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59" r:id="rId4"/>
    <p:sldId id="260" r:id="rId5"/>
    <p:sldId id="261" r:id="rId6"/>
    <p:sldId id="262" r:id="rId7"/>
    <p:sldId id="263" r:id="rId8"/>
    <p:sldId id="264" r:id="rId9"/>
    <p:sldId id="266" r:id="rId10"/>
    <p:sldId id="267" r:id="rId11"/>
    <p:sldId id="268" r:id="rId12"/>
    <p:sldId id="265"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6" r:id="rId30"/>
    <p:sldId id="285" r:id="rId31"/>
    <p:sldId id="287" r:id="rId32"/>
    <p:sldId id="288" r:id="rId33"/>
    <p:sldId id="289" r:id="rId34"/>
    <p:sldId id="290" r:id="rId35"/>
    <p:sldId id="291" r:id="rId36"/>
    <p:sldId id="292" r:id="rId37"/>
    <p:sldId id="293" r:id="rId38"/>
    <p:sldId id="295" r:id="rId39"/>
    <p:sldId id="294"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pos="7256" userDrawn="1">
          <p15:clr>
            <a:srgbClr val="A4A3A4"/>
          </p15:clr>
        </p15:guide>
        <p15:guide id="3" orient="horz" pos="648" userDrawn="1">
          <p15:clr>
            <a:srgbClr val="A4A3A4"/>
          </p15:clr>
        </p15:guide>
        <p15:guide id="4" orient="horz" pos="744" userDrawn="1">
          <p15:clr>
            <a:srgbClr val="A4A3A4"/>
          </p15:clr>
        </p15:guide>
        <p15:guide id="5" orient="horz" pos="3936" userDrawn="1">
          <p15:clr>
            <a:srgbClr val="A4A3A4"/>
          </p15:clr>
        </p15:guide>
        <p15:guide id="6" orient="horz" pos="38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67" d="100"/>
          <a:sy n="67" d="100"/>
        </p:scale>
        <p:origin x="66" y="96"/>
      </p:cViewPr>
      <p:guideLst>
        <p:guide pos="416"/>
        <p:guide pos="7256"/>
        <p:guide orient="horz" pos="648"/>
        <p:guide orient="horz" pos="744"/>
        <p:guide orient="horz" pos="3936"/>
        <p:guide orient="horz" pos="386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517D0E-9B57-4051-8565-78AC9F81FC8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024F6CE-B7B6-4786-9849-F1BFAC10341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AF273CE-9A39-40DE-9AAC-E1940D7C8EF6}"/>
              </a:ext>
            </a:extLst>
          </p:cNvPr>
          <p:cNvSpPr>
            <a:spLocks noGrp="1"/>
          </p:cNvSpPr>
          <p:nvPr>
            <p:ph type="dt" sz="half" idx="10"/>
          </p:nvPr>
        </p:nvSpPr>
        <p:spPr/>
        <p:txBody>
          <a:bodyPr/>
          <a:lstStyle/>
          <a:p>
            <a:fld id="{B2A3EC2B-13AF-4D00-88E7-4DEF46950A01}" type="datetimeFigureOut">
              <a:rPr lang="en-US" smtClean="0"/>
              <a:t>30/10/2022</a:t>
            </a:fld>
            <a:endParaRPr lang="en-US"/>
          </a:p>
        </p:txBody>
      </p:sp>
      <p:sp>
        <p:nvSpPr>
          <p:cNvPr id="5" name="Footer Placeholder 4">
            <a:extLst>
              <a:ext uri="{FF2B5EF4-FFF2-40B4-BE49-F238E27FC236}">
                <a16:creationId xmlns:a16="http://schemas.microsoft.com/office/drawing/2014/main" id="{B589304F-2145-4AC0-89D8-9D8266679F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2E7248-6C24-46C1-8826-15EEE6826A01}"/>
              </a:ext>
            </a:extLst>
          </p:cNvPr>
          <p:cNvSpPr>
            <a:spLocks noGrp="1"/>
          </p:cNvSpPr>
          <p:nvPr>
            <p:ph type="sldNum" sz="quarter" idx="12"/>
          </p:nvPr>
        </p:nvSpPr>
        <p:spPr/>
        <p:txBody>
          <a:bodyPr/>
          <a:lstStyle/>
          <a:p>
            <a:fld id="{EE165486-A6D0-4C89-BCBA-16007FEABA6A}" type="slidenum">
              <a:rPr lang="en-US" smtClean="0"/>
              <a:t>‹#›</a:t>
            </a:fld>
            <a:endParaRPr lang="en-US"/>
          </a:p>
        </p:txBody>
      </p:sp>
    </p:spTree>
    <p:extLst>
      <p:ext uri="{BB962C8B-B14F-4D97-AF65-F5344CB8AC3E}">
        <p14:creationId xmlns:p14="http://schemas.microsoft.com/office/powerpoint/2010/main" val="25381648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F1666-B8BF-46FB-93B3-26C9B3C4C37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B08911C-EFB8-4266-A000-55D4056AAE4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C2EEBD-02E4-4AFA-A27E-A5E330ED85F1}"/>
              </a:ext>
            </a:extLst>
          </p:cNvPr>
          <p:cNvSpPr>
            <a:spLocks noGrp="1"/>
          </p:cNvSpPr>
          <p:nvPr>
            <p:ph type="dt" sz="half" idx="10"/>
          </p:nvPr>
        </p:nvSpPr>
        <p:spPr/>
        <p:txBody>
          <a:bodyPr/>
          <a:lstStyle/>
          <a:p>
            <a:fld id="{B2A3EC2B-13AF-4D00-88E7-4DEF46950A01}" type="datetimeFigureOut">
              <a:rPr lang="en-US" smtClean="0"/>
              <a:t>30/10/2022</a:t>
            </a:fld>
            <a:endParaRPr lang="en-US"/>
          </a:p>
        </p:txBody>
      </p:sp>
      <p:sp>
        <p:nvSpPr>
          <p:cNvPr id="5" name="Footer Placeholder 4">
            <a:extLst>
              <a:ext uri="{FF2B5EF4-FFF2-40B4-BE49-F238E27FC236}">
                <a16:creationId xmlns:a16="http://schemas.microsoft.com/office/drawing/2014/main" id="{CDA8F011-FA0D-4930-B224-59670CF36B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3B425F-D219-4711-9F36-CAD246693FE6}"/>
              </a:ext>
            </a:extLst>
          </p:cNvPr>
          <p:cNvSpPr>
            <a:spLocks noGrp="1"/>
          </p:cNvSpPr>
          <p:nvPr>
            <p:ph type="sldNum" sz="quarter" idx="12"/>
          </p:nvPr>
        </p:nvSpPr>
        <p:spPr/>
        <p:txBody>
          <a:bodyPr/>
          <a:lstStyle/>
          <a:p>
            <a:fld id="{EE165486-A6D0-4C89-BCBA-16007FEABA6A}" type="slidenum">
              <a:rPr lang="en-US" smtClean="0"/>
              <a:t>‹#›</a:t>
            </a:fld>
            <a:endParaRPr lang="en-US"/>
          </a:p>
        </p:txBody>
      </p:sp>
    </p:spTree>
    <p:extLst>
      <p:ext uri="{BB962C8B-B14F-4D97-AF65-F5344CB8AC3E}">
        <p14:creationId xmlns:p14="http://schemas.microsoft.com/office/powerpoint/2010/main" val="2857115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CF7510F-9F6C-4869-8C7E-BE4EB982F40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AE3D616-E0C6-4C16-B3A9-D080D12BAA9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7521C8-F636-4E38-BC3C-11B2BEF988D6}"/>
              </a:ext>
            </a:extLst>
          </p:cNvPr>
          <p:cNvSpPr>
            <a:spLocks noGrp="1"/>
          </p:cNvSpPr>
          <p:nvPr>
            <p:ph type="dt" sz="half" idx="10"/>
          </p:nvPr>
        </p:nvSpPr>
        <p:spPr/>
        <p:txBody>
          <a:bodyPr/>
          <a:lstStyle/>
          <a:p>
            <a:fld id="{B2A3EC2B-13AF-4D00-88E7-4DEF46950A01}" type="datetimeFigureOut">
              <a:rPr lang="en-US" smtClean="0"/>
              <a:t>30/10/2022</a:t>
            </a:fld>
            <a:endParaRPr lang="en-US"/>
          </a:p>
        </p:txBody>
      </p:sp>
      <p:sp>
        <p:nvSpPr>
          <p:cNvPr id="5" name="Footer Placeholder 4">
            <a:extLst>
              <a:ext uri="{FF2B5EF4-FFF2-40B4-BE49-F238E27FC236}">
                <a16:creationId xmlns:a16="http://schemas.microsoft.com/office/drawing/2014/main" id="{CFD26809-1828-43C3-B8D0-4F5DE711FE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54F55D-B1BB-49C3-BDA3-5A1C7054CB2C}"/>
              </a:ext>
            </a:extLst>
          </p:cNvPr>
          <p:cNvSpPr>
            <a:spLocks noGrp="1"/>
          </p:cNvSpPr>
          <p:nvPr>
            <p:ph type="sldNum" sz="quarter" idx="12"/>
          </p:nvPr>
        </p:nvSpPr>
        <p:spPr/>
        <p:txBody>
          <a:bodyPr/>
          <a:lstStyle/>
          <a:p>
            <a:fld id="{EE165486-A6D0-4C89-BCBA-16007FEABA6A}" type="slidenum">
              <a:rPr lang="en-US" smtClean="0"/>
              <a:t>‹#›</a:t>
            </a:fld>
            <a:endParaRPr lang="en-US"/>
          </a:p>
        </p:txBody>
      </p:sp>
    </p:spTree>
    <p:extLst>
      <p:ext uri="{BB962C8B-B14F-4D97-AF65-F5344CB8AC3E}">
        <p14:creationId xmlns:p14="http://schemas.microsoft.com/office/powerpoint/2010/main" val="2388233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581D61-E042-468B-9121-D58805BE16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3F98FD4-8CD0-4997-ADD2-9A69FCB96B4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542E893-4E0A-4C9A-BE5D-7C76AFA2A579}"/>
              </a:ext>
            </a:extLst>
          </p:cNvPr>
          <p:cNvSpPr>
            <a:spLocks noGrp="1"/>
          </p:cNvSpPr>
          <p:nvPr>
            <p:ph type="dt" sz="half" idx="10"/>
          </p:nvPr>
        </p:nvSpPr>
        <p:spPr/>
        <p:txBody>
          <a:bodyPr/>
          <a:lstStyle/>
          <a:p>
            <a:fld id="{B2A3EC2B-13AF-4D00-88E7-4DEF46950A01}" type="datetimeFigureOut">
              <a:rPr lang="en-US" smtClean="0"/>
              <a:t>30/10/2022</a:t>
            </a:fld>
            <a:endParaRPr lang="en-US"/>
          </a:p>
        </p:txBody>
      </p:sp>
      <p:sp>
        <p:nvSpPr>
          <p:cNvPr id="5" name="Footer Placeholder 4">
            <a:extLst>
              <a:ext uri="{FF2B5EF4-FFF2-40B4-BE49-F238E27FC236}">
                <a16:creationId xmlns:a16="http://schemas.microsoft.com/office/drawing/2014/main" id="{0C3CB9BE-E866-4D1C-8DDD-1A699EB4611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6D3BFF-66A6-4088-9BE8-B9CFFB516B86}"/>
              </a:ext>
            </a:extLst>
          </p:cNvPr>
          <p:cNvSpPr>
            <a:spLocks noGrp="1"/>
          </p:cNvSpPr>
          <p:nvPr>
            <p:ph type="sldNum" sz="quarter" idx="12"/>
          </p:nvPr>
        </p:nvSpPr>
        <p:spPr/>
        <p:txBody>
          <a:bodyPr/>
          <a:lstStyle/>
          <a:p>
            <a:fld id="{EE165486-A6D0-4C89-BCBA-16007FEABA6A}" type="slidenum">
              <a:rPr lang="en-US" smtClean="0"/>
              <a:t>‹#›</a:t>
            </a:fld>
            <a:endParaRPr lang="en-US"/>
          </a:p>
        </p:txBody>
      </p:sp>
    </p:spTree>
    <p:extLst>
      <p:ext uri="{BB962C8B-B14F-4D97-AF65-F5344CB8AC3E}">
        <p14:creationId xmlns:p14="http://schemas.microsoft.com/office/powerpoint/2010/main" val="544137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9E9A6-98F3-42E2-8088-3D78133406B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AF0DC25-8F6C-4346-9F36-87B4F8580A4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6B7CB8C-84A7-4A9A-83F3-96E5B4293A9B}"/>
              </a:ext>
            </a:extLst>
          </p:cNvPr>
          <p:cNvSpPr>
            <a:spLocks noGrp="1"/>
          </p:cNvSpPr>
          <p:nvPr>
            <p:ph type="dt" sz="half" idx="10"/>
          </p:nvPr>
        </p:nvSpPr>
        <p:spPr/>
        <p:txBody>
          <a:bodyPr/>
          <a:lstStyle/>
          <a:p>
            <a:fld id="{B2A3EC2B-13AF-4D00-88E7-4DEF46950A01}" type="datetimeFigureOut">
              <a:rPr lang="en-US" smtClean="0"/>
              <a:t>30/10/2022</a:t>
            </a:fld>
            <a:endParaRPr lang="en-US"/>
          </a:p>
        </p:txBody>
      </p:sp>
      <p:sp>
        <p:nvSpPr>
          <p:cNvPr id="5" name="Footer Placeholder 4">
            <a:extLst>
              <a:ext uri="{FF2B5EF4-FFF2-40B4-BE49-F238E27FC236}">
                <a16:creationId xmlns:a16="http://schemas.microsoft.com/office/drawing/2014/main" id="{A0EB1637-558B-4547-9377-F4439D4AED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548048-CC2D-456F-B229-8F68BADF0A2B}"/>
              </a:ext>
            </a:extLst>
          </p:cNvPr>
          <p:cNvSpPr>
            <a:spLocks noGrp="1"/>
          </p:cNvSpPr>
          <p:nvPr>
            <p:ph type="sldNum" sz="quarter" idx="12"/>
          </p:nvPr>
        </p:nvSpPr>
        <p:spPr/>
        <p:txBody>
          <a:bodyPr/>
          <a:lstStyle/>
          <a:p>
            <a:fld id="{EE165486-A6D0-4C89-BCBA-16007FEABA6A}" type="slidenum">
              <a:rPr lang="en-US" smtClean="0"/>
              <a:t>‹#›</a:t>
            </a:fld>
            <a:endParaRPr lang="en-US"/>
          </a:p>
        </p:txBody>
      </p:sp>
    </p:spTree>
    <p:extLst>
      <p:ext uri="{BB962C8B-B14F-4D97-AF65-F5344CB8AC3E}">
        <p14:creationId xmlns:p14="http://schemas.microsoft.com/office/powerpoint/2010/main" val="2414720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698487-62D2-477E-8595-0495C9AD35C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3154912-E6FA-4F7C-A908-9AE7814AD6E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0AA475D-DA42-40CE-838D-932B78108A2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D3DBC24-806C-4EAE-8E51-6B391F601AD8}"/>
              </a:ext>
            </a:extLst>
          </p:cNvPr>
          <p:cNvSpPr>
            <a:spLocks noGrp="1"/>
          </p:cNvSpPr>
          <p:nvPr>
            <p:ph type="dt" sz="half" idx="10"/>
          </p:nvPr>
        </p:nvSpPr>
        <p:spPr/>
        <p:txBody>
          <a:bodyPr/>
          <a:lstStyle/>
          <a:p>
            <a:fld id="{B2A3EC2B-13AF-4D00-88E7-4DEF46950A01}" type="datetimeFigureOut">
              <a:rPr lang="en-US" smtClean="0"/>
              <a:t>30/10/2022</a:t>
            </a:fld>
            <a:endParaRPr lang="en-US"/>
          </a:p>
        </p:txBody>
      </p:sp>
      <p:sp>
        <p:nvSpPr>
          <p:cNvPr id="6" name="Footer Placeholder 5">
            <a:extLst>
              <a:ext uri="{FF2B5EF4-FFF2-40B4-BE49-F238E27FC236}">
                <a16:creationId xmlns:a16="http://schemas.microsoft.com/office/drawing/2014/main" id="{111E6510-C967-47CA-A3A4-28F3A5A0ACE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9D4893A-4F80-4FFC-896D-745577E01C44}"/>
              </a:ext>
            </a:extLst>
          </p:cNvPr>
          <p:cNvSpPr>
            <a:spLocks noGrp="1"/>
          </p:cNvSpPr>
          <p:nvPr>
            <p:ph type="sldNum" sz="quarter" idx="12"/>
          </p:nvPr>
        </p:nvSpPr>
        <p:spPr/>
        <p:txBody>
          <a:bodyPr/>
          <a:lstStyle/>
          <a:p>
            <a:fld id="{EE165486-A6D0-4C89-BCBA-16007FEABA6A}" type="slidenum">
              <a:rPr lang="en-US" smtClean="0"/>
              <a:t>‹#›</a:t>
            </a:fld>
            <a:endParaRPr lang="en-US"/>
          </a:p>
        </p:txBody>
      </p:sp>
    </p:spTree>
    <p:extLst>
      <p:ext uri="{BB962C8B-B14F-4D97-AF65-F5344CB8AC3E}">
        <p14:creationId xmlns:p14="http://schemas.microsoft.com/office/powerpoint/2010/main" val="18420781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AFA40-AA09-4DC0-9D27-B919457F038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0C11D6C-F290-426D-8F15-5B9DEE32996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9185CCD-2FA1-4960-95A5-C5E1015FA64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F991DB8-4A50-472B-8583-212CBF6DDE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03F0501-2657-4B10-AC63-34F37F998C9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5B22E31-62A2-4AC2-B31A-BECAAF754002}"/>
              </a:ext>
            </a:extLst>
          </p:cNvPr>
          <p:cNvSpPr>
            <a:spLocks noGrp="1"/>
          </p:cNvSpPr>
          <p:nvPr>
            <p:ph type="dt" sz="half" idx="10"/>
          </p:nvPr>
        </p:nvSpPr>
        <p:spPr/>
        <p:txBody>
          <a:bodyPr/>
          <a:lstStyle/>
          <a:p>
            <a:fld id="{B2A3EC2B-13AF-4D00-88E7-4DEF46950A01}" type="datetimeFigureOut">
              <a:rPr lang="en-US" smtClean="0"/>
              <a:t>30/10/2022</a:t>
            </a:fld>
            <a:endParaRPr lang="en-US"/>
          </a:p>
        </p:txBody>
      </p:sp>
      <p:sp>
        <p:nvSpPr>
          <p:cNvPr id="8" name="Footer Placeholder 7">
            <a:extLst>
              <a:ext uri="{FF2B5EF4-FFF2-40B4-BE49-F238E27FC236}">
                <a16:creationId xmlns:a16="http://schemas.microsoft.com/office/drawing/2014/main" id="{06647CAD-8E93-48BF-BD7C-5A04F093942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F330BB8-73BE-4565-83CE-CD3106FACB11}"/>
              </a:ext>
            </a:extLst>
          </p:cNvPr>
          <p:cNvSpPr>
            <a:spLocks noGrp="1"/>
          </p:cNvSpPr>
          <p:nvPr>
            <p:ph type="sldNum" sz="quarter" idx="12"/>
          </p:nvPr>
        </p:nvSpPr>
        <p:spPr/>
        <p:txBody>
          <a:bodyPr/>
          <a:lstStyle/>
          <a:p>
            <a:fld id="{EE165486-A6D0-4C89-BCBA-16007FEABA6A}" type="slidenum">
              <a:rPr lang="en-US" smtClean="0"/>
              <a:t>‹#›</a:t>
            </a:fld>
            <a:endParaRPr lang="en-US"/>
          </a:p>
        </p:txBody>
      </p:sp>
    </p:spTree>
    <p:extLst>
      <p:ext uri="{BB962C8B-B14F-4D97-AF65-F5344CB8AC3E}">
        <p14:creationId xmlns:p14="http://schemas.microsoft.com/office/powerpoint/2010/main" val="4101229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E7FF3C-9116-4715-AD5B-899967370A1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0C821C5-28B2-49BC-B983-D706AB9472D1}"/>
              </a:ext>
            </a:extLst>
          </p:cNvPr>
          <p:cNvSpPr>
            <a:spLocks noGrp="1"/>
          </p:cNvSpPr>
          <p:nvPr>
            <p:ph type="dt" sz="half" idx="10"/>
          </p:nvPr>
        </p:nvSpPr>
        <p:spPr/>
        <p:txBody>
          <a:bodyPr/>
          <a:lstStyle/>
          <a:p>
            <a:fld id="{B2A3EC2B-13AF-4D00-88E7-4DEF46950A01}" type="datetimeFigureOut">
              <a:rPr lang="en-US" smtClean="0"/>
              <a:t>30/10/2022</a:t>
            </a:fld>
            <a:endParaRPr lang="en-US"/>
          </a:p>
        </p:txBody>
      </p:sp>
      <p:sp>
        <p:nvSpPr>
          <p:cNvPr id="4" name="Footer Placeholder 3">
            <a:extLst>
              <a:ext uri="{FF2B5EF4-FFF2-40B4-BE49-F238E27FC236}">
                <a16:creationId xmlns:a16="http://schemas.microsoft.com/office/drawing/2014/main" id="{58750568-F7DA-4FC9-93BB-B994F7560D8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289091B-75F2-49EE-A5C3-0977D026139E}"/>
              </a:ext>
            </a:extLst>
          </p:cNvPr>
          <p:cNvSpPr>
            <a:spLocks noGrp="1"/>
          </p:cNvSpPr>
          <p:nvPr>
            <p:ph type="sldNum" sz="quarter" idx="12"/>
          </p:nvPr>
        </p:nvSpPr>
        <p:spPr/>
        <p:txBody>
          <a:bodyPr/>
          <a:lstStyle/>
          <a:p>
            <a:fld id="{EE165486-A6D0-4C89-BCBA-16007FEABA6A}" type="slidenum">
              <a:rPr lang="en-US" smtClean="0"/>
              <a:t>‹#›</a:t>
            </a:fld>
            <a:endParaRPr lang="en-US"/>
          </a:p>
        </p:txBody>
      </p:sp>
    </p:spTree>
    <p:extLst>
      <p:ext uri="{BB962C8B-B14F-4D97-AF65-F5344CB8AC3E}">
        <p14:creationId xmlns:p14="http://schemas.microsoft.com/office/powerpoint/2010/main" val="17411826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730C385-47D5-4AB0-A8A3-EC744B7FE795}"/>
              </a:ext>
            </a:extLst>
          </p:cNvPr>
          <p:cNvSpPr>
            <a:spLocks noGrp="1"/>
          </p:cNvSpPr>
          <p:nvPr>
            <p:ph type="dt" sz="half" idx="10"/>
          </p:nvPr>
        </p:nvSpPr>
        <p:spPr/>
        <p:txBody>
          <a:bodyPr/>
          <a:lstStyle/>
          <a:p>
            <a:fld id="{B2A3EC2B-13AF-4D00-88E7-4DEF46950A01}" type="datetimeFigureOut">
              <a:rPr lang="en-US" smtClean="0"/>
              <a:t>30/10/2022</a:t>
            </a:fld>
            <a:endParaRPr lang="en-US"/>
          </a:p>
        </p:txBody>
      </p:sp>
      <p:sp>
        <p:nvSpPr>
          <p:cNvPr id="3" name="Footer Placeholder 2">
            <a:extLst>
              <a:ext uri="{FF2B5EF4-FFF2-40B4-BE49-F238E27FC236}">
                <a16:creationId xmlns:a16="http://schemas.microsoft.com/office/drawing/2014/main" id="{33885050-AB53-4E57-9B25-899009A7CDB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D420DB6-4319-469C-AF16-46DD224DAE42}"/>
              </a:ext>
            </a:extLst>
          </p:cNvPr>
          <p:cNvSpPr>
            <a:spLocks noGrp="1"/>
          </p:cNvSpPr>
          <p:nvPr>
            <p:ph type="sldNum" sz="quarter" idx="12"/>
          </p:nvPr>
        </p:nvSpPr>
        <p:spPr/>
        <p:txBody>
          <a:bodyPr/>
          <a:lstStyle/>
          <a:p>
            <a:fld id="{EE165486-A6D0-4C89-BCBA-16007FEABA6A}" type="slidenum">
              <a:rPr lang="en-US" smtClean="0"/>
              <a:t>‹#›</a:t>
            </a:fld>
            <a:endParaRPr lang="en-US"/>
          </a:p>
        </p:txBody>
      </p:sp>
    </p:spTree>
    <p:extLst>
      <p:ext uri="{BB962C8B-B14F-4D97-AF65-F5344CB8AC3E}">
        <p14:creationId xmlns:p14="http://schemas.microsoft.com/office/powerpoint/2010/main" val="38251125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B3E7A0-7E95-4D71-A6BF-F50BE24291D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0E33080-21C5-4A62-99A1-D19D4ADBBC5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906100C-69BB-456C-9FF2-4E6BD5B53D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CF32C9B-39F4-488D-AE9F-6BD8775218F3}"/>
              </a:ext>
            </a:extLst>
          </p:cNvPr>
          <p:cNvSpPr>
            <a:spLocks noGrp="1"/>
          </p:cNvSpPr>
          <p:nvPr>
            <p:ph type="dt" sz="half" idx="10"/>
          </p:nvPr>
        </p:nvSpPr>
        <p:spPr/>
        <p:txBody>
          <a:bodyPr/>
          <a:lstStyle/>
          <a:p>
            <a:fld id="{B2A3EC2B-13AF-4D00-88E7-4DEF46950A01}" type="datetimeFigureOut">
              <a:rPr lang="en-US" smtClean="0"/>
              <a:t>30/10/2022</a:t>
            </a:fld>
            <a:endParaRPr lang="en-US"/>
          </a:p>
        </p:txBody>
      </p:sp>
      <p:sp>
        <p:nvSpPr>
          <p:cNvPr id="6" name="Footer Placeholder 5">
            <a:extLst>
              <a:ext uri="{FF2B5EF4-FFF2-40B4-BE49-F238E27FC236}">
                <a16:creationId xmlns:a16="http://schemas.microsoft.com/office/drawing/2014/main" id="{7BDCEAC1-C183-4DF1-B8B6-F1317188364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70AFA16-65F6-4E58-8F9D-F88EA8315B71}"/>
              </a:ext>
            </a:extLst>
          </p:cNvPr>
          <p:cNvSpPr>
            <a:spLocks noGrp="1"/>
          </p:cNvSpPr>
          <p:nvPr>
            <p:ph type="sldNum" sz="quarter" idx="12"/>
          </p:nvPr>
        </p:nvSpPr>
        <p:spPr/>
        <p:txBody>
          <a:bodyPr/>
          <a:lstStyle/>
          <a:p>
            <a:fld id="{EE165486-A6D0-4C89-BCBA-16007FEABA6A}" type="slidenum">
              <a:rPr lang="en-US" smtClean="0"/>
              <a:t>‹#›</a:t>
            </a:fld>
            <a:endParaRPr lang="en-US"/>
          </a:p>
        </p:txBody>
      </p:sp>
    </p:spTree>
    <p:extLst>
      <p:ext uri="{BB962C8B-B14F-4D97-AF65-F5344CB8AC3E}">
        <p14:creationId xmlns:p14="http://schemas.microsoft.com/office/powerpoint/2010/main" val="17062190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6982A9-2FF8-401A-A392-AF508B607E8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B09A636-6515-4458-A65F-FEE8ED2027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F30D8D2-E62D-456B-AE22-6C7A014ABA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DBFF0A-CA31-4719-B7F1-BCF35101C646}"/>
              </a:ext>
            </a:extLst>
          </p:cNvPr>
          <p:cNvSpPr>
            <a:spLocks noGrp="1"/>
          </p:cNvSpPr>
          <p:nvPr>
            <p:ph type="dt" sz="half" idx="10"/>
          </p:nvPr>
        </p:nvSpPr>
        <p:spPr/>
        <p:txBody>
          <a:bodyPr/>
          <a:lstStyle/>
          <a:p>
            <a:fld id="{B2A3EC2B-13AF-4D00-88E7-4DEF46950A01}" type="datetimeFigureOut">
              <a:rPr lang="en-US" smtClean="0"/>
              <a:t>30/10/2022</a:t>
            </a:fld>
            <a:endParaRPr lang="en-US"/>
          </a:p>
        </p:txBody>
      </p:sp>
      <p:sp>
        <p:nvSpPr>
          <p:cNvPr id="6" name="Footer Placeholder 5">
            <a:extLst>
              <a:ext uri="{FF2B5EF4-FFF2-40B4-BE49-F238E27FC236}">
                <a16:creationId xmlns:a16="http://schemas.microsoft.com/office/drawing/2014/main" id="{9068F04E-F2D5-4425-827A-1773752332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568831B-4405-443C-AD66-24A7D16E1C3C}"/>
              </a:ext>
            </a:extLst>
          </p:cNvPr>
          <p:cNvSpPr>
            <a:spLocks noGrp="1"/>
          </p:cNvSpPr>
          <p:nvPr>
            <p:ph type="sldNum" sz="quarter" idx="12"/>
          </p:nvPr>
        </p:nvSpPr>
        <p:spPr/>
        <p:txBody>
          <a:bodyPr/>
          <a:lstStyle/>
          <a:p>
            <a:fld id="{EE165486-A6D0-4C89-BCBA-16007FEABA6A}" type="slidenum">
              <a:rPr lang="en-US" smtClean="0"/>
              <a:t>‹#›</a:t>
            </a:fld>
            <a:endParaRPr lang="en-US"/>
          </a:p>
        </p:txBody>
      </p:sp>
    </p:spTree>
    <p:extLst>
      <p:ext uri="{BB962C8B-B14F-4D97-AF65-F5344CB8AC3E}">
        <p14:creationId xmlns:p14="http://schemas.microsoft.com/office/powerpoint/2010/main" val="312299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CF35314-16AC-41F4-8674-3072E8D49B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9653F53-8A1C-45F0-A586-3887188947B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0D3089-7092-4AD9-8879-CE819A3D265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A3EC2B-13AF-4D00-88E7-4DEF46950A01}" type="datetimeFigureOut">
              <a:rPr lang="en-US" smtClean="0"/>
              <a:t>30/10/2022</a:t>
            </a:fld>
            <a:endParaRPr lang="en-US"/>
          </a:p>
        </p:txBody>
      </p:sp>
      <p:sp>
        <p:nvSpPr>
          <p:cNvPr id="5" name="Footer Placeholder 4">
            <a:extLst>
              <a:ext uri="{FF2B5EF4-FFF2-40B4-BE49-F238E27FC236}">
                <a16:creationId xmlns:a16="http://schemas.microsoft.com/office/drawing/2014/main" id="{A0500C72-211E-4A8C-A306-38D392DAA03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B26E7C1-7F98-4061-BF86-41A4C20F974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165486-A6D0-4C89-BCBA-16007FEABA6A}" type="slidenum">
              <a:rPr lang="en-US" smtClean="0"/>
              <a:t>‹#›</a:t>
            </a:fld>
            <a:endParaRPr lang="en-US"/>
          </a:p>
        </p:txBody>
      </p:sp>
    </p:spTree>
    <p:extLst>
      <p:ext uri="{BB962C8B-B14F-4D97-AF65-F5344CB8AC3E}">
        <p14:creationId xmlns:p14="http://schemas.microsoft.com/office/powerpoint/2010/main" val="34955370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5.png"/><Relationship Id="rId1" Type="http://schemas.openxmlformats.org/officeDocument/2006/relationships/slideLayout" Target="../slideLayouts/slideLayout7.xml"/><Relationship Id="rId5" Type="http://schemas.microsoft.com/office/2007/relationships/hdphoto" Target="../media/hdphoto10.wdp"/><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4.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1.svg"/></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7.xml"/><Relationship Id="rId6" Type="http://schemas.microsoft.com/office/2007/relationships/hdphoto" Target="../media/hdphoto7.wdp"/><Relationship Id="rId5" Type="http://schemas.openxmlformats.org/officeDocument/2006/relationships/image" Target="../media/image13.png"/><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8" Type="http://schemas.microsoft.com/office/2007/relationships/hdphoto" Target="../media/hdphoto12.wdp"/><Relationship Id="rId3" Type="http://schemas.openxmlformats.org/officeDocument/2006/relationships/image" Target="../media/image9.png"/><Relationship Id="rId7" Type="http://schemas.openxmlformats.org/officeDocument/2006/relationships/image" Target="../media/image23.png"/><Relationship Id="rId2" Type="http://schemas.openxmlformats.org/officeDocument/2006/relationships/image" Target="../media/image7.png"/><Relationship Id="rId1" Type="http://schemas.openxmlformats.org/officeDocument/2006/relationships/slideLayout" Target="../slideLayouts/slideLayout7.xml"/><Relationship Id="rId6" Type="http://schemas.microsoft.com/office/2007/relationships/hdphoto" Target="../media/hdphoto11.wdp"/><Relationship Id="rId5" Type="http://schemas.openxmlformats.org/officeDocument/2006/relationships/image" Target="../media/image22.png"/><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13" Type="http://schemas.microsoft.com/office/2007/relationships/hdphoto" Target="../media/hdphoto7.wdp"/><Relationship Id="rId3" Type="http://schemas.openxmlformats.org/officeDocument/2006/relationships/image" Target="../media/image8.png"/><Relationship Id="rId7" Type="http://schemas.microsoft.com/office/2007/relationships/hdphoto" Target="../media/hdphoto4.wdp"/><Relationship Id="rId12" Type="http://schemas.openxmlformats.org/officeDocument/2006/relationships/image" Target="../media/image13.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6.png"/><Relationship Id="rId11" Type="http://schemas.microsoft.com/office/2007/relationships/hdphoto" Target="../media/hdphoto6.wdp"/><Relationship Id="rId5" Type="http://schemas.openxmlformats.org/officeDocument/2006/relationships/image" Target="../media/image10.png"/><Relationship Id="rId15" Type="http://schemas.microsoft.com/office/2007/relationships/hdphoto" Target="../media/hdphoto8.wdp"/><Relationship Id="rId10" Type="http://schemas.openxmlformats.org/officeDocument/2006/relationships/image" Target="../media/image12.png"/><Relationship Id="rId4" Type="http://schemas.openxmlformats.org/officeDocument/2006/relationships/image" Target="../media/image9.png"/><Relationship Id="rId9" Type="http://schemas.microsoft.com/office/2007/relationships/hdphoto" Target="../media/hdphoto5.wdp"/><Relationship Id="rId14" Type="http://schemas.openxmlformats.org/officeDocument/2006/relationships/image" Target="../media/image1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B670DBD5-770C-4383-9F54-5B86E86BD5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10277" y="0"/>
            <a:ext cx="9771446" cy="6858000"/>
          </a:xfrm>
          <a:custGeom>
            <a:avLst/>
            <a:gdLst>
              <a:gd name="connsiteX0" fmla="*/ 1422188 w 9771446"/>
              <a:gd name="connsiteY0" fmla="*/ 0 h 6858000"/>
              <a:gd name="connsiteX1" fmla="*/ 8349258 w 9771446"/>
              <a:gd name="connsiteY1" fmla="*/ 0 h 6858000"/>
              <a:gd name="connsiteX2" fmla="*/ 8502224 w 9771446"/>
              <a:gd name="connsiteY2" fmla="*/ 159673 h 6858000"/>
              <a:gd name="connsiteX3" fmla="*/ 9771446 w 9771446"/>
              <a:gd name="connsiteY3" fmla="*/ 3429001 h 6858000"/>
              <a:gd name="connsiteX4" fmla="*/ 8502224 w 9771446"/>
              <a:gd name="connsiteY4" fmla="*/ 6698330 h 6858000"/>
              <a:gd name="connsiteX5" fmla="*/ 8349260 w 9771446"/>
              <a:gd name="connsiteY5" fmla="*/ 6858000 h 6858000"/>
              <a:gd name="connsiteX6" fmla="*/ 1422186 w 9771446"/>
              <a:gd name="connsiteY6" fmla="*/ 6858000 h 6858000"/>
              <a:gd name="connsiteX7" fmla="*/ 1269223 w 9771446"/>
              <a:gd name="connsiteY7" fmla="*/ 6698330 h 6858000"/>
              <a:gd name="connsiteX8" fmla="*/ 0 w 9771446"/>
              <a:gd name="connsiteY8" fmla="*/ 3429001 h 6858000"/>
              <a:gd name="connsiteX9" fmla="*/ 1269223 w 9771446"/>
              <a:gd name="connsiteY9" fmla="*/ 1596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71446" h="6858000">
                <a:moveTo>
                  <a:pt x="1422188" y="0"/>
                </a:moveTo>
                <a:lnTo>
                  <a:pt x="8349258" y="0"/>
                </a:lnTo>
                <a:lnTo>
                  <a:pt x="8502224" y="159673"/>
                </a:lnTo>
                <a:cubicBezTo>
                  <a:pt x="9290813" y="1023162"/>
                  <a:pt x="9771446" y="2170221"/>
                  <a:pt x="9771446" y="3429001"/>
                </a:cubicBezTo>
                <a:cubicBezTo>
                  <a:pt x="9771446" y="4687781"/>
                  <a:pt x="9290813" y="5834840"/>
                  <a:pt x="8502224" y="6698330"/>
                </a:cubicBezTo>
                <a:lnTo>
                  <a:pt x="8349260" y="6858000"/>
                </a:lnTo>
                <a:lnTo>
                  <a:pt x="1422186" y="6858000"/>
                </a:lnTo>
                <a:lnTo>
                  <a:pt x="1269223" y="6698330"/>
                </a:lnTo>
                <a:cubicBezTo>
                  <a:pt x="480633" y="5834840"/>
                  <a:pt x="0" y="4687781"/>
                  <a:pt x="0" y="3429001"/>
                </a:cubicBezTo>
                <a:cubicBezTo>
                  <a:pt x="0" y="2170221"/>
                  <a:pt x="480633" y="1023162"/>
                  <a:pt x="1269223" y="159673"/>
                </a:cubicBezTo>
                <a:close/>
              </a:path>
            </a:pathLst>
          </a:custGeom>
          <a:solidFill>
            <a:schemeClr val="bg1">
              <a:lumMod val="8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 name="Picture 1" descr="A pile of books&#10;&#10;Description automatically generated with low confidence">
            <a:extLst>
              <a:ext uri="{FF2B5EF4-FFF2-40B4-BE49-F238E27FC236}">
                <a16:creationId xmlns:a16="http://schemas.microsoft.com/office/drawing/2014/main" id="{508698E1-553F-42EB-96B0-609955CA3E1F}"/>
              </a:ext>
            </a:extLst>
          </p:cNvPr>
          <p:cNvPicPr>
            <a:picLocks noChangeAspect="1"/>
          </p:cNvPicPr>
          <p:nvPr/>
        </p:nvPicPr>
        <p:blipFill rotWithShape="1">
          <a:blip r:embed="rId2"/>
          <a:srcRect l="7793" r="21236"/>
          <a:stretch/>
        </p:blipFill>
        <p:spPr>
          <a:xfrm>
            <a:off x="1460597" y="10"/>
            <a:ext cx="9270806" cy="6857990"/>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p:spPr>
      </p:pic>
      <p:sp>
        <p:nvSpPr>
          <p:cNvPr id="5" name="TextBox 4">
            <a:extLst>
              <a:ext uri="{FF2B5EF4-FFF2-40B4-BE49-F238E27FC236}">
                <a16:creationId xmlns:a16="http://schemas.microsoft.com/office/drawing/2014/main" id="{B8C53B05-5589-4833-8724-18B9B06B7AC6}"/>
              </a:ext>
            </a:extLst>
          </p:cNvPr>
          <p:cNvSpPr txBox="1"/>
          <p:nvPr/>
        </p:nvSpPr>
        <p:spPr>
          <a:xfrm>
            <a:off x="4904185" y="553343"/>
            <a:ext cx="4754165" cy="2308324"/>
          </a:xfrm>
          <a:prstGeom prst="rect">
            <a:avLst/>
          </a:prstGeom>
          <a:noFill/>
        </p:spPr>
        <p:txBody>
          <a:bodyPr wrap="square">
            <a:spAutoFit/>
          </a:bodyPr>
          <a:lstStyle/>
          <a:p>
            <a:pPr algn="ctr"/>
            <a:r>
              <a:rPr lang="pt-BR" sz="4800" b="1" dirty="0">
                <a:solidFill>
                  <a:schemeClr val="bg1"/>
                </a:solidFill>
                <a:effectLst/>
                <a:latin typeface="Times New Roman" panose="02020603050405020304" pitchFamily="18" charset="0"/>
                <a:ea typeface="Times New Roman" panose="02020603050405020304" pitchFamily="18" charset="0"/>
              </a:rPr>
              <a:t>ÔN TẬP VÀ TỰ ĐÁNH GIÁ CUỐI HỌC KÌ I</a:t>
            </a:r>
            <a:endParaRPr lang="en-US" sz="4800" dirty="0">
              <a:solidFill>
                <a:schemeClr val="bg1"/>
              </a:solidFill>
            </a:endParaRPr>
          </a:p>
        </p:txBody>
      </p:sp>
    </p:spTree>
    <p:extLst>
      <p:ext uri="{BB962C8B-B14F-4D97-AF65-F5344CB8AC3E}">
        <p14:creationId xmlns:p14="http://schemas.microsoft.com/office/powerpoint/2010/main" val="3420963325"/>
      </p:ext>
    </p:extLst>
  </p:cSld>
  <p:clrMapOvr>
    <a:masterClrMapping/>
  </p:clrMapOvr>
  <p:transition spd="slow">
    <p:comb/>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70758"/>
            <a:ext cx="6944654" cy="914400"/>
            <a:chOff x="300403" y="84437"/>
            <a:chExt cx="5683420"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4635412"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5504851" y="84437"/>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4" name="TextBox 13">
            <a:extLst>
              <a:ext uri="{FF2B5EF4-FFF2-40B4-BE49-F238E27FC236}">
                <a16:creationId xmlns:a16="http://schemas.microsoft.com/office/drawing/2014/main" id="{5DADE0AE-019B-451F-9FC9-23CEC9B98332}"/>
              </a:ext>
            </a:extLst>
          </p:cNvPr>
          <p:cNvSpPr txBox="1"/>
          <p:nvPr/>
        </p:nvSpPr>
        <p:spPr>
          <a:xfrm>
            <a:off x="99470" y="271432"/>
            <a:ext cx="6442276" cy="530594"/>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2.1    </a:t>
            </a:r>
            <a:r>
              <a:rPr kumimoji="0" lang="vi-VN"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ÔN TẬP ĐỌC HIỂU VĂN BẢN</a:t>
            </a: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3" name="Table 2">
            <a:extLst>
              <a:ext uri="{FF2B5EF4-FFF2-40B4-BE49-F238E27FC236}">
                <a16:creationId xmlns:a16="http://schemas.microsoft.com/office/drawing/2014/main" id="{36032EC2-E265-460D-BA66-D591A73DA1EF}"/>
              </a:ext>
            </a:extLst>
          </p:cNvPr>
          <p:cNvGraphicFramePr>
            <a:graphicFrameLocks noGrp="1"/>
          </p:cNvGraphicFramePr>
          <p:nvPr>
            <p:extLst>
              <p:ext uri="{D42A27DB-BD31-4B8C-83A1-F6EECF244321}">
                <p14:modId xmlns:p14="http://schemas.microsoft.com/office/powerpoint/2010/main" val="112605118"/>
              </p:ext>
            </p:extLst>
          </p:nvPr>
        </p:nvGraphicFramePr>
        <p:xfrm>
          <a:off x="640953" y="1347674"/>
          <a:ext cx="10858500" cy="4473259"/>
        </p:xfrm>
        <a:graphic>
          <a:graphicData uri="http://schemas.openxmlformats.org/drawingml/2006/table">
            <a:tbl>
              <a:tblPr firstRow="1" firstCol="1" bandRow="1"/>
              <a:tblGrid>
                <a:gridCol w="1662113">
                  <a:extLst>
                    <a:ext uri="{9D8B030D-6E8A-4147-A177-3AD203B41FA5}">
                      <a16:colId xmlns:a16="http://schemas.microsoft.com/office/drawing/2014/main" val="3883898474"/>
                    </a:ext>
                  </a:extLst>
                </a:gridCol>
                <a:gridCol w="3443287">
                  <a:extLst>
                    <a:ext uri="{9D8B030D-6E8A-4147-A177-3AD203B41FA5}">
                      <a16:colId xmlns:a16="http://schemas.microsoft.com/office/drawing/2014/main" val="1883608981"/>
                    </a:ext>
                  </a:extLst>
                </a:gridCol>
                <a:gridCol w="5753100">
                  <a:extLst>
                    <a:ext uri="{9D8B030D-6E8A-4147-A177-3AD203B41FA5}">
                      <a16:colId xmlns:a16="http://schemas.microsoft.com/office/drawing/2014/main" val="3759669633"/>
                    </a:ext>
                  </a:extLst>
                </a:gridCol>
              </a:tblGrid>
              <a:tr h="36805">
                <a:tc>
                  <a:txBody>
                    <a:bodyPr/>
                    <a:lstStyle/>
                    <a:p>
                      <a:pPr algn="ctr">
                        <a:lnSpc>
                          <a:spcPct val="107000"/>
                        </a:lnSpc>
                        <a:spcAft>
                          <a:spcPts val="800"/>
                        </a:spcAft>
                      </a:pP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Loại</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Tên</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chính</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0696061"/>
                  </a:ext>
                </a:extLst>
              </a:tr>
              <a:tr h="190645">
                <a:tc rowSpan="2">
                  <a:txBody>
                    <a:bodyPr/>
                    <a:lstStyle/>
                    <a:p>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học</a:t>
                      </a:r>
                      <a:endParaRPr lang="en-US" sz="2800" dirty="0">
                        <a:latin typeface="Times New Roman" panose="02020603050405020304" pitchFamily="18" charset="0"/>
                        <a:cs typeface="Times New Roman" panose="02020603050405020304" pitchFamily="18" charset="0"/>
                      </a:endParaRPr>
                    </a:p>
                  </a:txBody>
                  <a:tcPr>
                    <a:lnT w="12700" cap="flat" cmpd="sng" algn="ctr">
                      <a:solidFill>
                        <a:srgbClr val="000000"/>
                      </a:solidFill>
                      <a:prstDash val="solid"/>
                      <a:round/>
                      <a:headEnd type="none" w="med" len="med"/>
                      <a:tailEnd type="none" w="med" len="med"/>
                    </a:lnT>
                  </a:tcPr>
                </a:tc>
                <a:tc>
                  <a:txBody>
                    <a:bodyPr/>
                    <a:lstStyle/>
                    <a:p>
                      <a:pPr>
                        <a:lnSpc>
                          <a:spcPct val="107000"/>
                        </a:lnSpc>
                        <a:spcAft>
                          <a:spcPts val="800"/>
                        </a:spcAft>
                      </a:pP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Tiếng</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gà</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trưa</a:t>
                      </a:r>
                      <a:b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Xuân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Quỳnh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en-US" sz="28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Tiếng</a:t>
                      </a:r>
                      <a:r>
                        <a:rPr lang="en-US" sz="28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gà</a:t>
                      </a:r>
                      <a:r>
                        <a:rPr lang="en-US" sz="28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trưa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đã</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gọi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kỉ</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niệm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đẹp</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đẽ</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tuổi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thơ</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tình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bà</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cháu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Tình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cảm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đình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đã</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làm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sâu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sắc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thêm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tình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quê</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hương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đất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nước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7763424"/>
                  </a:ext>
                </a:extLst>
              </a:tr>
              <a:tr h="229154">
                <a:tc vMerge="1">
                  <a:txBody>
                    <a:bodyPr/>
                    <a:lstStyle/>
                    <a:p>
                      <a:endParaRPr lang="en-US"/>
                    </a:p>
                  </a:txBody>
                  <a:tcPr/>
                </a:tc>
                <a:tc>
                  <a:txBody>
                    <a:bodyPr/>
                    <a:lstStyle/>
                    <a:p>
                      <a:pPr algn="just">
                        <a:lnSpc>
                          <a:spcPct val="107000"/>
                        </a:lnSpc>
                      </a:pPr>
                      <a:r>
                        <a:rPr lang="vi-VN"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Ông đồ</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Vũ</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Đình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Liên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de-DE"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 hiện sâu sắc tình cảnh đáng thương của ông đồ và niềm cảm thương, tiếc nuối của tác giả với một lớp người, một nét đẹp văn hóa cổ truyền của dân tộc.</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8688114"/>
                  </a:ext>
                </a:extLst>
              </a:tr>
            </a:tbl>
          </a:graphicData>
        </a:graphic>
      </p:graphicFrame>
    </p:spTree>
    <p:extLst>
      <p:ext uri="{BB962C8B-B14F-4D97-AF65-F5344CB8AC3E}">
        <p14:creationId xmlns:p14="http://schemas.microsoft.com/office/powerpoint/2010/main" val="581262747"/>
      </p:ext>
    </p:extLst>
  </p:cSld>
  <p:clrMapOvr>
    <a:masterClrMapping/>
  </p:clrMapOvr>
  <p:transition spd="slow">
    <p:comb/>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70758"/>
            <a:ext cx="6944654" cy="914400"/>
            <a:chOff x="300403" y="84437"/>
            <a:chExt cx="5683420"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4635412"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5504851" y="84437"/>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4" name="TextBox 13">
            <a:extLst>
              <a:ext uri="{FF2B5EF4-FFF2-40B4-BE49-F238E27FC236}">
                <a16:creationId xmlns:a16="http://schemas.microsoft.com/office/drawing/2014/main" id="{5DADE0AE-019B-451F-9FC9-23CEC9B98332}"/>
              </a:ext>
            </a:extLst>
          </p:cNvPr>
          <p:cNvSpPr txBox="1"/>
          <p:nvPr/>
        </p:nvSpPr>
        <p:spPr>
          <a:xfrm>
            <a:off x="99470" y="271432"/>
            <a:ext cx="6442276" cy="530594"/>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2.1    </a:t>
            </a:r>
            <a:r>
              <a:rPr kumimoji="0" lang="vi-VN"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ÔN TẬP ĐỌC HIỂU VĂN BẢN</a:t>
            </a: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3" name="Table 2">
            <a:extLst>
              <a:ext uri="{FF2B5EF4-FFF2-40B4-BE49-F238E27FC236}">
                <a16:creationId xmlns:a16="http://schemas.microsoft.com/office/drawing/2014/main" id="{36032EC2-E265-460D-BA66-D591A73DA1EF}"/>
              </a:ext>
            </a:extLst>
          </p:cNvPr>
          <p:cNvGraphicFramePr>
            <a:graphicFrameLocks noGrp="1"/>
          </p:cNvGraphicFramePr>
          <p:nvPr>
            <p:extLst>
              <p:ext uri="{D42A27DB-BD31-4B8C-83A1-F6EECF244321}">
                <p14:modId xmlns:p14="http://schemas.microsoft.com/office/powerpoint/2010/main" val="3246153050"/>
              </p:ext>
            </p:extLst>
          </p:nvPr>
        </p:nvGraphicFramePr>
        <p:xfrm>
          <a:off x="666750" y="1036921"/>
          <a:ext cx="10858500" cy="5130040"/>
        </p:xfrm>
        <a:graphic>
          <a:graphicData uri="http://schemas.openxmlformats.org/drawingml/2006/table">
            <a:tbl>
              <a:tblPr firstRow="1" firstCol="1" bandRow="1"/>
              <a:tblGrid>
                <a:gridCol w="1662113">
                  <a:extLst>
                    <a:ext uri="{9D8B030D-6E8A-4147-A177-3AD203B41FA5}">
                      <a16:colId xmlns:a16="http://schemas.microsoft.com/office/drawing/2014/main" val="3883898474"/>
                    </a:ext>
                  </a:extLst>
                </a:gridCol>
                <a:gridCol w="3443287">
                  <a:extLst>
                    <a:ext uri="{9D8B030D-6E8A-4147-A177-3AD203B41FA5}">
                      <a16:colId xmlns:a16="http://schemas.microsoft.com/office/drawing/2014/main" val="1883608981"/>
                    </a:ext>
                  </a:extLst>
                </a:gridCol>
                <a:gridCol w="5753100">
                  <a:extLst>
                    <a:ext uri="{9D8B030D-6E8A-4147-A177-3AD203B41FA5}">
                      <a16:colId xmlns:a16="http://schemas.microsoft.com/office/drawing/2014/main" val="3759669633"/>
                    </a:ext>
                  </a:extLst>
                </a:gridCol>
              </a:tblGrid>
              <a:tr h="36805">
                <a:tc>
                  <a:txBody>
                    <a:bodyPr/>
                    <a:lstStyle/>
                    <a:p>
                      <a:pPr algn="ctr">
                        <a:lnSpc>
                          <a:spcPct val="107000"/>
                        </a:lnSpc>
                        <a:spcAft>
                          <a:spcPts val="800"/>
                        </a:spcAft>
                      </a:pPr>
                      <a:r>
                        <a:rPr lang="en-US" sz="2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Loại</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US" sz="2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Tên văn bản</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US" sz="20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0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0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chính</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0696061"/>
                  </a:ext>
                </a:extLst>
              </a:tr>
              <a:tr h="306170">
                <a:tc rowSpan="3">
                  <a:txBody>
                    <a:bodyPr/>
                    <a:lstStyle/>
                    <a:p>
                      <a:r>
                        <a:rPr lang="en-US" sz="20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0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0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0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học</a:t>
                      </a:r>
                      <a:endParaRPr lang="en-US" sz="2000" dirty="0">
                        <a:latin typeface="Times New Roman" panose="02020603050405020304" pitchFamily="18" charset="0"/>
                        <a:cs typeface="Times New Roman" panose="02020603050405020304" pitchFamily="18" charset="0"/>
                      </a:endParaRPr>
                    </a:p>
                  </a:txBody>
                  <a:tcPr>
                    <a:lnT w="12700" cap="flat" cmpd="sng" algn="ctr">
                      <a:solidFill>
                        <a:srgbClr val="000000"/>
                      </a:solidFill>
                      <a:prstDash val="solid"/>
                      <a:round/>
                      <a:headEnd type="none" w="med" len="med"/>
                      <a:tailEnd type="none" w="med" len="med"/>
                    </a:lnT>
                  </a:tcPr>
                </a:tc>
                <a:tc>
                  <a:txBody>
                    <a:bodyPr/>
                    <a:lstStyle/>
                    <a:p>
                      <a:pPr algn="just">
                        <a:lnSpc>
                          <a:spcPct val="107000"/>
                        </a:lnSpc>
                      </a:pPr>
                      <a:r>
                        <a:rPr lang="vi-VN" sz="2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Bạch Tuộc</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pPr>
                      <a:r>
                        <a:rPr lang="en-US"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(Giuyn- Véc- nơ)</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pPr>
                      <a:r>
                        <a:rPr lang="vi-VN"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cuộc</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chiến</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đấu</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dũng</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cảm</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đoàn</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thủy</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thủ</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trên</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tàu</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No-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ti</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lớt</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con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bạch</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tuộc</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khổng</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lồ</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hung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dữ</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hiện</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lòng</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dũng</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cảm</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kiên</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cường</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trách</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nhiệm,tình</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yêu</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thương</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tinh</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thần</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đồng</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đội</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thủy</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thủ</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a:t>
                      </a:r>
                    </a:p>
                  </a:txBody>
                  <a:tcPr marL="11569" marR="11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5927205"/>
                  </a:ext>
                </a:extLst>
              </a:tr>
              <a:tr h="344678">
                <a:tc vMerge="1">
                  <a:txBody>
                    <a:bodyPr/>
                    <a:lstStyle/>
                    <a:p>
                      <a:endParaRPr lang="en-US"/>
                    </a:p>
                  </a:txBody>
                  <a:tcPr/>
                </a:tc>
                <a:tc>
                  <a:txBody>
                    <a:bodyPr/>
                    <a:lstStyle/>
                    <a:p>
                      <a:pPr algn="just">
                        <a:lnSpc>
                          <a:spcPct val="107000"/>
                        </a:lnSpc>
                      </a:pPr>
                      <a:r>
                        <a:rPr lang="vi-VN" sz="20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Chất làm gỉ</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pP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Rây-Brét</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Bơ</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ry</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en-US"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 bản </a:t>
                      </a:r>
                      <a:r>
                        <a:rPr lang="en-US" sz="2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Chất làm gỉ</a:t>
                      </a:r>
                      <a:r>
                        <a:rPr lang="en-US"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nói về ý tưởng vô hiệu hóa những vũ khí và các loại công cụ nhằm phục vụ cho chiến tranh của viên trung sĩ trẻ tuổi.  Qua </a:t>
                      </a:r>
                      <a:r>
                        <a:rPr lang="vi-VN"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đó </a:t>
                      </a:r>
                      <a:r>
                        <a:rPr lang="en-US"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thể hiện một ước mơ về một chất có thể giúp xóa bỏ các loại vũ khí chết chóc, hướng đến mục đích vì hòa bình của thế giới.</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8296389"/>
                  </a:ext>
                </a:extLst>
              </a:tr>
              <a:tr h="344678">
                <a:tc vMerge="1">
                  <a:txBody>
                    <a:bodyPr/>
                    <a:lstStyle/>
                    <a:p>
                      <a:endParaRPr lang="en-US"/>
                    </a:p>
                  </a:txBody>
                  <a:tcPr/>
                </a:tc>
                <a:tc>
                  <a:txBody>
                    <a:bodyPr/>
                    <a:lstStyle/>
                    <a:p>
                      <a:pPr algn="just">
                        <a:lnSpc>
                          <a:spcPct val="107000"/>
                        </a:lnSpc>
                      </a:pPr>
                      <a:r>
                        <a:rPr lang="vi-VN" sz="2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Nhật trình Sol 6</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pPr>
                      <a:r>
                        <a:rPr lang="en-US"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(En- đi Uya)</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vi-VN"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Truyện</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viết</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vê</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sư</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kiện</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đoàn</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phi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hành</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gia</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tàu</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Hơ-mét</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gặp</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một</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trận</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bão</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va</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Mác</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Oát-ni</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suýt</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mất</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mạng</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anh</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phải</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chống</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chọi</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với</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vết</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thương</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va</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các</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yếu</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tô</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môi</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trường</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đê</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tìm</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cách</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sống</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só</a:t>
                      </a:r>
                      <a:r>
                        <a:rPr lang="vi-VN" sz="2000" dirty="0">
                          <a:effectLst/>
                          <a:latin typeface="Times New Roman" panose="02020603050405020304" pitchFamily="18" charset="0"/>
                          <a:ea typeface="Times New Roman" panose="02020603050405020304" pitchFamily="18" charset="0"/>
                          <a:cs typeface="Times New Roman" panose="02020603050405020304" pitchFamily="18" charset="0"/>
                        </a:rPr>
                        <a:t>t.</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Anh ta </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đã</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rất</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cố</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gắng</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tự</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chữa</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vết</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thương</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mình</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tìm</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cách</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duy</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trì</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cuộc</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sống</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7966834"/>
                  </a:ext>
                </a:extLst>
              </a:tr>
            </a:tbl>
          </a:graphicData>
        </a:graphic>
      </p:graphicFrame>
    </p:spTree>
    <p:extLst>
      <p:ext uri="{BB962C8B-B14F-4D97-AF65-F5344CB8AC3E}">
        <p14:creationId xmlns:p14="http://schemas.microsoft.com/office/powerpoint/2010/main" val="633552967"/>
      </p:ext>
    </p:extLst>
  </p:cSld>
  <p:clrMapOvr>
    <a:masterClrMapping/>
  </p:clrMapOvr>
  <p:transition spd="slow">
    <p:comb/>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6078569"/>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70758"/>
            <a:ext cx="6944654" cy="914400"/>
            <a:chOff x="300403" y="84437"/>
            <a:chExt cx="5683420"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4635412"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5504851" y="84437"/>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4" name="TextBox 13">
            <a:extLst>
              <a:ext uri="{FF2B5EF4-FFF2-40B4-BE49-F238E27FC236}">
                <a16:creationId xmlns:a16="http://schemas.microsoft.com/office/drawing/2014/main" id="{5DADE0AE-019B-451F-9FC9-23CEC9B98332}"/>
              </a:ext>
            </a:extLst>
          </p:cNvPr>
          <p:cNvSpPr txBox="1"/>
          <p:nvPr/>
        </p:nvSpPr>
        <p:spPr>
          <a:xfrm>
            <a:off x="99470" y="271432"/>
            <a:ext cx="6442276" cy="530594"/>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2.1    </a:t>
            </a:r>
            <a:r>
              <a:rPr kumimoji="0" lang="vi-VN"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ÔN TẬP ĐỌC HIỂU VĂN BẢN</a:t>
            </a: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3" name="Table 2">
            <a:extLst>
              <a:ext uri="{FF2B5EF4-FFF2-40B4-BE49-F238E27FC236}">
                <a16:creationId xmlns:a16="http://schemas.microsoft.com/office/drawing/2014/main" id="{36032EC2-E265-460D-BA66-D591A73DA1EF}"/>
              </a:ext>
            </a:extLst>
          </p:cNvPr>
          <p:cNvGraphicFramePr>
            <a:graphicFrameLocks noGrp="1"/>
          </p:cNvGraphicFramePr>
          <p:nvPr>
            <p:extLst>
              <p:ext uri="{D42A27DB-BD31-4B8C-83A1-F6EECF244321}">
                <p14:modId xmlns:p14="http://schemas.microsoft.com/office/powerpoint/2010/main" val="830381849"/>
              </p:ext>
            </p:extLst>
          </p:nvPr>
        </p:nvGraphicFramePr>
        <p:xfrm>
          <a:off x="640953" y="943228"/>
          <a:ext cx="10858500" cy="5475097"/>
        </p:xfrm>
        <a:graphic>
          <a:graphicData uri="http://schemas.openxmlformats.org/drawingml/2006/table">
            <a:tbl>
              <a:tblPr firstRow="1" firstCol="1" bandRow="1"/>
              <a:tblGrid>
                <a:gridCol w="1619250">
                  <a:extLst>
                    <a:ext uri="{9D8B030D-6E8A-4147-A177-3AD203B41FA5}">
                      <a16:colId xmlns:a16="http://schemas.microsoft.com/office/drawing/2014/main" val="3883898474"/>
                    </a:ext>
                  </a:extLst>
                </a:gridCol>
                <a:gridCol w="3657600">
                  <a:extLst>
                    <a:ext uri="{9D8B030D-6E8A-4147-A177-3AD203B41FA5}">
                      <a16:colId xmlns:a16="http://schemas.microsoft.com/office/drawing/2014/main" val="1883608981"/>
                    </a:ext>
                  </a:extLst>
                </a:gridCol>
                <a:gridCol w="5581650">
                  <a:extLst>
                    <a:ext uri="{9D8B030D-6E8A-4147-A177-3AD203B41FA5}">
                      <a16:colId xmlns:a16="http://schemas.microsoft.com/office/drawing/2014/main" val="3759669633"/>
                    </a:ext>
                  </a:extLst>
                </a:gridCol>
              </a:tblGrid>
              <a:tr h="36805">
                <a:tc>
                  <a:txBody>
                    <a:bodyPr/>
                    <a:lstStyle/>
                    <a:p>
                      <a:pPr algn="ctr">
                        <a:lnSpc>
                          <a:spcPct val="107000"/>
                        </a:lnSpc>
                        <a:spcAft>
                          <a:spcPts val="800"/>
                        </a:spcAft>
                      </a:pPr>
                      <a:r>
                        <a:rPr lang="en-US" sz="2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Loại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US" sz="2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Tên văn bản</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chính</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0696061"/>
                  </a:ext>
                </a:extLst>
              </a:tr>
              <a:tr h="267662">
                <a:tc rowSpan="3">
                  <a:txBody>
                    <a:bodyPr/>
                    <a:lstStyle/>
                    <a:p>
                      <a:pPr>
                        <a:lnSpc>
                          <a:spcPct val="107000"/>
                        </a:lnSpc>
                        <a:spcAft>
                          <a:spcPts val="800"/>
                        </a:spcAft>
                      </a:pP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nghị</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luận</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pP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“Thiên nhiên và con người trong truyện </a:t>
                      </a:r>
                      <a:r>
                        <a:rPr lang="vi-VN"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Đất rừng phương Nam”</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vi-VN" sz="240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Bùi</a:t>
                      </a:r>
                      <a:r>
                        <a:rPr lang="en-US" sz="240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Hồng</a:t>
                      </a:r>
                      <a:r>
                        <a:rPr lang="en-US" sz="240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Thiên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nhiên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con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truyện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Đất</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rừng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Nam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bày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nhận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xét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giả</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con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thiên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nhiên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đây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mà</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cụ</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tiểu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thuyết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Đất</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rừng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Nam.</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771371"/>
                  </a:ext>
                </a:extLst>
              </a:tr>
              <a:tr h="152137">
                <a:tc vMerge="1">
                  <a:txBody>
                    <a:bodyPr/>
                    <a:lstStyle/>
                    <a:p>
                      <a:endParaRPr lang="en-US"/>
                    </a:p>
                  </a:txBody>
                  <a:tcPr/>
                </a:tc>
                <a:tc>
                  <a:txBody>
                    <a:bodyPr/>
                    <a:lstStyle/>
                    <a:p>
                      <a:pPr algn="just">
                        <a:lnSpc>
                          <a:spcPct val="107000"/>
                        </a:lnSpc>
                        <a:spcAft>
                          <a:spcPts val="800"/>
                        </a:spcAft>
                      </a:pPr>
                      <a:r>
                        <a:rPr lang="en-US"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Vẻ đẹp của bài thơ </a:t>
                      </a:r>
                      <a:r>
                        <a:rPr lang="en-US" sz="24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“Tiếng gà trưa”</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n-US" sz="24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(Đinh Trọng Lạc)</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tích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vẻ</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đẹp</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nghệ</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thuật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thơ</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Tiếng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gà</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trưa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Xuân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Quỳnh</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9670688"/>
                  </a:ext>
                </a:extLst>
              </a:tr>
              <a:tr h="267662">
                <a:tc vMerge="1">
                  <a:txBody>
                    <a:bodyPr/>
                    <a:lstStyle/>
                    <a:p>
                      <a:endParaRPr lang="en-US"/>
                    </a:p>
                  </a:txBody>
                  <a:tcPr/>
                </a:tc>
                <a:tc>
                  <a:txBody>
                    <a:bodyPr/>
                    <a:lstStyle/>
                    <a:p>
                      <a:pPr algn="just">
                        <a:lnSpc>
                          <a:spcPct val="107000"/>
                        </a:lnSpc>
                        <a:spcAft>
                          <a:spcPts val="800"/>
                        </a:spcAft>
                      </a:pPr>
                      <a:r>
                        <a:rPr lang="en-US"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Sức hấp dẫn của tác phẩm </a:t>
                      </a:r>
                      <a:r>
                        <a:rPr lang="en-US" sz="24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“Hai vạn dặm dưới đáy biển”</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n-US" sz="2400" i="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4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Lê Phương Liên</a:t>
                      </a:r>
                      <a:r>
                        <a:rPr lang="en-US" sz="2400" i="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Sức</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hấp</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dẫn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tác</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phẩm</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Hai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vạn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dặm</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dưới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đáy</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biển”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nói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khát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vọng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con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biển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cả</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mênh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mông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rộng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lớn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giá</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trị</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sắc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cuốn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tiểu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thuyết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vĩ</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này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hiện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tương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lai</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483446"/>
                  </a:ext>
                </a:extLst>
              </a:tr>
            </a:tbl>
          </a:graphicData>
        </a:graphic>
      </p:graphicFrame>
    </p:spTree>
    <p:extLst>
      <p:ext uri="{BB962C8B-B14F-4D97-AF65-F5344CB8AC3E}">
        <p14:creationId xmlns:p14="http://schemas.microsoft.com/office/powerpoint/2010/main" val="2583009923"/>
      </p:ext>
    </p:extLst>
  </p:cSld>
  <p:clrMapOvr>
    <a:masterClrMapping/>
  </p:clrMapOvr>
  <p:transition spd="slow">
    <p:comb/>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70758"/>
            <a:ext cx="6944654" cy="914400"/>
            <a:chOff x="300403" y="84437"/>
            <a:chExt cx="5683420"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4635412"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5504851" y="84437"/>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4" name="TextBox 13">
            <a:extLst>
              <a:ext uri="{FF2B5EF4-FFF2-40B4-BE49-F238E27FC236}">
                <a16:creationId xmlns:a16="http://schemas.microsoft.com/office/drawing/2014/main" id="{5DADE0AE-019B-451F-9FC9-23CEC9B98332}"/>
              </a:ext>
            </a:extLst>
          </p:cNvPr>
          <p:cNvSpPr txBox="1"/>
          <p:nvPr/>
        </p:nvSpPr>
        <p:spPr>
          <a:xfrm>
            <a:off x="99470" y="271432"/>
            <a:ext cx="6442276" cy="530594"/>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2.1    </a:t>
            </a:r>
            <a:r>
              <a:rPr kumimoji="0" lang="vi-VN"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ÔN TẬP ĐỌC HIỂU VĂN BẢN</a:t>
            </a: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3" name="Table 2">
            <a:extLst>
              <a:ext uri="{FF2B5EF4-FFF2-40B4-BE49-F238E27FC236}">
                <a16:creationId xmlns:a16="http://schemas.microsoft.com/office/drawing/2014/main" id="{36032EC2-E265-460D-BA66-D591A73DA1EF}"/>
              </a:ext>
            </a:extLst>
          </p:cNvPr>
          <p:cNvGraphicFramePr>
            <a:graphicFrameLocks noGrp="1"/>
          </p:cNvGraphicFramePr>
          <p:nvPr>
            <p:extLst>
              <p:ext uri="{D42A27DB-BD31-4B8C-83A1-F6EECF244321}">
                <p14:modId xmlns:p14="http://schemas.microsoft.com/office/powerpoint/2010/main" val="4243016956"/>
              </p:ext>
            </p:extLst>
          </p:nvPr>
        </p:nvGraphicFramePr>
        <p:xfrm>
          <a:off x="666750" y="1219358"/>
          <a:ext cx="10858500" cy="4676459"/>
        </p:xfrm>
        <a:graphic>
          <a:graphicData uri="http://schemas.openxmlformats.org/drawingml/2006/table">
            <a:tbl>
              <a:tblPr firstRow="1" firstCol="1" bandRow="1"/>
              <a:tblGrid>
                <a:gridCol w="1984717">
                  <a:extLst>
                    <a:ext uri="{9D8B030D-6E8A-4147-A177-3AD203B41FA5}">
                      <a16:colId xmlns:a16="http://schemas.microsoft.com/office/drawing/2014/main" val="3883898474"/>
                    </a:ext>
                  </a:extLst>
                </a:gridCol>
                <a:gridCol w="3732268">
                  <a:extLst>
                    <a:ext uri="{9D8B030D-6E8A-4147-A177-3AD203B41FA5}">
                      <a16:colId xmlns:a16="http://schemas.microsoft.com/office/drawing/2014/main" val="1883608981"/>
                    </a:ext>
                  </a:extLst>
                </a:gridCol>
                <a:gridCol w="5141515">
                  <a:extLst>
                    <a:ext uri="{9D8B030D-6E8A-4147-A177-3AD203B41FA5}">
                      <a16:colId xmlns:a16="http://schemas.microsoft.com/office/drawing/2014/main" val="3759669633"/>
                    </a:ext>
                  </a:extLst>
                </a:gridCol>
              </a:tblGrid>
              <a:tr h="36805">
                <a:tc>
                  <a:txBody>
                    <a:bodyPr/>
                    <a:lstStyle/>
                    <a:p>
                      <a:pPr algn="ctr">
                        <a:lnSpc>
                          <a:spcPct val="107000"/>
                        </a:lnSpc>
                        <a:spcAft>
                          <a:spcPts val="800"/>
                        </a:spcAft>
                      </a:pP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Loại</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Tên</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chính</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0696061"/>
                  </a:ext>
                </a:extLst>
              </a:tr>
              <a:tr h="152137">
                <a:tc rowSpan="2">
                  <a:txBody>
                    <a:bodyPr/>
                    <a:lstStyle/>
                    <a:p>
                      <a:pPr>
                        <a:lnSpc>
                          <a:spcPct val="107000"/>
                        </a:lnSpc>
                        <a:spcAft>
                          <a:spcPts val="800"/>
                        </a:spcAft>
                      </a:pP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thông</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tin</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pPr>
                      <a:r>
                        <a:rPr lang="en-US" sz="28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pP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pPr>
                      <a:r>
                        <a:rPr lang="vi-VN"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 Huế</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(Theo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Cục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Di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Sản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hóa;dsvh.vog.vn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bày</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nguồn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gốc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quy</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luật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lệ</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giá</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trị</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nghệ</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thuật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thành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tựu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loại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âm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nhạc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Ca </a:t>
                      </a: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Huế.</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5941405"/>
                  </a:ext>
                </a:extLst>
              </a:tr>
              <a:tr h="190645">
                <a:tc vMerge="1">
                  <a:txBody>
                    <a:bodyPr/>
                    <a:lstStyle/>
                    <a:p>
                      <a:endParaRPr lang="en-US"/>
                    </a:p>
                  </a:txBody>
                  <a:tcPr>
                    <a:lnT w="12700" cap="flat" cmpd="sng" algn="ctr">
                      <a:solidFill>
                        <a:srgbClr val="000000"/>
                      </a:solidFill>
                      <a:prstDash val="solid"/>
                      <a:round/>
                      <a:headEnd type="none" w="med" len="med"/>
                      <a:tailEnd type="none" w="med" len="med"/>
                    </a:lnT>
                  </a:tcPr>
                </a:tc>
                <a:tc>
                  <a:txBody>
                    <a:bodyPr/>
                    <a:lstStyle/>
                    <a:p>
                      <a:pPr>
                        <a:lnSpc>
                          <a:spcPct val="107000"/>
                        </a:lnSpc>
                        <a:spcAft>
                          <a:spcPts val="800"/>
                        </a:spcAft>
                      </a:pP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nét</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đặc</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sắc</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trên</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đất</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vật</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Bắc</a:t>
                      </a:r>
                      <a:r>
                        <a:rPr lang="vi-VN"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Giang.</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pP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      Theo Phí Trường Giang</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pP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i="1" dirty="0">
                          <a:effectLst/>
                          <a:latin typeface="Times New Roman" panose="02020603050405020304" pitchFamily="18" charset="0"/>
                          <a:ea typeface="Times New Roman" panose="02020603050405020304" pitchFamily="18" charset="0"/>
                          <a:cs typeface="Times New Roman" panose="02020603050405020304" pitchFamily="18" charset="0"/>
                        </a:rPr>
                        <a:t>dulichbacgiang.gov.vn</a:t>
                      </a: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bày</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quy</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keo</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vật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thờ</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ở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hội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vật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Bắc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Giang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qua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đó</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nói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lên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ý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nghĩa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truyền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thống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sâu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sắc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hội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vật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dân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tộc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1329439"/>
                  </a:ext>
                </a:extLst>
              </a:tr>
            </a:tbl>
          </a:graphicData>
        </a:graphic>
      </p:graphicFrame>
    </p:spTree>
    <p:extLst>
      <p:ext uri="{BB962C8B-B14F-4D97-AF65-F5344CB8AC3E}">
        <p14:creationId xmlns:p14="http://schemas.microsoft.com/office/powerpoint/2010/main" val="2920671755"/>
      </p:ext>
    </p:extLst>
  </p:cSld>
  <p:clrMapOvr>
    <a:masterClrMapping/>
  </p:clrMapOvr>
  <p:transition spd="slow">
    <p:comb/>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70758"/>
            <a:ext cx="6944654" cy="914400"/>
            <a:chOff x="300403" y="84437"/>
            <a:chExt cx="5683420"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4635412"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5504851" y="84437"/>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4" name="TextBox 13">
            <a:extLst>
              <a:ext uri="{FF2B5EF4-FFF2-40B4-BE49-F238E27FC236}">
                <a16:creationId xmlns:a16="http://schemas.microsoft.com/office/drawing/2014/main" id="{5DADE0AE-019B-451F-9FC9-23CEC9B98332}"/>
              </a:ext>
            </a:extLst>
          </p:cNvPr>
          <p:cNvSpPr txBox="1"/>
          <p:nvPr/>
        </p:nvSpPr>
        <p:spPr>
          <a:xfrm>
            <a:off x="99470" y="271432"/>
            <a:ext cx="6442276" cy="530594"/>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2.1    </a:t>
            </a:r>
            <a:r>
              <a:rPr kumimoji="0" lang="vi-VN"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ÔN TẬP ĐỌC HIỂU VĂN BẢN</a:t>
            </a: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3" name="Table 2">
            <a:extLst>
              <a:ext uri="{FF2B5EF4-FFF2-40B4-BE49-F238E27FC236}">
                <a16:creationId xmlns:a16="http://schemas.microsoft.com/office/drawing/2014/main" id="{36032EC2-E265-460D-BA66-D591A73DA1EF}"/>
              </a:ext>
            </a:extLst>
          </p:cNvPr>
          <p:cNvGraphicFramePr>
            <a:graphicFrameLocks noGrp="1"/>
          </p:cNvGraphicFramePr>
          <p:nvPr>
            <p:extLst>
              <p:ext uri="{D42A27DB-BD31-4B8C-83A1-F6EECF244321}">
                <p14:modId xmlns:p14="http://schemas.microsoft.com/office/powerpoint/2010/main" val="2690470265"/>
              </p:ext>
            </p:extLst>
          </p:nvPr>
        </p:nvGraphicFramePr>
        <p:xfrm>
          <a:off x="660400" y="1202054"/>
          <a:ext cx="10858500" cy="4555491"/>
        </p:xfrm>
        <a:graphic>
          <a:graphicData uri="http://schemas.openxmlformats.org/drawingml/2006/table">
            <a:tbl>
              <a:tblPr firstRow="1" firstCol="1" bandRow="1"/>
              <a:tblGrid>
                <a:gridCol w="1862138">
                  <a:extLst>
                    <a:ext uri="{9D8B030D-6E8A-4147-A177-3AD203B41FA5}">
                      <a16:colId xmlns:a16="http://schemas.microsoft.com/office/drawing/2014/main" val="3883898474"/>
                    </a:ext>
                  </a:extLst>
                </a:gridCol>
                <a:gridCol w="2371725">
                  <a:extLst>
                    <a:ext uri="{9D8B030D-6E8A-4147-A177-3AD203B41FA5}">
                      <a16:colId xmlns:a16="http://schemas.microsoft.com/office/drawing/2014/main" val="1883608981"/>
                    </a:ext>
                  </a:extLst>
                </a:gridCol>
                <a:gridCol w="6624637">
                  <a:extLst>
                    <a:ext uri="{9D8B030D-6E8A-4147-A177-3AD203B41FA5}">
                      <a16:colId xmlns:a16="http://schemas.microsoft.com/office/drawing/2014/main" val="3759669633"/>
                    </a:ext>
                  </a:extLst>
                </a:gridCol>
              </a:tblGrid>
              <a:tr h="36805">
                <a:tc>
                  <a:txBody>
                    <a:bodyPr/>
                    <a:lstStyle/>
                    <a:p>
                      <a:pPr>
                        <a:lnSpc>
                          <a:spcPct val="107000"/>
                        </a:lnSpc>
                        <a:spcAft>
                          <a:spcPts val="800"/>
                        </a:spcAft>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Loại</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Tên văn bản</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 dung chính</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0696061"/>
                  </a:ext>
                </a:extLst>
              </a:tr>
              <a:tr h="490249">
                <a:tc>
                  <a:txBody>
                    <a:bodyPr/>
                    <a:lstStyle/>
                    <a:p>
                      <a:pPr>
                        <a:lnSpc>
                          <a:spcPct val="107000"/>
                        </a:lnSpc>
                        <a:spcAft>
                          <a:spcPts val="800"/>
                        </a:spcAft>
                      </a:pP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thông</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tin</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US" sz="2800" dirty="0">
                        <a:latin typeface="Times New Roman" panose="02020603050405020304" pitchFamily="18" charset="0"/>
                        <a:cs typeface="Times New Roman" panose="02020603050405020304" pitchFamily="18" charset="0"/>
                      </a:endParaRPr>
                    </a:p>
                  </a:txBody>
                  <a:tcPr>
                    <a:lnT w="12700" cap="flat" cmpd="sng" algn="ctr">
                      <a:solidFill>
                        <a:srgbClr val="000000"/>
                      </a:solidFill>
                      <a:prstDash val="solid"/>
                      <a:round/>
                      <a:headEnd type="none" w="med" len="med"/>
                      <a:tailEnd type="none" w="med" len="med"/>
                    </a:lnT>
                  </a:tcPr>
                </a:tc>
                <a:tc>
                  <a:txBody>
                    <a:bodyPr/>
                    <a:lstStyle/>
                    <a:p>
                      <a:pPr algn="just">
                        <a:lnSpc>
                          <a:spcPct val="107000"/>
                        </a:lnSpc>
                      </a:pPr>
                      <a:r>
                        <a:rPr lang="vi-VN" sz="28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Hội thi thổi cơm.</a:t>
                      </a:r>
                      <a:r>
                        <a:rPr lang="vi-VN"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(Theodulivhvietnam.org.vn)</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kể</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lại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đặc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số</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hội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nấu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cơm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trên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cả</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nước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nấu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cơm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ở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hội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Thị</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Cấm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algn="just">
                        <a:lnSpc>
                          <a:spcPct val="107000"/>
                        </a:lnSpc>
                        <a:spcAft>
                          <a:spcPts val="800"/>
                        </a:spcAf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Từ</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Liêm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Hà</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nấu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cơm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ở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hội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làng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Chuông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Hà</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nấu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cơm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ở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hội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Từ</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Trọng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Hoằng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Hóa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Thanh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Hóa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nấu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cơm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ở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hội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Hành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Thiện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(Nam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0079709"/>
                  </a:ext>
                </a:extLst>
              </a:tr>
            </a:tbl>
          </a:graphicData>
        </a:graphic>
      </p:graphicFrame>
    </p:spTree>
    <p:extLst>
      <p:ext uri="{BB962C8B-B14F-4D97-AF65-F5344CB8AC3E}">
        <p14:creationId xmlns:p14="http://schemas.microsoft.com/office/powerpoint/2010/main" val="2379098890"/>
      </p:ext>
    </p:extLst>
  </p:cSld>
  <p:clrMapOvr>
    <a:masterClrMapping/>
  </p:clrMapOvr>
  <p:transition spd="slow">
    <p:comb/>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70758"/>
            <a:ext cx="6944654" cy="914400"/>
            <a:chOff x="300403" y="84437"/>
            <a:chExt cx="5683420"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4635412"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5504851" y="84437"/>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4" name="TextBox 13">
            <a:extLst>
              <a:ext uri="{FF2B5EF4-FFF2-40B4-BE49-F238E27FC236}">
                <a16:creationId xmlns:a16="http://schemas.microsoft.com/office/drawing/2014/main" id="{5DADE0AE-019B-451F-9FC9-23CEC9B98332}"/>
              </a:ext>
            </a:extLst>
          </p:cNvPr>
          <p:cNvSpPr txBox="1"/>
          <p:nvPr/>
        </p:nvSpPr>
        <p:spPr>
          <a:xfrm>
            <a:off x="99470" y="271432"/>
            <a:ext cx="6442276" cy="530594"/>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2.1    </a:t>
            </a:r>
            <a:r>
              <a:rPr kumimoji="0" lang="vi-VN"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ÔN TẬP ĐỌC HIỂU VĂN BẢN</a:t>
            </a: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5808380E-F809-451E-956B-6BB71E2355AD}"/>
              </a:ext>
            </a:extLst>
          </p:cNvPr>
          <p:cNvSpPr txBox="1"/>
          <p:nvPr/>
        </p:nvSpPr>
        <p:spPr>
          <a:xfrm>
            <a:off x="666750" y="1151584"/>
            <a:ext cx="10858500" cy="530594"/>
          </a:xfrm>
          <a:prstGeom prst="rect">
            <a:avLst/>
          </a:prstGeom>
          <a:noFill/>
        </p:spPr>
        <p:txBody>
          <a:bodyPr wrap="square">
            <a:spAutoFit/>
          </a:bodyPr>
          <a:lstStyle/>
          <a:p>
            <a:pPr algn="just">
              <a:lnSpc>
                <a:spcPct val="107000"/>
              </a:lnSpc>
              <a:spcAft>
                <a:spcPts val="800"/>
              </a:spcAft>
            </a:pP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Cách</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đọc</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hiểu</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loại</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23F106D2-D80E-45ED-8F19-685B40280FF1}"/>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Lst>
          </a:blip>
          <a:srcRect l="9915" t="10374" b="1967"/>
          <a:stretch/>
        </p:blipFill>
        <p:spPr>
          <a:xfrm>
            <a:off x="3352800" y="1761639"/>
            <a:ext cx="8172450" cy="4451922"/>
          </a:xfrm>
          <a:prstGeom prst="rect">
            <a:avLst/>
          </a:prstGeom>
        </p:spPr>
      </p:pic>
      <p:sp>
        <p:nvSpPr>
          <p:cNvPr id="13" name="TextBox 12">
            <a:extLst>
              <a:ext uri="{FF2B5EF4-FFF2-40B4-BE49-F238E27FC236}">
                <a16:creationId xmlns:a16="http://schemas.microsoft.com/office/drawing/2014/main" id="{3DAF0CB2-44B6-4CCF-92AA-247554D3F834}"/>
              </a:ext>
            </a:extLst>
          </p:cNvPr>
          <p:cNvSpPr txBox="1"/>
          <p:nvPr/>
        </p:nvSpPr>
        <p:spPr>
          <a:xfrm>
            <a:off x="4477646" y="2391209"/>
            <a:ext cx="5195139" cy="2374689"/>
          </a:xfrm>
          <a:prstGeom prst="rect">
            <a:avLst/>
          </a:prstGeom>
          <a:noFill/>
        </p:spPr>
        <p:txBody>
          <a:bodyPr wrap="square">
            <a:spAutoFit/>
          </a:bodyPr>
          <a:lstStyle/>
          <a:p>
            <a:pPr algn="just">
              <a:lnSpc>
                <a:spcPct val="107000"/>
              </a:lnSpc>
              <a:spcAft>
                <a:spcPts val="800"/>
              </a:spcAft>
            </a:pP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3: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cần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chú</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ý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đọc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thơ</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bốn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chữ</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năm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chữ</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truyện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truyện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ngắn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tiểu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thuyết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truyện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khoa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viễn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tưởng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sách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Ngữ</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7.</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534DE98C-1352-44E3-A520-9D3A120DD7D0}"/>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a14:imgEffect>
                  </a14:imgLayer>
                </a14:imgProps>
              </a:ext>
            </a:extLst>
          </a:blip>
          <a:stretch>
            <a:fillRect/>
          </a:stretch>
        </p:blipFill>
        <p:spPr>
          <a:xfrm>
            <a:off x="636190" y="2544562"/>
            <a:ext cx="2886075" cy="2886075"/>
          </a:xfrm>
          <a:prstGeom prst="ellipse">
            <a:avLst/>
          </a:prstGeom>
          <a:ln>
            <a:noFill/>
          </a:ln>
          <a:effectLst>
            <a:softEdge rad="112500"/>
          </a:effectLst>
        </p:spPr>
      </p:pic>
      <p:sp>
        <p:nvSpPr>
          <p:cNvPr id="15" name="Arrow: Right 14">
            <a:extLst>
              <a:ext uri="{FF2B5EF4-FFF2-40B4-BE49-F238E27FC236}">
                <a16:creationId xmlns:a16="http://schemas.microsoft.com/office/drawing/2014/main" id="{E3AC298A-9F57-4FAE-93DF-80156FCF5785}"/>
              </a:ext>
            </a:extLst>
          </p:cNvPr>
          <p:cNvSpPr/>
          <p:nvPr/>
        </p:nvSpPr>
        <p:spPr>
          <a:xfrm>
            <a:off x="995811" y="1682178"/>
            <a:ext cx="2919412" cy="1157288"/>
          </a:xfrm>
          <a:prstGeom prst="rightArrow">
            <a:avLst>
              <a:gd name="adj1" fmla="val 67284"/>
              <a:gd name="adj2" fmla="val 50000"/>
            </a:avLst>
          </a:prstGeom>
          <a:solidFill>
            <a:schemeClr val="accent4">
              <a:lumMod val="20000"/>
              <a:lumOff val="8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Times New Roman" panose="02020603050405020304" pitchFamily="18" charset="0"/>
                <a:cs typeface="Times New Roman" panose="02020603050405020304" pitchFamily="18" charset="0"/>
              </a:rPr>
              <a:t>Thảo</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luận</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cặp</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đôi</a:t>
            </a:r>
            <a:endParaRPr lang="en-US" sz="24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39581876"/>
      </p:ext>
    </p:extLst>
  </p:cSld>
  <p:clrMapOvr>
    <a:masterClrMapping/>
  </p:clrMapOvr>
  <p:transition spd="slow">
    <p:comb/>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70758"/>
            <a:ext cx="6944654" cy="914400"/>
            <a:chOff x="300403" y="84437"/>
            <a:chExt cx="5683420"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4635412"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5504851" y="84437"/>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4" name="TextBox 13">
            <a:extLst>
              <a:ext uri="{FF2B5EF4-FFF2-40B4-BE49-F238E27FC236}">
                <a16:creationId xmlns:a16="http://schemas.microsoft.com/office/drawing/2014/main" id="{5DADE0AE-019B-451F-9FC9-23CEC9B98332}"/>
              </a:ext>
            </a:extLst>
          </p:cNvPr>
          <p:cNvSpPr txBox="1"/>
          <p:nvPr/>
        </p:nvSpPr>
        <p:spPr>
          <a:xfrm>
            <a:off x="99470" y="271432"/>
            <a:ext cx="6442276" cy="530594"/>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2.1    </a:t>
            </a:r>
            <a:r>
              <a:rPr kumimoji="0" lang="vi-VN"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ÔN TẬP ĐỌC HIỂU VĂN BẢN</a:t>
            </a: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5808380E-F809-451E-956B-6BB71E2355AD}"/>
              </a:ext>
            </a:extLst>
          </p:cNvPr>
          <p:cNvSpPr txBox="1"/>
          <p:nvPr/>
        </p:nvSpPr>
        <p:spPr>
          <a:xfrm>
            <a:off x="666750" y="1151584"/>
            <a:ext cx="10858500" cy="530594"/>
          </a:xfrm>
          <a:prstGeom prst="rect">
            <a:avLst/>
          </a:prstGeom>
          <a:noFill/>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3.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Cách</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đọc</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hiểu</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các</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loại</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văn</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bản</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B1EE648D-786E-4346-B35C-22B4510A14E8}"/>
              </a:ext>
            </a:extLst>
          </p:cNvPr>
          <p:cNvSpPr txBox="1"/>
          <p:nvPr/>
        </p:nvSpPr>
        <p:spPr>
          <a:xfrm>
            <a:off x="1438277" y="2908971"/>
            <a:ext cx="3048000" cy="954107"/>
          </a:xfrm>
          <a:prstGeom prst="rect">
            <a:avLst/>
          </a:prstGeom>
          <a:noFill/>
        </p:spPr>
        <p:txBody>
          <a:bodyPr wrap="square">
            <a:spAutoFit/>
          </a:bodyPr>
          <a:lstStyle/>
          <a:p>
            <a:r>
              <a:rPr lang="en-US" sz="2800" i="1" dirty="0">
                <a:solidFill>
                  <a:srgbClr val="C00000"/>
                </a:solidFill>
                <a:effectLst/>
                <a:latin typeface="Times New Roman" panose="02020603050405020304" pitchFamily="18" charset="0"/>
                <a:ea typeface="Times New Roman" panose="02020603050405020304" pitchFamily="18" charset="0"/>
              </a:rPr>
              <a:t> </a:t>
            </a:r>
            <a:r>
              <a:rPr lang="en-US" sz="2800" b="1" dirty="0">
                <a:solidFill>
                  <a:srgbClr val="C00000"/>
                </a:solidFill>
                <a:effectLst/>
                <a:latin typeface="Times New Roman" panose="02020603050405020304" pitchFamily="18" charset="0"/>
                <a:ea typeface="Times New Roman" panose="02020603050405020304" pitchFamily="18" charset="0"/>
              </a:rPr>
              <a:t>* </a:t>
            </a:r>
            <a:r>
              <a:rPr lang="en-US" sz="2800" b="1" dirty="0" err="1">
                <a:solidFill>
                  <a:srgbClr val="C00000"/>
                </a:solidFill>
                <a:effectLst/>
                <a:latin typeface="Times New Roman" panose="02020603050405020304" pitchFamily="18" charset="0"/>
                <a:ea typeface="Times New Roman" panose="02020603050405020304" pitchFamily="18" charset="0"/>
              </a:rPr>
              <a:t>Cách</a:t>
            </a:r>
            <a:r>
              <a:rPr lang="en-US" sz="2800" b="1" dirty="0">
                <a:solidFill>
                  <a:srgbClr val="C00000"/>
                </a:solidFill>
                <a:effectLst/>
                <a:latin typeface="Times New Roman" panose="02020603050405020304" pitchFamily="18" charset="0"/>
                <a:ea typeface="Times New Roman" panose="02020603050405020304" pitchFamily="18" charset="0"/>
              </a:rPr>
              <a:t> </a:t>
            </a:r>
            <a:r>
              <a:rPr lang="en-US" sz="2800" b="1" dirty="0" err="1">
                <a:solidFill>
                  <a:srgbClr val="C00000"/>
                </a:solidFill>
                <a:effectLst/>
                <a:latin typeface="Times New Roman" panose="02020603050405020304" pitchFamily="18" charset="0"/>
                <a:ea typeface="Times New Roman" panose="02020603050405020304" pitchFamily="18" charset="0"/>
              </a:rPr>
              <a:t>đọc</a:t>
            </a:r>
            <a:r>
              <a:rPr lang="en-US" sz="2800" b="1" dirty="0">
                <a:solidFill>
                  <a:srgbClr val="C00000"/>
                </a:solidFill>
                <a:effectLst/>
                <a:latin typeface="Times New Roman" panose="02020603050405020304" pitchFamily="18" charset="0"/>
                <a:ea typeface="Times New Roman" panose="02020603050405020304" pitchFamily="18" charset="0"/>
              </a:rPr>
              <a:t> </a:t>
            </a:r>
            <a:r>
              <a:rPr lang="en-US" sz="2800" b="1" dirty="0" err="1">
                <a:solidFill>
                  <a:srgbClr val="C00000"/>
                </a:solidFill>
                <a:effectLst/>
                <a:latin typeface="Times New Roman" panose="02020603050405020304" pitchFamily="18" charset="0"/>
                <a:ea typeface="Times New Roman" panose="02020603050405020304" pitchFamily="18" charset="0"/>
              </a:rPr>
              <a:t>thơ</a:t>
            </a:r>
            <a:r>
              <a:rPr lang="en-US" sz="2800" b="1" dirty="0">
                <a:solidFill>
                  <a:srgbClr val="C00000"/>
                </a:solidFill>
                <a:effectLst/>
                <a:latin typeface="Times New Roman" panose="02020603050405020304" pitchFamily="18" charset="0"/>
                <a:ea typeface="Times New Roman" panose="02020603050405020304" pitchFamily="18" charset="0"/>
              </a:rPr>
              <a:t> </a:t>
            </a:r>
            <a:r>
              <a:rPr lang="en-US" sz="2800" b="1" dirty="0" err="1">
                <a:solidFill>
                  <a:srgbClr val="C00000"/>
                </a:solidFill>
                <a:effectLst/>
                <a:latin typeface="Times New Roman" panose="02020603050405020304" pitchFamily="18" charset="0"/>
                <a:ea typeface="Times New Roman" panose="02020603050405020304" pitchFamily="18" charset="0"/>
              </a:rPr>
              <a:t>bốn</a:t>
            </a:r>
            <a:r>
              <a:rPr lang="en-US" sz="2800" b="1" dirty="0">
                <a:solidFill>
                  <a:srgbClr val="C00000"/>
                </a:solidFill>
                <a:effectLst/>
                <a:latin typeface="Times New Roman" panose="02020603050405020304" pitchFamily="18" charset="0"/>
                <a:ea typeface="Times New Roman" panose="02020603050405020304" pitchFamily="18" charset="0"/>
              </a:rPr>
              <a:t> </a:t>
            </a:r>
            <a:r>
              <a:rPr lang="en-US" sz="2800" b="1" dirty="0" err="1">
                <a:solidFill>
                  <a:srgbClr val="C00000"/>
                </a:solidFill>
                <a:effectLst/>
                <a:latin typeface="Times New Roman" panose="02020603050405020304" pitchFamily="18" charset="0"/>
                <a:ea typeface="Times New Roman" panose="02020603050405020304" pitchFamily="18" charset="0"/>
              </a:rPr>
              <a:t>chữ</a:t>
            </a:r>
            <a:r>
              <a:rPr lang="en-US" sz="2800" b="1" dirty="0">
                <a:solidFill>
                  <a:srgbClr val="C00000"/>
                </a:solidFill>
                <a:effectLst/>
                <a:latin typeface="Times New Roman" panose="02020603050405020304" pitchFamily="18" charset="0"/>
                <a:ea typeface="Times New Roman" panose="02020603050405020304" pitchFamily="18" charset="0"/>
              </a:rPr>
              <a:t>, </a:t>
            </a:r>
            <a:r>
              <a:rPr lang="en-US" sz="2800" b="1" dirty="0" err="1">
                <a:solidFill>
                  <a:srgbClr val="C00000"/>
                </a:solidFill>
                <a:effectLst/>
                <a:latin typeface="Times New Roman" panose="02020603050405020304" pitchFamily="18" charset="0"/>
                <a:ea typeface="Times New Roman" panose="02020603050405020304" pitchFamily="18" charset="0"/>
              </a:rPr>
              <a:t>năm</a:t>
            </a:r>
            <a:r>
              <a:rPr lang="en-US" sz="2800" b="1" dirty="0">
                <a:solidFill>
                  <a:srgbClr val="C00000"/>
                </a:solidFill>
                <a:effectLst/>
                <a:latin typeface="Times New Roman" panose="02020603050405020304" pitchFamily="18" charset="0"/>
                <a:ea typeface="Times New Roman" panose="02020603050405020304" pitchFamily="18" charset="0"/>
              </a:rPr>
              <a:t> </a:t>
            </a:r>
            <a:r>
              <a:rPr lang="en-US" sz="2800" b="1" dirty="0" err="1">
                <a:solidFill>
                  <a:srgbClr val="C00000"/>
                </a:solidFill>
                <a:effectLst/>
                <a:latin typeface="Times New Roman" panose="02020603050405020304" pitchFamily="18" charset="0"/>
                <a:ea typeface="Times New Roman" panose="02020603050405020304" pitchFamily="18" charset="0"/>
              </a:rPr>
              <a:t>chữ</a:t>
            </a:r>
            <a:endParaRPr lang="en-US" sz="2800" dirty="0">
              <a:solidFill>
                <a:srgbClr val="C00000"/>
              </a:solidFill>
            </a:endParaRPr>
          </a:p>
        </p:txBody>
      </p:sp>
      <p:sp>
        <p:nvSpPr>
          <p:cNvPr id="16" name="TextBox 15">
            <a:extLst>
              <a:ext uri="{FF2B5EF4-FFF2-40B4-BE49-F238E27FC236}">
                <a16:creationId xmlns:a16="http://schemas.microsoft.com/office/drawing/2014/main" id="{55D1170F-D3C2-4782-BB4F-167492EF5256}"/>
              </a:ext>
            </a:extLst>
          </p:cNvPr>
          <p:cNvSpPr txBox="1"/>
          <p:nvPr/>
        </p:nvSpPr>
        <p:spPr>
          <a:xfrm>
            <a:off x="5888435" y="1864982"/>
            <a:ext cx="4580434" cy="1077218"/>
          </a:xfrm>
          <a:prstGeom prst="rect">
            <a:avLst/>
          </a:prstGeom>
          <a:noFill/>
        </p:spPr>
        <p:txBody>
          <a:bodyPr wrap="square">
            <a:spAutoFit/>
          </a:bodyPr>
          <a:lstStyle/>
          <a:p>
            <a:r>
              <a:rPr lang="en-US" sz="3200" b="1" i="1" dirty="0" err="1">
                <a:solidFill>
                  <a:schemeClr val="accent6">
                    <a:lumMod val="50000"/>
                  </a:schemeClr>
                </a:solidFill>
                <a:effectLst/>
                <a:latin typeface="Times New Roman" panose="02020603050405020304" pitchFamily="18" charset="0"/>
                <a:ea typeface="Times New Roman" panose="02020603050405020304" pitchFamily="18" charset="0"/>
              </a:rPr>
              <a:t>Chú</a:t>
            </a:r>
            <a:r>
              <a:rPr lang="en-US" sz="3200" b="1" i="1" dirty="0">
                <a:solidFill>
                  <a:schemeClr val="accent6">
                    <a:lumMod val="50000"/>
                  </a:schemeClr>
                </a:solidFill>
                <a:effectLst/>
                <a:latin typeface="Times New Roman" panose="02020603050405020304" pitchFamily="18" charset="0"/>
                <a:ea typeface="Times New Roman" panose="02020603050405020304" pitchFamily="18" charset="0"/>
              </a:rPr>
              <a:t> ý </a:t>
            </a:r>
            <a:r>
              <a:rPr lang="en-US" sz="3200" b="1" i="1" dirty="0" err="1">
                <a:solidFill>
                  <a:schemeClr val="accent6">
                    <a:lumMod val="50000"/>
                  </a:schemeClr>
                </a:solidFill>
                <a:effectLst/>
                <a:latin typeface="Times New Roman" panose="02020603050405020304" pitchFamily="18" charset="0"/>
                <a:ea typeface="Times New Roman" panose="02020603050405020304" pitchFamily="18" charset="0"/>
              </a:rPr>
              <a:t>nhận</a:t>
            </a:r>
            <a:r>
              <a:rPr lang="en-US" sz="3200" b="1" i="1" dirty="0">
                <a:solidFill>
                  <a:schemeClr val="accent6">
                    <a:lumMod val="50000"/>
                  </a:schemeClr>
                </a:solidFill>
                <a:effectLst/>
                <a:latin typeface="Times New Roman" panose="02020603050405020304" pitchFamily="18" charset="0"/>
                <a:ea typeface="Times New Roman" panose="02020603050405020304" pitchFamily="18" charset="0"/>
              </a:rPr>
              <a:t> </a:t>
            </a:r>
            <a:r>
              <a:rPr lang="en-US" sz="3200" b="1" i="1" dirty="0" err="1">
                <a:solidFill>
                  <a:schemeClr val="accent6">
                    <a:lumMod val="50000"/>
                  </a:schemeClr>
                </a:solidFill>
                <a:effectLst/>
                <a:latin typeface="Times New Roman" panose="02020603050405020304" pitchFamily="18" charset="0"/>
                <a:ea typeface="Times New Roman" panose="02020603050405020304" pitchFamily="18" charset="0"/>
              </a:rPr>
              <a:t>biết</a:t>
            </a:r>
            <a:r>
              <a:rPr lang="en-US" sz="3200" b="1" i="1" dirty="0">
                <a:solidFill>
                  <a:schemeClr val="accent6">
                    <a:lumMod val="50000"/>
                  </a:schemeClr>
                </a:solidFill>
                <a:effectLst/>
                <a:latin typeface="Times New Roman" panose="02020603050405020304" pitchFamily="18" charset="0"/>
                <a:ea typeface="Times New Roman" panose="02020603050405020304" pitchFamily="18" charset="0"/>
              </a:rPr>
              <a:t> </a:t>
            </a:r>
            <a:r>
              <a:rPr lang="en-US" sz="3200" b="1" i="1" dirty="0" err="1">
                <a:solidFill>
                  <a:schemeClr val="accent6">
                    <a:lumMod val="50000"/>
                  </a:schemeClr>
                </a:solidFill>
                <a:effectLst/>
                <a:latin typeface="Times New Roman" panose="02020603050405020304" pitchFamily="18" charset="0"/>
                <a:ea typeface="Times New Roman" panose="02020603050405020304" pitchFamily="18" charset="0"/>
              </a:rPr>
              <a:t>yếu</a:t>
            </a:r>
            <a:r>
              <a:rPr lang="en-US" sz="3200" b="1" i="1" dirty="0">
                <a:solidFill>
                  <a:schemeClr val="accent6">
                    <a:lumMod val="50000"/>
                  </a:schemeClr>
                </a:solidFill>
                <a:effectLst/>
                <a:latin typeface="Times New Roman" panose="02020603050405020304" pitchFamily="18" charset="0"/>
                <a:ea typeface="Times New Roman" panose="02020603050405020304" pitchFamily="18" charset="0"/>
              </a:rPr>
              <a:t> </a:t>
            </a:r>
            <a:r>
              <a:rPr lang="en-US" sz="3200" b="1" i="1" dirty="0" err="1">
                <a:solidFill>
                  <a:schemeClr val="accent6">
                    <a:lumMod val="50000"/>
                  </a:schemeClr>
                </a:solidFill>
                <a:effectLst/>
                <a:latin typeface="Times New Roman" panose="02020603050405020304" pitchFamily="18" charset="0"/>
                <a:ea typeface="Times New Roman" panose="02020603050405020304" pitchFamily="18" charset="0"/>
              </a:rPr>
              <a:t>tố</a:t>
            </a:r>
            <a:r>
              <a:rPr lang="en-US" sz="3200" b="1" i="1" dirty="0">
                <a:solidFill>
                  <a:schemeClr val="accent6">
                    <a:lumMod val="50000"/>
                  </a:schemeClr>
                </a:solidFill>
                <a:effectLst/>
                <a:latin typeface="Times New Roman" panose="02020603050405020304" pitchFamily="18" charset="0"/>
                <a:ea typeface="Times New Roman" panose="02020603050405020304" pitchFamily="18" charset="0"/>
              </a:rPr>
              <a:t> </a:t>
            </a:r>
            <a:r>
              <a:rPr lang="en-US" sz="3200" b="1" i="1" dirty="0" err="1">
                <a:solidFill>
                  <a:schemeClr val="accent6">
                    <a:lumMod val="50000"/>
                  </a:schemeClr>
                </a:solidFill>
                <a:effectLst/>
                <a:latin typeface="Times New Roman" panose="02020603050405020304" pitchFamily="18" charset="0"/>
                <a:ea typeface="Times New Roman" panose="02020603050405020304" pitchFamily="18" charset="0"/>
              </a:rPr>
              <a:t>hình</a:t>
            </a:r>
            <a:r>
              <a:rPr lang="en-US" sz="3200" b="1" i="1" dirty="0">
                <a:solidFill>
                  <a:schemeClr val="accent6">
                    <a:lumMod val="50000"/>
                  </a:schemeClr>
                </a:solidFill>
                <a:effectLst/>
                <a:latin typeface="Times New Roman" panose="02020603050405020304" pitchFamily="18" charset="0"/>
                <a:ea typeface="Times New Roman" panose="02020603050405020304" pitchFamily="18" charset="0"/>
              </a:rPr>
              <a:t> </a:t>
            </a:r>
            <a:r>
              <a:rPr lang="en-US" sz="3200" b="1" i="1" dirty="0" err="1">
                <a:solidFill>
                  <a:schemeClr val="accent6">
                    <a:lumMod val="50000"/>
                  </a:schemeClr>
                </a:solidFill>
                <a:effectLst/>
                <a:latin typeface="Times New Roman" panose="02020603050405020304" pitchFamily="18" charset="0"/>
                <a:ea typeface="Times New Roman" panose="02020603050405020304" pitchFamily="18" charset="0"/>
              </a:rPr>
              <a:t>thức</a:t>
            </a:r>
            <a:r>
              <a:rPr lang="en-US" sz="3200" b="1" i="1" dirty="0">
                <a:solidFill>
                  <a:schemeClr val="accent6">
                    <a:lumMod val="50000"/>
                  </a:schemeClr>
                </a:solidFill>
                <a:effectLst/>
                <a:latin typeface="Times New Roman" panose="02020603050405020304" pitchFamily="18" charset="0"/>
                <a:ea typeface="Times New Roman" panose="02020603050405020304" pitchFamily="18" charset="0"/>
              </a:rPr>
              <a:t> </a:t>
            </a:r>
            <a:endParaRPr lang="en-US" sz="3200" b="1" dirty="0">
              <a:solidFill>
                <a:schemeClr val="accent6">
                  <a:lumMod val="50000"/>
                </a:schemeClr>
              </a:solidFill>
            </a:endParaRPr>
          </a:p>
        </p:txBody>
      </p:sp>
      <p:sp>
        <p:nvSpPr>
          <p:cNvPr id="17" name="TextBox 16">
            <a:extLst>
              <a:ext uri="{FF2B5EF4-FFF2-40B4-BE49-F238E27FC236}">
                <a16:creationId xmlns:a16="http://schemas.microsoft.com/office/drawing/2014/main" id="{757879EF-BB20-46B7-9A14-A64C30703B55}"/>
              </a:ext>
            </a:extLst>
          </p:cNvPr>
          <p:cNvSpPr txBox="1"/>
          <p:nvPr/>
        </p:nvSpPr>
        <p:spPr>
          <a:xfrm>
            <a:off x="5880249" y="3786870"/>
            <a:ext cx="4712924" cy="1384995"/>
          </a:xfrm>
          <a:prstGeom prst="rect">
            <a:avLst/>
          </a:prstGeom>
          <a:noFill/>
        </p:spPr>
        <p:txBody>
          <a:bodyPr wrap="square">
            <a:spAutoFit/>
          </a:bodyPr>
          <a:lstStyle/>
          <a:p>
            <a:r>
              <a:rPr lang="en-US" sz="2800" b="1" i="1" dirty="0" err="1">
                <a:solidFill>
                  <a:schemeClr val="accent6">
                    <a:lumMod val="50000"/>
                  </a:schemeClr>
                </a:solidFill>
                <a:effectLst/>
                <a:latin typeface="Times New Roman" panose="02020603050405020304" pitchFamily="18" charset="0"/>
                <a:ea typeface="Times New Roman" panose="02020603050405020304" pitchFamily="18" charset="0"/>
              </a:rPr>
              <a:t>Nhận</a:t>
            </a:r>
            <a:r>
              <a:rPr lang="en-US" sz="2800" b="1" i="1" dirty="0">
                <a:solidFill>
                  <a:schemeClr val="accent6">
                    <a:lumMod val="50000"/>
                  </a:schemeClr>
                </a:solidFill>
                <a:effectLst/>
                <a:latin typeface="Times New Roman" panose="02020603050405020304" pitchFamily="18" charset="0"/>
                <a:ea typeface="Times New Roman" panose="02020603050405020304" pitchFamily="18" charset="0"/>
              </a:rPr>
              <a:t> </a:t>
            </a:r>
            <a:r>
              <a:rPr lang="en-US" sz="2800" b="1" i="1" dirty="0" err="1">
                <a:solidFill>
                  <a:schemeClr val="accent6">
                    <a:lumMod val="50000"/>
                  </a:schemeClr>
                </a:solidFill>
                <a:effectLst/>
                <a:latin typeface="Times New Roman" panose="02020603050405020304" pitchFamily="18" charset="0"/>
                <a:ea typeface="Times New Roman" panose="02020603050405020304" pitchFamily="18" charset="0"/>
              </a:rPr>
              <a:t>biết</a:t>
            </a:r>
            <a:r>
              <a:rPr lang="en-US" sz="2800" b="1" i="1" dirty="0">
                <a:solidFill>
                  <a:schemeClr val="accent6">
                    <a:lumMod val="50000"/>
                  </a:schemeClr>
                </a:solidFill>
                <a:effectLst/>
                <a:latin typeface="Times New Roman" panose="02020603050405020304" pitchFamily="18" charset="0"/>
                <a:ea typeface="Times New Roman" panose="02020603050405020304" pitchFamily="18" charset="0"/>
              </a:rPr>
              <a:t> </a:t>
            </a:r>
            <a:r>
              <a:rPr lang="en-US" sz="2800" b="1" i="1" dirty="0" err="1">
                <a:solidFill>
                  <a:schemeClr val="accent6">
                    <a:lumMod val="50000"/>
                  </a:schemeClr>
                </a:solidFill>
                <a:effectLst/>
                <a:latin typeface="Times New Roman" panose="02020603050405020304" pitchFamily="18" charset="0"/>
                <a:ea typeface="Times New Roman" panose="02020603050405020304" pitchFamily="18" charset="0"/>
              </a:rPr>
              <a:t>những</a:t>
            </a:r>
            <a:r>
              <a:rPr lang="en-US" sz="2800" b="1" i="1" dirty="0">
                <a:solidFill>
                  <a:schemeClr val="accent6">
                    <a:lumMod val="50000"/>
                  </a:schemeClr>
                </a:solidFill>
                <a:effectLst/>
                <a:latin typeface="Times New Roman" panose="02020603050405020304" pitchFamily="18" charset="0"/>
                <a:ea typeface="Times New Roman" panose="02020603050405020304" pitchFamily="18" charset="0"/>
              </a:rPr>
              <a:t> </a:t>
            </a:r>
            <a:r>
              <a:rPr lang="en-US" sz="2800" b="1" i="1" dirty="0" err="1">
                <a:solidFill>
                  <a:schemeClr val="accent6">
                    <a:lumMod val="50000"/>
                  </a:schemeClr>
                </a:solidFill>
                <a:effectLst/>
                <a:latin typeface="Times New Roman" panose="02020603050405020304" pitchFamily="18" charset="0"/>
                <a:ea typeface="Times New Roman" panose="02020603050405020304" pitchFamily="18" charset="0"/>
              </a:rPr>
              <a:t>suy</a:t>
            </a:r>
            <a:r>
              <a:rPr lang="en-US" sz="2800" b="1" i="1" dirty="0">
                <a:solidFill>
                  <a:schemeClr val="accent6">
                    <a:lumMod val="50000"/>
                  </a:schemeClr>
                </a:solidFill>
                <a:effectLst/>
                <a:latin typeface="Times New Roman" panose="02020603050405020304" pitchFamily="18" charset="0"/>
                <a:ea typeface="Times New Roman" panose="02020603050405020304" pitchFamily="18" charset="0"/>
              </a:rPr>
              <a:t> </a:t>
            </a:r>
            <a:r>
              <a:rPr lang="en-US" sz="2800" b="1" i="1" dirty="0" err="1">
                <a:solidFill>
                  <a:schemeClr val="accent6">
                    <a:lumMod val="50000"/>
                  </a:schemeClr>
                </a:solidFill>
                <a:effectLst/>
                <a:latin typeface="Times New Roman" panose="02020603050405020304" pitchFamily="18" charset="0"/>
                <a:ea typeface="Times New Roman" panose="02020603050405020304" pitchFamily="18" charset="0"/>
              </a:rPr>
              <a:t>nghĩ</a:t>
            </a:r>
            <a:r>
              <a:rPr lang="en-US" sz="2800" b="1" i="1" dirty="0">
                <a:solidFill>
                  <a:schemeClr val="accent6">
                    <a:lumMod val="50000"/>
                  </a:schemeClr>
                </a:solidFill>
                <a:effectLst/>
                <a:latin typeface="Times New Roman" panose="02020603050405020304" pitchFamily="18" charset="0"/>
                <a:ea typeface="Times New Roman" panose="02020603050405020304" pitchFamily="18" charset="0"/>
              </a:rPr>
              <a:t>, </a:t>
            </a:r>
            <a:r>
              <a:rPr lang="en-US" sz="2800" b="1" i="1" dirty="0" err="1">
                <a:solidFill>
                  <a:schemeClr val="accent6">
                    <a:lumMod val="50000"/>
                  </a:schemeClr>
                </a:solidFill>
                <a:effectLst/>
                <a:latin typeface="Times New Roman" panose="02020603050405020304" pitchFamily="18" charset="0"/>
                <a:ea typeface="Times New Roman" panose="02020603050405020304" pitchFamily="18" charset="0"/>
              </a:rPr>
              <a:t>tình</a:t>
            </a:r>
            <a:r>
              <a:rPr lang="en-US" sz="2800" b="1" i="1" dirty="0">
                <a:solidFill>
                  <a:schemeClr val="accent6">
                    <a:lumMod val="50000"/>
                  </a:schemeClr>
                </a:solidFill>
                <a:effectLst/>
                <a:latin typeface="Times New Roman" panose="02020603050405020304" pitchFamily="18" charset="0"/>
                <a:ea typeface="Times New Roman" panose="02020603050405020304" pitchFamily="18" charset="0"/>
              </a:rPr>
              <a:t> </a:t>
            </a:r>
            <a:r>
              <a:rPr lang="en-US" sz="2800" b="1" i="1" dirty="0" err="1">
                <a:solidFill>
                  <a:schemeClr val="accent6">
                    <a:lumMod val="50000"/>
                  </a:schemeClr>
                </a:solidFill>
                <a:effectLst/>
                <a:latin typeface="Times New Roman" panose="02020603050405020304" pitchFamily="18" charset="0"/>
                <a:ea typeface="Times New Roman" panose="02020603050405020304" pitchFamily="18" charset="0"/>
              </a:rPr>
              <a:t>cảm</a:t>
            </a:r>
            <a:r>
              <a:rPr lang="en-US" sz="2800" b="1" i="1" dirty="0">
                <a:solidFill>
                  <a:schemeClr val="accent6">
                    <a:lumMod val="50000"/>
                  </a:schemeClr>
                </a:solidFill>
                <a:effectLst/>
                <a:latin typeface="Times New Roman" panose="02020603050405020304" pitchFamily="18" charset="0"/>
                <a:ea typeface="Times New Roman" panose="02020603050405020304" pitchFamily="18" charset="0"/>
              </a:rPr>
              <a:t>, </a:t>
            </a:r>
            <a:r>
              <a:rPr lang="en-US" sz="2800" b="1" i="1" dirty="0" err="1">
                <a:solidFill>
                  <a:schemeClr val="accent6">
                    <a:lumMod val="50000"/>
                  </a:schemeClr>
                </a:solidFill>
                <a:effectLst/>
                <a:latin typeface="Times New Roman" panose="02020603050405020304" pitchFamily="18" charset="0"/>
                <a:ea typeface="Times New Roman" panose="02020603050405020304" pitchFamily="18" charset="0"/>
              </a:rPr>
              <a:t>cảm</a:t>
            </a:r>
            <a:r>
              <a:rPr lang="en-US" sz="2800" b="1" i="1" dirty="0">
                <a:solidFill>
                  <a:schemeClr val="accent6">
                    <a:lumMod val="50000"/>
                  </a:schemeClr>
                </a:solidFill>
                <a:effectLst/>
                <a:latin typeface="Times New Roman" panose="02020603050405020304" pitchFamily="18" charset="0"/>
                <a:ea typeface="Times New Roman" panose="02020603050405020304" pitchFamily="18" charset="0"/>
              </a:rPr>
              <a:t> </a:t>
            </a:r>
            <a:r>
              <a:rPr lang="en-US" sz="2800" b="1" i="1" dirty="0" err="1">
                <a:solidFill>
                  <a:schemeClr val="accent6">
                    <a:lumMod val="50000"/>
                  </a:schemeClr>
                </a:solidFill>
                <a:effectLst/>
                <a:latin typeface="Times New Roman" panose="02020603050405020304" pitchFamily="18" charset="0"/>
                <a:ea typeface="Times New Roman" panose="02020603050405020304" pitchFamily="18" charset="0"/>
              </a:rPr>
              <a:t>xúc</a:t>
            </a:r>
            <a:r>
              <a:rPr lang="en-US" sz="2800" b="1" i="1" dirty="0">
                <a:solidFill>
                  <a:schemeClr val="accent6">
                    <a:lumMod val="50000"/>
                  </a:schemeClr>
                </a:solidFill>
                <a:effectLst/>
                <a:latin typeface="Times New Roman" panose="02020603050405020304" pitchFamily="18" charset="0"/>
                <a:ea typeface="Times New Roman" panose="02020603050405020304" pitchFamily="18" charset="0"/>
              </a:rPr>
              <a:t> </a:t>
            </a:r>
            <a:r>
              <a:rPr lang="en-US" sz="2800" b="1" i="1" dirty="0" err="1">
                <a:solidFill>
                  <a:schemeClr val="accent6">
                    <a:lumMod val="50000"/>
                  </a:schemeClr>
                </a:solidFill>
                <a:effectLst/>
                <a:latin typeface="Times New Roman" panose="02020603050405020304" pitchFamily="18" charset="0"/>
                <a:ea typeface="Times New Roman" panose="02020603050405020304" pitchFamily="18" charset="0"/>
              </a:rPr>
              <a:t>của</a:t>
            </a:r>
            <a:r>
              <a:rPr lang="en-US" sz="2800" b="1" i="1" dirty="0">
                <a:solidFill>
                  <a:schemeClr val="accent6">
                    <a:lumMod val="50000"/>
                  </a:schemeClr>
                </a:solidFill>
                <a:effectLst/>
                <a:latin typeface="Times New Roman" panose="02020603050405020304" pitchFamily="18" charset="0"/>
                <a:ea typeface="Times New Roman" panose="02020603050405020304" pitchFamily="18" charset="0"/>
              </a:rPr>
              <a:t> </a:t>
            </a:r>
            <a:r>
              <a:rPr lang="en-US" sz="2800" b="1" i="1" dirty="0" err="1">
                <a:solidFill>
                  <a:schemeClr val="accent6">
                    <a:lumMod val="50000"/>
                  </a:schemeClr>
                </a:solidFill>
                <a:effectLst/>
                <a:latin typeface="Times New Roman" panose="02020603050405020304" pitchFamily="18" charset="0"/>
                <a:ea typeface="Times New Roman" panose="02020603050405020304" pitchFamily="18" charset="0"/>
              </a:rPr>
              <a:t>người</a:t>
            </a:r>
            <a:r>
              <a:rPr lang="en-US" sz="2800" b="1" i="1" dirty="0">
                <a:solidFill>
                  <a:schemeClr val="accent6">
                    <a:lumMod val="50000"/>
                  </a:schemeClr>
                </a:solidFill>
                <a:effectLst/>
                <a:latin typeface="Times New Roman" panose="02020603050405020304" pitchFamily="18" charset="0"/>
                <a:ea typeface="Times New Roman" panose="02020603050405020304" pitchFamily="18" charset="0"/>
              </a:rPr>
              <a:t> </a:t>
            </a:r>
            <a:r>
              <a:rPr lang="en-US" sz="2800" b="1" i="1" dirty="0" err="1">
                <a:solidFill>
                  <a:schemeClr val="accent6">
                    <a:lumMod val="50000"/>
                  </a:schemeClr>
                </a:solidFill>
                <a:effectLst/>
                <a:latin typeface="Times New Roman" panose="02020603050405020304" pitchFamily="18" charset="0"/>
                <a:ea typeface="Times New Roman" panose="02020603050405020304" pitchFamily="18" charset="0"/>
              </a:rPr>
              <a:t>viết</a:t>
            </a:r>
            <a:r>
              <a:rPr lang="en-US" sz="2800" b="1" i="1" dirty="0">
                <a:solidFill>
                  <a:schemeClr val="accent6">
                    <a:lumMod val="50000"/>
                  </a:schemeClr>
                </a:solidFill>
                <a:effectLst/>
                <a:latin typeface="Times New Roman" panose="02020603050405020304" pitchFamily="18" charset="0"/>
                <a:ea typeface="Times New Roman" panose="02020603050405020304" pitchFamily="18" charset="0"/>
              </a:rPr>
              <a:t> </a:t>
            </a:r>
            <a:r>
              <a:rPr lang="en-US" sz="2800" b="1" i="1" dirty="0" err="1">
                <a:solidFill>
                  <a:schemeClr val="accent6">
                    <a:lumMod val="50000"/>
                  </a:schemeClr>
                </a:solidFill>
                <a:effectLst/>
                <a:latin typeface="Times New Roman" panose="02020603050405020304" pitchFamily="18" charset="0"/>
                <a:ea typeface="Times New Roman" panose="02020603050405020304" pitchFamily="18" charset="0"/>
              </a:rPr>
              <a:t>thể</a:t>
            </a:r>
            <a:r>
              <a:rPr lang="en-US" sz="2800" b="1" i="1" dirty="0">
                <a:solidFill>
                  <a:schemeClr val="accent6">
                    <a:lumMod val="50000"/>
                  </a:schemeClr>
                </a:solidFill>
                <a:effectLst/>
                <a:latin typeface="Times New Roman" panose="02020603050405020304" pitchFamily="18" charset="0"/>
                <a:ea typeface="Times New Roman" panose="02020603050405020304" pitchFamily="18" charset="0"/>
              </a:rPr>
              <a:t> </a:t>
            </a:r>
            <a:r>
              <a:rPr lang="en-US" sz="2800" b="1" i="1" dirty="0" err="1">
                <a:solidFill>
                  <a:schemeClr val="accent6">
                    <a:lumMod val="50000"/>
                  </a:schemeClr>
                </a:solidFill>
                <a:effectLst/>
                <a:latin typeface="Times New Roman" panose="02020603050405020304" pitchFamily="18" charset="0"/>
                <a:ea typeface="Times New Roman" panose="02020603050405020304" pitchFamily="18" charset="0"/>
              </a:rPr>
              <a:t>hiện</a:t>
            </a:r>
            <a:r>
              <a:rPr lang="en-US" sz="2800" b="1" i="1" dirty="0">
                <a:solidFill>
                  <a:schemeClr val="accent6">
                    <a:lumMod val="50000"/>
                  </a:schemeClr>
                </a:solidFill>
                <a:effectLst/>
                <a:latin typeface="Times New Roman" panose="02020603050405020304" pitchFamily="18" charset="0"/>
                <a:ea typeface="Times New Roman" panose="02020603050405020304" pitchFamily="18" charset="0"/>
              </a:rPr>
              <a:t> qua </a:t>
            </a:r>
            <a:r>
              <a:rPr lang="en-US" sz="2800" b="1" i="1" dirty="0" err="1">
                <a:solidFill>
                  <a:schemeClr val="accent6">
                    <a:lumMod val="50000"/>
                  </a:schemeClr>
                </a:solidFill>
                <a:effectLst/>
                <a:latin typeface="Times New Roman" panose="02020603050405020304" pitchFamily="18" charset="0"/>
                <a:ea typeface="Times New Roman" panose="02020603050405020304" pitchFamily="18" charset="0"/>
              </a:rPr>
              <a:t>bài</a:t>
            </a:r>
            <a:r>
              <a:rPr lang="en-US" sz="2800" b="1" i="1" dirty="0">
                <a:solidFill>
                  <a:schemeClr val="accent6">
                    <a:lumMod val="50000"/>
                  </a:schemeClr>
                </a:solidFill>
                <a:effectLst/>
                <a:latin typeface="Times New Roman" panose="02020603050405020304" pitchFamily="18" charset="0"/>
                <a:ea typeface="Times New Roman" panose="02020603050405020304" pitchFamily="18" charset="0"/>
              </a:rPr>
              <a:t> </a:t>
            </a:r>
            <a:r>
              <a:rPr lang="en-US" sz="2800" b="1" i="1" dirty="0" err="1">
                <a:solidFill>
                  <a:schemeClr val="accent6">
                    <a:lumMod val="50000"/>
                  </a:schemeClr>
                </a:solidFill>
                <a:effectLst/>
                <a:latin typeface="Times New Roman" panose="02020603050405020304" pitchFamily="18" charset="0"/>
                <a:ea typeface="Times New Roman" panose="02020603050405020304" pitchFamily="18" charset="0"/>
              </a:rPr>
              <a:t>thơ</a:t>
            </a:r>
            <a:r>
              <a:rPr lang="en-US" sz="2800" b="1" i="1" dirty="0">
                <a:solidFill>
                  <a:schemeClr val="accent6">
                    <a:lumMod val="50000"/>
                  </a:schemeClr>
                </a:solidFill>
                <a:effectLst/>
                <a:latin typeface="Times New Roman" panose="02020603050405020304" pitchFamily="18" charset="0"/>
                <a:ea typeface="Times New Roman" panose="02020603050405020304" pitchFamily="18" charset="0"/>
              </a:rPr>
              <a:t>.</a:t>
            </a:r>
            <a:endParaRPr lang="en-US" sz="2800" b="1" dirty="0">
              <a:solidFill>
                <a:schemeClr val="accent6">
                  <a:lumMod val="50000"/>
                </a:schemeClr>
              </a:solidFill>
            </a:endParaRPr>
          </a:p>
        </p:txBody>
      </p:sp>
      <p:grpSp>
        <p:nvGrpSpPr>
          <p:cNvPr id="19" name="Group 18">
            <a:extLst>
              <a:ext uri="{FF2B5EF4-FFF2-40B4-BE49-F238E27FC236}">
                <a16:creationId xmlns:a16="http://schemas.microsoft.com/office/drawing/2014/main" id="{026275BF-072A-4B35-B3D5-86A6D3F2C6E4}"/>
              </a:ext>
            </a:extLst>
          </p:cNvPr>
          <p:cNvGrpSpPr/>
          <p:nvPr/>
        </p:nvGrpSpPr>
        <p:grpSpPr>
          <a:xfrm>
            <a:off x="4641718" y="2378632"/>
            <a:ext cx="888079" cy="2100736"/>
            <a:chOff x="4202219" y="2378632"/>
            <a:chExt cx="888079" cy="2100736"/>
          </a:xfrm>
        </p:grpSpPr>
        <p:sp>
          <p:nvSpPr>
            <p:cNvPr id="4" name="Left Bracket 3">
              <a:extLst>
                <a:ext uri="{FF2B5EF4-FFF2-40B4-BE49-F238E27FC236}">
                  <a16:creationId xmlns:a16="http://schemas.microsoft.com/office/drawing/2014/main" id="{753EFDAE-6BDD-4839-9342-95EB7FD017E1}"/>
                </a:ext>
              </a:extLst>
            </p:cNvPr>
            <p:cNvSpPr/>
            <p:nvPr/>
          </p:nvSpPr>
          <p:spPr>
            <a:xfrm>
              <a:off x="4611325" y="2378632"/>
              <a:ext cx="478973" cy="2100736"/>
            </a:xfrm>
            <a:prstGeom prst="leftBracket">
              <a:avLst>
                <a:gd name="adj" fmla="val 23407"/>
              </a:avLst>
            </a:prstGeom>
            <a:ln w="381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Arrow: Chevron 17">
              <a:extLst>
                <a:ext uri="{FF2B5EF4-FFF2-40B4-BE49-F238E27FC236}">
                  <a16:creationId xmlns:a16="http://schemas.microsoft.com/office/drawing/2014/main" id="{0935F172-E4A2-44CA-A7A9-53DF722C8EA2}"/>
                </a:ext>
              </a:extLst>
            </p:cNvPr>
            <p:cNvSpPr/>
            <p:nvPr/>
          </p:nvSpPr>
          <p:spPr>
            <a:xfrm>
              <a:off x="4202219" y="3237482"/>
              <a:ext cx="484632" cy="484632"/>
            </a:xfrm>
            <a:prstGeom prst="chevron">
              <a:avLst/>
            </a:prstGeom>
            <a:solidFill>
              <a:schemeClr val="accent2">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1" name="Graphic 20" descr="Badge Tick1 outline">
            <a:extLst>
              <a:ext uri="{FF2B5EF4-FFF2-40B4-BE49-F238E27FC236}">
                <a16:creationId xmlns:a16="http://schemas.microsoft.com/office/drawing/2014/main" id="{CBBA54C9-04DE-4595-8CC2-3CC1C7A306D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493660" y="4270852"/>
            <a:ext cx="399118" cy="399118"/>
          </a:xfrm>
          <a:prstGeom prst="rect">
            <a:avLst/>
          </a:prstGeom>
        </p:spPr>
      </p:pic>
      <p:pic>
        <p:nvPicPr>
          <p:cNvPr id="22" name="Graphic 21" descr="Badge Tick1 outline">
            <a:extLst>
              <a:ext uri="{FF2B5EF4-FFF2-40B4-BE49-F238E27FC236}">
                <a16:creationId xmlns:a16="http://schemas.microsoft.com/office/drawing/2014/main" id="{60633A80-F146-4053-B21D-63C08DB3AED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0916" y="2188056"/>
            <a:ext cx="399118" cy="399118"/>
          </a:xfrm>
          <a:prstGeom prst="rect">
            <a:avLst/>
          </a:prstGeom>
        </p:spPr>
      </p:pic>
    </p:spTree>
    <p:extLst>
      <p:ext uri="{BB962C8B-B14F-4D97-AF65-F5344CB8AC3E}">
        <p14:creationId xmlns:p14="http://schemas.microsoft.com/office/powerpoint/2010/main" val="115980421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70758"/>
            <a:ext cx="6944654" cy="914400"/>
            <a:chOff x="300403" y="84437"/>
            <a:chExt cx="5683420"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4635412"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5504851" y="84437"/>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4" name="TextBox 13">
            <a:extLst>
              <a:ext uri="{FF2B5EF4-FFF2-40B4-BE49-F238E27FC236}">
                <a16:creationId xmlns:a16="http://schemas.microsoft.com/office/drawing/2014/main" id="{5DADE0AE-019B-451F-9FC9-23CEC9B98332}"/>
              </a:ext>
            </a:extLst>
          </p:cNvPr>
          <p:cNvSpPr txBox="1"/>
          <p:nvPr/>
        </p:nvSpPr>
        <p:spPr>
          <a:xfrm>
            <a:off x="99470" y="271432"/>
            <a:ext cx="6442276" cy="530594"/>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2.1    </a:t>
            </a:r>
            <a:r>
              <a:rPr kumimoji="0" lang="vi-VN"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ÔN TẬP ĐỌC HIỂU VĂN BẢN</a:t>
            </a: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5808380E-F809-451E-956B-6BB71E2355AD}"/>
              </a:ext>
            </a:extLst>
          </p:cNvPr>
          <p:cNvSpPr txBox="1"/>
          <p:nvPr/>
        </p:nvSpPr>
        <p:spPr>
          <a:xfrm>
            <a:off x="666750" y="1151584"/>
            <a:ext cx="10858500" cy="530594"/>
          </a:xfrm>
          <a:prstGeom prst="rect">
            <a:avLst/>
          </a:prstGeom>
          <a:noFill/>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3.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Cách</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đọc</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hiểu</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các</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loại</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văn</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bản</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pSp>
        <p:nvGrpSpPr>
          <p:cNvPr id="19" name="Group 18">
            <a:extLst>
              <a:ext uri="{FF2B5EF4-FFF2-40B4-BE49-F238E27FC236}">
                <a16:creationId xmlns:a16="http://schemas.microsoft.com/office/drawing/2014/main" id="{026275BF-072A-4B35-B3D5-86A6D3F2C6E4}"/>
              </a:ext>
            </a:extLst>
          </p:cNvPr>
          <p:cNvGrpSpPr/>
          <p:nvPr/>
        </p:nvGrpSpPr>
        <p:grpSpPr>
          <a:xfrm>
            <a:off x="4315842" y="2378632"/>
            <a:ext cx="888079" cy="2100736"/>
            <a:chOff x="4202219" y="2378632"/>
            <a:chExt cx="888079" cy="2100736"/>
          </a:xfrm>
        </p:grpSpPr>
        <p:sp>
          <p:nvSpPr>
            <p:cNvPr id="4" name="Left Bracket 3">
              <a:extLst>
                <a:ext uri="{FF2B5EF4-FFF2-40B4-BE49-F238E27FC236}">
                  <a16:creationId xmlns:a16="http://schemas.microsoft.com/office/drawing/2014/main" id="{753EFDAE-6BDD-4839-9342-95EB7FD017E1}"/>
                </a:ext>
              </a:extLst>
            </p:cNvPr>
            <p:cNvSpPr/>
            <p:nvPr/>
          </p:nvSpPr>
          <p:spPr>
            <a:xfrm>
              <a:off x="4611325" y="2378632"/>
              <a:ext cx="478973" cy="2100736"/>
            </a:xfrm>
            <a:prstGeom prst="leftBracket">
              <a:avLst>
                <a:gd name="adj" fmla="val 23407"/>
              </a:avLst>
            </a:prstGeom>
            <a:ln w="381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Arrow: Chevron 17">
              <a:extLst>
                <a:ext uri="{FF2B5EF4-FFF2-40B4-BE49-F238E27FC236}">
                  <a16:creationId xmlns:a16="http://schemas.microsoft.com/office/drawing/2014/main" id="{0935F172-E4A2-44CA-A7A9-53DF722C8EA2}"/>
                </a:ext>
              </a:extLst>
            </p:cNvPr>
            <p:cNvSpPr/>
            <p:nvPr/>
          </p:nvSpPr>
          <p:spPr>
            <a:xfrm>
              <a:off x="4202219" y="3237482"/>
              <a:ext cx="484632" cy="484632"/>
            </a:xfrm>
            <a:prstGeom prst="chevron">
              <a:avLst/>
            </a:prstGeom>
            <a:solidFill>
              <a:schemeClr val="accent2">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21" name="Graphic 20" descr="Badge Tick1 outline">
            <a:extLst>
              <a:ext uri="{FF2B5EF4-FFF2-40B4-BE49-F238E27FC236}">
                <a16:creationId xmlns:a16="http://schemas.microsoft.com/office/drawing/2014/main" id="{CBBA54C9-04DE-4595-8CC2-3CC1C7A306D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167785" y="4270852"/>
            <a:ext cx="399118" cy="399118"/>
          </a:xfrm>
          <a:prstGeom prst="rect">
            <a:avLst/>
          </a:prstGeom>
        </p:spPr>
      </p:pic>
      <p:pic>
        <p:nvPicPr>
          <p:cNvPr id="22" name="Graphic 21" descr="Badge Tick1 outline">
            <a:extLst>
              <a:ext uri="{FF2B5EF4-FFF2-40B4-BE49-F238E27FC236}">
                <a16:creationId xmlns:a16="http://schemas.microsoft.com/office/drawing/2014/main" id="{60633A80-F146-4053-B21D-63C08DB3AED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175041" y="2188056"/>
            <a:ext cx="399118" cy="399118"/>
          </a:xfrm>
          <a:prstGeom prst="rect">
            <a:avLst/>
          </a:prstGeom>
        </p:spPr>
      </p:pic>
      <p:sp>
        <p:nvSpPr>
          <p:cNvPr id="20" name="TextBox 19">
            <a:extLst>
              <a:ext uri="{FF2B5EF4-FFF2-40B4-BE49-F238E27FC236}">
                <a16:creationId xmlns:a16="http://schemas.microsoft.com/office/drawing/2014/main" id="{C0A1332E-F9EE-4043-A442-B79617B25732}"/>
              </a:ext>
            </a:extLst>
          </p:cNvPr>
          <p:cNvSpPr txBox="1"/>
          <p:nvPr/>
        </p:nvSpPr>
        <p:spPr>
          <a:xfrm>
            <a:off x="1299545" y="2890391"/>
            <a:ext cx="3016297" cy="1077218"/>
          </a:xfrm>
          <a:prstGeom prst="rect">
            <a:avLst/>
          </a:prstGeom>
          <a:noFill/>
        </p:spPr>
        <p:txBody>
          <a:bodyPr wrap="square">
            <a:spAutoFit/>
          </a:bodyPr>
          <a:lstStyle/>
          <a:p>
            <a:r>
              <a:rPr lang="en-US" sz="3200" b="1" dirty="0">
                <a:solidFill>
                  <a:srgbClr val="C00000"/>
                </a:solidFill>
                <a:effectLst/>
                <a:latin typeface="Times New Roman" panose="02020603050405020304" pitchFamily="18" charset="0"/>
                <a:ea typeface="Times New Roman" panose="02020603050405020304" pitchFamily="18" charset="0"/>
              </a:rPr>
              <a:t>* </a:t>
            </a:r>
            <a:r>
              <a:rPr lang="en-US" sz="3200" b="1" dirty="0" err="1">
                <a:solidFill>
                  <a:srgbClr val="C00000"/>
                </a:solidFill>
                <a:effectLst/>
                <a:latin typeface="Times New Roman" panose="02020603050405020304" pitchFamily="18" charset="0"/>
                <a:ea typeface="Times New Roman" panose="02020603050405020304" pitchFamily="18" charset="0"/>
              </a:rPr>
              <a:t>Truyện</a:t>
            </a:r>
            <a:r>
              <a:rPr lang="en-US" sz="3200" b="1" dirty="0">
                <a:solidFill>
                  <a:srgbClr val="C00000"/>
                </a:solidFill>
                <a:effectLst/>
                <a:latin typeface="Times New Roman" panose="02020603050405020304" pitchFamily="18" charset="0"/>
                <a:ea typeface="Times New Roman" panose="02020603050405020304" pitchFamily="18" charset="0"/>
              </a:rPr>
              <a:t> </a:t>
            </a:r>
            <a:r>
              <a:rPr lang="en-US" sz="3200" b="1" dirty="0" err="1">
                <a:solidFill>
                  <a:srgbClr val="C00000"/>
                </a:solidFill>
                <a:effectLst/>
                <a:latin typeface="Times New Roman" panose="02020603050405020304" pitchFamily="18" charset="0"/>
                <a:ea typeface="Times New Roman" panose="02020603050405020304" pitchFamily="18" charset="0"/>
              </a:rPr>
              <a:t>ngắn</a:t>
            </a:r>
            <a:r>
              <a:rPr lang="en-US" sz="3200" b="1" dirty="0">
                <a:solidFill>
                  <a:srgbClr val="C00000"/>
                </a:solidFill>
                <a:effectLst/>
                <a:latin typeface="Times New Roman" panose="02020603050405020304" pitchFamily="18" charset="0"/>
                <a:ea typeface="Times New Roman" panose="02020603050405020304" pitchFamily="18" charset="0"/>
              </a:rPr>
              <a:t> </a:t>
            </a:r>
            <a:r>
              <a:rPr lang="en-US" sz="3200" b="1" dirty="0" err="1">
                <a:solidFill>
                  <a:srgbClr val="C00000"/>
                </a:solidFill>
                <a:effectLst/>
                <a:latin typeface="Times New Roman" panose="02020603050405020304" pitchFamily="18" charset="0"/>
                <a:ea typeface="Times New Roman" panose="02020603050405020304" pitchFamily="18" charset="0"/>
              </a:rPr>
              <a:t>và</a:t>
            </a:r>
            <a:r>
              <a:rPr lang="en-US" sz="3200" b="1" dirty="0">
                <a:solidFill>
                  <a:srgbClr val="C00000"/>
                </a:solidFill>
                <a:effectLst/>
                <a:latin typeface="Times New Roman" panose="02020603050405020304" pitchFamily="18" charset="0"/>
                <a:ea typeface="Times New Roman" panose="02020603050405020304" pitchFamily="18" charset="0"/>
              </a:rPr>
              <a:t> </a:t>
            </a:r>
            <a:r>
              <a:rPr lang="en-US" sz="3200" b="1" dirty="0" err="1">
                <a:solidFill>
                  <a:srgbClr val="C00000"/>
                </a:solidFill>
                <a:effectLst/>
                <a:latin typeface="Times New Roman" panose="02020603050405020304" pitchFamily="18" charset="0"/>
                <a:ea typeface="Times New Roman" panose="02020603050405020304" pitchFamily="18" charset="0"/>
              </a:rPr>
              <a:t>tiểu</a:t>
            </a:r>
            <a:r>
              <a:rPr lang="en-US" sz="3200" b="1" dirty="0">
                <a:solidFill>
                  <a:srgbClr val="C00000"/>
                </a:solidFill>
                <a:effectLst/>
                <a:latin typeface="Times New Roman" panose="02020603050405020304" pitchFamily="18" charset="0"/>
                <a:ea typeface="Times New Roman" panose="02020603050405020304" pitchFamily="18" charset="0"/>
              </a:rPr>
              <a:t> </a:t>
            </a:r>
            <a:r>
              <a:rPr lang="en-US" sz="3200" b="1" dirty="0" err="1">
                <a:solidFill>
                  <a:srgbClr val="C00000"/>
                </a:solidFill>
                <a:effectLst/>
                <a:latin typeface="Times New Roman" panose="02020603050405020304" pitchFamily="18" charset="0"/>
                <a:ea typeface="Times New Roman" panose="02020603050405020304" pitchFamily="18" charset="0"/>
              </a:rPr>
              <a:t>thuyết</a:t>
            </a:r>
            <a:endParaRPr lang="en-US" sz="3200" dirty="0">
              <a:solidFill>
                <a:srgbClr val="C00000"/>
              </a:solidFill>
            </a:endParaRPr>
          </a:p>
        </p:txBody>
      </p:sp>
      <p:sp>
        <p:nvSpPr>
          <p:cNvPr id="23" name="TextBox 22">
            <a:extLst>
              <a:ext uri="{FF2B5EF4-FFF2-40B4-BE49-F238E27FC236}">
                <a16:creationId xmlns:a16="http://schemas.microsoft.com/office/drawing/2014/main" id="{DF903F07-4154-48A5-9D8E-72FB9FDA4D07}"/>
              </a:ext>
            </a:extLst>
          </p:cNvPr>
          <p:cNvSpPr txBox="1"/>
          <p:nvPr/>
        </p:nvSpPr>
        <p:spPr>
          <a:xfrm>
            <a:off x="5693851" y="1847305"/>
            <a:ext cx="4942116" cy="1120243"/>
          </a:xfrm>
          <a:prstGeom prst="rect">
            <a:avLst/>
          </a:prstGeom>
          <a:noFill/>
        </p:spPr>
        <p:txBody>
          <a:bodyPr wrap="square">
            <a:spAutoFit/>
          </a:bodyPr>
          <a:lstStyle/>
          <a:p>
            <a:pPr algn="just">
              <a:lnSpc>
                <a:spcPct val="107000"/>
              </a:lnSpc>
              <a:spcAft>
                <a:spcPts val="800"/>
              </a:spcAft>
              <a:tabLst>
                <a:tab pos="1447800" algn="l"/>
              </a:tabLst>
            </a:pPr>
            <a:r>
              <a:rPr lang="en-US" sz="3200" i="1" dirty="0" err="1">
                <a:effectLst/>
                <a:latin typeface="Times New Roman" panose="02020603050405020304" pitchFamily="18" charset="0"/>
                <a:ea typeface="Times New Roman" panose="02020603050405020304" pitchFamily="18" charset="0"/>
                <a:cs typeface="Times New Roman" panose="02020603050405020304" pitchFamily="18" charset="0"/>
              </a:rPr>
              <a:t>Nêu</a:t>
            </a:r>
            <a:r>
              <a:rPr lang="en-US" sz="32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32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effectLst/>
                <a:latin typeface="Times New Roman" panose="02020603050405020304" pitchFamily="18" charset="0"/>
                <a:ea typeface="Times New Roman" panose="02020603050405020304" pitchFamily="18" charset="0"/>
                <a:cs typeface="Times New Roman" panose="02020603050405020304" pitchFamily="18" charset="0"/>
              </a:rPr>
              <a:t>ấn</a:t>
            </a:r>
            <a:r>
              <a:rPr lang="en-US" sz="32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effectLst/>
                <a:latin typeface="Times New Roman" panose="02020603050405020304" pitchFamily="18" charset="0"/>
                <a:ea typeface="Times New Roman" panose="02020603050405020304" pitchFamily="18" charset="0"/>
                <a:cs typeface="Times New Roman" panose="02020603050405020304" pitchFamily="18" charset="0"/>
              </a:rPr>
              <a:t>tượng</a:t>
            </a:r>
            <a:r>
              <a:rPr lang="en-US" sz="32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effectLst/>
                <a:latin typeface="Times New Roman" panose="02020603050405020304" pitchFamily="18" charset="0"/>
                <a:ea typeface="Times New Roman" panose="02020603050405020304" pitchFamily="18" charset="0"/>
                <a:cs typeface="Times New Roman" panose="02020603050405020304" pitchFamily="18" charset="0"/>
              </a:rPr>
              <a:t>chung</a:t>
            </a:r>
            <a:r>
              <a:rPr lang="en-US" sz="32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32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32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32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32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effectLst/>
                <a:latin typeface="Times New Roman" panose="02020603050405020304" pitchFamily="18" charset="0"/>
                <a:ea typeface="Times New Roman" panose="02020603050405020304" pitchFamily="18" charset="0"/>
                <a:cs typeface="Times New Roman" panose="02020603050405020304" pitchFamily="18" charset="0"/>
              </a:rPr>
              <a:t>đọc</a:t>
            </a:r>
            <a:r>
              <a:rPr lang="en-US" sz="32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dirty="0" err="1">
                <a:effectLst/>
                <a:latin typeface="Times New Roman" panose="02020603050405020304" pitchFamily="18" charset="0"/>
                <a:ea typeface="Times New Roman" panose="02020603050405020304" pitchFamily="18" charset="0"/>
                <a:cs typeface="Times New Roman" panose="02020603050405020304" pitchFamily="18" charset="0"/>
              </a:rPr>
              <a:t>hiểu</a:t>
            </a:r>
            <a:r>
              <a:rPr lang="en-US" sz="3200" i="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32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4" name="TextBox 23">
            <a:extLst>
              <a:ext uri="{FF2B5EF4-FFF2-40B4-BE49-F238E27FC236}">
                <a16:creationId xmlns:a16="http://schemas.microsoft.com/office/drawing/2014/main" id="{E809FAA1-70BE-4C18-B0D9-1DCEACCEE444}"/>
              </a:ext>
            </a:extLst>
          </p:cNvPr>
          <p:cNvSpPr txBox="1"/>
          <p:nvPr/>
        </p:nvSpPr>
        <p:spPr>
          <a:xfrm>
            <a:off x="5693851" y="3753047"/>
            <a:ext cx="5243055" cy="1452642"/>
          </a:xfrm>
          <a:prstGeom prst="rect">
            <a:avLst/>
          </a:prstGeom>
          <a:noFill/>
        </p:spPr>
        <p:txBody>
          <a:bodyPr wrap="square">
            <a:spAutoFit/>
          </a:bodyPr>
          <a:lstStyle/>
          <a:p>
            <a:pPr algn="just">
              <a:lnSpc>
                <a:spcPct val="107000"/>
              </a:lnSpc>
              <a:spcAft>
                <a:spcPts val="800"/>
              </a:spcAft>
              <a:tabLst>
                <a:tab pos="1447800" algn="l"/>
              </a:tabLst>
            </a:pP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Nhận</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biết</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đề</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tài</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chủ</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đề</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thông</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điệp</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mà</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muốn</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gửi</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đến</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đọc</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4334919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70758"/>
            <a:ext cx="6944654" cy="914400"/>
            <a:chOff x="300403" y="84437"/>
            <a:chExt cx="5683420"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4635412"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5504851" y="84437"/>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4" name="TextBox 13">
            <a:extLst>
              <a:ext uri="{FF2B5EF4-FFF2-40B4-BE49-F238E27FC236}">
                <a16:creationId xmlns:a16="http://schemas.microsoft.com/office/drawing/2014/main" id="{5DADE0AE-019B-451F-9FC9-23CEC9B98332}"/>
              </a:ext>
            </a:extLst>
          </p:cNvPr>
          <p:cNvSpPr txBox="1"/>
          <p:nvPr/>
        </p:nvSpPr>
        <p:spPr>
          <a:xfrm>
            <a:off x="99470" y="271432"/>
            <a:ext cx="6442276" cy="530594"/>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2.1    </a:t>
            </a:r>
            <a:r>
              <a:rPr kumimoji="0" lang="vi-VN"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ÔN TẬP ĐỌC HIỂU VĂN BẢN</a:t>
            </a: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5808380E-F809-451E-956B-6BB71E2355AD}"/>
              </a:ext>
            </a:extLst>
          </p:cNvPr>
          <p:cNvSpPr txBox="1"/>
          <p:nvPr/>
        </p:nvSpPr>
        <p:spPr>
          <a:xfrm>
            <a:off x="666750" y="1151584"/>
            <a:ext cx="10858500" cy="530594"/>
          </a:xfrm>
          <a:prstGeom prst="rect">
            <a:avLst/>
          </a:prstGeom>
          <a:noFill/>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3.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Cách</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đọc</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hiểu</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các</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loại</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văn</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bản</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21" name="Graphic 20" descr="Badge Tick1 outline">
            <a:extLst>
              <a:ext uri="{FF2B5EF4-FFF2-40B4-BE49-F238E27FC236}">
                <a16:creationId xmlns:a16="http://schemas.microsoft.com/office/drawing/2014/main" id="{CBBA54C9-04DE-4595-8CC2-3CC1C7A306D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52813" y="2940940"/>
            <a:ext cx="399118" cy="399118"/>
          </a:xfrm>
          <a:prstGeom prst="rect">
            <a:avLst/>
          </a:prstGeom>
        </p:spPr>
      </p:pic>
      <p:pic>
        <p:nvPicPr>
          <p:cNvPr id="22" name="Graphic 21" descr="Badge Tick1 outline">
            <a:extLst>
              <a:ext uri="{FF2B5EF4-FFF2-40B4-BE49-F238E27FC236}">
                <a16:creationId xmlns:a16="http://schemas.microsoft.com/office/drawing/2014/main" id="{60633A80-F146-4053-B21D-63C08DB3AED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52813" y="1861229"/>
            <a:ext cx="399118" cy="399118"/>
          </a:xfrm>
          <a:prstGeom prst="rect">
            <a:avLst/>
          </a:prstGeom>
        </p:spPr>
      </p:pic>
      <p:sp>
        <p:nvSpPr>
          <p:cNvPr id="20" name="TextBox 19">
            <a:extLst>
              <a:ext uri="{FF2B5EF4-FFF2-40B4-BE49-F238E27FC236}">
                <a16:creationId xmlns:a16="http://schemas.microsoft.com/office/drawing/2014/main" id="{C0A1332E-F9EE-4043-A442-B79617B25732}"/>
              </a:ext>
            </a:extLst>
          </p:cNvPr>
          <p:cNvSpPr txBox="1"/>
          <p:nvPr/>
        </p:nvSpPr>
        <p:spPr>
          <a:xfrm>
            <a:off x="1299545" y="2890391"/>
            <a:ext cx="3016297" cy="107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C00000"/>
                </a:solidFill>
                <a:effectLst/>
                <a:uLnTx/>
                <a:uFillTx/>
                <a:latin typeface="Times New Roman" panose="02020603050405020304" pitchFamily="18" charset="0"/>
                <a:ea typeface="Times New Roman" panose="02020603050405020304" pitchFamily="18" charset="0"/>
                <a:cs typeface="+mn-cs"/>
              </a:rPr>
              <a:t>* </a:t>
            </a:r>
            <a:r>
              <a:rPr kumimoji="0" lang="en-US" sz="3200" b="1" i="0" u="none" strike="noStrike" kern="1200" cap="none" spc="0" normalizeH="0" baseline="0" noProof="0" dirty="0" err="1">
                <a:ln>
                  <a:noFill/>
                </a:ln>
                <a:solidFill>
                  <a:srgbClr val="C00000"/>
                </a:solidFill>
                <a:effectLst/>
                <a:uLnTx/>
                <a:uFillTx/>
                <a:latin typeface="Times New Roman" panose="02020603050405020304" pitchFamily="18" charset="0"/>
                <a:ea typeface="Times New Roman" panose="02020603050405020304" pitchFamily="18" charset="0"/>
                <a:cs typeface="+mn-cs"/>
              </a:rPr>
              <a:t>Truyện</a:t>
            </a:r>
            <a:r>
              <a:rPr kumimoji="0" lang="en-US" sz="3200" b="1" i="0" u="none" strike="noStrike" kern="1200" cap="none" spc="0" normalizeH="0" baseline="0" noProof="0" dirty="0">
                <a:ln>
                  <a:noFill/>
                </a:ln>
                <a:solidFill>
                  <a:srgbClr val="C00000"/>
                </a:solidFill>
                <a:effectLst/>
                <a:uLnTx/>
                <a:uFillTx/>
                <a:latin typeface="Times New Roman" panose="02020603050405020304" pitchFamily="18" charset="0"/>
                <a:ea typeface="Times New Roman" panose="02020603050405020304" pitchFamily="18" charset="0"/>
                <a:cs typeface="+mn-cs"/>
              </a:rPr>
              <a:t> </a:t>
            </a:r>
            <a:r>
              <a:rPr kumimoji="0" lang="en-US" sz="3200" b="1" i="0" u="none" strike="noStrike" kern="1200" cap="none" spc="0" normalizeH="0" baseline="0" noProof="0" dirty="0" err="1">
                <a:ln>
                  <a:noFill/>
                </a:ln>
                <a:solidFill>
                  <a:srgbClr val="C00000"/>
                </a:solidFill>
                <a:effectLst/>
                <a:uLnTx/>
                <a:uFillTx/>
                <a:latin typeface="Times New Roman" panose="02020603050405020304" pitchFamily="18" charset="0"/>
                <a:ea typeface="Times New Roman" panose="02020603050405020304" pitchFamily="18" charset="0"/>
                <a:cs typeface="+mn-cs"/>
              </a:rPr>
              <a:t>ngắn</a:t>
            </a:r>
            <a:r>
              <a:rPr kumimoji="0" lang="en-US" sz="3200" b="1" i="0" u="none" strike="noStrike" kern="1200" cap="none" spc="0" normalizeH="0" baseline="0" noProof="0" dirty="0">
                <a:ln>
                  <a:noFill/>
                </a:ln>
                <a:solidFill>
                  <a:srgbClr val="C00000"/>
                </a:solidFill>
                <a:effectLst/>
                <a:uLnTx/>
                <a:uFillTx/>
                <a:latin typeface="Times New Roman" panose="02020603050405020304" pitchFamily="18" charset="0"/>
                <a:ea typeface="Times New Roman" panose="02020603050405020304" pitchFamily="18" charset="0"/>
                <a:cs typeface="+mn-cs"/>
              </a:rPr>
              <a:t> </a:t>
            </a:r>
            <a:r>
              <a:rPr kumimoji="0" lang="en-US" sz="3200" b="1" i="0" u="none" strike="noStrike" kern="1200" cap="none" spc="0" normalizeH="0" baseline="0" noProof="0" dirty="0" err="1">
                <a:ln>
                  <a:noFill/>
                </a:ln>
                <a:solidFill>
                  <a:srgbClr val="C00000"/>
                </a:solidFill>
                <a:effectLst/>
                <a:uLnTx/>
                <a:uFillTx/>
                <a:latin typeface="Times New Roman" panose="02020603050405020304" pitchFamily="18" charset="0"/>
                <a:ea typeface="Times New Roman" panose="02020603050405020304" pitchFamily="18" charset="0"/>
                <a:cs typeface="+mn-cs"/>
              </a:rPr>
              <a:t>và</a:t>
            </a:r>
            <a:r>
              <a:rPr kumimoji="0" lang="en-US" sz="3200" b="1" i="0" u="none" strike="noStrike" kern="1200" cap="none" spc="0" normalizeH="0" baseline="0" noProof="0" dirty="0">
                <a:ln>
                  <a:noFill/>
                </a:ln>
                <a:solidFill>
                  <a:srgbClr val="C00000"/>
                </a:solidFill>
                <a:effectLst/>
                <a:uLnTx/>
                <a:uFillTx/>
                <a:latin typeface="Times New Roman" panose="02020603050405020304" pitchFamily="18" charset="0"/>
                <a:ea typeface="Times New Roman" panose="02020603050405020304" pitchFamily="18" charset="0"/>
                <a:cs typeface="+mn-cs"/>
              </a:rPr>
              <a:t> </a:t>
            </a:r>
            <a:r>
              <a:rPr kumimoji="0" lang="en-US" sz="3200" b="1" i="0" u="none" strike="noStrike" kern="1200" cap="none" spc="0" normalizeH="0" baseline="0" noProof="0" dirty="0" err="1">
                <a:ln>
                  <a:noFill/>
                </a:ln>
                <a:solidFill>
                  <a:srgbClr val="C00000"/>
                </a:solidFill>
                <a:effectLst/>
                <a:uLnTx/>
                <a:uFillTx/>
                <a:latin typeface="Times New Roman" panose="02020603050405020304" pitchFamily="18" charset="0"/>
                <a:ea typeface="Times New Roman" panose="02020603050405020304" pitchFamily="18" charset="0"/>
                <a:cs typeface="+mn-cs"/>
              </a:rPr>
              <a:t>tiểu</a:t>
            </a:r>
            <a:r>
              <a:rPr kumimoji="0" lang="en-US" sz="3200" b="1" i="0" u="none" strike="noStrike" kern="1200" cap="none" spc="0" normalizeH="0" baseline="0" noProof="0" dirty="0">
                <a:ln>
                  <a:noFill/>
                </a:ln>
                <a:solidFill>
                  <a:srgbClr val="C00000"/>
                </a:solidFill>
                <a:effectLst/>
                <a:uLnTx/>
                <a:uFillTx/>
                <a:latin typeface="Times New Roman" panose="02020603050405020304" pitchFamily="18" charset="0"/>
                <a:ea typeface="Times New Roman" panose="02020603050405020304" pitchFamily="18" charset="0"/>
                <a:cs typeface="+mn-cs"/>
              </a:rPr>
              <a:t> </a:t>
            </a:r>
            <a:r>
              <a:rPr kumimoji="0" lang="en-US" sz="3200" b="1" i="0" u="none" strike="noStrike" kern="1200" cap="none" spc="0" normalizeH="0" baseline="0" noProof="0" dirty="0" err="1">
                <a:ln>
                  <a:noFill/>
                </a:ln>
                <a:solidFill>
                  <a:srgbClr val="C00000"/>
                </a:solidFill>
                <a:effectLst/>
                <a:uLnTx/>
                <a:uFillTx/>
                <a:latin typeface="Times New Roman" panose="02020603050405020304" pitchFamily="18" charset="0"/>
                <a:ea typeface="Times New Roman" panose="02020603050405020304" pitchFamily="18" charset="0"/>
                <a:cs typeface="+mn-cs"/>
              </a:rPr>
              <a:t>thuyết</a:t>
            </a:r>
            <a:endParaRPr kumimoji="0" lang="en-US" sz="3200" b="0"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pic>
        <p:nvPicPr>
          <p:cNvPr id="17" name="Graphic 16" descr="Badge Tick1 outline">
            <a:extLst>
              <a:ext uri="{FF2B5EF4-FFF2-40B4-BE49-F238E27FC236}">
                <a16:creationId xmlns:a16="http://schemas.microsoft.com/office/drawing/2014/main" id="{1AC83E02-1B50-4FF8-9831-93CD139F0C6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167785" y="4997939"/>
            <a:ext cx="399118" cy="399118"/>
          </a:xfrm>
          <a:prstGeom prst="rect">
            <a:avLst/>
          </a:prstGeom>
        </p:spPr>
      </p:pic>
      <p:sp>
        <p:nvSpPr>
          <p:cNvPr id="25" name="TextBox 24">
            <a:extLst>
              <a:ext uri="{FF2B5EF4-FFF2-40B4-BE49-F238E27FC236}">
                <a16:creationId xmlns:a16="http://schemas.microsoft.com/office/drawing/2014/main" id="{81B6E86B-4C82-4BC3-A3AC-6E018792B309}"/>
              </a:ext>
            </a:extLst>
          </p:cNvPr>
          <p:cNvSpPr txBox="1"/>
          <p:nvPr/>
        </p:nvSpPr>
        <p:spPr>
          <a:xfrm>
            <a:off x="5949161" y="1746316"/>
            <a:ext cx="5375259" cy="492443"/>
          </a:xfrm>
          <a:prstGeom prst="rect">
            <a:avLst/>
          </a:prstGeom>
          <a:noFill/>
        </p:spPr>
        <p:txBody>
          <a:bodyPr wrap="square">
            <a:spAutoFit/>
          </a:bodyPr>
          <a:lstStyle/>
          <a:p>
            <a:r>
              <a:rPr lang="en-US" sz="2600" i="1" dirty="0" err="1">
                <a:effectLst/>
                <a:latin typeface="Times New Roman" panose="02020603050405020304" pitchFamily="18" charset="0"/>
                <a:ea typeface="Times New Roman" panose="02020603050405020304" pitchFamily="18" charset="0"/>
              </a:rPr>
              <a:t>Nhận</a:t>
            </a:r>
            <a:r>
              <a:rPr lang="en-US" sz="2600" i="1" dirty="0">
                <a:effectLst/>
                <a:latin typeface="Times New Roman" panose="02020603050405020304" pitchFamily="18" charset="0"/>
                <a:ea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rPr>
              <a:t>biết</a:t>
            </a:r>
            <a:r>
              <a:rPr lang="en-US" sz="2600" i="1" dirty="0">
                <a:effectLst/>
                <a:latin typeface="Times New Roman" panose="02020603050405020304" pitchFamily="18" charset="0"/>
                <a:ea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rPr>
              <a:t>được</a:t>
            </a:r>
            <a:r>
              <a:rPr lang="en-US" sz="2600" i="1" dirty="0">
                <a:effectLst/>
                <a:latin typeface="Times New Roman" panose="02020603050405020304" pitchFamily="18" charset="0"/>
                <a:ea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rPr>
              <a:t>các</a:t>
            </a:r>
            <a:r>
              <a:rPr lang="en-US" sz="2600" i="1" dirty="0">
                <a:effectLst/>
                <a:latin typeface="Times New Roman" panose="02020603050405020304" pitchFamily="18" charset="0"/>
                <a:ea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rPr>
              <a:t>yếu</a:t>
            </a:r>
            <a:r>
              <a:rPr lang="en-US" sz="2600" i="1" dirty="0">
                <a:effectLst/>
                <a:latin typeface="Times New Roman" panose="02020603050405020304" pitchFamily="18" charset="0"/>
                <a:ea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rPr>
              <a:t>tố</a:t>
            </a:r>
            <a:r>
              <a:rPr lang="en-US" sz="2600" i="1" dirty="0">
                <a:effectLst/>
                <a:latin typeface="Times New Roman" panose="02020603050405020304" pitchFamily="18" charset="0"/>
                <a:ea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rPr>
              <a:t>hình</a:t>
            </a:r>
            <a:r>
              <a:rPr lang="en-US" sz="2600" i="1" dirty="0">
                <a:effectLst/>
                <a:latin typeface="Times New Roman" panose="02020603050405020304" pitchFamily="18" charset="0"/>
                <a:ea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rPr>
              <a:t>thức</a:t>
            </a:r>
            <a:r>
              <a:rPr lang="en-US" sz="2600" i="1" dirty="0">
                <a:effectLst/>
                <a:latin typeface="Times New Roman" panose="02020603050405020304" pitchFamily="18" charset="0"/>
                <a:ea typeface="Times New Roman" panose="02020603050405020304" pitchFamily="18" charset="0"/>
              </a:rPr>
              <a:t> </a:t>
            </a:r>
            <a:endParaRPr lang="en-US" sz="2600" dirty="0"/>
          </a:p>
        </p:txBody>
      </p:sp>
      <p:sp>
        <p:nvSpPr>
          <p:cNvPr id="26" name="TextBox 25">
            <a:extLst>
              <a:ext uri="{FF2B5EF4-FFF2-40B4-BE49-F238E27FC236}">
                <a16:creationId xmlns:a16="http://schemas.microsoft.com/office/drawing/2014/main" id="{D8439D96-89D3-44CF-85D5-C0D87C035A2E}"/>
              </a:ext>
            </a:extLst>
          </p:cNvPr>
          <p:cNvSpPr txBox="1"/>
          <p:nvPr/>
        </p:nvSpPr>
        <p:spPr>
          <a:xfrm>
            <a:off x="5949161" y="2380358"/>
            <a:ext cx="5375259" cy="1783693"/>
          </a:xfrm>
          <a:prstGeom prst="rect">
            <a:avLst/>
          </a:prstGeom>
          <a:noFill/>
        </p:spPr>
        <p:txBody>
          <a:bodyPr wrap="square">
            <a:spAutoFit/>
          </a:bodyPr>
          <a:lstStyle/>
          <a:p>
            <a:pPr algn="just">
              <a:lnSpc>
                <a:spcPct val="107000"/>
              </a:lnSpc>
              <a:spcAft>
                <a:spcPts val="800"/>
              </a:spcAft>
              <a:tabLst>
                <a:tab pos="1447800" algn="l"/>
              </a:tabLst>
            </a:pP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Nêu</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trải</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nghiệm</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cuộc</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sống</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giúp</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thân</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hiểu</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thêm</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vật</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sự</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việc</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tác</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phẩm</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7" name="TextBox 26">
            <a:extLst>
              <a:ext uri="{FF2B5EF4-FFF2-40B4-BE49-F238E27FC236}">
                <a16:creationId xmlns:a16="http://schemas.microsoft.com/office/drawing/2014/main" id="{0A02E0B0-73F8-4DD5-AC9A-9801CE215A34}"/>
              </a:ext>
            </a:extLst>
          </p:cNvPr>
          <p:cNvSpPr txBox="1"/>
          <p:nvPr/>
        </p:nvSpPr>
        <p:spPr>
          <a:xfrm>
            <a:off x="5949161" y="4305651"/>
            <a:ext cx="5375259" cy="1783693"/>
          </a:xfrm>
          <a:prstGeom prst="rect">
            <a:avLst/>
          </a:prstGeom>
          <a:noFill/>
        </p:spPr>
        <p:txBody>
          <a:bodyPr wrap="square">
            <a:spAutoFit/>
          </a:bodyPr>
          <a:lstStyle/>
          <a:p>
            <a:pPr algn="just">
              <a:lnSpc>
                <a:spcPct val="107000"/>
              </a:lnSpc>
              <a:spcAft>
                <a:spcPts val="800"/>
              </a:spcAft>
              <a:tabLst>
                <a:tab pos="1447800" algn="l"/>
              </a:tabLst>
            </a:pP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hiện</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thái</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độ</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đồng</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tình</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hay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đồng</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tình</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thái</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độ</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tình</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cảm</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cách</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giải</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quyết</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vấn</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đề</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cảu</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tác</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giả</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nêu</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effectLst/>
                <a:latin typeface="Times New Roman" panose="02020603050405020304" pitchFamily="18" charset="0"/>
                <a:ea typeface="Times New Roman" panose="02020603050405020304" pitchFamily="18" charset="0"/>
                <a:cs typeface="Times New Roman" panose="02020603050405020304" pitchFamily="18" charset="0"/>
              </a:rPr>
              <a:t>lí</a:t>
            </a:r>
            <a:r>
              <a:rPr lang="en-US" sz="2600" i="1" dirty="0">
                <a:effectLst/>
                <a:latin typeface="Times New Roman" panose="02020603050405020304" pitchFamily="18" charset="0"/>
                <a:ea typeface="Times New Roman" panose="02020603050405020304" pitchFamily="18" charset="0"/>
                <a:cs typeface="Times New Roman" panose="02020603050405020304" pitchFamily="18" charset="0"/>
              </a:rPr>
              <a:t> do.</a:t>
            </a:r>
            <a:endParaRPr lang="en-US" sz="2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0" name="Freeform: Shape 29">
            <a:extLst>
              <a:ext uri="{FF2B5EF4-FFF2-40B4-BE49-F238E27FC236}">
                <a16:creationId xmlns:a16="http://schemas.microsoft.com/office/drawing/2014/main" id="{4F874C28-6115-4733-874E-2427F5B73355}"/>
              </a:ext>
            </a:extLst>
          </p:cNvPr>
          <p:cNvSpPr/>
          <p:nvPr/>
        </p:nvSpPr>
        <p:spPr>
          <a:xfrm>
            <a:off x="4508120" y="1927069"/>
            <a:ext cx="417587" cy="3441412"/>
          </a:xfrm>
          <a:custGeom>
            <a:avLst/>
            <a:gdLst>
              <a:gd name="connsiteX0" fmla="*/ 285218 w 417587"/>
              <a:gd name="connsiteY0" fmla="*/ 0 h 3441412"/>
              <a:gd name="connsiteX1" fmla="*/ 417587 w 417587"/>
              <a:gd name="connsiteY1" fmla="*/ 132369 h 3441412"/>
              <a:gd name="connsiteX2" fmla="*/ 285218 w 417587"/>
              <a:gd name="connsiteY2" fmla="*/ 264738 h 3441412"/>
              <a:gd name="connsiteX3" fmla="*/ 285218 w 417587"/>
              <a:gd name="connsiteY3" fmla="*/ 198554 h 3441412"/>
              <a:gd name="connsiteX4" fmla="*/ 104952 w 417587"/>
              <a:gd name="connsiteY4" fmla="*/ 198554 h 3441412"/>
              <a:gd name="connsiteX5" fmla="*/ 104952 w 417587"/>
              <a:gd name="connsiteY5" fmla="*/ 1118702 h 3441412"/>
              <a:gd name="connsiteX6" fmla="*/ 285218 w 417587"/>
              <a:gd name="connsiteY6" fmla="*/ 1118702 h 3441412"/>
              <a:gd name="connsiteX7" fmla="*/ 285218 w 417587"/>
              <a:gd name="connsiteY7" fmla="*/ 1052517 h 3441412"/>
              <a:gd name="connsiteX8" fmla="*/ 417587 w 417587"/>
              <a:gd name="connsiteY8" fmla="*/ 1184886 h 3441412"/>
              <a:gd name="connsiteX9" fmla="*/ 285218 w 417587"/>
              <a:gd name="connsiteY9" fmla="*/ 1317255 h 3441412"/>
              <a:gd name="connsiteX10" fmla="*/ 285218 w 417587"/>
              <a:gd name="connsiteY10" fmla="*/ 1251071 h 3441412"/>
              <a:gd name="connsiteX11" fmla="*/ 104952 w 417587"/>
              <a:gd name="connsiteY11" fmla="*/ 1251071 h 3441412"/>
              <a:gd name="connsiteX12" fmla="*/ 104952 w 417587"/>
              <a:gd name="connsiteY12" fmla="*/ 3242859 h 3441412"/>
              <a:gd name="connsiteX13" fmla="*/ 285218 w 417587"/>
              <a:gd name="connsiteY13" fmla="*/ 3242859 h 3441412"/>
              <a:gd name="connsiteX14" fmla="*/ 285218 w 417587"/>
              <a:gd name="connsiteY14" fmla="*/ 3176674 h 3441412"/>
              <a:gd name="connsiteX15" fmla="*/ 417587 w 417587"/>
              <a:gd name="connsiteY15" fmla="*/ 3309043 h 3441412"/>
              <a:gd name="connsiteX16" fmla="*/ 285218 w 417587"/>
              <a:gd name="connsiteY16" fmla="*/ 3441412 h 3441412"/>
              <a:gd name="connsiteX17" fmla="*/ 285218 w 417587"/>
              <a:gd name="connsiteY17" fmla="*/ 3375228 h 3441412"/>
              <a:gd name="connsiteX18" fmla="*/ 0 w 417587"/>
              <a:gd name="connsiteY18" fmla="*/ 3375228 h 3441412"/>
              <a:gd name="connsiteX19" fmla="*/ 0 w 417587"/>
              <a:gd name="connsiteY19" fmla="*/ 3369972 h 3441412"/>
              <a:gd name="connsiteX20" fmla="*/ 0 w 417587"/>
              <a:gd name="connsiteY20" fmla="*/ 3242859 h 3441412"/>
              <a:gd name="connsiteX21" fmla="*/ 0 w 417587"/>
              <a:gd name="connsiteY21" fmla="*/ 1251071 h 3441412"/>
              <a:gd name="connsiteX22" fmla="*/ 0 w 417587"/>
              <a:gd name="connsiteY22" fmla="*/ 1118702 h 3441412"/>
              <a:gd name="connsiteX23" fmla="*/ 0 w 417587"/>
              <a:gd name="connsiteY23" fmla="*/ 198554 h 3441412"/>
              <a:gd name="connsiteX24" fmla="*/ 0 w 417587"/>
              <a:gd name="connsiteY24" fmla="*/ 68540 h 3441412"/>
              <a:gd name="connsiteX25" fmla="*/ 0 w 417587"/>
              <a:gd name="connsiteY25" fmla="*/ 66185 h 3441412"/>
              <a:gd name="connsiteX26" fmla="*/ 285218 w 417587"/>
              <a:gd name="connsiteY26" fmla="*/ 66185 h 3441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17587" h="3441412">
                <a:moveTo>
                  <a:pt x="285218" y="0"/>
                </a:moveTo>
                <a:lnTo>
                  <a:pt x="417587" y="132369"/>
                </a:lnTo>
                <a:lnTo>
                  <a:pt x="285218" y="264738"/>
                </a:lnTo>
                <a:lnTo>
                  <a:pt x="285218" y="198554"/>
                </a:lnTo>
                <a:lnTo>
                  <a:pt x="104952" y="198554"/>
                </a:lnTo>
                <a:lnTo>
                  <a:pt x="104952" y="1118702"/>
                </a:lnTo>
                <a:lnTo>
                  <a:pt x="285218" y="1118702"/>
                </a:lnTo>
                <a:lnTo>
                  <a:pt x="285218" y="1052517"/>
                </a:lnTo>
                <a:lnTo>
                  <a:pt x="417587" y="1184886"/>
                </a:lnTo>
                <a:lnTo>
                  <a:pt x="285218" y="1317255"/>
                </a:lnTo>
                <a:lnTo>
                  <a:pt x="285218" y="1251071"/>
                </a:lnTo>
                <a:lnTo>
                  <a:pt x="104952" y="1251071"/>
                </a:lnTo>
                <a:lnTo>
                  <a:pt x="104952" y="3242859"/>
                </a:lnTo>
                <a:lnTo>
                  <a:pt x="285218" y="3242859"/>
                </a:lnTo>
                <a:lnTo>
                  <a:pt x="285218" y="3176674"/>
                </a:lnTo>
                <a:lnTo>
                  <a:pt x="417587" y="3309043"/>
                </a:lnTo>
                <a:lnTo>
                  <a:pt x="285218" y="3441412"/>
                </a:lnTo>
                <a:lnTo>
                  <a:pt x="285218" y="3375228"/>
                </a:lnTo>
                <a:lnTo>
                  <a:pt x="0" y="3375228"/>
                </a:lnTo>
                <a:lnTo>
                  <a:pt x="0" y="3369972"/>
                </a:lnTo>
                <a:lnTo>
                  <a:pt x="0" y="3242859"/>
                </a:lnTo>
                <a:lnTo>
                  <a:pt x="0" y="1251071"/>
                </a:lnTo>
                <a:lnTo>
                  <a:pt x="0" y="1118702"/>
                </a:lnTo>
                <a:lnTo>
                  <a:pt x="0" y="198554"/>
                </a:lnTo>
                <a:lnTo>
                  <a:pt x="0" y="68540"/>
                </a:lnTo>
                <a:lnTo>
                  <a:pt x="0" y="66185"/>
                </a:lnTo>
                <a:lnTo>
                  <a:pt x="285218" y="66185"/>
                </a:lnTo>
                <a:close/>
              </a:path>
            </a:pathLst>
          </a:custGeom>
          <a:solidFill>
            <a:schemeClr val="accent4">
              <a:lumMod val="60000"/>
              <a:lumOff val="4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Arrow: Right 14">
            <a:extLst>
              <a:ext uri="{FF2B5EF4-FFF2-40B4-BE49-F238E27FC236}">
                <a16:creationId xmlns:a16="http://schemas.microsoft.com/office/drawing/2014/main" id="{C77CC584-D22F-4FFE-95B8-C87826F6E251}"/>
              </a:ext>
            </a:extLst>
          </p:cNvPr>
          <p:cNvSpPr/>
          <p:nvPr/>
        </p:nvSpPr>
        <p:spPr>
          <a:xfrm>
            <a:off x="4052426" y="2946456"/>
            <a:ext cx="286767" cy="1021153"/>
          </a:xfrm>
          <a:prstGeom prst="rightArrow">
            <a:avLst/>
          </a:prstGeom>
          <a:solidFill>
            <a:schemeClr val="accent4">
              <a:lumMod val="60000"/>
              <a:lumOff val="4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3729732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left)">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left)">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30"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70758"/>
            <a:ext cx="6944654" cy="914400"/>
            <a:chOff x="300403" y="84437"/>
            <a:chExt cx="5683420"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4635412"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5504851" y="84437"/>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4" name="TextBox 13">
            <a:extLst>
              <a:ext uri="{FF2B5EF4-FFF2-40B4-BE49-F238E27FC236}">
                <a16:creationId xmlns:a16="http://schemas.microsoft.com/office/drawing/2014/main" id="{5DADE0AE-019B-451F-9FC9-23CEC9B98332}"/>
              </a:ext>
            </a:extLst>
          </p:cNvPr>
          <p:cNvSpPr txBox="1"/>
          <p:nvPr/>
        </p:nvSpPr>
        <p:spPr>
          <a:xfrm>
            <a:off x="99470" y="271432"/>
            <a:ext cx="6442276" cy="530594"/>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2.1    </a:t>
            </a:r>
            <a:r>
              <a:rPr kumimoji="0" lang="vi-VN"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ÔN TẬP ĐỌC HIỂU VĂN BẢN</a:t>
            </a: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5808380E-F809-451E-956B-6BB71E2355AD}"/>
              </a:ext>
            </a:extLst>
          </p:cNvPr>
          <p:cNvSpPr txBox="1"/>
          <p:nvPr/>
        </p:nvSpPr>
        <p:spPr>
          <a:xfrm>
            <a:off x="666750" y="1151584"/>
            <a:ext cx="10858500" cy="530594"/>
          </a:xfrm>
          <a:prstGeom prst="rect">
            <a:avLst/>
          </a:prstGeom>
          <a:noFill/>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3.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Cách</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đọc</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hiểu</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các</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loại</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văn</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bản</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21" name="Graphic 20" descr="Badge Tick1 outline">
            <a:extLst>
              <a:ext uri="{FF2B5EF4-FFF2-40B4-BE49-F238E27FC236}">
                <a16:creationId xmlns:a16="http://schemas.microsoft.com/office/drawing/2014/main" id="{CBBA54C9-04DE-4595-8CC2-3CC1C7A306D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22342" y="3264104"/>
            <a:ext cx="399118" cy="399118"/>
          </a:xfrm>
          <a:prstGeom prst="rect">
            <a:avLst/>
          </a:prstGeom>
        </p:spPr>
      </p:pic>
      <p:pic>
        <p:nvPicPr>
          <p:cNvPr id="22" name="Graphic 21" descr="Badge Tick1 outline">
            <a:extLst>
              <a:ext uri="{FF2B5EF4-FFF2-40B4-BE49-F238E27FC236}">
                <a16:creationId xmlns:a16="http://schemas.microsoft.com/office/drawing/2014/main" id="{60633A80-F146-4053-B21D-63C08DB3AED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73465" y="1755582"/>
            <a:ext cx="399118" cy="399118"/>
          </a:xfrm>
          <a:prstGeom prst="rect">
            <a:avLst/>
          </a:prstGeom>
        </p:spPr>
      </p:pic>
      <p:pic>
        <p:nvPicPr>
          <p:cNvPr id="17" name="Graphic 16" descr="Badge Tick1 outline">
            <a:extLst>
              <a:ext uri="{FF2B5EF4-FFF2-40B4-BE49-F238E27FC236}">
                <a16:creationId xmlns:a16="http://schemas.microsoft.com/office/drawing/2014/main" id="{1AC83E02-1B50-4FF8-9831-93CD139F0C6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422959" y="4543959"/>
            <a:ext cx="399118" cy="399118"/>
          </a:xfrm>
          <a:prstGeom prst="rect">
            <a:avLst/>
          </a:prstGeom>
        </p:spPr>
      </p:pic>
      <p:sp>
        <p:nvSpPr>
          <p:cNvPr id="15" name="Arrow: Right 14">
            <a:extLst>
              <a:ext uri="{FF2B5EF4-FFF2-40B4-BE49-F238E27FC236}">
                <a16:creationId xmlns:a16="http://schemas.microsoft.com/office/drawing/2014/main" id="{C77CC584-D22F-4FFE-95B8-C87826F6E251}"/>
              </a:ext>
            </a:extLst>
          </p:cNvPr>
          <p:cNvSpPr/>
          <p:nvPr/>
        </p:nvSpPr>
        <p:spPr>
          <a:xfrm>
            <a:off x="4052426" y="2946456"/>
            <a:ext cx="286767" cy="1021153"/>
          </a:xfrm>
          <a:prstGeom prst="rightArrow">
            <a:avLst/>
          </a:prstGeom>
          <a:solidFill>
            <a:schemeClr val="accent4">
              <a:lumMod val="60000"/>
              <a:lumOff val="4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E0EC30CE-9632-4764-8EF1-34081512AD0E}"/>
              </a:ext>
            </a:extLst>
          </p:cNvPr>
          <p:cNvSpPr txBox="1"/>
          <p:nvPr/>
        </p:nvSpPr>
        <p:spPr>
          <a:xfrm>
            <a:off x="980149" y="2868878"/>
            <a:ext cx="2903350" cy="1120243"/>
          </a:xfrm>
          <a:prstGeom prst="rect">
            <a:avLst/>
          </a:prstGeom>
          <a:noFill/>
        </p:spPr>
        <p:txBody>
          <a:bodyPr wrap="square">
            <a:spAutoFit/>
          </a:bodyPr>
          <a:lstStyle/>
          <a:p>
            <a:pPr algn="just">
              <a:lnSpc>
                <a:spcPct val="107000"/>
              </a:lnSpc>
              <a:spcAft>
                <a:spcPts val="800"/>
              </a:spcAft>
            </a:pPr>
            <a:r>
              <a:rPr lang="en-US" sz="3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Truyện</a:t>
            </a:r>
            <a:r>
              <a:rPr lang="en-US" sz="3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khoa </a:t>
            </a:r>
            <a:r>
              <a:rPr lang="en-US" sz="3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sz="3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viễn</a:t>
            </a:r>
            <a:r>
              <a:rPr lang="en-US" sz="3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tưởng</a:t>
            </a:r>
            <a:endParaRPr lang="en-US" sz="32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3" name="TextBox 22">
            <a:extLst>
              <a:ext uri="{FF2B5EF4-FFF2-40B4-BE49-F238E27FC236}">
                <a16:creationId xmlns:a16="http://schemas.microsoft.com/office/drawing/2014/main" id="{6E5A61F1-3221-4C33-A030-D6622FA04390}"/>
              </a:ext>
            </a:extLst>
          </p:cNvPr>
          <p:cNvSpPr txBox="1"/>
          <p:nvPr/>
        </p:nvSpPr>
        <p:spPr>
          <a:xfrm>
            <a:off x="5778036" y="1682178"/>
            <a:ext cx="5632481" cy="1452642"/>
          </a:xfrm>
          <a:prstGeom prst="rect">
            <a:avLst/>
          </a:prstGeom>
          <a:noFill/>
        </p:spPr>
        <p:txBody>
          <a:bodyPr wrap="square">
            <a:spAutoFit/>
          </a:bodyPr>
          <a:lstStyle/>
          <a:p>
            <a:pPr algn="just">
              <a:lnSpc>
                <a:spcPct val="107000"/>
              </a:lnSpc>
              <a:spcAft>
                <a:spcPts val="800"/>
              </a:spcAft>
            </a:pP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Chú</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ý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yếu</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tố</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thức</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Sự</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kiện</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tình</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huống</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cốt</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truyện</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vật</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bối</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cảnh</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4" name="TextBox 23">
            <a:extLst>
              <a:ext uri="{FF2B5EF4-FFF2-40B4-BE49-F238E27FC236}">
                <a16:creationId xmlns:a16="http://schemas.microsoft.com/office/drawing/2014/main" id="{0A39E6FA-F988-41B1-B946-39C97C9FED93}"/>
              </a:ext>
            </a:extLst>
          </p:cNvPr>
          <p:cNvSpPr txBox="1"/>
          <p:nvPr/>
        </p:nvSpPr>
        <p:spPr>
          <a:xfrm>
            <a:off x="5778036" y="3186169"/>
            <a:ext cx="5345714" cy="954107"/>
          </a:xfrm>
          <a:prstGeom prst="rect">
            <a:avLst/>
          </a:prstGeom>
          <a:noFill/>
        </p:spPr>
        <p:txBody>
          <a:bodyPr wrap="square">
            <a:spAutoFit/>
          </a:bodyPr>
          <a:lstStyle/>
          <a:p>
            <a:r>
              <a:rPr lang="en-US" sz="2800" i="1" dirty="0" err="1">
                <a:solidFill>
                  <a:srgbClr val="000000"/>
                </a:solidFill>
                <a:effectLst/>
                <a:latin typeface="Times New Roman" panose="02020603050405020304" pitchFamily="18" charset="0"/>
                <a:ea typeface="Times New Roman" panose="02020603050405020304" pitchFamily="18" charset="0"/>
              </a:rPr>
              <a:t>Chú</a:t>
            </a:r>
            <a:r>
              <a:rPr lang="en-US" sz="2800" i="1" dirty="0">
                <a:solidFill>
                  <a:srgbClr val="000000"/>
                </a:solidFill>
                <a:effectLst/>
                <a:latin typeface="Times New Roman" panose="02020603050405020304" pitchFamily="18" charset="0"/>
                <a:ea typeface="Times New Roman" panose="02020603050405020304" pitchFamily="18" charset="0"/>
              </a:rPr>
              <a:t> ý </a:t>
            </a:r>
            <a:r>
              <a:rPr lang="en-US" sz="2800" i="1" dirty="0" err="1">
                <a:solidFill>
                  <a:srgbClr val="000000"/>
                </a:solidFill>
                <a:effectLst/>
                <a:latin typeface="Times New Roman" panose="02020603050405020304" pitchFamily="18" charset="0"/>
                <a:ea typeface="Times New Roman" panose="02020603050405020304" pitchFamily="18" charset="0"/>
              </a:rPr>
              <a:t>nội</a:t>
            </a:r>
            <a:r>
              <a:rPr lang="en-US" sz="2800" i="1" dirty="0">
                <a:solidFill>
                  <a:srgbClr val="000000"/>
                </a:solidFill>
                <a:effectLst/>
                <a:latin typeface="Times New Roman" panose="02020603050405020304" pitchFamily="18" charset="0"/>
                <a:ea typeface="Times New Roman" panose="02020603050405020304" pitchFamily="18" charset="0"/>
              </a:rPr>
              <a:t> dung (</a:t>
            </a:r>
            <a:r>
              <a:rPr lang="en-US" sz="2800" i="1" dirty="0" err="1">
                <a:solidFill>
                  <a:srgbClr val="000000"/>
                </a:solidFill>
                <a:effectLst/>
                <a:latin typeface="Times New Roman" panose="02020603050405020304" pitchFamily="18" charset="0"/>
                <a:ea typeface="Times New Roman" panose="02020603050405020304" pitchFamily="18" charset="0"/>
              </a:rPr>
              <a:t>đề</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tài</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chủ</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đề</a:t>
            </a:r>
            <a:r>
              <a:rPr lang="en-US" sz="2800" i="1" dirty="0">
                <a:solidFill>
                  <a:srgbClr val="000000"/>
                </a:solidFill>
                <a:effectLst/>
                <a:latin typeface="Times New Roman" panose="02020603050405020304" pitchFamily="18" charset="0"/>
                <a:ea typeface="Times New Roman" panose="02020603050405020304" pitchFamily="18" charset="0"/>
              </a:rPr>
              <a:t>, ý </a:t>
            </a:r>
            <a:r>
              <a:rPr lang="en-US" sz="2800" i="1" dirty="0" err="1">
                <a:solidFill>
                  <a:srgbClr val="000000"/>
                </a:solidFill>
                <a:effectLst/>
                <a:latin typeface="Times New Roman" panose="02020603050405020304" pitchFamily="18" charset="0"/>
                <a:ea typeface="Times New Roman" panose="02020603050405020304" pitchFamily="18" charset="0"/>
              </a:rPr>
              <a:t>nghĩa</a:t>
            </a:r>
            <a:endParaRPr lang="en-US" sz="2800" dirty="0"/>
          </a:p>
        </p:txBody>
      </p:sp>
      <p:sp>
        <p:nvSpPr>
          <p:cNvPr id="28" name="TextBox 27">
            <a:extLst>
              <a:ext uri="{FF2B5EF4-FFF2-40B4-BE49-F238E27FC236}">
                <a16:creationId xmlns:a16="http://schemas.microsoft.com/office/drawing/2014/main" id="{4E4A3E4D-9D16-4BB1-8ABC-4BF70FF674ED}"/>
              </a:ext>
            </a:extLst>
          </p:cNvPr>
          <p:cNvSpPr txBox="1"/>
          <p:nvPr/>
        </p:nvSpPr>
        <p:spPr>
          <a:xfrm>
            <a:off x="5778036" y="4466024"/>
            <a:ext cx="5596907" cy="954107"/>
          </a:xfrm>
          <a:prstGeom prst="rect">
            <a:avLst/>
          </a:prstGeom>
          <a:noFill/>
        </p:spPr>
        <p:txBody>
          <a:bodyPr wrap="square">
            <a:spAutoFit/>
          </a:bodyPr>
          <a:lstStyle/>
          <a:p>
            <a:r>
              <a:rPr lang="en-US" sz="2800" i="1" dirty="0" err="1">
                <a:solidFill>
                  <a:srgbClr val="000000"/>
                </a:solidFill>
                <a:effectLst/>
                <a:latin typeface="Times New Roman" panose="02020603050405020304" pitchFamily="18" charset="0"/>
                <a:ea typeface="Times New Roman" panose="02020603050405020304" pitchFamily="18" charset="0"/>
              </a:rPr>
              <a:t>Chú</a:t>
            </a:r>
            <a:r>
              <a:rPr lang="en-US" sz="2800" i="1" dirty="0">
                <a:solidFill>
                  <a:srgbClr val="000000"/>
                </a:solidFill>
                <a:effectLst/>
                <a:latin typeface="Times New Roman" panose="02020603050405020304" pitchFamily="18" charset="0"/>
                <a:ea typeface="Times New Roman" panose="02020603050405020304" pitchFamily="18" charset="0"/>
              </a:rPr>
              <a:t> ý </a:t>
            </a:r>
            <a:r>
              <a:rPr lang="en-US" sz="2800" i="1" dirty="0" err="1">
                <a:solidFill>
                  <a:srgbClr val="000000"/>
                </a:solidFill>
                <a:effectLst/>
                <a:latin typeface="Times New Roman" panose="02020603050405020304" pitchFamily="18" charset="0"/>
                <a:ea typeface="Times New Roman" panose="02020603050405020304" pitchFamily="18" charset="0"/>
              </a:rPr>
              <a:t>bài</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học</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về</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cách</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nghĩ</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cách</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ứng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xử</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cho</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bản</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thân</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gợi</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ra</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từ</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văn</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bản</a:t>
            </a:r>
            <a:r>
              <a:rPr lang="en-US" sz="2800" i="1" dirty="0">
                <a:solidFill>
                  <a:srgbClr val="000000"/>
                </a:solidFill>
                <a:effectLst/>
                <a:latin typeface="Times New Roman" panose="02020603050405020304" pitchFamily="18" charset="0"/>
                <a:ea typeface="Times New Roman" panose="02020603050405020304" pitchFamily="18" charset="0"/>
              </a:rPr>
              <a:t>.</a:t>
            </a:r>
            <a:endParaRPr lang="en-US" sz="2800" dirty="0"/>
          </a:p>
        </p:txBody>
      </p:sp>
      <p:sp>
        <p:nvSpPr>
          <p:cNvPr id="33" name="Freeform: Shape 32">
            <a:extLst>
              <a:ext uri="{FF2B5EF4-FFF2-40B4-BE49-F238E27FC236}">
                <a16:creationId xmlns:a16="http://schemas.microsoft.com/office/drawing/2014/main" id="{CEEFA238-B412-4919-889E-97B5D2520CAA}"/>
              </a:ext>
            </a:extLst>
          </p:cNvPr>
          <p:cNvSpPr/>
          <p:nvPr/>
        </p:nvSpPr>
        <p:spPr>
          <a:xfrm>
            <a:off x="4729159" y="1916428"/>
            <a:ext cx="436591" cy="2838665"/>
          </a:xfrm>
          <a:custGeom>
            <a:avLst/>
            <a:gdLst>
              <a:gd name="connsiteX0" fmla="*/ 359382 w 436591"/>
              <a:gd name="connsiteY0" fmla="*/ 1463394 h 2838665"/>
              <a:gd name="connsiteX1" fmla="*/ 436591 w 436591"/>
              <a:gd name="connsiteY1" fmla="*/ 1540604 h 2838665"/>
              <a:gd name="connsiteX2" fmla="*/ 359382 w 436591"/>
              <a:gd name="connsiteY2" fmla="*/ 1617813 h 2838665"/>
              <a:gd name="connsiteX3" fmla="*/ 359382 w 436591"/>
              <a:gd name="connsiteY3" fmla="*/ 1579208 h 2838665"/>
              <a:gd name="connsiteX4" fmla="*/ 45852 w 436591"/>
              <a:gd name="connsiteY4" fmla="*/ 1579208 h 2838665"/>
              <a:gd name="connsiteX5" fmla="*/ 45852 w 436591"/>
              <a:gd name="connsiteY5" fmla="*/ 1501999 h 2838665"/>
              <a:gd name="connsiteX6" fmla="*/ 359382 w 436591"/>
              <a:gd name="connsiteY6" fmla="*/ 1501999 h 2838665"/>
              <a:gd name="connsiteX7" fmla="*/ 338060 w 436591"/>
              <a:gd name="connsiteY7" fmla="*/ 0 h 2838665"/>
              <a:gd name="connsiteX8" fmla="*/ 415269 w 436591"/>
              <a:gd name="connsiteY8" fmla="*/ 77210 h 2838665"/>
              <a:gd name="connsiteX9" fmla="*/ 338060 w 436591"/>
              <a:gd name="connsiteY9" fmla="*/ 154419 h 2838665"/>
              <a:gd name="connsiteX10" fmla="*/ 338060 w 436591"/>
              <a:gd name="connsiteY10" fmla="*/ 115814 h 2838665"/>
              <a:gd name="connsiteX11" fmla="*/ 45719 w 436591"/>
              <a:gd name="connsiteY11" fmla="*/ 115814 h 2838665"/>
              <a:gd name="connsiteX12" fmla="*/ 45719 w 436591"/>
              <a:gd name="connsiteY12" fmla="*/ 2722851 h 2838665"/>
              <a:gd name="connsiteX13" fmla="*/ 334367 w 436591"/>
              <a:gd name="connsiteY13" fmla="*/ 2722851 h 2838665"/>
              <a:gd name="connsiteX14" fmla="*/ 334367 w 436591"/>
              <a:gd name="connsiteY14" fmla="*/ 2684246 h 2838665"/>
              <a:gd name="connsiteX15" fmla="*/ 411576 w 436591"/>
              <a:gd name="connsiteY15" fmla="*/ 2761456 h 2838665"/>
              <a:gd name="connsiteX16" fmla="*/ 334367 w 436591"/>
              <a:gd name="connsiteY16" fmla="*/ 2838665 h 2838665"/>
              <a:gd name="connsiteX17" fmla="*/ 334367 w 436591"/>
              <a:gd name="connsiteY17" fmla="*/ 2800060 h 2838665"/>
              <a:gd name="connsiteX18" fmla="*/ 20837 w 436591"/>
              <a:gd name="connsiteY18" fmla="*/ 2800060 h 2838665"/>
              <a:gd name="connsiteX19" fmla="*/ 20837 w 436591"/>
              <a:gd name="connsiteY19" fmla="*/ 2784160 h 2838665"/>
              <a:gd name="connsiteX20" fmla="*/ 0 w 436591"/>
              <a:gd name="connsiteY20" fmla="*/ 2784160 h 2838665"/>
              <a:gd name="connsiteX21" fmla="*/ 0 w 436591"/>
              <a:gd name="connsiteY21" fmla="*/ 38713 h 2838665"/>
              <a:gd name="connsiteX22" fmla="*/ 24530 w 436591"/>
              <a:gd name="connsiteY22" fmla="*/ 38713 h 2838665"/>
              <a:gd name="connsiteX23" fmla="*/ 24530 w 436591"/>
              <a:gd name="connsiteY23" fmla="*/ 38605 h 2838665"/>
              <a:gd name="connsiteX24" fmla="*/ 338060 w 436591"/>
              <a:gd name="connsiteY24" fmla="*/ 38605 h 2838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36591" h="2838665">
                <a:moveTo>
                  <a:pt x="359382" y="1463394"/>
                </a:moveTo>
                <a:lnTo>
                  <a:pt x="436591" y="1540604"/>
                </a:lnTo>
                <a:lnTo>
                  <a:pt x="359382" y="1617813"/>
                </a:lnTo>
                <a:lnTo>
                  <a:pt x="359382" y="1579208"/>
                </a:lnTo>
                <a:lnTo>
                  <a:pt x="45852" y="1579208"/>
                </a:lnTo>
                <a:lnTo>
                  <a:pt x="45852" y="1501999"/>
                </a:lnTo>
                <a:lnTo>
                  <a:pt x="359382" y="1501999"/>
                </a:lnTo>
                <a:close/>
                <a:moveTo>
                  <a:pt x="338060" y="0"/>
                </a:moveTo>
                <a:lnTo>
                  <a:pt x="415269" y="77210"/>
                </a:lnTo>
                <a:lnTo>
                  <a:pt x="338060" y="154419"/>
                </a:lnTo>
                <a:lnTo>
                  <a:pt x="338060" y="115814"/>
                </a:lnTo>
                <a:lnTo>
                  <a:pt x="45719" y="115814"/>
                </a:lnTo>
                <a:lnTo>
                  <a:pt x="45719" y="2722851"/>
                </a:lnTo>
                <a:lnTo>
                  <a:pt x="334367" y="2722851"/>
                </a:lnTo>
                <a:lnTo>
                  <a:pt x="334367" y="2684246"/>
                </a:lnTo>
                <a:lnTo>
                  <a:pt x="411576" y="2761456"/>
                </a:lnTo>
                <a:lnTo>
                  <a:pt x="334367" y="2838665"/>
                </a:lnTo>
                <a:lnTo>
                  <a:pt x="334367" y="2800060"/>
                </a:lnTo>
                <a:lnTo>
                  <a:pt x="20837" y="2800060"/>
                </a:lnTo>
                <a:lnTo>
                  <a:pt x="20837" y="2784160"/>
                </a:lnTo>
                <a:lnTo>
                  <a:pt x="0" y="2784160"/>
                </a:lnTo>
                <a:lnTo>
                  <a:pt x="0" y="38713"/>
                </a:lnTo>
                <a:lnTo>
                  <a:pt x="24530" y="38713"/>
                </a:lnTo>
                <a:lnTo>
                  <a:pt x="24530" y="38605"/>
                </a:lnTo>
                <a:lnTo>
                  <a:pt x="338060" y="38605"/>
                </a:lnTo>
                <a:close/>
              </a:path>
            </a:pathLst>
          </a:cu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416495019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left)">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500"/>
                                        <p:tgtEl>
                                          <p:spTgt spid="21"/>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3" grpId="0"/>
      <p:bldP spid="24" grpId="0"/>
      <p:bldP spid="28" grpId="0"/>
      <p:bldP spid="3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62D44EE-C852-4460-B8B5-C4F2BC2051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0">
            <a:extLst>
              <a:ext uri="{FF2B5EF4-FFF2-40B4-BE49-F238E27FC236}">
                <a16:creationId xmlns:a16="http://schemas.microsoft.com/office/drawing/2014/main" id="{658970D8-8D1D-4B5C-894B-E871CC865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30529" y="1"/>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Freeform: Shape 12">
            <a:extLst>
              <a:ext uri="{FF2B5EF4-FFF2-40B4-BE49-F238E27FC236}">
                <a16:creationId xmlns:a16="http://schemas.microsoft.com/office/drawing/2014/main" id="{F227E5B6-9132-43CA-B503-37A18562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349052"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3C2051E-A88D-48E5-BACF-AAED17892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Freeform: Shape 16">
            <a:extLst>
              <a:ext uri="{FF2B5EF4-FFF2-40B4-BE49-F238E27FC236}">
                <a16:creationId xmlns:a16="http://schemas.microsoft.com/office/drawing/2014/main" id="{7821A508-2985-4905-874A-527429BAA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D2929CB1-0E3C-4B2D-ADC5-0154FB33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697761"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endParaRPr lang="en-US"/>
          </a:p>
        </p:txBody>
      </p:sp>
      <p:pic>
        <p:nvPicPr>
          <p:cNvPr id="4" name="Picture 3" descr="Logo&#10;&#10;Description automatically generated">
            <a:extLst>
              <a:ext uri="{FF2B5EF4-FFF2-40B4-BE49-F238E27FC236}">
                <a16:creationId xmlns:a16="http://schemas.microsoft.com/office/drawing/2014/main" id="{C18AB69A-47D3-4CC3-986E-0C2A6E7F8910}"/>
              </a:ext>
            </a:extLst>
          </p:cNvPr>
          <p:cNvPicPr>
            <a:picLocks noChangeAspect="1"/>
          </p:cNvPicPr>
          <p:nvPr/>
        </p:nvPicPr>
        <p:blipFill rotWithShape="1">
          <a:blip r:embed="rId2"/>
          <a:srcRect r="-1" b="-1"/>
          <a:stretch/>
        </p:blipFill>
        <p:spPr>
          <a:xfrm>
            <a:off x="631840" y="59872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p:spPr>
      </p:pic>
      <p:sp>
        <p:nvSpPr>
          <p:cNvPr id="21" name="Freeform: Shape 20">
            <a:extLst>
              <a:ext uri="{FF2B5EF4-FFF2-40B4-BE49-F238E27FC236}">
                <a16:creationId xmlns:a16="http://schemas.microsoft.com/office/drawing/2014/main" id="{5F2F0C84-BE8C-4DC2-A6D3-30349A801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520513"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Arrow: Right 4">
            <a:extLst>
              <a:ext uri="{FF2B5EF4-FFF2-40B4-BE49-F238E27FC236}">
                <a16:creationId xmlns:a16="http://schemas.microsoft.com/office/drawing/2014/main" id="{87C283E3-27C5-41C8-A065-C5F0895073F6}"/>
              </a:ext>
            </a:extLst>
          </p:cNvPr>
          <p:cNvSpPr/>
          <p:nvPr/>
        </p:nvSpPr>
        <p:spPr>
          <a:xfrm>
            <a:off x="5943450" y="282680"/>
            <a:ext cx="2919412" cy="1157288"/>
          </a:xfrm>
          <a:prstGeom prst="rightArrow">
            <a:avLst>
              <a:gd name="adj1" fmla="val 67284"/>
              <a:gd name="adj2" fmla="val 50000"/>
            </a:avLst>
          </a:prstGeom>
          <a:solidFill>
            <a:schemeClr val="accent4">
              <a:lumMod val="20000"/>
              <a:lumOff val="8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Times New Roman" panose="02020603050405020304" pitchFamily="18" charset="0"/>
                <a:cs typeface="Times New Roman" panose="02020603050405020304" pitchFamily="18" charset="0"/>
              </a:rPr>
              <a:t>Thảo</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luận</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cặp</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đôi</a:t>
            </a:r>
            <a:endParaRPr lang="en-US" sz="2400" b="1" dirty="0">
              <a:solidFill>
                <a:schemeClr val="tx1"/>
              </a:solidFill>
              <a:latin typeface="Times New Roman" panose="02020603050405020304" pitchFamily="18" charset="0"/>
              <a:cs typeface="Times New Roman" panose="02020603050405020304" pitchFamily="18" charset="0"/>
            </a:endParaRPr>
          </a:p>
        </p:txBody>
      </p:sp>
      <p:sp>
        <p:nvSpPr>
          <p:cNvPr id="6" name="Rectangle: Rounded Corners 5">
            <a:extLst>
              <a:ext uri="{FF2B5EF4-FFF2-40B4-BE49-F238E27FC236}">
                <a16:creationId xmlns:a16="http://schemas.microsoft.com/office/drawing/2014/main" id="{B79942B3-0472-4BAD-8C57-013FAD7AD0BB}"/>
              </a:ext>
            </a:extLst>
          </p:cNvPr>
          <p:cNvSpPr/>
          <p:nvPr/>
        </p:nvSpPr>
        <p:spPr>
          <a:xfrm>
            <a:off x="8931911" y="1223552"/>
            <a:ext cx="2919412" cy="1050238"/>
          </a:xfrm>
          <a:prstGeom prst="roundRect">
            <a:avLst/>
          </a:prstGeom>
          <a:solidFill>
            <a:schemeClr val="accent4">
              <a:lumMod val="40000"/>
              <a:lumOff val="6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chemeClr val="tx1"/>
                </a:solidFill>
                <a:latin typeface="Times New Roman" panose="02020603050405020304" pitchFamily="18" charset="0"/>
                <a:cs typeface="Times New Roman" panose="02020603050405020304" pitchFamily="18" charset="0"/>
              </a:rPr>
              <a:t>Hoàn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thành</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phiếu</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học</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tập</a:t>
            </a:r>
            <a:r>
              <a:rPr lang="en-US" sz="2800" dirty="0">
                <a:solidFill>
                  <a:schemeClr val="tx1"/>
                </a:solidFill>
                <a:latin typeface="Times New Roman" panose="02020603050405020304" pitchFamily="18" charset="0"/>
                <a:cs typeface="Times New Roman" panose="02020603050405020304" pitchFamily="18" charset="0"/>
              </a:rPr>
              <a:t> 01</a:t>
            </a:r>
          </a:p>
        </p:txBody>
      </p:sp>
      <p:pic>
        <p:nvPicPr>
          <p:cNvPr id="7" name="Picture 6">
            <a:extLst>
              <a:ext uri="{FF2B5EF4-FFF2-40B4-BE49-F238E27FC236}">
                <a16:creationId xmlns:a16="http://schemas.microsoft.com/office/drawing/2014/main" id="{619F4829-E658-4470-A101-BDCFFB0591E7}"/>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Lst>
          </a:blip>
          <a:srcRect l="10335" t="10259" r="53715" b="4998"/>
          <a:stretch/>
        </p:blipFill>
        <p:spPr>
          <a:xfrm>
            <a:off x="7931560" y="3429000"/>
            <a:ext cx="1207461" cy="2846296"/>
          </a:xfrm>
          <a:prstGeom prst="rect">
            <a:avLst/>
          </a:prstGeom>
        </p:spPr>
      </p:pic>
      <p:pic>
        <p:nvPicPr>
          <p:cNvPr id="18" name="Picture 2" descr="Hình ảnh Học Thảo Luận Viết Bài Tập Về Nhà Làm Bài Toán PNG , Bé, Phiên, Dễ  Thương PNG miễn phí tải tập tin PSDComment và Vector">
            <a:extLst>
              <a:ext uri="{FF2B5EF4-FFF2-40B4-BE49-F238E27FC236}">
                <a16:creationId xmlns:a16="http://schemas.microsoft.com/office/drawing/2014/main" id="{F0A5D172-D246-4FB4-BA42-29CD47E74243}"/>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6086453" y="1427191"/>
            <a:ext cx="2569094" cy="2569094"/>
          </a:xfrm>
          <a:prstGeom prst="ellipse">
            <a:avLst/>
          </a:prstGeom>
          <a:ln>
            <a:noFill/>
          </a:ln>
          <a:effectLst>
            <a:outerShdw blurRad="57785" dist="33020" dir="3180000" algn="ctr">
              <a:srgbClr val="000000">
                <a:alpha val="30000"/>
              </a:srgbClr>
            </a:outerShdw>
            <a:softEdge rad="112500"/>
          </a:effectLst>
          <a:scene3d>
            <a:camera prst="orthographicFront">
              <a:rot lat="0" lon="0" rev="0"/>
            </a:camera>
            <a:lightRig rig="brightRoom" dir="t">
              <a:rot lat="0" lon="0" rev="600000"/>
            </a:lightRig>
          </a:scene3d>
          <a:sp3d prstMaterial="metal">
            <a:bevelT w="38100" h="57150" prst="angle"/>
          </a:sp3d>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81892E7A-26E6-4680-BFBF-5559E3B91EDB}"/>
              </a:ext>
            </a:extLst>
          </p:cNvPr>
          <p:cNvPicPr>
            <a:picLocks noChangeAspect="1"/>
          </p:cNvPicPr>
          <p:nvPr/>
        </p:nvPicPr>
        <p:blipFill rotWithShape="1">
          <a:blip r:embed="rId7">
            <a:extLst>
              <a:ext uri="{BEBA8EAE-BF5A-486C-A8C5-ECC9F3942E4B}">
                <a14:imgProps xmlns:a14="http://schemas.microsoft.com/office/drawing/2010/main">
                  <a14:imgLayer r:embed="rId8">
                    <a14:imgEffect>
                      <a14:brightnessContrast bright="20000" contrast="-40000"/>
                    </a14:imgEffect>
                  </a14:imgLayer>
                </a14:imgProps>
              </a:ext>
            </a:extLst>
          </a:blip>
          <a:srcRect l="25738" r="28052" b="1780"/>
          <a:stretch/>
        </p:blipFill>
        <p:spPr>
          <a:xfrm>
            <a:off x="10527710" y="2588555"/>
            <a:ext cx="1339099" cy="2846297"/>
          </a:xfrm>
          <a:prstGeom prst="rect">
            <a:avLst/>
          </a:prstGeom>
        </p:spPr>
      </p:pic>
      <p:sp>
        <p:nvSpPr>
          <p:cNvPr id="22" name="TextBox 21">
            <a:extLst>
              <a:ext uri="{FF2B5EF4-FFF2-40B4-BE49-F238E27FC236}">
                <a16:creationId xmlns:a16="http://schemas.microsoft.com/office/drawing/2014/main" id="{44E41BC5-71DB-4E95-86A0-F6206EDDE94F}"/>
              </a:ext>
            </a:extLst>
          </p:cNvPr>
          <p:cNvSpPr txBox="1"/>
          <p:nvPr/>
        </p:nvSpPr>
        <p:spPr>
          <a:xfrm>
            <a:off x="10347445" y="5302680"/>
            <a:ext cx="1796803" cy="400110"/>
          </a:xfrm>
          <a:prstGeom prst="rect">
            <a:avLst/>
          </a:prstGeom>
          <a:noFill/>
        </p:spPr>
        <p:txBody>
          <a:bodyPr wrap="square">
            <a:spAutoFit/>
          </a:bodyPr>
          <a:lstStyle/>
          <a:p>
            <a:r>
              <a:rPr lang="en-US" sz="2000" b="1" dirty="0" err="1">
                <a:solidFill>
                  <a:srgbClr val="000000"/>
                </a:solidFill>
                <a:latin typeface="Times New Roman" panose="02020603050405020304" pitchFamily="18" charset="0"/>
                <a:ea typeface="Times New Roman" panose="02020603050405020304" pitchFamily="18" charset="0"/>
              </a:rPr>
              <a:t>N</a:t>
            </a:r>
            <a:r>
              <a:rPr lang="en-US" sz="2000" b="1" dirty="0" err="1">
                <a:solidFill>
                  <a:srgbClr val="000000"/>
                </a:solidFill>
                <a:effectLst/>
                <a:latin typeface="Times New Roman" panose="02020603050405020304" pitchFamily="18" charset="0"/>
                <a:ea typeface="Times New Roman" panose="02020603050405020304" pitchFamily="18" charset="0"/>
              </a:rPr>
              <a:t>gười</a:t>
            </a:r>
            <a:r>
              <a:rPr lang="en-US" sz="2000" b="1" dirty="0">
                <a:solidFill>
                  <a:srgbClr val="000000"/>
                </a:solidFill>
                <a:effectLst/>
                <a:latin typeface="Times New Roman" panose="02020603050405020304" pitchFamily="18" charset="0"/>
                <a:ea typeface="Times New Roman" panose="02020603050405020304" pitchFamily="18" charset="0"/>
              </a:rPr>
              <a:t> </a:t>
            </a:r>
            <a:r>
              <a:rPr lang="en-US" sz="2000" b="1" dirty="0" err="1">
                <a:solidFill>
                  <a:srgbClr val="000000"/>
                </a:solidFill>
                <a:effectLst/>
                <a:latin typeface="Times New Roman" panose="02020603050405020304" pitchFamily="18" charset="0"/>
                <a:ea typeface="Times New Roman" panose="02020603050405020304" pitchFamily="18" charset="0"/>
              </a:rPr>
              <a:t>dẫn</a:t>
            </a:r>
            <a:r>
              <a:rPr lang="en-US" sz="2000" b="1" dirty="0">
                <a:solidFill>
                  <a:srgbClr val="000000"/>
                </a:solidFill>
                <a:effectLst/>
                <a:latin typeface="Times New Roman" panose="02020603050405020304" pitchFamily="18" charset="0"/>
                <a:ea typeface="Times New Roman" panose="02020603050405020304" pitchFamily="18" charset="0"/>
              </a:rPr>
              <a:t> CT</a:t>
            </a:r>
            <a:endParaRPr lang="en-US" sz="2000" b="1" dirty="0"/>
          </a:p>
        </p:txBody>
      </p:sp>
      <p:sp>
        <p:nvSpPr>
          <p:cNvPr id="23" name="TextBox 22">
            <a:extLst>
              <a:ext uri="{FF2B5EF4-FFF2-40B4-BE49-F238E27FC236}">
                <a16:creationId xmlns:a16="http://schemas.microsoft.com/office/drawing/2014/main" id="{4E9DA53A-47D5-43E4-8A91-2A519EBE7731}"/>
              </a:ext>
            </a:extLst>
          </p:cNvPr>
          <p:cNvSpPr txBox="1"/>
          <p:nvPr/>
        </p:nvSpPr>
        <p:spPr>
          <a:xfrm>
            <a:off x="7618951" y="6335815"/>
            <a:ext cx="2069457" cy="461665"/>
          </a:xfrm>
          <a:prstGeom prst="rect">
            <a:avLst/>
          </a:prstGeom>
          <a:noFill/>
        </p:spPr>
        <p:txBody>
          <a:bodyPr wrap="square">
            <a:spAutoFit/>
          </a:bodyPr>
          <a:lstStyle/>
          <a:p>
            <a:r>
              <a:rPr lang="en-US" sz="2400" b="1" dirty="0">
                <a:solidFill>
                  <a:srgbClr val="000000"/>
                </a:solidFill>
                <a:latin typeface="Times New Roman" panose="02020603050405020304" pitchFamily="18" charset="0"/>
                <a:ea typeface="Times New Roman" panose="02020603050405020304" pitchFamily="18" charset="0"/>
              </a:rPr>
              <a:t>N</a:t>
            </a:r>
            <a:r>
              <a:rPr lang="vi-VN" sz="2400" b="1" dirty="0">
                <a:solidFill>
                  <a:srgbClr val="000000"/>
                </a:solidFill>
                <a:effectLst/>
                <a:latin typeface="Times New Roman" panose="02020603050405020304" pitchFamily="18" charset="0"/>
                <a:ea typeface="Times New Roman" panose="02020603050405020304" pitchFamily="18" charset="0"/>
              </a:rPr>
              <a:t>gười chia sẻ</a:t>
            </a:r>
            <a:endParaRPr lang="en-US" sz="2400" b="1" dirty="0"/>
          </a:p>
        </p:txBody>
      </p:sp>
      <p:sp>
        <p:nvSpPr>
          <p:cNvPr id="20" name="TextBox 19">
            <a:extLst>
              <a:ext uri="{FF2B5EF4-FFF2-40B4-BE49-F238E27FC236}">
                <a16:creationId xmlns:a16="http://schemas.microsoft.com/office/drawing/2014/main" id="{0E000156-F902-47E1-8EB2-BA0AE89B5FB0}"/>
              </a:ext>
            </a:extLst>
          </p:cNvPr>
          <p:cNvSpPr txBox="1"/>
          <p:nvPr/>
        </p:nvSpPr>
        <p:spPr>
          <a:xfrm>
            <a:off x="1589208" y="540040"/>
            <a:ext cx="2994731" cy="769441"/>
          </a:xfrm>
          <a:prstGeom prst="rect">
            <a:avLst/>
          </a:prstGeom>
          <a:noFill/>
        </p:spPr>
        <p:txBody>
          <a:bodyPr wrap="none" rtlCol="0">
            <a:spAutoFit/>
          </a:bodyPr>
          <a:lstStyle/>
          <a:p>
            <a:r>
              <a:rPr lang="en-US" sz="4400" b="1" dirty="0">
                <a:ln w="6600">
                  <a:solidFill>
                    <a:schemeClr val="accent2"/>
                  </a:solidFill>
                  <a:prstDash val="solid"/>
                </a:ln>
                <a:solidFill>
                  <a:srgbClr val="FFFFFF"/>
                </a:solidFill>
                <a:effectLst>
                  <a:outerShdw dist="38100" dir="2700000" algn="tl" rotWithShape="0">
                    <a:schemeClr val="accent2"/>
                  </a:outerShdw>
                </a:effectLst>
              </a:rPr>
              <a:t>KHỞI ĐỘNG</a:t>
            </a:r>
          </a:p>
        </p:txBody>
      </p:sp>
      <p:pic>
        <p:nvPicPr>
          <p:cNvPr id="25" name="Picture 24">
            <a:extLst>
              <a:ext uri="{FF2B5EF4-FFF2-40B4-BE49-F238E27FC236}">
                <a16:creationId xmlns:a16="http://schemas.microsoft.com/office/drawing/2014/main" id="{B5C10503-2FA4-4DE8-89D0-1C64339B075A}"/>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imgEffect>
                  </a14:imgLayer>
                </a14:imgProps>
              </a:ext>
            </a:extLst>
          </a:blip>
          <a:stretch>
            <a:fillRect/>
          </a:stretch>
        </p:blipFill>
        <p:spPr>
          <a:xfrm>
            <a:off x="940590" y="849220"/>
            <a:ext cx="515257" cy="515257"/>
          </a:xfrm>
          <a:prstGeom prst="rect">
            <a:avLst/>
          </a:prstGeom>
        </p:spPr>
      </p:pic>
    </p:spTree>
    <p:extLst>
      <p:ext uri="{BB962C8B-B14F-4D97-AF65-F5344CB8AC3E}">
        <p14:creationId xmlns:p14="http://schemas.microsoft.com/office/powerpoint/2010/main" val="129263132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circle(in)">
                                      <p:cBhvr>
                                        <p:cTn id="10" dur="20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circle(in)">
                                      <p:cBhvr>
                                        <p:cTn id="15" dur="2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circle(in)">
                                      <p:cBhvr>
                                        <p:cTn id="20" dur="2000"/>
                                        <p:tgtEl>
                                          <p:spTgt spid="8"/>
                                        </p:tgtEl>
                                      </p:cBhvr>
                                    </p:animEffect>
                                  </p:childTnLst>
                                </p:cTn>
                              </p:par>
                              <p:par>
                                <p:cTn id="21" presetID="6" presetClass="entr" presetSubtype="16"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ircle(in)">
                                      <p:cBhvr>
                                        <p:cTn id="23" dur="2000"/>
                                        <p:tgtEl>
                                          <p:spTgt spid="7"/>
                                        </p:tgtEl>
                                      </p:cBhvr>
                                    </p:animEffect>
                                  </p:childTnLst>
                                </p:cTn>
                              </p:par>
                              <p:par>
                                <p:cTn id="24" presetID="6" presetClass="entr" presetSubtype="16"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circle(in)">
                                      <p:cBhvr>
                                        <p:cTn id="26" dur="2000"/>
                                        <p:tgtEl>
                                          <p:spTgt spid="23"/>
                                        </p:tgtEl>
                                      </p:cBhvr>
                                    </p:animEffect>
                                  </p:childTnLst>
                                </p:cTn>
                              </p:par>
                              <p:par>
                                <p:cTn id="27" presetID="6" presetClass="entr" presetSubtype="16"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circle(in)">
                                      <p:cBhvr>
                                        <p:cTn id="29"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70758"/>
            <a:ext cx="6944654" cy="914400"/>
            <a:chOff x="300403" y="84437"/>
            <a:chExt cx="5683420"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4635412"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5504851" y="84437"/>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4" name="TextBox 13">
            <a:extLst>
              <a:ext uri="{FF2B5EF4-FFF2-40B4-BE49-F238E27FC236}">
                <a16:creationId xmlns:a16="http://schemas.microsoft.com/office/drawing/2014/main" id="{5DADE0AE-019B-451F-9FC9-23CEC9B98332}"/>
              </a:ext>
            </a:extLst>
          </p:cNvPr>
          <p:cNvSpPr txBox="1"/>
          <p:nvPr/>
        </p:nvSpPr>
        <p:spPr>
          <a:xfrm>
            <a:off x="99470" y="271432"/>
            <a:ext cx="6442276" cy="530594"/>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2.1    </a:t>
            </a:r>
            <a:r>
              <a:rPr kumimoji="0" lang="vi-VN"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ÔN TẬP ĐỌC HIỂU VĂN BẢN</a:t>
            </a: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5808380E-F809-451E-956B-6BB71E2355AD}"/>
              </a:ext>
            </a:extLst>
          </p:cNvPr>
          <p:cNvSpPr txBox="1"/>
          <p:nvPr/>
        </p:nvSpPr>
        <p:spPr>
          <a:xfrm>
            <a:off x="666750" y="1151584"/>
            <a:ext cx="10858500" cy="530594"/>
          </a:xfrm>
          <a:prstGeom prst="rect">
            <a:avLst/>
          </a:prstGeom>
          <a:noFill/>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3.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Cách</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đọc</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hiểu</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các</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loại</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văn</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bản</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22" name="Graphic 21" descr="Badge Tick1 outline">
            <a:extLst>
              <a:ext uri="{FF2B5EF4-FFF2-40B4-BE49-F238E27FC236}">
                <a16:creationId xmlns:a16="http://schemas.microsoft.com/office/drawing/2014/main" id="{60633A80-F146-4053-B21D-63C08DB3AED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74072" y="2126204"/>
            <a:ext cx="399118" cy="399118"/>
          </a:xfrm>
          <a:prstGeom prst="rect">
            <a:avLst/>
          </a:prstGeom>
        </p:spPr>
      </p:pic>
      <p:pic>
        <p:nvPicPr>
          <p:cNvPr id="17" name="Graphic 16" descr="Badge Tick1 outline">
            <a:extLst>
              <a:ext uri="{FF2B5EF4-FFF2-40B4-BE49-F238E27FC236}">
                <a16:creationId xmlns:a16="http://schemas.microsoft.com/office/drawing/2014/main" id="{1AC83E02-1B50-4FF8-9831-93CD139F0C6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74072" y="4427649"/>
            <a:ext cx="399118" cy="399118"/>
          </a:xfrm>
          <a:prstGeom prst="rect">
            <a:avLst/>
          </a:prstGeom>
        </p:spPr>
      </p:pic>
      <p:sp>
        <p:nvSpPr>
          <p:cNvPr id="15" name="Arrow: Right 14">
            <a:extLst>
              <a:ext uri="{FF2B5EF4-FFF2-40B4-BE49-F238E27FC236}">
                <a16:creationId xmlns:a16="http://schemas.microsoft.com/office/drawing/2014/main" id="{C77CC584-D22F-4FFE-95B8-C87826F6E251}"/>
              </a:ext>
            </a:extLst>
          </p:cNvPr>
          <p:cNvSpPr/>
          <p:nvPr/>
        </p:nvSpPr>
        <p:spPr>
          <a:xfrm>
            <a:off x="4052426" y="2946456"/>
            <a:ext cx="286767" cy="1021153"/>
          </a:xfrm>
          <a:prstGeom prst="rightArrow">
            <a:avLst/>
          </a:prstGeom>
          <a:solidFill>
            <a:schemeClr val="accent4">
              <a:lumMod val="60000"/>
              <a:lumOff val="4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E0EC30CE-9632-4764-8EF1-34081512AD0E}"/>
              </a:ext>
            </a:extLst>
          </p:cNvPr>
          <p:cNvSpPr txBox="1"/>
          <p:nvPr/>
        </p:nvSpPr>
        <p:spPr>
          <a:xfrm>
            <a:off x="980149" y="2868878"/>
            <a:ext cx="2903350" cy="1120243"/>
          </a:xfrm>
          <a:prstGeom prst="rect">
            <a:avLst/>
          </a:prstGeom>
          <a:noFill/>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2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Truyện</a:t>
            </a:r>
            <a:r>
              <a:rPr kumimoji="0" 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khoa </a:t>
            </a:r>
            <a:r>
              <a:rPr kumimoji="0" lang="en-US" sz="32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học</a:t>
            </a:r>
            <a:r>
              <a:rPr kumimoji="0" 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2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viễn</a:t>
            </a:r>
            <a:r>
              <a:rPr kumimoji="0" 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2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tưởng</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8AD96CF9-99EB-4D04-A468-839F0E6A2931}"/>
              </a:ext>
            </a:extLst>
          </p:cNvPr>
          <p:cNvSpPr txBox="1"/>
          <p:nvPr/>
        </p:nvSpPr>
        <p:spPr>
          <a:xfrm>
            <a:off x="5831454" y="1848709"/>
            <a:ext cx="5448273" cy="954107"/>
          </a:xfrm>
          <a:prstGeom prst="rect">
            <a:avLst/>
          </a:prstGeom>
          <a:noFill/>
        </p:spPr>
        <p:txBody>
          <a:bodyPr wrap="square">
            <a:spAutoFit/>
          </a:bodyPr>
          <a:lstStyle/>
          <a:p>
            <a:r>
              <a:rPr lang="en-US" sz="2800" i="1" dirty="0">
                <a:solidFill>
                  <a:srgbClr val="000000"/>
                </a:solidFill>
                <a:effectLst/>
                <a:latin typeface="Times New Roman" panose="02020603050405020304" pitchFamily="18" charset="0"/>
                <a:ea typeface="Times New Roman" panose="02020603050405020304" pitchFamily="18" charset="0"/>
              </a:rPr>
              <a:t>So </a:t>
            </a:r>
            <a:r>
              <a:rPr lang="en-US" sz="2800" i="1" dirty="0" err="1">
                <a:solidFill>
                  <a:srgbClr val="000000"/>
                </a:solidFill>
                <a:effectLst/>
                <a:latin typeface="Times New Roman" panose="02020603050405020304" pitchFamily="18" charset="0"/>
                <a:ea typeface="Times New Roman" panose="02020603050405020304" pitchFamily="18" charset="0"/>
              </a:rPr>
              <a:t>sánh</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được</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những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vấn</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đề</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nêu</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ra</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trong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truyện</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với</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thực</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tế</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cuộc</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sống</a:t>
            </a:r>
            <a:r>
              <a:rPr lang="en-US" sz="2800" i="1" dirty="0">
                <a:solidFill>
                  <a:srgbClr val="000000"/>
                </a:solidFill>
                <a:effectLst/>
                <a:latin typeface="Times New Roman" panose="02020603050405020304" pitchFamily="18" charset="0"/>
                <a:ea typeface="Times New Roman" panose="02020603050405020304" pitchFamily="18" charset="0"/>
              </a:rPr>
              <a:t>.</a:t>
            </a:r>
            <a:endParaRPr lang="en-US" sz="2800" dirty="0"/>
          </a:p>
        </p:txBody>
      </p:sp>
      <p:sp>
        <p:nvSpPr>
          <p:cNvPr id="26" name="Freeform: Shape 25">
            <a:extLst>
              <a:ext uri="{FF2B5EF4-FFF2-40B4-BE49-F238E27FC236}">
                <a16:creationId xmlns:a16="http://schemas.microsoft.com/office/drawing/2014/main" id="{8CC84600-F986-46F0-B69F-94B876168F52}"/>
              </a:ext>
            </a:extLst>
          </p:cNvPr>
          <p:cNvSpPr/>
          <p:nvPr/>
        </p:nvSpPr>
        <p:spPr>
          <a:xfrm>
            <a:off x="4765984" y="2285252"/>
            <a:ext cx="406369" cy="2407340"/>
          </a:xfrm>
          <a:custGeom>
            <a:avLst/>
            <a:gdLst>
              <a:gd name="connsiteX0" fmla="*/ 0 w 406369"/>
              <a:gd name="connsiteY0" fmla="*/ 45109 h 2407340"/>
              <a:gd name="connsiteX1" fmla="*/ 45719 w 406369"/>
              <a:gd name="connsiteY1" fmla="*/ 45109 h 2407340"/>
              <a:gd name="connsiteX2" fmla="*/ 45719 w 406369"/>
              <a:gd name="connsiteY2" fmla="*/ 2302054 h 2407340"/>
              <a:gd name="connsiteX3" fmla="*/ 288547 w 406369"/>
              <a:gd name="connsiteY3" fmla="*/ 2302054 h 2407340"/>
              <a:gd name="connsiteX4" fmla="*/ 288547 w 406369"/>
              <a:gd name="connsiteY4" fmla="*/ 2266959 h 2407340"/>
              <a:gd name="connsiteX5" fmla="*/ 358737 w 406369"/>
              <a:gd name="connsiteY5" fmla="*/ 2337150 h 2407340"/>
              <a:gd name="connsiteX6" fmla="*/ 288547 w 406369"/>
              <a:gd name="connsiteY6" fmla="*/ 2407340 h 2407340"/>
              <a:gd name="connsiteX7" fmla="*/ 288547 w 406369"/>
              <a:gd name="connsiteY7" fmla="*/ 2372245 h 2407340"/>
              <a:gd name="connsiteX8" fmla="*/ 45719 w 406369"/>
              <a:gd name="connsiteY8" fmla="*/ 2372245 h 2407340"/>
              <a:gd name="connsiteX9" fmla="*/ 45719 w 406369"/>
              <a:gd name="connsiteY9" fmla="*/ 2373972 h 2407340"/>
              <a:gd name="connsiteX10" fmla="*/ 0 w 406369"/>
              <a:gd name="connsiteY10" fmla="*/ 2373972 h 2407340"/>
              <a:gd name="connsiteX11" fmla="*/ 336179 w 406369"/>
              <a:gd name="connsiteY11" fmla="*/ 0 h 2407340"/>
              <a:gd name="connsiteX12" fmla="*/ 406369 w 406369"/>
              <a:gd name="connsiteY12" fmla="*/ 70191 h 2407340"/>
              <a:gd name="connsiteX13" fmla="*/ 336179 w 406369"/>
              <a:gd name="connsiteY13" fmla="*/ 140381 h 2407340"/>
              <a:gd name="connsiteX14" fmla="*/ 336179 w 406369"/>
              <a:gd name="connsiteY14" fmla="*/ 105286 h 2407340"/>
              <a:gd name="connsiteX15" fmla="*/ 63443 w 406369"/>
              <a:gd name="connsiteY15" fmla="*/ 105286 h 2407340"/>
              <a:gd name="connsiteX16" fmla="*/ 63443 w 406369"/>
              <a:gd name="connsiteY16" fmla="*/ 35095 h 2407340"/>
              <a:gd name="connsiteX17" fmla="*/ 336179 w 406369"/>
              <a:gd name="connsiteY17" fmla="*/ 35095 h 2407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6369" h="2407340">
                <a:moveTo>
                  <a:pt x="0" y="45109"/>
                </a:moveTo>
                <a:lnTo>
                  <a:pt x="45719" y="45109"/>
                </a:lnTo>
                <a:lnTo>
                  <a:pt x="45719" y="2302054"/>
                </a:lnTo>
                <a:lnTo>
                  <a:pt x="288547" y="2302054"/>
                </a:lnTo>
                <a:lnTo>
                  <a:pt x="288547" y="2266959"/>
                </a:lnTo>
                <a:lnTo>
                  <a:pt x="358737" y="2337150"/>
                </a:lnTo>
                <a:lnTo>
                  <a:pt x="288547" y="2407340"/>
                </a:lnTo>
                <a:lnTo>
                  <a:pt x="288547" y="2372245"/>
                </a:lnTo>
                <a:lnTo>
                  <a:pt x="45719" y="2372245"/>
                </a:lnTo>
                <a:lnTo>
                  <a:pt x="45719" y="2373972"/>
                </a:lnTo>
                <a:lnTo>
                  <a:pt x="0" y="2373972"/>
                </a:lnTo>
                <a:close/>
                <a:moveTo>
                  <a:pt x="336179" y="0"/>
                </a:moveTo>
                <a:lnTo>
                  <a:pt x="406369" y="70191"/>
                </a:lnTo>
                <a:lnTo>
                  <a:pt x="336179" y="140381"/>
                </a:lnTo>
                <a:lnTo>
                  <a:pt x="336179" y="105286"/>
                </a:lnTo>
                <a:lnTo>
                  <a:pt x="63443" y="105286"/>
                </a:lnTo>
                <a:lnTo>
                  <a:pt x="63443" y="35095"/>
                </a:lnTo>
                <a:lnTo>
                  <a:pt x="336179" y="35095"/>
                </a:lnTo>
                <a:close/>
              </a:path>
            </a:pathLst>
          </a:cu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7" name="TextBox 26">
            <a:extLst>
              <a:ext uri="{FF2B5EF4-FFF2-40B4-BE49-F238E27FC236}">
                <a16:creationId xmlns:a16="http://schemas.microsoft.com/office/drawing/2014/main" id="{5A460463-D1B2-4E42-969D-1659D390C6DA}"/>
              </a:ext>
            </a:extLst>
          </p:cNvPr>
          <p:cNvSpPr txBox="1"/>
          <p:nvPr/>
        </p:nvSpPr>
        <p:spPr>
          <a:xfrm>
            <a:off x="5831454" y="3719267"/>
            <a:ext cx="5097065" cy="1815882"/>
          </a:xfrm>
          <a:prstGeom prst="rect">
            <a:avLst/>
          </a:prstGeom>
          <a:noFill/>
        </p:spPr>
        <p:txBody>
          <a:bodyPr wrap="square">
            <a:spAutoFit/>
          </a:bodyPr>
          <a:lstStyle/>
          <a:p>
            <a:r>
              <a:rPr lang="en-US" sz="2800" i="1" dirty="0" err="1">
                <a:solidFill>
                  <a:srgbClr val="000000"/>
                </a:solidFill>
                <a:effectLst/>
                <a:latin typeface="Times New Roman" panose="02020603050405020304" pitchFamily="18" charset="0"/>
                <a:ea typeface="Times New Roman" panose="02020603050405020304" pitchFamily="18" charset="0"/>
              </a:rPr>
              <a:t>Thể</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hiện</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thái</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độ</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đồng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tình</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hoặc</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không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đồng</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tình</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với</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thái</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độ</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tình</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cảm</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và</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cách</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giải</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quyết</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vấn</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đề</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của</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tác</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giả</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và</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nêu</a:t>
            </a:r>
            <a:r>
              <a:rPr lang="en-US" sz="2800" i="1" dirty="0">
                <a:solidFill>
                  <a:srgbClr val="000000"/>
                </a:solidFill>
                <a:effectLst/>
                <a:latin typeface="Times New Roman" panose="02020603050405020304" pitchFamily="18" charset="0"/>
                <a:ea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rPr>
              <a:t>lí</a:t>
            </a:r>
            <a:r>
              <a:rPr lang="en-US" sz="2800" i="1" dirty="0">
                <a:solidFill>
                  <a:srgbClr val="000000"/>
                </a:solidFill>
                <a:effectLst/>
                <a:latin typeface="Times New Roman" panose="02020603050405020304" pitchFamily="18" charset="0"/>
                <a:ea typeface="Times New Roman" panose="02020603050405020304" pitchFamily="18" charset="0"/>
              </a:rPr>
              <a:t> do.</a:t>
            </a:r>
            <a:endParaRPr lang="en-US" sz="2800" dirty="0"/>
          </a:p>
        </p:txBody>
      </p:sp>
    </p:spTree>
    <p:extLst>
      <p:ext uri="{BB962C8B-B14F-4D97-AF65-F5344CB8AC3E}">
        <p14:creationId xmlns:p14="http://schemas.microsoft.com/office/powerpoint/2010/main" val="157905529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left)">
                                      <p:cBhvr>
                                        <p:cTn id="10" dur="5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left)">
                                      <p:cBhvr>
                                        <p:cTn id="2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 grpId="0"/>
      <p:bldP spid="26" grpId="0" animBg="1"/>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70758"/>
            <a:ext cx="6944654" cy="914400"/>
            <a:chOff x="300403" y="84437"/>
            <a:chExt cx="5683420"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4635412"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5504851" y="84437"/>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4" name="TextBox 13">
            <a:extLst>
              <a:ext uri="{FF2B5EF4-FFF2-40B4-BE49-F238E27FC236}">
                <a16:creationId xmlns:a16="http://schemas.microsoft.com/office/drawing/2014/main" id="{5DADE0AE-019B-451F-9FC9-23CEC9B98332}"/>
              </a:ext>
            </a:extLst>
          </p:cNvPr>
          <p:cNvSpPr txBox="1"/>
          <p:nvPr/>
        </p:nvSpPr>
        <p:spPr>
          <a:xfrm>
            <a:off x="99470" y="271432"/>
            <a:ext cx="6442276" cy="530594"/>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2.1    </a:t>
            </a:r>
            <a:r>
              <a:rPr kumimoji="0" lang="vi-VN"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ÔN TẬP ĐỌC HIỂU VĂN BẢN</a:t>
            </a: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id="{1E93EA9D-1535-4C2B-A97E-1655D4C661A1}"/>
              </a:ext>
            </a:extLst>
          </p:cNvPr>
          <p:cNvSpPr txBox="1"/>
          <p:nvPr/>
        </p:nvSpPr>
        <p:spPr>
          <a:xfrm>
            <a:off x="660400" y="1039902"/>
            <a:ext cx="10858500" cy="863250"/>
          </a:xfrm>
          <a:prstGeom prst="rect">
            <a:avLst/>
          </a:prstGeom>
          <a:noFill/>
        </p:spPr>
        <p:txBody>
          <a:bodyPr wrap="square">
            <a:spAutoFit/>
          </a:bodyPr>
          <a:lstStyle/>
          <a:p>
            <a:pPr algn="just">
              <a:lnSpc>
                <a:spcPct val="107000"/>
              </a:lnSpc>
              <a:spcAft>
                <a:spcPts val="800"/>
              </a:spcAft>
            </a:pP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sách</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Ngữ</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7,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một</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gần</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gũi</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giàu</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ý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nghĩa</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đối</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đời</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sống</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hiện</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nay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chính</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thân</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1" name="TextBox 20">
            <a:extLst>
              <a:ext uri="{FF2B5EF4-FFF2-40B4-BE49-F238E27FC236}">
                <a16:creationId xmlns:a16="http://schemas.microsoft.com/office/drawing/2014/main" id="{00164143-14F8-456D-BA7E-5048C9830492}"/>
              </a:ext>
            </a:extLst>
          </p:cNvPr>
          <p:cNvSpPr txBox="1"/>
          <p:nvPr/>
        </p:nvSpPr>
        <p:spPr>
          <a:xfrm>
            <a:off x="660400" y="1985830"/>
            <a:ext cx="10858500" cy="523220"/>
          </a:xfrm>
          <a:prstGeom prst="rect">
            <a:avLst/>
          </a:prstGeom>
          <a:noFill/>
        </p:spPr>
        <p:txBody>
          <a:bodyPr wrap="square">
            <a:spAutoFit/>
          </a:bodyPr>
          <a:lstStyle/>
          <a:p>
            <a:pPr algn="ctr"/>
            <a:r>
              <a:rPr lang="en-US" sz="2800" b="1" i="1" dirty="0" err="1">
                <a:solidFill>
                  <a:srgbClr val="0070C0"/>
                </a:solidFill>
                <a:effectLst/>
                <a:latin typeface="Times New Roman" panose="02020603050405020304" pitchFamily="18" charset="0"/>
                <a:ea typeface="Times New Roman" panose="02020603050405020304" pitchFamily="18" charset="0"/>
              </a:rPr>
              <a:t>Sản</a:t>
            </a:r>
            <a:r>
              <a:rPr lang="en-US" sz="2800" b="1" i="1" dirty="0">
                <a:solidFill>
                  <a:srgbClr val="0070C0"/>
                </a:solidFill>
                <a:effectLst/>
                <a:latin typeface="Times New Roman" panose="02020603050405020304" pitchFamily="18" charset="0"/>
                <a:ea typeface="Times New Roman" panose="02020603050405020304" pitchFamily="18" charset="0"/>
              </a:rPr>
              <a:t> </a:t>
            </a:r>
            <a:r>
              <a:rPr lang="en-US" sz="2800" b="1" i="1" dirty="0" err="1">
                <a:solidFill>
                  <a:srgbClr val="0070C0"/>
                </a:solidFill>
                <a:effectLst/>
                <a:latin typeface="Times New Roman" panose="02020603050405020304" pitchFamily="18" charset="0"/>
                <a:ea typeface="Times New Roman" panose="02020603050405020304" pitchFamily="18" charset="0"/>
              </a:rPr>
              <a:t>phẩm</a:t>
            </a:r>
            <a:r>
              <a:rPr lang="en-US" sz="2800" b="1" i="1" dirty="0">
                <a:solidFill>
                  <a:srgbClr val="0070C0"/>
                </a:solidFill>
                <a:effectLst/>
                <a:latin typeface="Times New Roman" panose="02020603050405020304" pitchFamily="18" charset="0"/>
                <a:ea typeface="Times New Roman" panose="02020603050405020304" pitchFamily="18" charset="0"/>
              </a:rPr>
              <a:t> </a:t>
            </a:r>
            <a:r>
              <a:rPr lang="en-US" sz="2800" b="1" i="1" dirty="0" err="1">
                <a:solidFill>
                  <a:srgbClr val="0070C0"/>
                </a:solidFill>
                <a:effectLst/>
                <a:latin typeface="Times New Roman" panose="02020603050405020304" pitchFamily="18" charset="0"/>
                <a:ea typeface="Times New Roman" panose="02020603050405020304" pitchFamily="18" charset="0"/>
              </a:rPr>
              <a:t>tham</a:t>
            </a:r>
            <a:r>
              <a:rPr lang="en-US" sz="2800" b="1" i="1" dirty="0">
                <a:solidFill>
                  <a:srgbClr val="0070C0"/>
                </a:solidFill>
                <a:effectLst/>
                <a:latin typeface="Times New Roman" panose="02020603050405020304" pitchFamily="18" charset="0"/>
                <a:ea typeface="Times New Roman" panose="02020603050405020304" pitchFamily="18" charset="0"/>
              </a:rPr>
              <a:t> </a:t>
            </a:r>
            <a:r>
              <a:rPr lang="en-US" sz="2800" b="1" i="1" dirty="0" err="1">
                <a:solidFill>
                  <a:srgbClr val="0070C0"/>
                </a:solidFill>
                <a:effectLst/>
                <a:latin typeface="Times New Roman" panose="02020603050405020304" pitchFamily="18" charset="0"/>
                <a:ea typeface="Times New Roman" panose="02020603050405020304" pitchFamily="18" charset="0"/>
              </a:rPr>
              <a:t>khảo</a:t>
            </a:r>
            <a:r>
              <a:rPr lang="en-US" sz="2800" b="1" i="1" dirty="0">
                <a:solidFill>
                  <a:srgbClr val="0070C0"/>
                </a:solidFill>
                <a:effectLst/>
                <a:latin typeface="Times New Roman" panose="02020603050405020304" pitchFamily="18" charset="0"/>
                <a:ea typeface="Times New Roman" panose="02020603050405020304" pitchFamily="18" charset="0"/>
              </a:rPr>
              <a:t>:</a:t>
            </a:r>
            <a:endParaRPr lang="en-US" sz="2800" b="1" dirty="0"/>
          </a:p>
        </p:txBody>
      </p:sp>
      <p:sp>
        <p:nvSpPr>
          <p:cNvPr id="23" name="TextBox 22">
            <a:extLst>
              <a:ext uri="{FF2B5EF4-FFF2-40B4-BE49-F238E27FC236}">
                <a16:creationId xmlns:a16="http://schemas.microsoft.com/office/drawing/2014/main" id="{FD84E7CD-8024-4AA6-8C68-7C9E219AA706}"/>
              </a:ext>
            </a:extLst>
          </p:cNvPr>
          <p:cNvSpPr txBox="1"/>
          <p:nvPr/>
        </p:nvSpPr>
        <p:spPr>
          <a:xfrm>
            <a:off x="660400" y="2745617"/>
            <a:ext cx="10858500" cy="2801536"/>
          </a:xfrm>
          <a:prstGeom prst="rect">
            <a:avLst/>
          </a:prstGeom>
          <a:noFill/>
        </p:spPr>
        <p:txBody>
          <a:bodyPr wrap="square">
            <a:spAutoFit/>
          </a:bodyPr>
          <a:lstStyle/>
          <a:p>
            <a:pPr marL="457200" indent="-457200" algn="just">
              <a:lnSpc>
                <a:spcPct val="107000"/>
              </a:lnSpc>
              <a:spcAft>
                <a:spcPts val="800"/>
              </a:spcAft>
              <a:buFont typeface="Wingdings" panose="05000000000000000000" pitchFamily="2" charset="2"/>
              <a:buChar char="v"/>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Theo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sách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Ngữ</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7,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thấy</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gần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gũi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tác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dụng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đời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sống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hiện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nay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chính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thân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chính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Hội</a:t>
            </a:r>
            <a:r>
              <a:rPr lang="en-US" sz="28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a:t>
            </a:r>
            <a:r>
              <a:rPr lang="en-US" sz="28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thổi</a:t>
            </a:r>
            <a:r>
              <a:rPr lang="en-US" sz="28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cơm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(Theo dulichvietnam.org.vn)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bởi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marL="457200" indent="-457200" algn="just">
              <a:lnSpc>
                <a:spcPct val="150000"/>
              </a:lnSpc>
              <a:spcAft>
                <a:spcPts val="800"/>
              </a:spcAft>
              <a:buFont typeface="Wingdings" panose="05000000000000000000" pitchFamily="2" charset="2"/>
              <a:buChar char="ü"/>
            </a:pP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này</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đã</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giới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thiệu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nguồn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gốc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mục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đích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luật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lệ</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rất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thú</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vị</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cuộc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nấu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cơm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ở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nhiều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địa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khác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nhau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6591987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wipe(down)">
                                      <p:cBhvr>
                                        <p:cTn id="7" dur="500"/>
                                        <p:tgtEl>
                                          <p:spTgt spid="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3">
                                            <p:txEl>
                                              <p:pRg st="1" end="1"/>
                                            </p:txEl>
                                          </p:spTgt>
                                        </p:tgtEl>
                                        <p:attrNameLst>
                                          <p:attrName>style.visibility</p:attrName>
                                        </p:attrNameLst>
                                      </p:cBhvr>
                                      <p:to>
                                        <p:strVal val="visible"/>
                                      </p:to>
                                    </p:set>
                                    <p:animEffect transition="in" filter="wipe(down)">
                                      <p:cBhvr>
                                        <p:cTn id="12" dur="500"/>
                                        <p:tgtEl>
                                          <p:spTgt spid="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70758"/>
            <a:ext cx="6944654" cy="914400"/>
            <a:chOff x="300403" y="84437"/>
            <a:chExt cx="5683420"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4635412"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5504851" y="84437"/>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4" name="TextBox 13">
            <a:extLst>
              <a:ext uri="{FF2B5EF4-FFF2-40B4-BE49-F238E27FC236}">
                <a16:creationId xmlns:a16="http://schemas.microsoft.com/office/drawing/2014/main" id="{5DADE0AE-019B-451F-9FC9-23CEC9B98332}"/>
              </a:ext>
            </a:extLst>
          </p:cNvPr>
          <p:cNvSpPr txBox="1"/>
          <p:nvPr/>
        </p:nvSpPr>
        <p:spPr>
          <a:xfrm>
            <a:off x="99470" y="271432"/>
            <a:ext cx="6442276" cy="530594"/>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2.1    </a:t>
            </a:r>
            <a:r>
              <a:rPr kumimoji="0" lang="vi-VN"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ÔN TẬP ĐỌC HIỂU VĂN BẢN</a:t>
            </a: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E445C179-42C6-48E1-9EF0-429B9DF9C637}"/>
              </a:ext>
            </a:extLst>
          </p:cNvPr>
          <p:cNvSpPr txBox="1"/>
          <p:nvPr/>
        </p:nvSpPr>
        <p:spPr>
          <a:xfrm>
            <a:off x="660400" y="1380470"/>
            <a:ext cx="10858500" cy="4650119"/>
          </a:xfrm>
          <a:prstGeom prst="rect">
            <a:avLst/>
          </a:prstGeom>
          <a:noFill/>
        </p:spPr>
        <p:txBody>
          <a:bodyPr wrap="square">
            <a:spAutoFit/>
          </a:bodyPr>
          <a:lstStyle/>
          <a:p>
            <a:pPr marL="457200" indent="-457200" algn="just">
              <a:lnSpc>
                <a:spcPct val="150000"/>
              </a:lnSpc>
              <a:spcAft>
                <a:spcPts val="800"/>
              </a:spcAft>
              <a:buFont typeface="Wingdings" panose="05000000000000000000" pitchFamily="2" charset="2"/>
              <a:buChar char="ü"/>
            </a:pP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Từ</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đã</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giúp</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hiểu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thêm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lịch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sử</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lễ</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hội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truyền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thống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quê</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hương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đất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nước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từ</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xưa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lưu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truyền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qua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nhiều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thế</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hệ</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nhằm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nét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đẹp</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hoá</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dân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tộc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nghề</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trồng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lúa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nước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marL="457200" indent="-457200">
              <a:lnSpc>
                <a:spcPct val="150000"/>
              </a:lnSpc>
              <a:buFont typeface="Wingdings" panose="05000000000000000000" pitchFamily="2" charset="2"/>
              <a:buChar char="ü"/>
            </a:pPr>
            <a:r>
              <a:rPr lang="en-US" sz="2800" dirty="0">
                <a:solidFill>
                  <a:srgbClr val="000000"/>
                </a:solidFill>
                <a:effectLst/>
                <a:latin typeface="Times New Roman" panose="02020603050405020304" pitchFamily="18" charset="0"/>
                <a:ea typeface="Times New Roman" panose="02020603050405020304" pitchFamily="18" charset="0"/>
              </a:rPr>
              <a:t>Qua </a:t>
            </a:r>
            <a:r>
              <a:rPr lang="en-US" sz="2800" dirty="0" err="1">
                <a:solidFill>
                  <a:srgbClr val="000000"/>
                </a:solidFill>
                <a:effectLst/>
                <a:latin typeface="Times New Roman" panose="02020603050405020304" pitchFamily="18" charset="0"/>
                <a:ea typeface="Times New Roman" panose="02020603050405020304" pitchFamily="18" charset="0"/>
              </a:rPr>
              <a:t>đó</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văn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bản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cũng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góp</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phần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nhắc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nhở</a:t>
            </a:r>
            <a:r>
              <a:rPr lang="en-US" sz="2800" dirty="0">
                <a:solidFill>
                  <a:srgbClr val="000000"/>
                </a:solidFill>
                <a:effectLst/>
                <a:latin typeface="Times New Roman" panose="02020603050405020304" pitchFamily="18" charset="0"/>
                <a:ea typeface="Times New Roman" panose="02020603050405020304" pitchFamily="18" charset="0"/>
              </a:rPr>
              <a:t> ý </a:t>
            </a:r>
            <a:r>
              <a:rPr lang="en-US" sz="2800" dirty="0" err="1">
                <a:solidFill>
                  <a:srgbClr val="000000"/>
                </a:solidFill>
                <a:effectLst/>
                <a:latin typeface="Times New Roman" panose="02020603050405020304" pitchFamily="18" charset="0"/>
                <a:ea typeface="Times New Roman" panose="02020603050405020304" pitchFamily="18" charset="0"/>
              </a:rPr>
              <a:t>thức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trách</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nhiệm</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của</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mỗi</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chúng</a:t>
            </a:r>
            <a:r>
              <a:rPr lang="en-US" sz="2800" dirty="0">
                <a:solidFill>
                  <a:srgbClr val="000000"/>
                </a:solidFill>
                <a:effectLst/>
                <a:latin typeface="Times New Roman" panose="02020603050405020304" pitchFamily="18" charset="0"/>
                <a:ea typeface="Times New Roman" panose="02020603050405020304" pitchFamily="18" charset="0"/>
              </a:rPr>
              <a:t> ta </a:t>
            </a:r>
            <a:r>
              <a:rPr lang="en-US" sz="2800" dirty="0" err="1">
                <a:solidFill>
                  <a:srgbClr val="000000"/>
                </a:solidFill>
                <a:effectLst/>
                <a:latin typeface="Times New Roman" panose="02020603050405020304" pitchFamily="18" charset="0"/>
                <a:ea typeface="Times New Roman" panose="02020603050405020304" pitchFamily="18" charset="0"/>
              </a:rPr>
              <a:t>đặc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biệt</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là</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thế</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hệ</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trẻ</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trong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việc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bảo</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tồn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và</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phát</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triển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văn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hóa</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dân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tộc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trong</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quá</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trình</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hội</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nhập</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toàn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cầu</a:t>
            </a:r>
            <a:r>
              <a:rPr lang="en-US" sz="2800" dirty="0">
                <a:solidFill>
                  <a:srgbClr val="000000"/>
                </a:solidFill>
                <a:effectLst/>
                <a:latin typeface="Times New Roman" panose="02020603050405020304" pitchFamily="18" charset="0"/>
                <a:ea typeface="Times New Roman" panose="02020603050405020304" pitchFamily="18" charset="0"/>
              </a:rPr>
              <a:t>.</a:t>
            </a:r>
            <a:endParaRPr lang="en-US" sz="2800" dirty="0"/>
          </a:p>
        </p:txBody>
      </p:sp>
    </p:spTree>
    <p:extLst>
      <p:ext uri="{BB962C8B-B14F-4D97-AF65-F5344CB8AC3E}">
        <p14:creationId xmlns:p14="http://schemas.microsoft.com/office/powerpoint/2010/main" val="157102719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arn(inVertic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barn(inVertical)">
                                      <p:cBhvr>
                                        <p:cTn id="12"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3799861" cy="914400"/>
            <a:chOff x="300403" y="98046"/>
            <a:chExt cx="3029592"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201644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2851023"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 name="TextBox 2">
            <a:extLst>
              <a:ext uri="{FF2B5EF4-FFF2-40B4-BE49-F238E27FC236}">
                <a16:creationId xmlns:a16="http://schemas.microsoft.com/office/drawing/2014/main" id="{BDA34A4C-5B90-4C95-9844-B0BB26C13255}"/>
              </a:ext>
            </a:extLst>
          </p:cNvPr>
          <p:cNvSpPr txBox="1"/>
          <p:nvPr/>
        </p:nvSpPr>
        <p:spPr>
          <a:xfrm>
            <a:off x="1419272" y="184833"/>
            <a:ext cx="1034257" cy="646331"/>
          </a:xfrm>
          <a:prstGeom prst="rect">
            <a:avLst/>
          </a:prstGeom>
          <a:noFill/>
        </p:spPr>
        <p:txBody>
          <a:bodyPr wrap="none" rtlCol="0">
            <a:spAutoFit/>
          </a:bodyPr>
          <a:lstStyle/>
          <a:p>
            <a:r>
              <a:rPr lang="en-US"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VIẾT</a:t>
            </a:r>
            <a:endParaRPr lang="en-US" sz="3600" dirty="0"/>
          </a:p>
        </p:txBody>
      </p:sp>
      <p:sp>
        <p:nvSpPr>
          <p:cNvPr id="15" name="TextBox 14">
            <a:extLst>
              <a:ext uri="{FF2B5EF4-FFF2-40B4-BE49-F238E27FC236}">
                <a16:creationId xmlns:a16="http://schemas.microsoft.com/office/drawing/2014/main" id="{1470F2FD-C258-42F4-A6A5-45E1142463CB}"/>
              </a:ext>
            </a:extLst>
          </p:cNvPr>
          <p:cNvSpPr txBox="1"/>
          <p:nvPr/>
        </p:nvSpPr>
        <p:spPr>
          <a:xfrm>
            <a:off x="660400" y="1099048"/>
            <a:ext cx="10858500" cy="530594"/>
          </a:xfrm>
          <a:prstGeom prst="rect">
            <a:avLst/>
          </a:prstGeom>
          <a:noFill/>
        </p:spPr>
        <p:txBody>
          <a:bodyPr wrap="square">
            <a:spAutoFit/>
          </a:bodyPr>
          <a:lstStyle/>
          <a:p>
            <a:pPr algn="just">
              <a:lnSpc>
                <a:spcPct val="107000"/>
              </a:lnSpc>
              <a:spcAft>
                <a:spcPts val="800"/>
              </a:spcAft>
              <a:tabLst>
                <a:tab pos="90170" algn="l"/>
                <a:tab pos="180340" algn="l"/>
                <a:tab pos="270510" algn="l"/>
              </a:tabLst>
            </a:pPr>
            <a:r>
              <a:rPr lang="vi-VN"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 Yêu cầu luyện viết các kiểu văn bản.</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FC0B80FA-7C38-41B1-99E9-A7870E682050}"/>
              </a:ext>
            </a:extLst>
          </p:cNvPr>
          <p:cNvPicPr>
            <a:picLocks noChangeAspect="1"/>
          </p:cNvPicPr>
          <p:nvPr/>
        </p:nvPicPr>
        <p:blipFill>
          <a:blip r:embed="rId2"/>
          <a:stretch>
            <a:fillRect/>
          </a:stretch>
        </p:blipFill>
        <p:spPr>
          <a:xfrm>
            <a:off x="1944107" y="3033549"/>
            <a:ext cx="2719052" cy="2719052"/>
          </a:xfrm>
          <a:prstGeom prst="rect">
            <a:avLst/>
          </a:prstGeom>
        </p:spPr>
      </p:pic>
      <p:sp>
        <p:nvSpPr>
          <p:cNvPr id="16" name="Arrow: Right 15">
            <a:extLst>
              <a:ext uri="{FF2B5EF4-FFF2-40B4-BE49-F238E27FC236}">
                <a16:creationId xmlns:a16="http://schemas.microsoft.com/office/drawing/2014/main" id="{711E07F1-C192-458D-B282-8B900E8377A6}"/>
              </a:ext>
            </a:extLst>
          </p:cNvPr>
          <p:cNvSpPr/>
          <p:nvPr/>
        </p:nvSpPr>
        <p:spPr>
          <a:xfrm>
            <a:off x="2066723" y="1565684"/>
            <a:ext cx="2919412" cy="1157288"/>
          </a:xfrm>
          <a:prstGeom prst="rightArrow">
            <a:avLst>
              <a:gd name="adj1" fmla="val 67284"/>
              <a:gd name="adj2" fmla="val 50000"/>
            </a:avLst>
          </a:prstGeom>
          <a:solidFill>
            <a:schemeClr val="accent4">
              <a:lumMod val="20000"/>
              <a:lumOff val="8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Times New Roman" panose="02020603050405020304" pitchFamily="18" charset="0"/>
                <a:cs typeface="Times New Roman" panose="02020603050405020304" pitchFamily="18" charset="0"/>
              </a:rPr>
              <a:t>Thảo</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luận</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cặp</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đôi</a:t>
            </a:r>
            <a:endParaRPr lang="en-US" sz="2400" b="1" dirty="0">
              <a:solidFill>
                <a:schemeClr val="tx1"/>
              </a:solidFill>
              <a:latin typeface="Times New Roman" panose="02020603050405020304" pitchFamily="18" charset="0"/>
              <a:cs typeface="Times New Roman" panose="02020603050405020304" pitchFamily="18" charset="0"/>
            </a:endParaRPr>
          </a:p>
        </p:txBody>
      </p:sp>
      <p:sp>
        <p:nvSpPr>
          <p:cNvPr id="17" name="TextBox 16">
            <a:extLst>
              <a:ext uri="{FF2B5EF4-FFF2-40B4-BE49-F238E27FC236}">
                <a16:creationId xmlns:a16="http://schemas.microsoft.com/office/drawing/2014/main" id="{24054563-C695-4018-B0CA-FE28E63F93A6}"/>
              </a:ext>
            </a:extLst>
          </p:cNvPr>
          <p:cNvSpPr txBox="1"/>
          <p:nvPr/>
        </p:nvSpPr>
        <p:spPr>
          <a:xfrm>
            <a:off x="5752490" y="2804662"/>
            <a:ext cx="4482703" cy="1248675"/>
          </a:xfrm>
          <a:prstGeom prst="rect">
            <a:avLst/>
          </a:prstGeom>
          <a:noFill/>
        </p:spPr>
        <p:txBody>
          <a:bodyPr wrap="square">
            <a:spAutoFit/>
          </a:bodyPr>
          <a:lstStyle/>
          <a:p>
            <a:pPr algn="just">
              <a:lnSpc>
                <a:spcPct val="107000"/>
              </a:lnSpc>
              <a:spcAft>
                <a:spcPts val="800"/>
              </a:spcAft>
              <a:tabLst>
                <a:tab pos="90170" algn="l"/>
                <a:tab pos="180340" algn="l"/>
                <a:tab pos="270510" algn="l"/>
              </a:tabLst>
            </a:pP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Trả</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lời</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 câu hỏi 5,6,7 (SGK/120-121)</a:t>
            </a:r>
            <a:endParaRPr lang="en-US" sz="3600" dirty="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10" name="Graphic 9" descr="Alarm clock with solid fill">
            <a:extLst>
              <a:ext uri="{FF2B5EF4-FFF2-40B4-BE49-F238E27FC236}">
                <a16:creationId xmlns:a16="http://schemas.microsoft.com/office/drawing/2014/main" id="{D827CD95-2E7F-43E8-8540-ED6C869EA28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47968" y="3069144"/>
            <a:ext cx="719712" cy="719712"/>
          </a:xfrm>
          <a:prstGeom prst="rect">
            <a:avLst/>
          </a:prstGeom>
        </p:spPr>
      </p:pic>
    </p:spTree>
    <p:extLst>
      <p:ext uri="{BB962C8B-B14F-4D97-AF65-F5344CB8AC3E}">
        <p14:creationId xmlns:p14="http://schemas.microsoft.com/office/powerpoint/2010/main" val="3447487735"/>
      </p:ext>
    </p:extLst>
  </p:cSld>
  <p:clrMapOvr>
    <a:masterClrMapping/>
  </p:clrMapOvr>
  <p:transition spd="slow">
    <p:comb/>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7">
            <a:extLst>
              <a:ext uri="{FF2B5EF4-FFF2-40B4-BE49-F238E27FC236}">
                <a16:creationId xmlns:a16="http://schemas.microsoft.com/office/drawing/2014/main" id="{11BE3FA7-0D70-4431-814F-D8C40576EA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Frame 4">
            <a:extLst>
              <a:ext uri="{FF2B5EF4-FFF2-40B4-BE49-F238E27FC236}">
                <a16:creationId xmlns:a16="http://schemas.microsoft.com/office/drawing/2014/main" id="{9FCD9392-16AE-4720-9C43-F3D1FAE3DB38}"/>
              </a:ext>
            </a:extLst>
          </p:cNvPr>
          <p:cNvSpPr/>
          <p:nvPr/>
        </p:nvSpPr>
        <p:spPr>
          <a:xfrm>
            <a:off x="63501" y="123371"/>
            <a:ext cx="11988798" cy="6611257"/>
          </a:xfrm>
          <a:prstGeom prst="frame">
            <a:avLst>
              <a:gd name="adj1" fmla="val 1523"/>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 name="Picture 2" descr="Background pattern&#10;&#10;Description automatically generated with low confidence">
            <a:extLst>
              <a:ext uri="{FF2B5EF4-FFF2-40B4-BE49-F238E27FC236}">
                <a16:creationId xmlns:a16="http://schemas.microsoft.com/office/drawing/2014/main" id="{E8B82179-7943-4890-A391-34EBE48FAD4D}"/>
              </a:ext>
            </a:extLst>
          </p:cNvPr>
          <p:cNvPicPr>
            <a:picLocks noChangeAspect="1"/>
          </p:cNvPicPr>
          <p:nvPr/>
        </p:nvPicPr>
        <p:blipFill rotWithShape="1">
          <a:blip r:embed="rId2"/>
          <a:srcRect r="20958" b="1"/>
          <a:stretch/>
        </p:blipFill>
        <p:spPr>
          <a:xfrm>
            <a:off x="-5588" y="0"/>
            <a:ext cx="12190476" cy="6858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13">
            <a:extLst>
              <a:ext uri="{FF2B5EF4-FFF2-40B4-BE49-F238E27FC236}">
                <a16:creationId xmlns:a16="http://schemas.microsoft.com/office/drawing/2014/main" id="{6A6D0358-F464-44F8-9B53-285AEF46F89D}"/>
              </a:ext>
            </a:extLst>
          </p:cNvPr>
          <p:cNvPicPr>
            <a:picLocks noChangeAspect="1"/>
          </p:cNvPicPr>
          <p:nvPr/>
        </p:nvPicPr>
        <p:blipFill rotWithShape="1">
          <a:blip r:embed="rId3"/>
          <a:srcRect r="11859"/>
          <a:stretch/>
        </p:blipFill>
        <p:spPr>
          <a:xfrm>
            <a:off x="2201890" y="371568"/>
            <a:ext cx="7788219" cy="253760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grpSp>
        <p:nvGrpSpPr>
          <p:cNvPr id="10" name="Group 9">
            <a:extLst>
              <a:ext uri="{FF2B5EF4-FFF2-40B4-BE49-F238E27FC236}">
                <a16:creationId xmlns:a16="http://schemas.microsoft.com/office/drawing/2014/main" id="{9484A04D-C54A-4F26-AD5A-E87246D865DB}"/>
              </a:ext>
            </a:extLst>
          </p:cNvPr>
          <p:cNvGrpSpPr/>
          <p:nvPr/>
        </p:nvGrpSpPr>
        <p:grpSpPr>
          <a:xfrm>
            <a:off x="1974502" y="266011"/>
            <a:ext cx="890422" cy="865277"/>
            <a:chOff x="1139372" y="1018999"/>
            <a:chExt cx="890422" cy="865277"/>
          </a:xfrm>
        </p:grpSpPr>
        <p:pic>
          <p:nvPicPr>
            <p:cNvPr id="31" name="Picture 30">
              <a:extLst>
                <a:ext uri="{FF2B5EF4-FFF2-40B4-BE49-F238E27FC236}">
                  <a16:creationId xmlns:a16="http://schemas.microsoft.com/office/drawing/2014/main" id="{6D3514ED-F2D2-4BA0-BAD6-897540481B02}"/>
                </a:ext>
              </a:extLst>
            </p:cNvPr>
            <p:cNvPicPr>
              <a:picLocks noChangeAspect="1"/>
            </p:cNvPicPr>
            <p:nvPr/>
          </p:nvPicPr>
          <p:blipFill>
            <a:blip r:embed="rId4"/>
            <a:stretch>
              <a:fillRect/>
            </a:stretch>
          </p:blipFill>
          <p:spPr>
            <a:xfrm>
              <a:off x="1139372" y="1018999"/>
              <a:ext cx="890422" cy="865277"/>
            </a:xfrm>
            <a:prstGeom prst="ellipse">
              <a:avLst/>
            </a:prstGeom>
            <a:ln>
              <a:noFill/>
            </a:ln>
            <a:effectLst>
              <a:outerShdw blurRad="107950" dist="12700" dir="5400000" algn="ctr">
                <a:srgbClr val="000000"/>
              </a:outerShdw>
              <a:softEdge rad="112500"/>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2" name="Picture 1">
              <a:extLst>
                <a:ext uri="{FF2B5EF4-FFF2-40B4-BE49-F238E27FC236}">
                  <a16:creationId xmlns:a16="http://schemas.microsoft.com/office/drawing/2014/main" id="{673C6536-23B4-46F6-AC33-F486F153EB0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Lst>
            </a:blip>
            <a:stretch>
              <a:fillRect/>
            </a:stretch>
          </p:blipFill>
          <p:spPr>
            <a:xfrm>
              <a:off x="1278315" y="1168854"/>
              <a:ext cx="647590" cy="518072"/>
            </a:xfrm>
            <a:prstGeom prst="rect">
              <a:avLst/>
            </a:prstGeom>
          </p:spPr>
        </p:pic>
      </p:grpSp>
      <p:sp>
        <p:nvSpPr>
          <p:cNvPr id="43" name="TextBox 42">
            <a:extLst>
              <a:ext uri="{FF2B5EF4-FFF2-40B4-BE49-F238E27FC236}">
                <a16:creationId xmlns:a16="http://schemas.microsoft.com/office/drawing/2014/main" id="{8ABB667E-9FE2-49C3-877D-E5781A446B32}"/>
              </a:ext>
            </a:extLst>
          </p:cNvPr>
          <p:cNvSpPr txBox="1"/>
          <p:nvPr/>
        </p:nvSpPr>
        <p:spPr>
          <a:xfrm>
            <a:off x="2733410" y="890146"/>
            <a:ext cx="6661679" cy="1569660"/>
          </a:xfrm>
          <a:prstGeom prst="rect">
            <a:avLst/>
          </a:prstGeom>
          <a:noFill/>
        </p:spPr>
        <p:txBody>
          <a:bodyPr wrap="square">
            <a:spAutoFit/>
          </a:bodyPr>
          <a:lstStyle/>
          <a:p>
            <a:r>
              <a:rPr lang="en-US" sz="3200" dirty="0" err="1">
                <a:solidFill>
                  <a:srgbClr val="000000"/>
                </a:solidFill>
                <a:effectLst/>
                <a:latin typeface="Times New Roman" panose="02020603050405020304" pitchFamily="18" charset="0"/>
                <a:ea typeface="Times New Roman" panose="02020603050405020304" pitchFamily="18" charset="0"/>
              </a:rPr>
              <a:t>Thống</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kê</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ra</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vở</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tên</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và</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yêu</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cầu</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của</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các</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kiểu</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văn</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bản</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đã</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luyện</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viết</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trong</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sách</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Ngữ</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Văn</a:t>
            </a:r>
            <a:r>
              <a:rPr lang="en-US" sz="3200" dirty="0">
                <a:solidFill>
                  <a:srgbClr val="000000"/>
                </a:solidFill>
                <a:effectLst/>
                <a:latin typeface="Times New Roman" panose="02020603050405020304" pitchFamily="18" charset="0"/>
                <a:ea typeface="Times New Roman" panose="02020603050405020304" pitchFamily="18" charset="0"/>
              </a:rPr>
              <a:t> 7, </a:t>
            </a:r>
            <a:r>
              <a:rPr lang="en-US" sz="3200" dirty="0" err="1">
                <a:solidFill>
                  <a:srgbClr val="000000"/>
                </a:solidFill>
                <a:effectLst/>
                <a:latin typeface="Times New Roman" panose="02020603050405020304" pitchFamily="18" charset="0"/>
                <a:ea typeface="Times New Roman" panose="02020603050405020304" pitchFamily="18" charset="0"/>
              </a:rPr>
              <a:t>tập</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một</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theo</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bảng</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sau</a:t>
            </a:r>
            <a:r>
              <a:rPr lang="en-US" sz="3200" dirty="0">
                <a:solidFill>
                  <a:srgbClr val="000000"/>
                </a:solidFill>
                <a:effectLst/>
                <a:latin typeface="Times New Roman" panose="02020603050405020304" pitchFamily="18" charset="0"/>
                <a:ea typeface="Times New Roman" panose="02020603050405020304" pitchFamily="18" charset="0"/>
              </a:rPr>
              <a:t>:</a:t>
            </a:r>
            <a:endParaRPr lang="en-US" sz="3200" dirty="0"/>
          </a:p>
        </p:txBody>
      </p:sp>
      <p:graphicFrame>
        <p:nvGraphicFramePr>
          <p:cNvPr id="9" name="Table 8">
            <a:extLst>
              <a:ext uri="{FF2B5EF4-FFF2-40B4-BE49-F238E27FC236}">
                <a16:creationId xmlns:a16="http://schemas.microsoft.com/office/drawing/2014/main" id="{2BD86EC2-C22F-4D87-AD5A-B122D40B53EE}"/>
              </a:ext>
            </a:extLst>
          </p:cNvPr>
          <p:cNvGraphicFramePr>
            <a:graphicFrameLocks noGrp="1"/>
          </p:cNvGraphicFramePr>
          <p:nvPr>
            <p:extLst>
              <p:ext uri="{D42A27DB-BD31-4B8C-83A1-F6EECF244321}">
                <p14:modId xmlns:p14="http://schemas.microsoft.com/office/powerpoint/2010/main" val="1881894389"/>
              </p:ext>
            </p:extLst>
          </p:nvPr>
        </p:nvGraphicFramePr>
        <p:xfrm>
          <a:off x="1663827" y="2992063"/>
          <a:ext cx="8864346" cy="3169920"/>
        </p:xfrm>
        <a:graphic>
          <a:graphicData uri="http://schemas.openxmlformats.org/drawingml/2006/table">
            <a:tbl>
              <a:tblPr firstRow="1" firstCol="1" bandRow="1"/>
              <a:tblGrid>
                <a:gridCol w="2334106">
                  <a:extLst>
                    <a:ext uri="{9D8B030D-6E8A-4147-A177-3AD203B41FA5}">
                      <a16:colId xmlns:a16="http://schemas.microsoft.com/office/drawing/2014/main" val="2618135393"/>
                    </a:ext>
                  </a:extLst>
                </a:gridCol>
                <a:gridCol w="6530240">
                  <a:extLst>
                    <a:ext uri="{9D8B030D-6E8A-4147-A177-3AD203B41FA5}">
                      <a16:colId xmlns:a16="http://schemas.microsoft.com/office/drawing/2014/main" val="2960819161"/>
                    </a:ext>
                  </a:extLst>
                </a:gridCol>
              </a:tblGrid>
              <a:tr h="0">
                <a:tc>
                  <a:txBody>
                    <a:bodyPr/>
                    <a:lstStyle/>
                    <a:p>
                      <a:pPr algn="ctr">
                        <a:lnSpc>
                          <a:spcPct val="100000"/>
                        </a:lnSpc>
                        <a:spcAft>
                          <a:spcPts val="800"/>
                        </a:spcAft>
                        <a:tabLst>
                          <a:tab pos="90170" algn="l"/>
                          <a:tab pos="180340" algn="l"/>
                          <a:tab pos="270510" algn="l"/>
                        </a:tabLst>
                      </a:pPr>
                      <a:r>
                        <a:rPr lang="vi-VN" sz="2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Tên kiểu văn bản</a:t>
                      </a:r>
                      <a:endParaRPr lang="en-US" sz="2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800"/>
                        </a:spcAft>
                        <a:tabLst>
                          <a:tab pos="90170" algn="l"/>
                          <a:tab pos="180340" algn="l"/>
                          <a:tab pos="270510" algn="l"/>
                        </a:tabLst>
                      </a:pPr>
                      <a:r>
                        <a:rPr lang="vi-VN" sz="2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Yêu cầu cụ thể</a:t>
                      </a:r>
                      <a:endParaRPr lang="en-US" sz="2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71317818"/>
                  </a:ext>
                </a:extLst>
              </a:tr>
              <a:tr h="0">
                <a:tc>
                  <a:txBody>
                    <a:bodyPr/>
                    <a:lstStyle/>
                    <a:p>
                      <a:pPr algn="just">
                        <a:lnSpc>
                          <a:spcPct val="100000"/>
                        </a:lnSpc>
                        <a:spcAft>
                          <a:spcPts val="800"/>
                        </a:spcAft>
                        <a:tabLst>
                          <a:tab pos="90170" algn="l"/>
                          <a:tab pos="180340" algn="l"/>
                          <a:tab pos="270510" algn="l"/>
                        </a:tabLst>
                      </a:pPr>
                      <a:r>
                        <a:rPr lang="vi-VN"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Tự sự</a:t>
                      </a:r>
                      <a:endParaRPr lang="en-US" sz="2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00000"/>
                        </a:lnSpc>
                        <a:spcAft>
                          <a:spcPts val="800"/>
                        </a:spcAft>
                        <a:tabLst>
                          <a:tab pos="90170" algn="l"/>
                          <a:tab pos="180340" algn="l"/>
                          <a:tab pos="270510" algn="l"/>
                        </a:tabLst>
                      </a:pPr>
                      <a:r>
                        <a:rPr lang="vi-VN"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Viết bài văn kể về một sự việc có thật liên quan đến nhân vật hoặc sự kiện lịch sử</a:t>
                      </a:r>
                      <a:endParaRPr lang="en-US" sz="2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859886751"/>
                  </a:ext>
                </a:extLst>
              </a:tr>
              <a:tr h="0">
                <a:tc>
                  <a:txBody>
                    <a:bodyPr/>
                    <a:lstStyle/>
                    <a:p>
                      <a:pPr algn="just">
                        <a:lnSpc>
                          <a:spcPct val="100000"/>
                        </a:lnSpc>
                        <a:spcAft>
                          <a:spcPts val="800"/>
                        </a:spcAft>
                        <a:tabLst>
                          <a:tab pos="90170" algn="l"/>
                          <a:tab pos="180340" algn="l"/>
                          <a:tab pos="270510" algn="l"/>
                        </a:tabLst>
                      </a:pPr>
                      <a:r>
                        <a:rPr lang="en-US" sz="2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6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00000"/>
                        </a:lnSpc>
                        <a:spcAft>
                          <a:spcPts val="800"/>
                        </a:spcAft>
                        <a:tabLst>
                          <a:tab pos="90170" algn="l"/>
                          <a:tab pos="180340" algn="l"/>
                          <a:tab pos="270510" algn="l"/>
                        </a:tabLst>
                      </a:pP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566943027"/>
                  </a:ext>
                </a:extLst>
              </a:tr>
              <a:tr h="0">
                <a:tc>
                  <a:txBody>
                    <a:bodyPr/>
                    <a:lstStyle/>
                    <a:p>
                      <a:pPr algn="just">
                        <a:lnSpc>
                          <a:spcPct val="100000"/>
                        </a:lnSpc>
                        <a:spcAft>
                          <a:spcPts val="800"/>
                        </a:spcAft>
                        <a:tabLst>
                          <a:tab pos="90170" algn="l"/>
                          <a:tab pos="180340" algn="l"/>
                          <a:tab pos="270510" algn="l"/>
                        </a:tabLst>
                      </a:pPr>
                      <a:r>
                        <a:rPr lang="en-US" sz="2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6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00000"/>
                        </a:lnSpc>
                        <a:spcAft>
                          <a:spcPts val="800"/>
                        </a:spcAft>
                        <a:tabLst>
                          <a:tab pos="90170" algn="l"/>
                          <a:tab pos="180340" algn="l"/>
                          <a:tab pos="270510" algn="l"/>
                        </a:tabLst>
                      </a:pP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554088311"/>
                  </a:ext>
                </a:extLst>
              </a:tr>
              <a:tr h="0">
                <a:tc>
                  <a:txBody>
                    <a:bodyPr/>
                    <a:lstStyle/>
                    <a:p>
                      <a:pPr algn="just">
                        <a:lnSpc>
                          <a:spcPct val="100000"/>
                        </a:lnSpc>
                        <a:spcAft>
                          <a:spcPts val="800"/>
                        </a:spcAft>
                        <a:tabLst>
                          <a:tab pos="90170" algn="l"/>
                          <a:tab pos="180340" algn="l"/>
                          <a:tab pos="270510" algn="l"/>
                        </a:tabLst>
                      </a:pPr>
                      <a:r>
                        <a:rPr lang="en-US" sz="2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6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00000"/>
                        </a:lnSpc>
                        <a:spcAft>
                          <a:spcPts val="800"/>
                        </a:spcAft>
                        <a:tabLst>
                          <a:tab pos="90170" algn="l"/>
                          <a:tab pos="180340" algn="l"/>
                          <a:tab pos="270510" algn="l"/>
                        </a:tabLst>
                      </a:pP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421466011"/>
                  </a:ext>
                </a:extLst>
              </a:tr>
              <a:tr h="0">
                <a:tc>
                  <a:txBody>
                    <a:bodyPr/>
                    <a:lstStyle/>
                    <a:p>
                      <a:pPr algn="just">
                        <a:lnSpc>
                          <a:spcPct val="100000"/>
                        </a:lnSpc>
                        <a:spcAft>
                          <a:spcPts val="800"/>
                        </a:spcAft>
                        <a:tabLst>
                          <a:tab pos="90170" algn="l"/>
                          <a:tab pos="180340" algn="l"/>
                          <a:tab pos="270510" algn="l"/>
                        </a:tabLst>
                      </a:pPr>
                      <a:r>
                        <a:rPr lang="en-US" sz="2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6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00000"/>
                        </a:lnSpc>
                        <a:spcAft>
                          <a:spcPts val="800"/>
                        </a:spcAft>
                        <a:tabLst>
                          <a:tab pos="90170" algn="l"/>
                          <a:tab pos="180340" algn="l"/>
                          <a:tab pos="270510" algn="l"/>
                        </a:tabLst>
                      </a:pP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53789601"/>
                  </a:ext>
                </a:extLst>
              </a:tr>
            </a:tbl>
          </a:graphicData>
        </a:graphic>
      </p:graphicFrame>
    </p:spTree>
    <p:extLst>
      <p:ext uri="{BB962C8B-B14F-4D97-AF65-F5344CB8AC3E}">
        <p14:creationId xmlns:p14="http://schemas.microsoft.com/office/powerpoint/2010/main" val="3788363010"/>
      </p:ext>
    </p:extLst>
  </p:cSld>
  <p:clrMapOvr>
    <a:masterClrMapping/>
  </p:clrMapOvr>
  <p:transition spd="slow">
    <p:comb/>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7">
            <a:extLst>
              <a:ext uri="{FF2B5EF4-FFF2-40B4-BE49-F238E27FC236}">
                <a16:creationId xmlns:a16="http://schemas.microsoft.com/office/drawing/2014/main" id="{11BE3FA7-0D70-4431-814F-D8C40576EA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Frame 4">
            <a:extLst>
              <a:ext uri="{FF2B5EF4-FFF2-40B4-BE49-F238E27FC236}">
                <a16:creationId xmlns:a16="http://schemas.microsoft.com/office/drawing/2014/main" id="{9FCD9392-16AE-4720-9C43-F3D1FAE3DB38}"/>
              </a:ext>
            </a:extLst>
          </p:cNvPr>
          <p:cNvSpPr/>
          <p:nvPr/>
        </p:nvSpPr>
        <p:spPr>
          <a:xfrm>
            <a:off x="63501" y="123371"/>
            <a:ext cx="11988798" cy="6611257"/>
          </a:xfrm>
          <a:prstGeom prst="frame">
            <a:avLst>
              <a:gd name="adj1" fmla="val 1523"/>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 name="Picture 2" descr="Background pattern&#10;&#10;Description automatically generated with low confidence">
            <a:extLst>
              <a:ext uri="{FF2B5EF4-FFF2-40B4-BE49-F238E27FC236}">
                <a16:creationId xmlns:a16="http://schemas.microsoft.com/office/drawing/2014/main" id="{E8B82179-7943-4890-A391-34EBE48FAD4D}"/>
              </a:ext>
            </a:extLst>
          </p:cNvPr>
          <p:cNvPicPr>
            <a:picLocks noChangeAspect="1"/>
          </p:cNvPicPr>
          <p:nvPr/>
        </p:nvPicPr>
        <p:blipFill rotWithShape="1">
          <a:blip r:embed="rId2"/>
          <a:srcRect r="20958" b="1"/>
          <a:stretch/>
        </p:blipFill>
        <p:spPr>
          <a:xfrm>
            <a:off x="47581" y="0"/>
            <a:ext cx="12190476" cy="6858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5" name="Picture 24">
            <a:extLst>
              <a:ext uri="{FF2B5EF4-FFF2-40B4-BE49-F238E27FC236}">
                <a16:creationId xmlns:a16="http://schemas.microsoft.com/office/drawing/2014/main" id="{BD3EB06C-C6B1-4A53-8C1C-81963F016A4E}"/>
              </a:ext>
            </a:extLst>
          </p:cNvPr>
          <p:cNvPicPr>
            <a:picLocks noChangeAspect="1"/>
          </p:cNvPicPr>
          <p:nvPr/>
        </p:nvPicPr>
        <p:blipFill rotWithShape="1">
          <a:blip r:embed="rId3"/>
          <a:srcRect r="11859"/>
          <a:stretch/>
        </p:blipFill>
        <p:spPr>
          <a:xfrm>
            <a:off x="660400" y="344246"/>
            <a:ext cx="9419772" cy="209908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grpSp>
        <p:nvGrpSpPr>
          <p:cNvPr id="6" name="Group 5">
            <a:extLst>
              <a:ext uri="{FF2B5EF4-FFF2-40B4-BE49-F238E27FC236}">
                <a16:creationId xmlns:a16="http://schemas.microsoft.com/office/drawing/2014/main" id="{E2438549-7C7C-4EBB-AF7E-3BF0F37DF1F8}"/>
              </a:ext>
            </a:extLst>
          </p:cNvPr>
          <p:cNvGrpSpPr/>
          <p:nvPr/>
        </p:nvGrpSpPr>
        <p:grpSpPr>
          <a:xfrm>
            <a:off x="660400" y="344246"/>
            <a:ext cx="890422" cy="865277"/>
            <a:chOff x="6353223" y="2459898"/>
            <a:chExt cx="890422" cy="865277"/>
          </a:xfrm>
        </p:grpSpPr>
        <p:pic>
          <p:nvPicPr>
            <p:cNvPr id="33" name="Picture 32">
              <a:extLst>
                <a:ext uri="{FF2B5EF4-FFF2-40B4-BE49-F238E27FC236}">
                  <a16:creationId xmlns:a16="http://schemas.microsoft.com/office/drawing/2014/main" id="{7A4F05FF-B724-49D3-B877-AB839F32FA78}"/>
                </a:ext>
              </a:extLst>
            </p:cNvPr>
            <p:cNvPicPr>
              <a:picLocks noChangeAspect="1"/>
            </p:cNvPicPr>
            <p:nvPr/>
          </p:nvPicPr>
          <p:blipFill>
            <a:blip r:embed="rId4"/>
            <a:stretch>
              <a:fillRect/>
            </a:stretch>
          </p:blipFill>
          <p:spPr>
            <a:xfrm>
              <a:off x="6353223" y="2459898"/>
              <a:ext cx="890422" cy="865277"/>
            </a:xfrm>
            <a:prstGeom prst="ellipse">
              <a:avLst/>
            </a:prstGeom>
            <a:ln>
              <a:noFill/>
            </a:ln>
            <a:effectLst>
              <a:outerShdw blurRad="107950" dist="12700" dir="5400000" algn="ctr">
                <a:srgbClr val="000000"/>
              </a:outerShdw>
              <a:softEdge rad="112500"/>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4" name="Picture 3">
              <a:extLst>
                <a:ext uri="{FF2B5EF4-FFF2-40B4-BE49-F238E27FC236}">
                  <a16:creationId xmlns:a16="http://schemas.microsoft.com/office/drawing/2014/main" id="{2C555A17-7F97-4EBF-AEF1-F2A451BF224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Lst>
            </a:blip>
            <a:stretch>
              <a:fillRect/>
            </a:stretch>
          </p:blipFill>
          <p:spPr>
            <a:xfrm>
              <a:off x="6503612" y="2656679"/>
              <a:ext cx="589643" cy="471714"/>
            </a:xfrm>
            <a:prstGeom prst="rect">
              <a:avLst/>
            </a:prstGeom>
          </p:spPr>
        </p:pic>
      </p:grpSp>
      <p:sp>
        <p:nvSpPr>
          <p:cNvPr id="22" name="TextBox 21">
            <a:extLst>
              <a:ext uri="{FF2B5EF4-FFF2-40B4-BE49-F238E27FC236}">
                <a16:creationId xmlns:a16="http://schemas.microsoft.com/office/drawing/2014/main" id="{DAC7E3A3-6C18-4B30-9BA0-F09A216F261D}"/>
              </a:ext>
            </a:extLst>
          </p:cNvPr>
          <p:cNvSpPr txBox="1"/>
          <p:nvPr/>
        </p:nvSpPr>
        <p:spPr>
          <a:xfrm>
            <a:off x="1566742" y="897981"/>
            <a:ext cx="7503391" cy="991618"/>
          </a:xfrm>
          <a:prstGeom prst="rect">
            <a:avLst/>
          </a:prstGeom>
          <a:noFill/>
        </p:spPr>
        <p:txBody>
          <a:bodyPr wrap="square">
            <a:spAutoFit/>
          </a:bodyPr>
          <a:lstStyle/>
          <a:p>
            <a:pPr algn="just">
              <a:lnSpc>
                <a:spcPct val="107000"/>
              </a:lnSpc>
              <a:spcAft>
                <a:spcPts val="800"/>
              </a:spcAft>
              <a:tabLst>
                <a:tab pos="90170" algn="l"/>
                <a:tab pos="180340" algn="l"/>
                <a:tab pos="270510" algn="l"/>
              </a:tabLst>
            </a:pP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bước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tiến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hành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viết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theo</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tự</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trước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chỉ</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nhiệm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vụ</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mỗi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bước</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11" name="Table 10">
            <a:extLst>
              <a:ext uri="{FF2B5EF4-FFF2-40B4-BE49-F238E27FC236}">
                <a16:creationId xmlns:a16="http://schemas.microsoft.com/office/drawing/2014/main" id="{A9DED803-A97F-480E-91E3-F802AF0C454F}"/>
              </a:ext>
            </a:extLst>
          </p:cNvPr>
          <p:cNvGraphicFramePr>
            <a:graphicFrameLocks noGrp="1"/>
          </p:cNvGraphicFramePr>
          <p:nvPr>
            <p:extLst>
              <p:ext uri="{D42A27DB-BD31-4B8C-83A1-F6EECF244321}">
                <p14:modId xmlns:p14="http://schemas.microsoft.com/office/powerpoint/2010/main" val="99979276"/>
              </p:ext>
            </p:extLst>
          </p:nvPr>
        </p:nvGraphicFramePr>
        <p:xfrm>
          <a:off x="660399" y="2556196"/>
          <a:ext cx="9238343" cy="3154048"/>
        </p:xfrm>
        <a:graphic>
          <a:graphicData uri="http://schemas.openxmlformats.org/drawingml/2006/table">
            <a:tbl>
              <a:tblPr firstRow="1" firstCol="1" bandRow="1"/>
              <a:tblGrid>
                <a:gridCol w="3996767">
                  <a:extLst>
                    <a:ext uri="{9D8B030D-6E8A-4147-A177-3AD203B41FA5}">
                      <a16:colId xmlns:a16="http://schemas.microsoft.com/office/drawing/2014/main" val="2154345850"/>
                    </a:ext>
                  </a:extLst>
                </a:gridCol>
                <a:gridCol w="5241576">
                  <a:extLst>
                    <a:ext uri="{9D8B030D-6E8A-4147-A177-3AD203B41FA5}">
                      <a16:colId xmlns:a16="http://schemas.microsoft.com/office/drawing/2014/main" val="315903487"/>
                    </a:ext>
                  </a:extLst>
                </a:gridCol>
              </a:tblGrid>
              <a:tr h="0">
                <a:tc>
                  <a:txBody>
                    <a:bodyPr/>
                    <a:lstStyle/>
                    <a:p>
                      <a:pPr algn="ctr">
                        <a:lnSpc>
                          <a:spcPct val="107000"/>
                        </a:lnSpc>
                        <a:spcAft>
                          <a:spcPts val="800"/>
                        </a:spcAft>
                        <a:tabLst>
                          <a:tab pos="90170" algn="l"/>
                          <a:tab pos="180340" algn="l"/>
                          <a:tab pos="270510" algn="l"/>
                        </a:tabLst>
                      </a:pPr>
                      <a:r>
                        <a:rPr lang="vi-VN"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 tự các bước</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800"/>
                        </a:spcAft>
                        <a:tabLst>
                          <a:tab pos="90170" algn="l"/>
                          <a:tab pos="180340" algn="l"/>
                          <a:tab pos="270510" algn="l"/>
                        </a:tabLst>
                      </a:pPr>
                      <a:r>
                        <a:rPr lang="vi-VN"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Nhiệm vụ cụ thể</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53379634"/>
                  </a:ext>
                </a:extLst>
              </a:tr>
              <a:tr h="0">
                <a:tc>
                  <a:txBody>
                    <a:bodyPr/>
                    <a:lstStyle/>
                    <a:p>
                      <a:pPr algn="just">
                        <a:lnSpc>
                          <a:spcPct val="107000"/>
                        </a:lnSpc>
                        <a:spcAft>
                          <a:spcPts val="800"/>
                        </a:spcAft>
                        <a:tabLst>
                          <a:tab pos="90170" algn="l"/>
                          <a:tab pos="180340" algn="l"/>
                          <a:tab pos="270510" algn="l"/>
                        </a:tabLst>
                      </a:pPr>
                      <a:r>
                        <a:rPr lang="vi-VN"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Bước 1</a:t>
                      </a: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Chuẩn bị</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07000"/>
                        </a:lnSpc>
                        <a:spcAft>
                          <a:spcPts val="800"/>
                        </a:spcAft>
                        <a:tabLst>
                          <a:tab pos="90170" algn="l"/>
                          <a:tab pos="180340" algn="l"/>
                          <a:tab pos="270510" algn="l"/>
                        </a:tabLst>
                      </a:pP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Xác định đề tài? Viết về cái gì?</a:t>
                      </a:r>
                      <a:endPar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tabLst>
                          <a:tab pos="90170" algn="l"/>
                          <a:tab pos="180340" algn="l"/>
                          <a:tab pos="270510" algn="l"/>
                        </a:tabLst>
                      </a:pP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Viết về ai?</a:t>
                      </a:r>
                      <a:endPar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802409969"/>
                  </a:ext>
                </a:extLst>
              </a:tr>
              <a:tr h="0">
                <a:tc>
                  <a:txBody>
                    <a:bodyPr/>
                    <a:lstStyle/>
                    <a:p>
                      <a:pPr algn="just">
                        <a:lnSpc>
                          <a:spcPct val="107000"/>
                        </a:lnSpc>
                        <a:spcAft>
                          <a:spcPts val="800"/>
                        </a:spcAft>
                        <a:tabLst>
                          <a:tab pos="90170" algn="l"/>
                          <a:tab pos="180340" algn="l"/>
                          <a:tab pos="270510" algn="l"/>
                        </a:tabLs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07000"/>
                        </a:lnSpc>
                        <a:spcAft>
                          <a:spcPts val="800"/>
                        </a:spcAft>
                        <a:tabLst>
                          <a:tab pos="90170" algn="l"/>
                          <a:tab pos="180340" algn="l"/>
                          <a:tab pos="270510" algn="l"/>
                        </a:tabLs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180295275"/>
                  </a:ext>
                </a:extLst>
              </a:tr>
              <a:tr h="0">
                <a:tc>
                  <a:txBody>
                    <a:bodyPr/>
                    <a:lstStyle/>
                    <a:p>
                      <a:pPr algn="just">
                        <a:lnSpc>
                          <a:spcPct val="107000"/>
                        </a:lnSpc>
                        <a:spcAft>
                          <a:spcPts val="800"/>
                        </a:spcAft>
                        <a:tabLst>
                          <a:tab pos="90170" algn="l"/>
                          <a:tab pos="180340" algn="l"/>
                          <a:tab pos="270510" algn="l"/>
                        </a:tabLs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07000"/>
                        </a:lnSpc>
                        <a:spcAft>
                          <a:spcPts val="800"/>
                        </a:spcAft>
                        <a:tabLst>
                          <a:tab pos="90170" algn="l"/>
                          <a:tab pos="180340" algn="l"/>
                          <a:tab pos="270510" algn="l"/>
                        </a:tabLs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517804831"/>
                  </a:ext>
                </a:extLst>
              </a:tr>
              <a:tr h="0">
                <a:tc>
                  <a:txBody>
                    <a:bodyPr/>
                    <a:lstStyle/>
                    <a:p>
                      <a:pPr algn="just">
                        <a:lnSpc>
                          <a:spcPct val="107000"/>
                        </a:lnSpc>
                        <a:spcAft>
                          <a:spcPts val="800"/>
                        </a:spcAft>
                        <a:tabLst>
                          <a:tab pos="90170" algn="l"/>
                          <a:tab pos="180340" algn="l"/>
                          <a:tab pos="270510" algn="l"/>
                        </a:tabLs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07000"/>
                        </a:lnSpc>
                        <a:spcAft>
                          <a:spcPts val="800"/>
                        </a:spcAft>
                        <a:tabLst>
                          <a:tab pos="90170" algn="l"/>
                          <a:tab pos="180340" algn="l"/>
                          <a:tab pos="270510" algn="l"/>
                        </a:tabLs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751729500"/>
                  </a:ext>
                </a:extLst>
              </a:tr>
              <a:tr h="0">
                <a:tc>
                  <a:txBody>
                    <a:bodyPr/>
                    <a:lstStyle/>
                    <a:p>
                      <a:pPr algn="just">
                        <a:lnSpc>
                          <a:spcPct val="107000"/>
                        </a:lnSpc>
                        <a:spcAft>
                          <a:spcPts val="800"/>
                        </a:spcAft>
                        <a:tabLst>
                          <a:tab pos="90170" algn="l"/>
                          <a:tab pos="180340" algn="l"/>
                          <a:tab pos="270510" algn="l"/>
                        </a:tabLs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07000"/>
                        </a:lnSpc>
                        <a:spcAft>
                          <a:spcPts val="800"/>
                        </a:spcAft>
                        <a:tabLst>
                          <a:tab pos="90170" algn="l"/>
                          <a:tab pos="180340" algn="l"/>
                          <a:tab pos="270510" algn="l"/>
                        </a:tabLs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192977145"/>
                  </a:ext>
                </a:extLst>
              </a:tr>
            </a:tbl>
          </a:graphicData>
        </a:graphic>
      </p:graphicFrame>
      <p:pic>
        <p:nvPicPr>
          <p:cNvPr id="26" name="Picture 25">
            <a:extLst>
              <a:ext uri="{FF2B5EF4-FFF2-40B4-BE49-F238E27FC236}">
                <a16:creationId xmlns:a16="http://schemas.microsoft.com/office/drawing/2014/main" id="{6D944A6F-65DE-4FF7-A1A8-0085CD3827F7}"/>
              </a:ext>
            </a:extLst>
          </p:cNvPr>
          <p:cNvPicPr>
            <a:picLocks noChangeAspect="1"/>
          </p:cNvPicPr>
          <p:nvPr/>
        </p:nvPicPr>
        <p:blipFill rotWithShape="1">
          <a:blip r:embed="rId3"/>
          <a:srcRect r="11859"/>
          <a:stretch/>
        </p:blipFill>
        <p:spPr>
          <a:xfrm>
            <a:off x="4833257" y="3991341"/>
            <a:ext cx="6960563" cy="292308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grpSp>
        <p:nvGrpSpPr>
          <p:cNvPr id="15" name="Group 14">
            <a:extLst>
              <a:ext uri="{FF2B5EF4-FFF2-40B4-BE49-F238E27FC236}">
                <a16:creationId xmlns:a16="http://schemas.microsoft.com/office/drawing/2014/main" id="{D3546DDC-D8DF-4F69-89B1-B126B73031EC}"/>
              </a:ext>
            </a:extLst>
          </p:cNvPr>
          <p:cNvGrpSpPr/>
          <p:nvPr/>
        </p:nvGrpSpPr>
        <p:grpSpPr>
          <a:xfrm>
            <a:off x="4688864" y="4372618"/>
            <a:ext cx="890422" cy="865277"/>
            <a:chOff x="5789156" y="4108448"/>
            <a:chExt cx="890422" cy="865277"/>
          </a:xfrm>
        </p:grpSpPr>
        <p:pic>
          <p:nvPicPr>
            <p:cNvPr id="27" name="Picture 26">
              <a:extLst>
                <a:ext uri="{FF2B5EF4-FFF2-40B4-BE49-F238E27FC236}">
                  <a16:creationId xmlns:a16="http://schemas.microsoft.com/office/drawing/2014/main" id="{0351D341-9FE2-4EB8-B30F-75A028598701}"/>
                </a:ext>
              </a:extLst>
            </p:cNvPr>
            <p:cNvPicPr>
              <a:picLocks noChangeAspect="1"/>
            </p:cNvPicPr>
            <p:nvPr/>
          </p:nvPicPr>
          <p:blipFill>
            <a:blip r:embed="rId4"/>
            <a:stretch>
              <a:fillRect/>
            </a:stretch>
          </p:blipFill>
          <p:spPr>
            <a:xfrm>
              <a:off x="5789156" y="4108448"/>
              <a:ext cx="890422" cy="865277"/>
            </a:xfrm>
            <a:prstGeom prst="ellipse">
              <a:avLst/>
            </a:prstGeom>
            <a:ln>
              <a:noFill/>
            </a:ln>
            <a:effectLst>
              <a:outerShdw blurRad="107950" dist="12700" dir="5400000" algn="ctr">
                <a:srgbClr val="000000"/>
              </a:outerShdw>
              <a:softEdge rad="112500"/>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28" name="Picture 27">
              <a:extLst>
                <a:ext uri="{FF2B5EF4-FFF2-40B4-BE49-F238E27FC236}">
                  <a16:creationId xmlns:a16="http://schemas.microsoft.com/office/drawing/2014/main" id="{4F8CAF74-18EA-495A-9AFB-A522D721C92E}"/>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imgEffect>
                    </a14:imgLayer>
                  </a14:imgProps>
                </a:ext>
              </a:extLst>
            </a:blip>
            <a:stretch>
              <a:fillRect/>
            </a:stretch>
          </p:blipFill>
          <p:spPr>
            <a:xfrm>
              <a:off x="5863463" y="4324627"/>
              <a:ext cx="741808" cy="575683"/>
            </a:xfrm>
            <a:prstGeom prst="rect">
              <a:avLst/>
            </a:prstGeom>
          </p:spPr>
        </p:pic>
      </p:grpSp>
      <p:sp>
        <p:nvSpPr>
          <p:cNvPr id="32" name="TextBox 31">
            <a:extLst>
              <a:ext uri="{FF2B5EF4-FFF2-40B4-BE49-F238E27FC236}">
                <a16:creationId xmlns:a16="http://schemas.microsoft.com/office/drawing/2014/main" id="{493F9199-C908-4E6B-9F70-303E7A4A5479}"/>
              </a:ext>
            </a:extLst>
          </p:cNvPr>
          <p:cNvSpPr txBox="1"/>
          <p:nvPr/>
        </p:nvSpPr>
        <p:spPr>
          <a:xfrm>
            <a:off x="5625343" y="4758560"/>
            <a:ext cx="5672587" cy="1653594"/>
          </a:xfrm>
          <a:prstGeom prst="rect">
            <a:avLst/>
          </a:prstGeom>
          <a:noFill/>
        </p:spPr>
        <p:txBody>
          <a:bodyPr wrap="square">
            <a:spAutoFit/>
          </a:bodyPr>
          <a:lstStyle/>
          <a:p>
            <a:pPr algn="just">
              <a:lnSpc>
                <a:spcPct val="107000"/>
              </a:lnSpc>
              <a:spcAft>
                <a:spcPts val="800"/>
              </a:spcAft>
              <a:tabLst>
                <a:tab pos="90170" algn="l"/>
                <a:tab pos="180340" algn="l"/>
                <a:tab pos="270510" algn="l"/>
              </a:tabLst>
            </a:pP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một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số</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biệt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giữa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tích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đặc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vật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phẩm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giới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thiệu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luật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lệ</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tắc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một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hoạt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động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hay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trò</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01224981"/>
      </p:ext>
    </p:extLst>
  </p:cSld>
  <p:clrMapOvr>
    <a:masterClrMapping/>
  </p:clrMapOvr>
  <p:transition spd="slow">
    <p:comb/>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3799861" cy="914400"/>
            <a:chOff x="300403" y="98046"/>
            <a:chExt cx="3029592"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201644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2851023"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 name="TextBox 2">
            <a:extLst>
              <a:ext uri="{FF2B5EF4-FFF2-40B4-BE49-F238E27FC236}">
                <a16:creationId xmlns:a16="http://schemas.microsoft.com/office/drawing/2014/main" id="{BDA34A4C-5B90-4C95-9844-B0BB26C13255}"/>
              </a:ext>
            </a:extLst>
          </p:cNvPr>
          <p:cNvSpPr txBox="1"/>
          <p:nvPr/>
        </p:nvSpPr>
        <p:spPr>
          <a:xfrm>
            <a:off x="1419272" y="184833"/>
            <a:ext cx="1034257"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w="13462">
                  <a:solidFill>
                    <a:prstClr val="white"/>
                  </a:solidFill>
                  <a:prstDash val="solid"/>
                </a:ln>
                <a:solidFill>
                  <a:prstClr val="black">
                    <a:lumMod val="85000"/>
                    <a:lumOff val="15000"/>
                  </a:prstClr>
                </a:solidFill>
                <a:effectLst>
                  <a:outerShdw dist="38100" dir="2700000" algn="bl" rotWithShape="0">
                    <a:srgbClr val="5B9BD5"/>
                  </a:outerShdw>
                </a:effectLst>
                <a:uLnTx/>
                <a:uFillTx/>
                <a:latin typeface="Calibri" panose="020F0502020204030204"/>
                <a:ea typeface="+mn-ea"/>
                <a:cs typeface="+mn-cs"/>
              </a:rPr>
              <a:t>VIẾT</a:t>
            </a:r>
            <a:endPar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1470F2FD-C258-42F4-A6A5-45E1142463CB}"/>
              </a:ext>
            </a:extLst>
          </p:cNvPr>
          <p:cNvSpPr txBox="1"/>
          <p:nvPr/>
        </p:nvSpPr>
        <p:spPr>
          <a:xfrm>
            <a:off x="660400" y="1099048"/>
            <a:ext cx="10858500" cy="530594"/>
          </a:xfrm>
          <a:prstGeom prst="rect">
            <a:avLst/>
          </a:prstGeom>
          <a:noFill/>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tab pos="90170" algn="l"/>
                <a:tab pos="180340" algn="l"/>
                <a:tab pos="270510" algn="l"/>
              </a:tabLst>
              <a:defRPr/>
            </a:pPr>
            <a:r>
              <a:rPr kumimoji="0" lang="vi-VN"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5. Yêu cầu luyện viết các kiểu văn bản.</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4" name="Table 3">
            <a:extLst>
              <a:ext uri="{FF2B5EF4-FFF2-40B4-BE49-F238E27FC236}">
                <a16:creationId xmlns:a16="http://schemas.microsoft.com/office/drawing/2014/main" id="{2487F73D-BC07-4263-A154-3FF20E231B47}"/>
              </a:ext>
            </a:extLst>
          </p:cNvPr>
          <p:cNvGraphicFramePr>
            <a:graphicFrameLocks noGrp="1"/>
          </p:cNvGraphicFramePr>
          <p:nvPr>
            <p:extLst>
              <p:ext uri="{D42A27DB-BD31-4B8C-83A1-F6EECF244321}">
                <p14:modId xmlns:p14="http://schemas.microsoft.com/office/powerpoint/2010/main" val="2501390709"/>
              </p:ext>
            </p:extLst>
          </p:nvPr>
        </p:nvGraphicFramePr>
        <p:xfrm>
          <a:off x="666750" y="2424905"/>
          <a:ext cx="10858500" cy="3137183"/>
        </p:xfrm>
        <a:graphic>
          <a:graphicData uri="http://schemas.openxmlformats.org/drawingml/2006/table">
            <a:tbl>
              <a:tblPr firstRow="1" firstCol="1" bandRow="1">
                <a:tableStyleId>{ED083AE6-46FA-4A59-8FB0-9F97EB10719F}</a:tableStyleId>
              </a:tblPr>
              <a:tblGrid>
                <a:gridCol w="3133725">
                  <a:extLst>
                    <a:ext uri="{9D8B030D-6E8A-4147-A177-3AD203B41FA5}">
                      <a16:colId xmlns:a16="http://schemas.microsoft.com/office/drawing/2014/main" val="264895779"/>
                    </a:ext>
                  </a:extLst>
                </a:gridCol>
                <a:gridCol w="7724775">
                  <a:extLst>
                    <a:ext uri="{9D8B030D-6E8A-4147-A177-3AD203B41FA5}">
                      <a16:colId xmlns:a16="http://schemas.microsoft.com/office/drawing/2014/main" val="469257438"/>
                    </a:ext>
                  </a:extLst>
                </a:gridCol>
              </a:tblGrid>
              <a:tr h="508021">
                <a:tc>
                  <a:txBody>
                    <a:bodyPr/>
                    <a:lstStyle/>
                    <a:p>
                      <a:pPr algn="ctr">
                        <a:lnSpc>
                          <a:spcPct val="107000"/>
                        </a:lnSpc>
                        <a:spcAft>
                          <a:spcPts val="800"/>
                        </a:spcAft>
                      </a:pPr>
                      <a:r>
                        <a:rPr lang="en-US" sz="2800" b="1">
                          <a:solidFill>
                            <a:srgbClr val="000000"/>
                          </a:solidFill>
                          <a:effectLst/>
                          <a:latin typeface="Times New Roman" panose="02020603050405020304" pitchFamily="18" charset="0"/>
                          <a:cs typeface="Times New Roman" panose="02020603050405020304" pitchFamily="18" charset="0"/>
                        </a:rPr>
                        <a:t>Tên kiểu văn bản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7146" marR="97146" marT="64764" marB="64764" anchor="ctr"/>
                </a:tc>
                <a:tc>
                  <a:txBody>
                    <a:bodyPr/>
                    <a:lstStyle/>
                    <a:p>
                      <a:pPr algn="ctr">
                        <a:lnSpc>
                          <a:spcPct val="107000"/>
                        </a:lnSpc>
                        <a:spcAft>
                          <a:spcPts val="800"/>
                        </a:spcAft>
                      </a:pPr>
                      <a:r>
                        <a:rPr lang="en-US" sz="2800" b="1" dirty="0" err="1">
                          <a:solidFill>
                            <a:srgbClr val="000000"/>
                          </a:solidFill>
                          <a:effectLst/>
                          <a:latin typeface="Times New Roman" panose="02020603050405020304" pitchFamily="18" charset="0"/>
                          <a:cs typeface="Times New Roman" panose="02020603050405020304" pitchFamily="18" charset="0"/>
                        </a:rPr>
                        <a:t>Yêu</a:t>
                      </a:r>
                      <a:r>
                        <a:rPr lang="en-US" sz="2800" b="1" dirty="0">
                          <a:solidFill>
                            <a:srgbClr val="000000"/>
                          </a:solidFill>
                          <a:effectLst/>
                          <a:latin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cs typeface="Times New Roman" panose="02020603050405020304" pitchFamily="18" charset="0"/>
                        </a:rPr>
                        <a:t>cầu</a:t>
                      </a:r>
                      <a:r>
                        <a:rPr lang="en-US" sz="2800" b="1" dirty="0">
                          <a:solidFill>
                            <a:srgbClr val="000000"/>
                          </a:solidFill>
                          <a:effectLst/>
                          <a:latin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cs typeface="Times New Roman" panose="02020603050405020304" pitchFamily="18" charset="0"/>
                        </a:rPr>
                        <a:t>cụ</a:t>
                      </a:r>
                      <a:r>
                        <a:rPr lang="en-US" sz="2800" b="1" dirty="0">
                          <a:solidFill>
                            <a:srgbClr val="000000"/>
                          </a:solidFill>
                          <a:effectLst/>
                          <a:latin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cs typeface="Times New Roman" panose="02020603050405020304" pitchFamily="18" charset="0"/>
                        </a:rPr>
                        <a:t>thể</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7146" marR="97146" marT="64764" marB="64764" anchor="ctr"/>
                </a:tc>
                <a:extLst>
                  <a:ext uri="{0D108BD9-81ED-4DB2-BD59-A6C34878D82A}">
                    <a16:rowId xmlns:a16="http://schemas.microsoft.com/office/drawing/2014/main" val="2331699170"/>
                  </a:ext>
                </a:extLst>
              </a:tr>
              <a:tr h="702043">
                <a:tc>
                  <a:txBody>
                    <a:bodyPr/>
                    <a:lstStyle/>
                    <a:p>
                      <a:pPr algn="just">
                        <a:lnSpc>
                          <a:spcPct val="107000"/>
                        </a:lnSpc>
                        <a:spcAft>
                          <a:spcPts val="800"/>
                        </a:spcAft>
                      </a:pPr>
                      <a:r>
                        <a:rPr lang="en-US" sz="2800">
                          <a:solidFill>
                            <a:srgbClr val="000000"/>
                          </a:solidFill>
                          <a:effectLst/>
                          <a:latin typeface="Times New Roman" panose="02020603050405020304" pitchFamily="18" charset="0"/>
                          <a:cs typeface="Times New Roman" panose="02020603050405020304" pitchFamily="18" charset="0"/>
                        </a:rPr>
                        <a:t>Tự sự</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7146" marR="97146" marT="64764" marB="64764" anchor="ctr"/>
                </a:tc>
                <a:tc>
                  <a:txBody>
                    <a:bodyPr/>
                    <a:lstStyle/>
                    <a:p>
                      <a:pPr algn="just">
                        <a:lnSpc>
                          <a:spcPct val="107000"/>
                        </a:lnSpc>
                        <a:spcAft>
                          <a:spcPts val="800"/>
                        </a:spcAft>
                      </a:pPr>
                      <a:r>
                        <a:rPr lang="en-US" sz="2800">
                          <a:solidFill>
                            <a:srgbClr val="000000"/>
                          </a:solidFill>
                          <a:effectLst/>
                          <a:latin typeface="Times New Roman" panose="02020603050405020304" pitchFamily="18" charset="0"/>
                          <a:cs typeface="Times New Roman" panose="02020603050405020304" pitchFamily="18" charset="0"/>
                        </a:rPr>
                        <a:t> Viết bài văn kể lại một sự việc có thật liên quan đến nhân vật hoặc sự kiện lịch sử</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7146" marR="97146" marT="64764" marB="64764" anchor="ctr"/>
                </a:tc>
                <a:extLst>
                  <a:ext uri="{0D108BD9-81ED-4DB2-BD59-A6C34878D82A}">
                    <a16:rowId xmlns:a16="http://schemas.microsoft.com/office/drawing/2014/main" val="349488440"/>
                  </a:ext>
                </a:extLst>
              </a:tr>
              <a:tr h="982417">
                <a:tc>
                  <a:txBody>
                    <a:bodyPr/>
                    <a:lstStyle/>
                    <a:p>
                      <a:pPr algn="just">
                        <a:lnSpc>
                          <a:spcPct val="107000"/>
                        </a:lnSpc>
                        <a:spcAft>
                          <a:spcPts val="800"/>
                        </a:spcAft>
                      </a:pPr>
                      <a:r>
                        <a:rPr lang="en-US" sz="2800" dirty="0" err="1">
                          <a:solidFill>
                            <a:srgbClr val="000000"/>
                          </a:solidFill>
                          <a:effectLst/>
                          <a:latin typeface="Times New Roman" panose="02020603050405020304" pitchFamily="18" charset="0"/>
                          <a:cs typeface="Times New Roman" panose="02020603050405020304" pitchFamily="18" charset="0"/>
                        </a:rPr>
                        <a:t>Biểu</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cảm</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7146" marR="97146" marT="64764" marB="64764" anchor="ctr"/>
                </a:tc>
                <a:tc>
                  <a:txBody>
                    <a:bodyPr/>
                    <a:lstStyle/>
                    <a:p>
                      <a:pPr algn="just">
                        <a:lnSpc>
                          <a:spcPct val="107000"/>
                        </a:lnSpc>
                        <a:spcAft>
                          <a:spcPts val="800"/>
                        </a:spcAft>
                      </a:pP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Bước</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đầu</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biết</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làm</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bài</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thơ</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bốn</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chữ</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năm</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chữ</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viết</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đoạn</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văn</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ghi</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lại</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cảm</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xúc</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sau</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khi</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đọc</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một</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bài</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thơ</a:t>
                      </a:r>
                      <a:endParaRPr lang="en-US" sz="2800" dirty="0">
                        <a:effectLst/>
                        <a:latin typeface="Times New Roman" panose="02020603050405020304" pitchFamily="18" charset="0"/>
                        <a:cs typeface="Times New Roman" panose="02020603050405020304" pitchFamily="18" charset="0"/>
                      </a:endParaRPr>
                    </a:p>
                    <a:p>
                      <a:pPr algn="just">
                        <a:lnSpc>
                          <a:spcPct val="107000"/>
                        </a:lnSpc>
                        <a:spcAft>
                          <a:spcPts val="800"/>
                        </a:spcAft>
                      </a:pPr>
                      <a:r>
                        <a:rPr lang="en-US" sz="2800" dirty="0" err="1">
                          <a:solidFill>
                            <a:srgbClr val="000000"/>
                          </a:solidFill>
                          <a:effectLst/>
                          <a:latin typeface="Times New Roman" panose="02020603050405020304" pitchFamily="18" charset="0"/>
                          <a:cs typeface="Times New Roman" panose="02020603050405020304" pitchFamily="18" charset="0"/>
                        </a:rPr>
                        <a:t>Biểu</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cảm</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về</a:t>
                      </a:r>
                      <a:r>
                        <a:rPr lang="en-US" sz="2800" dirty="0">
                          <a:solidFill>
                            <a:srgbClr val="000000"/>
                          </a:solidFill>
                          <a:effectLst/>
                          <a:latin typeface="Times New Roman" panose="02020603050405020304" pitchFamily="18" charset="0"/>
                          <a:cs typeface="Times New Roman" panose="02020603050405020304" pitchFamily="18" charset="0"/>
                        </a:rPr>
                        <a:t> con </a:t>
                      </a:r>
                      <a:r>
                        <a:rPr lang="en-US" sz="2800" dirty="0" err="1">
                          <a:solidFill>
                            <a:srgbClr val="000000"/>
                          </a:solidFill>
                          <a:effectLst/>
                          <a:latin typeface="Times New Roman" panose="02020603050405020304" pitchFamily="18" charset="0"/>
                          <a:cs typeface="Times New Roman" panose="02020603050405020304" pitchFamily="18" charset="0"/>
                        </a:rPr>
                        <a:t>người</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hoặc</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sự</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việc</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7146" marR="97146" marT="64764" marB="64764" anchor="ctr"/>
                </a:tc>
                <a:extLst>
                  <a:ext uri="{0D108BD9-81ED-4DB2-BD59-A6C34878D82A}">
                    <a16:rowId xmlns:a16="http://schemas.microsoft.com/office/drawing/2014/main" val="2690116157"/>
                  </a:ext>
                </a:extLst>
              </a:tr>
            </a:tbl>
          </a:graphicData>
        </a:graphic>
      </p:graphicFrame>
      <p:sp>
        <p:nvSpPr>
          <p:cNvPr id="18" name="TextBox 17">
            <a:extLst>
              <a:ext uri="{FF2B5EF4-FFF2-40B4-BE49-F238E27FC236}">
                <a16:creationId xmlns:a16="http://schemas.microsoft.com/office/drawing/2014/main" id="{61B4A90E-6764-436D-8EC0-E940A88954C8}"/>
              </a:ext>
            </a:extLst>
          </p:cNvPr>
          <p:cNvSpPr txBox="1"/>
          <p:nvPr/>
        </p:nvSpPr>
        <p:spPr>
          <a:xfrm>
            <a:off x="666750" y="1656362"/>
            <a:ext cx="10858500" cy="523220"/>
          </a:xfrm>
          <a:prstGeom prst="rect">
            <a:avLst/>
          </a:prstGeom>
          <a:noFill/>
        </p:spPr>
        <p:txBody>
          <a:bodyPr wrap="square">
            <a:spAutoFit/>
          </a:bodyPr>
          <a:lstStyle/>
          <a:p>
            <a:r>
              <a:rPr lang="en-US" sz="2800" b="1" dirty="0" err="1">
                <a:solidFill>
                  <a:srgbClr val="000000"/>
                </a:solidFill>
                <a:effectLst/>
                <a:latin typeface="Times New Roman" panose="02020603050405020304" pitchFamily="18" charset="0"/>
                <a:ea typeface="Times New Roman" panose="02020603050405020304" pitchFamily="18" charset="0"/>
              </a:rPr>
              <a:t>Câu</a:t>
            </a:r>
            <a:r>
              <a:rPr lang="en-US" sz="2800" b="1" dirty="0">
                <a:solidFill>
                  <a:srgbClr val="000000"/>
                </a:solidFill>
                <a:effectLst/>
                <a:latin typeface="Times New Roman" panose="02020603050405020304" pitchFamily="18" charset="0"/>
                <a:ea typeface="Times New Roman" panose="02020603050405020304" pitchFamily="18" charset="0"/>
              </a:rPr>
              <a:t> </a:t>
            </a:r>
            <a:r>
              <a:rPr lang="vi-VN" sz="2800" b="1" dirty="0">
                <a:solidFill>
                  <a:srgbClr val="000000"/>
                </a:solidFill>
                <a:effectLst/>
                <a:latin typeface="Times New Roman" panose="02020603050405020304" pitchFamily="18" charset="0"/>
                <a:ea typeface="Times New Roman" panose="02020603050405020304" pitchFamily="18" charset="0"/>
              </a:rPr>
              <a:t>5. </a:t>
            </a:r>
            <a:endParaRPr lang="en-US" sz="2800" dirty="0"/>
          </a:p>
        </p:txBody>
      </p:sp>
    </p:spTree>
    <p:extLst>
      <p:ext uri="{BB962C8B-B14F-4D97-AF65-F5344CB8AC3E}">
        <p14:creationId xmlns:p14="http://schemas.microsoft.com/office/powerpoint/2010/main" val="2429618912"/>
      </p:ext>
    </p:extLst>
  </p:cSld>
  <p:clrMapOvr>
    <a:masterClrMapping/>
  </p:clrMapOvr>
  <p:transition spd="slow">
    <p:comb/>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3799861" cy="914400"/>
            <a:chOff x="300403" y="98046"/>
            <a:chExt cx="3029592"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201644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2851023"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 name="TextBox 2">
            <a:extLst>
              <a:ext uri="{FF2B5EF4-FFF2-40B4-BE49-F238E27FC236}">
                <a16:creationId xmlns:a16="http://schemas.microsoft.com/office/drawing/2014/main" id="{BDA34A4C-5B90-4C95-9844-B0BB26C13255}"/>
              </a:ext>
            </a:extLst>
          </p:cNvPr>
          <p:cNvSpPr txBox="1"/>
          <p:nvPr/>
        </p:nvSpPr>
        <p:spPr>
          <a:xfrm>
            <a:off x="1419272" y="184833"/>
            <a:ext cx="1034257"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w="13462">
                  <a:solidFill>
                    <a:prstClr val="white"/>
                  </a:solidFill>
                  <a:prstDash val="solid"/>
                </a:ln>
                <a:solidFill>
                  <a:prstClr val="black">
                    <a:lumMod val="85000"/>
                    <a:lumOff val="15000"/>
                  </a:prstClr>
                </a:solidFill>
                <a:effectLst>
                  <a:outerShdw dist="38100" dir="2700000" algn="bl" rotWithShape="0">
                    <a:srgbClr val="5B9BD5"/>
                  </a:outerShdw>
                </a:effectLst>
                <a:uLnTx/>
                <a:uFillTx/>
                <a:latin typeface="Calibri" panose="020F0502020204030204"/>
                <a:ea typeface="+mn-ea"/>
                <a:cs typeface="+mn-cs"/>
              </a:rPr>
              <a:t>VIẾT</a:t>
            </a:r>
            <a:endPar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1470F2FD-C258-42F4-A6A5-45E1142463CB}"/>
              </a:ext>
            </a:extLst>
          </p:cNvPr>
          <p:cNvSpPr txBox="1"/>
          <p:nvPr/>
        </p:nvSpPr>
        <p:spPr>
          <a:xfrm>
            <a:off x="660400" y="1099048"/>
            <a:ext cx="10858500" cy="530594"/>
          </a:xfrm>
          <a:prstGeom prst="rect">
            <a:avLst/>
          </a:prstGeom>
          <a:noFill/>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tab pos="90170" algn="l"/>
                <a:tab pos="180340" algn="l"/>
                <a:tab pos="270510" algn="l"/>
              </a:tabLst>
              <a:defRPr/>
            </a:pPr>
            <a:r>
              <a:rPr kumimoji="0" lang="vi-VN"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5. Yêu cầu luyện viết các kiểu văn bản.</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4" name="Table 3">
            <a:extLst>
              <a:ext uri="{FF2B5EF4-FFF2-40B4-BE49-F238E27FC236}">
                <a16:creationId xmlns:a16="http://schemas.microsoft.com/office/drawing/2014/main" id="{2487F73D-BC07-4263-A154-3FF20E231B47}"/>
              </a:ext>
            </a:extLst>
          </p:cNvPr>
          <p:cNvGraphicFramePr>
            <a:graphicFrameLocks noGrp="1"/>
          </p:cNvGraphicFramePr>
          <p:nvPr>
            <p:extLst>
              <p:ext uri="{D42A27DB-BD31-4B8C-83A1-F6EECF244321}">
                <p14:modId xmlns:p14="http://schemas.microsoft.com/office/powerpoint/2010/main" val="337411900"/>
              </p:ext>
            </p:extLst>
          </p:nvPr>
        </p:nvGraphicFramePr>
        <p:xfrm>
          <a:off x="666750" y="2220691"/>
          <a:ext cx="10858500" cy="3238783"/>
        </p:xfrm>
        <a:graphic>
          <a:graphicData uri="http://schemas.openxmlformats.org/drawingml/2006/table">
            <a:tbl>
              <a:tblPr firstRow="1" firstCol="1" bandRow="1">
                <a:tableStyleId>{ED083AE6-46FA-4A59-8FB0-9F97EB10719F}</a:tableStyleId>
              </a:tblPr>
              <a:tblGrid>
                <a:gridCol w="3190875">
                  <a:extLst>
                    <a:ext uri="{9D8B030D-6E8A-4147-A177-3AD203B41FA5}">
                      <a16:colId xmlns:a16="http://schemas.microsoft.com/office/drawing/2014/main" val="264895779"/>
                    </a:ext>
                  </a:extLst>
                </a:gridCol>
                <a:gridCol w="7667625">
                  <a:extLst>
                    <a:ext uri="{9D8B030D-6E8A-4147-A177-3AD203B41FA5}">
                      <a16:colId xmlns:a16="http://schemas.microsoft.com/office/drawing/2014/main" val="469257438"/>
                    </a:ext>
                  </a:extLst>
                </a:gridCol>
              </a:tblGrid>
              <a:tr h="508021">
                <a:tc>
                  <a:txBody>
                    <a:bodyPr/>
                    <a:lstStyle/>
                    <a:p>
                      <a:pPr algn="ctr">
                        <a:lnSpc>
                          <a:spcPct val="107000"/>
                        </a:lnSpc>
                        <a:spcAft>
                          <a:spcPts val="800"/>
                        </a:spcAft>
                      </a:pPr>
                      <a:r>
                        <a:rPr lang="en-US" sz="2800" b="1" dirty="0" err="1">
                          <a:solidFill>
                            <a:srgbClr val="000000"/>
                          </a:solidFill>
                          <a:effectLst/>
                          <a:latin typeface="Times New Roman" panose="02020603050405020304" pitchFamily="18" charset="0"/>
                          <a:cs typeface="Times New Roman" panose="02020603050405020304" pitchFamily="18" charset="0"/>
                        </a:rPr>
                        <a:t>Tên</a:t>
                      </a:r>
                      <a:r>
                        <a:rPr lang="en-US" sz="2800" b="1" dirty="0">
                          <a:solidFill>
                            <a:srgbClr val="000000"/>
                          </a:solidFill>
                          <a:effectLst/>
                          <a:latin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cs typeface="Times New Roman" panose="02020603050405020304" pitchFamily="18" charset="0"/>
                        </a:rPr>
                        <a:t>kiểu</a:t>
                      </a:r>
                      <a:r>
                        <a:rPr lang="en-US" sz="2800" b="1" dirty="0">
                          <a:solidFill>
                            <a:srgbClr val="000000"/>
                          </a:solidFill>
                          <a:effectLst/>
                          <a:latin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cs typeface="Times New Roman" panose="02020603050405020304" pitchFamily="18" charset="0"/>
                        </a:rPr>
                        <a:t>văn</a:t>
                      </a:r>
                      <a:r>
                        <a:rPr lang="en-US" sz="2800" b="1" dirty="0">
                          <a:solidFill>
                            <a:srgbClr val="000000"/>
                          </a:solidFill>
                          <a:effectLst/>
                          <a:latin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cs typeface="Times New Roman" panose="02020603050405020304" pitchFamily="18" charset="0"/>
                        </a:rPr>
                        <a:t>bản</a:t>
                      </a:r>
                      <a:r>
                        <a:rPr lang="en-US" sz="2800" b="1" dirty="0">
                          <a:solidFill>
                            <a:srgbClr val="000000"/>
                          </a:solidFill>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7146" marR="97146" marT="64764" marB="64764" anchor="ctr"/>
                </a:tc>
                <a:tc>
                  <a:txBody>
                    <a:bodyPr/>
                    <a:lstStyle/>
                    <a:p>
                      <a:pPr algn="ctr">
                        <a:lnSpc>
                          <a:spcPct val="107000"/>
                        </a:lnSpc>
                        <a:spcAft>
                          <a:spcPts val="800"/>
                        </a:spcAft>
                      </a:pPr>
                      <a:r>
                        <a:rPr lang="en-US" sz="2800" b="1">
                          <a:solidFill>
                            <a:srgbClr val="000000"/>
                          </a:solidFill>
                          <a:effectLst/>
                          <a:latin typeface="Times New Roman" panose="02020603050405020304" pitchFamily="18" charset="0"/>
                          <a:cs typeface="Times New Roman" panose="02020603050405020304" pitchFamily="18" charset="0"/>
                        </a:rPr>
                        <a:t>Yêu cầu cụ thể</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7146" marR="97146" marT="64764" marB="64764" anchor="ctr"/>
                </a:tc>
                <a:extLst>
                  <a:ext uri="{0D108BD9-81ED-4DB2-BD59-A6C34878D82A}">
                    <a16:rowId xmlns:a16="http://schemas.microsoft.com/office/drawing/2014/main" val="2331699170"/>
                  </a:ext>
                </a:extLst>
              </a:tr>
              <a:tr h="1456814">
                <a:tc>
                  <a:txBody>
                    <a:bodyPr/>
                    <a:lstStyle/>
                    <a:p>
                      <a:pPr algn="just">
                        <a:lnSpc>
                          <a:spcPct val="107000"/>
                        </a:lnSpc>
                        <a:spcAft>
                          <a:spcPts val="800"/>
                        </a:spcAft>
                      </a:pPr>
                      <a:r>
                        <a:rPr lang="en-US" sz="2800" dirty="0">
                          <a:solidFill>
                            <a:srgbClr val="000000"/>
                          </a:solidFill>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cs typeface="Times New Roman" panose="02020603050405020304" pitchFamily="18" charset="0"/>
                      </a:endParaRPr>
                    </a:p>
                    <a:p>
                      <a:pPr algn="just">
                        <a:lnSpc>
                          <a:spcPct val="107000"/>
                        </a:lnSpc>
                        <a:spcAft>
                          <a:spcPts val="800"/>
                        </a:spcAft>
                      </a:pPr>
                      <a:r>
                        <a:rPr lang="en-US" sz="2800" dirty="0">
                          <a:solidFill>
                            <a:srgbClr val="000000"/>
                          </a:solidFill>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cs typeface="Times New Roman" panose="02020603050405020304" pitchFamily="18" charset="0"/>
                      </a:endParaRPr>
                    </a:p>
                    <a:p>
                      <a:pPr algn="just">
                        <a:lnSpc>
                          <a:spcPct val="107000"/>
                        </a:lnSpc>
                        <a:spcAft>
                          <a:spcPts val="800"/>
                        </a:spcAft>
                      </a:pPr>
                      <a:r>
                        <a:rPr lang="en-US" sz="2800" dirty="0" err="1">
                          <a:solidFill>
                            <a:srgbClr val="000000"/>
                          </a:solidFill>
                          <a:effectLst/>
                          <a:latin typeface="Times New Roman" panose="02020603050405020304" pitchFamily="18" charset="0"/>
                          <a:cs typeface="Times New Roman" panose="02020603050405020304" pitchFamily="18" charset="0"/>
                        </a:rPr>
                        <a:t>Nghị</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luận</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7146" marR="97146" marT="64764" marB="64764" anchor="ctr"/>
                </a:tc>
                <a:tc>
                  <a:txBody>
                    <a:bodyPr/>
                    <a:lstStyle/>
                    <a:p>
                      <a:pPr algn="just">
                        <a:lnSpc>
                          <a:spcPct val="107000"/>
                        </a:lnSpc>
                        <a:spcAft>
                          <a:spcPts val="800"/>
                        </a:spcAft>
                      </a:pP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Nghị</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luận</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về</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một</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vấn</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đề</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trong</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đời</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sống</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nghị</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luận</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xã</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hội</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và</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phân</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tích</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đặc</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điểm</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nhân</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vật</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nghị</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luận</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văn</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học</a:t>
                      </a:r>
                      <a:r>
                        <a:rPr lang="en-US" sz="2800" dirty="0">
                          <a:solidFill>
                            <a:srgbClr val="000000"/>
                          </a:solidFill>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7146" marR="97146" marT="64764" marB="64764" anchor="ctr"/>
                </a:tc>
                <a:extLst>
                  <a:ext uri="{0D108BD9-81ED-4DB2-BD59-A6C34878D82A}">
                    <a16:rowId xmlns:a16="http://schemas.microsoft.com/office/drawing/2014/main" val="4102740280"/>
                  </a:ext>
                </a:extLst>
              </a:tr>
              <a:tr h="702043">
                <a:tc>
                  <a:txBody>
                    <a:bodyPr/>
                    <a:lstStyle/>
                    <a:p>
                      <a:pPr algn="just">
                        <a:lnSpc>
                          <a:spcPct val="107000"/>
                        </a:lnSpc>
                        <a:spcAft>
                          <a:spcPts val="800"/>
                        </a:spcAft>
                      </a:pPr>
                      <a:r>
                        <a:rPr lang="en-US" sz="2800">
                          <a:solidFill>
                            <a:srgbClr val="000000"/>
                          </a:solidFill>
                          <a:effectLst/>
                          <a:latin typeface="Times New Roman" panose="02020603050405020304" pitchFamily="18" charset="0"/>
                          <a:cs typeface="Times New Roman" panose="02020603050405020304" pitchFamily="18" charset="0"/>
                        </a:rPr>
                        <a:t>Thuyết minh</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7146" marR="97146" marT="64764" marB="64764" anchor="ctr"/>
                </a:tc>
                <a:tc>
                  <a:txBody>
                    <a:bodyPr/>
                    <a:lstStyle/>
                    <a:p>
                      <a:pPr marL="457200" algn="just">
                        <a:lnSpc>
                          <a:spcPct val="107000"/>
                        </a:lnSpc>
                        <a:spcAft>
                          <a:spcPts val="800"/>
                        </a:spcAft>
                      </a:pPr>
                      <a:r>
                        <a:rPr lang="en-US" sz="2800" dirty="0" err="1">
                          <a:solidFill>
                            <a:srgbClr val="000000"/>
                          </a:solidFill>
                          <a:effectLst/>
                          <a:latin typeface="Times New Roman" panose="02020603050405020304" pitchFamily="18" charset="0"/>
                          <a:cs typeface="Times New Roman" panose="02020603050405020304" pitchFamily="18" charset="0"/>
                        </a:rPr>
                        <a:t>Thuyết</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minh</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về</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quy</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tắc</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luật</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lệ</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trong</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một</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hoạt</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động</a:t>
                      </a:r>
                      <a:r>
                        <a:rPr lang="en-US" sz="2800" dirty="0">
                          <a:solidFill>
                            <a:srgbClr val="000000"/>
                          </a:solidFill>
                          <a:effectLst/>
                          <a:latin typeface="Times New Roman" panose="02020603050405020304" pitchFamily="18" charset="0"/>
                          <a:cs typeface="Times New Roman" panose="02020603050405020304" pitchFamily="18" charset="0"/>
                        </a:rPr>
                        <a:t> hay </a:t>
                      </a:r>
                      <a:r>
                        <a:rPr lang="en-US" sz="2800" dirty="0" err="1">
                          <a:solidFill>
                            <a:srgbClr val="000000"/>
                          </a:solidFill>
                          <a:effectLst/>
                          <a:latin typeface="Times New Roman" panose="02020603050405020304" pitchFamily="18" charset="0"/>
                          <a:cs typeface="Times New Roman" panose="02020603050405020304" pitchFamily="18" charset="0"/>
                        </a:rPr>
                        <a:t>trò</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chơi</a:t>
                      </a:r>
                      <a:r>
                        <a:rPr lang="en-US" sz="2800" dirty="0">
                          <a:solidFill>
                            <a:srgbClr val="000000"/>
                          </a:solidFill>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7146" marR="97146" marT="64764" marB="64764" anchor="ctr"/>
                </a:tc>
                <a:extLst>
                  <a:ext uri="{0D108BD9-81ED-4DB2-BD59-A6C34878D82A}">
                    <a16:rowId xmlns:a16="http://schemas.microsoft.com/office/drawing/2014/main" val="3546047095"/>
                  </a:ext>
                </a:extLst>
              </a:tr>
            </a:tbl>
          </a:graphicData>
        </a:graphic>
      </p:graphicFrame>
      <p:sp>
        <p:nvSpPr>
          <p:cNvPr id="18" name="TextBox 17">
            <a:extLst>
              <a:ext uri="{FF2B5EF4-FFF2-40B4-BE49-F238E27FC236}">
                <a16:creationId xmlns:a16="http://schemas.microsoft.com/office/drawing/2014/main" id="{61B4A90E-6764-436D-8EC0-E940A88954C8}"/>
              </a:ext>
            </a:extLst>
          </p:cNvPr>
          <p:cNvSpPr txBox="1"/>
          <p:nvPr/>
        </p:nvSpPr>
        <p:spPr>
          <a:xfrm>
            <a:off x="666750" y="1656362"/>
            <a:ext cx="10858500"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mn-cs"/>
              </a:rPr>
              <a:t>Câu</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 </a:t>
            </a:r>
            <a:r>
              <a:rPr kumimoji="0" lang="vi-VN"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5. </a:t>
            </a: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90206762"/>
      </p:ext>
    </p:extLst>
  </p:cSld>
  <p:clrMapOvr>
    <a:masterClrMapping/>
  </p:clrMapOvr>
  <p:transition spd="slow">
    <p:comb/>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3799861" cy="914400"/>
            <a:chOff x="300403" y="98046"/>
            <a:chExt cx="3029592"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201644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2851023"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 name="TextBox 2">
            <a:extLst>
              <a:ext uri="{FF2B5EF4-FFF2-40B4-BE49-F238E27FC236}">
                <a16:creationId xmlns:a16="http://schemas.microsoft.com/office/drawing/2014/main" id="{BDA34A4C-5B90-4C95-9844-B0BB26C13255}"/>
              </a:ext>
            </a:extLst>
          </p:cNvPr>
          <p:cNvSpPr txBox="1"/>
          <p:nvPr/>
        </p:nvSpPr>
        <p:spPr>
          <a:xfrm>
            <a:off x="1419272" y="184833"/>
            <a:ext cx="1034257"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w="13462">
                  <a:solidFill>
                    <a:prstClr val="white"/>
                  </a:solidFill>
                  <a:prstDash val="solid"/>
                </a:ln>
                <a:solidFill>
                  <a:prstClr val="black">
                    <a:lumMod val="85000"/>
                    <a:lumOff val="15000"/>
                  </a:prstClr>
                </a:solidFill>
                <a:effectLst>
                  <a:outerShdw dist="38100" dir="2700000" algn="bl" rotWithShape="0">
                    <a:srgbClr val="5B9BD5"/>
                  </a:outerShdw>
                </a:effectLst>
                <a:uLnTx/>
                <a:uFillTx/>
                <a:latin typeface="Calibri" panose="020F0502020204030204"/>
                <a:ea typeface="+mn-ea"/>
                <a:cs typeface="+mn-cs"/>
              </a:rPr>
              <a:t>VIẾT</a:t>
            </a:r>
            <a:endPar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D0C5B886-B9EF-4394-BA96-CC6BAAE68375}"/>
              </a:ext>
            </a:extLst>
          </p:cNvPr>
          <p:cNvSpPr txBox="1"/>
          <p:nvPr/>
        </p:nvSpPr>
        <p:spPr>
          <a:xfrm>
            <a:off x="673100" y="904745"/>
            <a:ext cx="10858500" cy="530594"/>
          </a:xfrm>
          <a:prstGeom prst="rect">
            <a:avLst/>
          </a:prstGeom>
          <a:noFill/>
        </p:spPr>
        <p:txBody>
          <a:bodyPr wrap="square">
            <a:spAutoFit/>
          </a:bodyPr>
          <a:lstStyle/>
          <a:p>
            <a:pPr algn="just">
              <a:lnSpc>
                <a:spcPct val="107000"/>
              </a:lnSpc>
              <a:spcAft>
                <a:spcPts val="800"/>
              </a:spcAft>
              <a:tabLst>
                <a:tab pos="90170" algn="l"/>
                <a:tab pos="180340" algn="l"/>
                <a:tab pos="270510" algn="l"/>
              </a:tabLst>
            </a:pPr>
            <a:r>
              <a:rPr lang="vi-VN"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 Các bước tiến hành viết một văn bản</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8" name="Table 7">
            <a:extLst>
              <a:ext uri="{FF2B5EF4-FFF2-40B4-BE49-F238E27FC236}">
                <a16:creationId xmlns:a16="http://schemas.microsoft.com/office/drawing/2014/main" id="{6C9B3E41-879C-4F96-968C-2448EB2FDDEB}"/>
              </a:ext>
            </a:extLst>
          </p:cNvPr>
          <p:cNvGraphicFramePr>
            <a:graphicFrameLocks noGrp="1"/>
          </p:cNvGraphicFramePr>
          <p:nvPr>
            <p:extLst>
              <p:ext uri="{D42A27DB-BD31-4B8C-83A1-F6EECF244321}">
                <p14:modId xmlns:p14="http://schemas.microsoft.com/office/powerpoint/2010/main" val="2768440728"/>
              </p:ext>
            </p:extLst>
          </p:nvPr>
        </p:nvGraphicFramePr>
        <p:xfrm>
          <a:off x="673100" y="1432163"/>
          <a:ext cx="10858500" cy="4868863"/>
        </p:xfrm>
        <a:graphic>
          <a:graphicData uri="http://schemas.openxmlformats.org/drawingml/2006/table">
            <a:tbl>
              <a:tblPr firstRow="1" firstCol="1" bandRow="1"/>
              <a:tblGrid>
                <a:gridCol w="2805379">
                  <a:extLst>
                    <a:ext uri="{9D8B030D-6E8A-4147-A177-3AD203B41FA5}">
                      <a16:colId xmlns:a16="http://schemas.microsoft.com/office/drawing/2014/main" val="2631459244"/>
                    </a:ext>
                  </a:extLst>
                </a:gridCol>
                <a:gridCol w="8053121">
                  <a:extLst>
                    <a:ext uri="{9D8B030D-6E8A-4147-A177-3AD203B41FA5}">
                      <a16:colId xmlns:a16="http://schemas.microsoft.com/office/drawing/2014/main" val="3223716095"/>
                    </a:ext>
                  </a:extLst>
                </a:gridCol>
              </a:tblGrid>
              <a:tr h="329982">
                <a:tc>
                  <a:txBody>
                    <a:bodyPr/>
                    <a:lstStyle/>
                    <a:p>
                      <a:pPr algn="ctr">
                        <a:lnSpc>
                          <a:spcPct val="107000"/>
                        </a:lnSpc>
                        <a:spcAft>
                          <a:spcPts val="800"/>
                        </a:spcAft>
                        <a:tabLst>
                          <a:tab pos="90170" algn="l"/>
                          <a:tab pos="180340" algn="l"/>
                          <a:tab pos="270510" algn="l"/>
                        </a:tabLst>
                      </a:pPr>
                      <a:r>
                        <a:rPr lang="vi-VN"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 tự các bước</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tabLst>
                          <a:tab pos="90170" algn="l"/>
                          <a:tab pos="180340" algn="l"/>
                          <a:tab pos="270510" algn="l"/>
                        </a:tabLst>
                      </a:pPr>
                      <a:r>
                        <a:rPr lang="vi-VN" sz="2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Nhiệm vụ cụ thể</a:t>
                      </a:r>
                      <a:endParaRPr lang="en-US" sz="240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84133960"/>
                  </a:ext>
                </a:extLst>
              </a:tr>
              <a:tr h="4432789">
                <a:tc>
                  <a:txBody>
                    <a:bodyPr/>
                    <a:lstStyle/>
                    <a:p>
                      <a:pPr algn="just">
                        <a:lnSpc>
                          <a:spcPct val="107000"/>
                        </a:lnSpc>
                        <a:spcAft>
                          <a:spcPts val="800"/>
                        </a:spcAft>
                        <a:tabLst>
                          <a:tab pos="90170" algn="l"/>
                          <a:tab pos="180340" algn="l"/>
                          <a:tab pos="270510" algn="l"/>
                        </a:tabLst>
                      </a:pP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Bước</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Chuẩn</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bị</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Xác</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đề</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tài</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Viết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gì</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Viết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ai?</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Xác</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kiểu văn bản và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mục</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đích</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viết</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pPr>
                      <a:r>
                        <a:rPr lang="en-US" sz="2400"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Bài văn kể về một sự việc có thật liên quan đến nhân vật hoặc sự kiện lịch sử</a:t>
                      </a:r>
                      <a:endParaRPr lang="en-US" sz="2400"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Viết đoạn văn ghi lại cảm xúc sau khi đọc một bài thơ bốn chữ, năm chữ</a:t>
                      </a:r>
                      <a:endParaRPr lang="en-US" sz="2400"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n-US" sz="2400"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Bài văn biểu cảm về con người hoặc sự việc</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Phân tích đặc điểm của nhân vật</a:t>
                      </a:r>
                      <a:endParaRPr lang="en-US" sz="2400"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vi-VN" sz="2400"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Bài văn thuyết minh về quy tắc, luật lệ trong một hoạt động hay trò chơi</a:t>
                      </a:r>
                      <a:endParaRPr lang="en-US" sz="2400"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3440550"/>
                  </a:ext>
                </a:extLst>
              </a:tr>
            </a:tbl>
          </a:graphicData>
        </a:graphic>
      </p:graphicFrame>
    </p:spTree>
    <p:extLst>
      <p:ext uri="{BB962C8B-B14F-4D97-AF65-F5344CB8AC3E}">
        <p14:creationId xmlns:p14="http://schemas.microsoft.com/office/powerpoint/2010/main" val="3818807389"/>
      </p:ext>
    </p:extLst>
  </p:cSld>
  <p:clrMapOvr>
    <a:masterClrMapping/>
  </p:clrMapOvr>
  <p:transition spd="slow">
    <p:comb/>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3799861" cy="914400"/>
            <a:chOff x="300403" y="98046"/>
            <a:chExt cx="3029592"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201644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2851023"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 name="TextBox 2">
            <a:extLst>
              <a:ext uri="{FF2B5EF4-FFF2-40B4-BE49-F238E27FC236}">
                <a16:creationId xmlns:a16="http://schemas.microsoft.com/office/drawing/2014/main" id="{BDA34A4C-5B90-4C95-9844-B0BB26C13255}"/>
              </a:ext>
            </a:extLst>
          </p:cNvPr>
          <p:cNvSpPr txBox="1"/>
          <p:nvPr/>
        </p:nvSpPr>
        <p:spPr>
          <a:xfrm>
            <a:off x="1419272" y="184833"/>
            <a:ext cx="1034257"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w="13462">
                  <a:solidFill>
                    <a:prstClr val="white"/>
                  </a:solidFill>
                  <a:prstDash val="solid"/>
                </a:ln>
                <a:solidFill>
                  <a:prstClr val="black">
                    <a:lumMod val="85000"/>
                    <a:lumOff val="15000"/>
                  </a:prstClr>
                </a:solidFill>
                <a:effectLst>
                  <a:outerShdw dist="38100" dir="2700000" algn="bl" rotWithShape="0">
                    <a:srgbClr val="5B9BD5"/>
                  </a:outerShdw>
                </a:effectLst>
                <a:uLnTx/>
                <a:uFillTx/>
                <a:latin typeface="Calibri" panose="020F0502020204030204"/>
                <a:ea typeface="+mn-ea"/>
                <a:cs typeface="+mn-cs"/>
              </a:rPr>
              <a:t>VIẾT</a:t>
            </a:r>
            <a:endPar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D0C5B886-B9EF-4394-BA96-CC6BAAE68375}"/>
              </a:ext>
            </a:extLst>
          </p:cNvPr>
          <p:cNvSpPr txBox="1"/>
          <p:nvPr/>
        </p:nvSpPr>
        <p:spPr>
          <a:xfrm>
            <a:off x="660400" y="1056636"/>
            <a:ext cx="10858500" cy="530594"/>
          </a:xfrm>
          <a:prstGeom prst="rect">
            <a:avLst/>
          </a:prstGeom>
          <a:noFill/>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tab pos="90170" algn="l"/>
                <a:tab pos="180340" algn="l"/>
                <a:tab pos="270510" algn="l"/>
              </a:tabLst>
              <a:defRPr/>
            </a:pPr>
            <a:r>
              <a:rPr kumimoji="0" lang="vi-VN"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6. Các bước tiến hành viết một văn bản</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8" name="Table 7">
            <a:extLst>
              <a:ext uri="{FF2B5EF4-FFF2-40B4-BE49-F238E27FC236}">
                <a16:creationId xmlns:a16="http://schemas.microsoft.com/office/drawing/2014/main" id="{6C9B3E41-879C-4F96-968C-2448EB2FDDEB}"/>
              </a:ext>
            </a:extLst>
          </p:cNvPr>
          <p:cNvGraphicFramePr>
            <a:graphicFrameLocks noGrp="1"/>
          </p:cNvGraphicFramePr>
          <p:nvPr>
            <p:extLst>
              <p:ext uri="{D42A27DB-BD31-4B8C-83A1-F6EECF244321}">
                <p14:modId xmlns:p14="http://schemas.microsoft.com/office/powerpoint/2010/main" val="3009761119"/>
              </p:ext>
            </p:extLst>
          </p:nvPr>
        </p:nvGraphicFramePr>
        <p:xfrm>
          <a:off x="660400" y="1700637"/>
          <a:ext cx="10858500" cy="4217036"/>
        </p:xfrm>
        <a:graphic>
          <a:graphicData uri="http://schemas.openxmlformats.org/drawingml/2006/table">
            <a:tbl>
              <a:tblPr firstRow="1" firstCol="1" bandRow="1"/>
              <a:tblGrid>
                <a:gridCol w="2805379">
                  <a:extLst>
                    <a:ext uri="{9D8B030D-6E8A-4147-A177-3AD203B41FA5}">
                      <a16:colId xmlns:a16="http://schemas.microsoft.com/office/drawing/2014/main" val="2631459244"/>
                    </a:ext>
                  </a:extLst>
                </a:gridCol>
                <a:gridCol w="8053121">
                  <a:extLst>
                    <a:ext uri="{9D8B030D-6E8A-4147-A177-3AD203B41FA5}">
                      <a16:colId xmlns:a16="http://schemas.microsoft.com/office/drawing/2014/main" val="3223716095"/>
                    </a:ext>
                  </a:extLst>
                </a:gridCol>
              </a:tblGrid>
              <a:tr h="74491">
                <a:tc>
                  <a:txBody>
                    <a:bodyPr/>
                    <a:lstStyle/>
                    <a:p>
                      <a:pPr algn="ctr">
                        <a:lnSpc>
                          <a:spcPct val="107000"/>
                        </a:lnSpc>
                        <a:spcAft>
                          <a:spcPts val="800"/>
                        </a:spcAft>
                        <a:tabLst>
                          <a:tab pos="90170" algn="l"/>
                          <a:tab pos="180340" algn="l"/>
                          <a:tab pos="270510" algn="l"/>
                        </a:tabLst>
                      </a:pPr>
                      <a:r>
                        <a:rPr lang="vi-VN"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 tự các bước</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tabLst>
                          <a:tab pos="90170" algn="l"/>
                          <a:tab pos="180340" algn="l"/>
                          <a:tab pos="270510" algn="l"/>
                        </a:tabLst>
                      </a:pPr>
                      <a:r>
                        <a:rPr lang="vi-VN"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Nhiệm vụ cụ thể</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84133960"/>
                  </a:ext>
                </a:extLst>
              </a:tr>
              <a:tr h="1899219">
                <a:tc>
                  <a:txBody>
                    <a:bodyPr/>
                    <a:lstStyle/>
                    <a:p>
                      <a:pPr algn="just">
                        <a:lnSpc>
                          <a:spcPct val="107000"/>
                        </a:lnSpc>
                        <a:spcAft>
                          <a:spcPts val="800"/>
                        </a:spcAft>
                        <a:tabLst>
                          <a:tab pos="90170" algn="l"/>
                          <a:tab pos="180340" algn="l"/>
                          <a:tab pos="270510" algn="l"/>
                        </a:tabLst>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Bước 1: Chuẩn bị</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Xác</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kiểu</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pP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Tự</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sự</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hay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miêu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tả</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Nghị</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luận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hay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biểu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cảm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Thuyết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minh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hay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nhật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dụng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Thu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thập</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tư</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liệu</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thực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tế</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tabLst>
                          <a:tab pos="90170" algn="l"/>
                          <a:tab pos="180340" algn="l"/>
                          <a:tab pos="270510" algn="l"/>
                        </a:tabLs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Trên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sách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báo</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internet</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3440550"/>
                  </a:ext>
                </a:extLst>
              </a:tr>
            </a:tbl>
          </a:graphicData>
        </a:graphic>
      </p:graphicFrame>
    </p:spTree>
    <p:extLst>
      <p:ext uri="{BB962C8B-B14F-4D97-AF65-F5344CB8AC3E}">
        <p14:creationId xmlns:p14="http://schemas.microsoft.com/office/powerpoint/2010/main" val="1526180768"/>
      </p:ext>
    </p:extLst>
  </p:cSld>
  <p:clrMapOvr>
    <a:masterClrMapping/>
  </p:clrMapOvr>
  <p:transition spd="slow">
    <p:comb/>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7">
            <a:extLst>
              <a:ext uri="{FF2B5EF4-FFF2-40B4-BE49-F238E27FC236}">
                <a16:creationId xmlns:a16="http://schemas.microsoft.com/office/drawing/2014/main" id="{11BE3FA7-0D70-4431-814F-D8C40576EA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 name="Frame 4">
            <a:extLst>
              <a:ext uri="{FF2B5EF4-FFF2-40B4-BE49-F238E27FC236}">
                <a16:creationId xmlns:a16="http://schemas.microsoft.com/office/drawing/2014/main" id="{9FCD9392-16AE-4720-9C43-F3D1FAE3DB38}"/>
              </a:ext>
            </a:extLst>
          </p:cNvPr>
          <p:cNvSpPr/>
          <p:nvPr/>
        </p:nvSpPr>
        <p:spPr>
          <a:xfrm>
            <a:off x="63501" y="123371"/>
            <a:ext cx="11988798" cy="6611257"/>
          </a:xfrm>
          <a:prstGeom prst="frame">
            <a:avLst>
              <a:gd name="adj1" fmla="val 1523"/>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 name="Picture 2" descr="Background pattern&#10;&#10;Description automatically generated with low confidence">
            <a:extLst>
              <a:ext uri="{FF2B5EF4-FFF2-40B4-BE49-F238E27FC236}">
                <a16:creationId xmlns:a16="http://schemas.microsoft.com/office/drawing/2014/main" id="{E8B82179-7943-4890-A391-34EBE48FAD4D}"/>
              </a:ext>
            </a:extLst>
          </p:cNvPr>
          <p:cNvPicPr>
            <a:picLocks noChangeAspect="1"/>
          </p:cNvPicPr>
          <p:nvPr/>
        </p:nvPicPr>
        <p:blipFill rotWithShape="1">
          <a:blip r:embed="rId2"/>
          <a:srcRect r="20958" b="1"/>
          <a:stretch/>
        </p:blipFill>
        <p:spPr>
          <a:xfrm>
            <a:off x="-5588" y="0"/>
            <a:ext cx="12190476" cy="6858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13" name="Group 12">
            <a:extLst>
              <a:ext uri="{FF2B5EF4-FFF2-40B4-BE49-F238E27FC236}">
                <a16:creationId xmlns:a16="http://schemas.microsoft.com/office/drawing/2014/main" id="{7ECEADF3-F515-4D39-A6E7-3866D842ED0F}"/>
              </a:ext>
            </a:extLst>
          </p:cNvPr>
          <p:cNvGrpSpPr/>
          <p:nvPr/>
        </p:nvGrpSpPr>
        <p:grpSpPr>
          <a:xfrm>
            <a:off x="740229" y="1338730"/>
            <a:ext cx="5123542" cy="1201264"/>
            <a:chOff x="449944" y="558404"/>
            <a:chExt cx="5123542" cy="1763882"/>
          </a:xfrm>
        </p:grpSpPr>
        <p:pic>
          <p:nvPicPr>
            <p:cNvPr id="6" name="Picture 5">
              <a:extLst>
                <a:ext uri="{FF2B5EF4-FFF2-40B4-BE49-F238E27FC236}">
                  <a16:creationId xmlns:a16="http://schemas.microsoft.com/office/drawing/2014/main" id="{43C0973F-3B8B-4D8F-BAAE-D439420A8C82}"/>
                </a:ext>
              </a:extLst>
            </p:cNvPr>
            <p:cNvPicPr>
              <a:picLocks noChangeAspect="1"/>
            </p:cNvPicPr>
            <p:nvPr/>
          </p:nvPicPr>
          <p:blipFill rotWithShape="1">
            <a:blip r:embed="rId3"/>
            <a:srcRect l="15876" t="10858" r="14687" b="14887"/>
            <a:stretch/>
          </p:blipFill>
          <p:spPr>
            <a:xfrm>
              <a:off x="449944" y="638629"/>
              <a:ext cx="5123542" cy="168365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1" name="TextBox 10">
              <a:extLst>
                <a:ext uri="{FF2B5EF4-FFF2-40B4-BE49-F238E27FC236}">
                  <a16:creationId xmlns:a16="http://schemas.microsoft.com/office/drawing/2014/main" id="{F6E1E9B2-15DE-452F-99A2-ACF8499F109B}"/>
                </a:ext>
              </a:extLst>
            </p:cNvPr>
            <p:cNvSpPr txBox="1"/>
            <p:nvPr/>
          </p:nvSpPr>
          <p:spPr>
            <a:xfrm>
              <a:off x="849087" y="558404"/>
              <a:ext cx="4325256" cy="1258421"/>
            </a:xfrm>
            <a:prstGeom prst="rect">
              <a:avLst/>
            </a:prstGeom>
            <a:noFill/>
          </p:spPr>
          <p:txBody>
            <a:bodyPr wrap="square">
              <a:spAutoFit/>
            </a:bodyPr>
            <a:lstStyle/>
            <a:p>
              <a:pPr algn="just">
                <a:lnSpc>
                  <a:spcPct val="107000"/>
                </a:lnSpc>
                <a:spcAft>
                  <a:spcPts val="800"/>
                </a:spcAft>
              </a:pP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Chương trình Ngữ Văn 7 kì I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mấy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mỗi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được rèn những kĩ năng nào?</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grpSp>
        <p:nvGrpSpPr>
          <p:cNvPr id="37" name="Group 36">
            <a:extLst>
              <a:ext uri="{FF2B5EF4-FFF2-40B4-BE49-F238E27FC236}">
                <a16:creationId xmlns:a16="http://schemas.microsoft.com/office/drawing/2014/main" id="{BA1A8FB3-4440-4B66-B9FF-AF95BA28E912}"/>
              </a:ext>
            </a:extLst>
          </p:cNvPr>
          <p:cNvGrpSpPr/>
          <p:nvPr/>
        </p:nvGrpSpPr>
        <p:grpSpPr>
          <a:xfrm>
            <a:off x="6627587" y="930283"/>
            <a:ext cx="5123540" cy="2537605"/>
            <a:chOff x="6633030" y="891394"/>
            <a:chExt cx="5123540" cy="2537605"/>
          </a:xfrm>
        </p:grpSpPr>
        <p:pic>
          <p:nvPicPr>
            <p:cNvPr id="14" name="Picture 13">
              <a:extLst>
                <a:ext uri="{FF2B5EF4-FFF2-40B4-BE49-F238E27FC236}">
                  <a16:creationId xmlns:a16="http://schemas.microsoft.com/office/drawing/2014/main" id="{6A6D0358-F464-44F8-9B53-285AEF46F89D}"/>
                </a:ext>
              </a:extLst>
            </p:cNvPr>
            <p:cNvPicPr>
              <a:picLocks noChangeAspect="1"/>
            </p:cNvPicPr>
            <p:nvPr/>
          </p:nvPicPr>
          <p:blipFill rotWithShape="1">
            <a:blip r:embed="rId4"/>
            <a:srcRect r="11859"/>
            <a:stretch/>
          </p:blipFill>
          <p:spPr>
            <a:xfrm>
              <a:off x="6633030" y="891394"/>
              <a:ext cx="5123540" cy="253760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16" name="TextBox 15">
              <a:extLst>
                <a:ext uri="{FF2B5EF4-FFF2-40B4-BE49-F238E27FC236}">
                  <a16:creationId xmlns:a16="http://schemas.microsoft.com/office/drawing/2014/main" id="{C5A5E400-61D3-4070-A5D9-2253CC06F36B}"/>
                </a:ext>
              </a:extLst>
            </p:cNvPr>
            <p:cNvSpPr txBox="1"/>
            <p:nvPr/>
          </p:nvSpPr>
          <p:spPr>
            <a:xfrm>
              <a:off x="6868885" y="1447936"/>
              <a:ext cx="4651829" cy="1569660"/>
            </a:xfrm>
            <a:prstGeom prst="rect">
              <a:avLst/>
            </a:prstGeom>
            <a:noFill/>
          </p:spPr>
          <p:txBody>
            <a:bodyPr wrap="square">
              <a:spAutoFit/>
            </a:bodyPr>
            <a:lstStyle/>
            <a:p>
              <a:r>
                <a:rPr lang="en-US" sz="2400" dirty="0" err="1">
                  <a:solidFill>
                    <a:srgbClr val="000000"/>
                  </a:solidFill>
                  <a:effectLst/>
                  <a:latin typeface="Times New Roman" panose="02020603050405020304" pitchFamily="18" charset="0"/>
                  <a:ea typeface="Times New Roman" panose="02020603050405020304" pitchFamily="18" charset="0"/>
                </a:rPr>
                <a:t>Điều</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mà</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em</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thích</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thú</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khi</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học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chương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trình</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Ngữ</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văn</a:t>
              </a:r>
              <a:r>
                <a:rPr lang="en-US" sz="2400" dirty="0">
                  <a:solidFill>
                    <a:srgbClr val="000000"/>
                  </a:solidFill>
                  <a:effectLst/>
                  <a:latin typeface="Times New Roman" panose="02020603050405020304" pitchFamily="18" charset="0"/>
                  <a:ea typeface="Times New Roman" panose="02020603050405020304" pitchFamily="18" charset="0"/>
                </a:rPr>
                <a:t> 7 </a:t>
              </a:r>
              <a:r>
                <a:rPr lang="en-US" sz="2400" dirty="0" err="1">
                  <a:solidFill>
                    <a:srgbClr val="000000"/>
                  </a:solidFill>
                  <a:effectLst/>
                  <a:latin typeface="Times New Roman" panose="02020603050405020304" pitchFamily="18" charset="0"/>
                  <a:ea typeface="Times New Roman" panose="02020603050405020304" pitchFamily="18" charset="0"/>
                </a:rPr>
                <a:t>kì</a:t>
              </a:r>
              <a:r>
                <a:rPr lang="en-US" sz="2400" dirty="0">
                  <a:solidFill>
                    <a:srgbClr val="000000"/>
                  </a:solidFill>
                  <a:effectLst/>
                  <a:latin typeface="Times New Roman" panose="02020603050405020304" pitchFamily="18" charset="0"/>
                  <a:ea typeface="Times New Roman" panose="02020603050405020304" pitchFamily="18" charset="0"/>
                </a:rPr>
                <a:t> I </a:t>
              </a:r>
              <a:r>
                <a:rPr lang="en-US" sz="2400" dirty="0" err="1">
                  <a:solidFill>
                    <a:srgbClr val="000000"/>
                  </a:solidFill>
                  <a:effectLst/>
                  <a:latin typeface="Times New Roman" panose="02020603050405020304" pitchFamily="18" charset="0"/>
                  <a:ea typeface="Times New Roman" panose="02020603050405020304" pitchFamily="18" charset="0"/>
                </a:rPr>
                <a:t>và</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những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khó</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khăn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em</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khi</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học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tập</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bộ</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môn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là</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gì</a:t>
              </a:r>
              <a:r>
                <a:rPr lang="en-US" sz="2400" dirty="0">
                  <a:solidFill>
                    <a:srgbClr val="000000"/>
                  </a:solidFill>
                  <a:effectLst/>
                  <a:latin typeface="Times New Roman" panose="02020603050405020304" pitchFamily="18" charset="0"/>
                  <a:ea typeface="Times New Roman" panose="02020603050405020304" pitchFamily="18" charset="0"/>
                </a:rPr>
                <a:t>?</a:t>
              </a:r>
              <a:endParaRPr lang="en-US" sz="2400" dirty="0"/>
            </a:p>
          </p:txBody>
        </p:sp>
      </p:grpSp>
      <p:grpSp>
        <p:nvGrpSpPr>
          <p:cNvPr id="28" name="Group 27">
            <a:extLst>
              <a:ext uri="{FF2B5EF4-FFF2-40B4-BE49-F238E27FC236}">
                <a16:creationId xmlns:a16="http://schemas.microsoft.com/office/drawing/2014/main" id="{C0B40AFD-BFD6-4D88-8E5A-496A42B15EDF}"/>
              </a:ext>
            </a:extLst>
          </p:cNvPr>
          <p:cNvGrpSpPr/>
          <p:nvPr/>
        </p:nvGrpSpPr>
        <p:grpSpPr>
          <a:xfrm>
            <a:off x="740229" y="3389865"/>
            <a:ext cx="5123542" cy="1200329"/>
            <a:chOff x="435430" y="3070557"/>
            <a:chExt cx="5123542" cy="1200329"/>
          </a:xfrm>
        </p:grpSpPr>
        <p:pic>
          <p:nvPicPr>
            <p:cNvPr id="18" name="Picture 17">
              <a:extLst>
                <a:ext uri="{FF2B5EF4-FFF2-40B4-BE49-F238E27FC236}">
                  <a16:creationId xmlns:a16="http://schemas.microsoft.com/office/drawing/2014/main" id="{002B79C7-C829-4F6E-B53C-15BF8511F8A7}"/>
                </a:ext>
              </a:extLst>
            </p:cNvPr>
            <p:cNvPicPr>
              <a:picLocks noChangeAspect="1"/>
            </p:cNvPicPr>
            <p:nvPr/>
          </p:nvPicPr>
          <p:blipFill rotWithShape="1">
            <a:blip r:embed="rId3"/>
            <a:srcRect l="15876" t="10858" r="14687" b="14887"/>
            <a:stretch/>
          </p:blipFill>
          <p:spPr>
            <a:xfrm>
              <a:off x="435430" y="3070557"/>
              <a:ext cx="5123542" cy="114662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2" name="TextBox 21">
              <a:extLst>
                <a:ext uri="{FF2B5EF4-FFF2-40B4-BE49-F238E27FC236}">
                  <a16:creationId xmlns:a16="http://schemas.microsoft.com/office/drawing/2014/main" id="{C9D66104-94F5-4426-91CF-EA0D95FDE035}"/>
                </a:ext>
              </a:extLst>
            </p:cNvPr>
            <p:cNvSpPr txBox="1"/>
            <p:nvPr/>
          </p:nvSpPr>
          <p:spPr>
            <a:xfrm>
              <a:off x="834573" y="3070557"/>
              <a:ext cx="4599504" cy="1200329"/>
            </a:xfrm>
            <a:prstGeom prst="rect">
              <a:avLst/>
            </a:prstGeom>
            <a:noFill/>
          </p:spPr>
          <p:txBody>
            <a:bodyPr wrap="square">
              <a:spAutoFit/>
            </a:bodyPr>
            <a:lstStyle/>
            <a:p>
              <a:r>
                <a:rPr lang="en-US" sz="2400" dirty="0">
                  <a:solidFill>
                    <a:srgbClr val="000000"/>
                  </a:solidFill>
                  <a:effectLst/>
                  <a:latin typeface="Times New Roman" panose="02020603050405020304" pitchFamily="18" charset="0"/>
                  <a:ea typeface="Times New Roman" panose="02020603050405020304" pitchFamily="18" charset="0"/>
                </a:rPr>
                <a:t>Chia </a:t>
              </a:r>
              <a:r>
                <a:rPr lang="en-US" sz="2400" dirty="0" err="1">
                  <a:solidFill>
                    <a:srgbClr val="000000"/>
                  </a:solidFill>
                  <a:effectLst/>
                  <a:latin typeface="Times New Roman" panose="02020603050405020304" pitchFamily="18" charset="0"/>
                  <a:ea typeface="Times New Roman" panose="02020603050405020304" pitchFamily="18" charset="0"/>
                </a:rPr>
                <a:t>sẻ</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những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kỉ</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niệm</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đáng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nhớ</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em</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khi</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học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tập</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môn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Ngữ</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Văn</a:t>
              </a:r>
              <a:r>
                <a:rPr lang="en-US" sz="2400" dirty="0">
                  <a:solidFill>
                    <a:srgbClr val="000000"/>
                  </a:solidFill>
                  <a:effectLst/>
                  <a:latin typeface="Times New Roman" panose="02020603050405020304" pitchFamily="18" charset="0"/>
                  <a:ea typeface="Times New Roman" panose="02020603050405020304" pitchFamily="18" charset="0"/>
                </a:rPr>
                <a:t> 7 </a:t>
              </a:r>
              <a:r>
                <a:rPr lang="en-US" sz="2400" dirty="0" err="1">
                  <a:solidFill>
                    <a:srgbClr val="000000"/>
                  </a:solidFill>
                  <a:effectLst/>
                  <a:latin typeface="Times New Roman" panose="02020603050405020304" pitchFamily="18" charset="0"/>
                  <a:ea typeface="Times New Roman" panose="02020603050405020304" pitchFamily="18" charset="0"/>
                </a:rPr>
                <a:t>trong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học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kì</a:t>
              </a:r>
              <a:r>
                <a:rPr lang="en-US" sz="2400" dirty="0">
                  <a:solidFill>
                    <a:srgbClr val="000000"/>
                  </a:solidFill>
                  <a:effectLst/>
                  <a:latin typeface="Times New Roman" panose="02020603050405020304" pitchFamily="18" charset="0"/>
                  <a:ea typeface="Times New Roman" panose="02020603050405020304" pitchFamily="18" charset="0"/>
                </a:rPr>
                <a:t> I.</a:t>
              </a:r>
              <a:endParaRPr lang="en-US" sz="2400" dirty="0"/>
            </a:p>
          </p:txBody>
        </p:sp>
      </p:grpSp>
      <p:grpSp>
        <p:nvGrpSpPr>
          <p:cNvPr id="29" name="Group 28">
            <a:extLst>
              <a:ext uri="{FF2B5EF4-FFF2-40B4-BE49-F238E27FC236}">
                <a16:creationId xmlns:a16="http://schemas.microsoft.com/office/drawing/2014/main" id="{B9DE70D0-A0B2-45D9-839E-7C8FE5B1E77D}"/>
              </a:ext>
            </a:extLst>
          </p:cNvPr>
          <p:cNvGrpSpPr/>
          <p:nvPr/>
        </p:nvGrpSpPr>
        <p:grpSpPr>
          <a:xfrm>
            <a:off x="740229" y="5370280"/>
            <a:ext cx="5123542" cy="1216413"/>
            <a:chOff x="435430" y="5050972"/>
            <a:chExt cx="5123542" cy="1216413"/>
          </a:xfrm>
        </p:grpSpPr>
        <p:pic>
          <p:nvPicPr>
            <p:cNvPr id="20" name="Picture 19">
              <a:extLst>
                <a:ext uri="{FF2B5EF4-FFF2-40B4-BE49-F238E27FC236}">
                  <a16:creationId xmlns:a16="http://schemas.microsoft.com/office/drawing/2014/main" id="{5F2039DB-0E19-4381-AC03-DCAF3C1B89DE}"/>
                </a:ext>
              </a:extLst>
            </p:cNvPr>
            <p:cNvPicPr>
              <a:picLocks noChangeAspect="1"/>
            </p:cNvPicPr>
            <p:nvPr/>
          </p:nvPicPr>
          <p:blipFill rotWithShape="1">
            <a:blip r:embed="rId3"/>
            <a:srcRect l="15876" t="10858" r="14687" b="14887"/>
            <a:stretch/>
          </p:blipFill>
          <p:spPr>
            <a:xfrm>
              <a:off x="435430" y="5050972"/>
              <a:ext cx="5123542" cy="114662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4" name="TextBox 23">
              <a:extLst>
                <a:ext uri="{FF2B5EF4-FFF2-40B4-BE49-F238E27FC236}">
                  <a16:creationId xmlns:a16="http://schemas.microsoft.com/office/drawing/2014/main" id="{B67D6880-82CF-4011-BC42-CC9E50485576}"/>
                </a:ext>
              </a:extLst>
            </p:cNvPr>
            <p:cNvSpPr txBox="1"/>
            <p:nvPr/>
          </p:nvSpPr>
          <p:spPr>
            <a:xfrm>
              <a:off x="834573" y="5067056"/>
              <a:ext cx="4325256" cy="1200329"/>
            </a:xfrm>
            <a:prstGeom prst="rect">
              <a:avLst/>
            </a:prstGeom>
            <a:noFill/>
          </p:spPr>
          <p:txBody>
            <a:bodyPr wrap="square">
              <a:spAutoFit/>
            </a:bodyPr>
            <a:lstStyle/>
            <a:p>
              <a:r>
                <a:rPr lang="en-US" sz="2400" dirty="0" err="1">
                  <a:solidFill>
                    <a:srgbClr val="000000"/>
                  </a:solidFill>
                  <a:effectLst/>
                  <a:latin typeface="Times New Roman" panose="02020603050405020304" pitchFamily="18" charset="0"/>
                  <a:ea typeface="Times New Roman" panose="02020603050405020304" pitchFamily="18" charset="0"/>
                </a:rPr>
                <a:t>Em</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có</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kế</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hoạch</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như</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thế</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nào</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cho</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việc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học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tập</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bộ</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môn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Ngữ</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văn</a:t>
              </a:r>
              <a:r>
                <a:rPr lang="en-US" sz="2400" dirty="0">
                  <a:solidFill>
                    <a:srgbClr val="000000"/>
                  </a:solidFill>
                  <a:effectLst/>
                  <a:latin typeface="Times New Roman" panose="02020603050405020304" pitchFamily="18" charset="0"/>
                  <a:ea typeface="Times New Roman" panose="02020603050405020304" pitchFamily="18" charset="0"/>
                </a:rPr>
                <a:t> ở </a:t>
              </a:r>
              <a:r>
                <a:rPr lang="en-US" sz="2400" dirty="0" err="1">
                  <a:solidFill>
                    <a:srgbClr val="000000"/>
                  </a:solidFill>
                  <a:effectLst/>
                  <a:latin typeface="Times New Roman" panose="02020603050405020304" pitchFamily="18" charset="0"/>
                  <a:ea typeface="Times New Roman" panose="02020603050405020304" pitchFamily="18" charset="0"/>
                </a:rPr>
                <a:t>học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kì</a:t>
              </a:r>
              <a:r>
                <a:rPr lang="en-US" sz="2400" dirty="0">
                  <a:solidFill>
                    <a:srgbClr val="000000"/>
                  </a:solidFill>
                  <a:effectLst/>
                  <a:latin typeface="Times New Roman" panose="02020603050405020304" pitchFamily="18" charset="0"/>
                  <a:ea typeface="Times New Roman" panose="02020603050405020304" pitchFamily="18" charset="0"/>
                </a:rPr>
                <a:t> II?</a:t>
              </a:r>
              <a:endParaRPr lang="en-US" sz="2400" dirty="0"/>
            </a:p>
          </p:txBody>
        </p:sp>
      </p:grpSp>
      <p:pic>
        <p:nvPicPr>
          <p:cNvPr id="25" name="Picture 24">
            <a:extLst>
              <a:ext uri="{FF2B5EF4-FFF2-40B4-BE49-F238E27FC236}">
                <a16:creationId xmlns:a16="http://schemas.microsoft.com/office/drawing/2014/main" id="{BD3EB06C-C6B1-4A53-8C1C-81963F016A4E}"/>
              </a:ext>
            </a:extLst>
          </p:cNvPr>
          <p:cNvPicPr>
            <a:picLocks noChangeAspect="1"/>
          </p:cNvPicPr>
          <p:nvPr/>
        </p:nvPicPr>
        <p:blipFill rotWithShape="1">
          <a:blip r:embed="rId4"/>
          <a:srcRect r="11859"/>
          <a:stretch/>
        </p:blipFill>
        <p:spPr>
          <a:xfrm>
            <a:off x="6330044" y="3985541"/>
            <a:ext cx="5551421" cy="253760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27" name="TextBox 26">
            <a:extLst>
              <a:ext uri="{FF2B5EF4-FFF2-40B4-BE49-F238E27FC236}">
                <a16:creationId xmlns:a16="http://schemas.microsoft.com/office/drawing/2014/main" id="{2C53F2A6-6EA9-44EC-B350-24E3F1795AE9}"/>
              </a:ext>
            </a:extLst>
          </p:cNvPr>
          <p:cNvSpPr txBox="1"/>
          <p:nvPr/>
        </p:nvSpPr>
        <p:spPr>
          <a:xfrm>
            <a:off x="6600082" y="4571194"/>
            <a:ext cx="5065775" cy="1569660"/>
          </a:xfrm>
          <a:prstGeom prst="rect">
            <a:avLst/>
          </a:prstGeom>
          <a:noFill/>
        </p:spPr>
        <p:txBody>
          <a:bodyPr wrap="square">
            <a:spAutoFit/>
          </a:bodyPr>
          <a:lstStyle/>
          <a:p>
            <a:r>
              <a:rPr lang="en-US" sz="2400" dirty="0">
                <a:solidFill>
                  <a:srgbClr val="000000"/>
                </a:solidFill>
                <a:effectLst/>
                <a:latin typeface="Times New Roman" panose="02020603050405020304" pitchFamily="18" charset="0"/>
                <a:ea typeface="Times New Roman" panose="02020603050405020304" pitchFamily="18" charset="0"/>
              </a:rPr>
              <a:t>Sau </a:t>
            </a:r>
            <a:r>
              <a:rPr lang="en-US" sz="2400" dirty="0" err="1">
                <a:solidFill>
                  <a:srgbClr val="000000"/>
                </a:solidFill>
                <a:effectLst/>
                <a:latin typeface="Times New Roman" panose="02020603050405020304" pitchFamily="18" charset="0"/>
                <a:ea typeface="Times New Roman" panose="02020603050405020304" pitchFamily="18" charset="0"/>
              </a:rPr>
              <a:t>một</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học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kì</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học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tập</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thì</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em</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có</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thấy</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hài</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lòng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về</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kết</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quả</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học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tập</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bộ</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môn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mình</a:t>
            </a:r>
            <a:r>
              <a:rPr lang="en-US" sz="2400" dirty="0">
                <a:solidFill>
                  <a:srgbClr val="000000"/>
                </a:solidFill>
                <a:effectLst/>
                <a:latin typeface="Times New Roman" panose="02020603050405020304" pitchFamily="18" charset="0"/>
                <a:ea typeface="Times New Roman" panose="02020603050405020304" pitchFamily="18" charset="0"/>
              </a:rPr>
              <a:t> so </a:t>
            </a:r>
            <a:r>
              <a:rPr lang="en-US" sz="2400" dirty="0" err="1">
                <a:solidFill>
                  <a:srgbClr val="000000"/>
                </a:solidFill>
                <a:effectLst/>
                <a:latin typeface="Times New Roman" panose="02020603050405020304" pitchFamily="18" charset="0"/>
                <a:ea typeface="Times New Roman" panose="02020603050405020304" pitchFamily="18" charset="0"/>
              </a:rPr>
              <a:t>với</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mong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muốn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bản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thân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đã</a:t>
            </a:r>
            <a:r>
              <a:rPr lang="en-US" sz="2400" dirty="0">
                <a:solidFill>
                  <a:srgbClr val="000000"/>
                </a:solidFill>
                <a:effectLst/>
                <a:latin typeface="Times New Roman" panose="02020603050405020304" pitchFamily="18" charset="0"/>
                <a:ea typeface="Times New Roman" panose="02020603050405020304" pitchFamily="18" charset="0"/>
              </a:rPr>
              <a:t> chia </a:t>
            </a:r>
            <a:r>
              <a:rPr lang="en-US" sz="2400" dirty="0" err="1">
                <a:solidFill>
                  <a:srgbClr val="000000"/>
                </a:solidFill>
                <a:effectLst/>
                <a:latin typeface="Times New Roman" panose="02020603050405020304" pitchFamily="18" charset="0"/>
                <a:ea typeface="Times New Roman" panose="02020603050405020304" pitchFamily="18" charset="0"/>
              </a:rPr>
              <a:t>sẻ</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khi</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học</a:t>
            </a:r>
            <a:r>
              <a:rPr lang="en-US" sz="2400" dirty="0">
                <a:solidFill>
                  <a:srgbClr val="000000"/>
                </a:solidFill>
                <a:effectLst/>
                <a:latin typeface="Times New Roman" panose="02020603050405020304" pitchFamily="18" charset="0"/>
                <a:ea typeface="Times New Roman" panose="02020603050405020304" pitchFamily="18" charset="0"/>
              </a:rPr>
              <a:t> ở </a:t>
            </a:r>
            <a:r>
              <a:rPr lang="en-US" sz="2400" dirty="0" err="1">
                <a:solidFill>
                  <a:srgbClr val="000000"/>
                </a:solidFill>
                <a:effectLst/>
                <a:latin typeface="Times New Roman" panose="02020603050405020304" pitchFamily="18" charset="0"/>
                <a:ea typeface="Times New Roman" panose="02020603050405020304" pitchFamily="18" charset="0"/>
              </a:rPr>
              <a:t>bài</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mở</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đầu</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chưa</a:t>
            </a:r>
            <a:r>
              <a:rPr lang="en-US" sz="2400" dirty="0">
                <a:solidFill>
                  <a:srgbClr val="000000"/>
                </a:solidFill>
                <a:effectLst/>
                <a:latin typeface="Times New Roman" panose="02020603050405020304" pitchFamily="18" charset="0"/>
                <a:ea typeface="Times New Roman" panose="02020603050405020304" pitchFamily="18" charset="0"/>
              </a:rPr>
              <a:t>?</a:t>
            </a:r>
            <a:endParaRPr lang="en-US" sz="2400" dirty="0"/>
          </a:p>
        </p:txBody>
      </p:sp>
      <p:pic>
        <p:nvPicPr>
          <p:cNvPr id="31" name="Picture 30">
            <a:extLst>
              <a:ext uri="{FF2B5EF4-FFF2-40B4-BE49-F238E27FC236}">
                <a16:creationId xmlns:a16="http://schemas.microsoft.com/office/drawing/2014/main" id="{6D3514ED-F2D2-4BA0-BAD6-897540481B02}"/>
              </a:ext>
            </a:extLst>
          </p:cNvPr>
          <p:cNvPicPr>
            <a:picLocks noChangeAspect="1"/>
          </p:cNvPicPr>
          <p:nvPr/>
        </p:nvPicPr>
        <p:blipFill>
          <a:blip r:embed="rId5"/>
          <a:stretch>
            <a:fillRect/>
          </a:stretch>
        </p:blipFill>
        <p:spPr>
          <a:xfrm>
            <a:off x="248950" y="994494"/>
            <a:ext cx="890422" cy="865277"/>
          </a:xfrm>
          <a:prstGeom prst="ellipse">
            <a:avLst/>
          </a:prstGeom>
          <a:ln>
            <a:noFill/>
          </a:ln>
          <a:effectLst>
            <a:outerShdw blurRad="107950" dist="12700" dir="5400000" algn="ctr">
              <a:srgbClr val="000000"/>
            </a:outerShdw>
            <a:softEdge rad="112500"/>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32" name="Picture 31">
            <a:extLst>
              <a:ext uri="{FF2B5EF4-FFF2-40B4-BE49-F238E27FC236}">
                <a16:creationId xmlns:a16="http://schemas.microsoft.com/office/drawing/2014/main" id="{17E3216D-28AC-497E-AC92-8A957B097547}"/>
              </a:ext>
            </a:extLst>
          </p:cNvPr>
          <p:cNvPicPr>
            <a:picLocks noChangeAspect="1"/>
          </p:cNvPicPr>
          <p:nvPr/>
        </p:nvPicPr>
        <p:blipFill>
          <a:blip r:embed="rId5"/>
          <a:stretch>
            <a:fillRect/>
          </a:stretch>
        </p:blipFill>
        <p:spPr>
          <a:xfrm>
            <a:off x="248950" y="4962463"/>
            <a:ext cx="890422" cy="865277"/>
          </a:xfrm>
          <a:prstGeom prst="ellipse">
            <a:avLst/>
          </a:prstGeom>
          <a:ln>
            <a:noFill/>
          </a:ln>
          <a:effectLst>
            <a:outerShdw blurRad="107950" dist="12700" dir="5400000" algn="ctr">
              <a:srgbClr val="000000"/>
            </a:outerShdw>
            <a:softEdge rad="112500"/>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33" name="Picture 32">
            <a:extLst>
              <a:ext uri="{FF2B5EF4-FFF2-40B4-BE49-F238E27FC236}">
                <a16:creationId xmlns:a16="http://schemas.microsoft.com/office/drawing/2014/main" id="{7A4F05FF-B724-49D3-B877-AB839F32FA78}"/>
              </a:ext>
            </a:extLst>
          </p:cNvPr>
          <p:cNvPicPr>
            <a:picLocks noChangeAspect="1"/>
          </p:cNvPicPr>
          <p:nvPr/>
        </p:nvPicPr>
        <p:blipFill>
          <a:blip r:embed="rId5"/>
          <a:stretch>
            <a:fillRect/>
          </a:stretch>
        </p:blipFill>
        <p:spPr>
          <a:xfrm>
            <a:off x="248950" y="2978478"/>
            <a:ext cx="890422" cy="865277"/>
          </a:xfrm>
          <a:prstGeom prst="ellipse">
            <a:avLst/>
          </a:prstGeom>
          <a:ln>
            <a:noFill/>
          </a:ln>
          <a:effectLst>
            <a:outerShdw blurRad="107950" dist="12700" dir="5400000" algn="ctr">
              <a:srgbClr val="000000"/>
            </a:outerShdw>
            <a:softEdge rad="112500"/>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34" name="Picture 33">
            <a:extLst>
              <a:ext uri="{FF2B5EF4-FFF2-40B4-BE49-F238E27FC236}">
                <a16:creationId xmlns:a16="http://schemas.microsoft.com/office/drawing/2014/main" id="{1B9C9D78-07BB-488D-801D-99C61E8463F9}"/>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Lst>
          </a:blip>
          <a:stretch>
            <a:fillRect/>
          </a:stretch>
        </p:blipFill>
        <p:spPr>
          <a:xfrm>
            <a:off x="440873" y="1154989"/>
            <a:ext cx="515257" cy="515257"/>
          </a:xfrm>
          <a:prstGeom prst="rect">
            <a:avLst/>
          </a:prstGeom>
        </p:spPr>
      </p:pic>
      <p:pic>
        <p:nvPicPr>
          <p:cNvPr id="36" name="Picture 35">
            <a:extLst>
              <a:ext uri="{FF2B5EF4-FFF2-40B4-BE49-F238E27FC236}">
                <a16:creationId xmlns:a16="http://schemas.microsoft.com/office/drawing/2014/main" id="{3FF63151-5011-4533-A376-E91FF949F468}"/>
              </a:ext>
            </a:extLst>
          </p:cNvPr>
          <p:cNvPicPr>
            <a:picLocks noChangeAspect="1"/>
          </p:cNvPicPr>
          <p:nvPr/>
        </p:nvPicPr>
        <p:blipFill>
          <a:blip r:embed="rId5"/>
          <a:stretch>
            <a:fillRect/>
          </a:stretch>
        </p:blipFill>
        <p:spPr>
          <a:xfrm>
            <a:off x="10808287" y="1018895"/>
            <a:ext cx="890422" cy="865277"/>
          </a:xfrm>
          <a:prstGeom prst="ellipse">
            <a:avLst/>
          </a:prstGeom>
          <a:ln>
            <a:noFill/>
          </a:ln>
          <a:effectLst>
            <a:outerShdw blurRad="107950" dist="12700" dir="5400000" algn="ctr">
              <a:srgbClr val="000000"/>
            </a:outerShdw>
            <a:softEdge rad="112500"/>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38" name="Picture 37">
            <a:extLst>
              <a:ext uri="{FF2B5EF4-FFF2-40B4-BE49-F238E27FC236}">
                <a16:creationId xmlns:a16="http://schemas.microsoft.com/office/drawing/2014/main" id="{06508574-993D-406A-A7DE-F1232B99448F}"/>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Lst>
          </a:blip>
          <a:stretch>
            <a:fillRect/>
          </a:stretch>
        </p:blipFill>
        <p:spPr>
          <a:xfrm>
            <a:off x="11004736" y="1189382"/>
            <a:ext cx="524301" cy="524301"/>
          </a:xfrm>
          <a:prstGeom prst="rect">
            <a:avLst/>
          </a:prstGeom>
        </p:spPr>
      </p:pic>
      <p:pic>
        <p:nvPicPr>
          <p:cNvPr id="39" name="Picture 38">
            <a:extLst>
              <a:ext uri="{FF2B5EF4-FFF2-40B4-BE49-F238E27FC236}">
                <a16:creationId xmlns:a16="http://schemas.microsoft.com/office/drawing/2014/main" id="{7D106244-CB5F-4EB9-8119-04F46B675B26}"/>
              </a:ext>
            </a:extLst>
          </p:cNvPr>
          <p:cNvPicPr>
            <a:picLocks noChangeAspect="1"/>
          </p:cNvPicPr>
          <p:nvPr/>
        </p:nvPicPr>
        <p:blipFill>
          <a:blip r:embed="rId5"/>
          <a:stretch>
            <a:fillRect/>
          </a:stretch>
        </p:blipFill>
        <p:spPr>
          <a:xfrm>
            <a:off x="11033877" y="3781579"/>
            <a:ext cx="890422" cy="865277"/>
          </a:xfrm>
          <a:prstGeom prst="ellipse">
            <a:avLst/>
          </a:prstGeom>
          <a:ln>
            <a:noFill/>
          </a:ln>
          <a:effectLst>
            <a:outerShdw blurRad="107950" dist="12700" dir="5400000" algn="ctr">
              <a:srgbClr val="000000"/>
            </a:outerShdw>
            <a:softEdge rad="112500"/>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40" name="Picture 39">
            <a:extLst>
              <a:ext uri="{FF2B5EF4-FFF2-40B4-BE49-F238E27FC236}">
                <a16:creationId xmlns:a16="http://schemas.microsoft.com/office/drawing/2014/main" id="{7FE9BC20-540D-4221-BC6A-609381845760}"/>
              </a:ext>
            </a:extLst>
          </p:cNvPr>
          <p:cNvPicPr>
            <a:picLocks noChangeAspect="1"/>
          </p:cNvPicPr>
          <p:nvPr/>
        </p:nvPicPr>
        <p:blipFill>
          <a:blip r:embed="rId10">
            <a:extLst>
              <a:ext uri="{BEBA8EAE-BF5A-486C-A8C5-ECC9F3942E4B}">
                <a14:imgProps xmlns:a14="http://schemas.microsoft.com/office/drawing/2010/main">
                  <a14:imgLayer r:embed="rId11">
                    <a14:imgEffect>
                      <a14:backgroundRemoval t="10000" b="90000" l="10000" r="90000"/>
                    </a14:imgEffect>
                  </a14:imgLayer>
                </a14:imgProps>
              </a:ext>
            </a:extLst>
          </a:blip>
          <a:stretch>
            <a:fillRect/>
          </a:stretch>
        </p:blipFill>
        <p:spPr>
          <a:xfrm>
            <a:off x="11200546" y="3934264"/>
            <a:ext cx="529771" cy="529771"/>
          </a:xfrm>
          <a:prstGeom prst="rect">
            <a:avLst/>
          </a:prstGeom>
        </p:spPr>
      </p:pic>
      <p:pic>
        <p:nvPicPr>
          <p:cNvPr id="41" name="Picture 40">
            <a:extLst>
              <a:ext uri="{FF2B5EF4-FFF2-40B4-BE49-F238E27FC236}">
                <a16:creationId xmlns:a16="http://schemas.microsoft.com/office/drawing/2014/main" id="{5DC93C5F-2B07-47CA-A800-D5EA1868DE5A}"/>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10000" b="90000" l="10000" r="90000"/>
                    </a14:imgEffect>
                  </a14:imgLayer>
                </a14:imgProps>
              </a:ext>
            </a:extLst>
          </a:blip>
          <a:stretch>
            <a:fillRect/>
          </a:stretch>
        </p:blipFill>
        <p:spPr>
          <a:xfrm>
            <a:off x="397328" y="5152560"/>
            <a:ext cx="566964" cy="453571"/>
          </a:xfrm>
          <a:prstGeom prst="rect">
            <a:avLst/>
          </a:prstGeom>
        </p:spPr>
      </p:pic>
      <p:pic>
        <p:nvPicPr>
          <p:cNvPr id="42" name="Picture 41">
            <a:extLst>
              <a:ext uri="{FF2B5EF4-FFF2-40B4-BE49-F238E27FC236}">
                <a16:creationId xmlns:a16="http://schemas.microsoft.com/office/drawing/2014/main" id="{80C82DC5-C537-4446-95CE-012D2C950AC6}"/>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10000" b="90000" l="10000" r="90000"/>
                    </a14:imgEffect>
                  </a14:imgLayer>
                </a14:imgProps>
              </a:ext>
            </a:extLst>
          </a:blip>
          <a:stretch>
            <a:fillRect/>
          </a:stretch>
        </p:blipFill>
        <p:spPr>
          <a:xfrm>
            <a:off x="375556" y="3168256"/>
            <a:ext cx="564934" cy="465188"/>
          </a:xfrm>
          <a:prstGeom prst="rect">
            <a:avLst/>
          </a:prstGeom>
        </p:spPr>
      </p:pic>
      <p:sp>
        <p:nvSpPr>
          <p:cNvPr id="44" name="TextBox 43">
            <a:extLst>
              <a:ext uri="{FF2B5EF4-FFF2-40B4-BE49-F238E27FC236}">
                <a16:creationId xmlns:a16="http://schemas.microsoft.com/office/drawing/2014/main" id="{0F86025A-D0AB-464E-BA92-E477E7C43160}"/>
              </a:ext>
            </a:extLst>
          </p:cNvPr>
          <p:cNvSpPr txBox="1"/>
          <p:nvPr/>
        </p:nvSpPr>
        <p:spPr>
          <a:xfrm>
            <a:off x="3052376" y="220469"/>
            <a:ext cx="6074548" cy="1015663"/>
          </a:xfrm>
          <a:prstGeom prst="rect">
            <a:avLst/>
          </a:prstGeom>
          <a:noFill/>
        </p:spPr>
        <p:txBody>
          <a:bodyPr wrap="none" rtlCol="0">
            <a:spAutoFit/>
          </a:bodyPr>
          <a:lstStyle/>
          <a:p>
            <a:r>
              <a:rPr lang="en-US" sz="6000" b="1" dirty="0">
                <a:ln w="6600">
                  <a:solidFill>
                    <a:schemeClr val="accent2"/>
                  </a:solidFill>
                  <a:prstDash val="solid"/>
                </a:ln>
                <a:solidFill>
                  <a:srgbClr val="FFFFFF"/>
                </a:solidFill>
                <a:effectLst>
                  <a:outerShdw dist="38100" dir="2700000" algn="tl" rotWithShape="0">
                    <a:schemeClr val="accent2"/>
                  </a:outerShdw>
                </a:effectLst>
              </a:rPr>
              <a:t>PHIẾU HỌC TẬP 01</a:t>
            </a:r>
          </a:p>
        </p:txBody>
      </p:sp>
    </p:spTree>
    <p:extLst>
      <p:ext uri="{BB962C8B-B14F-4D97-AF65-F5344CB8AC3E}">
        <p14:creationId xmlns:p14="http://schemas.microsoft.com/office/powerpoint/2010/main" val="1807104527"/>
      </p:ext>
    </p:extLst>
  </p:cSld>
  <p:clrMapOvr>
    <a:masterClrMapping/>
  </p:clrMapOvr>
  <p:transition spd="slow">
    <p:comb/>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3799861" cy="914400"/>
            <a:chOff x="300403" y="98046"/>
            <a:chExt cx="3029592"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201644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2851023"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 name="TextBox 2">
            <a:extLst>
              <a:ext uri="{FF2B5EF4-FFF2-40B4-BE49-F238E27FC236}">
                <a16:creationId xmlns:a16="http://schemas.microsoft.com/office/drawing/2014/main" id="{BDA34A4C-5B90-4C95-9844-B0BB26C13255}"/>
              </a:ext>
            </a:extLst>
          </p:cNvPr>
          <p:cNvSpPr txBox="1"/>
          <p:nvPr/>
        </p:nvSpPr>
        <p:spPr>
          <a:xfrm>
            <a:off x="1419272" y="184833"/>
            <a:ext cx="1034257"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w="13462">
                  <a:solidFill>
                    <a:prstClr val="white"/>
                  </a:solidFill>
                  <a:prstDash val="solid"/>
                </a:ln>
                <a:solidFill>
                  <a:prstClr val="black">
                    <a:lumMod val="85000"/>
                    <a:lumOff val="15000"/>
                  </a:prstClr>
                </a:solidFill>
                <a:effectLst>
                  <a:outerShdw dist="38100" dir="2700000" algn="bl" rotWithShape="0">
                    <a:srgbClr val="5B9BD5"/>
                  </a:outerShdw>
                </a:effectLst>
                <a:uLnTx/>
                <a:uFillTx/>
                <a:latin typeface="Calibri" panose="020F0502020204030204"/>
                <a:ea typeface="+mn-ea"/>
                <a:cs typeface="+mn-cs"/>
              </a:rPr>
              <a:t>VIẾT</a:t>
            </a:r>
            <a:endPar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D0C5B886-B9EF-4394-BA96-CC6BAAE68375}"/>
              </a:ext>
            </a:extLst>
          </p:cNvPr>
          <p:cNvSpPr txBox="1"/>
          <p:nvPr/>
        </p:nvSpPr>
        <p:spPr>
          <a:xfrm>
            <a:off x="660400" y="1056636"/>
            <a:ext cx="10858500" cy="530594"/>
          </a:xfrm>
          <a:prstGeom prst="rect">
            <a:avLst/>
          </a:prstGeom>
          <a:noFill/>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tab pos="90170" algn="l"/>
                <a:tab pos="180340" algn="l"/>
                <a:tab pos="270510" algn="l"/>
              </a:tabLst>
              <a:defRPr/>
            </a:pPr>
            <a:r>
              <a:rPr kumimoji="0" lang="vi-VN"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6. Các bước tiến hành viết một văn bản</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8" name="Table 7">
            <a:extLst>
              <a:ext uri="{FF2B5EF4-FFF2-40B4-BE49-F238E27FC236}">
                <a16:creationId xmlns:a16="http://schemas.microsoft.com/office/drawing/2014/main" id="{6C9B3E41-879C-4F96-968C-2448EB2FDDEB}"/>
              </a:ext>
            </a:extLst>
          </p:cNvPr>
          <p:cNvGraphicFramePr>
            <a:graphicFrameLocks noGrp="1"/>
          </p:cNvGraphicFramePr>
          <p:nvPr>
            <p:extLst>
              <p:ext uri="{D42A27DB-BD31-4B8C-83A1-F6EECF244321}">
                <p14:modId xmlns:p14="http://schemas.microsoft.com/office/powerpoint/2010/main" val="1899724317"/>
              </p:ext>
            </p:extLst>
          </p:nvPr>
        </p:nvGraphicFramePr>
        <p:xfrm>
          <a:off x="652593" y="1700637"/>
          <a:ext cx="10858500" cy="4244659"/>
        </p:xfrm>
        <a:graphic>
          <a:graphicData uri="http://schemas.openxmlformats.org/drawingml/2006/table">
            <a:tbl>
              <a:tblPr firstRow="1" firstCol="1" bandRow="1"/>
              <a:tblGrid>
                <a:gridCol w="2805379">
                  <a:extLst>
                    <a:ext uri="{9D8B030D-6E8A-4147-A177-3AD203B41FA5}">
                      <a16:colId xmlns:a16="http://schemas.microsoft.com/office/drawing/2014/main" val="2631459244"/>
                    </a:ext>
                  </a:extLst>
                </a:gridCol>
                <a:gridCol w="8053121">
                  <a:extLst>
                    <a:ext uri="{9D8B030D-6E8A-4147-A177-3AD203B41FA5}">
                      <a16:colId xmlns:a16="http://schemas.microsoft.com/office/drawing/2014/main" val="3223716095"/>
                    </a:ext>
                  </a:extLst>
                </a:gridCol>
              </a:tblGrid>
              <a:tr h="74491">
                <a:tc>
                  <a:txBody>
                    <a:bodyPr/>
                    <a:lstStyle/>
                    <a:p>
                      <a:pPr algn="ctr">
                        <a:lnSpc>
                          <a:spcPct val="107000"/>
                        </a:lnSpc>
                        <a:spcAft>
                          <a:spcPts val="800"/>
                        </a:spcAft>
                        <a:tabLst>
                          <a:tab pos="90170" algn="l"/>
                          <a:tab pos="180340" algn="l"/>
                          <a:tab pos="270510" algn="l"/>
                        </a:tabLst>
                      </a:pPr>
                      <a:r>
                        <a:rPr lang="vi-VN"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 tự các bước</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tabLst>
                          <a:tab pos="90170" algn="l"/>
                          <a:tab pos="180340" algn="l"/>
                          <a:tab pos="270510" algn="l"/>
                        </a:tabLst>
                      </a:pPr>
                      <a:r>
                        <a:rPr lang="vi-VN"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Nhiệm vụ cụ thể</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84133960"/>
                  </a:ext>
                </a:extLst>
              </a:tr>
              <a:tr h="265419">
                <a:tc>
                  <a:txBody>
                    <a:bodyPr/>
                    <a:lstStyle/>
                    <a:p>
                      <a:pPr algn="just">
                        <a:lnSpc>
                          <a:spcPct val="107000"/>
                        </a:lnSpc>
                        <a:spcAft>
                          <a:spcPts val="800"/>
                        </a:spcAft>
                        <a:tabLst>
                          <a:tab pos="90170" algn="l"/>
                          <a:tab pos="180340" algn="l"/>
                          <a:tab pos="270510" algn="l"/>
                        </a:tabLst>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Bước 2.</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tabLst>
                          <a:tab pos="90170" algn="l"/>
                          <a:tab pos="180340" algn="l"/>
                          <a:tab pos="270510" algn="l"/>
                        </a:tabLst>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Tìm ý và lập dàn ý</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pP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 Tìm ý cho bài viết và phát triển các ý bằng cách đặt và trả lời các câu hỏi, sắp xếp các ý có một bố cục rành mạch, hợp lí</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800"/>
                        </a:spcAft>
                      </a:pP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Lập</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dàn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bằng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sơ</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đồ</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tư</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duy</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đầy</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đủ</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3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bước</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Mở</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thân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kết</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bài</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08603187"/>
                  </a:ext>
                </a:extLst>
              </a:tr>
              <a:tr h="549912">
                <a:tc>
                  <a:txBody>
                    <a:bodyPr/>
                    <a:lstStyle/>
                    <a:p>
                      <a:pPr>
                        <a:lnSpc>
                          <a:spcPct val="107000"/>
                        </a:lnSpc>
                        <a:spcAft>
                          <a:spcPts val="800"/>
                        </a:spcAft>
                      </a:pPr>
                      <a:r>
                        <a:rPr lang="en-US" sz="28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Bước 3:</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800"/>
                        </a:spcAft>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Viết</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tabLst>
                          <a:tab pos="90170" algn="l"/>
                          <a:tab pos="180340" algn="l"/>
                          <a:tab pos="270510" algn="l"/>
                        </a:tabLst>
                      </a:pPr>
                      <a:r>
                        <a:rPr lang="vi-VN"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tabLst>
                          <a:tab pos="90170" algn="l"/>
                          <a:tab pos="180340" algn="l"/>
                          <a:tab pos="270510" algn="l"/>
                        </a:tabLst>
                      </a:pP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Diễn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đạt</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ý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đã</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ghi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bố</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cục</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thành</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đoạn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chính</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xác</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sáng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mạch</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lạc</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liên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kết</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chặt</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chẽ</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nhau</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80643720"/>
                  </a:ext>
                </a:extLst>
              </a:tr>
            </a:tbl>
          </a:graphicData>
        </a:graphic>
      </p:graphicFrame>
    </p:spTree>
    <p:extLst>
      <p:ext uri="{BB962C8B-B14F-4D97-AF65-F5344CB8AC3E}">
        <p14:creationId xmlns:p14="http://schemas.microsoft.com/office/powerpoint/2010/main" val="2780921398"/>
      </p:ext>
    </p:extLst>
  </p:cSld>
  <p:clrMapOvr>
    <a:masterClrMapping/>
  </p:clrMapOvr>
  <p:transition spd="slow">
    <p:comb/>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3799861" cy="914400"/>
            <a:chOff x="300403" y="98046"/>
            <a:chExt cx="3029592"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201644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2851023"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 name="TextBox 2">
            <a:extLst>
              <a:ext uri="{FF2B5EF4-FFF2-40B4-BE49-F238E27FC236}">
                <a16:creationId xmlns:a16="http://schemas.microsoft.com/office/drawing/2014/main" id="{BDA34A4C-5B90-4C95-9844-B0BB26C13255}"/>
              </a:ext>
            </a:extLst>
          </p:cNvPr>
          <p:cNvSpPr txBox="1"/>
          <p:nvPr/>
        </p:nvSpPr>
        <p:spPr>
          <a:xfrm>
            <a:off x="1419272" y="184833"/>
            <a:ext cx="1034257"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w="13462">
                  <a:solidFill>
                    <a:prstClr val="white"/>
                  </a:solidFill>
                  <a:prstDash val="solid"/>
                </a:ln>
                <a:solidFill>
                  <a:prstClr val="black">
                    <a:lumMod val="85000"/>
                    <a:lumOff val="15000"/>
                  </a:prstClr>
                </a:solidFill>
                <a:effectLst>
                  <a:outerShdw dist="38100" dir="2700000" algn="bl" rotWithShape="0">
                    <a:srgbClr val="5B9BD5"/>
                  </a:outerShdw>
                </a:effectLst>
                <a:uLnTx/>
                <a:uFillTx/>
                <a:latin typeface="Calibri" panose="020F0502020204030204"/>
                <a:ea typeface="+mn-ea"/>
                <a:cs typeface="+mn-cs"/>
              </a:rPr>
              <a:t>VIẾT</a:t>
            </a:r>
            <a:endPar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D0C5B886-B9EF-4394-BA96-CC6BAAE68375}"/>
              </a:ext>
            </a:extLst>
          </p:cNvPr>
          <p:cNvSpPr txBox="1"/>
          <p:nvPr/>
        </p:nvSpPr>
        <p:spPr>
          <a:xfrm>
            <a:off x="660400" y="923852"/>
            <a:ext cx="10858500" cy="530594"/>
          </a:xfrm>
          <a:prstGeom prst="rect">
            <a:avLst/>
          </a:prstGeom>
          <a:noFill/>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tab pos="90170" algn="l"/>
                <a:tab pos="180340" algn="l"/>
                <a:tab pos="270510" algn="l"/>
              </a:tabLst>
              <a:defRPr/>
            </a:pPr>
            <a:r>
              <a:rPr kumimoji="0" lang="vi-VN"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6. Các bước tiến hành viết một văn bản</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8" name="Table 7">
            <a:extLst>
              <a:ext uri="{FF2B5EF4-FFF2-40B4-BE49-F238E27FC236}">
                <a16:creationId xmlns:a16="http://schemas.microsoft.com/office/drawing/2014/main" id="{6C9B3E41-879C-4F96-968C-2448EB2FDDEB}"/>
              </a:ext>
            </a:extLst>
          </p:cNvPr>
          <p:cNvGraphicFramePr>
            <a:graphicFrameLocks noGrp="1"/>
          </p:cNvGraphicFramePr>
          <p:nvPr>
            <p:extLst>
              <p:ext uri="{D42A27DB-BD31-4B8C-83A1-F6EECF244321}">
                <p14:modId xmlns:p14="http://schemas.microsoft.com/office/powerpoint/2010/main" val="1047841697"/>
              </p:ext>
            </p:extLst>
          </p:nvPr>
        </p:nvGraphicFramePr>
        <p:xfrm>
          <a:off x="666750" y="1479678"/>
          <a:ext cx="10858500" cy="4884865"/>
        </p:xfrm>
        <a:graphic>
          <a:graphicData uri="http://schemas.openxmlformats.org/drawingml/2006/table">
            <a:tbl>
              <a:tblPr firstRow="1" firstCol="1" bandRow="1"/>
              <a:tblGrid>
                <a:gridCol w="1947732">
                  <a:extLst>
                    <a:ext uri="{9D8B030D-6E8A-4147-A177-3AD203B41FA5}">
                      <a16:colId xmlns:a16="http://schemas.microsoft.com/office/drawing/2014/main" val="2631459244"/>
                    </a:ext>
                  </a:extLst>
                </a:gridCol>
                <a:gridCol w="2100263">
                  <a:extLst>
                    <a:ext uri="{9D8B030D-6E8A-4147-A177-3AD203B41FA5}">
                      <a16:colId xmlns:a16="http://schemas.microsoft.com/office/drawing/2014/main" val="3223716095"/>
                    </a:ext>
                  </a:extLst>
                </a:gridCol>
                <a:gridCol w="6773633">
                  <a:extLst>
                    <a:ext uri="{9D8B030D-6E8A-4147-A177-3AD203B41FA5}">
                      <a16:colId xmlns:a16="http://schemas.microsoft.com/office/drawing/2014/main" val="4193946706"/>
                    </a:ext>
                  </a:extLst>
                </a:gridCol>
                <a:gridCol w="36872">
                  <a:extLst>
                    <a:ext uri="{9D8B030D-6E8A-4147-A177-3AD203B41FA5}">
                      <a16:colId xmlns:a16="http://schemas.microsoft.com/office/drawing/2014/main" val="1381004935"/>
                    </a:ext>
                  </a:extLst>
                </a:gridCol>
              </a:tblGrid>
              <a:tr h="74491">
                <a:tc>
                  <a:txBody>
                    <a:bodyPr/>
                    <a:lstStyle/>
                    <a:p>
                      <a:pPr algn="ctr">
                        <a:lnSpc>
                          <a:spcPct val="107000"/>
                        </a:lnSpc>
                        <a:spcAft>
                          <a:spcPts val="800"/>
                        </a:spcAft>
                        <a:tabLst>
                          <a:tab pos="90170" algn="l"/>
                          <a:tab pos="180340" algn="l"/>
                          <a:tab pos="270510" algn="l"/>
                        </a:tabLst>
                      </a:pPr>
                      <a:r>
                        <a:rPr lang="vi-VN" sz="2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 tự các bước</a:t>
                      </a:r>
                      <a:endParaRPr lang="en-US" sz="2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07000"/>
                        </a:lnSpc>
                        <a:spcAft>
                          <a:spcPts val="800"/>
                        </a:spcAft>
                        <a:tabLst>
                          <a:tab pos="90170" algn="l"/>
                          <a:tab pos="180340" algn="l"/>
                          <a:tab pos="270510" algn="l"/>
                        </a:tabLst>
                      </a:pPr>
                      <a:r>
                        <a:rPr lang="vi-VN" sz="2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Nhiệm vụ cụ thể</a:t>
                      </a:r>
                      <a:endParaRPr lang="en-US" sz="2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84133960"/>
                  </a:ext>
                </a:extLst>
              </a:tr>
              <a:tr h="112677">
                <a:tc rowSpan="3">
                  <a:txBody>
                    <a:bodyPr/>
                    <a:lstStyle/>
                    <a:p>
                      <a:pPr>
                        <a:lnSpc>
                          <a:spcPct val="107000"/>
                        </a:lnSpc>
                        <a:spcAft>
                          <a:spcPts val="800"/>
                        </a:spcAft>
                        <a:tabLst>
                          <a:tab pos="90170" algn="l"/>
                          <a:tab pos="180340" algn="l"/>
                          <a:tab pos="270510" algn="l"/>
                        </a:tabLst>
                      </a:pPr>
                      <a:r>
                        <a:rPr lang="vi-VN" sz="2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Bước 4: Kiểm tra và chỉnh sửa</a:t>
                      </a:r>
                      <a:endParaRPr lang="en-US" sz="260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800"/>
                        </a:spcAft>
                        <a:tabLst>
                          <a:tab pos="90170" algn="l"/>
                          <a:tab pos="180340" algn="l"/>
                          <a:tab pos="270510" algn="l"/>
                        </a:tabLst>
                      </a:pPr>
                      <a:r>
                        <a:rPr lang="en-US" sz="26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60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lnSpc>
                          <a:spcPct val="107000"/>
                        </a:lnSpc>
                        <a:spcAft>
                          <a:spcPts val="800"/>
                        </a:spcAft>
                        <a:tabLst>
                          <a:tab pos="90170" algn="l"/>
                          <a:tab pos="180340" algn="l"/>
                          <a:tab pos="270510" algn="l"/>
                        </a:tabLst>
                      </a:pPr>
                      <a:r>
                        <a:rPr lang="en-US" sz="2600" dirty="0" err="1">
                          <a:effectLst/>
                          <a:latin typeface="Times New Roman" panose="02020603050405020304" pitchFamily="18" charset="0"/>
                          <a:ea typeface="Times New Roman" panose="02020603050405020304" pitchFamily="18" charset="0"/>
                          <a:cs typeface="Times New Roman" panose="02020603050405020304" pitchFamily="18" charset="0"/>
                        </a:rPr>
                        <a:t>Kiểm</a:t>
                      </a:r>
                      <a:r>
                        <a:rPr lang="en-US" sz="2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effectLst/>
                          <a:latin typeface="Times New Roman" panose="02020603050405020304" pitchFamily="18" charset="0"/>
                          <a:ea typeface="Times New Roman" panose="02020603050405020304" pitchFamily="18" charset="0"/>
                          <a:cs typeface="Times New Roman" panose="02020603050405020304" pitchFamily="18" charset="0"/>
                        </a:rPr>
                        <a:t>tra</a:t>
                      </a:r>
                      <a:r>
                        <a:rPr lang="en-US" sz="2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effectLst/>
                          <a:latin typeface="Times New Roman" panose="02020603050405020304" pitchFamily="18" charset="0"/>
                          <a:ea typeface="Times New Roman" panose="02020603050405020304" pitchFamily="18" charset="0"/>
                          <a:cs typeface="Times New Roman" panose="02020603050405020304" pitchFamily="18" charset="0"/>
                        </a:rPr>
                        <a:t>lại</a:t>
                      </a:r>
                      <a:r>
                        <a:rPr lang="en-US" sz="2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effectLst/>
                          <a:latin typeface="Times New Roman" panose="02020603050405020304" pitchFamily="18" charset="0"/>
                          <a:ea typeface="Times New Roman" panose="02020603050405020304" pitchFamily="18" charset="0"/>
                          <a:cs typeface="Times New Roman" panose="02020603050405020304" pitchFamily="18" charset="0"/>
                        </a:rPr>
                        <a:t>để</a:t>
                      </a:r>
                      <a:r>
                        <a:rPr lang="en-US" sz="2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effectLst/>
                          <a:latin typeface="Times New Roman" panose="02020603050405020304" pitchFamily="18" charset="0"/>
                          <a:ea typeface="Times New Roman" panose="02020603050405020304" pitchFamily="18" charset="0"/>
                          <a:cs typeface="Times New Roman" panose="02020603050405020304" pitchFamily="18" charset="0"/>
                        </a:rPr>
                        <a:t>xem</a:t>
                      </a:r>
                      <a:r>
                        <a:rPr lang="en-US" sz="2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effectLst/>
                          <a:latin typeface="Times New Roman" panose="02020603050405020304" pitchFamily="18" charset="0"/>
                          <a:ea typeface="Times New Roman" panose="02020603050405020304" pitchFamily="18" charset="0"/>
                          <a:cs typeface="Times New Roman" panose="02020603050405020304" pitchFamily="18" charset="0"/>
                        </a:rPr>
                        <a:t>đạt</a:t>
                      </a:r>
                      <a:r>
                        <a:rPr lang="en-US" sz="2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effectLst/>
                          <a:latin typeface="Times New Roman" panose="02020603050405020304" pitchFamily="18" charset="0"/>
                          <a:ea typeface="Times New Roman" panose="02020603050405020304" pitchFamily="18" charset="0"/>
                          <a:cs typeface="Times New Roman" panose="02020603050405020304" pitchFamily="18" charset="0"/>
                        </a:rPr>
                        <a:t>yêu</a:t>
                      </a:r>
                      <a:r>
                        <a:rPr lang="en-US" sz="2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effectLst/>
                          <a:latin typeface="Times New Roman" panose="02020603050405020304" pitchFamily="18" charset="0"/>
                          <a:ea typeface="Times New Roman" panose="02020603050405020304" pitchFamily="18" charset="0"/>
                          <a:cs typeface="Times New Roman" panose="02020603050405020304" pitchFamily="18" charset="0"/>
                        </a:rPr>
                        <a:t>cầu</a:t>
                      </a:r>
                      <a:r>
                        <a:rPr lang="en-US" sz="2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effectLst/>
                          <a:latin typeface="Times New Roman" panose="02020603050405020304" pitchFamily="18" charset="0"/>
                          <a:ea typeface="Times New Roman" panose="02020603050405020304" pitchFamily="18" charset="0"/>
                          <a:cs typeface="Times New Roman" panose="02020603050405020304" pitchFamily="18" charset="0"/>
                        </a:rPr>
                        <a:t>đã</a:t>
                      </a:r>
                      <a:r>
                        <a:rPr lang="en-US" sz="2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effectLst/>
                          <a:latin typeface="Times New Roman" panose="02020603050405020304" pitchFamily="18" charset="0"/>
                          <a:ea typeface="Times New Roman" panose="02020603050405020304" pitchFamily="18" charset="0"/>
                          <a:cs typeface="Times New Roman" panose="02020603050405020304" pitchFamily="18" charset="0"/>
                        </a:rPr>
                        <a:t>nêu</a:t>
                      </a:r>
                      <a:r>
                        <a:rPr lang="en-US" sz="2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effectLst/>
                          <a:latin typeface="Times New Roman" panose="02020603050405020304" pitchFamily="18" charset="0"/>
                          <a:ea typeface="Times New Roman" panose="02020603050405020304" pitchFamily="18" charset="0"/>
                          <a:cs typeface="Times New Roman" panose="02020603050405020304" pitchFamily="18" charset="0"/>
                        </a:rPr>
                        <a:t>chưa</a:t>
                      </a:r>
                      <a:r>
                        <a:rPr lang="en-US" sz="2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effectLst/>
                          <a:latin typeface="Times New Roman" panose="02020603050405020304" pitchFamily="18" charset="0"/>
                          <a:ea typeface="Times New Roman" panose="02020603050405020304" pitchFamily="18" charset="0"/>
                          <a:cs typeface="Times New Roman" panose="02020603050405020304" pitchFamily="18" charset="0"/>
                        </a:rPr>
                        <a:t>cần</a:t>
                      </a:r>
                      <a:r>
                        <a:rPr lang="en-US" sz="2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effectLst/>
                          <a:latin typeface="Times New Roman" panose="02020603050405020304" pitchFamily="18" charset="0"/>
                          <a:ea typeface="Times New Roman" panose="02020603050405020304" pitchFamily="18" charset="0"/>
                          <a:cs typeface="Times New Roman" panose="02020603050405020304" pitchFamily="18" charset="0"/>
                        </a:rPr>
                        <a:t>sữa</a:t>
                      </a:r>
                      <a:r>
                        <a:rPr lang="en-US" sz="2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effectLst/>
                          <a:latin typeface="Times New Roman" panose="02020603050405020304" pitchFamily="18" charset="0"/>
                          <a:ea typeface="Times New Roman" panose="02020603050405020304" pitchFamily="18" charset="0"/>
                          <a:cs typeface="Times New Roman" panose="02020603050405020304" pitchFamily="18" charset="0"/>
                        </a:rPr>
                        <a:t>chữa</a:t>
                      </a:r>
                      <a:r>
                        <a:rPr lang="en-US" sz="2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effectLst/>
                          <a:latin typeface="Times New Roman" panose="02020603050405020304" pitchFamily="18" charset="0"/>
                          <a:ea typeface="Times New Roman" panose="02020603050405020304" pitchFamily="18" charset="0"/>
                          <a:cs typeface="Times New Roman" panose="02020603050405020304" pitchFamily="18" charset="0"/>
                        </a:rPr>
                        <a:t>gì</a:t>
                      </a:r>
                      <a:r>
                        <a:rPr lang="en-US" sz="2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6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396984955"/>
                  </a:ext>
                </a:extLst>
              </a:tr>
              <a:tr h="91486">
                <a:tc vMerge="1">
                  <a:txBody>
                    <a:bodyPr/>
                    <a:lstStyle/>
                    <a:p>
                      <a:endParaRPr lang="en-US"/>
                    </a:p>
                  </a:txBody>
                  <a:tcPr/>
                </a:tc>
                <a:tc>
                  <a:txBody>
                    <a:bodyPr/>
                    <a:lstStyle/>
                    <a:p>
                      <a:pPr algn="l">
                        <a:lnSpc>
                          <a:spcPct val="107000"/>
                        </a:lnSpc>
                        <a:spcAft>
                          <a:spcPts val="800"/>
                        </a:spcAft>
                      </a:pPr>
                      <a:r>
                        <a:rPr lang="en-US" sz="2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Tiêu</a:t>
                      </a:r>
                      <a:r>
                        <a:rPr lang="en-US" sz="2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chí</a:t>
                      </a:r>
                      <a:r>
                        <a:rPr lang="en-US" sz="2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kiểm</a:t>
                      </a:r>
                      <a:r>
                        <a:rPr lang="en-US" sz="2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tra</a:t>
                      </a:r>
                      <a:endParaRPr lang="en-US" sz="2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tabLst>
                          <a:tab pos="90170" algn="l"/>
                          <a:tab pos="180340" algn="l"/>
                          <a:tab pos="270510" algn="l"/>
                        </a:tabLst>
                      </a:pPr>
                      <a:r>
                        <a:rPr lang="en-US" sz="2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hỏi</a:t>
                      </a:r>
                      <a:r>
                        <a:rPr lang="en-US" sz="2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kiểm</a:t>
                      </a:r>
                      <a:r>
                        <a:rPr lang="en-US" sz="2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tra</a:t>
                      </a:r>
                      <a:endParaRPr lang="en-US" sz="2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2600">
                          <a:effectLst/>
                          <a:latin typeface="Calibri" panose="020F0502020204030204" pitchFamily="34" charset="0"/>
                          <a:ea typeface="Times New Roman" panose="02020603050405020304" pitchFamily="18"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59815775"/>
                  </a:ext>
                </a:extLst>
              </a:tr>
              <a:tr h="774630">
                <a:tc vMerge="1">
                  <a:txBody>
                    <a:bodyPr/>
                    <a:lstStyle/>
                    <a:p>
                      <a:endParaRPr lang="en-US"/>
                    </a:p>
                  </a:txBody>
                  <a:tcPr/>
                </a:tc>
                <a:tc>
                  <a:txBody>
                    <a:bodyPr/>
                    <a:lstStyle/>
                    <a:p>
                      <a:pPr algn="just">
                        <a:lnSpc>
                          <a:spcPct val="107000"/>
                        </a:lnSpc>
                        <a:spcAft>
                          <a:spcPts val="800"/>
                        </a:spcAft>
                        <a:tabLst>
                          <a:tab pos="90170" algn="l"/>
                          <a:tab pos="180340" algn="l"/>
                          <a:tab pos="270510" algn="l"/>
                        </a:tabLst>
                      </a:pP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a:t>
                      </a:r>
                      <a:endParaRPr lang="en-US" sz="2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viết</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đã</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đầy</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đủ</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chưa</a:t>
                      </a:r>
                      <a:endParaRPr lang="en-US" sz="26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pP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ý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chính</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xác</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6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pP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phần</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đã</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thống</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nhất</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chưa</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6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tabLst>
                          <a:tab pos="90170" algn="l"/>
                          <a:tab pos="180340" algn="l"/>
                          <a:tab pos="270510" algn="l"/>
                        </a:tabLst>
                      </a:pP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nào</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mới</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mẻ</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độc</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đáo</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2600" dirty="0">
                          <a:effectLst/>
                          <a:latin typeface="Calibri" panose="020F0502020204030204" pitchFamily="34" charset="0"/>
                          <a:ea typeface="Times New Roman" panose="02020603050405020304" pitchFamily="18"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000736615"/>
                  </a:ext>
                </a:extLst>
              </a:tr>
            </a:tbl>
          </a:graphicData>
        </a:graphic>
      </p:graphicFrame>
    </p:spTree>
    <p:extLst>
      <p:ext uri="{BB962C8B-B14F-4D97-AF65-F5344CB8AC3E}">
        <p14:creationId xmlns:p14="http://schemas.microsoft.com/office/powerpoint/2010/main" val="2224616131"/>
      </p:ext>
    </p:extLst>
  </p:cSld>
  <p:clrMapOvr>
    <a:masterClrMapping/>
  </p:clrMapOvr>
  <p:transition spd="slow">
    <p:comb/>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3799861" cy="914400"/>
            <a:chOff x="300403" y="98046"/>
            <a:chExt cx="3029592"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201644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2851023"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 name="TextBox 2">
            <a:extLst>
              <a:ext uri="{FF2B5EF4-FFF2-40B4-BE49-F238E27FC236}">
                <a16:creationId xmlns:a16="http://schemas.microsoft.com/office/drawing/2014/main" id="{BDA34A4C-5B90-4C95-9844-B0BB26C13255}"/>
              </a:ext>
            </a:extLst>
          </p:cNvPr>
          <p:cNvSpPr txBox="1"/>
          <p:nvPr/>
        </p:nvSpPr>
        <p:spPr>
          <a:xfrm>
            <a:off x="1419272" y="184833"/>
            <a:ext cx="1034257"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w="13462">
                  <a:solidFill>
                    <a:prstClr val="white"/>
                  </a:solidFill>
                  <a:prstDash val="solid"/>
                </a:ln>
                <a:solidFill>
                  <a:prstClr val="black">
                    <a:lumMod val="85000"/>
                    <a:lumOff val="15000"/>
                  </a:prstClr>
                </a:solidFill>
                <a:effectLst>
                  <a:outerShdw dist="38100" dir="2700000" algn="bl" rotWithShape="0">
                    <a:srgbClr val="5B9BD5"/>
                  </a:outerShdw>
                </a:effectLst>
                <a:uLnTx/>
                <a:uFillTx/>
                <a:latin typeface="Calibri" panose="020F0502020204030204"/>
                <a:ea typeface="+mn-ea"/>
                <a:cs typeface="+mn-cs"/>
              </a:rPr>
              <a:t>VIẾT</a:t>
            </a:r>
            <a:endPar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D0C5B886-B9EF-4394-BA96-CC6BAAE68375}"/>
              </a:ext>
            </a:extLst>
          </p:cNvPr>
          <p:cNvSpPr txBox="1"/>
          <p:nvPr/>
        </p:nvSpPr>
        <p:spPr>
          <a:xfrm>
            <a:off x="660400" y="923852"/>
            <a:ext cx="10858500" cy="530594"/>
          </a:xfrm>
          <a:prstGeom prst="rect">
            <a:avLst/>
          </a:prstGeom>
          <a:noFill/>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tab pos="90170" algn="l"/>
                <a:tab pos="180340" algn="l"/>
                <a:tab pos="270510" algn="l"/>
              </a:tabLst>
              <a:defRPr/>
            </a:pPr>
            <a:r>
              <a:rPr kumimoji="0" lang="vi-VN"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6. Các bước tiến hành viết một văn bản</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8" name="Table 7">
            <a:extLst>
              <a:ext uri="{FF2B5EF4-FFF2-40B4-BE49-F238E27FC236}">
                <a16:creationId xmlns:a16="http://schemas.microsoft.com/office/drawing/2014/main" id="{6C9B3E41-879C-4F96-968C-2448EB2FDDEB}"/>
              </a:ext>
            </a:extLst>
          </p:cNvPr>
          <p:cNvGraphicFramePr>
            <a:graphicFrameLocks noGrp="1"/>
          </p:cNvGraphicFramePr>
          <p:nvPr>
            <p:extLst>
              <p:ext uri="{D42A27DB-BD31-4B8C-83A1-F6EECF244321}">
                <p14:modId xmlns:p14="http://schemas.microsoft.com/office/powerpoint/2010/main" val="3980740598"/>
              </p:ext>
            </p:extLst>
          </p:nvPr>
        </p:nvGraphicFramePr>
        <p:xfrm>
          <a:off x="666750" y="1651835"/>
          <a:ext cx="10858500" cy="4282313"/>
        </p:xfrm>
        <a:graphic>
          <a:graphicData uri="http://schemas.openxmlformats.org/drawingml/2006/table">
            <a:tbl>
              <a:tblPr firstRow="1" firstCol="1" bandRow="1"/>
              <a:tblGrid>
                <a:gridCol w="1947732">
                  <a:extLst>
                    <a:ext uri="{9D8B030D-6E8A-4147-A177-3AD203B41FA5}">
                      <a16:colId xmlns:a16="http://schemas.microsoft.com/office/drawing/2014/main" val="2631459244"/>
                    </a:ext>
                  </a:extLst>
                </a:gridCol>
                <a:gridCol w="2100263">
                  <a:extLst>
                    <a:ext uri="{9D8B030D-6E8A-4147-A177-3AD203B41FA5}">
                      <a16:colId xmlns:a16="http://schemas.microsoft.com/office/drawing/2014/main" val="3223716095"/>
                    </a:ext>
                  </a:extLst>
                </a:gridCol>
                <a:gridCol w="6773633">
                  <a:extLst>
                    <a:ext uri="{9D8B030D-6E8A-4147-A177-3AD203B41FA5}">
                      <a16:colId xmlns:a16="http://schemas.microsoft.com/office/drawing/2014/main" val="4193946706"/>
                    </a:ext>
                  </a:extLst>
                </a:gridCol>
                <a:gridCol w="36872">
                  <a:extLst>
                    <a:ext uri="{9D8B030D-6E8A-4147-A177-3AD203B41FA5}">
                      <a16:colId xmlns:a16="http://schemas.microsoft.com/office/drawing/2014/main" val="1381004935"/>
                    </a:ext>
                  </a:extLst>
                </a:gridCol>
              </a:tblGrid>
              <a:tr h="74491">
                <a:tc>
                  <a:txBody>
                    <a:bodyPr/>
                    <a:lstStyle/>
                    <a:p>
                      <a:pPr algn="ctr">
                        <a:lnSpc>
                          <a:spcPct val="107000"/>
                        </a:lnSpc>
                        <a:spcAft>
                          <a:spcPts val="800"/>
                        </a:spcAft>
                        <a:tabLst>
                          <a:tab pos="90170" algn="l"/>
                          <a:tab pos="180340" algn="l"/>
                          <a:tab pos="270510" algn="l"/>
                        </a:tabLst>
                      </a:pPr>
                      <a:r>
                        <a:rPr lang="vi-VN" sz="2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 tự các bước</a:t>
                      </a:r>
                      <a:endParaRPr lang="en-US" sz="2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07000"/>
                        </a:lnSpc>
                        <a:spcAft>
                          <a:spcPts val="800"/>
                        </a:spcAft>
                        <a:tabLst>
                          <a:tab pos="90170" algn="l"/>
                          <a:tab pos="180340" algn="l"/>
                          <a:tab pos="270510" algn="l"/>
                        </a:tabLst>
                      </a:pPr>
                      <a:r>
                        <a:rPr lang="vi-VN" sz="2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Nhiệm vụ cụ thể</a:t>
                      </a:r>
                      <a:endParaRPr lang="en-US" sz="2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84133960"/>
                  </a:ext>
                </a:extLst>
              </a:tr>
              <a:tr h="112677">
                <a:tc rowSpan="3">
                  <a:txBody>
                    <a:bodyPr/>
                    <a:lstStyle/>
                    <a:p>
                      <a:pPr>
                        <a:lnSpc>
                          <a:spcPct val="107000"/>
                        </a:lnSpc>
                        <a:spcAft>
                          <a:spcPts val="800"/>
                        </a:spcAft>
                        <a:tabLst>
                          <a:tab pos="90170" algn="l"/>
                          <a:tab pos="180340" algn="l"/>
                          <a:tab pos="270510" algn="l"/>
                        </a:tabLst>
                      </a:pPr>
                      <a:r>
                        <a:rPr lang="vi-VN" sz="2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Bước 4: Kiểm tra và chỉnh sửa</a:t>
                      </a:r>
                      <a:endParaRPr lang="en-US" sz="220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800"/>
                        </a:spcAft>
                        <a:tabLst>
                          <a:tab pos="90170" algn="l"/>
                          <a:tab pos="180340" algn="l"/>
                          <a:tab pos="270510" algn="l"/>
                        </a:tabLst>
                      </a:pPr>
                      <a:r>
                        <a:rPr lang="en-US" sz="22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20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lnSpc>
                          <a:spcPct val="107000"/>
                        </a:lnSpc>
                        <a:spcAft>
                          <a:spcPts val="800"/>
                        </a:spcAft>
                        <a:tabLst>
                          <a:tab pos="90170" algn="l"/>
                          <a:tab pos="180340" algn="l"/>
                          <a:tab pos="270510" algn="l"/>
                        </a:tabLst>
                      </a:pPr>
                      <a:r>
                        <a:rPr lang="en-US" sz="2200" dirty="0" err="1">
                          <a:effectLst/>
                          <a:latin typeface="Times New Roman" panose="02020603050405020304" pitchFamily="18" charset="0"/>
                          <a:ea typeface="Times New Roman" panose="02020603050405020304" pitchFamily="18" charset="0"/>
                          <a:cs typeface="Times New Roman" panose="02020603050405020304" pitchFamily="18" charset="0"/>
                        </a:rPr>
                        <a:t>Kiểm</a:t>
                      </a:r>
                      <a:r>
                        <a:rPr lang="en-US" sz="2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cs typeface="Times New Roman" panose="02020603050405020304" pitchFamily="18" charset="0"/>
                        </a:rPr>
                        <a:t>tra</a:t>
                      </a:r>
                      <a:r>
                        <a:rPr lang="en-US" sz="2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cs typeface="Times New Roman" panose="02020603050405020304" pitchFamily="18" charset="0"/>
                        </a:rPr>
                        <a:t>lại</a:t>
                      </a:r>
                      <a:r>
                        <a:rPr lang="en-US" sz="2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cs typeface="Times New Roman" panose="02020603050405020304" pitchFamily="18" charset="0"/>
                        </a:rPr>
                        <a:t>để</a:t>
                      </a:r>
                      <a:r>
                        <a:rPr lang="en-US" sz="2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cs typeface="Times New Roman" panose="02020603050405020304" pitchFamily="18" charset="0"/>
                        </a:rPr>
                        <a:t>xem</a:t>
                      </a:r>
                      <a:r>
                        <a:rPr lang="en-US" sz="2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cs typeface="Times New Roman" panose="02020603050405020304" pitchFamily="18" charset="0"/>
                        </a:rPr>
                        <a:t>đạt</a:t>
                      </a:r>
                      <a:r>
                        <a:rPr lang="en-US" sz="2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cs typeface="Times New Roman" panose="02020603050405020304" pitchFamily="18" charset="0"/>
                        </a:rPr>
                        <a:t>yêu</a:t>
                      </a:r>
                      <a:r>
                        <a:rPr lang="en-US" sz="2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cs typeface="Times New Roman" panose="02020603050405020304" pitchFamily="18" charset="0"/>
                        </a:rPr>
                        <a:t>cầu</a:t>
                      </a:r>
                      <a:r>
                        <a:rPr lang="en-US" sz="2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cs typeface="Times New Roman" panose="02020603050405020304" pitchFamily="18" charset="0"/>
                        </a:rPr>
                        <a:t>đã</a:t>
                      </a:r>
                      <a:r>
                        <a:rPr lang="en-US" sz="2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cs typeface="Times New Roman" panose="02020603050405020304" pitchFamily="18" charset="0"/>
                        </a:rPr>
                        <a:t>nêu</a:t>
                      </a:r>
                      <a:r>
                        <a:rPr lang="en-US" sz="2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cs typeface="Times New Roman" panose="02020603050405020304" pitchFamily="18" charset="0"/>
                        </a:rPr>
                        <a:t>chưa</a:t>
                      </a:r>
                      <a:r>
                        <a:rPr lang="en-US" sz="2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cs typeface="Times New Roman" panose="02020603050405020304" pitchFamily="18" charset="0"/>
                        </a:rPr>
                        <a:t>cần</a:t>
                      </a:r>
                      <a:r>
                        <a:rPr lang="en-US" sz="2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cs typeface="Times New Roman" panose="02020603050405020304" pitchFamily="18" charset="0"/>
                        </a:rPr>
                        <a:t>sữa</a:t>
                      </a:r>
                      <a:r>
                        <a:rPr lang="en-US" sz="2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cs typeface="Times New Roman" panose="02020603050405020304" pitchFamily="18" charset="0"/>
                        </a:rPr>
                        <a:t>chữa</a:t>
                      </a:r>
                      <a:r>
                        <a:rPr lang="en-US" sz="2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cs typeface="Times New Roman" panose="02020603050405020304" pitchFamily="18" charset="0"/>
                        </a:rPr>
                        <a:t>gì</a:t>
                      </a:r>
                      <a:r>
                        <a:rPr lang="en-US" sz="2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2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396984955"/>
                  </a:ext>
                </a:extLst>
              </a:tr>
              <a:tr h="91486">
                <a:tc vMerge="1">
                  <a:txBody>
                    <a:bodyPr/>
                    <a:lstStyle/>
                    <a:p>
                      <a:endParaRPr lang="en-US"/>
                    </a:p>
                  </a:txBody>
                  <a:tcPr/>
                </a:tc>
                <a:tc>
                  <a:txBody>
                    <a:bodyPr/>
                    <a:lstStyle/>
                    <a:p>
                      <a:pPr algn="l">
                        <a:lnSpc>
                          <a:spcPct val="107000"/>
                        </a:lnSpc>
                        <a:spcAft>
                          <a:spcPts val="800"/>
                        </a:spcAft>
                      </a:pPr>
                      <a:r>
                        <a:rPr lang="en-US" sz="2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Tiêu</a:t>
                      </a:r>
                      <a:r>
                        <a:rPr lang="en-US" sz="2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chí</a:t>
                      </a:r>
                      <a:r>
                        <a:rPr lang="en-US" sz="2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kiểm</a:t>
                      </a:r>
                      <a:r>
                        <a:rPr lang="en-US" sz="2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tra</a:t>
                      </a:r>
                      <a:endParaRPr lang="en-US" sz="2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tabLst>
                          <a:tab pos="90170" algn="l"/>
                          <a:tab pos="180340" algn="l"/>
                          <a:tab pos="270510" algn="l"/>
                        </a:tabLst>
                      </a:pPr>
                      <a:r>
                        <a:rPr lang="en-US" sz="2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hỏi</a:t>
                      </a:r>
                      <a:r>
                        <a:rPr lang="en-US" sz="2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kiểm</a:t>
                      </a:r>
                      <a:r>
                        <a:rPr lang="en-US" sz="2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tra</a:t>
                      </a:r>
                      <a:endParaRPr lang="en-US" sz="2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800">
                          <a:effectLst/>
                          <a:latin typeface="Calibri" panose="020F0502020204030204" pitchFamily="34" charset="0"/>
                          <a:ea typeface="Times New Roman" panose="02020603050405020304" pitchFamily="18"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59815775"/>
                  </a:ext>
                </a:extLst>
              </a:tr>
              <a:tr h="982553">
                <a:tc vMerge="1">
                  <a:txBody>
                    <a:bodyPr/>
                    <a:lstStyle/>
                    <a:p>
                      <a:endParaRPr lang="en-US"/>
                    </a:p>
                  </a:txBody>
                  <a:tcPr>
                    <a:lnT w="12700" cap="flat" cmpd="sng" algn="ctr">
                      <a:solidFill>
                        <a:srgbClr val="000000"/>
                      </a:solidFill>
                      <a:prstDash val="solid"/>
                      <a:round/>
                      <a:headEnd type="none" w="med" len="med"/>
                      <a:tailEnd type="none" w="med" len="med"/>
                    </a:lnT>
                  </a:tcPr>
                </a:tc>
                <a:tc>
                  <a:txBody>
                    <a:bodyPr/>
                    <a:lstStyle/>
                    <a:p>
                      <a:pPr algn="just">
                        <a:lnSpc>
                          <a:spcPct val="107000"/>
                        </a:lnSpc>
                        <a:spcAft>
                          <a:spcPts val="800"/>
                        </a:spcAft>
                        <a:tabLst>
                          <a:tab pos="90170" algn="l"/>
                          <a:tab pos="180340" algn="l"/>
                          <a:tab pos="270510" algn="l"/>
                        </a:tabLst>
                      </a:pP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thức</a:t>
                      </a:r>
                      <a:endParaRPr lang="en-US" sz="2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đủ</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phần</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chưa</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2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pP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Sắp</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xếp</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ý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đã</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hợp</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lý</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chưa</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2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pP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lỗi</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chính</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tả</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dùng</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từ</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ngữ</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pháp</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liên</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kết</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2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pP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Diễn</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đạt</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rõ</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ràng</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dễ</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hiểu</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2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tabLst>
                          <a:tab pos="90170" algn="l"/>
                          <a:tab pos="180340" algn="l"/>
                          <a:tab pos="270510" algn="l"/>
                        </a:tabLst>
                      </a:pP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bày</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chữ</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viết</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xuống</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dòng</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độ</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dài</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đúng</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1472" marR="114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909249494"/>
                  </a:ext>
                </a:extLst>
              </a:tr>
            </a:tbl>
          </a:graphicData>
        </a:graphic>
      </p:graphicFrame>
    </p:spTree>
    <p:extLst>
      <p:ext uri="{BB962C8B-B14F-4D97-AF65-F5344CB8AC3E}">
        <p14:creationId xmlns:p14="http://schemas.microsoft.com/office/powerpoint/2010/main" val="2223316521"/>
      </p:ext>
    </p:extLst>
  </p:cSld>
  <p:clrMapOvr>
    <a:masterClrMapping/>
  </p:clrMapOvr>
  <p:transition spd="slow">
    <p:comb/>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3799861" cy="914400"/>
            <a:chOff x="300403" y="98046"/>
            <a:chExt cx="3029592"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201644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2851023"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 name="TextBox 2">
            <a:extLst>
              <a:ext uri="{FF2B5EF4-FFF2-40B4-BE49-F238E27FC236}">
                <a16:creationId xmlns:a16="http://schemas.microsoft.com/office/drawing/2014/main" id="{BDA34A4C-5B90-4C95-9844-B0BB26C13255}"/>
              </a:ext>
            </a:extLst>
          </p:cNvPr>
          <p:cNvSpPr txBox="1"/>
          <p:nvPr/>
        </p:nvSpPr>
        <p:spPr>
          <a:xfrm>
            <a:off x="1419272" y="184833"/>
            <a:ext cx="1034257"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w="13462">
                  <a:solidFill>
                    <a:prstClr val="white"/>
                  </a:solidFill>
                  <a:prstDash val="solid"/>
                </a:ln>
                <a:solidFill>
                  <a:prstClr val="black">
                    <a:lumMod val="85000"/>
                    <a:lumOff val="15000"/>
                  </a:prstClr>
                </a:solidFill>
                <a:effectLst>
                  <a:outerShdw dist="38100" dir="2700000" algn="bl" rotWithShape="0">
                    <a:srgbClr val="5B9BD5"/>
                  </a:outerShdw>
                </a:effectLst>
                <a:uLnTx/>
                <a:uFillTx/>
                <a:latin typeface="Calibri" panose="020F0502020204030204"/>
                <a:ea typeface="+mn-ea"/>
                <a:cs typeface="+mn-cs"/>
              </a:rPr>
              <a:t>VIẾT</a:t>
            </a:r>
            <a:endPar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219F250D-4280-4DE7-9E38-53511910CF00}"/>
              </a:ext>
            </a:extLst>
          </p:cNvPr>
          <p:cNvSpPr txBox="1"/>
          <p:nvPr/>
        </p:nvSpPr>
        <p:spPr>
          <a:xfrm>
            <a:off x="660400" y="1050929"/>
            <a:ext cx="10858500" cy="863250"/>
          </a:xfrm>
          <a:prstGeom prst="rect">
            <a:avLst/>
          </a:prstGeom>
          <a:noFill/>
        </p:spPr>
        <p:txBody>
          <a:bodyPr wrap="square">
            <a:spAutoFit/>
          </a:bodyPr>
          <a:lstStyle/>
          <a:p>
            <a:pPr algn="just">
              <a:lnSpc>
                <a:spcPct val="107000"/>
              </a:lnSpc>
              <a:spcAft>
                <a:spcPts val="800"/>
              </a:spcAft>
              <a:tabLst>
                <a:tab pos="90170" algn="l"/>
                <a:tab pos="180340" algn="l"/>
                <a:tab pos="270510" algn="l"/>
              </a:tabLst>
            </a:pPr>
            <a:r>
              <a:rPr lang="vi-VN"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7. Điểm khác biệt giữa văn bản phân tích đặc điểm nhân vật trong tác phẩm văn học với văn bản giới thiệu luật lệ, quy tắc của một hoạt động hay trò chơi.</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6" name="Table 5">
            <a:extLst>
              <a:ext uri="{FF2B5EF4-FFF2-40B4-BE49-F238E27FC236}">
                <a16:creationId xmlns:a16="http://schemas.microsoft.com/office/drawing/2014/main" id="{CEABC85B-03AE-4149-868F-B902DC9176C1}"/>
              </a:ext>
            </a:extLst>
          </p:cNvPr>
          <p:cNvGraphicFramePr>
            <a:graphicFrameLocks noGrp="1"/>
          </p:cNvGraphicFramePr>
          <p:nvPr>
            <p:extLst>
              <p:ext uri="{D42A27DB-BD31-4B8C-83A1-F6EECF244321}">
                <p14:modId xmlns:p14="http://schemas.microsoft.com/office/powerpoint/2010/main" val="1295022220"/>
              </p:ext>
            </p:extLst>
          </p:nvPr>
        </p:nvGraphicFramePr>
        <p:xfrm>
          <a:off x="652593" y="2056765"/>
          <a:ext cx="10858500" cy="4077335"/>
        </p:xfrm>
        <a:graphic>
          <a:graphicData uri="http://schemas.openxmlformats.org/drawingml/2006/table">
            <a:tbl>
              <a:tblPr firstRow="1" firstCol="1" bandRow="1">
                <a:tableStyleId>{ED083AE6-46FA-4A59-8FB0-9F97EB10719F}</a:tableStyleId>
              </a:tblPr>
              <a:tblGrid>
                <a:gridCol w="1989446">
                  <a:extLst>
                    <a:ext uri="{9D8B030D-6E8A-4147-A177-3AD203B41FA5}">
                      <a16:colId xmlns:a16="http://schemas.microsoft.com/office/drawing/2014/main" val="930849660"/>
                    </a:ext>
                  </a:extLst>
                </a:gridCol>
                <a:gridCol w="4586973">
                  <a:extLst>
                    <a:ext uri="{9D8B030D-6E8A-4147-A177-3AD203B41FA5}">
                      <a16:colId xmlns:a16="http://schemas.microsoft.com/office/drawing/2014/main" val="3478213769"/>
                    </a:ext>
                  </a:extLst>
                </a:gridCol>
                <a:gridCol w="4282081">
                  <a:extLst>
                    <a:ext uri="{9D8B030D-6E8A-4147-A177-3AD203B41FA5}">
                      <a16:colId xmlns:a16="http://schemas.microsoft.com/office/drawing/2014/main" val="4121111645"/>
                    </a:ext>
                  </a:extLst>
                </a:gridCol>
              </a:tblGrid>
              <a:tr h="279930">
                <a:tc>
                  <a:txBody>
                    <a:bodyPr/>
                    <a:lstStyle/>
                    <a:p>
                      <a:pPr algn="just">
                        <a:lnSpc>
                          <a:spcPct val="107000"/>
                        </a:lnSpc>
                        <a:spcAft>
                          <a:spcPts val="800"/>
                        </a:spcAft>
                        <a:tabLst>
                          <a:tab pos="90170" algn="l"/>
                          <a:tab pos="180340" algn="l"/>
                          <a:tab pos="270510" algn="l"/>
                        </a:tabLst>
                      </a:pPr>
                      <a:r>
                        <a:rPr lang="en-US" sz="2200" b="1" dirty="0" err="1">
                          <a:solidFill>
                            <a:srgbClr val="000000"/>
                          </a:solidFill>
                          <a:effectLst/>
                          <a:latin typeface="Times New Roman" panose="02020603050405020304" pitchFamily="18" charset="0"/>
                          <a:cs typeface="Times New Roman" panose="02020603050405020304" pitchFamily="18" charset="0"/>
                        </a:rPr>
                        <a:t>Tiêu</a:t>
                      </a:r>
                      <a:r>
                        <a:rPr lang="en-US" sz="2200" b="1" dirty="0">
                          <a:solidFill>
                            <a:srgbClr val="000000"/>
                          </a:solidFill>
                          <a:effectLst/>
                          <a:latin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cs typeface="Times New Roman" panose="02020603050405020304" pitchFamily="18" charset="0"/>
                        </a:rPr>
                        <a:t>chí</a:t>
                      </a:r>
                      <a:endParaRPr lang="en-US" sz="2200" dirty="0">
                        <a:effectLst/>
                        <a:latin typeface="Times New Roman" panose="02020603050405020304" pitchFamily="18" charset="0"/>
                        <a:cs typeface="Times New Roman" panose="02020603050405020304" pitchFamily="18" charset="0"/>
                      </a:endParaRPr>
                    </a:p>
                    <a:p>
                      <a:pPr algn="just">
                        <a:lnSpc>
                          <a:spcPct val="107000"/>
                        </a:lnSpc>
                        <a:spcAft>
                          <a:spcPts val="800"/>
                        </a:spcAft>
                        <a:tabLst>
                          <a:tab pos="90170" algn="l"/>
                          <a:tab pos="180340" algn="l"/>
                          <a:tab pos="270510" algn="l"/>
                        </a:tabLst>
                      </a:pPr>
                      <a:r>
                        <a:rPr lang="en-US" sz="2200" b="1" dirty="0">
                          <a:solidFill>
                            <a:srgbClr val="000000"/>
                          </a:solidFill>
                          <a:effectLst/>
                          <a:latin typeface="Times New Roman" panose="02020603050405020304" pitchFamily="18" charset="0"/>
                          <a:cs typeface="Times New Roman" panose="02020603050405020304" pitchFamily="18" charset="0"/>
                        </a:rPr>
                        <a:t> so </a:t>
                      </a:r>
                      <a:r>
                        <a:rPr lang="en-US" sz="2200" b="1" dirty="0" err="1">
                          <a:solidFill>
                            <a:srgbClr val="000000"/>
                          </a:solidFill>
                          <a:effectLst/>
                          <a:latin typeface="Times New Roman" panose="02020603050405020304" pitchFamily="18" charset="0"/>
                          <a:cs typeface="Times New Roman" panose="02020603050405020304" pitchFamily="18" charset="0"/>
                        </a:rPr>
                        <a:t>sánh</a:t>
                      </a:r>
                      <a:endParaRPr lang="en-US" sz="2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54" marR="37254" marT="0" marB="0"/>
                </a:tc>
                <a:tc>
                  <a:txBody>
                    <a:bodyPr/>
                    <a:lstStyle/>
                    <a:p>
                      <a:pPr algn="just">
                        <a:lnSpc>
                          <a:spcPct val="107000"/>
                        </a:lnSpc>
                        <a:spcAft>
                          <a:spcPts val="800"/>
                        </a:spcAft>
                        <a:tabLst>
                          <a:tab pos="90170" algn="l"/>
                          <a:tab pos="180340" algn="l"/>
                          <a:tab pos="270510" algn="l"/>
                        </a:tabLst>
                      </a:pPr>
                      <a:r>
                        <a:rPr lang="en-US" sz="2200" b="1" dirty="0" err="1">
                          <a:solidFill>
                            <a:srgbClr val="000000"/>
                          </a:solidFill>
                          <a:effectLst/>
                          <a:latin typeface="Times New Roman" panose="02020603050405020304" pitchFamily="18" charset="0"/>
                          <a:cs typeface="Times New Roman" panose="02020603050405020304" pitchFamily="18" charset="0"/>
                        </a:rPr>
                        <a:t>Văn</a:t>
                      </a:r>
                      <a:r>
                        <a:rPr lang="en-US" sz="2200" b="1" dirty="0">
                          <a:solidFill>
                            <a:srgbClr val="000000"/>
                          </a:solidFill>
                          <a:effectLst/>
                          <a:latin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cs typeface="Times New Roman" panose="02020603050405020304" pitchFamily="18" charset="0"/>
                        </a:rPr>
                        <a:t>bản</a:t>
                      </a:r>
                      <a:r>
                        <a:rPr lang="en-US" sz="2200" b="1" dirty="0">
                          <a:solidFill>
                            <a:srgbClr val="000000"/>
                          </a:solidFill>
                          <a:effectLst/>
                          <a:latin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cs typeface="Times New Roman" panose="02020603050405020304" pitchFamily="18" charset="0"/>
                        </a:rPr>
                        <a:t>phân</a:t>
                      </a:r>
                      <a:r>
                        <a:rPr lang="en-US" sz="2200" b="1" dirty="0">
                          <a:solidFill>
                            <a:srgbClr val="000000"/>
                          </a:solidFill>
                          <a:effectLst/>
                          <a:latin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cs typeface="Times New Roman" panose="02020603050405020304" pitchFamily="18" charset="0"/>
                        </a:rPr>
                        <a:t>tích</a:t>
                      </a:r>
                      <a:r>
                        <a:rPr lang="en-US" sz="2200" b="1" dirty="0">
                          <a:solidFill>
                            <a:srgbClr val="000000"/>
                          </a:solidFill>
                          <a:effectLst/>
                          <a:latin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cs typeface="Times New Roman" panose="02020603050405020304" pitchFamily="18" charset="0"/>
                        </a:rPr>
                        <a:t>đặc</a:t>
                      </a:r>
                      <a:r>
                        <a:rPr lang="en-US" sz="2200" b="1" dirty="0">
                          <a:solidFill>
                            <a:srgbClr val="000000"/>
                          </a:solidFill>
                          <a:effectLst/>
                          <a:latin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cs typeface="Times New Roman" panose="02020603050405020304" pitchFamily="18" charset="0"/>
                        </a:rPr>
                        <a:t>điểm</a:t>
                      </a:r>
                      <a:r>
                        <a:rPr lang="en-US" sz="2200" b="1" dirty="0">
                          <a:solidFill>
                            <a:srgbClr val="000000"/>
                          </a:solidFill>
                          <a:effectLst/>
                          <a:latin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cs typeface="Times New Roman" panose="02020603050405020304" pitchFamily="18" charset="0"/>
                        </a:rPr>
                        <a:t>nhân</a:t>
                      </a:r>
                      <a:r>
                        <a:rPr lang="en-US" sz="2200" b="1" dirty="0">
                          <a:solidFill>
                            <a:srgbClr val="000000"/>
                          </a:solidFill>
                          <a:effectLst/>
                          <a:latin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cs typeface="Times New Roman" panose="02020603050405020304" pitchFamily="18" charset="0"/>
                        </a:rPr>
                        <a:t>vật</a:t>
                      </a:r>
                      <a:r>
                        <a:rPr lang="en-US" sz="2200" b="1" dirty="0">
                          <a:solidFill>
                            <a:srgbClr val="000000"/>
                          </a:solidFill>
                          <a:effectLst/>
                          <a:latin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cs typeface="Times New Roman" panose="02020603050405020304" pitchFamily="18" charset="0"/>
                        </a:rPr>
                        <a:t>trong</a:t>
                      </a:r>
                      <a:r>
                        <a:rPr lang="en-US" sz="2200" b="1" dirty="0">
                          <a:solidFill>
                            <a:srgbClr val="000000"/>
                          </a:solidFill>
                          <a:effectLst/>
                          <a:latin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cs typeface="Times New Roman" panose="02020603050405020304" pitchFamily="18" charset="0"/>
                        </a:rPr>
                        <a:t>tác</a:t>
                      </a:r>
                      <a:r>
                        <a:rPr lang="en-US" sz="2200" b="1" dirty="0">
                          <a:solidFill>
                            <a:srgbClr val="000000"/>
                          </a:solidFill>
                          <a:effectLst/>
                          <a:latin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cs typeface="Times New Roman" panose="02020603050405020304" pitchFamily="18" charset="0"/>
                        </a:rPr>
                        <a:t>phẩm</a:t>
                      </a:r>
                      <a:r>
                        <a:rPr lang="en-US" sz="2200" b="1" dirty="0">
                          <a:solidFill>
                            <a:srgbClr val="000000"/>
                          </a:solidFill>
                          <a:effectLst/>
                          <a:latin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cs typeface="Times New Roman" panose="02020603050405020304" pitchFamily="18" charset="0"/>
                        </a:rPr>
                        <a:t>văn</a:t>
                      </a:r>
                      <a:r>
                        <a:rPr lang="en-US" sz="2200" b="1" dirty="0">
                          <a:solidFill>
                            <a:srgbClr val="000000"/>
                          </a:solidFill>
                          <a:effectLst/>
                          <a:latin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cs typeface="Times New Roman" panose="02020603050405020304" pitchFamily="18" charset="0"/>
                        </a:rPr>
                        <a:t>học</a:t>
                      </a:r>
                      <a:endParaRPr lang="en-US" sz="2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54" marR="37254" marT="0" marB="0"/>
                </a:tc>
                <a:tc>
                  <a:txBody>
                    <a:bodyPr/>
                    <a:lstStyle/>
                    <a:p>
                      <a:pPr algn="just">
                        <a:lnSpc>
                          <a:spcPct val="107000"/>
                        </a:lnSpc>
                        <a:spcAft>
                          <a:spcPts val="800"/>
                        </a:spcAft>
                        <a:tabLst>
                          <a:tab pos="90170" algn="l"/>
                          <a:tab pos="180340" algn="l"/>
                          <a:tab pos="270510" algn="l"/>
                        </a:tabLst>
                      </a:pPr>
                      <a:r>
                        <a:rPr lang="en-US" sz="2200" b="1">
                          <a:solidFill>
                            <a:srgbClr val="000000"/>
                          </a:solidFill>
                          <a:effectLst/>
                          <a:latin typeface="Times New Roman" panose="02020603050405020304" pitchFamily="18" charset="0"/>
                          <a:cs typeface="Times New Roman" panose="02020603050405020304" pitchFamily="18" charset="0"/>
                        </a:rPr>
                        <a:t>Văn bản giới thiệu luật lệ, quy tắc của một hoạt động hay trò chơi</a:t>
                      </a:r>
                      <a:endParaRPr lang="en-US"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54" marR="37254" marT="0" marB="0"/>
                </a:tc>
                <a:extLst>
                  <a:ext uri="{0D108BD9-81ED-4DB2-BD59-A6C34878D82A}">
                    <a16:rowId xmlns:a16="http://schemas.microsoft.com/office/drawing/2014/main" val="2466417594"/>
                  </a:ext>
                </a:extLst>
              </a:tr>
              <a:tr h="145459">
                <a:tc>
                  <a:txBody>
                    <a:bodyPr/>
                    <a:lstStyle/>
                    <a:p>
                      <a:pPr algn="just">
                        <a:lnSpc>
                          <a:spcPct val="107000"/>
                        </a:lnSpc>
                        <a:spcAft>
                          <a:spcPts val="800"/>
                        </a:spcAft>
                        <a:tabLst>
                          <a:tab pos="90170" algn="l"/>
                          <a:tab pos="180340" algn="l"/>
                          <a:tab pos="270510" algn="l"/>
                        </a:tabLst>
                      </a:pPr>
                      <a:r>
                        <a:rPr lang="en-US" sz="2200" b="1">
                          <a:solidFill>
                            <a:srgbClr val="000000"/>
                          </a:solidFill>
                          <a:effectLst/>
                          <a:latin typeface="Times New Roman" panose="02020603050405020304" pitchFamily="18" charset="0"/>
                          <a:cs typeface="Times New Roman" panose="02020603050405020304" pitchFamily="18" charset="0"/>
                        </a:rPr>
                        <a:t>Mục đích</a:t>
                      </a:r>
                      <a:endParaRPr lang="en-US"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54" marR="37254" marT="0" marB="0"/>
                </a:tc>
                <a:tc>
                  <a:txBody>
                    <a:bodyPr/>
                    <a:lstStyle/>
                    <a:p>
                      <a:pPr algn="just">
                        <a:lnSpc>
                          <a:spcPct val="107000"/>
                        </a:lnSpc>
                        <a:spcAft>
                          <a:spcPts val="800"/>
                        </a:spcAft>
                        <a:tabLst>
                          <a:tab pos="90170" algn="l"/>
                          <a:tab pos="180340" algn="l"/>
                          <a:tab pos="270510" algn="l"/>
                        </a:tabLst>
                      </a:pPr>
                      <a:r>
                        <a:rPr lang="en-US" sz="2200" dirty="0" err="1">
                          <a:solidFill>
                            <a:srgbClr val="000000"/>
                          </a:solidFill>
                          <a:effectLst/>
                          <a:latin typeface="Times New Roman" panose="02020603050405020304" pitchFamily="18" charset="0"/>
                          <a:cs typeface="Times New Roman" panose="02020603050405020304" pitchFamily="18" charset="0"/>
                        </a:rPr>
                        <a:t>Thuyết</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phục</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người</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đọc</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người</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nghe</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về</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một</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vấn</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đề</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văn</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học</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đặc</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điểm</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nhân</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vật</a:t>
                      </a:r>
                      <a:r>
                        <a:rPr lang="en-US" sz="2200" dirty="0">
                          <a:solidFill>
                            <a:srgbClr val="000000"/>
                          </a:solidFill>
                          <a:effectLst/>
                          <a:latin typeface="Times New Roman" panose="02020603050405020304" pitchFamily="18" charset="0"/>
                          <a:cs typeface="Times New Roman" panose="02020603050405020304" pitchFamily="18" charset="0"/>
                        </a:rPr>
                        <a:t>)</a:t>
                      </a:r>
                      <a:endParaRPr lang="en-US" sz="2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54" marR="37254" marT="0" marB="0"/>
                </a:tc>
                <a:tc>
                  <a:txBody>
                    <a:bodyPr/>
                    <a:lstStyle/>
                    <a:p>
                      <a:pPr algn="just">
                        <a:lnSpc>
                          <a:spcPct val="107000"/>
                        </a:lnSpc>
                        <a:spcAft>
                          <a:spcPts val="800"/>
                        </a:spcAft>
                        <a:tabLst>
                          <a:tab pos="90170" algn="l"/>
                          <a:tab pos="180340" algn="l"/>
                          <a:tab pos="270510" algn="l"/>
                        </a:tabLst>
                      </a:pPr>
                      <a:r>
                        <a:rPr lang="en-US" sz="2200" dirty="0" err="1">
                          <a:solidFill>
                            <a:srgbClr val="000000"/>
                          </a:solidFill>
                          <a:effectLst/>
                          <a:latin typeface="Times New Roman" panose="02020603050405020304" pitchFamily="18" charset="0"/>
                          <a:cs typeface="Times New Roman" panose="02020603050405020304" pitchFamily="18" charset="0"/>
                        </a:rPr>
                        <a:t>Cung</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cấp</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thông</a:t>
                      </a:r>
                      <a:r>
                        <a:rPr lang="en-US" sz="2200" dirty="0">
                          <a:solidFill>
                            <a:srgbClr val="000000"/>
                          </a:solidFill>
                          <a:effectLst/>
                          <a:latin typeface="Times New Roman" panose="02020603050405020304" pitchFamily="18" charset="0"/>
                          <a:cs typeface="Times New Roman" panose="02020603050405020304" pitchFamily="18" charset="0"/>
                        </a:rPr>
                        <a:t> tin </a:t>
                      </a:r>
                      <a:r>
                        <a:rPr lang="en-US" sz="2200" dirty="0" err="1">
                          <a:solidFill>
                            <a:srgbClr val="000000"/>
                          </a:solidFill>
                          <a:effectLst/>
                          <a:latin typeface="Times New Roman" panose="02020603050405020304" pitchFamily="18" charset="0"/>
                          <a:cs typeface="Times New Roman" panose="02020603050405020304" pitchFamily="18" charset="0"/>
                        </a:rPr>
                        <a:t>giới</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thiệu</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luật</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lệ</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quy</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tắc</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của</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một</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hoạt</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động</a:t>
                      </a:r>
                      <a:r>
                        <a:rPr lang="en-US" sz="2200" dirty="0">
                          <a:solidFill>
                            <a:srgbClr val="000000"/>
                          </a:solidFill>
                          <a:effectLst/>
                          <a:latin typeface="Times New Roman" panose="02020603050405020304" pitchFamily="18" charset="0"/>
                          <a:cs typeface="Times New Roman" panose="02020603050405020304" pitchFamily="18" charset="0"/>
                        </a:rPr>
                        <a:t> hay </a:t>
                      </a:r>
                      <a:r>
                        <a:rPr lang="en-US" sz="2200" dirty="0" err="1">
                          <a:solidFill>
                            <a:srgbClr val="000000"/>
                          </a:solidFill>
                          <a:effectLst/>
                          <a:latin typeface="Times New Roman" panose="02020603050405020304" pitchFamily="18" charset="0"/>
                          <a:cs typeface="Times New Roman" panose="02020603050405020304" pitchFamily="18" charset="0"/>
                        </a:rPr>
                        <a:t>trò</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chơi</a:t>
                      </a:r>
                      <a:endParaRPr lang="en-US" sz="2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54" marR="37254" marT="0" marB="0"/>
                </a:tc>
                <a:extLst>
                  <a:ext uri="{0D108BD9-81ED-4DB2-BD59-A6C34878D82A}">
                    <a16:rowId xmlns:a16="http://schemas.microsoft.com/office/drawing/2014/main" val="417525736"/>
                  </a:ext>
                </a:extLst>
              </a:tr>
              <a:tr h="382458">
                <a:tc>
                  <a:txBody>
                    <a:bodyPr/>
                    <a:lstStyle/>
                    <a:p>
                      <a:pPr algn="just">
                        <a:lnSpc>
                          <a:spcPct val="107000"/>
                        </a:lnSpc>
                        <a:spcAft>
                          <a:spcPts val="800"/>
                        </a:spcAft>
                        <a:tabLst>
                          <a:tab pos="90170" algn="l"/>
                          <a:tab pos="180340" algn="l"/>
                          <a:tab pos="270510" algn="l"/>
                        </a:tabLst>
                      </a:pPr>
                      <a:r>
                        <a:rPr lang="en-US" sz="2200" b="1">
                          <a:solidFill>
                            <a:srgbClr val="000000"/>
                          </a:solidFill>
                          <a:effectLst/>
                          <a:latin typeface="Times New Roman" panose="02020603050405020304" pitchFamily="18" charset="0"/>
                          <a:cs typeface="Times New Roman" panose="02020603050405020304" pitchFamily="18" charset="0"/>
                        </a:rPr>
                        <a:t>Nội dung</a:t>
                      </a:r>
                      <a:endParaRPr lang="en-US"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54" marR="37254" marT="0" marB="0"/>
                </a:tc>
                <a:tc>
                  <a:txBody>
                    <a:bodyPr/>
                    <a:lstStyle/>
                    <a:p>
                      <a:pPr algn="just">
                        <a:lnSpc>
                          <a:spcPct val="107000"/>
                        </a:lnSpc>
                        <a:spcAft>
                          <a:spcPts val="800"/>
                        </a:spcAft>
                        <a:tabLst>
                          <a:tab pos="90170" algn="l"/>
                          <a:tab pos="180340" algn="l"/>
                          <a:tab pos="270510" algn="l"/>
                        </a:tabLst>
                      </a:pPr>
                      <a:r>
                        <a:rPr lang="en-US" sz="2200" dirty="0" err="1">
                          <a:solidFill>
                            <a:srgbClr val="000000"/>
                          </a:solidFill>
                          <a:effectLst/>
                          <a:latin typeface="Times New Roman" panose="02020603050405020304" pitchFamily="18" charset="0"/>
                          <a:cs typeface="Times New Roman" panose="02020603050405020304" pitchFamily="18" charset="0"/>
                        </a:rPr>
                        <a:t>Giới</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thiệu</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miêu</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tả</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và</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nêu</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nhận</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xét</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về</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những</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nét</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tiêu</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biểu</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của</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một</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nhân</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vật</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như</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lai</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lịch</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xuất</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thân</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hình</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dáng</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bên</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ngoài</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những</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suy</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nghĩ</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lời</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nói</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hành</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động</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việc</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làm</a:t>
                      </a:r>
                      <a:r>
                        <a:rPr lang="en-US" sz="2200" dirty="0">
                          <a:solidFill>
                            <a:srgbClr val="000000"/>
                          </a:solidFill>
                          <a:effectLst/>
                          <a:latin typeface="Times New Roman" panose="02020603050405020304" pitchFamily="18" charset="0"/>
                          <a:cs typeface="Times New Roman" panose="02020603050405020304" pitchFamily="18" charset="0"/>
                        </a:rPr>
                        <a:t>…</a:t>
                      </a:r>
                      <a:r>
                        <a:rPr lang="en-US" sz="2200" dirty="0" err="1">
                          <a:solidFill>
                            <a:srgbClr val="000000"/>
                          </a:solidFill>
                          <a:effectLst/>
                          <a:latin typeface="Times New Roman" panose="02020603050405020304" pitchFamily="18" charset="0"/>
                          <a:cs typeface="Times New Roman" panose="02020603050405020304" pitchFamily="18" charset="0"/>
                        </a:rPr>
                        <a:t>của</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nhân</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vật</a:t>
                      </a:r>
                      <a:endParaRPr lang="en-US" sz="2200" dirty="0">
                        <a:effectLst/>
                        <a:latin typeface="Times New Roman" panose="02020603050405020304" pitchFamily="18" charset="0"/>
                        <a:cs typeface="Times New Roman" panose="02020603050405020304" pitchFamily="18" charset="0"/>
                      </a:endParaRPr>
                    </a:p>
                    <a:p>
                      <a:pPr algn="just">
                        <a:lnSpc>
                          <a:spcPct val="107000"/>
                        </a:lnSpc>
                        <a:spcAft>
                          <a:spcPts val="800"/>
                        </a:spcAft>
                        <a:tabLst>
                          <a:tab pos="90170" algn="l"/>
                          <a:tab pos="180340" algn="l"/>
                          <a:tab pos="270510" algn="l"/>
                        </a:tabLst>
                      </a:pPr>
                      <a:r>
                        <a:rPr lang="vi-VN" sz="2200" b="1" dirty="0">
                          <a:solidFill>
                            <a:srgbClr val="000000"/>
                          </a:solidFill>
                          <a:effectLst/>
                          <a:latin typeface="Times New Roman" panose="02020603050405020304" pitchFamily="18" charset="0"/>
                          <a:cs typeface="Times New Roman" panose="02020603050405020304" pitchFamily="18" charset="0"/>
                        </a:rPr>
                        <a:t> </a:t>
                      </a:r>
                      <a:endParaRPr lang="en-US" sz="2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54" marR="37254" marT="0" marB="0"/>
                </a:tc>
                <a:tc>
                  <a:txBody>
                    <a:bodyPr/>
                    <a:lstStyle/>
                    <a:p>
                      <a:pPr algn="just">
                        <a:lnSpc>
                          <a:spcPct val="107000"/>
                        </a:lnSpc>
                      </a:pPr>
                      <a:r>
                        <a:rPr lang="vi-VN" sz="2200" dirty="0">
                          <a:solidFill>
                            <a:srgbClr val="000000"/>
                          </a:solidFill>
                          <a:effectLst/>
                          <a:latin typeface="Times New Roman" panose="02020603050405020304" pitchFamily="18" charset="0"/>
                          <a:cs typeface="Times New Roman" panose="02020603050405020304" pitchFamily="18" charset="0"/>
                        </a:rPr>
                        <a:t>Giới thiệu </a:t>
                      </a:r>
                      <a:r>
                        <a:rPr lang="vi-VN" sz="2200" dirty="0">
                          <a:effectLst/>
                          <a:latin typeface="Times New Roman" panose="02020603050405020304" pitchFamily="18" charset="0"/>
                          <a:cs typeface="Times New Roman" panose="02020603050405020304" pitchFamily="18" charset="0"/>
                        </a:rPr>
                        <a:t>về quy tắc, luật lệ của một hoạt động hay trò chơi là giới thiệu những quy định mà các thành viên tham gia hoạt động hay trò chơi ấy cần tôn trọng và tuân thủ</a:t>
                      </a:r>
                      <a:endParaRPr lang="en-US" sz="2200" dirty="0">
                        <a:effectLst/>
                        <a:latin typeface="Times New Roman" panose="02020603050405020304" pitchFamily="18" charset="0"/>
                        <a:cs typeface="Times New Roman" panose="02020603050405020304" pitchFamily="18" charset="0"/>
                      </a:endParaRPr>
                    </a:p>
                    <a:p>
                      <a:pPr algn="just">
                        <a:lnSpc>
                          <a:spcPct val="107000"/>
                        </a:lnSpc>
                      </a:pPr>
                      <a:r>
                        <a:rPr lang="vi-VN" sz="2200" dirty="0">
                          <a:effectLst/>
                          <a:latin typeface="Times New Roman" panose="02020603050405020304" pitchFamily="18" charset="0"/>
                          <a:cs typeface="Times New Roman" panose="02020603050405020304" pitchFamily="18" charset="0"/>
                        </a:rPr>
                        <a:t> </a:t>
                      </a:r>
                      <a:endParaRPr lang="en-US" sz="2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254" marR="37254" marT="0" marB="0"/>
                </a:tc>
                <a:extLst>
                  <a:ext uri="{0D108BD9-81ED-4DB2-BD59-A6C34878D82A}">
                    <a16:rowId xmlns:a16="http://schemas.microsoft.com/office/drawing/2014/main" val="2011512221"/>
                  </a:ext>
                </a:extLst>
              </a:tr>
            </a:tbl>
          </a:graphicData>
        </a:graphic>
      </p:graphicFrame>
    </p:spTree>
    <p:extLst>
      <p:ext uri="{BB962C8B-B14F-4D97-AF65-F5344CB8AC3E}">
        <p14:creationId xmlns:p14="http://schemas.microsoft.com/office/powerpoint/2010/main" val="2890729057"/>
      </p:ext>
    </p:extLst>
  </p:cSld>
  <p:clrMapOvr>
    <a:masterClrMapping/>
  </p:clrMapOvr>
  <p:transition spd="slow">
    <p:comb/>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3799861" cy="914400"/>
            <a:chOff x="300403" y="98046"/>
            <a:chExt cx="3029592"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201644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2851023"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 name="TextBox 2">
            <a:extLst>
              <a:ext uri="{FF2B5EF4-FFF2-40B4-BE49-F238E27FC236}">
                <a16:creationId xmlns:a16="http://schemas.microsoft.com/office/drawing/2014/main" id="{BDA34A4C-5B90-4C95-9844-B0BB26C13255}"/>
              </a:ext>
            </a:extLst>
          </p:cNvPr>
          <p:cNvSpPr txBox="1"/>
          <p:nvPr/>
        </p:nvSpPr>
        <p:spPr>
          <a:xfrm>
            <a:off x="1419272" y="184833"/>
            <a:ext cx="1034257"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w="13462">
                  <a:solidFill>
                    <a:prstClr val="white"/>
                  </a:solidFill>
                  <a:prstDash val="solid"/>
                </a:ln>
                <a:solidFill>
                  <a:prstClr val="black">
                    <a:lumMod val="85000"/>
                    <a:lumOff val="15000"/>
                  </a:prstClr>
                </a:solidFill>
                <a:effectLst>
                  <a:outerShdw dist="38100" dir="2700000" algn="bl" rotWithShape="0">
                    <a:srgbClr val="5B9BD5"/>
                  </a:outerShdw>
                </a:effectLst>
                <a:uLnTx/>
                <a:uFillTx/>
                <a:latin typeface="Calibri" panose="020F0502020204030204"/>
                <a:ea typeface="+mn-ea"/>
                <a:cs typeface="+mn-cs"/>
              </a:rPr>
              <a:t>VIẾT</a:t>
            </a:r>
            <a:endPar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219F250D-4280-4DE7-9E38-53511910CF00}"/>
              </a:ext>
            </a:extLst>
          </p:cNvPr>
          <p:cNvSpPr txBox="1"/>
          <p:nvPr/>
        </p:nvSpPr>
        <p:spPr>
          <a:xfrm>
            <a:off x="660400" y="1050929"/>
            <a:ext cx="10858500" cy="863250"/>
          </a:xfrm>
          <a:prstGeom prst="rect">
            <a:avLst/>
          </a:prstGeom>
          <a:noFill/>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tab pos="90170" algn="l"/>
                <a:tab pos="180340" algn="l"/>
                <a:tab pos="270510" algn="l"/>
              </a:tabLst>
              <a:defRPr/>
            </a:pPr>
            <a:r>
              <a:rPr kumimoji="0" lang="vi-VN"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7. Điểm khác biệt giữa văn bản phân tích đặc điểm nhân vật trong tác phẩm văn học với văn bản giới thiệu luật lệ, quy tắc của một hoạt động hay trò chơi.</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6" name="Table 5">
            <a:extLst>
              <a:ext uri="{FF2B5EF4-FFF2-40B4-BE49-F238E27FC236}">
                <a16:creationId xmlns:a16="http://schemas.microsoft.com/office/drawing/2014/main" id="{CEABC85B-03AE-4149-868F-B902DC9176C1}"/>
              </a:ext>
            </a:extLst>
          </p:cNvPr>
          <p:cNvGraphicFramePr>
            <a:graphicFrameLocks noGrp="1"/>
          </p:cNvGraphicFramePr>
          <p:nvPr>
            <p:extLst>
              <p:ext uri="{D42A27DB-BD31-4B8C-83A1-F6EECF244321}">
                <p14:modId xmlns:p14="http://schemas.microsoft.com/office/powerpoint/2010/main" val="1305332533"/>
              </p:ext>
            </p:extLst>
          </p:nvPr>
        </p:nvGraphicFramePr>
        <p:xfrm>
          <a:off x="666750" y="2099125"/>
          <a:ext cx="10858500" cy="4096766"/>
        </p:xfrm>
        <a:graphic>
          <a:graphicData uri="http://schemas.openxmlformats.org/drawingml/2006/table">
            <a:tbl>
              <a:tblPr firstRow="1" firstCol="1" bandRow="1"/>
              <a:tblGrid>
                <a:gridCol w="1989446">
                  <a:extLst>
                    <a:ext uri="{9D8B030D-6E8A-4147-A177-3AD203B41FA5}">
                      <a16:colId xmlns:a16="http://schemas.microsoft.com/office/drawing/2014/main" val="930849660"/>
                    </a:ext>
                  </a:extLst>
                </a:gridCol>
                <a:gridCol w="4586973">
                  <a:extLst>
                    <a:ext uri="{9D8B030D-6E8A-4147-A177-3AD203B41FA5}">
                      <a16:colId xmlns:a16="http://schemas.microsoft.com/office/drawing/2014/main" val="3478213769"/>
                    </a:ext>
                  </a:extLst>
                </a:gridCol>
                <a:gridCol w="4282081">
                  <a:extLst>
                    <a:ext uri="{9D8B030D-6E8A-4147-A177-3AD203B41FA5}">
                      <a16:colId xmlns:a16="http://schemas.microsoft.com/office/drawing/2014/main" val="4121111645"/>
                    </a:ext>
                  </a:extLst>
                </a:gridCol>
              </a:tblGrid>
              <a:tr h="279930">
                <a:tc>
                  <a:txBody>
                    <a:bodyPr/>
                    <a:lstStyle/>
                    <a:p>
                      <a:pPr algn="just">
                        <a:lnSpc>
                          <a:spcPct val="107000"/>
                        </a:lnSpc>
                        <a:spcAft>
                          <a:spcPts val="800"/>
                        </a:spcAft>
                        <a:tabLst>
                          <a:tab pos="90170" algn="l"/>
                          <a:tab pos="180340" algn="l"/>
                          <a:tab pos="270510" algn="l"/>
                        </a:tabLst>
                      </a:pPr>
                      <a:r>
                        <a:rPr lang="en-US" sz="2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Tiêu</a:t>
                      </a:r>
                      <a:r>
                        <a:rPr lang="en-US" sz="2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chí</a:t>
                      </a:r>
                      <a:endParaRPr lang="en-US" sz="22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tabLst>
                          <a:tab pos="90170" algn="l"/>
                          <a:tab pos="180340" algn="l"/>
                          <a:tab pos="270510" algn="l"/>
                        </a:tabLst>
                      </a:pPr>
                      <a:r>
                        <a:rPr lang="en-US" sz="2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so </a:t>
                      </a:r>
                      <a:r>
                        <a:rPr lang="en-US" sz="2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sánh</a:t>
                      </a:r>
                      <a:endParaRPr lang="en-US" sz="2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7254" marR="3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tabLst>
                          <a:tab pos="90170" algn="l"/>
                          <a:tab pos="180340" algn="l"/>
                          <a:tab pos="270510" algn="l"/>
                        </a:tabLst>
                      </a:pPr>
                      <a:r>
                        <a:rPr lang="en-US" sz="2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phân</a:t>
                      </a:r>
                      <a:r>
                        <a:rPr lang="en-US" sz="2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tích</a:t>
                      </a:r>
                      <a:r>
                        <a:rPr lang="en-US" sz="2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đặc</a:t>
                      </a:r>
                      <a:r>
                        <a:rPr lang="en-US" sz="2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vật</a:t>
                      </a:r>
                      <a:r>
                        <a:rPr lang="en-US" sz="2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tác</a:t>
                      </a:r>
                      <a:r>
                        <a:rPr lang="en-US" sz="2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phẩm</a:t>
                      </a:r>
                      <a:r>
                        <a:rPr lang="en-US" sz="2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học</a:t>
                      </a:r>
                      <a:endParaRPr lang="en-US" sz="2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7254" marR="3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tabLst>
                          <a:tab pos="90170" algn="l"/>
                          <a:tab pos="180340" algn="l"/>
                          <a:tab pos="270510" algn="l"/>
                        </a:tabLst>
                      </a:pPr>
                      <a:r>
                        <a:rPr lang="en-US" sz="2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 bản giới thiệu luật lệ, quy tắc của một hoạt động hay trò chơi</a:t>
                      </a:r>
                      <a:endParaRPr lang="en-US" sz="2200">
                        <a:effectLst/>
                        <a:latin typeface="Calibri" panose="020F0502020204030204" pitchFamily="34" charset="0"/>
                        <a:ea typeface="Times New Roman" panose="02020603050405020304" pitchFamily="18" charset="0"/>
                        <a:cs typeface="Times New Roman" panose="02020603050405020304" pitchFamily="18" charset="0"/>
                      </a:endParaRPr>
                    </a:p>
                  </a:txBody>
                  <a:tcPr marL="37254" marR="3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6417594"/>
                  </a:ext>
                </a:extLst>
              </a:tr>
              <a:tr h="667380">
                <a:tc>
                  <a:txBody>
                    <a:bodyPr/>
                    <a:lstStyle/>
                    <a:p>
                      <a:pPr algn="just">
                        <a:lnSpc>
                          <a:spcPct val="107000"/>
                        </a:lnSpc>
                        <a:spcAft>
                          <a:spcPts val="800"/>
                        </a:spcAft>
                        <a:tabLst>
                          <a:tab pos="90170" algn="l"/>
                          <a:tab pos="180340" algn="l"/>
                          <a:tab pos="270510" algn="l"/>
                        </a:tabLst>
                      </a:pPr>
                      <a:r>
                        <a:rPr lang="en-US" sz="2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Hình thức</a:t>
                      </a:r>
                      <a:endParaRPr lang="en-US" sz="2200">
                        <a:effectLst/>
                        <a:latin typeface="Calibri" panose="020F0502020204030204" pitchFamily="34" charset="0"/>
                        <a:ea typeface="Times New Roman" panose="02020603050405020304" pitchFamily="18" charset="0"/>
                        <a:cs typeface="Times New Roman" panose="02020603050405020304" pitchFamily="18" charset="0"/>
                      </a:endParaRPr>
                    </a:p>
                  </a:txBody>
                  <a:tcPr marL="37254" marR="3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07000"/>
                        </a:lnSpc>
                      </a:pPr>
                      <a:r>
                        <a:rPr lang="vi-VN"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Hình thức văn bản nghị luận( trình bày ý kiến quan điểm về đối tượng và thuyết phục bằng hệ thống </a:t>
                      </a:r>
                      <a:r>
                        <a:rPr lang="vi-VN" sz="2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lí lẽ</a:t>
                      </a:r>
                      <a:endParaRPr lang="en-US" sz="2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algn="l">
                        <a:lnSpc>
                          <a:spcPct val="107000"/>
                        </a:lnSpc>
                      </a:pPr>
                      <a:r>
                        <a:rPr lang="en-US" sz="2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-Ý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kiến</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200" dirty="0">
                        <a:effectLst/>
                        <a:latin typeface="Calibri" panose="020F0502020204030204" pitchFamily="34" charset="0"/>
                        <a:ea typeface="Times New Roman" panose="02020603050405020304" pitchFamily="18" charset="0"/>
                        <a:cs typeface="Times New Roman" panose="02020603050405020304" pitchFamily="18" charset="0"/>
                      </a:endParaRPr>
                    </a:p>
                    <a:p>
                      <a:pPr marL="457200" algn="just">
                        <a:lnSpc>
                          <a:spcPct val="107000"/>
                        </a:lnSpc>
                        <a:spcAft>
                          <a:spcPts val="800"/>
                        </a:spcAft>
                      </a:pP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Lí</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lẽ</a:t>
                      </a:r>
                      <a:endParaRPr lang="en-US" sz="22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tabLst>
                          <a:tab pos="90170" algn="l"/>
                          <a:tab pos="180340" algn="l"/>
                          <a:tab pos="270510" algn="l"/>
                        </a:tabLst>
                      </a:pPr>
                      <a:r>
                        <a:rPr lang="en-US" sz="2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Bằng</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chứng</a:t>
                      </a:r>
                      <a:endParaRPr lang="en-US" sz="2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7254" marR="3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pPr>
                      <a:r>
                        <a:rPr lang="vi-VN" sz="2200" dirty="0">
                          <a:effectLst/>
                          <a:latin typeface="Times New Roman" panose="02020603050405020304" pitchFamily="18" charset="0"/>
                          <a:ea typeface="Times New Roman" panose="02020603050405020304" pitchFamily="18" charset="0"/>
                          <a:cs typeface="Times New Roman" panose="02020603050405020304" pitchFamily="18" charset="0"/>
                        </a:rPr>
                        <a:t>Thuộc kiểu văn bản thuyết minh</a:t>
                      </a:r>
                      <a:endParaRPr lang="en-US" sz="2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pPr>
                      <a:r>
                        <a:rPr lang="vi-VN" sz="2200" dirty="0">
                          <a:effectLst/>
                          <a:latin typeface="Times New Roman" panose="02020603050405020304" pitchFamily="18" charset="0"/>
                          <a:ea typeface="Times New Roman" panose="02020603050405020304" pitchFamily="18" charset="0"/>
                          <a:cs typeface="Times New Roman" panose="02020603050405020304" pitchFamily="18" charset="0"/>
                        </a:rPr>
                        <a:t>(cung cấp tri thức khách quan về  đối tượng- quy tắc, luật lệ về hoạt động hoặc trò chơi)</a:t>
                      </a:r>
                      <a:endParaRPr lang="en-US" sz="2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pP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Đặc</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điểm...</a:t>
                      </a:r>
                      <a:endParaRPr lang="en-US" sz="22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tabLst>
                          <a:tab pos="90170" algn="l"/>
                          <a:tab pos="180340" algn="l"/>
                          <a:tab pos="270510" algn="l"/>
                        </a:tabLst>
                      </a:pP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Cách</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triển</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khai. Thực hiện</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2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tabLst>
                          <a:tab pos="90170" algn="l"/>
                          <a:tab pos="180340" algn="l"/>
                          <a:tab pos="270510" algn="l"/>
                        </a:tabLst>
                      </a:pPr>
                      <a:r>
                        <a:rPr lang="vi-VN"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Ý nghĩa của vấn đề</a:t>
                      </a:r>
                      <a:endParaRPr lang="en-US" sz="2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7254" marR="3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3049247"/>
                  </a:ext>
                </a:extLst>
              </a:tr>
              <a:tr h="97536">
                <a:tc>
                  <a:txBody>
                    <a:bodyPr/>
                    <a:lstStyle/>
                    <a:p>
                      <a:pPr algn="just">
                        <a:lnSpc>
                          <a:spcPct val="107000"/>
                        </a:lnSpc>
                        <a:spcAft>
                          <a:spcPts val="800"/>
                        </a:spcAft>
                        <a:tabLst>
                          <a:tab pos="90170" algn="l"/>
                          <a:tab pos="180340" algn="l"/>
                          <a:tab pos="270510" algn="l"/>
                        </a:tabLst>
                      </a:pPr>
                      <a:r>
                        <a:rPr lang="en-US" sz="2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Lời văn</a:t>
                      </a:r>
                      <a:endParaRPr lang="en-US" sz="2200">
                        <a:effectLst/>
                        <a:latin typeface="Calibri" panose="020F0502020204030204" pitchFamily="34" charset="0"/>
                        <a:ea typeface="Times New Roman" panose="02020603050405020304" pitchFamily="18" charset="0"/>
                        <a:cs typeface="Times New Roman" panose="02020603050405020304" pitchFamily="18" charset="0"/>
                      </a:endParaRPr>
                    </a:p>
                  </a:txBody>
                  <a:tcPr marL="37254" marR="3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tabLst>
                          <a:tab pos="90170" algn="l"/>
                          <a:tab pos="180340" algn="l"/>
                          <a:tab pos="270510" algn="l"/>
                        </a:tabLst>
                      </a:pPr>
                      <a:r>
                        <a:rPr lang="en-US" sz="2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Mang tính chủ quan của người nói, người viết</a:t>
                      </a:r>
                      <a:endParaRPr lang="en-US" sz="2200">
                        <a:effectLst/>
                        <a:latin typeface="Calibri" panose="020F0502020204030204" pitchFamily="34" charset="0"/>
                        <a:ea typeface="Times New Roman" panose="02020603050405020304" pitchFamily="18" charset="0"/>
                        <a:cs typeface="Times New Roman" panose="02020603050405020304" pitchFamily="18" charset="0"/>
                      </a:endParaRPr>
                    </a:p>
                  </a:txBody>
                  <a:tcPr marL="37254" marR="3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tabLst>
                          <a:tab pos="90170" algn="l"/>
                          <a:tab pos="180340" algn="l"/>
                          <a:tab pos="270510" algn="l"/>
                        </a:tabLst>
                      </a:pP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Mang</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tính</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khách</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quan</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chân</a:t>
                      </a:r>
                      <a:r>
                        <a:rPr lang="en-US"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thực</a:t>
                      </a:r>
                      <a:endParaRPr lang="en-US" sz="2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7254" marR="3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2354076"/>
                  </a:ext>
                </a:extLst>
              </a:tr>
            </a:tbl>
          </a:graphicData>
        </a:graphic>
      </p:graphicFrame>
    </p:spTree>
    <p:extLst>
      <p:ext uri="{BB962C8B-B14F-4D97-AF65-F5344CB8AC3E}">
        <p14:creationId xmlns:p14="http://schemas.microsoft.com/office/powerpoint/2010/main" val="421748692"/>
      </p:ext>
    </p:extLst>
  </p:cSld>
  <p:clrMapOvr>
    <a:masterClrMapping/>
  </p:clrMapOvr>
  <p:transition spd="slow">
    <p:comb/>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5485786" cy="914400"/>
            <a:chOff x="300403" y="98046"/>
            <a:chExt cx="4373763"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34582" y="213380"/>
              <a:ext cx="338359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4195194"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3" name="TextBox 12">
            <a:extLst>
              <a:ext uri="{FF2B5EF4-FFF2-40B4-BE49-F238E27FC236}">
                <a16:creationId xmlns:a16="http://schemas.microsoft.com/office/drawing/2014/main" id="{48728D2A-47C6-4C8E-8A51-8EAECF14EEB4}"/>
              </a:ext>
            </a:extLst>
          </p:cNvPr>
          <p:cNvSpPr txBox="1"/>
          <p:nvPr/>
        </p:nvSpPr>
        <p:spPr>
          <a:xfrm>
            <a:off x="1048989" y="276270"/>
            <a:ext cx="3282553" cy="530594"/>
          </a:xfrm>
          <a:prstGeom prst="rect">
            <a:avLst/>
          </a:prstGeom>
          <a:noFill/>
        </p:spPr>
        <p:txBody>
          <a:bodyPr wrap="square">
            <a:spAutoFit/>
          </a:bodyPr>
          <a:lstStyle/>
          <a:p>
            <a:pPr algn="ctr">
              <a:lnSpc>
                <a:spcPct val="107000"/>
              </a:lnSpc>
              <a:spcAft>
                <a:spcPts val="800"/>
              </a:spcAft>
            </a:pP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NÓI VÀ NGHE</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nvGrpSpPr>
          <p:cNvPr id="9" name="Group 8">
            <a:extLst>
              <a:ext uri="{FF2B5EF4-FFF2-40B4-BE49-F238E27FC236}">
                <a16:creationId xmlns:a16="http://schemas.microsoft.com/office/drawing/2014/main" id="{9E988BCB-0D80-4126-A4AB-C36A585AEFE7}"/>
              </a:ext>
            </a:extLst>
          </p:cNvPr>
          <p:cNvGrpSpPr/>
          <p:nvPr/>
        </p:nvGrpSpPr>
        <p:grpSpPr>
          <a:xfrm>
            <a:off x="1499671" y="998767"/>
            <a:ext cx="9179957" cy="4519879"/>
            <a:chOff x="1282046" y="541567"/>
            <a:chExt cx="9179957" cy="4519879"/>
          </a:xfrm>
        </p:grpSpPr>
        <p:pic>
          <p:nvPicPr>
            <p:cNvPr id="15" name="Picture 14">
              <a:extLst>
                <a:ext uri="{FF2B5EF4-FFF2-40B4-BE49-F238E27FC236}">
                  <a16:creationId xmlns:a16="http://schemas.microsoft.com/office/drawing/2014/main" id="{C5E4D37D-2A49-41DA-8895-906AC8520E0C}"/>
                </a:ext>
              </a:extLst>
            </p:cNvPr>
            <p:cNvPicPr>
              <a:picLocks noChangeAspect="1"/>
            </p:cNvPicPr>
            <p:nvPr/>
          </p:nvPicPr>
          <p:blipFill rotWithShape="1">
            <a:blip r:embed="rId2"/>
            <a:srcRect r="11859"/>
            <a:stretch/>
          </p:blipFill>
          <p:spPr>
            <a:xfrm>
              <a:off x="1282046" y="541567"/>
              <a:ext cx="9179957" cy="451987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19" name="TextBox 18">
              <a:extLst>
                <a:ext uri="{FF2B5EF4-FFF2-40B4-BE49-F238E27FC236}">
                  <a16:creationId xmlns:a16="http://schemas.microsoft.com/office/drawing/2014/main" id="{0AB78D12-3E21-42BC-AB42-836EC0EC2D6B}"/>
                </a:ext>
              </a:extLst>
            </p:cNvPr>
            <p:cNvSpPr txBox="1"/>
            <p:nvPr/>
          </p:nvSpPr>
          <p:spPr>
            <a:xfrm>
              <a:off x="1959631" y="1621909"/>
              <a:ext cx="7454446" cy="2701060"/>
            </a:xfrm>
            <a:prstGeom prst="rect">
              <a:avLst/>
            </a:prstGeom>
            <a:noFill/>
          </p:spPr>
          <p:txBody>
            <a:bodyPr wrap="square">
              <a:spAutoFit/>
            </a:bodyPr>
            <a:lstStyle/>
            <a:p>
              <a:pPr algn="just">
                <a:lnSpc>
                  <a:spcPct val="107000"/>
                </a:lnSpc>
                <a:spcAft>
                  <a:spcPts val="800"/>
                </a:spcAft>
              </a:pPr>
              <a:r>
                <a:rPr lang="en-US" sz="3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3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8: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Nêu</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chính</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rèn</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luyện</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kĩ</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năng</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nói</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nghe</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ở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sách</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Ngữ</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7,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một</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Chứng</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minh</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nhiều</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nói</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nghe</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liên</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quan</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chặt</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chẽ</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đọc</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hiểu</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viết</a:t>
              </a: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32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494361483"/>
      </p:ext>
    </p:extLst>
  </p:cSld>
  <p:clrMapOvr>
    <a:masterClrMapping/>
  </p:clrMapOvr>
  <p:transition spd="slow">
    <p:comb/>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5485786" cy="914400"/>
            <a:chOff x="300403" y="98046"/>
            <a:chExt cx="4373763"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34582" y="213380"/>
              <a:ext cx="338359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4195194"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3" name="TextBox 12">
            <a:extLst>
              <a:ext uri="{FF2B5EF4-FFF2-40B4-BE49-F238E27FC236}">
                <a16:creationId xmlns:a16="http://schemas.microsoft.com/office/drawing/2014/main" id="{48728D2A-47C6-4C8E-8A51-8EAECF14EEB4}"/>
              </a:ext>
            </a:extLst>
          </p:cNvPr>
          <p:cNvSpPr txBox="1"/>
          <p:nvPr/>
        </p:nvSpPr>
        <p:spPr>
          <a:xfrm>
            <a:off x="1048989" y="276270"/>
            <a:ext cx="3282553" cy="530594"/>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0D0D0D"/>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NÓI VÀ NGHE</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72271027-C80A-405E-B560-4C329B1856DD}"/>
              </a:ext>
            </a:extLst>
          </p:cNvPr>
          <p:cNvSpPr txBox="1"/>
          <p:nvPr/>
        </p:nvSpPr>
        <p:spPr>
          <a:xfrm>
            <a:off x="660400" y="1132537"/>
            <a:ext cx="10858500" cy="523220"/>
          </a:xfrm>
          <a:prstGeom prst="rect">
            <a:avLst/>
          </a:prstGeom>
          <a:noFill/>
        </p:spPr>
        <p:txBody>
          <a:bodyPr wrap="square">
            <a:spAutoFit/>
          </a:bodyPr>
          <a:lstStyle/>
          <a:p>
            <a:r>
              <a:rPr lang="vi-VN" sz="2800" b="1" dirty="0">
                <a:solidFill>
                  <a:srgbClr val="0070C0"/>
                </a:solidFill>
                <a:effectLst/>
                <a:latin typeface="Times New Roman" panose="02020603050405020304" pitchFamily="18" charset="0"/>
                <a:ea typeface="Times New Roman" panose="02020603050405020304" pitchFamily="18" charset="0"/>
              </a:rPr>
              <a:t>6.</a:t>
            </a:r>
            <a:r>
              <a:rPr lang="en-US" sz="2800" b="1" dirty="0">
                <a:solidFill>
                  <a:srgbClr val="0070C0"/>
                </a:solidFill>
                <a:effectLst/>
                <a:latin typeface="Times New Roman" panose="02020603050405020304" pitchFamily="18" charset="0"/>
                <a:ea typeface="Times New Roman" panose="02020603050405020304" pitchFamily="18" charset="0"/>
              </a:rPr>
              <a:t> Tri </a:t>
            </a:r>
            <a:r>
              <a:rPr lang="en-US" sz="2800" b="1" dirty="0" err="1">
                <a:solidFill>
                  <a:srgbClr val="0070C0"/>
                </a:solidFill>
                <a:effectLst/>
                <a:latin typeface="Times New Roman" panose="02020603050405020304" pitchFamily="18" charset="0"/>
                <a:ea typeface="Times New Roman" panose="02020603050405020304" pitchFamily="18" charset="0"/>
              </a:rPr>
              <a:t>thức</a:t>
            </a:r>
            <a:r>
              <a:rPr lang="en-US" sz="2800" b="1" dirty="0">
                <a:solidFill>
                  <a:srgbClr val="0070C0"/>
                </a:solidFill>
                <a:effectLst/>
                <a:latin typeface="Times New Roman" panose="02020603050405020304" pitchFamily="18" charset="0"/>
                <a:ea typeface="Times New Roman" panose="02020603050405020304" pitchFamily="18" charset="0"/>
              </a:rPr>
              <a:t> </a:t>
            </a:r>
            <a:r>
              <a:rPr lang="en-US" sz="2800" b="1" dirty="0" err="1">
                <a:solidFill>
                  <a:srgbClr val="0070C0"/>
                </a:solidFill>
                <a:effectLst/>
                <a:latin typeface="Times New Roman" panose="02020603050405020304" pitchFamily="18" charset="0"/>
                <a:ea typeface="Times New Roman" panose="02020603050405020304" pitchFamily="18" charset="0"/>
              </a:rPr>
              <a:t>đã</a:t>
            </a:r>
            <a:r>
              <a:rPr lang="en-US" sz="2800" b="1" dirty="0">
                <a:solidFill>
                  <a:srgbClr val="0070C0"/>
                </a:solidFill>
                <a:effectLst/>
                <a:latin typeface="Times New Roman" panose="02020603050405020304" pitchFamily="18" charset="0"/>
                <a:ea typeface="Times New Roman" panose="02020603050405020304" pitchFamily="18" charset="0"/>
              </a:rPr>
              <a:t> </a:t>
            </a:r>
            <a:r>
              <a:rPr lang="en-US" sz="2800" b="1" dirty="0" err="1">
                <a:solidFill>
                  <a:srgbClr val="0070C0"/>
                </a:solidFill>
                <a:effectLst/>
                <a:latin typeface="Times New Roman" panose="02020603050405020304" pitchFamily="18" charset="0"/>
                <a:ea typeface="Times New Roman" panose="02020603050405020304" pitchFamily="18" charset="0"/>
              </a:rPr>
              <a:t>học</a:t>
            </a:r>
            <a:r>
              <a:rPr lang="en-US" sz="2800" b="1" dirty="0">
                <a:solidFill>
                  <a:srgbClr val="0070C0"/>
                </a:solidFill>
                <a:effectLst/>
                <a:latin typeface="Times New Roman" panose="02020603050405020304" pitchFamily="18" charset="0"/>
                <a:ea typeface="Times New Roman" panose="02020603050405020304" pitchFamily="18" charset="0"/>
              </a:rPr>
              <a:t> </a:t>
            </a:r>
            <a:r>
              <a:rPr lang="en-US" sz="2800" b="1" dirty="0" err="1">
                <a:solidFill>
                  <a:srgbClr val="0070C0"/>
                </a:solidFill>
                <a:effectLst/>
                <a:latin typeface="Times New Roman" panose="02020603050405020304" pitchFamily="18" charset="0"/>
                <a:ea typeface="Times New Roman" panose="02020603050405020304" pitchFamily="18" charset="0"/>
              </a:rPr>
              <a:t>về</a:t>
            </a:r>
            <a:r>
              <a:rPr lang="en-US" sz="2800" b="1" dirty="0">
                <a:solidFill>
                  <a:srgbClr val="0070C0"/>
                </a:solidFill>
                <a:effectLst/>
                <a:latin typeface="Times New Roman" panose="02020603050405020304" pitchFamily="18" charset="0"/>
                <a:ea typeface="Times New Roman" panose="02020603050405020304" pitchFamily="18" charset="0"/>
              </a:rPr>
              <a:t> </a:t>
            </a:r>
            <a:r>
              <a:rPr lang="en-US" sz="2800" b="1" dirty="0" err="1">
                <a:solidFill>
                  <a:srgbClr val="0070C0"/>
                </a:solidFill>
                <a:effectLst/>
                <a:latin typeface="Times New Roman" panose="02020603050405020304" pitchFamily="18" charset="0"/>
                <a:ea typeface="Times New Roman" panose="02020603050405020304" pitchFamily="18" charset="0"/>
              </a:rPr>
              <a:t>rè</a:t>
            </a:r>
            <a:r>
              <a:rPr lang="vi-VN" sz="2800" b="1" dirty="0">
                <a:solidFill>
                  <a:srgbClr val="0070C0"/>
                </a:solidFill>
                <a:effectLst/>
                <a:latin typeface="Times New Roman" panose="02020603050405020304" pitchFamily="18" charset="0"/>
                <a:ea typeface="Times New Roman" panose="02020603050405020304" pitchFamily="18" charset="0"/>
              </a:rPr>
              <a:t>n kĩ năng nói và nghe</a:t>
            </a:r>
            <a:endParaRPr lang="en-US" sz="2800" dirty="0"/>
          </a:p>
        </p:txBody>
      </p:sp>
      <p:sp>
        <p:nvSpPr>
          <p:cNvPr id="16" name="TextBox 15">
            <a:extLst>
              <a:ext uri="{FF2B5EF4-FFF2-40B4-BE49-F238E27FC236}">
                <a16:creationId xmlns:a16="http://schemas.microsoft.com/office/drawing/2014/main" id="{1C165803-E106-4990-B1D2-636D78D4E146}"/>
              </a:ext>
            </a:extLst>
          </p:cNvPr>
          <p:cNvSpPr txBox="1"/>
          <p:nvPr/>
        </p:nvSpPr>
        <p:spPr>
          <a:xfrm>
            <a:off x="660400" y="1689317"/>
            <a:ext cx="10858500" cy="530594"/>
          </a:xfrm>
          <a:prstGeom prst="rect">
            <a:avLst/>
          </a:prstGeom>
          <a:noFill/>
        </p:spPr>
        <p:txBody>
          <a:bodyPr wrap="square">
            <a:spAutoFit/>
          </a:bodyPr>
          <a:lstStyle/>
          <a:p>
            <a:pPr algn="ctr">
              <a:lnSpc>
                <a:spcPct val="107000"/>
              </a:lnSpc>
            </a:pPr>
            <a:r>
              <a:rPr lang="vi-VN" sz="280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 Nội dung nói và nghe được rèn luyện: </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7EA34649-B48F-4C00-B818-8D0CCCF9A6CB}"/>
              </a:ext>
            </a:extLst>
          </p:cNvPr>
          <p:cNvSpPr/>
          <p:nvPr/>
        </p:nvSpPr>
        <p:spPr>
          <a:xfrm>
            <a:off x="871061" y="3980412"/>
            <a:ext cx="2249904" cy="1420263"/>
          </a:xfrm>
          <a:prstGeom prst="rect">
            <a:avLst/>
          </a:prstGeom>
        </p:spPr>
        <p:style>
          <a:lnRef idx="2">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sp>
      <p:sp>
        <p:nvSpPr>
          <p:cNvPr id="10" name="Freeform: Shape 9">
            <a:extLst>
              <a:ext uri="{FF2B5EF4-FFF2-40B4-BE49-F238E27FC236}">
                <a16:creationId xmlns:a16="http://schemas.microsoft.com/office/drawing/2014/main" id="{70FE8CDE-FEB6-42AF-8A3B-AEC5D05C1566}"/>
              </a:ext>
            </a:extLst>
          </p:cNvPr>
          <p:cNvSpPr/>
          <p:nvPr/>
        </p:nvSpPr>
        <p:spPr>
          <a:xfrm>
            <a:off x="871061" y="2436674"/>
            <a:ext cx="2249904" cy="2775307"/>
          </a:xfrm>
          <a:custGeom>
            <a:avLst/>
            <a:gdLst>
              <a:gd name="connsiteX0" fmla="*/ 0 w 1837531"/>
              <a:gd name="connsiteY0" fmla="*/ 0 h 716074"/>
              <a:gd name="connsiteX1" fmla="*/ 1837531 w 1837531"/>
              <a:gd name="connsiteY1" fmla="*/ 0 h 716074"/>
              <a:gd name="connsiteX2" fmla="*/ 1837531 w 1837531"/>
              <a:gd name="connsiteY2" fmla="*/ 716074 h 716074"/>
              <a:gd name="connsiteX3" fmla="*/ 0 w 1837531"/>
              <a:gd name="connsiteY3" fmla="*/ 716074 h 716074"/>
              <a:gd name="connsiteX4" fmla="*/ 0 w 1837531"/>
              <a:gd name="connsiteY4" fmla="*/ 0 h 716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7531" h="716074">
                <a:moveTo>
                  <a:pt x="0" y="0"/>
                </a:moveTo>
                <a:lnTo>
                  <a:pt x="1837531" y="0"/>
                </a:lnTo>
                <a:lnTo>
                  <a:pt x="1837531" y="716074"/>
                </a:lnTo>
                <a:lnTo>
                  <a:pt x="0" y="716074"/>
                </a:lnTo>
                <a:lnTo>
                  <a:pt x="0" y="0"/>
                </a:lnTo>
                <a:close/>
              </a:path>
            </a:pathLst>
          </a:cu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vi-VN" sz="3200" kern="1200" dirty="0">
                <a:latin typeface="Times New Roman" panose="02020603050405020304" pitchFamily="18" charset="0"/>
                <a:cs typeface="Times New Roman" panose="02020603050405020304" pitchFamily="18" charset="0"/>
              </a:rPr>
              <a:t>Trình bày ý kiến về một vấn đề trong đời sống </a:t>
            </a:r>
            <a:endParaRPr lang="en-US" sz="3200" kern="1200" dirty="0">
              <a:latin typeface="Times New Roman" panose="02020603050405020304" pitchFamily="18" charset="0"/>
              <a:cs typeface="Times New Roman" panose="02020603050405020304" pitchFamily="18" charset="0"/>
            </a:endParaRPr>
          </a:p>
        </p:txBody>
      </p:sp>
      <p:sp>
        <p:nvSpPr>
          <p:cNvPr id="20" name="Rectangle 19">
            <a:extLst>
              <a:ext uri="{FF2B5EF4-FFF2-40B4-BE49-F238E27FC236}">
                <a16:creationId xmlns:a16="http://schemas.microsoft.com/office/drawing/2014/main" id="{8C79A436-0E18-4F3E-B896-614C155FE237}"/>
              </a:ext>
            </a:extLst>
          </p:cNvPr>
          <p:cNvSpPr/>
          <p:nvPr/>
        </p:nvSpPr>
        <p:spPr>
          <a:xfrm>
            <a:off x="3435952" y="3980412"/>
            <a:ext cx="2249904" cy="1420263"/>
          </a:xfrm>
          <a:prstGeom prst="rect">
            <a:avLst/>
          </a:prstGeom>
        </p:spPr>
        <p:style>
          <a:lnRef idx="2">
            <a:schemeClr val="accent3">
              <a:tint val="40000"/>
              <a:alpha val="90000"/>
              <a:hueOff val="676380"/>
              <a:satOff val="33333"/>
              <a:lumOff val="593"/>
              <a:alphaOff val="0"/>
            </a:schemeClr>
          </a:lnRef>
          <a:fillRef idx="1">
            <a:schemeClr val="accent3">
              <a:tint val="40000"/>
              <a:alpha val="90000"/>
              <a:hueOff val="676380"/>
              <a:satOff val="33333"/>
              <a:lumOff val="593"/>
              <a:alphaOff val="0"/>
            </a:schemeClr>
          </a:fillRef>
          <a:effectRef idx="0">
            <a:schemeClr val="accent3">
              <a:tint val="40000"/>
              <a:alpha val="90000"/>
              <a:hueOff val="676380"/>
              <a:satOff val="33333"/>
              <a:lumOff val="593"/>
              <a:alphaOff val="0"/>
            </a:schemeClr>
          </a:effectRef>
          <a:fontRef idx="minor">
            <a:schemeClr val="dk1">
              <a:hueOff val="0"/>
              <a:satOff val="0"/>
              <a:lumOff val="0"/>
              <a:alphaOff val="0"/>
            </a:schemeClr>
          </a:fontRef>
        </p:style>
      </p:sp>
      <p:sp>
        <p:nvSpPr>
          <p:cNvPr id="18" name="Freeform: Shape 17">
            <a:extLst>
              <a:ext uri="{FF2B5EF4-FFF2-40B4-BE49-F238E27FC236}">
                <a16:creationId xmlns:a16="http://schemas.microsoft.com/office/drawing/2014/main" id="{85D52E65-6DE4-4EEE-8897-8347C8350D6C}"/>
              </a:ext>
            </a:extLst>
          </p:cNvPr>
          <p:cNvSpPr/>
          <p:nvPr/>
        </p:nvSpPr>
        <p:spPr>
          <a:xfrm>
            <a:off x="3435952" y="2436674"/>
            <a:ext cx="2249904" cy="2775307"/>
          </a:xfrm>
          <a:custGeom>
            <a:avLst/>
            <a:gdLst>
              <a:gd name="connsiteX0" fmla="*/ 0 w 1837531"/>
              <a:gd name="connsiteY0" fmla="*/ 0 h 716074"/>
              <a:gd name="connsiteX1" fmla="*/ 1837531 w 1837531"/>
              <a:gd name="connsiteY1" fmla="*/ 0 h 716074"/>
              <a:gd name="connsiteX2" fmla="*/ 1837531 w 1837531"/>
              <a:gd name="connsiteY2" fmla="*/ 716074 h 716074"/>
              <a:gd name="connsiteX3" fmla="*/ 0 w 1837531"/>
              <a:gd name="connsiteY3" fmla="*/ 716074 h 716074"/>
              <a:gd name="connsiteX4" fmla="*/ 0 w 1837531"/>
              <a:gd name="connsiteY4" fmla="*/ 0 h 716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7531" h="716074">
                <a:moveTo>
                  <a:pt x="0" y="0"/>
                </a:moveTo>
                <a:lnTo>
                  <a:pt x="1837531" y="0"/>
                </a:lnTo>
                <a:lnTo>
                  <a:pt x="1837531" y="716074"/>
                </a:lnTo>
                <a:lnTo>
                  <a:pt x="0" y="716074"/>
                </a:lnTo>
                <a:lnTo>
                  <a:pt x="0" y="0"/>
                </a:lnTo>
                <a:close/>
              </a:path>
            </a:pathLst>
          </a:custGeom>
        </p:spPr>
        <p:style>
          <a:lnRef idx="2">
            <a:schemeClr val="accent3">
              <a:hueOff val="903533"/>
              <a:satOff val="33333"/>
              <a:lumOff val="-4902"/>
              <a:alphaOff val="0"/>
            </a:schemeClr>
          </a:lnRef>
          <a:fillRef idx="1">
            <a:schemeClr val="accent3">
              <a:hueOff val="903533"/>
              <a:satOff val="33333"/>
              <a:lumOff val="-4902"/>
              <a:alphaOff val="0"/>
            </a:schemeClr>
          </a:fillRef>
          <a:effectRef idx="0">
            <a:schemeClr val="accent3">
              <a:hueOff val="903533"/>
              <a:satOff val="33333"/>
              <a:lumOff val="-4902"/>
              <a:alphaOff val="0"/>
            </a:schemeClr>
          </a:effectRef>
          <a:fontRef idx="minor">
            <a:schemeClr val="lt1"/>
          </a:fontRef>
        </p:style>
        <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en-US" sz="3200" kern="1200" dirty="0" err="1">
                <a:latin typeface="Times New Roman" panose="02020603050405020304" pitchFamily="18" charset="0"/>
                <a:cs typeface="Times New Roman" panose="02020603050405020304" pitchFamily="18" charset="0"/>
              </a:rPr>
              <a:t>Trao</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đổi</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thảo</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luận</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nhóm</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về</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một</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vấn</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đề</a:t>
            </a:r>
            <a:endParaRPr lang="en-US" sz="3200" kern="1200" dirty="0">
              <a:latin typeface="Times New Roman" panose="02020603050405020304" pitchFamily="18" charset="0"/>
              <a:cs typeface="Times New Roman" panose="02020603050405020304" pitchFamily="18" charset="0"/>
            </a:endParaRPr>
          </a:p>
        </p:txBody>
      </p:sp>
      <p:sp>
        <p:nvSpPr>
          <p:cNvPr id="22" name="Rectangle 21">
            <a:extLst>
              <a:ext uri="{FF2B5EF4-FFF2-40B4-BE49-F238E27FC236}">
                <a16:creationId xmlns:a16="http://schemas.microsoft.com/office/drawing/2014/main" id="{11417D3A-382A-4081-85F3-61286C27129B}"/>
              </a:ext>
            </a:extLst>
          </p:cNvPr>
          <p:cNvSpPr/>
          <p:nvPr/>
        </p:nvSpPr>
        <p:spPr>
          <a:xfrm>
            <a:off x="6000844" y="3980412"/>
            <a:ext cx="2249904" cy="1420263"/>
          </a:xfrm>
          <a:prstGeom prst="rect">
            <a:avLst/>
          </a:prstGeom>
        </p:spPr>
        <p:style>
          <a:lnRef idx="2">
            <a:schemeClr val="accent3">
              <a:tint val="40000"/>
              <a:alpha val="90000"/>
              <a:hueOff val="1352761"/>
              <a:satOff val="66667"/>
              <a:lumOff val="1186"/>
              <a:alphaOff val="0"/>
            </a:schemeClr>
          </a:lnRef>
          <a:fillRef idx="1">
            <a:schemeClr val="accent3">
              <a:tint val="40000"/>
              <a:alpha val="90000"/>
              <a:hueOff val="1352761"/>
              <a:satOff val="66667"/>
              <a:lumOff val="1186"/>
              <a:alphaOff val="0"/>
            </a:schemeClr>
          </a:fillRef>
          <a:effectRef idx="0">
            <a:schemeClr val="accent3">
              <a:tint val="40000"/>
              <a:alpha val="90000"/>
              <a:hueOff val="1352761"/>
              <a:satOff val="66667"/>
              <a:lumOff val="1186"/>
              <a:alphaOff val="0"/>
            </a:schemeClr>
          </a:effectRef>
          <a:fontRef idx="minor">
            <a:schemeClr val="dk1">
              <a:hueOff val="0"/>
              <a:satOff val="0"/>
              <a:lumOff val="0"/>
              <a:alphaOff val="0"/>
            </a:schemeClr>
          </a:fontRef>
        </p:style>
      </p:sp>
      <p:sp>
        <p:nvSpPr>
          <p:cNvPr id="21" name="Freeform: Shape 20">
            <a:extLst>
              <a:ext uri="{FF2B5EF4-FFF2-40B4-BE49-F238E27FC236}">
                <a16:creationId xmlns:a16="http://schemas.microsoft.com/office/drawing/2014/main" id="{4FFFEC06-2EA6-4F7B-B408-A8F5C17A18CC}"/>
              </a:ext>
            </a:extLst>
          </p:cNvPr>
          <p:cNvSpPr/>
          <p:nvPr/>
        </p:nvSpPr>
        <p:spPr>
          <a:xfrm>
            <a:off x="6000844" y="2436674"/>
            <a:ext cx="2249904" cy="2775307"/>
          </a:xfrm>
          <a:custGeom>
            <a:avLst/>
            <a:gdLst>
              <a:gd name="connsiteX0" fmla="*/ 0 w 1837531"/>
              <a:gd name="connsiteY0" fmla="*/ 0 h 716074"/>
              <a:gd name="connsiteX1" fmla="*/ 1837531 w 1837531"/>
              <a:gd name="connsiteY1" fmla="*/ 0 h 716074"/>
              <a:gd name="connsiteX2" fmla="*/ 1837531 w 1837531"/>
              <a:gd name="connsiteY2" fmla="*/ 716074 h 716074"/>
              <a:gd name="connsiteX3" fmla="*/ 0 w 1837531"/>
              <a:gd name="connsiteY3" fmla="*/ 716074 h 716074"/>
              <a:gd name="connsiteX4" fmla="*/ 0 w 1837531"/>
              <a:gd name="connsiteY4" fmla="*/ 0 h 716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7531" h="716074">
                <a:moveTo>
                  <a:pt x="0" y="0"/>
                </a:moveTo>
                <a:lnTo>
                  <a:pt x="1837531" y="0"/>
                </a:lnTo>
                <a:lnTo>
                  <a:pt x="1837531" y="716074"/>
                </a:lnTo>
                <a:lnTo>
                  <a:pt x="0" y="716074"/>
                </a:lnTo>
                <a:lnTo>
                  <a:pt x="0" y="0"/>
                </a:lnTo>
                <a:close/>
              </a:path>
            </a:pathLst>
          </a:custGeom>
        </p:spPr>
        <p:style>
          <a:lnRef idx="2">
            <a:schemeClr val="accent3">
              <a:hueOff val="1807066"/>
              <a:satOff val="66667"/>
              <a:lumOff val="-9804"/>
              <a:alphaOff val="0"/>
            </a:schemeClr>
          </a:lnRef>
          <a:fillRef idx="1">
            <a:schemeClr val="accent3">
              <a:hueOff val="1807066"/>
              <a:satOff val="66667"/>
              <a:lumOff val="-9804"/>
              <a:alphaOff val="0"/>
            </a:schemeClr>
          </a:fillRef>
          <a:effectRef idx="0">
            <a:schemeClr val="accent3">
              <a:hueOff val="1807066"/>
              <a:satOff val="66667"/>
              <a:lumOff val="-9804"/>
              <a:alphaOff val="0"/>
            </a:schemeClr>
          </a:effectRef>
          <a:fontRef idx="minor">
            <a:schemeClr val="lt1"/>
          </a:fontRef>
        </p:style>
        <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vi-VN" sz="3200" kern="1200" dirty="0">
                <a:latin typeface="Times New Roman" panose="02020603050405020304" pitchFamily="18" charset="0"/>
                <a:cs typeface="Times New Roman" panose="02020603050405020304" pitchFamily="18" charset="0"/>
              </a:rPr>
              <a:t>Thảo luận nhóm về một vấn đề</a:t>
            </a:r>
            <a:endParaRPr lang="en-US" sz="3200" kern="1200" dirty="0">
              <a:latin typeface="Times New Roman" panose="02020603050405020304" pitchFamily="18" charset="0"/>
              <a:cs typeface="Times New Roman" panose="02020603050405020304" pitchFamily="18" charset="0"/>
            </a:endParaRPr>
          </a:p>
        </p:txBody>
      </p:sp>
      <p:sp>
        <p:nvSpPr>
          <p:cNvPr id="24" name="Rectangle 23">
            <a:extLst>
              <a:ext uri="{FF2B5EF4-FFF2-40B4-BE49-F238E27FC236}">
                <a16:creationId xmlns:a16="http://schemas.microsoft.com/office/drawing/2014/main" id="{9FE632A5-ABEB-43C3-B150-E51A6D8E9F2D}"/>
              </a:ext>
            </a:extLst>
          </p:cNvPr>
          <p:cNvSpPr/>
          <p:nvPr/>
        </p:nvSpPr>
        <p:spPr>
          <a:xfrm>
            <a:off x="8565734" y="3980412"/>
            <a:ext cx="2249904" cy="1420263"/>
          </a:xfrm>
          <a:prstGeom prst="rect">
            <a:avLst/>
          </a:prstGeom>
        </p:spPr>
        <p:style>
          <a:lnRef idx="2">
            <a:schemeClr val="accent3">
              <a:tint val="40000"/>
              <a:alpha val="90000"/>
              <a:hueOff val="2029141"/>
              <a:satOff val="100000"/>
              <a:lumOff val="1779"/>
              <a:alphaOff val="0"/>
            </a:schemeClr>
          </a:lnRef>
          <a:fillRef idx="1">
            <a:schemeClr val="accent3">
              <a:tint val="40000"/>
              <a:alpha val="90000"/>
              <a:hueOff val="2029141"/>
              <a:satOff val="100000"/>
              <a:lumOff val="1779"/>
              <a:alphaOff val="0"/>
            </a:schemeClr>
          </a:fillRef>
          <a:effectRef idx="0">
            <a:schemeClr val="accent3">
              <a:tint val="40000"/>
              <a:alpha val="90000"/>
              <a:hueOff val="2029141"/>
              <a:satOff val="100000"/>
              <a:lumOff val="1779"/>
              <a:alphaOff val="0"/>
            </a:schemeClr>
          </a:effectRef>
          <a:fontRef idx="minor">
            <a:schemeClr val="dk1">
              <a:hueOff val="0"/>
              <a:satOff val="0"/>
              <a:lumOff val="0"/>
              <a:alphaOff val="0"/>
            </a:schemeClr>
          </a:fontRef>
        </p:style>
      </p:sp>
      <p:sp>
        <p:nvSpPr>
          <p:cNvPr id="23" name="Freeform: Shape 22">
            <a:extLst>
              <a:ext uri="{FF2B5EF4-FFF2-40B4-BE49-F238E27FC236}">
                <a16:creationId xmlns:a16="http://schemas.microsoft.com/office/drawing/2014/main" id="{20E94908-6463-49F5-AF22-AF85C734BCA7}"/>
              </a:ext>
            </a:extLst>
          </p:cNvPr>
          <p:cNvSpPr/>
          <p:nvPr/>
        </p:nvSpPr>
        <p:spPr>
          <a:xfrm>
            <a:off x="8565734" y="2436674"/>
            <a:ext cx="2249904" cy="2775307"/>
          </a:xfrm>
          <a:custGeom>
            <a:avLst/>
            <a:gdLst>
              <a:gd name="connsiteX0" fmla="*/ 0 w 1837531"/>
              <a:gd name="connsiteY0" fmla="*/ 0 h 716074"/>
              <a:gd name="connsiteX1" fmla="*/ 1837531 w 1837531"/>
              <a:gd name="connsiteY1" fmla="*/ 0 h 716074"/>
              <a:gd name="connsiteX2" fmla="*/ 1837531 w 1837531"/>
              <a:gd name="connsiteY2" fmla="*/ 716074 h 716074"/>
              <a:gd name="connsiteX3" fmla="*/ 0 w 1837531"/>
              <a:gd name="connsiteY3" fmla="*/ 716074 h 716074"/>
              <a:gd name="connsiteX4" fmla="*/ 0 w 1837531"/>
              <a:gd name="connsiteY4" fmla="*/ 0 h 716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7531" h="716074">
                <a:moveTo>
                  <a:pt x="0" y="0"/>
                </a:moveTo>
                <a:lnTo>
                  <a:pt x="1837531" y="0"/>
                </a:lnTo>
                <a:lnTo>
                  <a:pt x="1837531" y="716074"/>
                </a:lnTo>
                <a:lnTo>
                  <a:pt x="0" y="716074"/>
                </a:lnTo>
                <a:lnTo>
                  <a:pt x="0" y="0"/>
                </a:lnTo>
                <a:close/>
              </a:path>
            </a:pathLst>
          </a:custGeom>
        </p:spPr>
        <p:style>
          <a:lnRef idx="2">
            <a:schemeClr val="accent3">
              <a:hueOff val="2710599"/>
              <a:satOff val="100000"/>
              <a:lumOff val="-14706"/>
              <a:alphaOff val="0"/>
            </a:schemeClr>
          </a:lnRef>
          <a:fillRef idx="1">
            <a:schemeClr val="accent3">
              <a:hueOff val="2710599"/>
              <a:satOff val="100000"/>
              <a:lumOff val="-14706"/>
              <a:alphaOff val="0"/>
            </a:schemeClr>
          </a:fillRef>
          <a:effectRef idx="0">
            <a:schemeClr val="accent3">
              <a:hueOff val="2710599"/>
              <a:satOff val="100000"/>
              <a:lumOff val="-14706"/>
              <a:alphaOff val="0"/>
            </a:schemeClr>
          </a:effectRef>
          <a:fontRef idx="minor">
            <a:schemeClr val="lt1"/>
          </a:fontRef>
        </p:style>
        <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en-US" sz="3200" kern="1200" dirty="0" err="1">
                <a:latin typeface="Times New Roman" panose="02020603050405020304" pitchFamily="18" charset="0"/>
                <a:cs typeface="Times New Roman" panose="02020603050405020304" pitchFamily="18" charset="0"/>
              </a:rPr>
              <a:t>Giải</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thích</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quy</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tắc</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của</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một</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hoạt</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động</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luật</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lệ</a:t>
            </a:r>
            <a:r>
              <a:rPr lang="en-US" sz="3200" kern="1200" dirty="0">
                <a:latin typeface="Times New Roman" panose="02020603050405020304" pitchFamily="18" charset="0"/>
                <a:cs typeface="Times New Roman" panose="02020603050405020304" pitchFamily="18" charset="0"/>
              </a:rPr>
              <a:t> hay </a:t>
            </a:r>
            <a:r>
              <a:rPr lang="en-US" sz="3200" kern="1200" dirty="0" err="1">
                <a:latin typeface="Times New Roman" panose="02020603050405020304" pitchFamily="18" charset="0"/>
                <a:cs typeface="Times New Roman" panose="02020603050405020304" pitchFamily="18" charset="0"/>
              </a:rPr>
              <a:t>trò</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chơi</a:t>
            </a:r>
            <a:r>
              <a:rPr lang="en-US" sz="3200" kern="1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48315736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par>
                                <p:cTn id="8" presetID="22" presetClass="entr" presetSubtype="1"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par>
                                <p:cTn id="16" presetID="22" presetClass="entr" presetSubtype="1"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up)">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up)">
                                      <p:cBhvr>
                                        <p:cTn id="23" dur="500"/>
                                        <p:tgtEl>
                                          <p:spTgt spid="21"/>
                                        </p:tgtEl>
                                      </p:cBhvr>
                                    </p:animEffect>
                                  </p:childTnLst>
                                </p:cTn>
                              </p:par>
                              <p:par>
                                <p:cTn id="24" presetID="22" presetClass="entr" presetSubtype="1"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up)">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up)">
                                      <p:cBhvr>
                                        <p:cTn id="31" dur="500"/>
                                        <p:tgtEl>
                                          <p:spTgt spid="23"/>
                                        </p:tgtEl>
                                      </p:cBhvr>
                                    </p:animEffect>
                                  </p:childTnLst>
                                </p:cTn>
                              </p:par>
                              <p:par>
                                <p:cTn id="32" presetID="22" presetClass="entr" presetSubtype="1"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up)">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8" grpId="0" animBg="1"/>
      <p:bldP spid="21" grpId="0" animBg="1"/>
      <p:bldP spid="2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5485786" cy="914400"/>
            <a:chOff x="300403" y="98046"/>
            <a:chExt cx="4373763"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34582" y="213380"/>
              <a:ext cx="338359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4195194"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3" name="TextBox 12">
            <a:extLst>
              <a:ext uri="{FF2B5EF4-FFF2-40B4-BE49-F238E27FC236}">
                <a16:creationId xmlns:a16="http://schemas.microsoft.com/office/drawing/2014/main" id="{48728D2A-47C6-4C8E-8A51-8EAECF14EEB4}"/>
              </a:ext>
            </a:extLst>
          </p:cNvPr>
          <p:cNvSpPr txBox="1"/>
          <p:nvPr/>
        </p:nvSpPr>
        <p:spPr>
          <a:xfrm>
            <a:off x="1048989" y="276270"/>
            <a:ext cx="3282553" cy="530594"/>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0D0D0D"/>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NÓI VÀ NGHE</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72271027-C80A-405E-B560-4C329B1856DD}"/>
              </a:ext>
            </a:extLst>
          </p:cNvPr>
          <p:cNvSpPr txBox="1"/>
          <p:nvPr/>
        </p:nvSpPr>
        <p:spPr>
          <a:xfrm>
            <a:off x="660400" y="1132537"/>
            <a:ext cx="10858500"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mn-cs"/>
              </a:rPr>
              <a:t>6.</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mn-cs"/>
              </a:rPr>
              <a:t> Tri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mn-cs"/>
              </a:rPr>
              <a:t>thức</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mn-cs"/>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mn-cs"/>
              </a:rPr>
              <a:t>đã</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mn-cs"/>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mn-cs"/>
              </a:rPr>
              <a:t>học</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mn-cs"/>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mn-cs"/>
              </a:rPr>
              <a:t>về</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mn-cs"/>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mn-cs"/>
              </a:rPr>
              <a:t>rè</a:t>
            </a:r>
            <a:r>
              <a:rPr kumimoji="0" lang="vi-VN" sz="28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mn-cs"/>
              </a:rPr>
              <a:t>n kĩ năng nói và nghe</a:t>
            </a: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3" name="Table 2">
            <a:extLst>
              <a:ext uri="{FF2B5EF4-FFF2-40B4-BE49-F238E27FC236}">
                <a16:creationId xmlns:a16="http://schemas.microsoft.com/office/drawing/2014/main" id="{4F7EF9DB-6598-47C7-9BC4-0ECCF99F124E}"/>
              </a:ext>
            </a:extLst>
          </p:cNvPr>
          <p:cNvGraphicFramePr>
            <a:graphicFrameLocks noGrp="1"/>
          </p:cNvGraphicFramePr>
          <p:nvPr>
            <p:extLst>
              <p:ext uri="{D42A27DB-BD31-4B8C-83A1-F6EECF244321}">
                <p14:modId xmlns:p14="http://schemas.microsoft.com/office/powerpoint/2010/main" val="584451696"/>
              </p:ext>
            </p:extLst>
          </p:nvPr>
        </p:nvGraphicFramePr>
        <p:xfrm>
          <a:off x="666750" y="1922172"/>
          <a:ext cx="10858500" cy="4034028"/>
        </p:xfrm>
        <a:graphic>
          <a:graphicData uri="http://schemas.openxmlformats.org/drawingml/2006/table">
            <a:tbl>
              <a:tblPr firstRow="1" firstCol="1" bandRow="1">
                <a:tableStyleId>{ED083AE6-46FA-4A59-8FB0-9F97EB10719F}</a:tableStyleId>
              </a:tblPr>
              <a:tblGrid>
                <a:gridCol w="2046325">
                  <a:extLst>
                    <a:ext uri="{9D8B030D-6E8A-4147-A177-3AD203B41FA5}">
                      <a16:colId xmlns:a16="http://schemas.microsoft.com/office/drawing/2014/main" val="2863510497"/>
                    </a:ext>
                  </a:extLst>
                </a:gridCol>
                <a:gridCol w="8812175">
                  <a:extLst>
                    <a:ext uri="{9D8B030D-6E8A-4147-A177-3AD203B41FA5}">
                      <a16:colId xmlns:a16="http://schemas.microsoft.com/office/drawing/2014/main" val="1848981442"/>
                    </a:ext>
                  </a:extLst>
                </a:gridCol>
              </a:tblGrid>
              <a:tr h="0">
                <a:tc>
                  <a:txBody>
                    <a:bodyPr/>
                    <a:lstStyle/>
                    <a:p>
                      <a:pPr algn="ctr">
                        <a:lnSpc>
                          <a:spcPct val="107000"/>
                        </a:lnSpc>
                      </a:pPr>
                      <a:r>
                        <a:rPr lang="vi-VN" sz="3200" b="1" dirty="0">
                          <a:effectLst/>
                          <a:latin typeface="Times New Roman" panose="02020603050405020304" pitchFamily="18" charset="0"/>
                          <a:cs typeface="Times New Roman" panose="02020603050405020304" pitchFamily="18" charset="0"/>
                        </a:rPr>
                        <a:t>Kĩ năng</a:t>
                      </a:r>
                      <a:endParaRPr lang="en-US" sz="3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07000"/>
                        </a:lnSpc>
                      </a:pPr>
                      <a:r>
                        <a:rPr lang="vi-VN" sz="3200" dirty="0">
                          <a:effectLst/>
                          <a:latin typeface="Times New Roman" panose="02020603050405020304" pitchFamily="18" charset="0"/>
                          <a:cs typeface="Times New Roman" panose="02020603050405020304" pitchFamily="18" charset="0"/>
                        </a:rPr>
                        <a:t>Nội dung</a:t>
                      </a:r>
                      <a:endParaRPr lang="en-US" sz="3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929981453"/>
                  </a:ext>
                </a:extLst>
              </a:tr>
              <a:tr h="0">
                <a:tc>
                  <a:txBody>
                    <a:bodyPr/>
                    <a:lstStyle/>
                    <a:p>
                      <a:pPr algn="just">
                        <a:lnSpc>
                          <a:spcPct val="107000"/>
                        </a:lnSpc>
                      </a:pPr>
                      <a:r>
                        <a:rPr lang="vi-VN" sz="3200" b="1">
                          <a:solidFill>
                            <a:srgbClr val="000000"/>
                          </a:solidFill>
                          <a:effectLst/>
                          <a:latin typeface="Times New Roman" panose="02020603050405020304" pitchFamily="18" charset="0"/>
                          <a:cs typeface="Times New Roman" panose="02020603050405020304" pitchFamily="18" charset="0"/>
                        </a:rPr>
                        <a:t>Nói</a:t>
                      </a:r>
                      <a:endParaRPr lang="en-US"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07000"/>
                        </a:lnSpc>
                      </a:pPr>
                      <a:r>
                        <a:rPr lang="en-US" sz="3200" dirty="0">
                          <a:solidFill>
                            <a:srgbClr val="000000"/>
                          </a:solidFill>
                          <a:effectLst/>
                          <a:latin typeface="Times New Roman" panose="02020603050405020304" pitchFamily="18" charset="0"/>
                          <a:cs typeface="Times New Roman" panose="02020603050405020304" pitchFamily="18" charset="0"/>
                        </a:rPr>
                        <a:t>- </a:t>
                      </a:r>
                      <a:r>
                        <a:rPr lang="vi-VN" sz="3200" dirty="0">
                          <a:solidFill>
                            <a:srgbClr val="000000"/>
                          </a:solidFill>
                          <a:effectLst/>
                          <a:latin typeface="Times New Roman" panose="02020603050405020304" pitchFamily="18" charset="0"/>
                          <a:cs typeface="Times New Roman" panose="02020603050405020304" pitchFamily="18" charset="0"/>
                        </a:rPr>
                        <a:t>Trình bày được ý kiến về một vấn đề </a:t>
                      </a:r>
                      <a:r>
                        <a:rPr lang="en-US" sz="3200" dirty="0" err="1">
                          <a:solidFill>
                            <a:srgbClr val="000000"/>
                          </a:solidFill>
                          <a:effectLst/>
                          <a:latin typeface="Times New Roman" panose="02020603050405020304" pitchFamily="18" charset="0"/>
                          <a:cs typeface="Times New Roman" panose="02020603050405020304" pitchFamily="18" charset="0"/>
                        </a:rPr>
                        <a:t>đời</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sống</a:t>
                      </a:r>
                      <a:endParaRPr lang="en-US" sz="3200" dirty="0">
                        <a:effectLst/>
                        <a:latin typeface="Times New Roman" panose="02020603050405020304" pitchFamily="18" charset="0"/>
                        <a:cs typeface="Times New Roman" panose="02020603050405020304" pitchFamily="18" charset="0"/>
                      </a:endParaRPr>
                    </a:p>
                    <a:p>
                      <a:pPr algn="just">
                        <a:lnSpc>
                          <a:spcPct val="107000"/>
                        </a:lnSpc>
                      </a:pP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Giải</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thích</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quy</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tắc</a:t>
                      </a:r>
                      <a:r>
                        <a:rPr lang="en-US" sz="3200" dirty="0">
                          <a:solidFill>
                            <a:srgbClr val="000000"/>
                          </a:solidFill>
                          <a:effectLst/>
                          <a:latin typeface="Times New Roman" panose="02020603050405020304" pitchFamily="18" charset="0"/>
                          <a:cs typeface="Times New Roman" panose="02020603050405020304" pitchFamily="18" charset="0"/>
                        </a:rPr>
                        <a:t> hay </a:t>
                      </a:r>
                      <a:r>
                        <a:rPr lang="en-US" sz="3200" dirty="0" err="1">
                          <a:solidFill>
                            <a:srgbClr val="000000"/>
                          </a:solidFill>
                          <a:effectLst/>
                          <a:latin typeface="Times New Roman" panose="02020603050405020304" pitchFamily="18" charset="0"/>
                          <a:cs typeface="Times New Roman" panose="02020603050405020304" pitchFamily="18" charset="0"/>
                        </a:rPr>
                        <a:t>luật</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lệ</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của</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một</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hoạt</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động</a:t>
                      </a:r>
                      <a:r>
                        <a:rPr lang="en-US" sz="3200" dirty="0">
                          <a:solidFill>
                            <a:srgbClr val="000000"/>
                          </a:solidFill>
                          <a:effectLst/>
                          <a:latin typeface="Times New Roman" panose="02020603050405020304" pitchFamily="18" charset="0"/>
                          <a:cs typeface="Times New Roman" panose="02020603050405020304" pitchFamily="18" charset="0"/>
                        </a:rPr>
                        <a:t> hay </a:t>
                      </a:r>
                      <a:r>
                        <a:rPr lang="en-US" sz="3200" dirty="0" err="1">
                          <a:solidFill>
                            <a:srgbClr val="000000"/>
                          </a:solidFill>
                          <a:effectLst/>
                          <a:latin typeface="Times New Roman" panose="02020603050405020304" pitchFamily="18" charset="0"/>
                          <a:cs typeface="Times New Roman" panose="02020603050405020304" pitchFamily="18" charset="0"/>
                        </a:rPr>
                        <a:t>trò</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chơi</a:t>
                      </a:r>
                      <a:endParaRPr lang="en-US" sz="3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842003194"/>
                  </a:ext>
                </a:extLst>
              </a:tr>
              <a:tr h="0">
                <a:tc>
                  <a:txBody>
                    <a:bodyPr/>
                    <a:lstStyle/>
                    <a:p>
                      <a:pPr algn="just">
                        <a:lnSpc>
                          <a:spcPct val="107000"/>
                        </a:lnSpc>
                      </a:pPr>
                      <a:r>
                        <a:rPr lang="vi-VN" sz="3200" b="1">
                          <a:solidFill>
                            <a:srgbClr val="000000"/>
                          </a:solidFill>
                          <a:effectLst/>
                          <a:latin typeface="Times New Roman" panose="02020603050405020304" pitchFamily="18" charset="0"/>
                          <a:cs typeface="Times New Roman" panose="02020603050405020304" pitchFamily="18" charset="0"/>
                        </a:rPr>
                        <a:t>Nghe</a:t>
                      </a:r>
                      <a:endParaRPr lang="en-US"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07000"/>
                        </a:lnSpc>
                      </a:pPr>
                      <a:r>
                        <a:rPr lang="en-US" sz="3200">
                          <a:solidFill>
                            <a:srgbClr val="000000"/>
                          </a:solidFill>
                          <a:effectLst/>
                          <a:latin typeface="Times New Roman" panose="02020603050405020304" pitchFamily="18" charset="0"/>
                          <a:cs typeface="Times New Roman" panose="02020603050405020304" pitchFamily="18" charset="0"/>
                        </a:rPr>
                        <a:t>-Tóm tắt nội dung trình bày của người khác</a:t>
                      </a:r>
                      <a:endParaRPr lang="en-US"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821356352"/>
                  </a:ext>
                </a:extLst>
              </a:tr>
              <a:tr h="0">
                <a:tc>
                  <a:txBody>
                    <a:bodyPr/>
                    <a:lstStyle/>
                    <a:p>
                      <a:pPr algn="just">
                        <a:lnSpc>
                          <a:spcPct val="107000"/>
                        </a:lnSpc>
                      </a:pPr>
                      <a:r>
                        <a:rPr lang="en-US" sz="3200" b="1">
                          <a:solidFill>
                            <a:srgbClr val="000000"/>
                          </a:solidFill>
                          <a:effectLst/>
                          <a:latin typeface="Times New Roman" panose="02020603050405020304" pitchFamily="18" charset="0"/>
                          <a:cs typeface="Times New Roman" panose="02020603050405020304" pitchFamily="18" charset="0"/>
                        </a:rPr>
                        <a:t>Nói nghe tương tác</a:t>
                      </a:r>
                      <a:endParaRPr lang="en-US"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07000"/>
                        </a:lnSpc>
                      </a:pPr>
                      <a:r>
                        <a:rPr lang="en-US" sz="3200" dirty="0">
                          <a:solidFill>
                            <a:srgbClr val="000000"/>
                          </a:solidFill>
                          <a:effectLst/>
                          <a:latin typeface="Times New Roman" panose="02020603050405020304" pitchFamily="18" charset="0"/>
                          <a:cs typeface="Times New Roman" panose="02020603050405020304" pitchFamily="18" charset="0"/>
                        </a:rPr>
                        <a:t>-</a:t>
                      </a:r>
                      <a:r>
                        <a:rPr lang="en-US" sz="3200" dirty="0" err="1">
                          <a:solidFill>
                            <a:srgbClr val="000000"/>
                          </a:solidFill>
                          <a:effectLst/>
                          <a:latin typeface="Times New Roman" panose="02020603050405020304" pitchFamily="18" charset="0"/>
                          <a:cs typeface="Times New Roman" panose="02020603050405020304" pitchFamily="18" charset="0"/>
                        </a:rPr>
                        <a:t>Trao</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đổi</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một</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cách</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xây</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dựng</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tôn</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trọng</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các</a:t>
                      </a:r>
                      <a:r>
                        <a:rPr lang="en-US" sz="3200" dirty="0">
                          <a:solidFill>
                            <a:srgbClr val="000000"/>
                          </a:solidFill>
                          <a:effectLst/>
                          <a:latin typeface="Times New Roman" panose="02020603050405020304" pitchFamily="18" charset="0"/>
                          <a:cs typeface="Times New Roman" panose="02020603050405020304" pitchFamily="18" charset="0"/>
                        </a:rPr>
                        <a:t> ý </a:t>
                      </a:r>
                      <a:r>
                        <a:rPr lang="en-US" sz="3200" dirty="0" err="1">
                          <a:solidFill>
                            <a:srgbClr val="000000"/>
                          </a:solidFill>
                          <a:effectLst/>
                          <a:latin typeface="Times New Roman" panose="02020603050405020304" pitchFamily="18" charset="0"/>
                          <a:cs typeface="Times New Roman" panose="02020603050405020304" pitchFamily="18" charset="0"/>
                        </a:rPr>
                        <a:t>kiến</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khác</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biệt</a:t>
                      </a:r>
                      <a:endParaRPr lang="en-US" sz="3200" dirty="0">
                        <a:effectLst/>
                        <a:latin typeface="Times New Roman" panose="02020603050405020304" pitchFamily="18" charset="0"/>
                        <a:cs typeface="Times New Roman" panose="02020603050405020304" pitchFamily="18" charset="0"/>
                      </a:endParaRPr>
                    </a:p>
                    <a:p>
                      <a:pPr algn="just">
                        <a:lnSpc>
                          <a:spcPct val="107000"/>
                        </a:lnSpc>
                      </a:pPr>
                      <a:r>
                        <a:rPr lang="en-US" sz="3200" dirty="0">
                          <a:solidFill>
                            <a:srgbClr val="000000"/>
                          </a:solidFill>
                          <a:effectLst/>
                          <a:latin typeface="Times New Roman" panose="02020603050405020304" pitchFamily="18" charset="0"/>
                          <a:cs typeface="Times New Roman" panose="02020603050405020304" pitchFamily="18" charset="0"/>
                        </a:rPr>
                        <a:t>-</a:t>
                      </a:r>
                      <a:r>
                        <a:rPr lang="en-US" sz="3200" dirty="0" err="1">
                          <a:solidFill>
                            <a:srgbClr val="000000"/>
                          </a:solidFill>
                          <a:effectLst/>
                          <a:latin typeface="Times New Roman" panose="02020603050405020304" pitchFamily="18" charset="0"/>
                          <a:cs typeface="Times New Roman" panose="02020603050405020304" pitchFamily="18" charset="0"/>
                        </a:rPr>
                        <a:t>Thảo</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luận</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nhóm</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về</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một</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vấn</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đề</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gây</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tranh</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cãi</a:t>
                      </a:r>
                      <a:endParaRPr lang="en-US" sz="3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5235298"/>
                  </a:ext>
                </a:extLst>
              </a:tr>
            </a:tbl>
          </a:graphicData>
        </a:graphic>
      </p:graphicFrame>
    </p:spTree>
    <p:extLst>
      <p:ext uri="{BB962C8B-B14F-4D97-AF65-F5344CB8AC3E}">
        <p14:creationId xmlns:p14="http://schemas.microsoft.com/office/powerpoint/2010/main" val="1550671651"/>
      </p:ext>
    </p:extLst>
  </p:cSld>
  <p:clrMapOvr>
    <a:masterClrMapping/>
  </p:clrMapOvr>
  <p:transition spd="slow">
    <p:comb/>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5485786" cy="914400"/>
            <a:chOff x="300403" y="98046"/>
            <a:chExt cx="4373763"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34582" y="213380"/>
              <a:ext cx="338359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4195194"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5" name="TextBox 14">
            <a:extLst>
              <a:ext uri="{FF2B5EF4-FFF2-40B4-BE49-F238E27FC236}">
                <a16:creationId xmlns:a16="http://schemas.microsoft.com/office/drawing/2014/main" id="{9890EE52-62A3-46E8-A74F-6F91A7CC4B5C}"/>
              </a:ext>
            </a:extLst>
          </p:cNvPr>
          <p:cNvSpPr txBox="1"/>
          <p:nvPr/>
        </p:nvSpPr>
        <p:spPr>
          <a:xfrm>
            <a:off x="785143" y="244915"/>
            <a:ext cx="3643114" cy="593304"/>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3200" b="1" i="0" u="none" strike="noStrike" kern="1200" cap="none" spc="0" normalizeH="0" baseline="0" noProof="0" dirty="0">
                <a:ln>
                  <a:noFill/>
                </a:ln>
                <a:solidFill>
                  <a:srgbClr val="0D0D0D"/>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TIẾNG VIỆT</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
        <p:nvSpPr>
          <p:cNvPr id="16" name="TextBox 15">
            <a:extLst>
              <a:ext uri="{FF2B5EF4-FFF2-40B4-BE49-F238E27FC236}">
                <a16:creationId xmlns:a16="http://schemas.microsoft.com/office/drawing/2014/main" id="{7B496D03-F90B-4E54-91AB-13E416F125CB}"/>
              </a:ext>
            </a:extLst>
          </p:cNvPr>
          <p:cNvSpPr txBox="1"/>
          <p:nvPr/>
        </p:nvSpPr>
        <p:spPr>
          <a:xfrm>
            <a:off x="660400" y="1101303"/>
            <a:ext cx="10858500" cy="530594"/>
          </a:xfrm>
          <a:prstGeom prst="rect">
            <a:avLst/>
          </a:prstGeom>
          <a:noFill/>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7. </a:t>
            </a:r>
            <a:r>
              <a:rPr kumimoji="0" lang="en-US" sz="2800" b="1" i="0" u="none" strike="noStrike" kern="120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Kiến</a:t>
            </a:r>
            <a:r>
              <a:rPr kumimoji="0" lang="en-US" sz="2800" b="1" i="0" u="none" strike="noStrike" kern="120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thức</a:t>
            </a:r>
            <a:r>
              <a:rPr kumimoji="0" lang="en-US" sz="2800" b="1" i="0" u="none" strike="noStrike" kern="120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Tiếng</a:t>
            </a:r>
            <a:r>
              <a:rPr kumimoji="0" lang="en-US" sz="2800" b="1" i="0" u="none" strike="noStrike" kern="120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120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Việt</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F61569D4-351B-4590-B3AA-D2B18738C073}"/>
              </a:ext>
            </a:extLst>
          </p:cNvPr>
          <p:cNvSpPr txBox="1"/>
          <p:nvPr/>
        </p:nvSpPr>
        <p:spPr>
          <a:xfrm>
            <a:off x="660400" y="1726057"/>
            <a:ext cx="10858500" cy="991618"/>
          </a:xfrm>
          <a:prstGeom prst="rect">
            <a:avLst/>
          </a:prstGeom>
          <a:noFill/>
        </p:spPr>
        <p:txBody>
          <a:bodyPr wrap="square">
            <a:spAutoFit/>
          </a:bodyPr>
          <a:lstStyle/>
          <a:p>
            <a:pPr algn="just">
              <a:lnSpc>
                <a:spcPct val="107000"/>
              </a:lnSpc>
              <a:spcAft>
                <a:spcPts val="800"/>
              </a:spcAft>
            </a:pP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9: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Liệt</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kê</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tên</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thực</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hành</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tiếng</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Việt</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sách</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Ngữ</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7,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theo</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bảng</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sau</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4" name="Table 3">
            <a:extLst>
              <a:ext uri="{FF2B5EF4-FFF2-40B4-BE49-F238E27FC236}">
                <a16:creationId xmlns:a16="http://schemas.microsoft.com/office/drawing/2014/main" id="{35DB8DDD-37DA-42C5-BBBB-6546C4BC1528}"/>
              </a:ext>
            </a:extLst>
          </p:cNvPr>
          <p:cNvGraphicFramePr>
            <a:graphicFrameLocks noGrp="1"/>
          </p:cNvGraphicFramePr>
          <p:nvPr>
            <p:extLst>
              <p:ext uri="{D42A27DB-BD31-4B8C-83A1-F6EECF244321}">
                <p14:modId xmlns:p14="http://schemas.microsoft.com/office/powerpoint/2010/main" val="3029959564"/>
              </p:ext>
            </p:extLst>
          </p:nvPr>
        </p:nvGraphicFramePr>
        <p:xfrm>
          <a:off x="652593" y="2993102"/>
          <a:ext cx="10858500" cy="2019300"/>
        </p:xfrm>
        <a:graphic>
          <a:graphicData uri="http://schemas.openxmlformats.org/drawingml/2006/table">
            <a:tbl>
              <a:tblPr firstRow="1" firstCol="1" bandRow="1">
                <a:tableStyleId>{ED083AE6-46FA-4A59-8FB0-9F97EB10719F}</a:tableStyleId>
              </a:tblPr>
              <a:tblGrid>
                <a:gridCol w="4033707">
                  <a:extLst>
                    <a:ext uri="{9D8B030D-6E8A-4147-A177-3AD203B41FA5}">
                      <a16:colId xmlns:a16="http://schemas.microsoft.com/office/drawing/2014/main" val="950014975"/>
                    </a:ext>
                  </a:extLst>
                </a:gridCol>
                <a:gridCol w="6824793">
                  <a:extLst>
                    <a:ext uri="{9D8B030D-6E8A-4147-A177-3AD203B41FA5}">
                      <a16:colId xmlns:a16="http://schemas.microsoft.com/office/drawing/2014/main" val="2412078001"/>
                    </a:ext>
                  </a:extLst>
                </a:gridCol>
              </a:tblGrid>
              <a:tr h="0">
                <a:tc>
                  <a:txBody>
                    <a:bodyPr/>
                    <a:lstStyle/>
                    <a:p>
                      <a:pPr algn="ctr">
                        <a:lnSpc>
                          <a:spcPct val="150000"/>
                        </a:lnSpc>
                        <a:spcAft>
                          <a:spcPts val="800"/>
                        </a:spcAft>
                      </a:pPr>
                      <a:r>
                        <a:rPr lang="en-US" sz="3200" b="1" dirty="0" err="1">
                          <a:solidFill>
                            <a:srgbClr val="000000"/>
                          </a:solidFill>
                          <a:effectLst/>
                          <a:latin typeface="Times New Roman" panose="02020603050405020304" pitchFamily="18" charset="0"/>
                          <a:cs typeface="Times New Roman" panose="02020603050405020304" pitchFamily="18" charset="0"/>
                        </a:rPr>
                        <a:t>Bài</a:t>
                      </a:r>
                      <a:endParaRPr lang="en-US" sz="3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spcAft>
                          <a:spcPts val="800"/>
                        </a:spcAft>
                      </a:pPr>
                      <a:r>
                        <a:rPr lang="en-US" sz="3200" b="1" dirty="0" err="1">
                          <a:solidFill>
                            <a:srgbClr val="000000"/>
                          </a:solidFill>
                          <a:effectLst/>
                          <a:latin typeface="Times New Roman" panose="02020603050405020304" pitchFamily="18" charset="0"/>
                          <a:cs typeface="Times New Roman" panose="02020603050405020304" pitchFamily="18" charset="0"/>
                        </a:rPr>
                        <a:t>Tên</a:t>
                      </a:r>
                      <a:r>
                        <a:rPr lang="en-US" sz="3200" b="1" dirty="0">
                          <a:solidFill>
                            <a:srgbClr val="000000"/>
                          </a:solidFill>
                          <a:effectLst/>
                          <a:latin typeface="Times New Roman" panose="02020603050405020304" pitchFamily="18" charset="0"/>
                          <a:cs typeface="Times New Roman" panose="02020603050405020304" pitchFamily="18" charset="0"/>
                        </a:rPr>
                        <a:t> </a:t>
                      </a:r>
                      <a:r>
                        <a:rPr lang="en-US" sz="3200" b="1" dirty="0" err="1">
                          <a:solidFill>
                            <a:srgbClr val="000000"/>
                          </a:solidFill>
                          <a:effectLst/>
                          <a:latin typeface="Times New Roman" panose="02020603050405020304" pitchFamily="18" charset="0"/>
                          <a:cs typeface="Times New Roman" panose="02020603050405020304" pitchFamily="18" charset="0"/>
                        </a:rPr>
                        <a:t>nội</a:t>
                      </a:r>
                      <a:r>
                        <a:rPr lang="en-US" sz="3200" b="1" dirty="0">
                          <a:solidFill>
                            <a:srgbClr val="000000"/>
                          </a:solidFill>
                          <a:effectLst/>
                          <a:latin typeface="Times New Roman" panose="02020603050405020304" pitchFamily="18" charset="0"/>
                          <a:cs typeface="Times New Roman" panose="02020603050405020304" pitchFamily="18" charset="0"/>
                        </a:rPr>
                        <a:t> dung </a:t>
                      </a:r>
                      <a:r>
                        <a:rPr lang="en-US" sz="3200" b="1" dirty="0" err="1">
                          <a:solidFill>
                            <a:srgbClr val="000000"/>
                          </a:solidFill>
                          <a:effectLst/>
                          <a:latin typeface="Times New Roman" panose="02020603050405020304" pitchFamily="18" charset="0"/>
                          <a:cs typeface="Times New Roman" panose="02020603050405020304" pitchFamily="18" charset="0"/>
                        </a:rPr>
                        <a:t>tiếng</a:t>
                      </a:r>
                      <a:r>
                        <a:rPr lang="en-US" sz="3200" b="1" dirty="0">
                          <a:solidFill>
                            <a:srgbClr val="000000"/>
                          </a:solidFill>
                          <a:effectLst/>
                          <a:latin typeface="Times New Roman" panose="02020603050405020304" pitchFamily="18" charset="0"/>
                          <a:cs typeface="Times New Roman" panose="02020603050405020304" pitchFamily="18" charset="0"/>
                        </a:rPr>
                        <a:t> </a:t>
                      </a:r>
                      <a:r>
                        <a:rPr lang="en-US" sz="3200" b="1" dirty="0" err="1">
                          <a:solidFill>
                            <a:srgbClr val="000000"/>
                          </a:solidFill>
                          <a:effectLst/>
                          <a:latin typeface="Times New Roman" panose="02020603050405020304" pitchFamily="18" charset="0"/>
                          <a:cs typeface="Times New Roman" panose="02020603050405020304" pitchFamily="18" charset="0"/>
                        </a:rPr>
                        <a:t>Việt</a:t>
                      </a:r>
                      <a:endParaRPr lang="en-US" sz="3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17175585"/>
                  </a:ext>
                </a:extLst>
              </a:tr>
              <a:tr h="0">
                <a:tc>
                  <a:txBody>
                    <a:bodyPr/>
                    <a:lstStyle/>
                    <a:p>
                      <a:pPr algn="just">
                        <a:lnSpc>
                          <a:spcPct val="150000"/>
                        </a:lnSpc>
                        <a:spcAft>
                          <a:spcPts val="800"/>
                        </a:spcAft>
                      </a:pPr>
                      <a:r>
                        <a:rPr lang="en-US" sz="3200" b="1" dirty="0" err="1">
                          <a:solidFill>
                            <a:srgbClr val="000000"/>
                          </a:solidFill>
                          <a:effectLst/>
                          <a:latin typeface="Times New Roman" panose="02020603050405020304" pitchFamily="18" charset="0"/>
                          <a:cs typeface="Times New Roman" panose="02020603050405020304" pitchFamily="18" charset="0"/>
                        </a:rPr>
                        <a:t>Bài</a:t>
                      </a:r>
                      <a:r>
                        <a:rPr lang="en-US" sz="3200" b="1" dirty="0">
                          <a:solidFill>
                            <a:srgbClr val="000000"/>
                          </a:solidFill>
                          <a:effectLst/>
                          <a:latin typeface="Times New Roman" panose="02020603050405020304" pitchFamily="18" charset="0"/>
                          <a:cs typeface="Times New Roman" panose="02020603050405020304" pitchFamily="18" charset="0"/>
                        </a:rPr>
                        <a:t> 2</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Thơ</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bốn</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chữ</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năm</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chữ</a:t>
                      </a:r>
                      <a:endParaRPr lang="en-US" sz="3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50000"/>
                        </a:lnSpc>
                        <a:spcAft>
                          <a:spcPts val="800"/>
                        </a:spcAft>
                      </a:pPr>
                      <a:r>
                        <a:rPr lang="en-US" sz="3200" dirty="0" err="1">
                          <a:solidFill>
                            <a:srgbClr val="000000"/>
                          </a:solidFill>
                          <a:effectLst/>
                          <a:latin typeface="Times New Roman" panose="02020603050405020304" pitchFamily="18" charset="0"/>
                          <a:cs typeface="Times New Roman" panose="02020603050405020304" pitchFamily="18" charset="0"/>
                        </a:rPr>
                        <a:t>Các</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biện</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pháp</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tu</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từ</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như</a:t>
                      </a:r>
                      <a:r>
                        <a:rPr lang="en-US" sz="3200" dirty="0">
                          <a:solidFill>
                            <a:srgbClr val="000000"/>
                          </a:solidFill>
                          <a:effectLst/>
                          <a:latin typeface="Times New Roman" panose="02020603050405020304" pitchFamily="18" charset="0"/>
                          <a:cs typeface="Times New Roman" panose="02020603050405020304" pitchFamily="18" charset="0"/>
                        </a:rPr>
                        <a:t> so </a:t>
                      </a:r>
                      <a:r>
                        <a:rPr lang="en-US" sz="3200" dirty="0" err="1">
                          <a:solidFill>
                            <a:srgbClr val="000000"/>
                          </a:solidFill>
                          <a:effectLst/>
                          <a:latin typeface="Times New Roman" panose="02020603050405020304" pitchFamily="18" charset="0"/>
                          <a:cs typeface="Times New Roman" panose="02020603050405020304" pitchFamily="18" charset="0"/>
                        </a:rPr>
                        <a:t>sánh</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điệp</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từ</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điệp</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ngữ</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ẩn</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dụ</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hoán</a:t>
                      </a:r>
                      <a:r>
                        <a:rPr lang="en-US" sz="3200" dirty="0">
                          <a:solidFill>
                            <a:srgbClr val="000000"/>
                          </a:solidFill>
                          <a:effectLst/>
                          <a:latin typeface="Times New Roman" panose="02020603050405020304" pitchFamily="18" charset="0"/>
                          <a:cs typeface="Times New Roman" panose="02020603050405020304" pitchFamily="18" charset="0"/>
                        </a:rPr>
                        <a:t> </a:t>
                      </a:r>
                      <a:r>
                        <a:rPr lang="en-US" sz="3200" dirty="0" err="1">
                          <a:solidFill>
                            <a:srgbClr val="000000"/>
                          </a:solidFill>
                          <a:effectLst/>
                          <a:latin typeface="Times New Roman" panose="02020603050405020304" pitchFamily="18" charset="0"/>
                          <a:cs typeface="Times New Roman" panose="02020603050405020304" pitchFamily="18" charset="0"/>
                        </a:rPr>
                        <a:t>dụ</a:t>
                      </a:r>
                      <a:endParaRPr lang="en-US" sz="3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519054541"/>
                  </a:ext>
                </a:extLst>
              </a:tr>
            </a:tbl>
          </a:graphicData>
        </a:graphic>
      </p:graphicFrame>
    </p:spTree>
    <p:extLst>
      <p:ext uri="{BB962C8B-B14F-4D97-AF65-F5344CB8AC3E}">
        <p14:creationId xmlns:p14="http://schemas.microsoft.com/office/powerpoint/2010/main" val="58139236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5485786" cy="914400"/>
            <a:chOff x="300403" y="98046"/>
            <a:chExt cx="4373763"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34582" y="213380"/>
              <a:ext cx="338359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4195194"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5" name="TextBox 14">
            <a:extLst>
              <a:ext uri="{FF2B5EF4-FFF2-40B4-BE49-F238E27FC236}">
                <a16:creationId xmlns:a16="http://schemas.microsoft.com/office/drawing/2014/main" id="{9890EE52-62A3-46E8-A74F-6F91A7CC4B5C}"/>
              </a:ext>
            </a:extLst>
          </p:cNvPr>
          <p:cNvSpPr txBox="1"/>
          <p:nvPr/>
        </p:nvSpPr>
        <p:spPr>
          <a:xfrm>
            <a:off x="785143" y="244915"/>
            <a:ext cx="3643114" cy="593304"/>
          </a:xfrm>
          <a:prstGeom prst="rect">
            <a:avLst/>
          </a:prstGeom>
          <a:noFill/>
        </p:spPr>
        <p:txBody>
          <a:bodyPr wrap="square">
            <a:spAutoFit/>
          </a:bodyPr>
          <a:lstStyle/>
          <a:p>
            <a:pPr algn="ctr">
              <a:lnSpc>
                <a:spcPct val="107000"/>
              </a:lnSpc>
              <a:spcAft>
                <a:spcPts val="800"/>
              </a:spcAft>
            </a:pPr>
            <a:r>
              <a:rPr lang="en-US" sz="32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TIẾNG VIỆT</a:t>
            </a:r>
            <a:endParaRPr lang="en-US" sz="32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6" name="TextBox 15">
            <a:extLst>
              <a:ext uri="{FF2B5EF4-FFF2-40B4-BE49-F238E27FC236}">
                <a16:creationId xmlns:a16="http://schemas.microsoft.com/office/drawing/2014/main" id="{7B496D03-F90B-4E54-91AB-13E416F125CB}"/>
              </a:ext>
            </a:extLst>
          </p:cNvPr>
          <p:cNvSpPr txBox="1"/>
          <p:nvPr/>
        </p:nvSpPr>
        <p:spPr>
          <a:xfrm>
            <a:off x="660400" y="1101303"/>
            <a:ext cx="10858500" cy="530594"/>
          </a:xfrm>
          <a:prstGeom prst="rect">
            <a:avLst/>
          </a:prstGeom>
          <a:noFill/>
        </p:spPr>
        <p:txBody>
          <a:bodyPr wrap="square">
            <a:spAutoFit/>
          </a:bodyPr>
          <a:lstStyle/>
          <a:p>
            <a:pPr algn="just">
              <a:lnSpc>
                <a:spcPct val="107000"/>
              </a:lnSpc>
              <a:spcAft>
                <a:spcPts val="800"/>
              </a:spcAft>
            </a:pP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7</a:t>
            </a:r>
            <a:r>
              <a:rPr lang="en-US" sz="28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Kiến</a:t>
            </a:r>
            <a:r>
              <a:rPr lang="en-US" sz="28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thức</a:t>
            </a:r>
            <a:r>
              <a:rPr lang="en-US" sz="28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Tiếng</a:t>
            </a:r>
            <a:r>
              <a:rPr lang="en-US" sz="28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Việt</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8" name="Table 7">
            <a:extLst>
              <a:ext uri="{FF2B5EF4-FFF2-40B4-BE49-F238E27FC236}">
                <a16:creationId xmlns:a16="http://schemas.microsoft.com/office/drawing/2014/main" id="{D5855FF7-F5A0-4A3E-9091-236AECB4D11E}"/>
              </a:ext>
            </a:extLst>
          </p:cNvPr>
          <p:cNvGraphicFramePr>
            <a:graphicFrameLocks noGrp="1"/>
          </p:cNvGraphicFramePr>
          <p:nvPr>
            <p:extLst>
              <p:ext uri="{D42A27DB-BD31-4B8C-83A1-F6EECF244321}">
                <p14:modId xmlns:p14="http://schemas.microsoft.com/office/powerpoint/2010/main" val="3918960599"/>
              </p:ext>
            </p:extLst>
          </p:nvPr>
        </p:nvGraphicFramePr>
        <p:xfrm>
          <a:off x="652593" y="1635930"/>
          <a:ext cx="10858500" cy="4380868"/>
        </p:xfrm>
        <a:graphic>
          <a:graphicData uri="http://schemas.openxmlformats.org/drawingml/2006/table">
            <a:tbl>
              <a:tblPr firstRow="1" firstCol="1" bandRow="1">
                <a:tableStyleId>{ED083AE6-46FA-4A59-8FB0-9F97EB10719F}</a:tableStyleId>
              </a:tblPr>
              <a:tblGrid>
                <a:gridCol w="3890832">
                  <a:extLst>
                    <a:ext uri="{9D8B030D-6E8A-4147-A177-3AD203B41FA5}">
                      <a16:colId xmlns:a16="http://schemas.microsoft.com/office/drawing/2014/main" val="3202595885"/>
                    </a:ext>
                  </a:extLst>
                </a:gridCol>
                <a:gridCol w="6967668">
                  <a:extLst>
                    <a:ext uri="{9D8B030D-6E8A-4147-A177-3AD203B41FA5}">
                      <a16:colId xmlns:a16="http://schemas.microsoft.com/office/drawing/2014/main" val="4177771497"/>
                    </a:ext>
                  </a:extLst>
                </a:gridCol>
              </a:tblGrid>
              <a:tr h="124142">
                <a:tc>
                  <a:txBody>
                    <a:bodyPr/>
                    <a:lstStyle/>
                    <a:p>
                      <a:pPr algn="ctr">
                        <a:lnSpc>
                          <a:spcPct val="107000"/>
                        </a:lnSpc>
                        <a:spcAft>
                          <a:spcPts val="800"/>
                        </a:spcAft>
                      </a:pPr>
                      <a:r>
                        <a:rPr lang="en-US" sz="2800" b="1" dirty="0" err="1">
                          <a:solidFill>
                            <a:srgbClr val="000000"/>
                          </a:solidFill>
                          <a:effectLst/>
                          <a:latin typeface="Times New Roman" panose="02020603050405020304" pitchFamily="18" charset="0"/>
                          <a:cs typeface="Times New Roman" panose="02020603050405020304" pitchFamily="18" charset="0"/>
                        </a:rPr>
                        <a:t>Bài</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7855" marR="57855" marT="0" marB="0" anchor="ctr"/>
                </a:tc>
                <a:tc>
                  <a:txBody>
                    <a:bodyPr/>
                    <a:lstStyle/>
                    <a:p>
                      <a:pPr algn="ctr">
                        <a:lnSpc>
                          <a:spcPct val="107000"/>
                        </a:lnSpc>
                        <a:spcAft>
                          <a:spcPts val="800"/>
                        </a:spcAft>
                      </a:pPr>
                      <a:r>
                        <a:rPr lang="en-US" sz="2800" b="1" dirty="0" err="1">
                          <a:solidFill>
                            <a:srgbClr val="000000"/>
                          </a:solidFill>
                          <a:effectLst/>
                          <a:latin typeface="Times New Roman" panose="02020603050405020304" pitchFamily="18" charset="0"/>
                          <a:cs typeface="Times New Roman" panose="02020603050405020304" pitchFamily="18" charset="0"/>
                        </a:rPr>
                        <a:t>Tên</a:t>
                      </a:r>
                      <a:r>
                        <a:rPr lang="en-US" sz="2800" b="1" dirty="0">
                          <a:solidFill>
                            <a:srgbClr val="000000"/>
                          </a:solidFill>
                          <a:effectLst/>
                          <a:latin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cs typeface="Times New Roman" panose="02020603050405020304" pitchFamily="18" charset="0"/>
                        </a:rPr>
                        <a:t>nội</a:t>
                      </a:r>
                      <a:r>
                        <a:rPr lang="en-US" sz="2800" b="1" dirty="0">
                          <a:solidFill>
                            <a:srgbClr val="000000"/>
                          </a:solidFill>
                          <a:effectLst/>
                          <a:latin typeface="Times New Roman" panose="02020603050405020304" pitchFamily="18" charset="0"/>
                          <a:cs typeface="Times New Roman" panose="02020603050405020304" pitchFamily="18" charset="0"/>
                        </a:rPr>
                        <a:t> dung </a:t>
                      </a:r>
                      <a:r>
                        <a:rPr lang="en-US" sz="2800" b="1" dirty="0" err="1">
                          <a:solidFill>
                            <a:srgbClr val="000000"/>
                          </a:solidFill>
                          <a:effectLst/>
                          <a:latin typeface="Times New Roman" panose="02020603050405020304" pitchFamily="18" charset="0"/>
                          <a:cs typeface="Times New Roman" panose="02020603050405020304" pitchFamily="18" charset="0"/>
                        </a:rPr>
                        <a:t>tiếng</a:t>
                      </a:r>
                      <a:r>
                        <a:rPr lang="en-US" sz="2800" b="1" dirty="0">
                          <a:solidFill>
                            <a:srgbClr val="000000"/>
                          </a:solidFill>
                          <a:effectLst/>
                          <a:latin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cs typeface="Times New Roman" panose="02020603050405020304" pitchFamily="18" charset="0"/>
                        </a:rPr>
                        <a:t>Việt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7855" marR="57855" marT="0" marB="0" anchor="ctr"/>
                </a:tc>
                <a:extLst>
                  <a:ext uri="{0D108BD9-81ED-4DB2-BD59-A6C34878D82A}">
                    <a16:rowId xmlns:a16="http://schemas.microsoft.com/office/drawing/2014/main" val="3811446010"/>
                  </a:ext>
                </a:extLst>
              </a:tr>
              <a:tr h="322447">
                <a:tc>
                  <a:txBody>
                    <a:bodyPr/>
                    <a:lstStyle/>
                    <a:p>
                      <a:pPr algn="l">
                        <a:lnSpc>
                          <a:spcPct val="107000"/>
                        </a:lnSpc>
                        <a:spcAft>
                          <a:spcPts val="800"/>
                        </a:spcAft>
                      </a:pPr>
                      <a:r>
                        <a:rPr lang="en-US" sz="2800" b="1" dirty="0" err="1">
                          <a:solidFill>
                            <a:srgbClr val="000000"/>
                          </a:solidFill>
                          <a:effectLst/>
                          <a:latin typeface="Times New Roman" panose="02020603050405020304" pitchFamily="18" charset="0"/>
                          <a:cs typeface="Times New Roman" panose="02020603050405020304" pitchFamily="18" charset="0"/>
                        </a:rPr>
                        <a:t>Bài</a:t>
                      </a:r>
                      <a:r>
                        <a:rPr lang="en-US" sz="2800" b="1" dirty="0">
                          <a:solidFill>
                            <a:srgbClr val="000000"/>
                          </a:solidFill>
                          <a:effectLst/>
                          <a:latin typeface="Times New Roman" panose="02020603050405020304" pitchFamily="18" charset="0"/>
                          <a:cs typeface="Times New Roman" panose="02020603050405020304" pitchFamily="18" charset="0"/>
                        </a:rPr>
                        <a:t> 1:</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Tiểu</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thuyết</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và</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truyện</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ngắn</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7855" marR="57855" marT="0" marB="0" anchor="ctr"/>
                </a:tc>
                <a:tc>
                  <a:txBody>
                    <a:bodyPr/>
                    <a:lstStyle/>
                    <a:p>
                      <a:pPr algn="just">
                        <a:lnSpc>
                          <a:spcPct val="107000"/>
                        </a:lnSpc>
                        <a:spcAft>
                          <a:spcPts val="800"/>
                        </a:spcAft>
                      </a:pPr>
                      <a:r>
                        <a:rPr lang="en-US" sz="2800">
                          <a:solidFill>
                            <a:srgbClr val="000000"/>
                          </a:solidFill>
                          <a:effectLst/>
                          <a:latin typeface="Times New Roman" panose="02020603050405020304" pitchFamily="18" charset="0"/>
                          <a:cs typeface="Times New Roman" panose="02020603050405020304" pitchFamily="18" charset="0"/>
                        </a:rPr>
                        <a:t>-Từ địa phương</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7855" marR="57855" marT="0" marB="0" anchor="ctr"/>
                </a:tc>
                <a:extLst>
                  <a:ext uri="{0D108BD9-81ED-4DB2-BD59-A6C34878D82A}">
                    <a16:rowId xmlns:a16="http://schemas.microsoft.com/office/drawing/2014/main" val="3220551213"/>
                  </a:ext>
                </a:extLst>
              </a:tr>
              <a:tr h="322447">
                <a:tc>
                  <a:txBody>
                    <a:bodyPr/>
                    <a:lstStyle/>
                    <a:p>
                      <a:pPr algn="l">
                        <a:lnSpc>
                          <a:spcPct val="107000"/>
                        </a:lnSpc>
                        <a:spcAft>
                          <a:spcPts val="800"/>
                        </a:spcAft>
                      </a:pPr>
                      <a:r>
                        <a:rPr lang="en-US" sz="2800" b="1" dirty="0" err="1">
                          <a:solidFill>
                            <a:srgbClr val="000000"/>
                          </a:solidFill>
                          <a:effectLst/>
                          <a:latin typeface="Times New Roman" panose="02020603050405020304" pitchFamily="18" charset="0"/>
                          <a:cs typeface="Times New Roman" panose="02020603050405020304" pitchFamily="18" charset="0"/>
                        </a:rPr>
                        <a:t>Bài</a:t>
                      </a:r>
                      <a:r>
                        <a:rPr lang="en-US" sz="2800" b="1" dirty="0">
                          <a:solidFill>
                            <a:srgbClr val="000000"/>
                          </a:solidFill>
                          <a:effectLst/>
                          <a:latin typeface="Times New Roman" panose="02020603050405020304" pitchFamily="18" charset="0"/>
                          <a:cs typeface="Times New Roman" panose="02020603050405020304" pitchFamily="18" charset="0"/>
                        </a:rPr>
                        <a:t> 2</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Thơ</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bốn</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chữ</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năm</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chữ</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7855" marR="57855" marT="0" marB="0" anchor="ctr"/>
                </a:tc>
                <a:tc>
                  <a:txBody>
                    <a:bodyPr/>
                    <a:lstStyle/>
                    <a:p>
                      <a:pPr algn="just">
                        <a:lnSpc>
                          <a:spcPct val="107000"/>
                        </a:lnSpc>
                        <a:spcAft>
                          <a:spcPts val="800"/>
                        </a:spcAft>
                      </a:pP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Các</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biện</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pháp</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tu</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từ</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như</a:t>
                      </a:r>
                      <a:r>
                        <a:rPr lang="en-US" sz="2800" dirty="0">
                          <a:solidFill>
                            <a:srgbClr val="000000"/>
                          </a:solidFill>
                          <a:effectLst/>
                          <a:latin typeface="Times New Roman" panose="02020603050405020304" pitchFamily="18" charset="0"/>
                          <a:cs typeface="Times New Roman" panose="02020603050405020304" pitchFamily="18" charset="0"/>
                        </a:rPr>
                        <a:t> so </a:t>
                      </a:r>
                      <a:r>
                        <a:rPr lang="en-US" sz="2800" dirty="0" err="1">
                          <a:solidFill>
                            <a:srgbClr val="000000"/>
                          </a:solidFill>
                          <a:effectLst/>
                          <a:latin typeface="Times New Roman" panose="02020603050405020304" pitchFamily="18" charset="0"/>
                          <a:cs typeface="Times New Roman" panose="02020603050405020304" pitchFamily="18" charset="0"/>
                        </a:rPr>
                        <a:t>sánh</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điệp</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từ</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điệp</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ngữ</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ẩn</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dụ</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hoán</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dụ</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7855" marR="57855" marT="0" marB="0" anchor="ctr"/>
                </a:tc>
                <a:extLst>
                  <a:ext uri="{0D108BD9-81ED-4DB2-BD59-A6C34878D82A}">
                    <a16:rowId xmlns:a16="http://schemas.microsoft.com/office/drawing/2014/main" val="3687783975"/>
                  </a:ext>
                </a:extLst>
              </a:tr>
              <a:tr h="207129">
                <a:tc>
                  <a:txBody>
                    <a:bodyPr/>
                    <a:lstStyle/>
                    <a:p>
                      <a:pPr algn="l">
                        <a:lnSpc>
                          <a:spcPct val="107000"/>
                        </a:lnSpc>
                        <a:spcAft>
                          <a:spcPts val="800"/>
                        </a:spcAft>
                      </a:pP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cs typeface="Times New Roman" panose="02020603050405020304" pitchFamily="18" charset="0"/>
                        </a:rPr>
                        <a:t>Bài</a:t>
                      </a:r>
                      <a:r>
                        <a:rPr lang="en-US" sz="2800" b="1" dirty="0">
                          <a:solidFill>
                            <a:srgbClr val="000000"/>
                          </a:solidFill>
                          <a:effectLst/>
                          <a:latin typeface="Times New Roman" panose="02020603050405020304" pitchFamily="18" charset="0"/>
                          <a:cs typeface="Times New Roman" panose="02020603050405020304" pitchFamily="18" charset="0"/>
                        </a:rPr>
                        <a:t> 3</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Truyện</a:t>
                      </a:r>
                      <a:r>
                        <a:rPr lang="en-US" sz="2800" dirty="0">
                          <a:solidFill>
                            <a:srgbClr val="000000"/>
                          </a:solidFill>
                          <a:effectLst/>
                          <a:latin typeface="Times New Roman" panose="02020603050405020304" pitchFamily="18" charset="0"/>
                          <a:cs typeface="Times New Roman" panose="02020603050405020304" pitchFamily="18" charset="0"/>
                        </a:rPr>
                        <a:t> khoa </a:t>
                      </a:r>
                      <a:r>
                        <a:rPr lang="en-US" sz="2800" dirty="0" err="1">
                          <a:solidFill>
                            <a:srgbClr val="000000"/>
                          </a:solidFill>
                          <a:effectLst/>
                          <a:latin typeface="Times New Roman" panose="02020603050405020304" pitchFamily="18" charset="0"/>
                          <a:cs typeface="Times New Roman" panose="02020603050405020304" pitchFamily="18" charset="0"/>
                        </a:rPr>
                        <a:t>học</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viễn</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tưởng</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7855" marR="57855" marT="0" marB="0" anchor="ctr"/>
                </a:tc>
                <a:tc>
                  <a:txBody>
                    <a:bodyPr/>
                    <a:lstStyle/>
                    <a:p>
                      <a:pPr algn="just">
                        <a:lnSpc>
                          <a:spcPct val="107000"/>
                        </a:lnSpc>
                        <a:spcAft>
                          <a:spcPts val="800"/>
                        </a:spcAft>
                      </a:pP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Số</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từ</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và</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phó</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từ</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7855" marR="57855" marT="0" marB="0" anchor="ctr"/>
                </a:tc>
                <a:extLst>
                  <a:ext uri="{0D108BD9-81ED-4DB2-BD59-A6C34878D82A}">
                    <a16:rowId xmlns:a16="http://schemas.microsoft.com/office/drawing/2014/main" val="1794332200"/>
                  </a:ext>
                </a:extLst>
              </a:tr>
              <a:tr h="165292">
                <a:tc>
                  <a:txBody>
                    <a:bodyPr/>
                    <a:lstStyle/>
                    <a:p>
                      <a:pPr algn="l">
                        <a:lnSpc>
                          <a:spcPct val="107000"/>
                        </a:lnSpc>
                        <a:spcAft>
                          <a:spcPts val="800"/>
                        </a:spcAft>
                      </a:pP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cs typeface="Times New Roman" panose="02020603050405020304" pitchFamily="18" charset="0"/>
                        </a:rPr>
                        <a:t>Bài</a:t>
                      </a:r>
                      <a:r>
                        <a:rPr lang="en-US" sz="2800" b="1" dirty="0">
                          <a:solidFill>
                            <a:srgbClr val="000000"/>
                          </a:solidFill>
                          <a:effectLst/>
                          <a:latin typeface="Times New Roman" panose="02020603050405020304" pitchFamily="18" charset="0"/>
                          <a:cs typeface="Times New Roman" panose="02020603050405020304" pitchFamily="18" charset="0"/>
                        </a:rPr>
                        <a:t> 4</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Nghị</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luận</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văn</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học</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7855" marR="57855" marT="0" marB="0" anchor="ctr"/>
                </a:tc>
                <a:tc>
                  <a:txBody>
                    <a:bodyPr/>
                    <a:lstStyle/>
                    <a:p>
                      <a:pPr algn="just">
                        <a:lnSpc>
                          <a:spcPct val="107000"/>
                        </a:lnSpc>
                        <a:spcAft>
                          <a:spcPts val="800"/>
                        </a:spcAft>
                      </a:pP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Mở</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rộng</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thành</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phần</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chính</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của</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câu</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bằng</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cụm</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chủ</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vị</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7855" marR="57855" marT="0" marB="0" anchor="ctr"/>
                </a:tc>
                <a:extLst>
                  <a:ext uri="{0D108BD9-81ED-4DB2-BD59-A6C34878D82A}">
                    <a16:rowId xmlns:a16="http://schemas.microsoft.com/office/drawing/2014/main" val="4222203415"/>
                  </a:ext>
                </a:extLst>
              </a:tr>
              <a:tr h="124142">
                <a:tc>
                  <a:txBody>
                    <a:bodyPr/>
                    <a:lstStyle/>
                    <a:p>
                      <a:pPr algn="l">
                        <a:lnSpc>
                          <a:spcPct val="107000"/>
                        </a:lnSpc>
                        <a:spcAft>
                          <a:spcPts val="800"/>
                        </a:spcAft>
                      </a:pPr>
                      <a:r>
                        <a:rPr lang="en-US" sz="2800" b="1" dirty="0" err="1">
                          <a:solidFill>
                            <a:srgbClr val="000000"/>
                          </a:solidFill>
                          <a:effectLst/>
                          <a:latin typeface="Times New Roman" panose="02020603050405020304" pitchFamily="18" charset="0"/>
                          <a:cs typeface="Times New Roman" panose="02020603050405020304" pitchFamily="18" charset="0"/>
                        </a:rPr>
                        <a:t>Bài</a:t>
                      </a:r>
                      <a:r>
                        <a:rPr lang="en-US" sz="2800" b="1" dirty="0">
                          <a:solidFill>
                            <a:srgbClr val="000000"/>
                          </a:solidFill>
                          <a:effectLst/>
                          <a:latin typeface="Times New Roman" panose="02020603050405020304" pitchFamily="18" charset="0"/>
                          <a:cs typeface="Times New Roman" panose="02020603050405020304" pitchFamily="18" charset="0"/>
                        </a:rPr>
                        <a:t> 5</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Văn</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bản</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thông</a:t>
                      </a:r>
                      <a:r>
                        <a:rPr lang="en-US" sz="2800" dirty="0">
                          <a:solidFill>
                            <a:srgbClr val="000000"/>
                          </a:solidFill>
                          <a:effectLst/>
                          <a:latin typeface="Times New Roman" panose="02020603050405020304" pitchFamily="18" charset="0"/>
                          <a:cs typeface="Times New Roman" panose="02020603050405020304" pitchFamily="18" charset="0"/>
                        </a:rPr>
                        <a:t> tin</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7855" marR="57855" marT="0" marB="0" anchor="ctr"/>
                </a:tc>
                <a:tc>
                  <a:txBody>
                    <a:bodyPr/>
                    <a:lstStyle/>
                    <a:p>
                      <a:pPr algn="just">
                        <a:lnSpc>
                          <a:spcPct val="107000"/>
                        </a:lnSpc>
                        <a:spcAft>
                          <a:spcPts val="800"/>
                        </a:spcAft>
                      </a:pP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Mở</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rộng</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trạng</a:t>
                      </a:r>
                      <a:r>
                        <a:rPr lang="en-US" sz="2800" dirty="0">
                          <a:solidFill>
                            <a:srgbClr val="000000"/>
                          </a:solidFill>
                          <a:effectLst/>
                          <a:latin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cs typeface="Times New Roman" panose="02020603050405020304" pitchFamily="18" charset="0"/>
                        </a:rPr>
                        <a:t>ngữ</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7855" marR="57855" marT="0" marB="0" anchor="ctr"/>
                </a:tc>
                <a:extLst>
                  <a:ext uri="{0D108BD9-81ED-4DB2-BD59-A6C34878D82A}">
                    <a16:rowId xmlns:a16="http://schemas.microsoft.com/office/drawing/2014/main" val="3983225090"/>
                  </a:ext>
                </a:extLst>
              </a:tr>
            </a:tbl>
          </a:graphicData>
        </a:graphic>
      </p:graphicFrame>
    </p:spTree>
    <p:extLst>
      <p:ext uri="{BB962C8B-B14F-4D97-AF65-F5344CB8AC3E}">
        <p14:creationId xmlns:p14="http://schemas.microsoft.com/office/powerpoint/2010/main" val="2891535919"/>
      </p:ext>
    </p:extLst>
  </p:cSld>
  <p:clrMapOvr>
    <a:masterClrMapping/>
  </p:clrMapOvr>
  <p:transition spd="slow">
    <p:comb/>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70758"/>
            <a:ext cx="6944654" cy="914400"/>
            <a:chOff x="300403" y="84437"/>
            <a:chExt cx="5683420"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4635412"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lvl="0" indent="0" algn="l" defTabSz="2622550">
                <a:lnSpc>
                  <a:spcPct val="90000"/>
                </a:lnSpc>
                <a:spcBef>
                  <a:spcPct val="0"/>
                </a:spcBef>
                <a:spcAft>
                  <a:spcPct val="35000"/>
                </a:spcAft>
                <a:buNone/>
              </a:pPr>
              <a:endParaRPr lang="en-US" sz="5900" kern="1200" dirty="0"/>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lvl="0" indent="0" algn="ctr" defTabSz="1822450">
                <a:lnSpc>
                  <a:spcPct val="90000"/>
                </a:lnSpc>
                <a:spcBef>
                  <a:spcPct val="0"/>
                </a:spcBef>
                <a:spcAft>
                  <a:spcPct val="35000"/>
                </a:spcAft>
                <a:buNone/>
              </a:pPr>
              <a:endParaRPr lang="en-US" sz="4100" kern="1200"/>
            </a:p>
          </p:txBody>
        </p:sp>
        <p:sp>
          <p:nvSpPr>
            <p:cNvPr id="11" name="Arrow: Pentagon 10">
              <a:extLst>
                <a:ext uri="{FF2B5EF4-FFF2-40B4-BE49-F238E27FC236}">
                  <a16:creationId xmlns:a16="http://schemas.microsoft.com/office/drawing/2014/main" id="{50D4B1F2-7A77-466E-AE97-DDF819AE3365}"/>
                </a:ext>
              </a:extLst>
            </p:cNvPr>
            <p:cNvSpPr/>
            <p:nvPr/>
          </p:nvSpPr>
          <p:spPr>
            <a:xfrm>
              <a:off x="5504851" y="84437"/>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13">
            <a:extLst>
              <a:ext uri="{FF2B5EF4-FFF2-40B4-BE49-F238E27FC236}">
                <a16:creationId xmlns:a16="http://schemas.microsoft.com/office/drawing/2014/main" id="{5DADE0AE-019B-451F-9FC9-23CEC9B98332}"/>
              </a:ext>
            </a:extLst>
          </p:cNvPr>
          <p:cNvSpPr txBox="1"/>
          <p:nvPr/>
        </p:nvSpPr>
        <p:spPr>
          <a:xfrm>
            <a:off x="99470" y="271432"/>
            <a:ext cx="6442276" cy="530594"/>
          </a:xfrm>
          <a:prstGeom prst="rect">
            <a:avLst/>
          </a:prstGeom>
          <a:noFill/>
        </p:spPr>
        <p:txBody>
          <a:bodyPr wrap="square">
            <a:spAutoFit/>
          </a:bodyPr>
          <a:lstStyle/>
          <a:p>
            <a:pPr algn="ctr">
              <a:lnSpc>
                <a:spcPct val="107000"/>
              </a:lnSpc>
              <a:spcAft>
                <a:spcPts val="800"/>
              </a:spcAft>
            </a:pPr>
            <a:r>
              <a:rPr lang="en-US" sz="2800" b="1" dirty="0">
                <a:solidFill>
                  <a:schemeClr val="accent6">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2.1    </a:t>
            </a:r>
            <a:r>
              <a:rPr lang="vi-VN" sz="2800" b="1" dirty="0">
                <a:solidFill>
                  <a:schemeClr val="accent6">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ÔN TẬP ĐỌC HIỂU VĂN BẢN</a:t>
            </a:r>
            <a:endParaRPr lang="en-US" sz="2800" dirty="0">
              <a:solidFill>
                <a:schemeClr val="accent6">
                  <a:lumMod val="50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6" name="TextBox 15">
            <a:extLst>
              <a:ext uri="{FF2B5EF4-FFF2-40B4-BE49-F238E27FC236}">
                <a16:creationId xmlns:a16="http://schemas.microsoft.com/office/drawing/2014/main" id="{77B83E8E-4687-4971-B91C-EDF5266C6DA6}"/>
              </a:ext>
            </a:extLst>
          </p:cNvPr>
          <p:cNvSpPr txBox="1"/>
          <p:nvPr/>
        </p:nvSpPr>
        <p:spPr>
          <a:xfrm>
            <a:off x="660400" y="1155158"/>
            <a:ext cx="10858500" cy="530594"/>
          </a:xfrm>
          <a:prstGeom prst="rect">
            <a:avLst/>
          </a:prstGeom>
          <a:noFill/>
        </p:spPr>
        <p:txBody>
          <a:bodyPr wrap="square">
            <a:spAutoFit/>
          </a:bodyPr>
          <a:lstStyle/>
          <a:p>
            <a:pPr>
              <a:lnSpc>
                <a:spcPct val="107000"/>
              </a:lnSpc>
              <a:spcAft>
                <a:spcPts val="800"/>
              </a:spcAft>
            </a:pPr>
            <a:r>
              <a:rPr lang="en-US"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1. </a:t>
            </a:r>
            <a:r>
              <a:rPr lang="en-US" sz="28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Vă</a:t>
            </a:r>
            <a:r>
              <a:rPr lang="vi-VN"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n bản, thể loại</a:t>
            </a:r>
            <a:r>
              <a:rPr lang="en-US"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hoặc</a:t>
            </a:r>
            <a:r>
              <a:rPr lang="en-US"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kiểu</a:t>
            </a:r>
            <a:r>
              <a:rPr lang="en-US"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id="{22E48BAB-26B0-41E0-B820-48BF0BD065C4}"/>
              </a:ext>
            </a:extLst>
          </p:cNvPr>
          <p:cNvSpPr txBox="1"/>
          <p:nvPr/>
        </p:nvSpPr>
        <p:spPr>
          <a:xfrm>
            <a:off x="660400" y="1788716"/>
            <a:ext cx="10858500" cy="991618"/>
          </a:xfrm>
          <a:prstGeom prst="rect">
            <a:avLst/>
          </a:prstGeom>
          <a:noFill/>
        </p:spPr>
        <p:txBody>
          <a:bodyPr wrap="square">
            <a:spAutoFit/>
          </a:bodyPr>
          <a:lstStyle/>
          <a:p>
            <a:pPr algn="just">
              <a:lnSpc>
                <a:spcPct val="107000"/>
              </a:lnSpc>
              <a:spcAft>
                <a:spcPts val="800"/>
              </a:spcAft>
            </a:pP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Thống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kê</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loại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kiểu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tên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cụ</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đã</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sách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Ngữ</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theo</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19" name="Table 18">
            <a:extLst>
              <a:ext uri="{FF2B5EF4-FFF2-40B4-BE49-F238E27FC236}">
                <a16:creationId xmlns:a16="http://schemas.microsoft.com/office/drawing/2014/main" id="{B2B87914-D288-4DDE-9C5B-6BCD525EC7E1}"/>
              </a:ext>
            </a:extLst>
          </p:cNvPr>
          <p:cNvGraphicFramePr>
            <a:graphicFrameLocks noGrp="1"/>
          </p:cNvGraphicFramePr>
          <p:nvPr>
            <p:extLst>
              <p:ext uri="{D42A27DB-BD31-4B8C-83A1-F6EECF244321}">
                <p14:modId xmlns:p14="http://schemas.microsoft.com/office/powerpoint/2010/main" val="3883265979"/>
              </p:ext>
            </p:extLst>
          </p:nvPr>
        </p:nvGraphicFramePr>
        <p:xfrm>
          <a:off x="666749" y="3016901"/>
          <a:ext cx="10858501" cy="2514156"/>
        </p:xfrm>
        <a:graphic>
          <a:graphicData uri="http://schemas.openxmlformats.org/drawingml/2006/table">
            <a:tbl>
              <a:tblPr firstRow="1" firstCol="1" bandRow="1">
                <a:tableStyleId>{ED083AE6-46FA-4A59-8FB0-9F97EB10719F}</a:tableStyleId>
              </a:tblPr>
              <a:tblGrid>
                <a:gridCol w="3617405">
                  <a:extLst>
                    <a:ext uri="{9D8B030D-6E8A-4147-A177-3AD203B41FA5}">
                      <a16:colId xmlns:a16="http://schemas.microsoft.com/office/drawing/2014/main" val="3483298837"/>
                    </a:ext>
                  </a:extLst>
                </a:gridCol>
                <a:gridCol w="3620548">
                  <a:extLst>
                    <a:ext uri="{9D8B030D-6E8A-4147-A177-3AD203B41FA5}">
                      <a16:colId xmlns:a16="http://schemas.microsoft.com/office/drawing/2014/main" val="2084821088"/>
                    </a:ext>
                  </a:extLst>
                </a:gridCol>
                <a:gridCol w="3620548">
                  <a:extLst>
                    <a:ext uri="{9D8B030D-6E8A-4147-A177-3AD203B41FA5}">
                      <a16:colId xmlns:a16="http://schemas.microsoft.com/office/drawing/2014/main" val="678198321"/>
                    </a:ext>
                  </a:extLst>
                </a:gridCol>
              </a:tblGrid>
              <a:tr h="0">
                <a:tc>
                  <a:txBody>
                    <a:bodyPr/>
                    <a:lstStyle/>
                    <a:p>
                      <a:pPr algn="just">
                        <a:lnSpc>
                          <a:spcPct val="107000"/>
                        </a:lnSpc>
                        <a:spcAft>
                          <a:spcPts val="800"/>
                        </a:spcAft>
                      </a:pPr>
                      <a:r>
                        <a:rPr lang="vi-VN" sz="3200" b="1">
                          <a:solidFill>
                            <a:srgbClr val="000000"/>
                          </a:solidFill>
                          <a:effectLst/>
                          <a:latin typeface="+mj-lt"/>
                        </a:rPr>
                        <a:t>Loại</a:t>
                      </a:r>
                      <a:endParaRPr lang="en-US" sz="320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07000"/>
                        </a:lnSpc>
                        <a:spcAft>
                          <a:spcPts val="800"/>
                        </a:spcAft>
                      </a:pPr>
                      <a:r>
                        <a:rPr lang="vi-VN" sz="3200" b="1">
                          <a:solidFill>
                            <a:srgbClr val="000000"/>
                          </a:solidFill>
                          <a:effectLst/>
                          <a:latin typeface="+mj-lt"/>
                        </a:rPr>
                        <a:t>Thể loại hoặc kiểu văn bản </a:t>
                      </a:r>
                      <a:endParaRPr lang="en-US" sz="320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07000"/>
                        </a:lnSpc>
                        <a:spcAft>
                          <a:spcPts val="800"/>
                        </a:spcAft>
                      </a:pPr>
                      <a:r>
                        <a:rPr lang="en-US" sz="3200" b="1">
                          <a:solidFill>
                            <a:srgbClr val="000000"/>
                          </a:solidFill>
                          <a:effectLst/>
                          <a:latin typeface="+mj-lt"/>
                        </a:rPr>
                        <a:t>Tên văn bản đã học</a:t>
                      </a:r>
                      <a:endParaRPr lang="en-US" sz="3200">
                        <a:effectLst/>
                        <a:latin typeface="+mj-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149382470"/>
                  </a:ext>
                </a:extLst>
              </a:tr>
              <a:tr h="0">
                <a:tc>
                  <a:txBody>
                    <a:bodyPr/>
                    <a:lstStyle/>
                    <a:p>
                      <a:pPr algn="just">
                        <a:lnSpc>
                          <a:spcPct val="107000"/>
                        </a:lnSpc>
                        <a:spcAft>
                          <a:spcPts val="800"/>
                        </a:spcAft>
                      </a:pPr>
                      <a:r>
                        <a:rPr lang="en-US" sz="3200">
                          <a:solidFill>
                            <a:srgbClr val="000000"/>
                          </a:solidFill>
                          <a:effectLst/>
                          <a:latin typeface="+mj-lt"/>
                        </a:rPr>
                        <a:t>Văn bản văn học</a:t>
                      </a:r>
                      <a:endParaRPr lang="en-US" sz="320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07000"/>
                        </a:lnSpc>
                        <a:spcAft>
                          <a:spcPts val="800"/>
                        </a:spcAft>
                      </a:pPr>
                      <a:r>
                        <a:rPr lang="en-US" sz="3200" b="1">
                          <a:solidFill>
                            <a:srgbClr val="000000"/>
                          </a:solidFill>
                          <a:effectLst/>
                          <a:latin typeface="+mj-lt"/>
                        </a:rPr>
                        <a:t> </a:t>
                      </a:r>
                      <a:endParaRPr lang="en-US" sz="3200">
                        <a:effectLst/>
                        <a:latin typeface="+mj-lt"/>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3200" b="1">
                          <a:solidFill>
                            <a:srgbClr val="000000"/>
                          </a:solidFill>
                          <a:effectLst/>
                          <a:latin typeface="+mj-lt"/>
                        </a:rPr>
                        <a:t> </a:t>
                      </a:r>
                      <a:endParaRPr lang="en-US" sz="3200">
                        <a:effectLst/>
                        <a:latin typeface="+mj-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659400026"/>
                  </a:ext>
                </a:extLst>
              </a:tr>
              <a:tr h="0">
                <a:tc>
                  <a:txBody>
                    <a:bodyPr/>
                    <a:lstStyle/>
                    <a:p>
                      <a:pPr algn="just">
                        <a:lnSpc>
                          <a:spcPct val="107000"/>
                        </a:lnSpc>
                        <a:spcAft>
                          <a:spcPts val="800"/>
                        </a:spcAft>
                      </a:pPr>
                      <a:r>
                        <a:rPr lang="en-US" sz="3200">
                          <a:solidFill>
                            <a:srgbClr val="000000"/>
                          </a:solidFill>
                          <a:effectLst/>
                          <a:latin typeface="+mj-lt"/>
                        </a:rPr>
                        <a:t>Văn bản nghị </a:t>
                      </a:r>
                      <a:r>
                        <a:rPr lang="vi-VN" sz="3200">
                          <a:solidFill>
                            <a:srgbClr val="000000"/>
                          </a:solidFill>
                          <a:effectLst/>
                          <a:latin typeface="+mj-lt"/>
                        </a:rPr>
                        <a:t>luận.</a:t>
                      </a:r>
                      <a:endParaRPr lang="en-US" sz="320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07000"/>
                        </a:lnSpc>
                        <a:spcAft>
                          <a:spcPts val="800"/>
                        </a:spcAft>
                      </a:pPr>
                      <a:r>
                        <a:rPr lang="en-US" sz="3200" b="1">
                          <a:solidFill>
                            <a:srgbClr val="000000"/>
                          </a:solidFill>
                          <a:effectLst/>
                          <a:latin typeface="+mj-lt"/>
                        </a:rPr>
                        <a:t> </a:t>
                      </a:r>
                      <a:endParaRPr lang="en-US" sz="3200">
                        <a:effectLst/>
                        <a:latin typeface="+mj-lt"/>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3200" b="1">
                          <a:solidFill>
                            <a:srgbClr val="000000"/>
                          </a:solidFill>
                          <a:effectLst/>
                          <a:latin typeface="+mj-lt"/>
                        </a:rPr>
                        <a:t> </a:t>
                      </a:r>
                      <a:endParaRPr lang="en-US" sz="3200">
                        <a:effectLst/>
                        <a:latin typeface="+mj-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850406888"/>
                  </a:ext>
                </a:extLst>
              </a:tr>
              <a:tr h="0">
                <a:tc>
                  <a:txBody>
                    <a:bodyPr/>
                    <a:lstStyle/>
                    <a:p>
                      <a:pPr algn="just">
                        <a:lnSpc>
                          <a:spcPct val="107000"/>
                        </a:lnSpc>
                        <a:spcAft>
                          <a:spcPts val="800"/>
                        </a:spcAft>
                      </a:pPr>
                      <a:r>
                        <a:rPr lang="en-US" sz="3200">
                          <a:solidFill>
                            <a:srgbClr val="000000"/>
                          </a:solidFill>
                          <a:effectLst/>
                          <a:latin typeface="+mj-lt"/>
                        </a:rPr>
                        <a:t>Văn bản thông </a:t>
                      </a:r>
                      <a:r>
                        <a:rPr lang="vi-VN" sz="3200">
                          <a:solidFill>
                            <a:srgbClr val="000000"/>
                          </a:solidFill>
                          <a:effectLst/>
                          <a:latin typeface="+mj-lt"/>
                        </a:rPr>
                        <a:t>tin.</a:t>
                      </a:r>
                      <a:endParaRPr lang="en-US" sz="320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07000"/>
                        </a:lnSpc>
                        <a:spcAft>
                          <a:spcPts val="800"/>
                        </a:spcAft>
                      </a:pPr>
                      <a:r>
                        <a:rPr lang="en-US" sz="3200" b="1">
                          <a:solidFill>
                            <a:srgbClr val="000000"/>
                          </a:solidFill>
                          <a:effectLst/>
                          <a:latin typeface="+mj-lt"/>
                        </a:rPr>
                        <a:t> </a:t>
                      </a:r>
                      <a:endParaRPr lang="en-US" sz="3200">
                        <a:effectLst/>
                        <a:latin typeface="+mj-lt"/>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07000"/>
                        </a:lnSpc>
                        <a:spcAft>
                          <a:spcPts val="800"/>
                        </a:spcAft>
                      </a:pPr>
                      <a:r>
                        <a:rPr lang="en-US" sz="3200" b="1" dirty="0">
                          <a:solidFill>
                            <a:srgbClr val="000000"/>
                          </a:solidFill>
                          <a:effectLst/>
                          <a:latin typeface="+mj-lt"/>
                        </a:rPr>
                        <a:t> </a:t>
                      </a:r>
                      <a:endParaRPr lang="en-US" sz="3200" dirty="0">
                        <a:effectLst/>
                        <a:latin typeface="+mj-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18958224"/>
                  </a:ext>
                </a:extLst>
              </a:tr>
            </a:tbl>
          </a:graphicData>
        </a:graphic>
      </p:graphicFrame>
    </p:spTree>
    <p:extLst>
      <p:ext uri="{BB962C8B-B14F-4D97-AF65-F5344CB8AC3E}">
        <p14:creationId xmlns:p14="http://schemas.microsoft.com/office/powerpoint/2010/main" val="3187706686"/>
      </p:ext>
    </p:extLst>
  </p:cSld>
  <p:clrMapOvr>
    <a:masterClrMapping/>
  </p:clrMapOvr>
  <p:transition spd="slow">
    <p:comb/>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5485786" cy="914400"/>
            <a:chOff x="300403" y="98046"/>
            <a:chExt cx="4373763"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34582" y="213380"/>
              <a:ext cx="338359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4195194"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3" name="TextBox 12">
            <a:extLst>
              <a:ext uri="{FF2B5EF4-FFF2-40B4-BE49-F238E27FC236}">
                <a16:creationId xmlns:a16="http://schemas.microsoft.com/office/drawing/2014/main" id="{D6133977-8BC9-4E5B-AC25-48666AC987EF}"/>
              </a:ext>
            </a:extLst>
          </p:cNvPr>
          <p:cNvSpPr txBox="1"/>
          <p:nvPr/>
        </p:nvSpPr>
        <p:spPr>
          <a:xfrm>
            <a:off x="1448605" y="245839"/>
            <a:ext cx="2539603" cy="584775"/>
          </a:xfrm>
          <a:prstGeom prst="rect">
            <a:avLst/>
          </a:prstGeom>
          <a:noFill/>
        </p:spPr>
        <p:txBody>
          <a:bodyPr wrap="square">
            <a:spAutoFit/>
          </a:bodyPr>
          <a:lstStyle/>
          <a:p>
            <a:r>
              <a:rPr lang="en-US" sz="3200" b="1" dirty="0">
                <a:solidFill>
                  <a:srgbClr val="000000"/>
                </a:solidFill>
                <a:effectLst/>
                <a:latin typeface="Times New Roman" panose="02020603050405020304" pitchFamily="18" charset="0"/>
                <a:ea typeface="Times New Roman" panose="02020603050405020304" pitchFamily="18" charset="0"/>
              </a:rPr>
              <a:t>ĐỌC HIỂU</a:t>
            </a:r>
            <a:endParaRPr lang="en-US" sz="3200" dirty="0"/>
          </a:p>
        </p:txBody>
      </p:sp>
      <p:sp>
        <p:nvSpPr>
          <p:cNvPr id="4" name="TextBox 3">
            <a:extLst>
              <a:ext uri="{FF2B5EF4-FFF2-40B4-BE49-F238E27FC236}">
                <a16:creationId xmlns:a16="http://schemas.microsoft.com/office/drawing/2014/main" id="{25CD69AA-80F4-49F6-BBA0-1403851C9098}"/>
              </a:ext>
            </a:extLst>
          </p:cNvPr>
          <p:cNvSpPr txBox="1"/>
          <p:nvPr/>
        </p:nvSpPr>
        <p:spPr>
          <a:xfrm>
            <a:off x="485769" y="228595"/>
            <a:ext cx="34496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I</a:t>
            </a:r>
          </a:p>
        </p:txBody>
      </p:sp>
      <p:sp>
        <p:nvSpPr>
          <p:cNvPr id="14" name="TextBox 13">
            <a:extLst>
              <a:ext uri="{FF2B5EF4-FFF2-40B4-BE49-F238E27FC236}">
                <a16:creationId xmlns:a16="http://schemas.microsoft.com/office/drawing/2014/main" id="{B904E0AB-2446-47BF-BC33-EFDEC38FED89}"/>
              </a:ext>
            </a:extLst>
          </p:cNvPr>
          <p:cNvSpPr txBox="1"/>
          <p:nvPr/>
        </p:nvSpPr>
        <p:spPr>
          <a:xfrm>
            <a:off x="660400" y="1028700"/>
            <a:ext cx="10858500" cy="5140831"/>
          </a:xfrm>
          <a:prstGeom prst="rect">
            <a:avLst/>
          </a:prstGeom>
          <a:noFill/>
        </p:spPr>
        <p:txBody>
          <a:bodyPr wrap="square">
            <a:spAutoFit/>
          </a:bodyPr>
          <a:lstStyle/>
          <a:p>
            <a:pPr>
              <a:lnSpc>
                <a:spcPct val="107000"/>
              </a:lnSpc>
            </a:pP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Đọc</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hai</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khổ</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thơ</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sau</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ghi</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vào</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vở</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chữ</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cái</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đứng</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trước</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án</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trả</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lời</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đúng</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mỗi</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hỏi</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từ</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đến</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6):</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07000"/>
              </a:lnSpc>
            </a:pP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Bỗng</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nhận</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hương</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ổi</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Phả</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vào</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gió</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se</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07000"/>
              </a:lnSpc>
            </a:pP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Sương</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chùng</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chình</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qua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ngõ</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như</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thu</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đã</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07000"/>
              </a:lnSpc>
            </a:pP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Sông</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lúc</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dềnh</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dàng</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Chim</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bắt</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đầu</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vội</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vã</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đám</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mây</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mùa</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hạ</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Vắt</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nửa</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mình</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sang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thu</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algn="r">
              <a:lnSpc>
                <a:spcPct val="107000"/>
              </a:lnSpc>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Trích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“Sang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thu</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Hữu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Thỉnh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81370696"/>
      </p:ext>
    </p:extLst>
  </p:cSld>
  <p:clrMapOvr>
    <a:masterClrMapping/>
  </p:clrMapOvr>
  <p:transition spd="slow">
    <p:comb/>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5485786" cy="914400"/>
            <a:chOff x="300403" y="98046"/>
            <a:chExt cx="4373763"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34582" y="213380"/>
              <a:ext cx="338359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4195194"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3" name="TextBox 12">
            <a:extLst>
              <a:ext uri="{FF2B5EF4-FFF2-40B4-BE49-F238E27FC236}">
                <a16:creationId xmlns:a16="http://schemas.microsoft.com/office/drawing/2014/main" id="{D6133977-8BC9-4E5B-AC25-48666AC987EF}"/>
              </a:ext>
            </a:extLst>
          </p:cNvPr>
          <p:cNvSpPr txBox="1"/>
          <p:nvPr/>
        </p:nvSpPr>
        <p:spPr>
          <a:xfrm>
            <a:off x="1448605" y="245839"/>
            <a:ext cx="2539603"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ĐỌC HIỂU</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25CD69AA-80F4-49F6-BBA0-1403851C9098}"/>
              </a:ext>
            </a:extLst>
          </p:cNvPr>
          <p:cNvSpPr txBox="1"/>
          <p:nvPr/>
        </p:nvSpPr>
        <p:spPr>
          <a:xfrm>
            <a:off x="485769" y="228595"/>
            <a:ext cx="34496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I</a:t>
            </a:r>
          </a:p>
        </p:txBody>
      </p:sp>
      <p:sp>
        <p:nvSpPr>
          <p:cNvPr id="15" name="TextBox 14">
            <a:extLst>
              <a:ext uri="{FF2B5EF4-FFF2-40B4-BE49-F238E27FC236}">
                <a16:creationId xmlns:a16="http://schemas.microsoft.com/office/drawing/2014/main" id="{2C7F3A83-EC3B-4D99-B5B0-50C65F2BC22A}"/>
              </a:ext>
            </a:extLst>
          </p:cNvPr>
          <p:cNvSpPr txBox="1"/>
          <p:nvPr/>
        </p:nvSpPr>
        <p:spPr>
          <a:xfrm>
            <a:off x="666750" y="1307065"/>
            <a:ext cx="10858500" cy="4419800"/>
          </a:xfrm>
          <a:prstGeom prst="rect">
            <a:avLst/>
          </a:prstGeom>
          <a:noFill/>
        </p:spPr>
        <p:txBody>
          <a:bodyPr wrap="square">
            <a:spAutoFit/>
          </a:bodyPr>
          <a:lstStyle/>
          <a:p>
            <a:pPr>
              <a:lnSpc>
                <a:spcPct val="107000"/>
              </a:lnSpc>
            </a:pP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Hai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khổ</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thơ</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trên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sự</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kết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hợp</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giữa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biểu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cảm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nào</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Tự</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sự</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Thuyết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minh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Miêu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tả</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Nghị</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luận</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dòng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hai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khổ</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thơ</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chủ</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yếu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ngắt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nhịp</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như</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thế</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nào</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A.2/2/1                   B. 2/3                                   C.1/2/2                        D.3/2</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hai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khổ</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thơ</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tiếng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nào</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bắt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vần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nhau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Ổi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 se               B.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Ngõ</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Vã</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hạ</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Dàng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hạ</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Hai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khổ</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thơ</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trên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viết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điều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gì</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Sự</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chuyển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biến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đất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trời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sang</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Vẻ</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đẹp</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cối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mùa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Nỗi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buồn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con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trước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cảnh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thu</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Sự</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vui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mừng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giả</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mùa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673249"/>
      </p:ext>
    </p:extLst>
  </p:cSld>
  <p:clrMapOvr>
    <a:masterClrMapping/>
  </p:clrMapOvr>
  <p:transition spd="slow">
    <p:comb/>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5485786" cy="914400"/>
            <a:chOff x="300403" y="98046"/>
            <a:chExt cx="4373763"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34582" y="213380"/>
              <a:ext cx="338359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4195194"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3" name="TextBox 12">
            <a:extLst>
              <a:ext uri="{FF2B5EF4-FFF2-40B4-BE49-F238E27FC236}">
                <a16:creationId xmlns:a16="http://schemas.microsoft.com/office/drawing/2014/main" id="{D6133977-8BC9-4E5B-AC25-48666AC987EF}"/>
              </a:ext>
            </a:extLst>
          </p:cNvPr>
          <p:cNvSpPr txBox="1"/>
          <p:nvPr/>
        </p:nvSpPr>
        <p:spPr>
          <a:xfrm>
            <a:off x="1448605" y="245839"/>
            <a:ext cx="2539603"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ĐỌC HIỂU</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25CD69AA-80F4-49F6-BBA0-1403851C9098}"/>
              </a:ext>
            </a:extLst>
          </p:cNvPr>
          <p:cNvSpPr txBox="1"/>
          <p:nvPr/>
        </p:nvSpPr>
        <p:spPr>
          <a:xfrm>
            <a:off x="485769" y="228595"/>
            <a:ext cx="34496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I</a:t>
            </a:r>
          </a:p>
        </p:txBody>
      </p:sp>
      <p:sp>
        <p:nvSpPr>
          <p:cNvPr id="14" name="TextBox 13">
            <a:extLst>
              <a:ext uri="{FF2B5EF4-FFF2-40B4-BE49-F238E27FC236}">
                <a16:creationId xmlns:a16="http://schemas.microsoft.com/office/drawing/2014/main" id="{D5B4809E-4278-4022-97EA-0285CA1CD696}"/>
              </a:ext>
            </a:extLst>
          </p:cNvPr>
          <p:cNvSpPr txBox="1"/>
          <p:nvPr/>
        </p:nvSpPr>
        <p:spPr>
          <a:xfrm>
            <a:off x="1104118" y="1206018"/>
            <a:ext cx="10183007" cy="4814972"/>
          </a:xfrm>
          <a:prstGeom prst="rect">
            <a:avLst/>
          </a:prstGeom>
          <a:noFill/>
        </p:spPr>
        <p:txBody>
          <a:bodyPr wrap="square">
            <a:spAutoFit/>
          </a:bodyPr>
          <a:lstStyle/>
          <a:p>
            <a:pPr>
              <a:lnSpc>
                <a:spcPct val="107000"/>
              </a:lnSpc>
            </a:pP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từ</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chùng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chình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dềnh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dàng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vội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vã</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xếp</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vào</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nhóm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từ</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láy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nào</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Láy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âm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đầu</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Láy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vần</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Láy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âm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đầu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vần</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Láy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âm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đầu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thanh</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giả</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sử</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dụng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biện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pháp</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từ</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nào</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hai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khổ</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thơ</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trên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So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sánh</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Hoán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dụ</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hóa</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Ẩn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dụ</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Đọc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đoạn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trích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ghi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vào</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vở</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chữ</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đứng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trước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án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trả</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lời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đúng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mỗi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hỏi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từ</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7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đến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10):</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59059128"/>
      </p:ext>
    </p:extLst>
  </p:cSld>
  <p:clrMapOvr>
    <a:masterClrMapping/>
  </p:clrMapOvr>
  <p:transition spd="slow">
    <p:comb/>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5485786" cy="914400"/>
            <a:chOff x="300403" y="98046"/>
            <a:chExt cx="4373763"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34582" y="213380"/>
              <a:ext cx="338359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4195194"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3" name="TextBox 12">
            <a:extLst>
              <a:ext uri="{FF2B5EF4-FFF2-40B4-BE49-F238E27FC236}">
                <a16:creationId xmlns:a16="http://schemas.microsoft.com/office/drawing/2014/main" id="{D6133977-8BC9-4E5B-AC25-48666AC987EF}"/>
              </a:ext>
            </a:extLst>
          </p:cNvPr>
          <p:cNvSpPr txBox="1"/>
          <p:nvPr/>
        </p:nvSpPr>
        <p:spPr>
          <a:xfrm>
            <a:off x="1448605" y="245839"/>
            <a:ext cx="2539603"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ĐỌC HIỂU</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25CD69AA-80F4-49F6-BBA0-1403851C9098}"/>
              </a:ext>
            </a:extLst>
          </p:cNvPr>
          <p:cNvSpPr txBox="1"/>
          <p:nvPr/>
        </p:nvSpPr>
        <p:spPr>
          <a:xfrm>
            <a:off x="485769" y="228595"/>
            <a:ext cx="34496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I</a:t>
            </a:r>
          </a:p>
        </p:txBody>
      </p:sp>
      <p:sp>
        <p:nvSpPr>
          <p:cNvPr id="15" name="TextBox 14">
            <a:extLst>
              <a:ext uri="{FF2B5EF4-FFF2-40B4-BE49-F238E27FC236}">
                <a16:creationId xmlns:a16="http://schemas.microsoft.com/office/drawing/2014/main" id="{CBCB5B4C-D646-43B6-A6B3-9824EB4D2A87}"/>
              </a:ext>
            </a:extLst>
          </p:cNvPr>
          <p:cNvSpPr txBox="1"/>
          <p:nvPr/>
        </p:nvSpPr>
        <p:spPr>
          <a:xfrm>
            <a:off x="660400" y="1044905"/>
            <a:ext cx="10858500" cy="530594"/>
          </a:xfrm>
          <a:prstGeom prst="rect">
            <a:avLst/>
          </a:prstGeom>
          <a:noFill/>
        </p:spPr>
        <p:txBody>
          <a:bodyPr wrap="square">
            <a:spAutoFit/>
          </a:bodyPr>
          <a:lstStyle/>
          <a:p>
            <a:pPr algn="ctr">
              <a:lnSpc>
                <a:spcPct val="107000"/>
              </a:lnSpc>
            </a:pP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QUY TẮC VÀNG KHI SỬ DỤNG THANG MÁY</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6" name="TextBox 15">
            <a:extLst>
              <a:ext uri="{FF2B5EF4-FFF2-40B4-BE49-F238E27FC236}">
                <a16:creationId xmlns:a16="http://schemas.microsoft.com/office/drawing/2014/main" id="{DE94A1C2-E1EE-439A-AE37-EC2780DF177E}"/>
              </a:ext>
            </a:extLst>
          </p:cNvPr>
          <p:cNvSpPr txBox="1"/>
          <p:nvPr/>
        </p:nvSpPr>
        <p:spPr>
          <a:xfrm>
            <a:off x="871061" y="1626917"/>
            <a:ext cx="10430352" cy="4218784"/>
          </a:xfrm>
          <a:prstGeom prst="rect">
            <a:avLst/>
          </a:prstGeom>
          <a:noFill/>
        </p:spPr>
        <p:txBody>
          <a:bodyPr wrap="square">
            <a:spAutoFit/>
          </a:bodyPr>
          <a:lstStyle/>
          <a:p>
            <a:pPr>
              <a:lnSpc>
                <a:spcPct val="107000"/>
              </a:lnSpc>
            </a:pP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Đứng</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bên</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phải</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hãy</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nhớ</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rằng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chờ</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bạn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đứng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cửa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ở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bên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phải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tối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thiểu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1m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để</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bên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nhanh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chóng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ngoài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chỉ</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bước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vào</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còn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ai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bước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ngoài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Nhấn</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nút</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giữ</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cửa</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nếu</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bạn</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đứng</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gần</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rất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nhiều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tranh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luận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xoay</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quanh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vấn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đề</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giữ</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cửa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hay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Nhưng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theo</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chúng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thì</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Bởi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ở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bên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dễ</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dàng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gì</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bên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ngoài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hãy</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giữ</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cửa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đến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chắc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chắn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còn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ai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bước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hoặc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vào</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nữa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8598350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wipe(down)">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Effect transition="in" filter="wipe(down)">
                                      <p:cBhvr>
                                        <p:cTn id="12" dur="500"/>
                                        <p:tgtEl>
                                          <p:spTgt spid="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5485786" cy="914400"/>
            <a:chOff x="300403" y="98046"/>
            <a:chExt cx="4373763"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34582" y="213380"/>
              <a:ext cx="338359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4195194"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3" name="TextBox 12">
            <a:extLst>
              <a:ext uri="{FF2B5EF4-FFF2-40B4-BE49-F238E27FC236}">
                <a16:creationId xmlns:a16="http://schemas.microsoft.com/office/drawing/2014/main" id="{D6133977-8BC9-4E5B-AC25-48666AC987EF}"/>
              </a:ext>
            </a:extLst>
          </p:cNvPr>
          <p:cNvSpPr txBox="1"/>
          <p:nvPr/>
        </p:nvSpPr>
        <p:spPr>
          <a:xfrm>
            <a:off x="1448605" y="245839"/>
            <a:ext cx="2539603"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ĐỌC HIỂU</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25CD69AA-80F4-49F6-BBA0-1403851C9098}"/>
              </a:ext>
            </a:extLst>
          </p:cNvPr>
          <p:cNvSpPr txBox="1"/>
          <p:nvPr/>
        </p:nvSpPr>
        <p:spPr>
          <a:xfrm>
            <a:off x="485769" y="228595"/>
            <a:ext cx="34496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I</a:t>
            </a:r>
          </a:p>
        </p:txBody>
      </p:sp>
      <p:sp>
        <p:nvSpPr>
          <p:cNvPr id="15" name="TextBox 14">
            <a:extLst>
              <a:ext uri="{FF2B5EF4-FFF2-40B4-BE49-F238E27FC236}">
                <a16:creationId xmlns:a16="http://schemas.microsoft.com/office/drawing/2014/main" id="{CBCB5B4C-D646-43B6-A6B3-9824EB4D2A87}"/>
              </a:ext>
            </a:extLst>
          </p:cNvPr>
          <p:cNvSpPr txBox="1"/>
          <p:nvPr/>
        </p:nvSpPr>
        <p:spPr>
          <a:xfrm>
            <a:off x="660400" y="1044905"/>
            <a:ext cx="10858500" cy="530594"/>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QUY TẮC VÀNG KHI SỬ DỤNG THANG MÁY</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F19D13C2-8199-4445-B4F4-483DA4F32B59}"/>
              </a:ext>
            </a:extLst>
          </p:cNvPr>
          <p:cNvSpPr txBox="1"/>
          <p:nvPr/>
        </p:nvSpPr>
        <p:spPr>
          <a:xfrm>
            <a:off x="871061" y="1783707"/>
            <a:ext cx="10428288" cy="3629455"/>
          </a:xfrm>
          <a:prstGeom prst="rect">
            <a:avLst/>
          </a:prstGeom>
          <a:noFill/>
        </p:spPr>
        <p:txBody>
          <a:bodyPr wrap="square">
            <a:spAutoFit/>
          </a:bodyPr>
          <a:lstStyle/>
          <a:p>
            <a:pPr>
              <a:lnSpc>
                <a:spcPct val="107000"/>
              </a:lnSpc>
            </a:pP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Đừng</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cố</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gắng</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bước</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vào</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bên</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đã</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chật</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Sẵn</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sàng</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nhấn</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nút</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một</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khác</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nếu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bạn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đứng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gần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điều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khiển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hãy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luôn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sẵn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sàng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bấm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nút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hộ</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họ</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cầu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 Di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chuyển</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đến</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phía</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sau</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bước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vào</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nhanh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chóng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vào</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phía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bên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để</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mọi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đến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dễ</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dàng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bước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vào</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Nhanh</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chóng</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khỏi</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dừng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tầng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vị</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trí</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bạn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muốn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đến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hãy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nhanh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chóng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bước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khỏi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một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trật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tự</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Nếu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bạn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ở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phía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đừng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ngần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nói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rằng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“Xin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lỗi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nhờ</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một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chút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gn="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(Theo atvin.com.vn)</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9552737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 calcmode="lin" valueType="num">
                                      <p:cBhvr additive="base">
                                        <p:cTn id="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xEl>
                                              <p:pRg st="1" end="1"/>
                                            </p:txEl>
                                          </p:spTgt>
                                        </p:tgtEl>
                                        <p:attrNameLst>
                                          <p:attrName>style.visibility</p:attrName>
                                        </p:attrNameLst>
                                      </p:cBhvr>
                                      <p:to>
                                        <p:strVal val="visible"/>
                                      </p:to>
                                    </p:set>
                                    <p:anim calcmode="lin" valueType="num">
                                      <p:cBhvr additive="base">
                                        <p:cTn id="13" dur="500" fill="hold"/>
                                        <p:tgtEl>
                                          <p:spTgt spid="1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xEl>
                                              <p:pRg st="2" end="2"/>
                                            </p:txEl>
                                          </p:spTgt>
                                        </p:tgtEl>
                                        <p:attrNameLst>
                                          <p:attrName>style.visibility</p:attrName>
                                        </p:attrNameLst>
                                      </p:cBhvr>
                                      <p:to>
                                        <p:strVal val="visible"/>
                                      </p:to>
                                    </p:set>
                                    <p:anim calcmode="lin" valueType="num">
                                      <p:cBhvr additive="base">
                                        <p:cTn id="19" dur="500" fill="hold"/>
                                        <p:tgtEl>
                                          <p:spTgt spid="1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4">
                                            <p:txEl>
                                              <p:pRg st="3" end="3"/>
                                            </p:txEl>
                                          </p:spTgt>
                                        </p:tgtEl>
                                        <p:attrNameLst>
                                          <p:attrName>style.visibility</p:attrName>
                                        </p:attrNameLst>
                                      </p:cBhvr>
                                      <p:to>
                                        <p:strVal val="visible"/>
                                      </p:to>
                                    </p:set>
                                    <p:animEffect transition="in" filter="fade">
                                      <p:cBhvr>
                                        <p:cTn id="25" dur="1000"/>
                                        <p:tgtEl>
                                          <p:spTgt spid="14">
                                            <p:txEl>
                                              <p:pRg st="3" end="3"/>
                                            </p:txEl>
                                          </p:spTgt>
                                        </p:tgtEl>
                                      </p:cBhvr>
                                    </p:animEffect>
                                    <p:anim calcmode="lin" valueType="num">
                                      <p:cBhvr>
                                        <p:cTn id="26" dur="1000" fill="hold"/>
                                        <p:tgtEl>
                                          <p:spTgt spid="14">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1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4">
                                            <p:txEl>
                                              <p:pRg st="4" end="4"/>
                                            </p:txEl>
                                          </p:spTgt>
                                        </p:tgtEl>
                                        <p:attrNameLst>
                                          <p:attrName>style.visibility</p:attrName>
                                        </p:attrNameLst>
                                      </p:cBhvr>
                                      <p:to>
                                        <p:strVal val="visible"/>
                                      </p:to>
                                    </p:set>
                                    <p:anim calcmode="lin" valueType="num">
                                      <p:cBhvr additive="base">
                                        <p:cTn id="32" dur="500" fill="hold"/>
                                        <p:tgtEl>
                                          <p:spTgt spid="14">
                                            <p:txEl>
                                              <p:pRg st="4" end="4"/>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5485786" cy="914400"/>
            <a:chOff x="300403" y="98046"/>
            <a:chExt cx="4373763"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34582" y="213380"/>
              <a:ext cx="338359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4195194"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3" name="TextBox 12">
            <a:extLst>
              <a:ext uri="{FF2B5EF4-FFF2-40B4-BE49-F238E27FC236}">
                <a16:creationId xmlns:a16="http://schemas.microsoft.com/office/drawing/2014/main" id="{D6133977-8BC9-4E5B-AC25-48666AC987EF}"/>
              </a:ext>
            </a:extLst>
          </p:cNvPr>
          <p:cNvSpPr txBox="1"/>
          <p:nvPr/>
        </p:nvSpPr>
        <p:spPr>
          <a:xfrm>
            <a:off x="1448605" y="245839"/>
            <a:ext cx="2539603"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ĐỌC HIỂU</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25CD69AA-80F4-49F6-BBA0-1403851C9098}"/>
              </a:ext>
            </a:extLst>
          </p:cNvPr>
          <p:cNvSpPr txBox="1"/>
          <p:nvPr/>
        </p:nvSpPr>
        <p:spPr>
          <a:xfrm>
            <a:off x="485769" y="228595"/>
            <a:ext cx="34496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I</a:t>
            </a:r>
          </a:p>
        </p:txBody>
      </p:sp>
      <p:sp>
        <p:nvSpPr>
          <p:cNvPr id="15" name="TextBox 14">
            <a:extLst>
              <a:ext uri="{FF2B5EF4-FFF2-40B4-BE49-F238E27FC236}">
                <a16:creationId xmlns:a16="http://schemas.microsoft.com/office/drawing/2014/main" id="{CBCB5B4C-D646-43B6-A6B3-9824EB4D2A87}"/>
              </a:ext>
            </a:extLst>
          </p:cNvPr>
          <p:cNvSpPr txBox="1"/>
          <p:nvPr/>
        </p:nvSpPr>
        <p:spPr>
          <a:xfrm>
            <a:off x="660400" y="1044905"/>
            <a:ext cx="10858500" cy="530594"/>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QUY TẮC VÀNG KHI SỬ DỤNG THANG MÁY</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
        <p:nvSpPr>
          <p:cNvPr id="16" name="TextBox 15">
            <a:extLst>
              <a:ext uri="{FF2B5EF4-FFF2-40B4-BE49-F238E27FC236}">
                <a16:creationId xmlns:a16="http://schemas.microsoft.com/office/drawing/2014/main" id="{D0FFFC87-F6DD-4CB1-AA90-DF39824F5919}"/>
              </a:ext>
            </a:extLst>
          </p:cNvPr>
          <p:cNvSpPr txBox="1"/>
          <p:nvPr/>
        </p:nvSpPr>
        <p:spPr>
          <a:xfrm>
            <a:off x="824468" y="1575499"/>
            <a:ext cx="10530364" cy="4419800"/>
          </a:xfrm>
          <a:prstGeom prst="rect">
            <a:avLst/>
          </a:prstGeom>
          <a:noFill/>
        </p:spPr>
        <p:txBody>
          <a:bodyPr wrap="square">
            <a:spAutoFit/>
          </a:bodyPr>
          <a:lstStyle/>
          <a:p>
            <a:pPr>
              <a:lnSpc>
                <a:spcPct val="107000"/>
              </a:lnSpc>
            </a:pP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7.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Quy</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tắc</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sử</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dụng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nói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điều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gì</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Giới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thiệu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nhau</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lên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tắc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cần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chú</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ý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sử</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dụng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Giới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thiệu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ưu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hạn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chế</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việc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Cảnh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báo</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nguy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hiểm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bất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lợi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án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nào</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đúng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căn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cứ</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để</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đoạn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trích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trên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thông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tin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giới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thiệu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tắc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một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hoạt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động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lên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biểu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hiện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dạng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phong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phú</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lên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lí</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do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vì</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công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cộng</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lên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tắc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cần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chú</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ý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công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cộng</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lên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dụng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vai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trò</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tòa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nhà</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công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cộng</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04575132"/>
      </p:ext>
    </p:extLst>
  </p:cSld>
  <p:clrMapOvr>
    <a:masterClrMapping/>
  </p:clrMapOvr>
  <p:transition spd="slow">
    <p:comb/>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5485786" cy="914400"/>
            <a:chOff x="300403" y="98046"/>
            <a:chExt cx="4373763"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34582" y="213380"/>
              <a:ext cx="338359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4195194"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3" name="TextBox 12">
            <a:extLst>
              <a:ext uri="{FF2B5EF4-FFF2-40B4-BE49-F238E27FC236}">
                <a16:creationId xmlns:a16="http://schemas.microsoft.com/office/drawing/2014/main" id="{D6133977-8BC9-4E5B-AC25-48666AC987EF}"/>
              </a:ext>
            </a:extLst>
          </p:cNvPr>
          <p:cNvSpPr txBox="1"/>
          <p:nvPr/>
        </p:nvSpPr>
        <p:spPr>
          <a:xfrm>
            <a:off x="1448605" y="245839"/>
            <a:ext cx="2539603"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ĐỌC HIỂU</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25CD69AA-80F4-49F6-BBA0-1403851C9098}"/>
              </a:ext>
            </a:extLst>
          </p:cNvPr>
          <p:cNvSpPr txBox="1"/>
          <p:nvPr/>
        </p:nvSpPr>
        <p:spPr>
          <a:xfrm>
            <a:off x="485769" y="228595"/>
            <a:ext cx="34496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I</a:t>
            </a:r>
          </a:p>
        </p:txBody>
      </p:sp>
      <p:sp>
        <p:nvSpPr>
          <p:cNvPr id="15" name="TextBox 14">
            <a:extLst>
              <a:ext uri="{FF2B5EF4-FFF2-40B4-BE49-F238E27FC236}">
                <a16:creationId xmlns:a16="http://schemas.microsoft.com/office/drawing/2014/main" id="{CBCB5B4C-D646-43B6-A6B3-9824EB4D2A87}"/>
              </a:ext>
            </a:extLst>
          </p:cNvPr>
          <p:cNvSpPr txBox="1"/>
          <p:nvPr/>
        </p:nvSpPr>
        <p:spPr>
          <a:xfrm>
            <a:off x="660400" y="1044905"/>
            <a:ext cx="10858500" cy="530594"/>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QUY TẮC VÀNG KHI SỬ DỤNG THANG MÁY</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BEA1968B-EDF6-4824-A4C0-7D7A5DC159EC}"/>
              </a:ext>
            </a:extLst>
          </p:cNvPr>
          <p:cNvSpPr txBox="1"/>
          <p:nvPr/>
        </p:nvSpPr>
        <p:spPr>
          <a:xfrm>
            <a:off x="1104118" y="1621637"/>
            <a:ext cx="10283020" cy="4024628"/>
          </a:xfrm>
          <a:prstGeom prst="rect">
            <a:avLst/>
          </a:prstGeom>
          <a:noFill/>
        </p:spPr>
        <p:txBody>
          <a:bodyPr wrap="square">
            <a:spAutoFit/>
          </a:bodyPr>
          <a:lstStyle/>
          <a:p>
            <a:pPr>
              <a:lnSpc>
                <a:spcPct val="107000"/>
              </a:lnSpc>
            </a:pP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án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nào</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tóm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tắt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đầy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đủ</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tắc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Đọc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kĩ</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tất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cả</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tiêu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đề</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mở</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đầu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in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đậm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mỗi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mục</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Đọc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kĩ</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nhan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đề</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tắc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sử</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dụng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Đọc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kĩ</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phần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mở</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đầu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Đứng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bên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phải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Đọc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kĩ</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phần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kết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thúc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Nhanh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chóng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khỏi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Thông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tin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quan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trọng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lên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đoạn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trích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trên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gì</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Yêu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cầu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tòa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nhà</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cư</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hiện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cần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Yêu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cầu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gian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thời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gian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sử</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dụng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Cần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chú</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ý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tắc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sử</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dụng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công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cộng</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Cần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chú</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ý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phòng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chống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cháy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nổ</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sử</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dụng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thang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máy</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58455677"/>
      </p:ext>
    </p:extLst>
  </p:cSld>
  <p:clrMapOvr>
    <a:masterClrMapping/>
  </p:clrMapOvr>
  <p:transition spd="slow">
    <p:comb/>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5485786" cy="914400"/>
            <a:chOff x="300403" y="98046"/>
            <a:chExt cx="4373763"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34582" y="213380"/>
              <a:ext cx="338359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4195194"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4" name="TextBox 3">
            <a:extLst>
              <a:ext uri="{FF2B5EF4-FFF2-40B4-BE49-F238E27FC236}">
                <a16:creationId xmlns:a16="http://schemas.microsoft.com/office/drawing/2014/main" id="{25CD69AA-80F4-49F6-BBA0-1403851C9098}"/>
              </a:ext>
            </a:extLst>
          </p:cNvPr>
          <p:cNvSpPr txBox="1"/>
          <p:nvPr/>
        </p:nvSpPr>
        <p:spPr>
          <a:xfrm>
            <a:off x="385753" y="228595"/>
            <a:ext cx="50526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II</a:t>
            </a:r>
          </a:p>
        </p:txBody>
      </p:sp>
      <p:sp>
        <p:nvSpPr>
          <p:cNvPr id="16" name="TextBox 15">
            <a:extLst>
              <a:ext uri="{FF2B5EF4-FFF2-40B4-BE49-F238E27FC236}">
                <a16:creationId xmlns:a16="http://schemas.microsoft.com/office/drawing/2014/main" id="{D477D688-7177-4A9A-8B8D-CF69182B8080}"/>
              </a:ext>
            </a:extLst>
          </p:cNvPr>
          <p:cNvSpPr txBox="1"/>
          <p:nvPr/>
        </p:nvSpPr>
        <p:spPr>
          <a:xfrm>
            <a:off x="1375672" y="276270"/>
            <a:ext cx="3582091" cy="530594"/>
          </a:xfrm>
          <a:prstGeom prst="rect">
            <a:avLst/>
          </a:prstGeom>
          <a:noFill/>
        </p:spPr>
        <p:txBody>
          <a:bodyPr wrap="square">
            <a:spAutoFit/>
          </a:bodyPr>
          <a:lstStyle/>
          <a:p>
            <a:pPr>
              <a:lnSpc>
                <a:spcPct val="107000"/>
              </a:lnSpc>
            </a:pP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VIẾT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sgk</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/124)</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37BC1B1F-F3A5-480D-8877-2D185B450D20}"/>
              </a:ext>
            </a:extLst>
          </p:cNvPr>
          <p:cNvSpPr txBox="1"/>
          <p:nvPr/>
        </p:nvSpPr>
        <p:spPr>
          <a:xfrm>
            <a:off x="660400" y="1041768"/>
            <a:ext cx="10858500" cy="530594"/>
          </a:xfrm>
          <a:prstGeom prst="rect">
            <a:avLst/>
          </a:prstGeom>
          <a:noFill/>
        </p:spPr>
        <p:txBody>
          <a:bodyPr wrap="square">
            <a:spAutoFit/>
          </a:bodyPr>
          <a:lstStyle/>
          <a:p>
            <a:pPr>
              <a:lnSpc>
                <a:spcPct val="107000"/>
              </a:lnSpc>
            </a:pP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Chọn</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hai</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đề</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sau</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để</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viết</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thành</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đoạn</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hoặc</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ngắn</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ADA0A94B-D570-4ED8-958F-C7D84881FFEF}"/>
              </a:ext>
            </a:extLst>
          </p:cNvPr>
          <p:cNvPicPr>
            <a:picLocks noChangeAspect="1"/>
          </p:cNvPicPr>
          <p:nvPr/>
        </p:nvPicPr>
        <p:blipFill rotWithShape="1">
          <a:blip r:embed="rId2"/>
          <a:srcRect t="10208" b="21667"/>
          <a:stretch/>
        </p:blipFill>
        <p:spPr>
          <a:xfrm>
            <a:off x="1173163" y="1572362"/>
            <a:ext cx="9832975" cy="4330009"/>
          </a:xfrm>
          <a:prstGeom prst="rect">
            <a:avLst/>
          </a:prstGeom>
        </p:spPr>
      </p:pic>
      <p:sp>
        <p:nvSpPr>
          <p:cNvPr id="21" name="TextBox 20">
            <a:extLst>
              <a:ext uri="{FF2B5EF4-FFF2-40B4-BE49-F238E27FC236}">
                <a16:creationId xmlns:a16="http://schemas.microsoft.com/office/drawing/2014/main" id="{ACE3F2AC-BE56-4D0D-AB13-68EF695F544B}"/>
              </a:ext>
            </a:extLst>
          </p:cNvPr>
          <p:cNvSpPr txBox="1"/>
          <p:nvPr/>
        </p:nvSpPr>
        <p:spPr>
          <a:xfrm>
            <a:off x="2246709" y="2136466"/>
            <a:ext cx="3682603" cy="2835713"/>
          </a:xfrm>
          <a:prstGeom prst="rect">
            <a:avLst/>
          </a:prstGeom>
          <a:noFill/>
        </p:spPr>
        <p:txBody>
          <a:bodyPr wrap="square">
            <a:spAutoFit/>
          </a:bodyPr>
          <a:lstStyle/>
          <a:p>
            <a:pPr algn="just">
              <a:lnSpc>
                <a:spcPct val="107000"/>
              </a:lnSpc>
            </a:pP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Đề</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Phân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tích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đặc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vật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tác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phẩm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truyện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đã</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ở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sách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Ngữ</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7,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mà</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ấn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tượng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yêu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thích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3" name="TextBox 22">
            <a:extLst>
              <a:ext uri="{FF2B5EF4-FFF2-40B4-BE49-F238E27FC236}">
                <a16:creationId xmlns:a16="http://schemas.microsoft.com/office/drawing/2014/main" id="{03D8FAF5-9330-43A4-93CE-32DEB546FA14}"/>
              </a:ext>
            </a:extLst>
          </p:cNvPr>
          <p:cNvSpPr txBox="1"/>
          <p:nvPr/>
        </p:nvSpPr>
        <p:spPr>
          <a:xfrm>
            <a:off x="6262689" y="2102956"/>
            <a:ext cx="3682603" cy="2835713"/>
          </a:xfrm>
          <a:prstGeom prst="rect">
            <a:avLst/>
          </a:prstGeom>
          <a:noFill/>
        </p:spPr>
        <p:txBody>
          <a:bodyPr wrap="square">
            <a:spAutoFit/>
          </a:bodyPr>
          <a:lstStyle/>
          <a:p>
            <a:pPr algn="just">
              <a:lnSpc>
                <a:spcPct val="107000"/>
              </a:lnSpc>
            </a:pP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Đề</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2: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Viết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đoạn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khoảng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15-20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dòng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suy</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nghĩ</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cảm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xúc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đọc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hai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khổ</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thơ</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“Sang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Hữu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Thỉnh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trên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04627137"/>
      </p:ext>
    </p:extLst>
  </p:cSld>
  <p:clrMapOvr>
    <a:masterClrMapping/>
  </p:clrMapOvr>
  <p:transition spd="slow">
    <p:comb/>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5485786" cy="914400"/>
            <a:chOff x="300403" y="98046"/>
            <a:chExt cx="4373763"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34582" y="213380"/>
              <a:ext cx="338359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4195194"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3" name="TextBox 12">
            <a:extLst>
              <a:ext uri="{FF2B5EF4-FFF2-40B4-BE49-F238E27FC236}">
                <a16:creationId xmlns:a16="http://schemas.microsoft.com/office/drawing/2014/main" id="{D6133977-8BC9-4E5B-AC25-48666AC987EF}"/>
              </a:ext>
            </a:extLst>
          </p:cNvPr>
          <p:cNvSpPr txBox="1"/>
          <p:nvPr/>
        </p:nvSpPr>
        <p:spPr>
          <a:xfrm>
            <a:off x="1448605" y="245839"/>
            <a:ext cx="2539603"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ĐỌC HIỂU</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25CD69AA-80F4-49F6-BBA0-1403851C9098}"/>
              </a:ext>
            </a:extLst>
          </p:cNvPr>
          <p:cNvSpPr txBox="1"/>
          <p:nvPr/>
        </p:nvSpPr>
        <p:spPr>
          <a:xfrm>
            <a:off x="485769" y="228595"/>
            <a:ext cx="34496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I</a:t>
            </a:r>
          </a:p>
        </p:txBody>
      </p:sp>
      <p:graphicFrame>
        <p:nvGraphicFramePr>
          <p:cNvPr id="3" name="Table 2">
            <a:extLst>
              <a:ext uri="{FF2B5EF4-FFF2-40B4-BE49-F238E27FC236}">
                <a16:creationId xmlns:a16="http://schemas.microsoft.com/office/drawing/2014/main" id="{870E7634-E3AE-4ED1-82B3-CCB64EA54059}"/>
              </a:ext>
            </a:extLst>
          </p:cNvPr>
          <p:cNvGraphicFramePr>
            <a:graphicFrameLocks noGrp="1"/>
          </p:cNvGraphicFramePr>
          <p:nvPr>
            <p:extLst>
              <p:ext uri="{D42A27DB-BD31-4B8C-83A1-F6EECF244321}">
                <p14:modId xmlns:p14="http://schemas.microsoft.com/office/powerpoint/2010/main" val="725559064"/>
              </p:ext>
            </p:extLst>
          </p:nvPr>
        </p:nvGraphicFramePr>
        <p:xfrm>
          <a:off x="830735" y="1401760"/>
          <a:ext cx="10499258" cy="868046"/>
        </p:xfrm>
        <a:graphic>
          <a:graphicData uri="http://schemas.openxmlformats.org/drawingml/2006/table">
            <a:tbl>
              <a:tblPr firstRow="1" firstCol="1" bandRow="1"/>
              <a:tblGrid>
                <a:gridCol w="954478">
                  <a:extLst>
                    <a:ext uri="{9D8B030D-6E8A-4147-A177-3AD203B41FA5}">
                      <a16:colId xmlns:a16="http://schemas.microsoft.com/office/drawing/2014/main" val="4115493390"/>
                    </a:ext>
                  </a:extLst>
                </a:gridCol>
                <a:gridCol w="954478">
                  <a:extLst>
                    <a:ext uri="{9D8B030D-6E8A-4147-A177-3AD203B41FA5}">
                      <a16:colId xmlns:a16="http://schemas.microsoft.com/office/drawing/2014/main" val="1389041529"/>
                    </a:ext>
                  </a:extLst>
                </a:gridCol>
                <a:gridCol w="954478">
                  <a:extLst>
                    <a:ext uri="{9D8B030D-6E8A-4147-A177-3AD203B41FA5}">
                      <a16:colId xmlns:a16="http://schemas.microsoft.com/office/drawing/2014/main" val="362645604"/>
                    </a:ext>
                  </a:extLst>
                </a:gridCol>
                <a:gridCol w="954478">
                  <a:extLst>
                    <a:ext uri="{9D8B030D-6E8A-4147-A177-3AD203B41FA5}">
                      <a16:colId xmlns:a16="http://schemas.microsoft.com/office/drawing/2014/main" val="1542474677"/>
                    </a:ext>
                  </a:extLst>
                </a:gridCol>
                <a:gridCol w="954478">
                  <a:extLst>
                    <a:ext uri="{9D8B030D-6E8A-4147-A177-3AD203B41FA5}">
                      <a16:colId xmlns:a16="http://schemas.microsoft.com/office/drawing/2014/main" val="329417020"/>
                    </a:ext>
                  </a:extLst>
                </a:gridCol>
                <a:gridCol w="954478">
                  <a:extLst>
                    <a:ext uri="{9D8B030D-6E8A-4147-A177-3AD203B41FA5}">
                      <a16:colId xmlns:a16="http://schemas.microsoft.com/office/drawing/2014/main" val="1581635446"/>
                    </a:ext>
                  </a:extLst>
                </a:gridCol>
                <a:gridCol w="954478">
                  <a:extLst>
                    <a:ext uri="{9D8B030D-6E8A-4147-A177-3AD203B41FA5}">
                      <a16:colId xmlns:a16="http://schemas.microsoft.com/office/drawing/2014/main" val="4215413687"/>
                    </a:ext>
                  </a:extLst>
                </a:gridCol>
                <a:gridCol w="954478">
                  <a:extLst>
                    <a:ext uri="{9D8B030D-6E8A-4147-A177-3AD203B41FA5}">
                      <a16:colId xmlns:a16="http://schemas.microsoft.com/office/drawing/2014/main" val="1615852427"/>
                    </a:ext>
                  </a:extLst>
                </a:gridCol>
                <a:gridCol w="954478">
                  <a:extLst>
                    <a:ext uri="{9D8B030D-6E8A-4147-A177-3AD203B41FA5}">
                      <a16:colId xmlns:a16="http://schemas.microsoft.com/office/drawing/2014/main" val="3979567947"/>
                    </a:ext>
                  </a:extLst>
                </a:gridCol>
                <a:gridCol w="954478">
                  <a:extLst>
                    <a:ext uri="{9D8B030D-6E8A-4147-A177-3AD203B41FA5}">
                      <a16:colId xmlns:a16="http://schemas.microsoft.com/office/drawing/2014/main" val="249536419"/>
                    </a:ext>
                  </a:extLst>
                </a:gridCol>
                <a:gridCol w="954478">
                  <a:extLst>
                    <a:ext uri="{9D8B030D-6E8A-4147-A177-3AD203B41FA5}">
                      <a16:colId xmlns:a16="http://schemas.microsoft.com/office/drawing/2014/main" val="3724068331"/>
                    </a:ext>
                  </a:extLst>
                </a:gridCol>
              </a:tblGrid>
              <a:tr h="317500">
                <a:tc>
                  <a:txBody>
                    <a:bodyPr/>
                    <a:lstStyle/>
                    <a:p>
                      <a:pPr>
                        <a:lnSpc>
                          <a:spcPct val="107000"/>
                        </a:lnSpc>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7</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943650"/>
                  </a:ext>
                </a:extLst>
              </a:tr>
              <a:tr h="80010">
                <a:tc>
                  <a:txBody>
                    <a:bodyPr/>
                    <a:lstStyle/>
                    <a:p>
                      <a:pPr>
                        <a:lnSpc>
                          <a:spcPct val="107000"/>
                        </a:lnSpc>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ĐA</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a:t>
                      </a:r>
                      <a:endParaRPr lang="en-US" sz="2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8127178"/>
                  </a:ext>
                </a:extLst>
              </a:tr>
            </a:tbl>
          </a:graphicData>
        </a:graphic>
      </p:graphicFrame>
    </p:spTree>
    <p:extLst>
      <p:ext uri="{BB962C8B-B14F-4D97-AF65-F5344CB8AC3E}">
        <p14:creationId xmlns:p14="http://schemas.microsoft.com/office/powerpoint/2010/main" val="3689491084"/>
      </p:ext>
    </p:extLst>
  </p:cSld>
  <p:clrMapOvr>
    <a:masterClrMapping/>
  </p:clrMapOvr>
  <p:transition spd="slow">
    <p:comb/>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5485786" cy="914400"/>
            <a:chOff x="300403" y="98046"/>
            <a:chExt cx="4373763"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34582" y="213380"/>
              <a:ext cx="338359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4195194"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3" name="TextBox 12">
            <a:extLst>
              <a:ext uri="{FF2B5EF4-FFF2-40B4-BE49-F238E27FC236}">
                <a16:creationId xmlns:a16="http://schemas.microsoft.com/office/drawing/2014/main" id="{D6133977-8BC9-4E5B-AC25-48666AC987EF}"/>
              </a:ext>
            </a:extLst>
          </p:cNvPr>
          <p:cNvSpPr txBox="1"/>
          <p:nvPr/>
        </p:nvSpPr>
        <p:spPr>
          <a:xfrm>
            <a:off x="1448605" y="245839"/>
            <a:ext cx="2539603"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VIẾT</a:t>
            </a:r>
          </a:p>
        </p:txBody>
      </p:sp>
      <p:sp>
        <p:nvSpPr>
          <p:cNvPr id="4" name="TextBox 3">
            <a:extLst>
              <a:ext uri="{FF2B5EF4-FFF2-40B4-BE49-F238E27FC236}">
                <a16:creationId xmlns:a16="http://schemas.microsoft.com/office/drawing/2014/main" id="{25CD69AA-80F4-49F6-BBA0-1403851C9098}"/>
              </a:ext>
            </a:extLst>
          </p:cNvPr>
          <p:cNvSpPr txBox="1"/>
          <p:nvPr/>
        </p:nvSpPr>
        <p:spPr>
          <a:xfrm>
            <a:off x="400041" y="228595"/>
            <a:ext cx="50526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II</a:t>
            </a:r>
          </a:p>
        </p:txBody>
      </p:sp>
      <p:sp>
        <p:nvSpPr>
          <p:cNvPr id="14" name="TextBox 13">
            <a:extLst>
              <a:ext uri="{FF2B5EF4-FFF2-40B4-BE49-F238E27FC236}">
                <a16:creationId xmlns:a16="http://schemas.microsoft.com/office/drawing/2014/main" id="{05F16117-683A-4777-BF89-D039062CCA8C}"/>
              </a:ext>
            </a:extLst>
          </p:cNvPr>
          <p:cNvSpPr txBox="1"/>
          <p:nvPr/>
        </p:nvSpPr>
        <p:spPr>
          <a:xfrm>
            <a:off x="871061" y="1452561"/>
            <a:ext cx="10330339" cy="3857531"/>
          </a:xfrm>
          <a:prstGeom prst="rect">
            <a:avLst/>
          </a:prstGeom>
          <a:noFill/>
        </p:spPr>
        <p:txBody>
          <a:bodyPr wrap="square">
            <a:spAutoFit/>
          </a:bodyPr>
          <a:lstStyle/>
          <a:p>
            <a:pPr>
              <a:lnSpc>
                <a:spcPct val="107000"/>
              </a:lnSpc>
            </a:pPr>
            <a:r>
              <a:rPr lang="en-US" sz="3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Đề</a:t>
            </a:r>
            <a:r>
              <a:rPr lang="en-US" sz="3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 </a:t>
            </a:r>
            <a:r>
              <a:rPr lang="vi-VN"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Phân tích một nhân vật trong tác phẩm văn học</a:t>
            </a:r>
            <a:endParaRPr lang="en-US" sz="32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fontAlgn="base">
              <a:lnSpc>
                <a:spcPct val="107000"/>
              </a:lnSpc>
              <a:spcAft>
                <a:spcPts val="800"/>
              </a:spcAft>
            </a:pPr>
            <a:r>
              <a:rPr lang="en-US" sz="3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t>
            </a:r>
            <a:r>
              <a:rPr lang="en-US" sz="3200" b="1"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Mở</a:t>
            </a:r>
            <a:r>
              <a:rPr lang="en-US" sz="3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3200" b="1"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bài</a:t>
            </a:r>
            <a:r>
              <a:rPr lang="en-US" sz="3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t>
            </a:r>
            <a:endParaRPr lang="en-US" sz="32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fontAlgn="base">
              <a:lnSpc>
                <a:spcPct val="107000"/>
              </a:lnSpc>
            </a:pPr>
            <a:r>
              <a:rPr lang="en-US"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Giới thiệu tác giả, tác phẩm và khái quát nhân vật cần phân tích (Giới thiệu nhân vật cần phân tích: có thể giới thiệu đôi nét về tác giả hoặc hoàn cảnh sáng tác/ nội dung chính của tác phẩm có nhân vật cần phân tích rồi sau mới giới thiệu nhân vật. Nêu ngắn gọn những đặc điểm nổi bật của nhân vật)</a:t>
            </a:r>
            <a:endParaRPr lang="en-US" sz="32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05416059"/>
      </p:ext>
    </p:extLst>
  </p:cSld>
  <p:clrMapOvr>
    <a:masterClrMapping/>
  </p:clrMapOvr>
  <p:transition spd="slow">
    <p:comb/>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70758"/>
            <a:ext cx="6944654" cy="914400"/>
            <a:chOff x="300403" y="84437"/>
            <a:chExt cx="5683420"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4635412"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5504851" y="84437"/>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4" name="TextBox 13">
            <a:extLst>
              <a:ext uri="{FF2B5EF4-FFF2-40B4-BE49-F238E27FC236}">
                <a16:creationId xmlns:a16="http://schemas.microsoft.com/office/drawing/2014/main" id="{5DADE0AE-019B-451F-9FC9-23CEC9B98332}"/>
              </a:ext>
            </a:extLst>
          </p:cNvPr>
          <p:cNvSpPr txBox="1"/>
          <p:nvPr/>
        </p:nvSpPr>
        <p:spPr>
          <a:xfrm>
            <a:off x="99470" y="271432"/>
            <a:ext cx="6442276" cy="530594"/>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2.1    </a:t>
            </a:r>
            <a:r>
              <a:rPr kumimoji="0" lang="vi-VN"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ÔN TẬP ĐỌC HIỂU VĂN BẢN</a:t>
            </a: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id="{22E48BAB-26B0-41E0-B820-48BF0BD065C4}"/>
              </a:ext>
            </a:extLst>
          </p:cNvPr>
          <p:cNvSpPr txBox="1"/>
          <p:nvPr/>
        </p:nvSpPr>
        <p:spPr>
          <a:xfrm>
            <a:off x="848179" y="886287"/>
            <a:ext cx="10858500" cy="530594"/>
          </a:xfrm>
          <a:prstGeom prst="rect">
            <a:avLst/>
          </a:prstGeom>
          <a:noFill/>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Câu</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1:</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3" name="Table 2">
            <a:extLst>
              <a:ext uri="{FF2B5EF4-FFF2-40B4-BE49-F238E27FC236}">
                <a16:creationId xmlns:a16="http://schemas.microsoft.com/office/drawing/2014/main" id="{91910812-6BE2-4859-AB6D-DFEE4B821F6A}"/>
              </a:ext>
            </a:extLst>
          </p:cNvPr>
          <p:cNvGraphicFramePr>
            <a:graphicFrameLocks noGrp="1"/>
          </p:cNvGraphicFramePr>
          <p:nvPr>
            <p:extLst>
              <p:ext uri="{D42A27DB-BD31-4B8C-83A1-F6EECF244321}">
                <p14:modId xmlns:p14="http://schemas.microsoft.com/office/powerpoint/2010/main" val="1938870533"/>
              </p:ext>
            </p:extLst>
          </p:nvPr>
        </p:nvGraphicFramePr>
        <p:xfrm>
          <a:off x="660400" y="1574208"/>
          <a:ext cx="10858501" cy="4333496"/>
        </p:xfrm>
        <a:graphic>
          <a:graphicData uri="http://schemas.openxmlformats.org/drawingml/2006/table">
            <a:tbl>
              <a:tblPr firstRow="1" firstCol="1" bandRow="1">
                <a:tableStyleId>{ED083AE6-46FA-4A59-8FB0-9F97EB10719F}</a:tableStyleId>
              </a:tblPr>
              <a:tblGrid>
                <a:gridCol w="1060451">
                  <a:extLst>
                    <a:ext uri="{9D8B030D-6E8A-4147-A177-3AD203B41FA5}">
                      <a16:colId xmlns:a16="http://schemas.microsoft.com/office/drawing/2014/main" val="1116457510"/>
                    </a:ext>
                  </a:extLst>
                </a:gridCol>
                <a:gridCol w="3315606">
                  <a:extLst>
                    <a:ext uri="{9D8B030D-6E8A-4147-A177-3AD203B41FA5}">
                      <a16:colId xmlns:a16="http://schemas.microsoft.com/office/drawing/2014/main" val="768771728"/>
                    </a:ext>
                  </a:extLst>
                </a:gridCol>
                <a:gridCol w="6482444">
                  <a:extLst>
                    <a:ext uri="{9D8B030D-6E8A-4147-A177-3AD203B41FA5}">
                      <a16:colId xmlns:a16="http://schemas.microsoft.com/office/drawing/2014/main" val="1262151070"/>
                    </a:ext>
                  </a:extLst>
                </a:gridCol>
              </a:tblGrid>
              <a:tr h="83340">
                <a:tc>
                  <a:txBody>
                    <a:bodyPr/>
                    <a:lstStyle/>
                    <a:p>
                      <a:pPr>
                        <a:lnSpc>
                          <a:spcPct val="107000"/>
                        </a:lnSpc>
                        <a:spcAft>
                          <a:spcPts val="800"/>
                        </a:spcAft>
                      </a:pPr>
                      <a:r>
                        <a:rPr lang="vi-VN" sz="2000" b="1" dirty="0">
                          <a:solidFill>
                            <a:srgbClr val="000000"/>
                          </a:solidFill>
                          <a:effectLst/>
                          <a:latin typeface="Times New Roman" panose="02020603050405020304" pitchFamily="18" charset="0"/>
                          <a:cs typeface="Times New Roman" panose="02020603050405020304" pitchFamily="18" charset="0"/>
                        </a:rPr>
                        <a:t>Loại</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2391" marR="22391" marT="0" marB="0" anchor="ctr"/>
                </a:tc>
                <a:tc>
                  <a:txBody>
                    <a:bodyPr/>
                    <a:lstStyle/>
                    <a:p>
                      <a:pPr>
                        <a:lnSpc>
                          <a:spcPct val="107000"/>
                        </a:lnSpc>
                        <a:spcAft>
                          <a:spcPts val="800"/>
                        </a:spcAft>
                      </a:pPr>
                      <a:r>
                        <a:rPr lang="vi-VN" sz="2000" b="1" dirty="0">
                          <a:solidFill>
                            <a:srgbClr val="000000"/>
                          </a:solidFill>
                          <a:effectLst/>
                          <a:latin typeface="Times New Roman" panose="02020603050405020304" pitchFamily="18" charset="0"/>
                          <a:cs typeface="Times New Roman" panose="02020603050405020304" pitchFamily="18" charset="0"/>
                        </a:rPr>
                        <a:t>Thể loại hoặc kiểu văn bản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2391" marR="22391" marT="0" marB="0" anchor="ctr"/>
                </a:tc>
                <a:tc>
                  <a:txBody>
                    <a:bodyPr/>
                    <a:lstStyle/>
                    <a:p>
                      <a:pPr>
                        <a:lnSpc>
                          <a:spcPct val="107000"/>
                        </a:lnSpc>
                        <a:spcAft>
                          <a:spcPts val="800"/>
                        </a:spcAft>
                      </a:pPr>
                      <a:r>
                        <a:rPr lang="en-US" sz="2000" b="1">
                          <a:solidFill>
                            <a:srgbClr val="000000"/>
                          </a:solidFill>
                          <a:effectLst/>
                          <a:latin typeface="Times New Roman" panose="02020603050405020304" pitchFamily="18" charset="0"/>
                          <a:cs typeface="Times New Roman" panose="02020603050405020304" pitchFamily="18" charset="0"/>
                        </a:rPr>
                        <a:t>Tên văn bản đã học</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2391" marR="22391" marT="0" marB="0" anchor="ctr"/>
                </a:tc>
                <a:extLst>
                  <a:ext uri="{0D108BD9-81ED-4DB2-BD59-A6C34878D82A}">
                    <a16:rowId xmlns:a16="http://schemas.microsoft.com/office/drawing/2014/main" val="671490373"/>
                  </a:ext>
                </a:extLst>
              </a:tr>
              <a:tr h="482154">
                <a:tc rowSpan="3">
                  <a:txBody>
                    <a:bodyPr/>
                    <a:lstStyle/>
                    <a:p>
                      <a:pPr>
                        <a:lnSpc>
                          <a:spcPct val="107000"/>
                        </a:lnSpc>
                        <a:spcAft>
                          <a:spcPts val="800"/>
                        </a:spcAft>
                      </a:pPr>
                      <a:r>
                        <a:rPr lang="vi-VN" sz="2000" b="1" dirty="0">
                          <a:solidFill>
                            <a:srgbClr val="0070C0"/>
                          </a:solidFill>
                          <a:effectLst/>
                          <a:latin typeface="Times New Roman" panose="02020603050405020304" pitchFamily="18" charset="0"/>
                          <a:cs typeface="Times New Roman" panose="02020603050405020304" pitchFamily="18" charset="0"/>
                        </a:rPr>
                        <a:t>Văn bản văn học</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2391" marR="22391" marT="0" marB="0"/>
                </a:tc>
                <a:tc>
                  <a:txBody>
                    <a:bodyPr/>
                    <a:lstStyle/>
                    <a:p>
                      <a:pPr>
                        <a:lnSpc>
                          <a:spcPct val="107000"/>
                        </a:lnSpc>
                        <a:spcAft>
                          <a:spcPts val="800"/>
                        </a:spcAft>
                      </a:pPr>
                      <a:r>
                        <a:rPr lang="vi-VN" sz="2000" dirty="0">
                          <a:solidFill>
                            <a:srgbClr val="000000"/>
                          </a:solidFill>
                          <a:effectLst/>
                          <a:latin typeface="Times New Roman" panose="02020603050405020304" pitchFamily="18" charset="0"/>
                          <a:cs typeface="Times New Roman" panose="02020603050405020304" pitchFamily="18" charset="0"/>
                        </a:rPr>
                        <a:t>Truyện ngắn</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và</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tiểu</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thuyết</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2391" marR="22391" marT="0" marB="0"/>
                </a:tc>
                <a:tc>
                  <a:txBody>
                    <a:bodyPr/>
                    <a:lstStyle/>
                    <a:p>
                      <a:pPr algn="just">
                        <a:lnSpc>
                          <a:spcPct val="107000"/>
                        </a:lnSpc>
                        <a:spcAft>
                          <a:spcPts val="800"/>
                        </a:spcAft>
                      </a:pPr>
                      <a:r>
                        <a:rPr lang="en-US" sz="2000" b="1"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Người</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đàn</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ông</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cô</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độc</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giữa</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rừng</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Trích</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Đất</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rừng</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phương</a:t>
                      </a:r>
                      <a:r>
                        <a:rPr lang="en-US" sz="2000" dirty="0">
                          <a:solidFill>
                            <a:srgbClr val="000000"/>
                          </a:solidFill>
                          <a:effectLst/>
                          <a:latin typeface="Times New Roman" panose="02020603050405020304" pitchFamily="18" charset="0"/>
                          <a:cs typeface="Times New Roman" panose="02020603050405020304" pitchFamily="18" charset="0"/>
                        </a:rPr>
                        <a:t> Nam” - </a:t>
                      </a:r>
                      <a:r>
                        <a:rPr lang="en-US" sz="2000" dirty="0" err="1">
                          <a:solidFill>
                            <a:srgbClr val="000000"/>
                          </a:solidFill>
                          <a:effectLst/>
                          <a:latin typeface="Times New Roman" panose="02020603050405020304" pitchFamily="18" charset="0"/>
                          <a:cs typeface="Times New Roman" panose="02020603050405020304" pitchFamily="18" charset="0"/>
                        </a:rPr>
                        <a:t>Đoàn</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Giỏi</a:t>
                      </a:r>
                      <a:r>
                        <a:rPr lang="en-US" sz="2000" dirty="0">
                          <a:solidFill>
                            <a:srgbClr val="000000"/>
                          </a:solidFill>
                          <a:effectLst/>
                          <a:latin typeface="Times New Roman" panose="02020603050405020304" pitchFamily="18" charset="0"/>
                          <a:cs typeface="Times New Roman" panose="02020603050405020304" pitchFamily="18" charset="0"/>
                        </a:rPr>
                        <a:t>)</a:t>
                      </a:r>
                      <a:endParaRPr lang="en-US" sz="2000" dirty="0">
                        <a:effectLst/>
                        <a:latin typeface="Times New Roman" panose="02020603050405020304" pitchFamily="18" charset="0"/>
                        <a:cs typeface="Times New Roman" panose="02020603050405020304" pitchFamily="18" charset="0"/>
                      </a:endParaRPr>
                    </a:p>
                    <a:p>
                      <a:pPr algn="just">
                        <a:lnSpc>
                          <a:spcPct val="107000"/>
                        </a:lnSpc>
                      </a:pPr>
                      <a:r>
                        <a:rPr lang="vi-VN" sz="2000" dirty="0">
                          <a:solidFill>
                            <a:srgbClr val="000000"/>
                          </a:solidFill>
                          <a:effectLst/>
                          <a:latin typeface="Times New Roman" panose="02020603050405020304" pitchFamily="18" charset="0"/>
                          <a:cs typeface="Times New Roman" panose="02020603050405020304" pitchFamily="18" charset="0"/>
                        </a:rPr>
                        <a:t>- Buổi học cuối cùng</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a:solidFill>
                            <a:srgbClr val="000000"/>
                          </a:solidFill>
                          <a:effectLst/>
                          <a:latin typeface="Times New Roman" panose="02020603050405020304" pitchFamily="18" charset="0"/>
                          <a:cs typeface="Times New Roman" panose="02020603050405020304" pitchFamily="18" charset="0"/>
                        </a:rPr>
                        <a:t>(An- </a:t>
                      </a:r>
                      <a:r>
                        <a:rPr lang="en-US" sz="2000" dirty="0" err="1">
                          <a:solidFill>
                            <a:srgbClr val="000000"/>
                          </a:solidFill>
                          <a:effectLst/>
                          <a:latin typeface="Times New Roman" panose="02020603050405020304" pitchFamily="18" charset="0"/>
                          <a:cs typeface="Times New Roman" panose="02020603050405020304" pitchFamily="18" charset="0"/>
                        </a:rPr>
                        <a:t>phông</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xơ</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Đô</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đê</a:t>
                      </a:r>
                      <a:r>
                        <a:rPr lang="en-US" sz="2000" dirty="0">
                          <a:solidFill>
                            <a:srgbClr val="000000"/>
                          </a:solidFill>
                          <a:effectLst/>
                          <a:latin typeface="Times New Roman" panose="02020603050405020304" pitchFamily="18" charset="0"/>
                          <a:cs typeface="Times New Roman" panose="02020603050405020304" pitchFamily="18" charset="0"/>
                        </a:rPr>
                        <a:t>)</a:t>
                      </a:r>
                      <a:endParaRPr lang="en-US" sz="2000" dirty="0">
                        <a:effectLst/>
                        <a:latin typeface="Times New Roman" panose="02020603050405020304" pitchFamily="18" charset="0"/>
                        <a:cs typeface="Times New Roman" panose="02020603050405020304" pitchFamily="18" charset="0"/>
                      </a:endParaRPr>
                    </a:p>
                    <a:p>
                      <a:pPr algn="just">
                        <a:lnSpc>
                          <a:spcPct val="107000"/>
                        </a:lnSpc>
                        <a:spcAft>
                          <a:spcPts val="800"/>
                        </a:spcAft>
                      </a:pP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Dọc</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đường</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xứ</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Nghệ</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Trích</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Búp</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sen</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xanh</a:t>
                      </a:r>
                      <a:r>
                        <a:rPr lang="en-US" sz="2000" dirty="0">
                          <a:solidFill>
                            <a:srgbClr val="000000"/>
                          </a:solidFill>
                          <a:effectLst/>
                          <a:latin typeface="Times New Roman" panose="02020603050405020304" pitchFamily="18" charset="0"/>
                          <a:cs typeface="Times New Roman" panose="02020603050405020304" pitchFamily="18" charset="0"/>
                        </a:rPr>
                        <a:t>” - </a:t>
                      </a:r>
                      <a:r>
                        <a:rPr lang="en-US" sz="2000" dirty="0" err="1">
                          <a:solidFill>
                            <a:srgbClr val="000000"/>
                          </a:solidFill>
                          <a:effectLst/>
                          <a:latin typeface="Times New Roman" panose="02020603050405020304" pitchFamily="18" charset="0"/>
                          <a:cs typeface="Times New Roman" panose="02020603050405020304" pitchFamily="18" charset="0"/>
                        </a:rPr>
                        <a:t>Sơn</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Tùng</a:t>
                      </a:r>
                      <a:r>
                        <a:rPr lang="en-US" sz="2000" dirty="0">
                          <a:solidFill>
                            <a:srgbClr val="000000"/>
                          </a:solidFill>
                          <a:effectLst/>
                          <a:latin typeface="Times New Roman" panose="02020603050405020304" pitchFamily="18" charset="0"/>
                          <a:cs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2391" marR="22391" marT="0" marB="0" anchor="ctr"/>
                </a:tc>
                <a:extLst>
                  <a:ext uri="{0D108BD9-81ED-4DB2-BD59-A6C34878D82A}">
                    <a16:rowId xmlns:a16="http://schemas.microsoft.com/office/drawing/2014/main" val="2141395475"/>
                  </a:ext>
                </a:extLst>
              </a:tr>
              <a:tr h="463140">
                <a:tc vMerge="1">
                  <a:txBody>
                    <a:bodyPr/>
                    <a:lstStyle/>
                    <a:p>
                      <a:endParaRPr lang="en-US"/>
                    </a:p>
                  </a:txBody>
                  <a:tcPr/>
                </a:tc>
                <a:tc>
                  <a:txBody>
                    <a:bodyPr/>
                    <a:lstStyle/>
                    <a:p>
                      <a:pPr>
                        <a:lnSpc>
                          <a:spcPct val="107000"/>
                        </a:lnSpc>
                        <a:spcAft>
                          <a:spcPts val="800"/>
                        </a:spcAft>
                      </a:pPr>
                      <a:r>
                        <a:rPr lang="vi-VN" sz="2000">
                          <a:solidFill>
                            <a:srgbClr val="000000"/>
                          </a:solidFill>
                          <a:effectLst/>
                          <a:latin typeface="Times New Roman" panose="02020603050405020304" pitchFamily="18" charset="0"/>
                          <a:cs typeface="Times New Roman" panose="02020603050405020304" pitchFamily="18" charset="0"/>
                        </a:rPr>
                        <a:t>Truyện khoa học viễn tưởng</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2391" marR="22391" marT="0" marB="0"/>
                </a:tc>
                <a:tc>
                  <a:txBody>
                    <a:bodyPr/>
                    <a:lstStyle/>
                    <a:p>
                      <a:pPr algn="just">
                        <a:lnSpc>
                          <a:spcPct val="107000"/>
                        </a:lnSpc>
                        <a:spcAft>
                          <a:spcPts val="800"/>
                        </a:spcAft>
                      </a:pP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Bạch</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tuộc</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Trích</a:t>
                      </a:r>
                      <a:r>
                        <a:rPr lang="en-US" sz="2000" dirty="0">
                          <a:solidFill>
                            <a:srgbClr val="000000"/>
                          </a:solidFill>
                          <a:effectLst/>
                          <a:latin typeface="Times New Roman" panose="02020603050405020304" pitchFamily="18" charset="0"/>
                          <a:cs typeface="Times New Roman" panose="02020603050405020304" pitchFamily="18" charset="0"/>
                        </a:rPr>
                        <a:t> “Hai </a:t>
                      </a:r>
                      <a:r>
                        <a:rPr lang="en-US" sz="2000" dirty="0" err="1">
                          <a:solidFill>
                            <a:srgbClr val="000000"/>
                          </a:solidFill>
                          <a:effectLst/>
                          <a:latin typeface="Times New Roman" panose="02020603050405020304" pitchFamily="18" charset="0"/>
                          <a:cs typeface="Times New Roman" panose="02020603050405020304" pitchFamily="18" charset="0"/>
                        </a:rPr>
                        <a:t>vạn</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dặm</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dưới</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đáy</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biển</a:t>
                      </a:r>
                      <a:r>
                        <a:rPr lang="en-US" sz="2000" dirty="0">
                          <a:solidFill>
                            <a:srgbClr val="000000"/>
                          </a:solidFill>
                          <a:effectLst/>
                          <a:latin typeface="Times New Roman" panose="02020603050405020304" pitchFamily="18" charset="0"/>
                          <a:cs typeface="Times New Roman" panose="02020603050405020304" pitchFamily="18" charset="0"/>
                        </a:rPr>
                        <a:t>” - </a:t>
                      </a:r>
                      <a:r>
                        <a:rPr lang="en-US" sz="2000" dirty="0" err="1">
                          <a:solidFill>
                            <a:srgbClr val="000000"/>
                          </a:solidFill>
                          <a:effectLst/>
                          <a:latin typeface="Times New Roman" panose="02020603050405020304" pitchFamily="18" charset="0"/>
                          <a:cs typeface="Times New Roman" panose="02020603050405020304" pitchFamily="18" charset="0"/>
                        </a:rPr>
                        <a:t>Giuyn</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Véc</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nơ</a:t>
                      </a:r>
                      <a:r>
                        <a:rPr lang="en-US" sz="2000" dirty="0">
                          <a:solidFill>
                            <a:srgbClr val="000000"/>
                          </a:solidFill>
                          <a:effectLst/>
                          <a:latin typeface="Times New Roman" panose="02020603050405020304" pitchFamily="18" charset="0"/>
                          <a:cs typeface="Times New Roman" panose="02020603050405020304" pitchFamily="18" charset="0"/>
                        </a:rPr>
                        <a:t>)</a:t>
                      </a:r>
                      <a:endParaRPr lang="en-US" sz="2000" dirty="0">
                        <a:effectLst/>
                        <a:latin typeface="Times New Roman" panose="02020603050405020304" pitchFamily="18" charset="0"/>
                        <a:cs typeface="Times New Roman" panose="02020603050405020304" pitchFamily="18" charset="0"/>
                      </a:endParaRPr>
                    </a:p>
                    <a:p>
                      <a:pPr algn="just">
                        <a:lnSpc>
                          <a:spcPct val="107000"/>
                        </a:lnSpc>
                        <a:spcAft>
                          <a:spcPts val="800"/>
                        </a:spcAft>
                      </a:pP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Nhật</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trình</a:t>
                      </a:r>
                      <a:r>
                        <a:rPr lang="en-US" sz="2000" dirty="0">
                          <a:solidFill>
                            <a:srgbClr val="000000"/>
                          </a:solidFill>
                          <a:effectLst/>
                          <a:latin typeface="Times New Roman" panose="02020603050405020304" pitchFamily="18" charset="0"/>
                          <a:cs typeface="Times New Roman" panose="02020603050405020304" pitchFamily="18" charset="0"/>
                        </a:rPr>
                        <a:t> Sol 6 (</a:t>
                      </a:r>
                      <a:r>
                        <a:rPr lang="en-US" sz="2000" dirty="0" err="1">
                          <a:solidFill>
                            <a:srgbClr val="000000"/>
                          </a:solidFill>
                          <a:effectLst/>
                          <a:latin typeface="Times New Roman" panose="02020603050405020304" pitchFamily="18" charset="0"/>
                          <a:cs typeface="Times New Roman" panose="02020603050405020304" pitchFamily="18" charset="0"/>
                        </a:rPr>
                        <a:t>Trích</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Người</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về</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từ</a:t>
                      </a:r>
                      <a:r>
                        <a:rPr lang="en-US" sz="2000" dirty="0">
                          <a:solidFill>
                            <a:srgbClr val="000000"/>
                          </a:solidFill>
                          <a:effectLst/>
                          <a:latin typeface="Times New Roman" panose="02020603050405020304" pitchFamily="18" charset="0"/>
                          <a:cs typeface="Times New Roman" panose="02020603050405020304" pitchFamily="18" charset="0"/>
                        </a:rPr>
                        <a:t> Sao </a:t>
                      </a:r>
                      <a:r>
                        <a:rPr lang="en-US" sz="2000" dirty="0" err="1">
                          <a:solidFill>
                            <a:srgbClr val="000000"/>
                          </a:solidFill>
                          <a:effectLst/>
                          <a:latin typeface="Times New Roman" panose="02020603050405020304" pitchFamily="18" charset="0"/>
                          <a:cs typeface="Times New Roman" panose="02020603050405020304" pitchFamily="18" charset="0"/>
                        </a:rPr>
                        <a:t>Hỏa</a:t>
                      </a:r>
                      <a:r>
                        <a:rPr lang="en-US" sz="2000" dirty="0">
                          <a:solidFill>
                            <a:srgbClr val="000000"/>
                          </a:solidFill>
                          <a:effectLst/>
                          <a:latin typeface="Times New Roman" panose="02020603050405020304" pitchFamily="18" charset="0"/>
                          <a:cs typeface="Times New Roman" panose="02020603050405020304" pitchFamily="18" charset="0"/>
                        </a:rPr>
                        <a:t>” - </a:t>
                      </a:r>
                      <a:r>
                        <a:rPr lang="en-US" sz="2000" dirty="0" err="1">
                          <a:solidFill>
                            <a:srgbClr val="000000"/>
                          </a:solidFill>
                          <a:effectLst/>
                          <a:latin typeface="Times New Roman" panose="02020603050405020304" pitchFamily="18" charset="0"/>
                          <a:cs typeface="Times New Roman" panose="02020603050405020304" pitchFamily="18" charset="0"/>
                        </a:rPr>
                        <a:t>En</a:t>
                      </a:r>
                      <a:r>
                        <a:rPr lang="en-US" sz="2000" dirty="0">
                          <a:solidFill>
                            <a:srgbClr val="000000"/>
                          </a:solidFill>
                          <a:effectLst/>
                          <a:latin typeface="Times New Roman" panose="02020603050405020304" pitchFamily="18" charset="0"/>
                          <a:cs typeface="Times New Roman" panose="02020603050405020304" pitchFamily="18" charset="0"/>
                        </a:rPr>
                        <a:t> - </a:t>
                      </a:r>
                      <a:r>
                        <a:rPr lang="en-US" sz="2000" dirty="0" err="1">
                          <a:solidFill>
                            <a:srgbClr val="000000"/>
                          </a:solidFill>
                          <a:effectLst/>
                          <a:latin typeface="Times New Roman" panose="02020603050405020304" pitchFamily="18" charset="0"/>
                          <a:cs typeface="Times New Roman" panose="02020603050405020304" pitchFamily="18" charset="0"/>
                        </a:rPr>
                        <a:t>đi</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Uya</a:t>
                      </a:r>
                      <a:r>
                        <a:rPr lang="en-US" sz="2000" dirty="0">
                          <a:solidFill>
                            <a:srgbClr val="000000"/>
                          </a:solidFill>
                          <a:effectLst/>
                          <a:latin typeface="Times New Roman" panose="02020603050405020304" pitchFamily="18" charset="0"/>
                          <a:cs typeface="Times New Roman" panose="02020603050405020304" pitchFamily="18" charset="0"/>
                        </a:rPr>
                        <a:t>)</a:t>
                      </a:r>
                      <a:endParaRPr lang="en-US" sz="2000" dirty="0">
                        <a:effectLst/>
                        <a:latin typeface="Times New Roman" panose="02020603050405020304" pitchFamily="18" charset="0"/>
                        <a:cs typeface="Times New Roman" panose="02020603050405020304" pitchFamily="18" charset="0"/>
                      </a:endParaRPr>
                    </a:p>
                    <a:p>
                      <a:pPr>
                        <a:lnSpc>
                          <a:spcPct val="107000"/>
                        </a:lnSpc>
                        <a:spcAft>
                          <a:spcPts val="800"/>
                        </a:spcAft>
                      </a:pP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Chất</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làm</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gỉ</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Rây</a:t>
                      </a:r>
                      <a:r>
                        <a:rPr lang="en-US" sz="2000" dirty="0">
                          <a:solidFill>
                            <a:srgbClr val="000000"/>
                          </a:solidFill>
                          <a:effectLst/>
                          <a:latin typeface="Times New Roman" panose="02020603050405020304" pitchFamily="18" charset="0"/>
                          <a:cs typeface="Times New Roman" panose="02020603050405020304" pitchFamily="18" charset="0"/>
                        </a:rPr>
                        <a:t> Bret- </a:t>
                      </a:r>
                      <a:r>
                        <a:rPr lang="en-US" sz="2000" dirty="0" err="1">
                          <a:solidFill>
                            <a:srgbClr val="000000"/>
                          </a:solidFill>
                          <a:effectLst/>
                          <a:latin typeface="Times New Roman" panose="02020603050405020304" pitchFamily="18" charset="0"/>
                          <a:cs typeface="Times New Roman" panose="02020603050405020304" pitchFamily="18" charset="0"/>
                        </a:rPr>
                        <a:t>bơ</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ry</a:t>
                      </a:r>
                      <a:r>
                        <a:rPr lang="en-US" sz="2000" dirty="0">
                          <a:solidFill>
                            <a:srgbClr val="000000"/>
                          </a:solidFill>
                          <a:effectLst/>
                          <a:latin typeface="Times New Roman" panose="02020603050405020304" pitchFamily="18" charset="0"/>
                          <a:cs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2391" marR="22391" marT="0" marB="0"/>
                </a:tc>
                <a:extLst>
                  <a:ext uri="{0D108BD9-81ED-4DB2-BD59-A6C34878D82A}">
                    <a16:rowId xmlns:a16="http://schemas.microsoft.com/office/drawing/2014/main" val="3919027020"/>
                  </a:ext>
                </a:extLst>
              </a:tr>
              <a:tr h="359349">
                <a:tc vMerge="1">
                  <a:txBody>
                    <a:bodyPr/>
                    <a:lstStyle/>
                    <a:p>
                      <a:endParaRPr lang="en-US"/>
                    </a:p>
                  </a:txBody>
                  <a:tcPr/>
                </a:tc>
                <a:tc>
                  <a:txBody>
                    <a:bodyPr/>
                    <a:lstStyle/>
                    <a:p>
                      <a:pPr>
                        <a:lnSpc>
                          <a:spcPct val="107000"/>
                        </a:lnSpc>
                        <a:spcAft>
                          <a:spcPts val="800"/>
                        </a:spcAft>
                      </a:pPr>
                      <a:r>
                        <a:rPr lang="vi-VN" sz="2000">
                          <a:solidFill>
                            <a:srgbClr val="000000"/>
                          </a:solidFill>
                          <a:effectLst/>
                          <a:latin typeface="Times New Roman" panose="02020603050405020304" pitchFamily="18" charset="0"/>
                          <a:cs typeface="Times New Roman" panose="02020603050405020304" pitchFamily="18" charset="0"/>
                        </a:rPr>
                        <a:t>Thơ bốn chữ, năm chữ</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2391" marR="22391" marT="0" marB="0"/>
                </a:tc>
                <a:tc>
                  <a:txBody>
                    <a:bodyPr/>
                    <a:lstStyle/>
                    <a:p>
                      <a:pPr algn="just">
                        <a:lnSpc>
                          <a:spcPct val="107000"/>
                        </a:lnSpc>
                        <a:spcAft>
                          <a:spcPts val="800"/>
                        </a:spcAft>
                      </a:pP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Ông</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đồ</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Vũ</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Đình</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Liên</a:t>
                      </a:r>
                      <a:r>
                        <a:rPr lang="en-US" sz="2000" dirty="0">
                          <a:solidFill>
                            <a:srgbClr val="000000"/>
                          </a:solidFill>
                          <a:effectLst/>
                          <a:latin typeface="Times New Roman" panose="02020603050405020304" pitchFamily="18" charset="0"/>
                          <a:cs typeface="Times New Roman" panose="02020603050405020304" pitchFamily="18" charset="0"/>
                        </a:rPr>
                        <a:t>)</a:t>
                      </a:r>
                      <a:endParaRPr lang="en-US" sz="2000" dirty="0">
                        <a:effectLst/>
                        <a:latin typeface="Times New Roman" panose="02020603050405020304" pitchFamily="18" charset="0"/>
                        <a:cs typeface="Times New Roman" panose="02020603050405020304" pitchFamily="18" charset="0"/>
                      </a:endParaRPr>
                    </a:p>
                    <a:p>
                      <a:pPr algn="just">
                        <a:lnSpc>
                          <a:spcPct val="107000"/>
                        </a:lnSpc>
                        <a:spcAft>
                          <a:spcPts val="800"/>
                        </a:spcAft>
                      </a:pP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Mẹ</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Đỗ</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Trung</a:t>
                      </a:r>
                      <a:r>
                        <a:rPr lang="en-US" sz="2000" dirty="0">
                          <a:solidFill>
                            <a:srgbClr val="000000"/>
                          </a:solidFill>
                          <a:effectLst/>
                          <a:latin typeface="Times New Roman" panose="02020603050405020304" pitchFamily="18" charset="0"/>
                          <a:cs typeface="Times New Roman" panose="02020603050405020304" pitchFamily="18" charset="0"/>
                        </a:rPr>
                        <a:t> Lai)</a:t>
                      </a:r>
                      <a:endParaRPr lang="en-US" sz="2000" dirty="0">
                        <a:effectLst/>
                        <a:latin typeface="Times New Roman" panose="02020603050405020304" pitchFamily="18" charset="0"/>
                        <a:cs typeface="Times New Roman" panose="02020603050405020304" pitchFamily="18" charset="0"/>
                      </a:endParaRPr>
                    </a:p>
                    <a:p>
                      <a:pPr algn="just">
                        <a:lnSpc>
                          <a:spcPct val="107000"/>
                        </a:lnSpc>
                        <a:spcAft>
                          <a:spcPts val="800"/>
                        </a:spcAft>
                      </a:pP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Tiếng</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gà</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trưa</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Xuân</a:t>
                      </a:r>
                      <a:r>
                        <a:rPr lang="en-US" sz="2000" dirty="0">
                          <a:solidFill>
                            <a:srgbClr val="000000"/>
                          </a:solidFill>
                          <a:effectLst/>
                          <a:latin typeface="Times New Roman" panose="02020603050405020304" pitchFamily="18" charset="0"/>
                          <a:cs typeface="Times New Roman" panose="02020603050405020304" pitchFamily="18" charset="0"/>
                        </a:rPr>
                        <a:t> </a:t>
                      </a:r>
                      <a:r>
                        <a:rPr lang="en-US" sz="2000" dirty="0" err="1">
                          <a:solidFill>
                            <a:srgbClr val="000000"/>
                          </a:solidFill>
                          <a:effectLst/>
                          <a:latin typeface="Times New Roman" panose="02020603050405020304" pitchFamily="18" charset="0"/>
                          <a:cs typeface="Times New Roman" panose="02020603050405020304" pitchFamily="18" charset="0"/>
                        </a:rPr>
                        <a:t>Quỳnh</a:t>
                      </a:r>
                      <a:r>
                        <a:rPr lang="en-US" sz="2000" dirty="0">
                          <a:solidFill>
                            <a:srgbClr val="000000"/>
                          </a:solidFill>
                          <a:effectLst/>
                          <a:latin typeface="Times New Roman" panose="02020603050405020304" pitchFamily="18" charset="0"/>
                          <a:cs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2391" marR="22391" marT="0" marB="0"/>
                </a:tc>
                <a:extLst>
                  <a:ext uri="{0D108BD9-81ED-4DB2-BD59-A6C34878D82A}">
                    <a16:rowId xmlns:a16="http://schemas.microsoft.com/office/drawing/2014/main" val="3791934063"/>
                  </a:ext>
                </a:extLst>
              </a:tr>
            </a:tbl>
          </a:graphicData>
        </a:graphic>
      </p:graphicFrame>
    </p:spTree>
    <p:extLst>
      <p:ext uri="{BB962C8B-B14F-4D97-AF65-F5344CB8AC3E}">
        <p14:creationId xmlns:p14="http://schemas.microsoft.com/office/powerpoint/2010/main" val="3339334396"/>
      </p:ext>
    </p:extLst>
  </p:cSld>
  <p:clrMapOvr>
    <a:masterClrMapping/>
  </p:clrMapOvr>
  <p:transition spd="slow">
    <p:comb/>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5485786" cy="914400"/>
            <a:chOff x="300403" y="98046"/>
            <a:chExt cx="4373763"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34582" y="213380"/>
              <a:ext cx="338359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4195194"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3" name="TextBox 12">
            <a:extLst>
              <a:ext uri="{FF2B5EF4-FFF2-40B4-BE49-F238E27FC236}">
                <a16:creationId xmlns:a16="http://schemas.microsoft.com/office/drawing/2014/main" id="{D6133977-8BC9-4E5B-AC25-48666AC987EF}"/>
              </a:ext>
            </a:extLst>
          </p:cNvPr>
          <p:cNvSpPr txBox="1"/>
          <p:nvPr/>
        </p:nvSpPr>
        <p:spPr>
          <a:xfrm>
            <a:off x="1448605" y="245839"/>
            <a:ext cx="2539603"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VIẾT</a:t>
            </a:r>
          </a:p>
        </p:txBody>
      </p:sp>
      <p:sp>
        <p:nvSpPr>
          <p:cNvPr id="4" name="TextBox 3">
            <a:extLst>
              <a:ext uri="{FF2B5EF4-FFF2-40B4-BE49-F238E27FC236}">
                <a16:creationId xmlns:a16="http://schemas.microsoft.com/office/drawing/2014/main" id="{25CD69AA-80F4-49F6-BBA0-1403851C9098}"/>
              </a:ext>
            </a:extLst>
          </p:cNvPr>
          <p:cNvSpPr txBox="1"/>
          <p:nvPr/>
        </p:nvSpPr>
        <p:spPr>
          <a:xfrm>
            <a:off x="400041" y="228595"/>
            <a:ext cx="50526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II</a:t>
            </a:r>
          </a:p>
        </p:txBody>
      </p:sp>
      <p:sp>
        <p:nvSpPr>
          <p:cNvPr id="15" name="TextBox 14">
            <a:extLst>
              <a:ext uri="{FF2B5EF4-FFF2-40B4-BE49-F238E27FC236}">
                <a16:creationId xmlns:a16="http://schemas.microsoft.com/office/drawing/2014/main" id="{CF822E3E-625D-4F90-AD4C-BDB5C596CBFD}"/>
              </a:ext>
            </a:extLst>
          </p:cNvPr>
          <p:cNvSpPr txBox="1"/>
          <p:nvPr/>
        </p:nvSpPr>
        <p:spPr>
          <a:xfrm>
            <a:off x="970179" y="1162837"/>
            <a:ext cx="10238942" cy="4883196"/>
          </a:xfrm>
          <a:prstGeom prst="rect">
            <a:avLst/>
          </a:prstGeom>
          <a:noFill/>
        </p:spPr>
        <p:txBody>
          <a:bodyPr wrap="square">
            <a:spAutoFit/>
          </a:bodyPr>
          <a:lstStyle/>
          <a:p>
            <a:pPr algn="just" fontAlgn="base">
              <a:lnSpc>
                <a:spcPct val="107000"/>
              </a:lnSpc>
              <a:spcAft>
                <a:spcPts val="800"/>
              </a:spcAft>
            </a:pPr>
            <a:r>
              <a:rPr lang="en-US" sz="2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Thân</a:t>
            </a:r>
            <a:r>
              <a:rPr lang="en-US" sz="2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fontAlgn="base">
              <a:lnSpc>
                <a:spcPct val="107000"/>
              </a:lnSpc>
            </a:pP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Giới thiệu đôi nét về hoàn cảnh xuất hiện của nhân vật (nếu có).</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fontAlgn="base">
              <a:lnSpc>
                <a:spcPct val="107000"/>
              </a:lnSpc>
            </a:pPr>
            <a:r>
              <a:rPr lang="en-US"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Lần lượt nêu những đặc điểm của nhân vật về ngoại hình lẫn tính cách, tình cảm của nhân vật rồi phân tích, chứng mình từng đặc điểm đó.</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fontAlgn="base">
              <a:lnSpc>
                <a:spcPct val="107000"/>
              </a:lnSpc>
            </a:pPr>
            <a:r>
              <a:rPr lang="vi-VN"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(Lưu ý: mỗi đặc điểm ta sẽ triển khai thành một đoạn văn theo hướng diễn dịch với câu chủ đề nêu lên đặc điểm của nhân vật.) Cụ thể:</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fontAlgn="base">
              <a:lnSpc>
                <a:spcPct val="107000"/>
              </a:lnSpc>
            </a:pPr>
            <a:r>
              <a:rPr lang="vi-VN"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Nêu đặc điểm thứ nhất của nhân vật, viết câu chủ đề nêu đặc điểm thứ nhất của nhân vật.</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fontAlgn="base">
              <a:lnSpc>
                <a:spcPct val="107000"/>
              </a:lnSpc>
            </a:pPr>
            <a:r>
              <a:rPr lang="vi-VN" sz="2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Trích dẫn các chi tiết, câu văn trong bài liên quan đến đặc điểm đó của nhân vật; rồi dùng lí lẽ phân tích làm sáng tỏ. (Cố gắng học thuộc lòng các chi tiết chính, quan trọng và trích dẫn trực tiếp thì bài viết sẽ có giá trị hơn)</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3523886"/>
      </p:ext>
    </p:extLst>
  </p:cSld>
  <p:clrMapOvr>
    <a:masterClrMapping/>
  </p:clrMapOvr>
  <p:transition spd="slow">
    <p:comb/>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5485786" cy="914400"/>
            <a:chOff x="300403" y="98046"/>
            <a:chExt cx="4373763"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34582" y="213380"/>
              <a:ext cx="338359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4195194"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3" name="TextBox 12">
            <a:extLst>
              <a:ext uri="{FF2B5EF4-FFF2-40B4-BE49-F238E27FC236}">
                <a16:creationId xmlns:a16="http://schemas.microsoft.com/office/drawing/2014/main" id="{D6133977-8BC9-4E5B-AC25-48666AC987EF}"/>
              </a:ext>
            </a:extLst>
          </p:cNvPr>
          <p:cNvSpPr txBox="1"/>
          <p:nvPr/>
        </p:nvSpPr>
        <p:spPr>
          <a:xfrm>
            <a:off x="1448605" y="245839"/>
            <a:ext cx="2539603"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VIẾT</a:t>
            </a:r>
          </a:p>
        </p:txBody>
      </p:sp>
      <p:sp>
        <p:nvSpPr>
          <p:cNvPr id="4" name="TextBox 3">
            <a:extLst>
              <a:ext uri="{FF2B5EF4-FFF2-40B4-BE49-F238E27FC236}">
                <a16:creationId xmlns:a16="http://schemas.microsoft.com/office/drawing/2014/main" id="{25CD69AA-80F4-49F6-BBA0-1403851C9098}"/>
              </a:ext>
            </a:extLst>
          </p:cNvPr>
          <p:cNvSpPr txBox="1"/>
          <p:nvPr/>
        </p:nvSpPr>
        <p:spPr>
          <a:xfrm>
            <a:off x="400041" y="228595"/>
            <a:ext cx="50526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II</a:t>
            </a:r>
          </a:p>
        </p:txBody>
      </p:sp>
      <p:sp>
        <p:nvSpPr>
          <p:cNvPr id="14" name="TextBox 13">
            <a:extLst>
              <a:ext uri="{FF2B5EF4-FFF2-40B4-BE49-F238E27FC236}">
                <a16:creationId xmlns:a16="http://schemas.microsoft.com/office/drawing/2014/main" id="{BE9409E4-7C92-4CF8-80FA-A4AF5E0CAC89}"/>
              </a:ext>
            </a:extLst>
          </p:cNvPr>
          <p:cNvSpPr txBox="1"/>
          <p:nvPr/>
        </p:nvSpPr>
        <p:spPr>
          <a:xfrm>
            <a:off x="1104118" y="1057104"/>
            <a:ext cx="10268732" cy="4090479"/>
          </a:xfrm>
          <a:prstGeom prst="rect">
            <a:avLst/>
          </a:prstGeom>
          <a:noFill/>
        </p:spPr>
        <p:txBody>
          <a:bodyPr wrap="square">
            <a:spAutoFit/>
          </a:bodyPr>
          <a:lstStyle/>
          <a:p>
            <a:pPr algn="just" fontAlgn="base">
              <a:lnSpc>
                <a:spcPct val="107000"/>
              </a:lnSpc>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Chuyển ý sang đặc điểm thứ hai.</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fontAlgn="base">
              <a:lnSpc>
                <a:spcPct val="107000"/>
              </a:lnSpc>
            </a:pP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Nêu đặc điểm thứ hai của nhân vật:</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fontAlgn="base">
              <a:lnSpc>
                <a:spcPct val="107000"/>
              </a:lnSpc>
            </a:pP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(Cách làm 3 bước tương tự như đặc điểm thứ nhất)</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fontAlgn="base">
              <a:lnSpc>
                <a:spcPct val="107000"/>
              </a:lnSpc>
            </a:pP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Cứ làm như thế cho tới đặc điểm cuối cùng của nhân vật.</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fontAlgn="base">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Đánh giá về nhân vật:</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fontAlgn="base">
              <a:lnSpc>
                <a:spcPct val="107000"/>
              </a:lnSpc>
            </a:pP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Nhân vật đó tượng trưng cho lớp người nào trong xã hội? qua nhân vật đó tác giả muốn gửi gắm đến chúng ta bức thông điệp gì?</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fontAlgn="base">
              <a:lnSpc>
                <a:spcPct val="107000"/>
              </a:lnSpc>
            </a:pP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Nghệ thuật xây dựng nhân vật có gì đặc sắc? (cách xây dựng nhân vật, ngon ngữ miêu tả, tự sự, đối thoại, độc thoại nội tâm, v.v.)</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fontAlgn="base">
              <a:lnSpc>
                <a:spcPct val="107000"/>
              </a:lnSpc>
            </a:pP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Qua nhân vật đó ta thấy tác giả là người như thế nào?</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6" name="TextBox 15">
            <a:extLst>
              <a:ext uri="{FF2B5EF4-FFF2-40B4-BE49-F238E27FC236}">
                <a16:creationId xmlns:a16="http://schemas.microsoft.com/office/drawing/2014/main" id="{D28694DF-1FE8-44A9-8635-7D3D746FA5EE}"/>
              </a:ext>
            </a:extLst>
          </p:cNvPr>
          <p:cNvSpPr txBox="1"/>
          <p:nvPr/>
        </p:nvSpPr>
        <p:spPr>
          <a:xfrm>
            <a:off x="1104118" y="5047722"/>
            <a:ext cx="9325757" cy="1361014"/>
          </a:xfrm>
          <a:prstGeom prst="rect">
            <a:avLst/>
          </a:prstGeom>
          <a:noFill/>
        </p:spPr>
        <p:txBody>
          <a:bodyPr wrap="square">
            <a:spAutoFit/>
          </a:bodyPr>
          <a:lstStyle/>
          <a:p>
            <a:pPr algn="just" fontAlgn="base">
              <a:lnSpc>
                <a:spcPct val="107000"/>
              </a:lnSpc>
              <a:spcAft>
                <a:spcPts val="800"/>
              </a:spcAft>
            </a:pP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Kết</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fontAlgn="base">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Khẳng định lại những đặc điểm nổi bật của nhân vật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fontAlgn="base">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Liên hệ bản thân (nếu có)</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25598178"/>
      </p:ext>
    </p:extLst>
  </p:cSld>
  <p:clrMapOvr>
    <a:masterClrMapping/>
  </p:clrMapOvr>
  <p:transition spd="slow">
    <p:comb/>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5485786" cy="914400"/>
            <a:chOff x="300403" y="98046"/>
            <a:chExt cx="4373763"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34582" y="213380"/>
              <a:ext cx="338359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4195194"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3" name="TextBox 12">
            <a:extLst>
              <a:ext uri="{FF2B5EF4-FFF2-40B4-BE49-F238E27FC236}">
                <a16:creationId xmlns:a16="http://schemas.microsoft.com/office/drawing/2014/main" id="{D6133977-8BC9-4E5B-AC25-48666AC987EF}"/>
              </a:ext>
            </a:extLst>
          </p:cNvPr>
          <p:cNvSpPr txBox="1"/>
          <p:nvPr/>
        </p:nvSpPr>
        <p:spPr>
          <a:xfrm>
            <a:off x="1448605" y="245839"/>
            <a:ext cx="2539603"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VIẾT</a:t>
            </a:r>
          </a:p>
        </p:txBody>
      </p:sp>
      <p:sp>
        <p:nvSpPr>
          <p:cNvPr id="4" name="TextBox 3">
            <a:extLst>
              <a:ext uri="{FF2B5EF4-FFF2-40B4-BE49-F238E27FC236}">
                <a16:creationId xmlns:a16="http://schemas.microsoft.com/office/drawing/2014/main" id="{25CD69AA-80F4-49F6-BBA0-1403851C9098}"/>
              </a:ext>
            </a:extLst>
          </p:cNvPr>
          <p:cNvSpPr txBox="1"/>
          <p:nvPr/>
        </p:nvSpPr>
        <p:spPr>
          <a:xfrm>
            <a:off x="400041" y="228595"/>
            <a:ext cx="50526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II</a:t>
            </a:r>
          </a:p>
        </p:txBody>
      </p:sp>
      <p:sp>
        <p:nvSpPr>
          <p:cNvPr id="15" name="TextBox 14">
            <a:extLst>
              <a:ext uri="{FF2B5EF4-FFF2-40B4-BE49-F238E27FC236}">
                <a16:creationId xmlns:a16="http://schemas.microsoft.com/office/drawing/2014/main" id="{31150743-845E-416B-B928-9C44A003DF17}"/>
              </a:ext>
            </a:extLst>
          </p:cNvPr>
          <p:cNvSpPr txBox="1"/>
          <p:nvPr/>
        </p:nvSpPr>
        <p:spPr>
          <a:xfrm>
            <a:off x="652593" y="1184629"/>
            <a:ext cx="10858500" cy="4675319"/>
          </a:xfrm>
          <a:prstGeom prst="rect">
            <a:avLst/>
          </a:prstGeom>
          <a:noFill/>
        </p:spPr>
        <p:txBody>
          <a:bodyPr wrap="square">
            <a:spAutoFit/>
          </a:bodyPr>
          <a:lstStyle/>
          <a:p>
            <a:pPr>
              <a:lnSpc>
                <a:spcPct val="107000"/>
              </a:lnSpc>
            </a:pP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Đề</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2: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Viết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đoạn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khoảng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15-20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dòng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suy</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nghĩ</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cảm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xúc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đọc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hai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khổ</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thơ</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“Sang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Hữu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Thỉnh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trên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spcBef>
                <a:spcPts val="200"/>
              </a:spcBef>
            </a:pPr>
            <a:r>
              <a:rPr lang="en-US" sz="2800" b="1" dirty="0" err="1">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Dàn</a:t>
            </a:r>
            <a:r>
              <a:rPr lang="en-US" sz="2800" b="1"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ý</a:t>
            </a:r>
            <a:endParaRPr lang="en-US" sz="2800"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ct val="107000"/>
              </a:lnSpc>
            </a:pP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a:t>
            </a:r>
            <a:r>
              <a:rPr lang="vi-VN"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Mở đoạn: </a:t>
            </a: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HS giới thiệu về tác giả, tác phẩm và cảm nhận khái quát về đoạn thơ</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pP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Định hướng tham khảo:</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pP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Sang thu” của Hữu Thỉnh là bài thơ hay, độc đáo, mới lạ về đề tài mùa thu đã để lại trong lòng em bao cảm xúc. </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pP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Hai khổ thơ trên cho em những ấn tượng khó quên về bức tranh thiện nhiên phút giao mùa và sự tinh tế trong tâm hồn tác giả.</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94915269"/>
      </p:ext>
    </p:extLst>
  </p:cSld>
  <p:clrMapOvr>
    <a:masterClrMapping/>
  </p:clrMapOvr>
  <p:transition spd="slow">
    <p:comb/>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6104162"/>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5485786" cy="914400"/>
            <a:chOff x="300403" y="98046"/>
            <a:chExt cx="4373763"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34582" y="213380"/>
              <a:ext cx="338359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4195194"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3" name="TextBox 12">
            <a:extLst>
              <a:ext uri="{FF2B5EF4-FFF2-40B4-BE49-F238E27FC236}">
                <a16:creationId xmlns:a16="http://schemas.microsoft.com/office/drawing/2014/main" id="{D6133977-8BC9-4E5B-AC25-48666AC987EF}"/>
              </a:ext>
            </a:extLst>
          </p:cNvPr>
          <p:cNvSpPr txBox="1"/>
          <p:nvPr/>
        </p:nvSpPr>
        <p:spPr>
          <a:xfrm>
            <a:off x="1448605" y="245839"/>
            <a:ext cx="2539603"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VIẾT</a:t>
            </a:r>
          </a:p>
        </p:txBody>
      </p:sp>
      <p:sp>
        <p:nvSpPr>
          <p:cNvPr id="4" name="TextBox 3">
            <a:extLst>
              <a:ext uri="{FF2B5EF4-FFF2-40B4-BE49-F238E27FC236}">
                <a16:creationId xmlns:a16="http://schemas.microsoft.com/office/drawing/2014/main" id="{25CD69AA-80F4-49F6-BBA0-1403851C9098}"/>
              </a:ext>
            </a:extLst>
          </p:cNvPr>
          <p:cNvSpPr txBox="1"/>
          <p:nvPr/>
        </p:nvSpPr>
        <p:spPr>
          <a:xfrm>
            <a:off x="400041" y="228595"/>
            <a:ext cx="50526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II</a:t>
            </a:r>
          </a:p>
        </p:txBody>
      </p:sp>
      <p:sp>
        <p:nvSpPr>
          <p:cNvPr id="14" name="TextBox 13">
            <a:extLst>
              <a:ext uri="{FF2B5EF4-FFF2-40B4-BE49-F238E27FC236}">
                <a16:creationId xmlns:a16="http://schemas.microsoft.com/office/drawing/2014/main" id="{51136547-4025-44D5-953B-2386A8C650A9}"/>
              </a:ext>
            </a:extLst>
          </p:cNvPr>
          <p:cNvSpPr txBox="1"/>
          <p:nvPr/>
        </p:nvSpPr>
        <p:spPr>
          <a:xfrm>
            <a:off x="666750" y="989367"/>
            <a:ext cx="10858500" cy="5605317"/>
          </a:xfrm>
          <a:prstGeom prst="rect">
            <a:avLst/>
          </a:prstGeom>
          <a:noFill/>
        </p:spPr>
        <p:txBody>
          <a:bodyPr wrap="square">
            <a:spAutoFit/>
          </a:bodyPr>
          <a:lstStyle/>
          <a:p>
            <a:pPr algn="just">
              <a:lnSpc>
                <a:spcPct val="107000"/>
              </a:lnSpc>
            </a:pPr>
            <a:r>
              <a:rPr lang="vi-VN"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Thân đoạn: </a:t>
            </a: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HS tập trung nêu cảm xúc về đặc sắc nội dung và nghệ thuật của hai khổ thơ:</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pP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Cảm xúc về</a:t>
            </a:r>
            <a:r>
              <a:rPr lang="vi-VN"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sự tinh tế tín hiệu phút giao mùa tập trung cảm nhận các ý:</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pP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vi-VN"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Hương ổi:</a:t>
            </a: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mùi hương bình dị đang phả vào trong gió </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pP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 Động từ “phả”:  gợi sự lan tỏa, len lỏi của hương ổi khắp không gian.</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pP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 Gió se: gió hơi lạnh, khô, là gió heo may của mùa thu</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pP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 Từ láy “chùng chình” và nhân hóa “ sương chùng chình”: khiến thiên nhiên trở nên sinh động gần gũi, có hồn. Gợi cảnh sương nhẹ nhàng giăng mắc nơi đường thôn ngõ xóm, đang chuyển động chậm rãi, thong thả giống như một con người đang tư lự, dùng dằng giữa hạ và thu khiến con ngõ của thôn quê vừa thực, vừa ảo....</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pP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 Cảm xúc về sự tinh tế, tâm trạng ngỡ ngàng, ngạc nhiên của tác giả khi bất chợt nhận ra dáng đi của mùa thu “ Bỗng nhận ra hương ổi” và bâng khuâng, hoài nghi khi tín hiệu màu thu đã rõ “Hình như thu đã về”:  Ẩn sau đó là sự chín chắn, điềm đạm của tâm hồn người từng trải.</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72175808"/>
      </p:ext>
    </p:extLst>
  </p:cSld>
  <p:clrMapOvr>
    <a:masterClrMapping/>
  </p:clrMapOvr>
  <p:transition spd="slow">
    <p:comb/>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6104162"/>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5485786" cy="914400"/>
            <a:chOff x="300403" y="98046"/>
            <a:chExt cx="4373763"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34582" y="213380"/>
              <a:ext cx="338359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4195194"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3" name="TextBox 12">
            <a:extLst>
              <a:ext uri="{FF2B5EF4-FFF2-40B4-BE49-F238E27FC236}">
                <a16:creationId xmlns:a16="http://schemas.microsoft.com/office/drawing/2014/main" id="{D6133977-8BC9-4E5B-AC25-48666AC987EF}"/>
              </a:ext>
            </a:extLst>
          </p:cNvPr>
          <p:cNvSpPr txBox="1"/>
          <p:nvPr/>
        </p:nvSpPr>
        <p:spPr>
          <a:xfrm>
            <a:off x="1448605" y="245839"/>
            <a:ext cx="2539603"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VIẾT</a:t>
            </a:r>
          </a:p>
        </p:txBody>
      </p:sp>
      <p:sp>
        <p:nvSpPr>
          <p:cNvPr id="4" name="TextBox 3">
            <a:extLst>
              <a:ext uri="{FF2B5EF4-FFF2-40B4-BE49-F238E27FC236}">
                <a16:creationId xmlns:a16="http://schemas.microsoft.com/office/drawing/2014/main" id="{25CD69AA-80F4-49F6-BBA0-1403851C9098}"/>
              </a:ext>
            </a:extLst>
          </p:cNvPr>
          <p:cNvSpPr txBox="1"/>
          <p:nvPr/>
        </p:nvSpPr>
        <p:spPr>
          <a:xfrm>
            <a:off x="400041" y="228595"/>
            <a:ext cx="50526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II</a:t>
            </a:r>
          </a:p>
        </p:txBody>
      </p:sp>
      <p:sp>
        <p:nvSpPr>
          <p:cNvPr id="15" name="TextBox 14">
            <a:extLst>
              <a:ext uri="{FF2B5EF4-FFF2-40B4-BE49-F238E27FC236}">
                <a16:creationId xmlns:a16="http://schemas.microsoft.com/office/drawing/2014/main" id="{81029200-AA18-46FC-A3FF-E7EC6785C3F2}"/>
              </a:ext>
            </a:extLst>
          </p:cNvPr>
          <p:cNvSpPr txBox="1"/>
          <p:nvPr/>
        </p:nvSpPr>
        <p:spPr>
          <a:xfrm>
            <a:off x="660400" y="1044905"/>
            <a:ext cx="10858500" cy="5140831"/>
          </a:xfrm>
          <a:prstGeom prst="rect">
            <a:avLst/>
          </a:prstGeom>
          <a:noFill/>
        </p:spPr>
        <p:txBody>
          <a:bodyPr wrap="square">
            <a:spAutoFit/>
          </a:bodyPr>
          <a:lstStyle/>
          <a:p>
            <a:pPr algn="just">
              <a:lnSpc>
                <a:spcPct val="107000"/>
              </a:lnSpc>
            </a:pPr>
            <a:r>
              <a:rPr lang="vi-VN"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Cảm</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nhận</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a:t>
            </a:r>
            <a:r>
              <a:rPr lang="vi-VN"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ẻ đẹp, sự thay đổi sắc thái của cảnh vật thiên nhiên trong thời khắc giao mùa.</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pP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Hình ảnh đối lập: sông “dềnh dàng” với chim “vội vã”. Dòng sông vào mùa thu bắt đầu chảy chậm rãi, đã qua rồi những cơn bão hè khiến sông cuộn trào. Chim thì lại vội vã bay về phương Nam tránh rét</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pP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Cảm nhận nét vẽ về đám mây “ Có đám mây mùa hạ/ Vắt nửa mình sang thu:” nghệ thuật nhân hóa,nghệ thuật miêu tả độc đáo lấy không gian để gợi thời gian đã gợi cái hồn của cảnh vật, gợi không gian giao mùa tuyệt đẹp ngập tràn chất thơ: Giữa bầu trời thu một đám mây chùng chình bảng lảng vắt ngang  chẳng khác nào tấm khăn voon của người thiếu nữ, đám mây cũng như con người đang tư lự giữa hạ và thu...</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73734095"/>
      </p:ext>
    </p:extLst>
  </p:cSld>
  <p:clrMapOvr>
    <a:masterClrMapping/>
  </p:clrMapOvr>
  <p:transition spd="slow">
    <p:comb/>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6104162"/>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84367"/>
            <a:ext cx="5485786" cy="914400"/>
            <a:chOff x="300403" y="98046"/>
            <a:chExt cx="4373763"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34582" y="213380"/>
              <a:ext cx="3383591"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4195194" y="98046"/>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3" name="TextBox 12">
            <a:extLst>
              <a:ext uri="{FF2B5EF4-FFF2-40B4-BE49-F238E27FC236}">
                <a16:creationId xmlns:a16="http://schemas.microsoft.com/office/drawing/2014/main" id="{D6133977-8BC9-4E5B-AC25-48666AC987EF}"/>
              </a:ext>
            </a:extLst>
          </p:cNvPr>
          <p:cNvSpPr txBox="1"/>
          <p:nvPr/>
        </p:nvSpPr>
        <p:spPr>
          <a:xfrm>
            <a:off x="1448605" y="245839"/>
            <a:ext cx="2539603"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VIẾT</a:t>
            </a:r>
          </a:p>
        </p:txBody>
      </p:sp>
      <p:sp>
        <p:nvSpPr>
          <p:cNvPr id="4" name="TextBox 3">
            <a:extLst>
              <a:ext uri="{FF2B5EF4-FFF2-40B4-BE49-F238E27FC236}">
                <a16:creationId xmlns:a16="http://schemas.microsoft.com/office/drawing/2014/main" id="{25CD69AA-80F4-49F6-BBA0-1403851C9098}"/>
              </a:ext>
            </a:extLst>
          </p:cNvPr>
          <p:cNvSpPr txBox="1"/>
          <p:nvPr/>
        </p:nvSpPr>
        <p:spPr>
          <a:xfrm>
            <a:off x="400041" y="228595"/>
            <a:ext cx="50526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II</a:t>
            </a:r>
          </a:p>
        </p:txBody>
      </p:sp>
      <p:sp>
        <p:nvSpPr>
          <p:cNvPr id="14" name="TextBox 13">
            <a:extLst>
              <a:ext uri="{FF2B5EF4-FFF2-40B4-BE49-F238E27FC236}">
                <a16:creationId xmlns:a16="http://schemas.microsoft.com/office/drawing/2014/main" id="{24936996-530E-4306-AA1E-3D396CFB71EB}"/>
              </a:ext>
            </a:extLst>
          </p:cNvPr>
          <p:cNvSpPr txBox="1"/>
          <p:nvPr/>
        </p:nvSpPr>
        <p:spPr>
          <a:xfrm>
            <a:off x="862013" y="1092774"/>
            <a:ext cx="10455275" cy="5140831"/>
          </a:xfrm>
          <a:prstGeom prst="rect">
            <a:avLst/>
          </a:prstGeom>
          <a:noFill/>
        </p:spPr>
        <p:txBody>
          <a:bodyPr wrap="square">
            <a:spAutoFit/>
          </a:bodyPr>
          <a:lstStyle/>
          <a:p>
            <a:pPr>
              <a:lnSpc>
                <a:spcPct val="107000"/>
              </a:lnSpc>
            </a:pPr>
            <a:r>
              <a:rPr lang="vi-VN"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 Khái quát, nâng cao, mở rộng ý:</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pP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Lời thơ năm chữ, ngôn từ hàm súc, hình ảnh giản dị gợi cảm thể hiện sự tinh tế của tác giả trước vẻ đẹp của bức tranh thiên nhiên phút giao mùa...Sử dụng hiệu quả các từ láy, nghệ thuật nhân hóa, ẩn dụ, cảm nhận về mùa thu bắt đầu từ khứu giác “ nhận ra hương ổi” đến xúc giác “ gió se”, thị giác “ sương chùng chình” và lắng lại là cảm xúc suy tư đã thể hiện được bức tranh thu nồng đượm mang hơi ấm cuộc đời, hơi ấm quê nhà. Thiên nhiên sang thu tươi tắn sống động, giản dị mà thân quen đã đem đến cho bạn đọc bao cảm xúc . Hữu Thỉnh đã đưa bạn đọc trở lại miền quê ấm áp tình người với hương ổi, hương cau một mạc, giản dị,</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đơn sơ.</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06022026"/>
      </p:ext>
    </p:extLst>
  </p:cSld>
  <p:clrMapOvr>
    <a:masterClrMapping/>
  </p:clrMapOvr>
  <p:transition spd="slow">
    <p:comb/>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70758"/>
            <a:ext cx="6944654" cy="914400"/>
            <a:chOff x="300403" y="84437"/>
            <a:chExt cx="5683420"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4635412"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5504851" y="84437"/>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4" name="TextBox 13">
            <a:extLst>
              <a:ext uri="{FF2B5EF4-FFF2-40B4-BE49-F238E27FC236}">
                <a16:creationId xmlns:a16="http://schemas.microsoft.com/office/drawing/2014/main" id="{5DADE0AE-019B-451F-9FC9-23CEC9B98332}"/>
              </a:ext>
            </a:extLst>
          </p:cNvPr>
          <p:cNvSpPr txBox="1"/>
          <p:nvPr/>
        </p:nvSpPr>
        <p:spPr>
          <a:xfrm>
            <a:off x="99470" y="271432"/>
            <a:ext cx="6442276" cy="530594"/>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2.1    </a:t>
            </a:r>
            <a:r>
              <a:rPr kumimoji="0" lang="vi-VN"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ÔN TẬP ĐỌC HIỂU VĂN BẢN</a:t>
            </a: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id="{22E48BAB-26B0-41E0-B820-48BF0BD065C4}"/>
              </a:ext>
            </a:extLst>
          </p:cNvPr>
          <p:cNvSpPr txBox="1"/>
          <p:nvPr/>
        </p:nvSpPr>
        <p:spPr>
          <a:xfrm>
            <a:off x="848179" y="943228"/>
            <a:ext cx="10858500" cy="530594"/>
          </a:xfrm>
          <a:prstGeom prst="rect">
            <a:avLst/>
          </a:prstGeom>
          <a:noFill/>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Câu</a:t>
            </a:r>
            <a:r>
              <a:rPr kumimoji="0" 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1:</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3" name="Table 2">
            <a:extLst>
              <a:ext uri="{FF2B5EF4-FFF2-40B4-BE49-F238E27FC236}">
                <a16:creationId xmlns:a16="http://schemas.microsoft.com/office/drawing/2014/main" id="{91910812-6BE2-4859-AB6D-DFEE4B821F6A}"/>
              </a:ext>
            </a:extLst>
          </p:cNvPr>
          <p:cNvGraphicFramePr>
            <a:graphicFrameLocks noGrp="1"/>
          </p:cNvGraphicFramePr>
          <p:nvPr>
            <p:extLst>
              <p:ext uri="{D42A27DB-BD31-4B8C-83A1-F6EECF244321}">
                <p14:modId xmlns:p14="http://schemas.microsoft.com/office/powerpoint/2010/main" val="3682913544"/>
              </p:ext>
            </p:extLst>
          </p:nvPr>
        </p:nvGraphicFramePr>
        <p:xfrm>
          <a:off x="666749" y="1509569"/>
          <a:ext cx="10858501" cy="4483735"/>
        </p:xfrm>
        <a:graphic>
          <a:graphicData uri="http://schemas.openxmlformats.org/drawingml/2006/table">
            <a:tbl>
              <a:tblPr firstRow="1" firstCol="1" bandRow="1">
                <a:tableStyleId>{ED083AE6-46FA-4A59-8FB0-9F97EB10719F}</a:tableStyleId>
              </a:tblPr>
              <a:tblGrid>
                <a:gridCol w="1306829">
                  <a:extLst>
                    <a:ext uri="{9D8B030D-6E8A-4147-A177-3AD203B41FA5}">
                      <a16:colId xmlns:a16="http://schemas.microsoft.com/office/drawing/2014/main" val="1116457510"/>
                    </a:ext>
                  </a:extLst>
                </a:gridCol>
                <a:gridCol w="2438765">
                  <a:extLst>
                    <a:ext uri="{9D8B030D-6E8A-4147-A177-3AD203B41FA5}">
                      <a16:colId xmlns:a16="http://schemas.microsoft.com/office/drawing/2014/main" val="768771728"/>
                    </a:ext>
                  </a:extLst>
                </a:gridCol>
                <a:gridCol w="7112907">
                  <a:extLst>
                    <a:ext uri="{9D8B030D-6E8A-4147-A177-3AD203B41FA5}">
                      <a16:colId xmlns:a16="http://schemas.microsoft.com/office/drawing/2014/main" val="1262151070"/>
                    </a:ext>
                  </a:extLst>
                </a:gridCol>
              </a:tblGrid>
              <a:tr h="83340">
                <a:tc>
                  <a:txBody>
                    <a:bodyPr/>
                    <a:lstStyle/>
                    <a:p>
                      <a:pPr>
                        <a:lnSpc>
                          <a:spcPct val="107000"/>
                        </a:lnSpc>
                        <a:spcAft>
                          <a:spcPts val="800"/>
                        </a:spcAft>
                      </a:pPr>
                      <a:r>
                        <a:rPr lang="vi-VN" sz="2200" b="1" dirty="0">
                          <a:solidFill>
                            <a:srgbClr val="000000"/>
                          </a:solidFill>
                          <a:effectLst/>
                          <a:latin typeface="Times New Roman" panose="02020603050405020304" pitchFamily="18" charset="0"/>
                          <a:cs typeface="Times New Roman" panose="02020603050405020304" pitchFamily="18" charset="0"/>
                        </a:rPr>
                        <a:t>Loại</a:t>
                      </a:r>
                      <a:endParaRPr lang="en-US" sz="2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2391" marR="22391" marT="0" marB="0" anchor="ctr"/>
                </a:tc>
                <a:tc>
                  <a:txBody>
                    <a:bodyPr/>
                    <a:lstStyle/>
                    <a:p>
                      <a:pPr>
                        <a:lnSpc>
                          <a:spcPct val="107000"/>
                        </a:lnSpc>
                        <a:spcAft>
                          <a:spcPts val="800"/>
                        </a:spcAft>
                      </a:pPr>
                      <a:r>
                        <a:rPr lang="vi-VN" sz="2200" b="1">
                          <a:solidFill>
                            <a:srgbClr val="000000"/>
                          </a:solidFill>
                          <a:effectLst/>
                          <a:latin typeface="Times New Roman" panose="02020603050405020304" pitchFamily="18" charset="0"/>
                          <a:cs typeface="Times New Roman" panose="02020603050405020304" pitchFamily="18" charset="0"/>
                        </a:rPr>
                        <a:t>Thể loại hoặc kiểu văn bản </a:t>
                      </a:r>
                      <a:endParaRPr lang="en-US"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2391" marR="22391" marT="0" marB="0" anchor="ctr"/>
                </a:tc>
                <a:tc>
                  <a:txBody>
                    <a:bodyPr/>
                    <a:lstStyle/>
                    <a:p>
                      <a:pPr>
                        <a:lnSpc>
                          <a:spcPct val="107000"/>
                        </a:lnSpc>
                        <a:spcAft>
                          <a:spcPts val="800"/>
                        </a:spcAft>
                      </a:pPr>
                      <a:r>
                        <a:rPr lang="en-US" sz="2200" b="1">
                          <a:solidFill>
                            <a:srgbClr val="000000"/>
                          </a:solidFill>
                          <a:effectLst/>
                          <a:latin typeface="Times New Roman" panose="02020603050405020304" pitchFamily="18" charset="0"/>
                          <a:cs typeface="Times New Roman" panose="02020603050405020304" pitchFamily="18" charset="0"/>
                        </a:rPr>
                        <a:t>Tên văn bản đã học</a:t>
                      </a:r>
                      <a:endParaRPr lang="en-US"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2391" marR="22391" marT="0" marB="0" anchor="ctr"/>
                </a:tc>
                <a:extLst>
                  <a:ext uri="{0D108BD9-81ED-4DB2-BD59-A6C34878D82A}">
                    <a16:rowId xmlns:a16="http://schemas.microsoft.com/office/drawing/2014/main" val="671490373"/>
                  </a:ext>
                </a:extLst>
              </a:tr>
              <a:tr h="505862">
                <a:tc>
                  <a:txBody>
                    <a:bodyPr/>
                    <a:lstStyle/>
                    <a:p>
                      <a:pPr>
                        <a:lnSpc>
                          <a:spcPct val="107000"/>
                        </a:lnSpc>
                        <a:spcAft>
                          <a:spcPts val="800"/>
                        </a:spcAft>
                      </a:pPr>
                      <a:r>
                        <a:rPr lang="vi-VN" sz="2200" b="1" dirty="0">
                          <a:solidFill>
                            <a:srgbClr val="0070C0"/>
                          </a:solidFill>
                          <a:effectLst/>
                          <a:latin typeface="Times New Roman" panose="02020603050405020304" pitchFamily="18" charset="0"/>
                          <a:cs typeface="Times New Roman" panose="02020603050405020304" pitchFamily="18" charset="0"/>
                        </a:rPr>
                        <a:t>Văn bản nghị luận</a:t>
                      </a:r>
                      <a:endParaRPr lang="en-US" sz="2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2391" marR="22391" marT="0" marB="0"/>
                </a:tc>
                <a:tc>
                  <a:txBody>
                    <a:bodyPr/>
                    <a:lstStyle/>
                    <a:p>
                      <a:pPr>
                        <a:lnSpc>
                          <a:spcPct val="107000"/>
                        </a:lnSpc>
                        <a:spcAft>
                          <a:spcPts val="800"/>
                        </a:spcAft>
                      </a:pPr>
                      <a:r>
                        <a:rPr lang="en-US" sz="2200" dirty="0" err="1">
                          <a:solidFill>
                            <a:srgbClr val="000000"/>
                          </a:solidFill>
                          <a:effectLst/>
                          <a:latin typeface="Times New Roman" panose="02020603050405020304" pitchFamily="18" charset="0"/>
                          <a:cs typeface="Times New Roman" panose="02020603050405020304" pitchFamily="18" charset="0"/>
                        </a:rPr>
                        <a:t>Nghị</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luận</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văn</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học</a:t>
                      </a:r>
                      <a:endParaRPr lang="en-US" sz="2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2391" marR="22391" marT="0" marB="0" anchor="ctr"/>
                </a:tc>
                <a:tc>
                  <a:txBody>
                    <a:bodyPr/>
                    <a:lstStyle/>
                    <a:p>
                      <a:pPr algn="just">
                        <a:lnSpc>
                          <a:spcPct val="107000"/>
                        </a:lnSpc>
                        <a:spcAft>
                          <a:spcPts val="800"/>
                        </a:spcAft>
                      </a:pP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Thiên</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nhiên</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và</a:t>
                      </a:r>
                      <a:r>
                        <a:rPr lang="en-US" sz="2200" dirty="0">
                          <a:solidFill>
                            <a:srgbClr val="000000"/>
                          </a:solidFill>
                          <a:effectLst/>
                          <a:latin typeface="Times New Roman" panose="02020603050405020304" pitchFamily="18" charset="0"/>
                          <a:cs typeface="Times New Roman" panose="02020603050405020304" pitchFamily="18" charset="0"/>
                        </a:rPr>
                        <a:t> con </a:t>
                      </a:r>
                      <a:r>
                        <a:rPr lang="en-US" sz="2200" dirty="0" err="1">
                          <a:solidFill>
                            <a:srgbClr val="000000"/>
                          </a:solidFill>
                          <a:effectLst/>
                          <a:latin typeface="Times New Roman" panose="02020603050405020304" pitchFamily="18" charset="0"/>
                          <a:cs typeface="Times New Roman" panose="02020603050405020304" pitchFamily="18" charset="0"/>
                        </a:rPr>
                        <a:t>người</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trong</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truyện</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Đất</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rừng</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phương</a:t>
                      </a:r>
                      <a:r>
                        <a:rPr lang="en-US" sz="2200" dirty="0">
                          <a:solidFill>
                            <a:srgbClr val="000000"/>
                          </a:solidFill>
                          <a:effectLst/>
                          <a:latin typeface="Times New Roman" panose="02020603050405020304" pitchFamily="18" charset="0"/>
                          <a:cs typeface="Times New Roman" panose="02020603050405020304" pitchFamily="18" charset="0"/>
                        </a:rPr>
                        <a:t> Nam” (</a:t>
                      </a:r>
                      <a:r>
                        <a:rPr lang="en-US" sz="2200" dirty="0" err="1">
                          <a:solidFill>
                            <a:srgbClr val="000000"/>
                          </a:solidFill>
                          <a:effectLst/>
                          <a:latin typeface="Times New Roman" panose="02020603050405020304" pitchFamily="18" charset="0"/>
                          <a:cs typeface="Times New Roman" panose="02020603050405020304" pitchFamily="18" charset="0"/>
                        </a:rPr>
                        <a:t>Bùi</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Hồng</a:t>
                      </a:r>
                      <a:r>
                        <a:rPr lang="en-US" sz="2200" dirty="0">
                          <a:solidFill>
                            <a:srgbClr val="000000"/>
                          </a:solidFill>
                          <a:effectLst/>
                          <a:latin typeface="Times New Roman" panose="02020603050405020304" pitchFamily="18" charset="0"/>
                          <a:cs typeface="Times New Roman" panose="02020603050405020304" pitchFamily="18" charset="0"/>
                        </a:rPr>
                        <a:t>)</a:t>
                      </a:r>
                      <a:endParaRPr lang="en-US" sz="2200" dirty="0">
                        <a:effectLst/>
                        <a:latin typeface="Times New Roman" panose="02020603050405020304" pitchFamily="18" charset="0"/>
                        <a:cs typeface="Times New Roman" panose="02020603050405020304" pitchFamily="18" charset="0"/>
                      </a:endParaRPr>
                    </a:p>
                    <a:p>
                      <a:pPr algn="just">
                        <a:lnSpc>
                          <a:spcPct val="107000"/>
                        </a:lnSpc>
                        <a:spcAft>
                          <a:spcPts val="800"/>
                        </a:spcAft>
                      </a:pPr>
                      <a:r>
                        <a:rPr lang="en-US" sz="2200" dirty="0">
                          <a:solidFill>
                            <a:srgbClr val="000000"/>
                          </a:solidFill>
                          <a:effectLst/>
                          <a:latin typeface="Times New Roman" panose="02020603050405020304" pitchFamily="18" charset="0"/>
                          <a:cs typeface="Times New Roman" panose="02020603050405020304" pitchFamily="18" charset="0"/>
                        </a:rPr>
                        <a:t>-</a:t>
                      </a:r>
                      <a:r>
                        <a:rPr lang="en-US" sz="2200" dirty="0" err="1">
                          <a:solidFill>
                            <a:srgbClr val="000000"/>
                          </a:solidFill>
                          <a:effectLst/>
                          <a:latin typeface="Times New Roman" panose="02020603050405020304" pitchFamily="18" charset="0"/>
                          <a:cs typeface="Times New Roman" panose="02020603050405020304" pitchFamily="18" charset="0"/>
                        </a:rPr>
                        <a:t>Vẻ</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đẹp</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của</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bài</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thơ</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Tiếng</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gà</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trưa</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Đinh</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Trọng</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Lạc</a:t>
                      </a:r>
                      <a:r>
                        <a:rPr lang="en-US" sz="2200" dirty="0">
                          <a:solidFill>
                            <a:srgbClr val="000000"/>
                          </a:solidFill>
                          <a:effectLst/>
                          <a:latin typeface="Times New Roman" panose="02020603050405020304" pitchFamily="18" charset="0"/>
                          <a:cs typeface="Times New Roman" panose="02020603050405020304" pitchFamily="18" charset="0"/>
                        </a:rPr>
                        <a:t>)</a:t>
                      </a:r>
                      <a:endParaRPr lang="en-US" sz="2200" dirty="0">
                        <a:effectLst/>
                        <a:latin typeface="Times New Roman" panose="02020603050405020304" pitchFamily="18" charset="0"/>
                        <a:cs typeface="Times New Roman" panose="02020603050405020304" pitchFamily="18" charset="0"/>
                      </a:endParaRPr>
                    </a:p>
                    <a:p>
                      <a:pPr marL="342900" indent="-342900" algn="just">
                        <a:lnSpc>
                          <a:spcPct val="107000"/>
                        </a:lnSpc>
                        <a:spcAft>
                          <a:spcPts val="800"/>
                        </a:spcAft>
                        <a:buFontTx/>
                        <a:buChar char="-"/>
                      </a:pPr>
                      <a:r>
                        <a:rPr lang="en-US" sz="2200" dirty="0" err="1">
                          <a:solidFill>
                            <a:srgbClr val="000000"/>
                          </a:solidFill>
                          <a:effectLst/>
                          <a:latin typeface="Times New Roman" panose="02020603050405020304" pitchFamily="18" charset="0"/>
                          <a:cs typeface="Times New Roman" panose="02020603050405020304" pitchFamily="18" charset="0"/>
                        </a:rPr>
                        <a:t>Sức</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hấp</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dẫn</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của</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tác</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phẩm</a:t>
                      </a:r>
                      <a:r>
                        <a:rPr lang="en-US" sz="2200" dirty="0">
                          <a:solidFill>
                            <a:srgbClr val="000000"/>
                          </a:solidFill>
                          <a:effectLst/>
                          <a:latin typeface="Times New Roman" panose="02020603050405020304" pitchFamily="18" charset="0"/>
                          <a:cs typeface="Times New Roman" panose="02020603050405020304" pitchFamily="18" charset="0"/>
                        </a:rPr>
                        <a:t> “Hai </a:t>
                      </a:r>
                      <a:r>
                        <a:rPr lang="en-US" sz="2200" dirty="0" err="1">
                          <a:solidFill>
                            <a:srgbClr val="000000"/>
                          </a:solidFill>
                          <a:effectLst/>
                          <a:latin typeface="Times New Roman" panose="02020603050405020304" pitchFamily="18" charset="0"/>
                          <a:cs typeface="Times New Roman" panose="02020603050405020304" pitchFamily="18" charset="0"/>
                        </a:rPr>
                        <a:t>vạn</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dặm</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dưới</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đáy</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biển</a:t>
                      </a:r>
                      <a:r>
                        <a:rPr lang="en-US" sz="2200" dirty="0">
                          <a:solidFill>
                            <a:srgbClr val="000000"/>
                          </a:solidFill>
                          <a:effectLst/>
                          <a:latin typeface="Times New Roman" panose="02020603050405020304" pitchFamily="18" charset="0"/>
                          <a:cs typeface="Times New Roman" panose="02020603050405020304" pitchFamily="18" charset="0"/>
                        </a:rPr>
                        <a:t>” </a:t>
                      </a:r>
                    </a:p>
                    <a:p>
                      <a:pPr marL="0" indent="0" algn="just">
                        <a:lnSpc>
                          <a:spcPct val="107000"/>
                        </a:lnSpc>
                        <a:spcAft>
                          <a:spcPts val="800"/>
                        </a:spcAft>
                        <a:buFontTx/>
                        <a:buNone/>
                      </a:pPr>
                      <a:r>
                        <a:rPr lang="en-US" sz="2200" dirty="0">
                          <a:solidFill>
                            <a:srgbClr val="000000"/>
                          </a:solidFill>
                          <a:effectLst/>
                          <a:latin typeface="Times New Roman" panose="02020603050405020304" pitchFamily="18" charset="0"/>
                          <a:cs typeface="Times New Roman" panose="02020603050405020304" pitchFamily="18" charset="0"/>
                        </a:rPr>
                        <a:t>(Lê </a:t>
                      </a:r>
                      <a:r>
                        <a:rPr lang="en-US" sz="2200" dirty="0" err="1">
                          <a:solidFill>
                            <a:srgbClr val="000000"/>
                          </a:solidFill>
                          <a:effectLst/>
                          <a:latin typeface="Times New Roman" panose="02020603050405020304" pitchFamily="18" charset="0"/>
                          <a:cs typeface="Times New Roman" panose="02020603050405020304" pitchFamily="18" charset="0"/>
                        </a:rPr>
                        <a:t>Phương</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Liên</a:t>
                      </a:r>
                      <a:r>
                        <a:rPr lang="en-US" sz="2200" dirty="0">
                          <a:solidFill>
                            <a:srgbClr val="000000"/>
                          </a:solidFill>
                          <a:effectLst/>
                          <a:latin typeface="Times New Roman" panose="02020603050405020304" pitchFamily="18" charset="0"/>
                          <a:cs typeface="Times New Roman" panose="02020603050405020304" pitchFamily="18" charset="0"/>
                        </a:rPr>
                        <a:t>)</a:t>
                      </a:r>
                      <a:endParaRPr lang="en-US" sz="2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2391" marR="22391" marT="0" marB="0" anchor="ctr"/>
                </a:tc>
                <a:extLst>
                  <a:ext uri="{0D108BD9-81ED-4DB2-BD59-A6C34878D82A}">
                    <a16:rowId xmlns:a16="http://schemas.microsoft.com/office/drawing/2014/main" val="1283597749"/>
                  </a:ext>
                </a:extLst>
              </a:tr>
              <a:tr h="648347">
                <a:tc>
                  <a:txBody>
                    <a:bodyPr/>
                    <a:lstStyle/>
                    <a:p>
                      <a:pPr>
                        <a:lnSpc>
                          <a:spcPct val="107000"/>
                        </a:lnSpc>
                        <a:spcAft>
                          <a:spcPts val="800"/>
                        </a:spcAft>
                      </a:pPr>
                      <a:r>
                        <a:rPr lang="pt-BR" sz="2200" b="1">
                          <a:solidFill>
                            <a:srgbClr val="0070C0"/>
                          </a:solidFill>
                          <a:effectLst/>
                          <a:latin typeface="Times New Roman" panose="02020603050405020304" pitchFamily="18" charset="0"/>
                          <a:cs typeface="Times New Roman" panose="02020603050405020304" pitchFamily="18" charset="0"/>
                        </a:rPr>
                        <a:t> </a:t>
                      </a:r>
                      <a:endParaRPr lang="en-US" sz="2200">
                        <a:effectLst/>
                        <a:latin typeface="Times New Roman" panose="02020603050405020304" pitchFamily="18" charset="0"/>
                        <a:cs typeface="Times New Roman" panose="02020603050405020304" pitchFamily="18" charset="0"/>
                      </a:endParaRPr>
                    </a:p>
                    <a:p>
                      <a:pPr>
                        <a:lnSpc>
                          <a:spcPct val="107000"/>
                        </a:lnSpc>
                        <a:spcAft>
                          <a:spcPts val="800"/>
                        </a:spcAft>
                      </a:pPr>
                      <a:r>
                        <a:rPr lang="vi-VN" sz="2200" b="1">
                          <a:solidFill>
                            <a:srgbClr val="0070C0"/>
                          </a:solidFill>
                          <a:effectLst/>
                          <a:latin typeface="Times New Roman" panose="02020603050405020304" pitchFamily="18" charset="0"/>
                          <a:cs typeface="Times New Roman" panose="02020603050405020304" pitchFamily="18" charset="0"/>
                        </a:rPr>
                        <a:t>Văn bản thông tin</a:t>
                      </a:r>
                      <a:endParaRPr lang="en-US"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2391" marR="22391" marT="0" marB="0"/>
                </a:tc>
                <a:tc>
                  <a:txBody>
                    <a:bodyPr/>
                    <a:lstStyle/>
                    <a:p>
                      <a:pPr>
                        <a:lnSpc>
                          <a:spcPct val="107000"/>
                        </a:lnSpc>
                        <a:spcAft>
                          <a:spcPts val="800"/>
                        </a:spcAft>
                      </a:pPr>
                      <a:r>
                        <a:rPr lang="en-US" sz="2200" dirty="0" err="1">
                          <a:solidFill>
                            <a:srgbClr val="000000"/>
                          </a:solidFill>
                          <a:effectLst/>
                          <a:latin typeface="Times New Roman" panose="02020603050405020304" pitchFamily="18" charset="0"/>
                          <a:cs typeface="Times New Roman" panose="02020603050405020304" pitchFamily="18" charset="0"/>
                        </a:rPr>
                        <a:t>Giới</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thiệu</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quy</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tắc</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luật</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lệ</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của</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một</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hoạt</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động</a:t>
                      </a:r>
                      <a:r>
                        <a:rPr lang="en-US" sz="2200" dirty="0">
                          <a:solidFill>
                            <a:srgbClr val="000000"/>
                          </a:solidFill>
                          <a:effectLst/>
                          <a:latin typeface="Times New Roman" panose="02020603050405020304" pitchFamily="18" charset="0"/>
                          <a:cs typeface="Times New Roman" panose="02020603050405020304" pitchFamily="18" charset="0"/>
                        </a:rPr>
                        <a:t> hay </a:t>
                      </a:r>
                      <a:r>
                        <a:rPr lang="en-US" sz="2200" dirty="0" err="1">
                          <a:solidFill>
                            <a:srgbClr val="000000"/>
                          </a:solidFill>
                          <a:effectLst/>
                          <a:latin typeface="Times New Roman" panose="02020603050405020304" pitchFamily="18" charset="0"/>
                          <a:cs typeface="Times New Roman" panose="02020603050405020304" pitchFamily="18" charset="0"/>
                        </a:rPr>
                        <a:t>trò</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chơi</a:t>
                      </a:r>
                      <a:endParaRPr lang="en-US" sz="2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2391" marR="22391" marT="0" marB="0" anchor="ctr"/>
                </a:tc>
                <a:tc>
                  <a:txBody>
                    <a:bodyPr/>
                    <a:lstStyle/>
                    <a:p>
                      <a:pPr algn="just">
                        <a:lnSpc>
                          <a:spcPct val="107000"/>
                        </a:lnSpc>
                        <a:spcAft>
                          <a:spcPts val="800"/>
                        </a:spcAft>
                      </a:pPr>
                      <a:r>
                        <a:rPr lang="en-US" sz="2200" dirty="0">
                          <a:solidFill>
                            <a:srgbClr val="000000"/>
                          </a:solidFill>
                          <a:effectLst/>
                          <a:latin typeface="Times New Roman" panose="02020603050405020304" pitchFamily="18" charset="0"/>
                          <a:cs typeface="Times New Roman" panose="02020603050405020304" pitchFamily="18" charset="0"/>
                        </a:rPr>
                        <a:t>- Ca </a:t>
                      </a:r>
                      <a:r>
                        <a:rPr lang="en-US" sz="2200" dirty="0" err="1">
                          <a:solidFill>
                            <a:srgbClr val="000000"/>
                          </a:solidFill>
                          <a:effectLst/>
                          <a:latin typeface="Times New Roman" panose="02020603050405020304" pitchFamily="18" charset="0"/>
                          <a:cs typeface="Times New Roman" panose="02020603050405020304" pitchFamily="18" charset="0"/>
                        </a:rPr>
                        <a:t>Huế</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a:solidFill>
                            <a:schemeClr val="tx1"/>
                          </a:solidFill>
                          <a:effectLst/>
                          <a:latin typeface="Times New Roman" panose="02020603050405020304" pitchFamily="18" charset="0"/>
                          <a:cs typeface="Times New Roman" panose="02020603050405020304" pitchFamily="18" charset="0"/>
                        </a:rPr>
                        <a:t> </a:t>
                      </a:r>
                      <a:r>
                        <a:rPr lang="en-US" sz="2200" dirty="0">
                          <a:solidFill>
                            <a:srgbClr val="000000"/>
                          </a:solidFill>
                          <a:effectLst/>
                          <a:latin typeface="Times New Roman" panose="02020603050405020304" pitchFamily="18" charset="0"/>
                          <a:cs typeface="Times New Roman" panose="02020603050405020304" pitchFamily="18" charset="0"/>
                        </a:rPr>
                        <a:t>(Theo dsvh.gvo.vn)</a:t>
                      </a:r>
                      <a:endParaRPr lang="en-US" sz="2200" dirty="0">
                        <a:effectLst/>
                        <a:latin typeface="Times New Roman" panose="02020603050405020304" pitchFamily="18" charset="0"/>
                        <a:cs typeface="Times New Roman" panose="02020603050405020304" pitchFamily="18" charset="0"/>
                      </a:endParaRPr>
                    </a:p>
                    <a:p>
                      <a:pPr algn="just">
                        <a:lnSpc>
                          <a:spcPct val="107000"/>
                        </a:lnSpc>
                        <a:spcAft>
                          <a:spcPts val="800"/>
                        </a:spcAft>
                      </a:pP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Hội</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thi</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thổi</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cơm</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a:solidFill>
                            <a:schemeClr val="tx1"/>
                          </a:solidFill>
                          <a:effectLst/>
                          <a:latin typeface="Times New Roman" panose="02020603050405020304" pitchFamily="18" charset="0"/>
                          <a:cs typeface="Times New Roman" panose="02020603050405020304" pitchFamily="18" charset="0"/>
                        </a:rPr>
                        <a:t> </a:t>
                      </a:r>
                      <a:r>
                        <a:rPr lang="en-US" sz="2200" dirty="0">
                          <a:solidFill>
                            <a:srgbClr val="000000"/>
                          </a:solidFill>
                          <a:effectLst/>
                          <a:latin typeface="Times New Roman" panose="02020603050405020304" pitchFamily="18" charset="0"/>
                          <a:cs typeface="Times New Roman" panose="02020603050405020304" pitchFamily="18" charset="0"/>
                        </a:rPr>
                        <a:t>(Theo dulichvietnam.org.</a:t>
                      </a:r>
                      <a:r>
                        <a:rPr lang="vi-VN" sz="2200" dirty="0">
                          <a:solidFill>
                            <a:srgbClr val="000000"/>
                          </a:solidFill>
                          <a:effectLst/>
                          <a:latin typeface="Times New Roman" panose="02020603050405020304" pitchFamily="18" charset="0"/>
                          <a:cs typeface="Times New Roman" panose="02020603050405020304" pitchFamily="18" charset="0"/>
                        </a:rPr>
                        <a:t>vn)</a:t>
                      </a:r>
                      <a:endParaRPr lang="en-US" sz="2200" dirty="0">
                        <a:effectLst/>
                        <a:latin typeface="Times New Roman" panose="02020603050405020304" pitchFamily="18" charset="0"/>
                        <a:cs typeface="Times New Roman" panose="02020603050405020304" pitchFamily="18" charset="0"/>
                      </a:endParaRPr>
                    </a:p>
                    <a:p>
                      <a:pPr algn="just">
                        <a:lnSpc>
                          <a:spcPct val="107000"/>
                        </a:lnSpc>
                        <a:spcAft>
                          <a:spcPts val="800"/>
                        </a:spcAft>
                      </a:pP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Những</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nét</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đặc</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sắc</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trên</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đất</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vật</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Bắc</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Giang</a:t>
                      </a:r>
                      <a:r>
                        <a:rPr lang="en-US" sz="2200" dirty="0">
                          <a:solidFill>
                            <a:srgbClr val="000000"/>
                          </a:solidFill>
                          <a:effectLst/>
                          <a:latin typeface="Times New Roman" panose="02020603050405020304" pitchFamily="18" charset="0"/>
                          <a:cs typeface="Times New Roman" panose="02020603050405020304" pitchFamily="18" charset="0"/>
                        </a:rPr>
                        <a:t> </a:t>
                      </a:r>
                      <a:endParaRPr lang="en-US" sz="2200" dirty="0">
                        <a:effectLst/>
                        <a:latin typeface="Times New Roman" panose="02020603050405020304" pitchFamily="18" charset="0"/>
                        <a:cs typeface="Times New Roman" panose="02020603050405020304" pitchFamily="18" charset="0"/>
                      </a:endParaRPr>
                    </a:p>
                    <a:p>
                      <a:pPr>
                        <a:lnSpc>
                          <a:spcPct val="107000"/>
                        </a:lnSpc>
                        <a:spcAft>
                          <a:spcPts val="800"/>
                        </a:spcAft>
                      </a:pPr>
                      <a:r>
                        <a:rPr lang="en-US" sz="2200" dirty="0">
                          <a:solidFill>
                            <a:srgbClr val="000000"/>
                          </a:solidFill>
                          <a:effectLst/>
                          <a:latin typeface="Times New Roman" panose="02020603050405020304" pitchFamily="18" charset="0"/>
                          <a:cs typeface="Times New Roman" panose="02020603050405020304" pitchFamily="18" charset="0"/>
                        </a:rPr>
                        <a:t>  Theo </a:t>
                      </a:r>
                      <a:r>
                        <a:rPr lang="en-US" sz="2200" dirty="0" err="1">
                          <a:solidFill>
                            <a:srgbClr val="000000"/>
                          </a:solidFill>
                          <a:effectLst/>
                          <a:latin typeface="Times New Roman" panose="02020603050405020304" pitchFamily="18" charset="0"/>
                          <a:cs typeface="Times New Roman" panose="02020603050405020304" pitchFamily="18" charset="0"/>
                        </a:rPr>
                        <a:t>Phí</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Trường</a:t>
                      </a:r>
                      <a:r>
                        <a:rPr lang="en-US" sz="2200" dirty="0">
                          <a:solidFill>
                            <a:srgbClr val="000000"/>
                          </a:solidFill>
                          <a:effectLst/>
                          <a:latin typeface="Times New Roman" panose="02020603050405020304" pitchFamily="18" charset="0"/>
                          <a:cs typeface="Times New Roman" panose="02020603050405020304" pitchFamily="18" charset="0"/>
                        </a:rPr>
                        <a:t> </a:t>
                      </a:r>
                      <a:r>
                        <a:rPr lang="en-US" sz="2200" dirty="0" err="1">
                          <a:solidFill>
                            <a:srgbClr val="000000"/>
                          </a:solidFill>
                          <a:effectLst/>
                          <a:latin typeface="Times New Roman" panose="02020603050405020304" pitchFamily="18" charset="0"/>
                          <a:cs typeface="Times New Roman" panose="02020603050405020304" pitchFamily="18" charset="0"/>
                        </a:rPr>
                        <a:t>Giang</a:t>
                      </a:r>
                      <a:r>
                        <a:rPr lang="en-US" sz="2200" dirty="0">
                          <a:effectLst/>
                          <a:latin typeface="Times New Roman" panose="02020603050405020304" pitchFamily="18" charset="0"/>
                          <a:cs typeface="Times New Roman" panose="02020603050405020304" pitchFamily="18" charset="0"/>
                        </a:rPr>
                        <a:t>    (</a:t>
                      </a:r>
                      <a:r>
                        <a:rPr lang="vi-VN" sz="2200" dirty="0">
                          <a:effectLst/>
                          <a:latin typeface="Times New Roman" panose="02020603050405020304" pitchFamily="18" charset="0"/>
                          <a:cs typeface="Times New Roman" panose="02020603050405020304" pitchFamily="18" charset="0"/>
                        </a:rPr>
                        <a:t>dulichbacgiang.gov.vn</a:t>
                      </a:r>
                      <a:r>
                        <a:rPr lang="en-US" sz="2200" dirty="0">
                          <a:effectLst/>
                          <a:latin typeface="Times New Roman" panose="02020603050405020304" pitchFamily="18" charset="0"/>
                          <a:cs typeface="Times New Roman" panose="02020603050405020304" pitchFamily="18" charset="0"/>
                        </a:rPr>
                        <a:t>)</a:t>
                      </a:r>
                      <a:endParaRPr lang="en-US" sz="2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2391" marR="22391" marT="0" marB="0" anchor="ctr"/>
                </a:tc>
                <a:extLst>
                  <a:ext uri="{0D108BD9-81ED-4DB2-BD59-A6C34878D82A}">
                    <a16:rowId xmlns:a16="http://schemas.microsoft.com/office/drawing/2014/main" val="231800285"/>
                  </a:ext>
                </a:extLst>
              </a:tr>
            </a:tbl>
          </a:graphicData>
        </a:graphic>
      </p:graphicFrame>
    </p:spTree>
    <p:extLst>
      <p:ext uri="{BB962C8B-B14F-4D97-AF65-F5344CB8AC3E}">
        <p14:creationId xmlns:p14="http://schemas.microsoft.com/office/powerpoint/2010/main" val="419421551"/>
      </p:ext>
    </p:extLst>
  </p:cSld>
  <p:clrMapOvr>
    <a:masterClrMapping/>
  </p:clrMapOvr>
  <p:transition spd="slow">
    <p:comb/>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70758"/>
            <a:ext cx="6944654" cy="914400"/>
            <a:chOff x="300403" y="84437"/>
            <a:chExt cx="5683420"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4635412"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5504851" y="84437"/>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4" name="TextBox 13">
            <a:extLst>
              <a:ext uri="{FF2B5EF4-FFF2-40B4-BE49-F238E27FC236}">
                <a16:creationId xmlns:a16="http://schemas.microsoft.com/office/drawing/2014/main" id="{5DADE0AE-019B-451F-9FC9-23CEC9B98332}"/>
              </a:ext>
            </a:extLst>
          </p:cNvPr>
          <p:cNvSpPr txBox="1"/>
          <p:nvPr/>
        </p:nvSpPr>
        <p:spPr>
          <a:xfrm>
            <a:off x="99470" y="271432"/>
            <a:ext cx="6442276" cy="530594"/>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2.1    </a:t>
            </a:r>
            <a:r>
              <a:rPr kumimoji="0" lang="vi-VN"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ÔN TẬP ĐỌC HIỂU VĂN BẢN</a:t>
            </a: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4DDBDFDD-D189-48B2-9F72-BF73BB4D00CD}"/>
              </a:ext>
            </a:extLst>
          </p:cNvPr>
          <p:cNvSpPr txBox="1"/>
          <p:nvPr/>
        </p:nvSpPr>
        <p:spPr>
          <a:xfrm>
            <a:off x="660400" y="1810773"/>
            <a:ext cx="10858500" cy="991618"/>
          </a:xfrm>
          <a:prstGeom prst="rect">
            <a:avLst/>
          </a:prstGeom>
          <a:solidFill>
            <a:schemeClr val="accent4">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nSpc>
                <a:spcPct val="107000"/>
              </a:lnSpc>
              <a:spcBef>
                <a:spcPts val="200"/>
              </a:spcBef>
            </a:pPr>
            <a:r>
              <a:rPr lang="en-US" sz="2800" b="1" i="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b="1"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2</a:t>
            </a:r>
            <a:r>
              <a:rPr lang="en-US" sz="2800" b="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b="1"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0" i="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800" b="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0" i="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bày</a:t>
            </a:r>
            <a:r>
              <a:rPr lang="en-US" sz="2800" b="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0" i="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800" b="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800" b="0" i="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chính</a:t>
            </a:r>
            <a:r>
              <a:rPr lang="en-US" sz="2800" b="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0" i="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b="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0" i="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b="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0" i="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b="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0" i="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800" b="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0" i="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đọc</a:t>
            </a:r>
            <a:r>
              <a:rPr lang="en-US" sz="2800" b="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0" i="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hiểu</a:t>
            </a:r>
            <a:r>
              <a:rPr lang="en-US" sz="2800" b="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0" i="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b="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0" i="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sách</a:t>
            </a:r>
            <a:r>
              <a:rPr lang="en-US" sz="2800" b="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0" i="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Ngữ</a:t>
            </a:r>
            <a:r>
              <a:rPr lang="en-US" sz="2800" b="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0" i="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b="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7, </a:t>
            </a:r>
            <a:r>
              <a:rPr lang="en-US" sz="2800" b="0" i="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b="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 </a:t>
            </a:r>
            <a:r>
              <a:rPr lang="en-US" sz="2800" b="0" i="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theo</a:t>
            </a:r>
            <a:r>
              <a:rPr lang="en-US" sz="2800" b="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0" i="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bảng</a:t>
            </a:r>
            <a:r>
              <a:rPr lang="en-US" sz="2800" b="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0" i="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sau</a:t>
            </a:r>
            <a:r>
              <a:rPr lang="en-US" sz="2800" b="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b="1" i="1" dirty="0">
              <a:solidFill>
                <a:srgbClr val="1F4E79"/>
              </a:solidFill>
              <a:effectLst/>
              <a:latin typeface="Calibri Light" panose="020F0302020204030204" pitchFamily="34" charset="0"/>
              <a:ea typeface="Times New Roman" panose="02020603050405020304" pitchFamily="18" charset="0"/>
              <a:cs typeface="Times New Roman" panose="02020603050405020304" pitchFamily="18" charset="0"/>
            </a:endParaRPr>
          </a:p>
        </p:txBody>
      </p:sp>
      <p:graphicFrame>
        <p:nvGraphicFramePr>
          <p:cNvPr id="6" name="Table 5">
            <a:extLst>
              <a:ext uri="{FF2B5EF4-FFF2-40B4-BE49-F238E27FC236}">
                <a16:creationId xmlns:a16="http://schemas.microsoft.com/office/drawing/2014/main" id="{C6405A92-73FF-4AF8-A125-7D98224D07DB}"/>
              </a:ext>
            </a:extLst>
          </p:cNvPr>
          <p:cNvGraphicFramePr>
            <a:graphicFrameLocks noGrp="1"/>
          </p:cNvGraphicFramePr>
          <p:nvPr>
            <p:extLst>
              <p:ext uri="{D42A27DB-BD31-4B8C-83A1-F6EECF244321}">
                <p14:modId xmlns:p14="http://schemas.microsoft.com/office/powerpoint/2010/main" val="3492007094"/>
              </p:ext>
            </p:extLst>
          </p:nvPr>
        </p:nvGraphicFramePr>
        <p:xfrm>
          <a:off x="1919685" y="2973455"/>
          <a:ext cx="9599215" cy="3307080"/>
        </p:xfrm>
        <a:graphic>
          <a:graphicData uri="http://schemas.openxmlformats.org/drawingml/2006/table">
            <a:tbl>
              <a:tblPr firstRow="1" firstCol="1" bandRow="1">
                <a:tableStyleId>{BDBED569-4797-4DF1-A0F4-6AAB3CD982D8}</a:tableStyleId>
              </a:tblPr>
              <a:tblGrid>
                <a:gridCol w="4014788">
                  <a:extLst>
                    <a:ext uri="{9D8B030D-6E8A-4147-A177-3AD203B41FA5}">
                      <a16:colId xmlns:a16="http://schemas.microsoft.com/office/drawing/2014/main" val="38063840"/>
                    </a:ext>
                  </a:extLst>
                </a:gridCol>
                <a:gridCol w="2441175">
                  <a:extLst>
                    <a:ext uri="{9D8B030D-6E8A-4147-A177-3AD203B41FA5}">
                      <a16:colId xmlns:a16="http://schemas.microsoft.com/office/drawing/2014/main" val="2790228406"/>
                    </a:ext>
                  </a:extLst>
                </a:gridCol>
                <a:gridCol w="3143252">
                  <a:extLst>
                    <a:ext uri="{9D8B030D-6E8A-4147-A177-3AD203B41FA5}">
                      <a16:colId xmlns:a16="http://schemas.microsoft.com/office/drawing/2014/main" val="2217208666"/>
                    </a:ext>
                  </a:extLst>
                </a:gridCol>
              </a:tblGrid>
              <a:tr h="0">
                <a:tc>
                  <a:txBody>
                    <a:bodyPr/>
                    <a:lstStyle/>
                    <a:p>
                      <a:pPr algn="just">
                        <a:lnSpc>
                          <a:spcPct val="200000"/>
                        </a:lnSpc>
                        <a:spcAft>
                          <a:spcPts val="800"/>
                        </a:spcAft>
                      </a:pPr>
                      <a:r>
                        <a:rPr lang="vi-VN" sz="3200" b="1">
                          <a:solidFill>
                            <a:srgbClr val="000000"/>
                          </a:solidFill>
                          <a:effectLst/>
                          <a:latin typeface="Times New Roman" panose="02020603050405020304" pitchFamily="18" charset="0"/>
                          <a:cs typeface="Times New Roman" panose="02020603050405020304" pitchFamily="18" charset="0"/>
                        </a:rPr>
                        <a:t>Loại</a:t>
                      </a:r>
                      <a:endParaRPr lang="en-US"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200000"/>
                        </a:lnSpc>
                        <a:spcAft>
                          <a:spcPts val="800"/>
                        </a:spcAft>
                      </a:pPr>
                      <a:r>
                        <a:rPr lang="en-US" sz="3200" b="1">
                          <a:solidFill>
                            <a:srgbClr val="000000"/>
                          </a:solidFill>
                          <a:effectLst/>
                          <a:latin typeface="Times New Roman" panose="02020603050405020304" pitchFamily="18" charset="0"/>
                          <a:cs typeface="Times New Roman" panose="02020603050405020304" pitchFamily="18" charset="0"/>
                        </a:rPr>
                        <a:t>Tên văn bản </a:t>
                      </a:r>
                      <a:endParaRPr lang="en-US"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200000"/>
                        </a:lnSpc>
                        <a:spcAft>
                          <a:spcPts val="800"/>
                        </a:spcAft>
                      </a:pPr>
                      <a:r>
                        <a:rPr lang="en-US" sz="3200" b="1">
                          <a:solidFill>
                            <a:srgbClr val="000000"/>
                          </a:solidFill>
                          <a:effectLst/>
                          <a:latin typeface="Times New Roman" panose="02020603050405020304" pitchFamily="18" charset="0"/>
                          <a:cs typeface="Times New Roman" panose="02020603050405020304" pitchFamily="18" charset="0"/>
                        </a:rPr>
                        <a:t>Nội dung chính</a:t>
                      </a:r>
                      <a:endParaRPr lang="en-US"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839874516"/>
                  </a:ext>
                </a:extLst>
              </a:tr>
              <a:tr h="0">
                <a:tc>
                  <a:txBody>
                    <a:bodyPr/>
                    <a:lstStyle/>
                    <a:p>
                      <a:pPr algn="just">
                        <a:lnSpc>
                          <a:spcPct val="200000"/>
                        </a:lnSpc>
                        <a:spcAft>
                          <a:spcPts val="800"/>
                        </a:spcAft>
                      </a:pPr>
                      <a:r>
                        <a:rPr lang="en-US" sz="3200" b="0" dirty="0" err="1">
                          <a:solidFill>
                            <a:srgbClr val="000000"/>
                          </a:solidFill>
                          <a:effectLst/>
                          <a:latin typeface="Times New Roman" panose="02020603050405020304" pitchFamily="18" charset="0"/>
                          <a:cs typeface="Times New Roman" panose="02020603050405020304" pitchFamily="18" charset="0"/>
                        </a:rPr>
                        <a:t>Văn</a:t>
                      </a:r>
                      <a:r>
                        <a:rPr lang="en-US" sz="3200" b="0" dirty="0">
                          <a:solidFill>
                            <a:srgbClr val="000000"/>
                          </a:solidFill>
                          <a:effectLst/>
                          <a:latin typeface="Times New Roman" panose="02020603050405020304" pitchFamily="18" charset="0"/>
                          <a:cs typeface="Times New Roman" panose="02020603050405020304" pitchFamily="18" charset="0"/>
                        </a:rPr>
                        <a:t> </a:t>
                      </a:r>
                      <a:r>
                        <a:rPr lang="en-US" sz="3200" b="0" dirty="0" err="1">
                          <a:solidFill>
                            <a:srgbClr val="000000"/>
                          </a:solidFill>
                          <a:effectLst/>
                          <a:latin typeface="Times New Roman" panose="02020603050405020304" pitchFamily="18" charset="0"/>
                          <a:cs typeface="Times New Roman" panose="02020603050405020304" pitchFamily="18" charset="0"/>
                        </a:rPr>
                        <a:t>bản</a:t>
                      </a:r>
                      <a:r>
                        <a:rPr lang="en-US" sz="3200" b="0" dirty="0">
                          <a:solidFill>
                            <a:srgbClr val="000000"/>
                          </a:solidFill>
                          <a:effectLst/>
                          <a:latin typeface="Times New Roman" panose="02020603050405020304" pitchFamily="18" charset="0"/>
                          <a:cs typeface="Times New Roman" panose="02020603050405020304" pitchFamily="18" charset="0"/>
                        </a:rPr>
                        <a:t> </a:t>
                      </a:r>
                      <a:r>
                        <a:rPr lang="en-US" sz="3200" b="0" dirty="0" err="1">
                          <a:solidFill>
                            <a:srgbClr val="000000"/>
                          </a:solidFill>
                          <a:effectLst/>
                          <a:latin typeface="Times New Roman" panose="02020603050405020304" pitchFamily="18" charset="0"/>
                          <a:cs typeface="Times New Roman" panose="02020603050405020304" pitchFamily="18" charset="0"/>
                        </a:rPr>
                        <a:t>văn</a:t>
                      </a:r>
                      <a:r>
                        <a:rPr lang="en-US" sz="3200" b="0" dirty="0">
                          <a:solidFill>
                            <a:srgbClr val="000000"/>
                          </a:solidFill>
                          <a:effectLst/>
                          <a:latin typeface="Times New Roman" panose="02020603050405020304" pitchFamily="18" charset="0"/>
                          <a:cs typeface="Times New Roman" panose="02020603050405020304" pitchFamily="18" charset="0"/>
                        </a:rPr>
                        <a:t> </a:t>
                      </a:r>
                      <a:r>
                        <a:rPr lang="en-US" sz="3200" b="0" dirty="0" err="1">
                          <a:solidFill>
                            <a:srgbClr val="000000"/>
                          </a:solidFill>
                          <a:effectLst/>
                          <a:latin typeface="Times New Roman" panose="02020603050405020304" pitchFamily="18" charset="0"/>
                          <a:cs typeface="Times New Roman" panose="02020603050405020304" pitchFamily="18" charset="0"/>
                        </a:rPr>
                        <a:t>học</a:t>
                      </a:r>
                      <a:endParaRPr lang="en-US" sz="32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200000"/>
                        </a:lnSpc>
                        <a:spcAft>
                          <a:spcPts val="800"/>
                        </a:spcAft>
                      </a:pPr>
                      <a:r>
                        <a:rPr lang="en-US" sz="3200" dirty="0">
                          <a:solidFill>
                            <a:srgbClr val="000000"/>
                          </a:solidFill>
                          <a:effectLst/>
                          <a:latin typeface="Times New Roman" panose="02020603050405020304" pitchFamily="18" charset="0"/>
                          <a:cs typeface="Times New Roman" panose="02020603050405020304" pitchFamily="18" charset="0"/>
                        </a:rPr>
                        <a:t> </a:t>
                      </a:r>
                      <a:endParaRPr lang="en-US" sz="3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200000"/>
                        </a:lnSpc>
                        <a:spcAft>
                          <a:spcPts val="800"/>
                        </a:spcAft>
                      </a:pPr>
                      <a:r>
                        <a:rPr lang="en-US" sz="3200">
                          <a:solidFill>
                            <a:srgbClr val="000000"/>
                          </a:solidFill>
                          <a:effectLst/>
                          <a:latin typeface="Times New Roman" panose="02020603050405020304" pitchFamily="18" charset="0"/>
                          <a:cs typeface="Times New Roman" panose="02020603050405020304" pitchFamily="18" charset="0"/>
                        </a:rPr>
                        <a:t> </a:t>
                      </a:r>
                      <a:endParaRPr lang="en-US"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06023486"/>
                  </a:ext>
                </a:extLst>
              </a:tr>
              <a:tr h="0">
                <a:tc>
                  <a:txBody>
                    <a:bodyPr/>
                    <a:lstStyle/>
                    <a:p>
                      <a:pPr algn="just">
                        <a:lnSpc>
                          <a:spcPct val="200000"/>
                        </a:lnSpc>
                        <a:spcAft>
                          <a:spcPts val="800"/>
                        </a:spcAft>
                      </a:pPr>
                      <a:r>
                        <a:rPr lang="en-US" sz="3200" b="0" dirty="0" err="1">
                          <a:solidFill>
                            <a:srgbClr val="000000"/>
                          </a:solidFill>
                          <a:effectLst/>
                          <a:latin typeface="Times New Roman" panose="02020603050405020304" pitchFamily="18" charset="0"/>
                          <a:cs typeface="Times New Roman" panose="02020603050405020304" pitchFamily="18" charset="0"/>
                        </a:rPr>
                        <a:t>Văn</a:t>
                      </a:r>
                      <a:r>
                        <a:rPr lang="en-US" sz="3200" b="0" dirty="0">
                          <a:solidFill>
                            <a:srgbClr val="000000"/>
                          </a:solidFill>
                          <a:effectLst/>
                          <a:latin typeface="Times New Roman" panose="02020603050405020304" pitchFamily="18" charset="0"/>
                          <a:cs typeface="Times New Roman" panose="02020603050405020304" pitchFamily="18" charset="0"/>
                        </a:rPr>
                        <a:t> </a:t>
                      </a:r>
                      <a:r>
                        <a:rPr lang="en-US" sz="3200" b="0" dirty="0" err="1">
                          <a:solidFill>
                            <a:srgbClr val="000000"/>
                          </a:solidFill>
                          <a:effectLst/>
                          <a:latin typeface="Times New Roman" panose="02020603050405020304" pitchFamily="18" charset="0"/>
                          <a:cs typeface="Times New Roman" panose="02020603050405020304" pitchFamily="18" charset="0"/>
                        </a:rPr>
                        <a:t>bản</a:t>
                      </a:r>
                      <a:r>
                        <a:rPr lang="en-US" sz="3200" b="0" dirty="0">
                          <a:solidFill>
                            <a:srgbClr val="000000"/>
                          </a:solidFill>
                          <a:effectLst/>
                          <a:latin typeface="Times New Roman" panose="02020603050405020304" pitchFamily="18" charset="0"/>
                          <a:cs typeface="Times New Roman" panose="02020603050405020304" pitchFamily="18" charset="0"/>
                        </a:rPr>
                        <a:t> </a:t>
                      </a:r>
                      <a:r>
                        <a:rPr lang="en-US" sz="3200" b="0" dirty="0" err="1">
                          <a:solidFill>
                            <a:srgbClr val="000000"/>
                          </a:solidFill>
                          <a:effectLst/>
                          <a:latin typeface="Times New Roman" panose="02020603050405020304" pitchFamily="18" charset="0"/>
                          <a:cs typeface="Times New Roman" panose="02020603050405020304" pitchFamily="18" charset="0"/>
                        </a:rPr>
                        <a:t>nghị</a:t>
                      </a:r>
                      <a:r>
                        <a:rPr lang="en-US" sz="3200" b="0" dirty="0">
                          <a:solidFill>
                            <a:srgbClr val="000000"/>
                          </a:solidFill>
                          <a:effectLst/>
                          <a:latin typeface="Times New Roman" panose="02020603050405020304" pitchFamily="18" charset="0"/>
                          <a:cs typeface="Times New Roman" panose="02020603050405020304" pitchFamily="18" charset="0"/>
                        </a:rPr>
                        <a:t> </a:t>
                      </a:r>
                      <a:r>
                        <a:rPr lang="vi-VN" sz="3200" b="0" dirty="0">
                          <a:solidFill>
                            <a:srgbClr val="000000"/>
                          </a:solidFill>
                          <a:effectLst/>
                          <a:latin typeface="Times New Roman" panose="02020603050405020304" pitchFamily="18" charset="0"/>
                          <a:cs typeface="Times New Roman" panose="02020603050405020304" pitchFamily="18" charset="0"/>
                        </a:rPr>
                        <a:t>luận</a:t>
                      </a:r>
                      <a:endParaRPr lang="en-US" sz="32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200000"/>
                        </a:lnSpc>
                        <a:spcAft>
                          <a:spcPts val="800"/>
                        </a:spcAft>
                      </a:pPr>
                      <a:r>
                        <a:rPr lang="en-US" sz="3200">
                          <a:solidFill>
                            <a:srgbClr val="000000"/>
                          </a:solidFill>
                          <a:effectLst/>
                          <a:latin typeface="Times New Roman" panose="02020603050405020304" pitchFamily="18" charset="0"/>
                          <a:cs typeface="Times New Roman" panose="02020603050405020304" pitchFamily="18" charset="0"/>
                        </a:rPr>
                        <a:t> </a:t>
                      </a:r>
                      <a:endParaRPr lang="en-US"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200000"/>
                        </a:lnSpc>
                        <a:spcAft>
                          <a:spcPts val="800"/>
                        </a:spcAft>
                      </a:pPr>
                      <a:r>
                        <a:rPr lang="en-US" sz="3200">
                          <a:solidFill>
                            <a:srgbClr val="000000"/>
                          </a:solidFill>
                          <a:effectLst/>
                          <a:latin typeface="Times New Roman" panose="02020603050405020304" pitchFamily="18" charset="0"/>
                          <a:cs typeface="Times New Roman" panose="02020603050405020304" pitchFamily="18" charset="0"/>
                        </a:rPr>
                        <a:t> </a:t>
                      </a:r>
                      <a:endParaRPr lang="en-US"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890684332"/>
                  </a:ext>
                </a:extLst>
              </a:tr>
              <a:tr h="0">
                <a:tc>
                  <a:txBody>
                    <a:bodyPr/>
                    <a:lstStyle/>
                    <a:p>
                      <a:pPr algn="just">
                        <a:lnSpc>
                          <a:spcPct val="200000"/>
                        </a:lnSpc>
                        <a:spcAft>
                          <a:spcPts val="800"/>
                        </a:spcAft>
                      </a:pPr>
                      <a:r>
                        <a:rPr lang="en-US" sz="3200" b="0" dirty="0" err="1">
                          <a:solidFill>
                            <a:srgbClr val="000000"/>
                          </a:solidFill>
                          <a:effectLst/>
                          <a:latin typeface="Times New Roman" panose="02020603050405020304" pitchFamily="18" charset="0"/>
                          <a:cs typeface="Times New Roman" panose="02020603050405020304" pitchFamily="18" charset="0"/>
                        </a:rPr>
                        <a:t>Văn</a:t>
                      </a:r>
                      <a:r>
                        <a:rPr lang="en-US" sz="3200" b="0" dirty="0">
                          <a:solidFill>
                            <a:srgbClr val="000000"/>
                          </a:solidFill>
                          <a:effectLst/>
                          <a:latin typeface="Times New Roman" panose="02020603050405020304" pitchFamily="18" charset="0"/>
                          <a:cs typeface="Times New Roman" panose="02020603050405020304" pitchFamily="18" charset="0"/>
                        </a:rPr>
                        <a:t> </a:t>
                      </a:r>
                      <a:r>
                        <a:rPr lang="en-US" sz="3200" b="0" dirty="0" err="1">
                          <a:solidFill>
                            <a:srgbClr val="000000"/>
                          </a:solidFill>
                          <a:effectLst/>
                          <a:latin typeface="Times New Roman" panose="02020603050405020304" pitchFamily="18" charset="0"/>
                          <a:cs typeface="Times New Roman" panose="02020603050405020304" pitchFamily="18" charset="0"/>
                        </a:rPr>
                        <a:t>bản</a:t>
                      </a:r>
                      <a:r>
                        <a:rPr lang="en-US" sz="3200" b="0" dirty="0">
                          <a:solidFill>
                            <a:srgbClr val="000000"/>
                          </a:solidFill>
                          <a:effectLst/>
                          <a:latin typeface="Times New Roman" panose="02020603050405020304" pitchFamily="18" charset="0"/>
                          <a:cs typeface="Times New Roman" panose="02020603050405020304" pitchFamily="18" charset="0"/>
                        </a:rPr>
                        <a:t> </a:t>
                      </a:r>
                      <a:r>
                        <a:rPr lang="en-US" sz="3200" b="0" dirty="0" err="1">
                          <a:solidFill>
                            <a:srgbClr val="000000"/>
                          </a:solidFill>
                          <a:effectLst/>
                          <a:latin typeface="Times New Roman" panose="02020603050405020304" pitchFamily="18" charset="0"/>
                          <a:cs typeface="Times New Roman" panose="02020603050405020304" pitchFamily="18" charset="0"/>
                        </a:rPr>
                        <a:t>thông</a:t>
                      </a:r>
                      <a:r>
                        <a:rPr lang="en-US" sz="3200" b="0" dirty="0">
                          <a:solidFill>
                            <a:srgbClr val="000000"/>
                          </a:solidFill>
                          <a:effectLst/>
                          <a:latin typeface="Times New Roman" panose="02020603050405020304" pitchFamily="18" charset="0"/>
                          <a:cs typeface="Times New Roman" panose="02020603050405020304" pitchFamily="18" charset="0"/>
                        </a:rPr>
                        <a:t> </a:t>
                      </a:r>
                      <a:r>
                        <a:rPr lang="vi-VN" sz="3200" b="0" dirty="0">
                          <a:solidFill>
                            <a:srgbClr val="000000"/>
                          </a:solidFill>
                          <a:effectLst/>
                          <a:latin typeface="Times New Roman" panose="02020603050405020304" pitchFamily="18" charset="0"/>
                          <a:cs typeface="Times New Roman" panose="02020603050405020304" pitchFamily="18" charset="0"/>
                        </a:rPr>
                        <a:t>tin.</a:t>
                      </a:r>
                      <a:endParaRPr lang="en-US" sz="32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200000"/>
                        </a:lnSpc>
                        <a:spcAft>
                          <a:spcPts val="800"/>
                        </a:spcAft>
                      </a:pPr>
                      <a:r>
                        <a:rPr lang="en-US" sz="3200">
                          <a:solidFill>
                            <a:srgbClr val="000000"/>
                          </a:solidFill>
                          <a:effectLst/>
                          <a:latin typeface="Times New Roman" panose="02020603050405020304" pitchFamily="18" charset="0"/>
                          <a:cs typeface="Times New Roman" panose="02020603050405020304" pitchFamily="18" charset="0"/>
                        </a:rPr>
                        <a:t> </a:t>
                      </a:r>
                      <a:endParaRPr lang="en-US"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200000"/>
                        </a:lnSpc>
                        <a:spcAft>
                          <a:spcPts val="800"/>
                        </a:spcAft>
                      </a:pPr>
                      <a:r>
                        <a:rPr lang="en-US" sz="3200" dirty="0">
                          <a:solidFill>
                            <a:srgbClr val="000000"/>
                          </a:solidFill>
                          <a:effectLst/>
                          <a:latin typeface="Times New Roman" panose="02020603050405020304" pitchFamily="18" charset="0"/>
                          <a:cs typeface="Times New Roman" panose="02020603050405020304" pitchFamily="18" charset="0"/>
                        </a:rPr>
                        <a:t> </a:t>
                      </a:r>
                      <a:endParaRPr lang="en-US" sz="3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436367086"/>
                  </a:ext>
                </a:extLst>
              </a:tr>
            </a:tbl>
          </a:graphicData>
        </a:graphic>
      </p:graphicFrame>
      <p:sp>
        <p:nvSpPr>
          <p:cNvPr id="15" name="TextBox 14">
            <a:extLst>
              <a:ext uri="{FF2B5EF4-FFF2-40B4-BE49-F238E27FC236}">
                <a16:creationId xmlns:a16="http://schemas.microsoft.com/office/drawing/2014/main" id="{4B1828D1-FF87-4461-8E83-878170EA3F53}"/>
              </a:ext>
            </a:extLst>
          </p:cNvPr>
          <p:cNvSpPr txBox="1"/>
          <p:nvPr/>
        </p:nvSpPr>
        <p:spPr>
          <a:xfrm>
            <a:off x="666750" y="1045609"/>
            <a:ext cx="10858500" cy="530594"/>
          </a:xfrm>
          <a:prstGeom prst="rect">
            <a:avLst/>
          </a:prstGeom>
          <a:noFill/>
        </p:spPr>
        <p:txBody>
          <a:bodyPr wrap="square">
            <a:spAutoFit/>
          </a:bodyPr>
          <a:lstStyle/>
          <a:p>
            <a:pPr>
              <a:lnSpc>
                <a:spcPct val="107000"/>
              </a:lnSpc>
              <a:spcBef>
                <a:spcPts val="200"/>
              </a:spcBef>
            </a:pPr>
            <a:r>
              <a:rPr lang="en-US" sz="2800" b="1" i="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2. </a:t>
            </a:r>
            <a:r>
              <a:rPr lang="en-US" sz="2800" b="1" i="0"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800" b="1" i="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800" b="1" i="0"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chính</a:t>
            </a:r>
            <a:r>
              <a:rPr lang="en-US" sz="2800" b="1" i="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0"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b="1" i="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0"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b="1" i="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0"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b="1" i="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0"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800" b="1" i="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0"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đọc</a:t>
            </a:r>
            <a:r>
              <a:rPr lang="en-US" sz="2800" b="1" i="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0"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hiểu</a:t>
            </a:r>
            <a:r>
              <a:rPr lang="en-US" sz="2800" b="1" i="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b="1" i="1" dirty="0">
              <a:solidFill>
                <a:srgbClr val="1F4E79"/>
              </a:solidFill>
              <a:effectLst/>
              <a:latin typeface="Calibri Light" panose="020F0302020204030204" pitchFamily="34" charset="0"/>
              <a:ea typeface="Times New Roman" panose="02020603050405020304" pitchFamily="18" charset="0"/>
              <a:cs typeface="Times New Roman" panose="02020603050405020304" pitchFamily="18" charset="0"/>
            </a:endParaRPr>
          </a:p>
        </p:txBody>
      </p:sp>
      <p:sp>
        <p:nvSpPr>
          <p:cNvPr id="16" name="Freeform: Shape 15">
            <a:extLst>
              <a:ext uri="{FF2B5EF4-FFF2-40B4-BE49-F238E27FC236}">
                <a16:creationId xmlns:a16="http://schemas.microsoft.com/office/drawing/2014/main" id="{33F99C0E-D70F-4DE7-8499-687718767786}"/>
              </a:ext>
            </a:extLst>
          </p:cNvPr>
          <p:cNvSpPr/>
          <p:nvPr/>
        </p:nvSpPr>
        <p:spPr>
          <a:xfrm>
            <a:off x="615948" y="3788772"/>
            <a:ext cx="1163416"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r>
              <a:rPr lang="en-US" sz="2000" b="1" dirty="0" err="1">
                <a:solidFill>
                  <a:schemeClr val="accent6">
                    <a:lumMod val="50000"/>
                  </a:schemeClr>
                </a:solidFill>
                <a:latin typeface="Times New Roman" panose="02020603050405020304" pitchFamily="18" charset="0"/>
                <a:cs typeface="Times New Roman" panose="02020603050405020304" pitchFamily="18" charset="0"/>
              </a:rPr>
              <a:t>Nhóm</a:t>
            </a:r>
            <a:r>
              <a:rPr lang="en-US" sz="2000" b="1" dirty="0">
                <a:solidFill>
                  <a:schemeClr val="accent6">
                    <a:lumMod val="50000"/>
                  </a:schemeClr>
                </a:solidFill>
                <a:latin typeface="Times New Roman" panose="02020603050405020304" pitchFamily="18" charset="0"/>
                <a:cs typeface="Times New Roman" panose="02020603050405020304" pitchFamily="18" charset="0"/>
              </a:rPr>
              <a:t> 1</a:t>
            </a:r>
            <a:endParaRPr kumimoji="0" lang="en-US" sz="2000" b="1" i="0" u="none" strike="noStrike" kern="1200" cap="none" spc="0" normalizeH="0" baseline="0" noProof="0" dirty="0">
              <a:ln>
                <a:noFill/>
              </a:ln>
              <a:solidFill>
                <a:schemeClr val="accent6">
                  <a:lumMod val="50000"/>
                </a:schemeClr>
              </a:solidFill>
              <a:effectLst/>
              <a:uLnTx/>
              <a:uFillTx/>
              <a:latin typeface="Times New Roman" panose="02020603050405020304" pitchFamily="18" charset="0"/>
              <a:cs typeface="Times New Roman" panose="02020603050405020304" pitchFamily="18" charset="0"/>
            </a:endParaRPr>
          </a:p>
        </p:txBody>
      </p:sp>
      <p:sp>
        <p:nvSpPr>
          <p:cNvPr id="17" name="Freeform: Shape 16">
            <a:extLst>
              <a:ext uri="{FF2B5EF4-FFF2-40B4-BE49-F238E27FC236}">
                <a16:creationId xmlns:a16="http://schemas.microsoft.com/office/drawing/2014/main" id="{5D711B48-4639-43ED-B6C6-385DBFB64D9F}"/>
              </a:ext>
            </a:extLst>
          </p:cNvPr>
          <p:cNvSpPr/>
          <p:nvPr/>
        </p:nvSpPr>
        <p:spPr>
          <a:xfrm>
            <a:off x="615948" y="4643432"/>
            <a:ext cx="1163416"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r>
              <a:rPr lang="en-US" sz="2000" b="1" dirty="0" err="1">
                <a:solidFill>
                  <a:schemeClr val="accent6">
                    <a:lumMod val="50000"/>
                  </a:schemeClr>
                </a:solidFill>
                <a:latin typeface="Times New Roman" panose="02020603050405020304" pitchFamily="18" charset="0"/>
                <a:cs typeface="Times New Roman" panose="02020603050405020304" pitchFamily="18" charset="0"/>
              </a:rPr>
              <a:t>Nhóm</a:t>
            </a:r>
            <a:r>
              <a:rPr lang="en-US" sz="2000" b="1" dirty="0">
                <a:solidFill>
                  <a:schemeClr val="accent6">
                    <a:lumMod val="50000"/>
                  </a:schemeClr>
                </a:solidFill>
                <a:latin typeface="Times New Roman" panose="02020603050405020304" pitchFamily="18" charset="0"/>
                <a:cs typeface="Times New Roman" panose="02020603050405020304" pitchFamily="18" charset="0"/>
              </a:rPr>
              <a:t> 2</a:t>
            </a:r>
            <a:endParaRPr kumimoji="0" lang="en-US" sz="2000" b="1" i="0" u="none" strike="noStrike" kern="1200" cap="none" spc="0" normalizeH="0" baseline="0" noProof="0" dirty="0">
              <a:ln>
                <a:noFill/>
              </a:ln>
              <a:solidFill>
                <a:schemeClr val="accent6">
                  <a:lumMod val="50000"/>
                </a:schemeClr>
              </a:solidFill>
              <a:effectLst/>
              <a:uLnTx/>
              <a:uFillTx/>
              <a:latin typeface="Times New Roman" panose="02020603050405020304" pitchFamily="18" charset="0"/>
              <a:cs typeface="Times New Roman" panose="02020603050405020304" pitchFamily="18" charset="0"/>
            </a:endParaRPr>
          </a:p>
        </p:txBody>
      </p:sp>
      <p:sp>
        <p:nvSpPr>
          <p:cNvPr id="19" name="Freeform: Shape 18">
            <a:extLst>
              <a:ext uri="{FF2B5EF4-FFF2-40B4-BE49-F238E27FC236}">
                <a16:creationId xmlns:a16="http://schemas.microsoft.com/office/drawing/2014/main" id="{010D810B-8B3D-434D-8BDB-F2CE39A621B5}"/>
              </a:ext>
            </a:extLst>
          </p:cNvPr>
          <p:cNvSpPr/>
          <p:nvPr/>
        </p:nvSpPr>
        <p:spPr>
          <a:xfrm>
            <a:off x="615948" y="5498091"/>
            <a:ext cx="1163416"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r>
              <a:rPr lang="en-US" sz="2000" b="1" dirty="0" err="1">
                <a:solidFill>
                  <a:schemeClr val="accent6">
                    <a:lumMod val="50000"/>
                  </a:schemeClr>
                </a:solidFill>
                <a:latin typeface="Times New Roman" panose="02020603050405020304" pitchFamily="18" charset="0"/>
                <a:cs typeface="Times New Roman" panose="02020603050405020304" pitchFamily="18" charset="0"/>
              </a:rPr>
              <a:t>Nhóm</a:t>
            </a:r>
            <a:r>
              <a:rPr lang="en-US" sz="2000" b="1" dirty="0">
                <a:solidFill>
                  <a:schemeClr val="accent6">
                    <a:lumMod val="50000"/>
                  </a:schemeClr>
                </a:solidFill>
                <a:latin typeface="Times New Roman" panose="02020603050405020304" pitchFamily="18" charset="0"/>
                <a:cs typeface="Times New Roman" panose="02020603050405020304" pitchFamily="18" charset="0"/>
              </a:rPr>
              <a:t> 3</a:t>
            </a:r>
            <a:endParaRPr kumimoji="0" lang="en-US" sz="2000" b="1" i="0" u="none" strike="noStrike" kern="1200" cap="none" spc="0" normalizeH="0" baseline="0" noProof="0" dirty="0">
              <a:ln>
                <a:noFill/>
              </a:ln>
              <a:solidFill>
                <a:schemeClr val="accent6">
                  <a:lumMod val="50000"/>
                </a:schemeClr>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82163676"/>
      </p:ext>
    </p:extLst>
  </p:cSld>
  <p:clrMapOvr>
    <a:masterClrMapping/>
  </p:clrMapOvr>
  <p:transition spd="slow">
    <p:comb/>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70758"/>
            <a:ext cx="6944654" cy="914400"/>
            <a:chOff x="300403" y="84437"/>
            <a:chExt cx="5683420"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4635412"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5504851" y="84437"/>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4" name="TextBox 13">
            <a:extLst>
              <a:ext uri="{FF2B5EF4-FFF2-40B4-BE49-F238E27FC236}">
                <a16:creationId xmlns:a16="http://schemas.microsoft.com/office/drawing/2014/main" id="{5DADE0AE-019B-451F-9FC9-23CEC9B98332}"/>
              </a:ext>
            </a:extLst>
          </p:cNvPr>
          <p:cNvSpPr txBox="1"/>
          <p:nvPr/>
        </p:nvSpPr>
        <p:spPr>
          <a:xfrm>
            <a:off x="99470" y="271432"/>
            <a:ext cx="6442276" cy="530594"/>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2.1    </a:t>
            </a:r>
            <a:r>
              <a:rPr kumimoji="0" lang="vi-VN"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ÔN TẬP ĐỌC HIỂU VĂN BẢN</a:t>
            </a: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3" name="Table 2">
            <a:extLst>
              <a:ext uri="{FF2B5EF4-FFF2-40B4-BE49-F238E27FC236}">
                <a16:creationId xmlns:a16="http://schemas.microsoft.com/office/drawing/2014/main" id="{36032EC2-E265-460D-BA66-D591A73DA1EF}"/>
              </a:ext>
            </a:extLst>
          </p:cNvPr>
          <p:cNvGraphicFramePr>
            <a:graphicFrameLocks noGrp="1"/>
          </p:cNvGraphicFramePr>
          <p:nvPr>
            <p:extLst>
              <p:ext uri="{D42A27DB-BD31-4B8C-83A1-F6EECF244321}">
                <p14:modId xmlns:p14="http://schemas.microsoft.com/office/powerpoint/2010/main" val="870213156"/>
              </p:ext>
            </p:extLst>
          </p:nvPr>
        </p:nvGraphicFramePr>
        <p:xfrm>
          <a:off x="666750" y="1303224"/>
          <a:ext cx="10858500" cy="5008500"/>
        </p:xfrm>
        <a:graphic>
          <a:graphicData uri="http://schemas.openxmlformats.org/drawingml/2006/table">
            <a:tbl>
              <a:tblPr firstRow="1" firstCol="1" bandRow="1"/>
              <a:tblGrid>
                <a:gridCol w="1362075">
                  <a:extLst>
                    <a:ext uri="{9D8B030D-6E8A-4147-A177-3AD203B41FA5}">
                      <a16:colId xmlns:a16="http://schemas.microsoft.com/office/drawing/2014/main" val="3883898474"/>
                    </a:ext>
                  </a:extLst>
                </a:gridCol>
                <a:gridCol w="2928938">
                  <a:extLst>
                    <a:ext uri="{9D8B030D-6E8A-4147-A177-3AD203B41FA5}">
                      <a16:colId xmlns:a16="http://schemas.microsoft.com/office/drawing/2014/main" val="1883608981"/>
                    </a:ext>
                  </a:extLst>
                </a:gridCol>
                <a:gridCol w="6567487">
                  <a:extLst>
                    <a:ext uri="{9D8B030D-6E8A-4147-A177-3AD203B41FA5}">
                      <a16:colId xmlns:a16="http://schemas.microsoft.com/office/drawing/2014/main" val="3759669633"/>
                    </a:ext>
                  </a:extLst>
                </a:gridCol>
              </a:tblGrid>
              <a:tr h="36805">
                <a:tc>
                  <a:txBody>
                    <a:bodyPr/>
                    <a:lstStyle/>
                    <a:p>
                      <a:pPr algn="ctr">
                        <a:lnSpc>
                          <a:spcPct val="107000"/>
                        </a:lnSpc>
                        <a:spcAft>
                          <a:spcPts val="800"/>
                        </a:spcAft>
                      </a:pP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Loại</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Tên</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chính</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0696061"/>
                  </a:ext>
                </a:extLst>
              </a:tr>
              <a:tr h="229154">
                <a:tc rowSpan="2">
                  <a:txBody>
                    <a:bodyPr/>
                    <a:lstStyle/>
                    <a:p>
                      <a:pPr>
                        <a:lnSpc>
                          <a:spcPct val="107000"/>
                        </a:lnSpc>
                        <a:spcAft>
                          <a:spcPts val="800"/>
                        </a:spcAft>
                      </a:pP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học</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pPr>
                      <a:r>
                        <a:rPr lang="vi-VN"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 đàn ông cô độc giữa rừng</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Đất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rừng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Nam”-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Đoàn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Giỏi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Qua kể việc tía nuôi và An đến thăm chú Võ Tòng, đoạn trích thể hiện vẻ đẹp thiên nhiên Nam Bộ trù phú. hoang sơ và vẻ đẹp  của con người Nam Bộ, cuộc sống sinh hoạt của </a:t>
                      </a: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họ.</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99835964"/>
                  </a:ext>
                </a:extLst>
              </a:tr>
              <a:tr h="498711">
                <a:tc vMerge="1">
                  <a:txBody>
                    <a:bodyPr/>
                    <a:lstStyle/>
                    <a:p>
                      <a:endParaRPr lang="en-US"/>
                    </a:p>
                  </a:txBody>
                  <a:tcPr/>
                </a:tc>
                <a:tc>
                  <a:txBody>
                    <a:bodyPr/>
                    <a:lstStyle/>
                    <a:p>
                      <a:pPr algn="just">
                        <a:lnSpc>
                          <a:spcPct val="107000"/>
                        </a:lnSpc>
                      </a:pPr>
                      <a:r>
                        <a:rPr lang="vi-VN"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Buổi học cuối cùng</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An-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phông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xơ</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Đô</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đê</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a:lnSpc>
                          <a:spcPct val="107000"/>
                        </a:lnSpc>
                        <a:spcAft>
                          <a:spcPts val="800"/>
                        </a:spcAft>
                      </a:pPr>
                      <a:r>
                        <a:rPr lang="de-DE" sz="2400" b="1" dirty="0">
                          <a:solidFill>
                            <a:srgbClr val="003366"/>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nl-NL"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Thông qua câu chuyện kể của Phrăng về buổi học tiếng Pháp cuối cùng ở vùng An-dát bị chiếm đóng, tác giả đã ca ngợi tình yêu tiếng Pháp, tình yêu nước Pháp của những người Pháp. </a:t>
                      </a: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Qua đó g</a:t>
                      </a:r>
                      <a:r>
                        <a:rPr lang="nl-NL"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óp phần xây dựng, bồi dưỡng lòng yêu nước cho người </a:t>
                      </a: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đọc. </a:t>
                      </a:r>
                      <a:r>
                        <a:rPr lang="nl-NL"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Gợi ra thái độ đúng đắn đối với ngôn ngữ, thứ của cải quý báu của mỗi dân tộc: </a:t>
                      </a:r>
                      <a:r>
                        <a:rPr lang="de-DE"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yêu quý, giữ gìn, trân trọng tiếng nói của dân tộc mình.</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7025746"/>
                  </a:ext>
                </a:extLst>
              </a:tr>
            </a:tbl>
          </a:graphicData>
        </a:graphic>
      </p:graphicFrame>
    </p:spTree>
    <p:extLst>
      <p:ext uri="{BB962C8B-B14F-4D97-AF65-F5344CB8AC3E}">
        <p14:creationId xmlns:p14="http://schemas.microsoft.com/office/powerpoint/2010/main" val="1941417626"/>
      </p:ext>
    </p:extLst>
  </p:cSld>
  <p:clrMapOvr>
    <a:masterClrMapping/>
  </p:clrMapOvr>
  <p:transition spd="slow">
    <p:comb/>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00C5CBD-E2FC-4CF4-8A65-0E3771B205FF}"/>
              </a:ext>
            </a:extLst>
          </p:cNvPr>
          <p:cNvSpPr/>
          <p:nvPr/>
        </p:nvSpPr>
        <p:spPr>
          <a:xfrm>
            <a:off x="472622" y="507999"/>
            <a:ext cx="11234057" cy="5943601"/>
          </a:xfrm>
          <a:prstGeom prst="frame">
            <a:avLst>
              <a:gd name="adj1" fmla="val 872"/>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6506BD0C-A8DB-45C6-BD1B-50FFCF87A690}"/>
              </a:ext>
            </a:extLst>
          </p:cNvPr>
          <p:cNvGrpSpPr/>
          <p:nvPr/>
        </p:nvGrpSpPr>
        <p:grpSpPr>
          <a:xfrm>
            <a:off x="201068" y="70758"/>
            <a:ext cx="6944654" cy="914400"/>
            <a:chOff x="300403" y="84437"/>
            <a:chExt cx="5683420" cy="914400"/>
          </a:xfrm>
        </p:grpSpPr>
        <p:sp>
          <p:nvSpPr>
            <p:cNvPr id="5" name="Freeform: Shape 4">
              <a:extLst>
                <a:ext uri="{FF2B5EF4-FFF2-40B4-BE49-F238E27FC236}">
                  <a16:creationId xmlns:a16="http://schemas.microsoft.com/office/drawing/2014/main" id="{B5E748D1-471F-42BB-980A-C284E79D73F4}"/>
                </a:ext>
              </a:extLst>
            </p:cNvPr>
            <p:cNvSpPr/>
            <p:nvPr/>
          </p:nvSpPr>
          <p:spPr>
            <a:xfrm>
              <a:off x="857561" y="195930"/>
              <a:ext cx="4635412" cy="683732"/>
            </a:xfrm>
            <a:custGeom>
              <a:avLst/>
              <a:gdLst>
                <a:gd name="connsiteX0" fmla="*/ 0 w 2539007"/>
                <a:gd name="connsiteY0" fmla="*/ 0 h 1693518"/>
                <a:gd name="connsiteX1" fmla="*/ 2539007 w 2539007"/>
                <a:gd name="connsiteY1" fmla="*/ 0 h 1693518"/>
                <a:gd name="connsiteX2" fmla="*/ 2539007 w 2539007"/>
                <a:gd name="connsiteY2" fmla="*/ 1693518 h 1693518"/>
                <a:gd name="connsiteX3" fmla="*/ 0 w 2539007"/>
                <a:gd name="connsiteY3" fmla="*/ 1693518 h 1693518"/>
                <a:gd name="connsiteX4" fmla="*/ 0 w 2539007"/>
                <a:gd name="connsiteY4" fmla="*/ 0 h 169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007" h="1693518">
                  <a:moveTo>
                    <a:pt x="0" y="0"/>
                  </a:moveTo>
                  <a:lnTo>
                    <a:pt x="2539007" y="0"/>
                  </a:lnTo>
                  <a:lnTo>
                    <a:pt x="2539007" y="1693518"/>
                  </a:lnTo>
                  <a:lnTo>
                    <a:pt x="0" y="1693518"/>
                  </a:lnTo>
                  <a:lnTo>
                    <a:pt x="0" y="0"/>
                  </a:lnTo>
                  <a:close/>
                </a:path>
              </a:pathLst>
            </a:custGeom>
            <a:solidFill>
              <a:schemeClr val="accent4">
                <a:lumMod val="60000"/>
                <a:lumOff val="4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406242" tIns="419608" rIns="419607" bIns="419608" numCol="1" spcCol="1270" anchor="ctr" anchorCtr="0">
              <a:noAutofit/>
            </a:bodyPr>
            <a:lstStyle/>
            <a:p>
              <a:pPr marL="0" marR="0" lvl="0" indent="0" algn="l" defTabSz="2622550" rtl="0" eaLnBrk="1" fontAlgn="auto" latinLnBrk="0" hangingPunct="1">
                <a:lnSpc>
                  <a:spcPct val="90000"/>
                </a:lnSpc>
                <a:spcBef>
                  <a:spcPct val="0"/>
                </a:spcBef>
                <a:spcAft>
                  <a:spcPct val="35000"/>
                </a:spcAft>
                <a:buClrTx/>
                <a:buSzTx/>
                <a:buFontTx/>
                <a:buNone/>
                <a:tabLst/>
                <a:defRPr/>
              </a:pPr>
              <a:endParaRPr kumimoji="0" lang="en-US" sz="59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6123773-722E-4200-AD14-1862F15D8E23}"/>
                </a:ext>
              </a:extLst>
            </p:cNvPr>
            <p:cNvSpPr/>
            <p:nvPr/>
          </p:nvSpPr>
          <p:spPr>
            <a:xfrm>
              <a:off x="300403" y="118685"/>
              <a:ext cx="719993" cy="838223"/>
            </a:xfrm>
            <a:custGeom>
              <a:avLst/>
              <a:gdLst>
                <a:gd name="connsiteX0" fmla="*/ 0 w 1692671"/>
                <a:gd name="connsiteY0" fmla="*/ 846336 h 1692671"/>
                <a:gd name="connsiteX1" fmla="*/ 846336 w 1692671"/>
                <a:gd name="connsiteY1" fmla="*/ 0 h 1692671"/>
                <a:gd name="connsiteX2" fmla="*/ 1692672 w 1692671"/>
                <a:gd name="connsiteY2" fmla="*/ 846336 h 1692671"/>
                <a:gd name="connsiteX3" fmla="*/ 846336 w 1692671"/>
                <a:gd name="connsiteY3" fmla="*/ 1692672 h 1692671"/>
                <a:gd name="connsiteX4" fmla="*/ 0 w 1692671"/>
                <a:gd name="connsiteY4" fmla="*/ 846336 h 1692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671" h="1692671">
                  <a:moveTo>
                    <a:pt x="0" y="846336"/>
                  </a:moveTo>
                  <a:cubicBezTo>
                    <a:pt x="0" y="378918"/>
                    <a:pt x="378918" y="0"/>
                    <a:pt x="846336" y="0"/>
                  </a:cubicBezTo>
                  <a:cubicBezTo>
                    <a:pt x="1313754" y="0"/>
                    <a:pt x="1692672" y="378918"/>
                    <a:pt x="1692672" y="846336"/>
                  </a:cubicBezTo>
                  <a:cubicBezTo>
                    <a:pt x="1692672" y="1313754"/>
                    <a:pt x="1313754" y="1692672"/>
                    <a:pt x="846336" y="1692672"/>
                  </a:cubicBezTo>
                  <a:cubicBezTo>
                    <a:pt x="378918" y="1692672"/>
                    <a:pt x="0" y="1313754"/>
                    <a:pt x="0" y="846336"/>
                  </a:cubicBezTo>
                  <a:close/>
                </a:path>
              </a:pathLst>
            </a:custGeom>
            <a:ln>
              <a:solidFill>
                <a:schemeClr val="accent6">
                  <a:lumMod val="50000"/>
                </a:schemeClr>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7886" tIns="247886" rIns="247886" bIns="247886" numCol="1" spcCol="1270" anchor="ctr" anchorCtr="0">
              <a:noAutofit/>
            </a:bodyPr>
            <a:lstStyle/>
            <a:p>
              <a:pPr marL="0" marR="0" lvl="0" indent="0" algn="ctr" defTabSz="1822450" rtl="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Pentagon 10">
              <a:extLst>
                <a:ext uri="{FF2B5EF4-FFF2-40B4-BE49-F238E27FC236}">
                  <a16:creationId xmlns:a16="http://schemas.microsoft.com/office/drawing/2014/main" id="{50D4B1F2-7A77-466E-AE97-DDF819AE3365}"/>
                </a:ext>
              </a:extLst>
            </p:cNvPr>
            <p:cNvSpPr/>
            <p:nvPr/>
          </p:nvSpPr>
          <p:spPr>
            <a:xfrm>
              <a:off x="5504851" y="84437"/>
              <a:ext cx="478972" cy="914400"/>
            </a:xfrm>
            <a:prstGeom prst="homePlate">
              <a:avLst>
                <a:gd name="adj" fmla="val 13491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4" name="TextBox 13">
            <a:extLst>
              <a:ext uri="{FF2B5EF4-FFF2-40B4-BE49-F238E27FC236}">
                <a16:creationId xmlns:a16="http://schemas.microsoft.com/office/drawing/2014/main" id="{5DADE0AE-019B-451F-9FC9-23CEC9B98332}"/>
              </a:ext>
            </a:extLst>
          </p:cNvPr>
          <p:cNvSpPr txBox="1"/>
          <p:nvPr/>
        </p:nvSpPr>
        <p:spPr>
          <a:xfrm>
            <a:off x="99470" y="271432"/>
            <a:ext cx="6442276" cy="530594"/>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2.1    </a:t>
            </a:r>
            <a:r>
              <a:rPr kumimoji="0" lang="vi-VN" sz="28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ÔN TẬP ĐỌC HIỂU VĂN BẢN</a:t>
            </a:r>
            <a:endParaRPr kumimoji="0" lang="en-US" sz="2800" b="0"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3" name="Table 2">
            <a:extLst>
              <a:ext uri="{FF2B5EF4-FFF2-40B4-BE49-F238E27FC236}">
                <a16:creationId xmlns:a16="http://schemas.microsoft.com/office/drawing/2014/main" id="{36032EC2-E265-460D-BA66-D591A73DA1EF}"/>
              </a:ext>
            </a:extLst>
          </p:cNvPr>
          <p:cNvGraphicFramePr>
            <a:graphicFrameLocks noGrp="1"/>
          </p:cNvGraphicFramePr>
          <p:nvPr>
            <p:extLst>
              <p:ext uri="{D42A27DB-BD31-4B8C-83A1-F6EECF244321}">
                <p14:modId xmlns:p14="http://schemas.microsoft.com/office/powerpoint/2010/main" val="3414171058"/>
              </p:ext>
            </p:extLst>
          </p:nvPr>
        </p:nvGraphicFramePr>
        <p:xfrm>
          <a:off x="666750" y="1036921"/>
          <a:ext cx="10858500" cy="5022723"/>
        </p:xfrm>
        <a:graphic>
          <a:graphicData uri="http://schemas.openxmlformats.org/drawingml/2006/table">
            <a:tbl>
              <a:tblPr firstRow="1" firstCol="1" bandRow="1"/>
              <a:tblGrid>
                <a:gridCol w="1662113">
                  <a:extLst>
                    <a:ext uri="{9D8B030D-6E8A-4147-A177-3AD203B41FA5}">
                      <a16:colId xmlns:a16="http://schemas.microsoft.com/office/drawing/2014/main" val="3883898474"/>
                    </a:ext>
                  </a:extLst>
                </a:gridCol>
                <a:gridCol w="3443287">
                  <a:extLst>
                    <a:ext uri="{9D8B030D-6E8A-4147-A177-3AD203B41FA5}">
                      <a16:colId xmlns:a16="http://schemas.microsoft.com/office/drawing/2014/main" val="1883608981"/>
                    </a:ext>
                  </a:extLst>
                </a:gridCol>
                <a:gridCol w="5753100">
                  <a:extLst>
                    <a:ext uri="{9D8B030D-6E8A-4147-A177-3AD203B41FA5}">
                      <a16:colId xmlns:a16="http://schemas.microsoft.com/office/drawing/2014/main" val="3759669633"/>
                    </a:ext>
                  </a:extLst>
                </a:gridCol>
              </a:tblGrid>
              <a:tr h="36805">
                <a:tc>
                  <a:txBody>
                    <a:bodyPr/>
                    <a:lstStyle/>
                    <a:p>
                      <a:pPr algn="ctr">
                        <a:lnSpc>
                          <a:spcPct val="107000"/>
                        </a:lnSpc>
                        <a:spcAft>
                          <a:spcPts val="800"/>
                        </a:spcAft>
                      </a:pP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Loại</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Tên</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bản</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4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chính</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0696061"/>
                  </a:ext>
                </a:extLst>
              </a:tr>
              <a:tr h="383187">
                <a:tc rowSpan="2">
                  <a:txBody>
                    <a:bodyPr/>
                    <a:lstStyle/>
                    <a:p>
                      <a:r>
                        <a:rPr lang="en-US" sz="2400" i="1" dirty="0" err="1">
                          <a:solidFill>
                            <a:srgbClr val="000000"/>
                          </a:solidFill>
                          <a:effectLst/>
                          <a:latin typeface="Times New Roman" panose="02020603050405020304" pitchFamily="18" charset="0"/>
                          <a:ea typeface="Times New Roman" panose="02020603050405020304" pitchFamily="18" charset="0"/>
                        </a:rPr>
                        <a:t>Văn</a:t>
                      </a:r>
                      <a:r>
                        <a:rPr lang="en-US" sz="2400" i="1" dirty="0">
                          <a:solidFill>
                            <a:srgbClr val="000000"/>
                          </a:solidFill>
                          <a:effectLst/>
                          <a:latin typeface="Times New Roman" panose="02020603050405020304" pitchFamily="18" charset="0"/>
                          <a:ea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rPr>
                        <a:t>bản</a:t>
                      </a:r>
                      <a:r>
                        <a:rPr lang="en-US" sz="2400" i="1" dirty="0">
                          <a:solidFill>
                            <a:srgbClr val="000000"/>
                          </a:solidFill>
                          <a:effectLst/>
                          <a:latin typeface="Times New Roman" panose="02020603050405020304" pitchFamily="18" charset="0"/>
                          <a:ea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rPr>
                        <a:t>văn</a:t>
                      </a:r>
                      <a:r>
                        <a:rPr lang="en-US" sz="2400" i="1" dirty="0">
                          <a:solidFill>
                            <a:srgbClr val="000000"/>
                          </a:solidFill>
                          <a:effectLst/>
                          <a:latin typeface="Times New Roman" panose="02020603050405020304" pitchFamily="18" charset="0"/>
                          <a:ea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rPr>
                        <a:t>học</a:t>
                      </a:r>
                      <a:endParaRPr lang="en-US" sz="2400" dirty="0"/>
                    </a:p>
                  </a:txBody>
                  <a:tcPr>
                    <a:lnT w="12700" cap="flat" cmpd="sng" algn="ctr">
                      <a:solidFill>
                        <a:srgbClr val="000000"/>
                      </a:solidFill>
                      <a:prstDash val="solid"/>
                      <a:round/>
                      <a:headEnd type="none" w="med" len="med"/>
                      <a:tailEnd type="none" w="med" len="med"/>
                    </a:lnT>
                  </a:tcPr>
                </a:tc>
                <a:tc>
                  <a:txBody>
                    <a:bodyPr/>
                    <a:lstStyle/>
                    <a:p>
                      <a:pPr algn="just">
                        <a:lnSpc>
                          <a:spcPct val="107000"/>
                        </a:lnSpc>
                      </a:pPr>
                      <a:r>
                        <a:rPr lang="vi-VN" sz="24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Dọc đường xứ Nghệ</a:t>
                      </a:r>
                      <a:endParaRPr lang="en-US" sz="240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pPr>
                      <a:r>
                        <a:rPr lang="vi-VN" sz="24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(Trích “Búp sen xanh”- </a:t>
                      </a:r>
                      <a:r>
                        <a:rPr lang="en-US"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Sơn Tùng</a:t>
                      </a:r>
                      <a:r>
                        <a:rPr lang="en-US" sz="24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a:effectLst/>
                        <a:latin typeface="Calibri" panose="020F0502020204030204" pitchFamily="34" charset="0"/>
                        <a:ea typeface="Times New Roman" panose="02020603050405020304" pitchFamily="18" charset="0"/>
                        <a:cs typeface="Times New Roman" panose="02020603050405020304" pitchFamily="18" charset="0"/>
                      </a:endParaRPr>
                    </a:p>
                  </a:txBody>
                  <a:tcPr marL="11569" marR="11569" marT="0" marB="0"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chuyện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Dọc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xứ</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Nghệ”</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gợi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niềm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hoài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niệm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chuyện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lịch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sử</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danh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lịch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sử</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đã</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Nhắc nhở bạn đọc lòng biết ơn thế hệ cha anh đi trước và tự hào về truyền thống dân tộc. Gợi suy nghĩ về cách tu dưỡng, rèn luyện đạo đức để trở thành một công dân có ích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1569" marR="11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1147943"/>
                  </a:ext>
                </a:extLst>
              </a:tr>
              <a:tr h="267662">
                <a:tc vMerge="1">
                  <a:txBody>
                    <a:bodyPr/>
                    <a:lstStyle/>
                    <a:p>
                      <a:endParaRPr lang="en-US"/>
                    </a:p>
                  </a:txBody>
                  <a:tcPr/>
                </a:tc>
                <a:tc>
                  <a:txBody>
                    <a:bodyPr/>
                    <a:lstStyle/>
                    <a:p>
                      <a:pPr algn="just">
                        <a:lnSpc>
                          <a:spcPct val="107000"/>
                        </a:lnSpc>
                        <a:spcAft>
                          <a:spcPts val="800"/>
                        </a:spcAft>
                      </a:pPr>
                      <a:r>
                        <a:rPr lang="en-US" sz="24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Mẹ (</a:t>
                      </a:r>
                      <a:r>
                        <a:rPr lang="en-US"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Đỗ Trung Lai)</a:t>
                      </a:r>
                      <a:endParaRPr lang="en-US" sz="2400">
                        <a:effectLst/>
                        <a:latin typeface="Calibri" panose="020F0502020204030204" pitchFamily="34" charset="0"/>
                        <a:ea typeface="Times New Roman" panose="02020603050405020304" pitchFamily="18" charset="0"/>
                        <a:cs typeface="Times New Roman" panose="02020603050405020304" pitchFamily="18" charset="0"/>
                      </a:endParaRPr>
                    </a:p>
                  </a:txBody>
                  <a:tcPr marL="11569" marR="115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Qua việc đối sánh hình ảnh người mẹ và cau. Bằng lời thơ bốn chữ giản dị bài thơ thể hiện tì</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yêu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thương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thành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con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dành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mẹ.</a:t>
                      </a:r>
                      <a:r>
                        <a:rPr lang="vi-VN" sz="2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Tâm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trạng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xót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ngậm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ngùi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con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đối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diện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tuổi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già</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mẹ</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1569" marR="115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0105209"/>
                  </a:ext>
                </a:extLst>
              </a:tr>
            </a:tbl>
          </a:graphicData>
        </a:graphic>
      </p:graphicFrame>
    </p:spTree>
    <p:extLst>
      <p:ext uri="{BB962C8B-B14F-4D97-AF65-F5344CB8AC3E}">
        <p14:creationId xmlns:p14="http://schemas.microsoft.com/office/powerpoint/2010/main" val="2868601177"/>
      </p:ext>
    </p:extLst>
  </p:cSld>
  <p:clrMapOvr>
    <a:masterClrMapping/>
  </p:clrMapOvr>
  <p:transition spd="slow">
    <p:comb/>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407</TotalTime>
  <Words>6331</Words>
  <Application>Microsoft Office PowerPoint</Application>
  <PresentationFormat>Widescreen</PresentationFormat>
  <Paragraphs>561</Paragraphs>
  <Slides>55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55</vt:i4>
      </vt:variant>
    </vt:vector>
  </HeadingPairs>
  <TitlesOfParts>
    <vt:vector size="61" baseType="lpstr">
      <vt:lpstr>Arial</vt:lpstr>
      <vt:lpstr>Calibri</vt:lpstr>
      <vt:lpstr>Calibri Light</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2</cp:revision>
  <dcterms:created xsi:type="dcterms:W3CDTF">2022-10-30T07:55:12Z</dcterms:created>
  <dcterms:modified xsi:type="dcterms:W3CDTF">2022-10-30T14:42:24Z</dcterms:modified>
</cp:coreProperties>
</file>