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83" r:id="rId3"/>
    <p:sldId id="270" r:id="rId4"/>
    <p:sldId id="271" r:id="rId5"/>
    <p:sldId id="272" r:id="rId6"/>
    <p:sldId id="273" r:id="rId7"/>
    <p:sldId id="274" r:id="rId8"/>
    <p:sldId id="258" r:id="rId9"/>
    <p:sldId id="279" r:id="rId10"/>
    <p:sldId id="282" r:id="rId11"/>
    <p:sldId id="259" r:id="rId12"/>
    <p:sldId id="260" r:id="rId13"/>
    <p:sldId id="280" r:id="rId14"/>
    <p:sldId id="261" r:id="rId15"/>
    <p:sldId id="281" r:id="rId16"/>
    <p:sldId id="262" r:id="rId17"/>
    <p:sldId id="263" r:id="rId18"/>
    <p:sldId id="264" r:id="rId19"/>
    <p:sldId id="265" r:id="rId20"/>
    <p:sldId id="266" r:id="rId21"/>
    <p:sldId id="268" r:id="rId22"/>
    <p:sldId id="277" r:id="rId23"/>
    <p:sldId id="275" r:id="rId24"/>
    <p:sldId id="276" r:id="rId25"/>
    <p:sldId id="278" r:id="rId26"/>
    <p:sldId id="269" r:id="rId27"/>
  </p:sldIdLst>
  <p:sldSz cx="9144000" cy="5143500" type="screen16x9"/>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959F"/>
    <a:srgbClr val="209B5C"/>
    <a:srgbClr val="E8985D"/>
    <a:srgbClr val="E19153"/>
    <a:srgbClr val="0000FF"/>
    <a:srgbClr val="677961"/>
    <a:srgbClr val="A3593C"/>
    <a:srgbClr val="E29150"/>
    <a:srgbClr val="B3241F"/>
    <a:srgbClr val="DD77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01" autoAdjust="0"/>
    <p:restoredTop sz="92883" autoAdjust="0"/>
  </p:normalViewPr>
  <p:slideViewPr>
    <p:cSldViewPr>
      <p:cViewPr>
        <p:scale>
          <a:sx n="100" d="100"/>
          <a:sy n="100" d="100"/>
        </p:scale>
        <p:origin x="-672" y="-5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B8C7F8-8CCE-4B20-9B30-B931386389AE}" type="doc">
      <dgm:prSet loTypeId="urn:microsoft.com/office/officeart/2008/layout/VerticalCurvedList" loCatId="list" qsTypeId="urn:microsoft.com/office/officeart/2005/8/quickstyle/3d2" qsCatId="3D" csTypeId="urn:microsoft.com/office/officeart/2005/8/colors/colorful5" csCatId="colorful" phldr="1"/>
      <dgm:spPr/>
      <dgm:t>
        <a:bodyPr/>
        <a:lstStyle/>
        <a:p>
          <a:endParaRPr lang="en-US"/>
        </a:p>
      </dgm:t>
    </dgm:pt>
    <dgm:pt modelId="{3665794C-94F4-46F7-A2E5-2CDBCCBC680B}">
      <dgm:prSet/>
      <dgm:spPr/>
      <dgm:t>
        <a:bodyPr/>
        <a:lstStyle/>
        <a:p>
          <a:pPr algn="ctr" rtl="0"/>
          <a:r>
            <a:rPr lang="en-US" smtClean="0">
              <a:solidFill>
                <a:schemeClr val="tx1"/>
              </a:solidFill>
              <a:latin typeface="Times New Roman" panose="02020603050405020304" pitchFamily="18" charset="0"/>
              <a:cs typeface="Times New Roman" panose="02020603050405020304" pitchFamily="18" charset="0"/>
            </a:rPr>
            <a:t>Đồng hồ</a:t>
          </a:r>
          <a:endParaRPr lang="en-US">
            <a:solidFill>
              <a:schemeClr val="tx1"/>
            </a:solidFill>
            <a:latin typeface="Times New Roman" panose="02020603050405020304" pitchFamily="18" charset="0"/>
            <a:cs typeface="Times New Roman" panose="02020603050405020304" pitchFamily="18" charset="0"/>
          </a:endParaRPr>
        </a:p>
      </dgm:t>
    </dgm:pt>
    <dgm:pt modelId="{C989AB9E-6AF2-40EC-B252-0CA9E588A50A}" type="parTrans" cxnId="{923F6A19-BA21-45C9-93B6-B11996745154}">
      <dgm:prSet/>
      <dgm:spPr/>
      <dgm:t>
        <a:bodyPr/>
        <a:lstStyle/>
        <a:p>
          <a:pPr algn="ctr"/>
          <a:endParaRPr lang="en-US">
            <a:solidFill>
              <a:schemeClr val="tx1"/>
            </a:solidFill>
            <a:latin typeface="Times New Roman" panose="02020603050405020304" pitchFamily="18" charset="0"/>
            <a:cs typeface="Times New Roman" panose="02020603050405020304" pitchFamily="18" charset="0"/>
          </a:endParaRPr>
        </a:p>
      </dgm:t>
    </dgm:pt>
    <dgm:pt modelId="{6AE25442-CA60-402F-AA52-86865AEE1614}" type="sibTrans" cxnId="{923F6A19-BA21-45C9-93B6-B11996745154}">
      <dgm:prSet/>
      <dgm:spPr/>
      <dgm:t>
        <a:bodyPr/>
        <a:lstStyle/>
        <a:p>
          <a:pPr algn="ctr"/>
          <a:endParaRPr lang="en-US">
            <a:solidFill>
              <a:schemeClr val="tx1"/>
            </a:solidFill>
            <a:latin typeface="Times New Roman" panose="02020603050405020304" pitchFamily="18" charset="0"/>
            <a:cs typeface="Times New Roman" panose="02020603050405020304" pitchFamily="18" charset="0"/>
          </a:endParaRPr>
        </a:p>
      </dgm:t>
    </dgm:pt>
    <dgm:pt modelId="{828AB69C-9242-48C3-ADD9-F75BA24F176D}">
      <dgm:prSet/>
      <dgm:spPr/>
      <dgm:t>
        <a:bodyPr/>
        <a:lstStyle/>
        <a:p>
          <a:pPr algn="ctr"/>
          <a:r>
            <a:rPr lang="en-US" smtClean="0">
              <a:solidFill>
                <a:schemeClr val="tx1"/>
              </a:solidFill>
              <a:latin typeface="Times New Roman" panose="02020603050405020304" pitchFamily="18" charset="0"/>
              <a:cs typeface="Times New Roman" panose="02020603050405020304" pitchFamily="18" charset="0"/>
            </a:rPr>
            <a:t>Xe đạp</a:t>
          </a:r>
          <a:endParaRPr lang="en-US" dirty="0">
            <a:solidFill>
              <a:schemeClr val="tx1"/>
            </a:solidFill>
            <a:latin typeface="Times New Roman" panose="02020603050405020304" pitchFamily="18" charset="0"/>
            <a:cs typeface="Times New Roman" panose="02020603050405020304" pitchFamily="18" charset="0"/>
          </a:endParaRPr>
        </a:p>
      </dgm:t>
    </dgm:pt>
    <dgm:pt modelId="{3CFA69FA-09A9-484E-8124-DBEBF1390217}" type="parTrans" cxnId="{3FB7EC42-1F78-4411-8BD8-3628A2D8E04C}">
      <dgm:prSet/>
      <dgm:spPr/>
      <dgm:t>
        <a:bodyPr/>
        <a:lstStyle/>
        <a:p>
          <a:pPr algn="ctr"/>
          <a:endParaRPr lang="en-US">
            <a:solidFill>
              <a:schemeClr val="tx1"/>
            </a:solidFill>
            <a:latin typeface="Times New Roman" panose="02020603050405020304" pitchFamily="18" charset="0"/>
            <a:cs typeface="Times New Roman" panose="02020603050405020304" pitchFamily="18" charset="0"/>
          </a:endParaRPr>
        </a:p>
      </dgm:t>
    </dgm:pt>
    <dgm:pt modelId="{718AA01A-9B70-4C61-8F94-A8FF7E23919B}" type="sibTrans" cxnId="{3FB7EC42-1F78-4411-8BD8-3628A2D8E04C}">
      <dgm:prSet/>
      <dgm:spPr/>
      <dgm:t>
        <a:bodyPr/>
        <a:lstStyle/>
        <a:p>
          <a:pPr algn="ctr"/>
          <a:endParaRPr lang="en-US">
            <a:solidFill>
              <a:schemeClr val="tx1"/>
            </a:solidFill>
            <a:latin typeface="Times New Roman" panose="02020603050405020304" pitchFamily="18" charset="0"/>
            <a:cs typeface="Times New Roman" panose="02020603050405020304" pitchFamily="18" charset="0"/>
          </a:endParaRPr>
        </a:p>
      </dgm:t>
    </dgm:pt>
    <dgm:pt modelId="{52E9E340-036C-4677-A187-2FAEEAC7B2D5}">
      <dgm:prSet/>
      <dgm:spPr/>
      <dgm:t>
        <a:bodyPr/>
        <a:lstStyle/>
        <a:p>
          <a:pPr algn="ctr"/>
          <a:r>
            <a:rPr lang="en-US" smtClean="0">
              <a:solidFill>
                <a:schemeClr val="tx1"/>
              </a:solidFill>
              <a:latin typeface="Times New Roman" panose="02020603050405020304" pitchFamily="18" charset="0"/>
              <a:cs typeface="Times New Roman" panose="02020603050405020304" pitchFamily="18" charset="0"/>
            </a:rPr>
            <a:t>Cây bút</a:t>
          </a:r>
          <a:endParaRPr lang="en-US" dirty="0">
            <a:solidFill>
              <a:schemeClr val="tx1"/>
            </a:solidFill>
            <a:latin typeface="Times New Roman" panose="02020603050405020304" pitchFamily="18" charset="0"/>
            <a:cs typeface="Times New Roman" panose="02020603050405020304" pitchFamily="18" charset="0"/>
          </a:endParaRPr>
        </a:p>
      </dgm:t>
    </dgm:pt>
    <dgm:pt modelId="{B9CFE11A-C6BA-4AAE-8FA9-41AA7DADF567}" type="parTrans" cxnId="{6AFFEB91-A8B2-415A-BA57-040676BFF299}">
      <dgm:prSet/>
      <dgm:spPr/>
      <dgm:t>
        <a:bodyPr/>
        <a:lstStyle/>
        <a:p>
          <a:pPr algn="ctr"/>
          <a:endParaRPr lang="en-US">
            <a:solidFill>
              <a:schemeClr val="tx1"/>
            </a:solidFill>
            <a:latin typeface="Times New Roman" panose="02020603050405020304" pitchFamily="18" charset="0"/>
            <a:cs typeface="Times New Roman" panose="02020603050405020304" pitchFamily="18" charset="0"/>
          </a:endParaRPr>
        </a:p>
      </dgm:t>
    </dgm:pt>
    <dgm:pt modelId="{3E4D37C7-018A-4F12-8E81-0DF61FC0545B}" type="sibTrans" cxnId="{6AFFEB91-A8B2-415A-BA57-040676BFF299}">
      <dgm:prSet/>
      <dgm:spPr/>
      <dgm:t>
        <a:bodyPr/>
        <a:lstStyle/>
        <a:p>
          <a:pPr algn="ctr"/>
          <a:endParaRPr lang="en-US">
            <a:solidFill>
              <a:schemeClr val="tx1"/>
            </a:solidFill>
            <a:latin typeface="Times New Roman" panose="02020603050405020304" pitchFamily="18" charset="0"/>
            <a:cs typeface="Times New Roman" panose="02020603050405020304" pitchFamily="18" charset="0"/>
          </a:endParaRPr>
        </a:p>
      </dgm:t>
    </dgm:pt>
    <dgm:pt modelId="{00359FA8-05DF-43BE-B213-D696AEFD86DC}" type="pres">
      <dgm:prSet presAssocID="{7AB8C7F8-8CCE-4B20-9B30-B931386389AE}" presName="Name0" presStyleCnt="0">
        <dgm:presLayoutVars>
          <dgm:chMax val="7"/>
          <dgm:chPref val="7"/>
          <dgm:dir/>
        </dgm:presLayoutVars>
      </dgm:prSet>
      <dgm:spPr/>
      <dgm:t>
        <a:bodyPr/>
        <a:lstStyle/>
        <a:p>
          <a:endParaRPr lang="en-US"/>
        </a:p>
      </dgm:t>
    </dgm:pt>
    <dgm:pt modelId="{7E9887E0-7E85-44DB-B028-C048850E3304}" type="pres">
      <dgm:prSet presAssocID="{7AB8C7F8-8CCE-4B20-9B30-B931386389AE}" presName="Name1" presStyleCnt="0"/>
      <dgm:spPr/>
    </dgm:pt>
    <dgm:pt modelId="{B4203628-D966-4D8F-8A38-EA4E08721B32}" type="pres">
      <dgm:prSet presAssocID="{7AB8C7F8-8CCE-4B20-9B30-B931386389AE}" presName="cycle" presStyleCnt="0"/>
      <dgm:spPr/>
    </dgm:pt>
    <dgm:pt modelId="{91648D40-483B-4244-A7FC-2296322E50E4}" type="pres">
      <dgm:prSet presAssocID="{7AB8C7F8-8CCE-4B20-9B30-B931386389AE}" presName="srcNode" presStyleLbl="node1" presStyleIdx="0" presStyleCnt="3"/>
      <dgm:spPr/>
    </dgm:pt>
    <dgm:pt modelId="{34A53836-9DDD-4F86-941E-4003A6B57021}" type="pres">
      <dgm:prSet presAssocID="{7AB8C7F8-8CCE-4B20-9B30-B931386389AE}" presName="conn" presStyleLbl="parChTrans1D2" presStyleIdx="0" presStyleCnt="1"/>
      <dgm:spPr/>
      <dgm:t>
        <a:bodyPr/>
        <a:lstStyle/>
        <a:p>
          <a:endParaRPr lang="en-US"/>
        </a:p>
      </dgm:t>
    </dgm:pt>
    <dgm:pt modelId="{C78746D8-2192-46DC-93E8-1992E92FC90E}" type="pres">
      <dgm:prSet presAssocID="{7AB8C7F8-8CCE-4B20-9B30-B931386389AE}" presName="extraNode" presStyleLbl="node1" presStyleIdx="0" presStyleCnt="3"/>
      <dgm:spPr/>
    </dgm:pt>
    <dgm:pt modelId="{22878132-2EB4-41CB-ABDC-35CAD72B6FF2}" type="pres">
      <dgm:prSet presAssocID="{7AB8C7F8-8CCE-4B20-9B30-B931386389AE}" presName="dstNode" presStyleLbl="node1" presStyleIdx="0" presStyleCnt="3"/>
      <dgm:spPr/>
    </dgm:pt>
    <dgm:pt modelId="{D3E32F3F-7DA1-4EB0-83A4-FA4537D59A2A}" type="pres">
      <dgm:prSet presAssocID="{3665794C-94F4-46F7-A2E5-2CDBCCBC680B}" presName="text_1" presStyleLbl="node1" presStyleIdx="0" presStyleCnt="3" custLinFactNeighborX="19294" custLinFactNeighborY="-4545">
        <dgm:presLayoutVars>
          <dgm:bulletEnabled val="1"/>
        </dgm:presLayoutVars>
      </dgm:prSet>
      <dgm:spPr/>
      <dgm:t>
        <a:bodyPr/>
        <a:lstStyle/>
        <a:p>
          <a:endParaRPr lang="en-US"/>
        </a:p>
      </dgm:t>
    </dgm:pt>
    <dgm:pt modelId="{2095FF66-BB61-4BF1-8773-2088C05465C6}" type="pres">
      <dgm:prSet presAssocID="{3665794C-94F4-46F7-A2E5-2CDBCCBC680B}" presName="accent_1" presStyleCnt="0"/>
      <dgm:spPr/>
    </dgm:pt>
    <dgm:pt modelId="{BA7CAAF4-9CEC-4D38-9843-86159631F82B}" type="pres">
      <dgm:prSet presAssocID="{3665794C-94F4-46F7-A2E5-2CDBCCBC680B}" presName="accentRepeatNode" presStyleLbl="solidFgAcc1" presStyleIdx="0" presStyleCnt="3" custLinFactNeighborX="960" custLinFactNeighborY="2616"/>
      <dgm:spPr>
        <a:blipFill rotWithShape="0">
          <a:blip xmlns:r="http://schemas.openxmlformats.org/officeDocument/2006/relationships" r:embed="rId1"/>
          <a:stretch>
            <a:fillRect/>
          </a:stretch>
        </a:blipFill>
      </dgm:spPr>
    </dgm:pt>
    <dgm:pt modelId="{0C522B73-BE18-4686-8D4E-B59BE3F0B451}" type="pres">
      <dgm:prSet presAssocID="{828AB69C-9242-48C3-ADD9-F75BA24F176D}" presName="text_2" presStyleLbl="node1" presStyleIdx="1" presStyleCnt="3">
        <dgm:presLayoutVars>
          <dgm:bulletEnabled val="1"/>
        </dgm:presLayoutVars>
      </dgm:prSet>
      <dgm:spPr/>
      <dgm:t>
        <a:bodyPr/>
        <a:lstStyle/>
        <a:p>
          <a:endParaRPr lang="en-US"/>
        </a:p>
      </dgm:t>
    </dgm:pt>
    <dgm:pt modelId="{CD13FB71-E6F5-421D-A2EA-2993797532ED}" type="pres">
      <dgm:prSet presAssocID="{828AB69C-9242-48C3-ADD9-F75BA24F176D}" presName="accent_2" presStyleCnt="0"/>
      <dgm:spPr/>
    </dgm:pt>
    <dgm:pt modelId="{E30362FD-8816-469A-A8AD-CF2852C1C89F}" type="pres">
      <dgm:prSet presAssocID="{828AB69C-9242-48C3-ADD9-F75BA24F176D}" presName="accentRepeatNode" presStyleLbl="solidFgAcc1" presStyleIdx="1" presStyleCnt="3" custLinFactNeighborX="-848" custLinFactNeighborY="-4545"/>
      <dgm:spPr>
        <a:blipFill rotWithShape="0">
          <a:blip xmlns:r="http://schemas.openxmlformats.org/officeDocument/2006/relationships" r:embed="rId2"/>
          <a:stretch>
            <a:fillRect/>
          </a:stretch>
        </a:blipFill>
      </dgm:spPr>
    </dgm:pt>
    <dgm:pt modelId="{D82B6370-A95C-4344-A6EB-7614FB29D00C}" type="pres">
      <dgm:prSet presAssocID="{52E9E340-036C-4677-A187-2FAEEAC7B2D5}" presName="text_3" presStyleLbl="node1" presStyleIdx="2" presStyleCnt="3">
        <dgm:presLayoutVars>
          <dgm:bulletEnabled val="1"/>
        </dgm:presLayoutVars>
      </dgm:prSet>
      <dgm:spPr/>
      <dgm:t>
        <a:bodyPr/>
        <a:lstStyle/>
        <a:p>
          <a:endParaRPr lang="en-US"/>
        </a:p>
      </dgm:t>
    </dgm:pt>
    <dgm:pt modelId="{39E8874A-46C1-4759-B544-EE372E15E5EA}" type="pres">
      <dgm:prSet presAssocID="{52E9E340-036C-4677-A187-2FAEEAC7B2D5}" presName="accent_3" presStyleCnt="0"/>
      <dgm:spPr/>
    </dgm:pt>
    <dgm:pt modelId="{F5D8F6F8-AEC3-48F0-8A13-6232094F009F}" type="pres">
      <dgm:prSet presAssocID="{52E9E340-036C-4677-A187-2FAEEAC7B2D5}" presName="accentRepeatNode" presStyleLbl="solidFgAcc1" presStyleIdx="2" presStyleCnt="3" custLinFactNeighborX="4432" custLinFactNeighborY="7273"/>
      <dgm:spPr>
        <a:blipFill rotWithShape="0">
          <a:blip xmlns:r="http://schemas.openxmlformats.org/officeDocument/2006/relationships" r:embed="rId3"/>
          <a:stretch>
            <a:fillRect/>
          </a:stretch>
        </a:blipFill>
      </dgm:spPr>
      <dgm:t>
        <a:bodyPr/>
        <a:lstStyle/>
        <a:p>
          <a:endParaRPr lang="en-US"/>
        </a:p>
      </dgm:t>
    </dgm:pt>
  </dgm:ptLst>
  <dgm:cxnLst>
    <dgm:cxn modelId="{802FE0AB-AF50-420D-90C4-FC52191844C8}" type="presOf" srcId="{828AB69C-9242-48C3-ADD9-F75BA24F176D}" destId="{0C522B73-BE18-4686-8D4E-B59BE3F0B451}" srcOrd="0" destOrd="0" presId="urn:microsoft.com/office/officeart/2008/layout/VerticalCurvedList"/>
    <dgm:cxn modelId="{B2413F5D-ADC3-48D8-87FC-17E25847A071}" type="presOf" srcId="{6AE25442-CA60-402F-AA52-86865AEE1614}" destId="{34A53836-9DDD-4F86-941E-4003A6B57021}" srcOrd="0" destOrd="0" presId="urn:microsoft.com/office/officeart/2008/layout/VerticalCurvedList"/>
    <dgm:cxn modelId="{F839F2C6-42F8-427D-A61E-CD13B1A03BD4}" type="presOf" srcId="{7AB8C7F8-8CCE-4B20-9B30-B931386389AE}" destId="{00359FA8-05DF-43BE-B213-D696AEFD86DC}" srcOrd="0" destOrd="0" presId="urn:microsoft.com/office/officeart/2008/layout/VerticalCurvedList"/>
    <dgm:cxn modelId="{6AF891D9-455A-42A7-8C39-1DB672467676}" type="presOf" srcId="{3665794C-94F4-46F7-A2E5-2CDBCCBC680B}" destId="{D3E32F3F-7DA1-4EB0-83A4-FA4537D59A2A}" srcOrd="0" destOrd="0" presId="urn:microsoft.com/office/officeart/2008/layout/VerticalCurvedList"/>
    <dgm:cxn modelId="{6AFFEB91-A8B2-415A-BA57-040676BFF299}" srcId="{7AB8C7F8-8CCE-4B20-9B30-B931386389AE}" destId="{52E9E340-036C-4677-A187-2FAEEAC7B2D5}" srcOrd="2" destOrd="0" parTransId="{B9CFE11A-C6BA-4AAE-8FA9-41AA7DADF567}" sibTransId="{3E4D37C7-018A-4F12-8E81-0DF61FC0545B}"/>
    <dgm:cxn modelId="{AA6812C0-DDEE-4E1A-8FB7-E917E553C58D}" type="presOf" srcId="{52E9E340-036C-4677-A187-2FAEEAC7B2D5}" destId="{D82B6370-A95C-4344-A6EB-7614FB29D00C}" srcOrd="0" destOrd="0" presId="urn:microsoft.com/office/officeart/2008/layout/VerticalCurvedList"/>
    <dgm:cxn modelId="{923F6A19-BA21-45C9-93B6-B11996745154}" srcId="{7AB8C7F8-8CCE-4B20-9B30-B931386389AE}" destId="{3665794C-94F4-46F7-A2E5-2CDBCCBC680B}" srcOrd="0" destOrd="0" parTransId="{C989AB9E-6AF2-40EC-B252-0CA9E588A50A}" sibTransId="{6AE25442-CA60-402F-AA52-86865AEE1614}"/>
    <dgm:cxn modelId="{3FB7EC42-1F78-4411-8BD8-3628A2D8E04C}" srcId="{7AB8C7F8-8CCE-4B20-9B30-B931386389AE}" destId="{828AB69C-9242-48C3-ADD9-F75BA24F176D}" srcOrd="1" destOrd="0" parTransId="{3CFA69FA-09A9-484E-8124-DBEBF1390217}" sibTransId="{718AA01A-9B70-4C61-8F94-A8FF7E23919B}"/>
    <dgm:cxn modelId="{9BDDFD8B-5413-4BFD-915E-9B5A142A50B6}" type="presParOf" srcId="{00359FA8-05DF-43BE-B213-D696AEFD86DC}" destId="{7E9887E0-7E85-44DB-B028-C048850E3304}" srcOrd="0" destOrd="0" presId="urn:microsoft.com/office/officeart/2008/layout/VerticalCurvedList"/>
    <dgm:cxn modelId="{4823FCFE-9F44-4C40-ABC0-BBAE83262A58}" type="presParOf" srcId="{7E9887E0-7E85-44DB-B028-C048850E3304}" destId="{B4203628-D966-4D8F-8A38-EA4E08721B32}" srcOrd="0" destOrd="0" presId="urn:microsoft.com/office/officeart/2008/layout/VerticalCurvedList"/>
    <dgm:cxn modelId="{80628BB4-F450-4840-94BF-8EB4C96A0142}" type="presParOf" srcId="{B4203628-D966-4D8F-8A38-EA4E08721B32}" destId="{91648D40-483B-4244-A7FC-2296322E50E4}" srcOrd="0" destOrd="0" presId="urn:microsoft.com/office/officeart/2008/layout/VerticalCurvedList"/>
    <dgm:cxn modelId="{49195E18-10B4-4FDD-8C8E-EF158AA06BA4}" type="presParOf" srcId="{B4203628-D966-4D8F-8A38-EA4E08721B32}" destId="{34A53836-9DDD-4F86-941E-4003A6B57021}" srcOrd="1" destOrd="0" presId="urn:microsoft.com/office/officeart/2008/layout/VerticalCurvedList"/>
    <dgm:cxn modelId="{77CC00FC-F2B3-4963-9927-A7A89D3F68F3}" type="presParOf" srcId="{B4203628-D966-4D8F-8A38-EA4E08721B32}" destId="{C78746D8-2192-46DC-93E8-1992E92FC90E}" srcOrd="2" destOrd="0" presId="urn:microsoft.com/office/officeart/2008/layout/VerticalCurvedList"/>
    <dgm:cxn modelId="{572B17E4-2EB1-4031-963E-C6CA5E826B70}" type="presParOf" srcId="{B4203628-D966-4D8F-8A38-EA4E08721B32}" destId="{22878132-2EB4-41CB-ABDC-35CAD72B6FF2}" srcOrd="3" destOrd="0" presId="urn:microsoft.com/office/officeart/2008/layout/VerticalCurvedList"/>
    <dgm:cxn modelId="{B7B9534D-8D4C-4615-9C32-6DE7BFA12A02}" type="presParOf" srcId="{7E9887E0-7E85-44DB-B028-C048850E3304}" destId="{D3E32F3F-7DA1-4EB0-83A4-FA4537D59A2A}" srcOrd="1" destOrd="0" presId="urn:microsoft.com/office/officeart/2008/layout/VerticalCurvedList"/>
    <dgm:cxn modelId="{C235ABB1-7B97-46D6-B1DC-6186224E1DB7}" type="presParOf" srcId="{7E9887E0-7E85-44DB-B028-C048850E3304}" destId="{2095FF66-BB61-4BF1-8773-2088C05465C6}" srcOrd="2" destOrd="0" presId="urn:microsoft.com/office/officeart/2008/layout/VerticalCurvedList"/>
    <dgm:cxn modelId="{81457063-5BB4-442D-BF20-A94938134BEB}" type="presParOf" srcId="{2095FF66-BB61-4BF1-8773-2088C05465C6}" destId="{BA7CAAF4-9CEC-4D38-9843-86159631F82B}" srcOrd="0" destOrd="0" presId="urn:microsoft.com/office/officeart/2008/layout/VerticalCurvedList"/>
    <dgm:cxn modelId="{FBC28AC3-6A48-49E1-AAAC-C98F7750568B}" type="presParOf" srcId="{7E9887E0-7E85-44DB-B028-C048850E3304}" destId="{0C522B73-BE18-4686-8D4E-B59BE3F0B451}" srcOrd="3" destOrd="0" presId="urn:microsoft.com/office/officeart/2008/layout/VerticalCurvedList"/>
    <dgm:cxn modelId="{35B1D3EB-139F-4FAC-AF1C-09169C3C79B3}" type="presParOf" srcId="{7E9887E0-7E85-44DB-B028-C048850E3304}" destId="{CD13FB71-E6F5-421D-A2EA-2993797532ED}" srcOrd="4" destOrd="0" presId="urn:microsoft.com/office/officeart/2008/layout/VerticalCurvedList"/>
    <dgm:cxn modelId="{C6A483BA-7BC3-4776-91E8-9CC837123394}" type="presParOf" srcId="{CD13FB71-E6F5-421D-A2EA-2993797532ED}" destId="{E30362FD-8816-469A-A8AD-CF2852C1C89F}" srcOrd="0" destOrd="0" presId="urn:microsoft.com/office/officeart/2008/layout/VerticalCurvedList"/>
    <dgm:cxn modelId="{BCFB96D9-F0FE-4992-883C-B48002330E03}" type="presParOf" srcId="{7E9887E0-7E85-44DB-B028-C048850E3304}" destId="{D82B6370-A95C-4344-A6EB-7614FB29D00C}" srcOrd="5" destOrd="0" presId="urn:microsoft.com/office/officeart/2008/layout/VerticalCurvedList"/>
    <dgm:cxn modelId="{D84A2C4C-7A77-4D68-858E-51FFA9A4A50E}" type="presParOf" srcId="{7E9887E0-7E85-44DB-B028-C048850E3304}" destId="{39E8874A-46C1-4759-B544-EE372E15E5EA}" srcOrd="6" destOrd="0" presId="urn:microsoft.com/office/officeart/2008/layout/VerticalCurvedList"/>
    <dgm:cxn modelId="{2611F1D8-9C47-465F-A503-9525AEED6D0A}" type="presParOf" srcId="{39E8874A-46C1-4759-B544-EE372E15E5EA}" destId="{F5D8F6F8-AEC3-48F0-8A13-6232094F009F}"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53836-9DDD-4F86-941E-4003A6B57021}">
      <dsp:nvSpPr>
        <dsp:cNvPr id="0" name=""/>
        <dsp:cNvSpPr/>
      </dsp:nvSpPr>
      <dsp:spPr>
        <a:xfrm>
          <a:off x="-3581015" y="-550356"/>
          <a:ext cx="4269065" cy="4269065"/>
        </a:xfrm>
        <a:prstGeom prst="blockArc">
          <a:avLst>
            <a:gd name="adj1" fmla="val 18900000"/>
            <a:gd name="adj2" fmla="val 2700000"/>
            <a:gd name="adj3" fmla="val 506"/>
          </a:avLst>
        </a:pr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3E32F3F-7DA1-4EB0-83A4-FA4537D59A2A}">
      <dsp:nvSpPr>
        <dsp:cNvPr id="0" name=""/>
        <dsp:cNvSpPr/>
      </dsp:nvSpPr>
      <dsp:spPr>
        <a:xfrm>
          <a:off x="483490" y="288034"/>
          <a:ext cx="3584961" cy="63367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2976" tIns="86360" rIns="86360" bIns="86360" numCol="1" spcCol="1270" anchor="ctr" anchorCtr="0">
          <a:noAutofit/>
        </a:bodyPr>
        <a:lstStyle/>
        <a:p>
          <a:pPr lvl="0" algn="ctr" defTabSz="1511300" rtl="0">
            <a:lnSpc>
              <a:spcPct val="90000"/>
            </a:lnSpc>
            <a:spcBef>
              <a:spcPct val="0"/>
            </a:spcBef>
            <a:spcAft>
              <a:spcPct val="35000"/>
            </a:spcAft>
          </a:pPr>
          <a:r>
            <a:rPr lang="en-US" sz="3400" kern="1200" smtClean="0">
              <a:solidFill>
                <a:schemeClr val="tx1"/>
              </a:solidFill>
              <a:latin typeface="Times New Roman" panose="02020603050405020304" pitchFamily="18" charset="0"/>
              <a:cs typeface="Times New Roman" panose="02020603050405020304" pitchFamily="18" charset="0"/>
            </a:rPr>
            <a:t>Đồng hồ</a:t>
          </a:r>
          <a:endParaRPr lang="en-US" sz="3400" kern="1200">
            <a:solidFill>
              <a:schemeClr val="tx1"/>
            </a:solidFill>
            <a:latin typeface="Times New Roman" panose="02020603050405020304" pitchFamily="18" charset="0"/>
            <a:cs typeface="Times New Roman" panose="02020603050405020304" pitchFamily="18" charset="0"/>
          </a:endParaRPr>
        </a:p>
      </dsp:txBody>
      <dsp:txXfrm>
        <a:off x="483490" y="288034"/>
        <a:ext cx="3584961" cy="633670"/>
      </dsp:txXfrm>
    </dsp:sp>
    <dsp:sp modelId="{BA7CAAF4-9CEC-4D38-9843-86159631F82B}">
      <dsp:nvSpPr>
        <dsp:cNvPr id="0" name=""/>
        <dsp:cNvSpPr/>
      </dsp:nvSpPr>
      <dsp:spPr>
        <a:xfrm>
          <a:off x="54009" y="258347"/>
          <a:ext cx="792087" cy="792087"/>
        </a:xfrm>
        <a:prstGeom prst="ellipse">
          <a:avLst/>
        </a:prstGeom>
        <a:blipFill rotWithShape="0">
          <a:blip xmlns:r="http://schemas.openxmlformats.org/officeDocument/2006/relationships" r:embed="rId1"/>
          <a:stretch>
            <a:fillRect/>
          </a:stretch>
        </a:blip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0C522B73-BE18-4686-8D4E-B59BE3F0B451}">
      <dsp:nvSpPr>
        <dsp:cNvPr id="0" name=""/>
        <dsp:cNvSpPr/>
      </dsp:nvSpPr>
      <dsp:spPr>
        <a:xfrm>
          <a:off x="672788" y="1267340"/>
          <a:ext cx="3354622" cy="633670"/>
        </a:xfrm>
        <a:prstGeom prst="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2976" tIns="86360" rIns="86360" bIns="86360" numCol="1" spcCol="1270" anchor="ctr" anchorCtr="0">
          <a:noAutofit/>
        </a:bodyPr>
        <a:lstStyle/>
        <a:p>
          <a:pPr lvl="0" algn="ctr" defTabSz="1511300">
            <a:lnSpc>
              <a:spcPct val="90000"/>
            </a:lnSpc>
            <a:spcBef>
              <a:spcPct val="0"/>
            </a:spcBef>
            <a:spcAft>
              <a:spcPct val="35000"/>
            </a:spcAft>
          </a:pPr>
          <a:r>
            <a:rPr lang="en-US" sz="3400" kern="1200" smtClean="0">
              <a:solidFill>
                <a:schemeClr val="tx1"/>
              </a:solidFill>
              <a:latin typeface="Times New Roman" panose="02020603050405020304" pitchFamily="18" charset="0"/>
              <a:cs typeface="Times New Roman" panose="02020603050405020304" pitchFamily="18" charset="0"/>
            </a:rPr>
            <a:t>Xe đạp</a:t>
          </a:r>
          <a:endParaRPr lang="en-US" sz="3400" kern="1200" dirty="0">
            <a:solidFill>
              <a:schemeClr val="tx1"/>
            </a:solidFill>
            <a:latin typeface="Times New Roman" panose="02020603050405020304" pitchFamily="18" charset="0"/>
            <a:cs typeface="Times New Roman" panose="02020603050405020304" pitchFamily="18" charset="0"/>
          </a:endParaRPr>
        </a:p>
      </dsp:txBody>
      <dsp:txXfrm>
        <a:off x="672788" y="1267340"/>
        <a:ext cx="3354622" cy="633670"/>
      </dsp:txXfrm>
    </dsp:sp>
    <dsp:sp modelId="{E30362FD-8816-469A-A8AD-CF2852C1C89F}">
      <dsp:nvSpPr>
        <dsp:cNvPr id="0" name=""/>
        <dsp:cNvSpPr/>
      </dsp:nvSpPr>
      <dsp:spPr>
        <a:xfrm>
          <a:off x="270028" y="1152131"/>
          <a:ext cx="792087" cy="792087"/>
        </a:xfrm>
        <a:prstGeom prst="ellipse">
          <a:avLst/>
        </a:prstGeom>
        <a:blipFill rotWithShape="0">
          <a:blip xmlns:r="http://schemas.openxmlformats.org/officeDocument/2006/relationships" r:embed="rId2"/>
          <a:stretch>
            <a:fillRect/>
          </a:stretch>
        </a:blipFill>
        <a:ln w="9525" cap="flat" cmpd="sng" algn="ctr">
          <a:solidFill>
            <a:schemeClr val="accent5">
              <a:hueOff val="-4966938"/>
              <a:satOff val="19906"/>
              <a:lumOff val="4314"/>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D82B6370-A95C-4344-A6EB-7614FB29D00C}">
      <dsp:nvSpPr>
        <dsp:cNvPr id="0" name=""/>
        <dsp:cNvSpPr/>
      </dsp:nvSpPr>
      <dsp:spPr>
        <a:xfrm>
          <a:off x="442449" y="2217846"/>
          <a:ext cx="3584961" cy="633670"/>
        </a:xfrm>
        <a:prstGeom prst="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2976" tIns="86360" rIns="86360" bIns="86360" numCol="1" spcCol="1270" anchor="ctr" anchorCtr="0">
          <a:noAutofit/>
        </a:bodyPr>
        <a:lstStyle/>
        <a:p>
          <a:pPr lvl="0" algn="ctr" defTabSz="1511300">
            <a:lnSpc>
              <a:spcPct val="90000"/>
            </a:lnSpc>
            <a:spcBef>
              <a:spcPct val="0"/>
            </a:spcBef>
            <a:spcAft>
              <a:spcPct val="35000"/>
            </a:spcAft>
          </a:pPr>
          <a:r>
            <a:rPr lang="en-US" sz="3400" kern="1200" smtClean="0">
              <a:solidFill>
                <a:schemeClr val="tx1"/>
              </a:solidFill>
              <a:latin typeface="Times New Roman" panose="02020603050405020304" pitchFamily="18" charset="0"/>
              <a:cs typeface="Times New Roman" panose="02020603050405020304" pitchFamily="18" charset="0"/>
            </a:rPr>
            <a:t>Cây bút</a:t>
          </a:r>
          <a:endParaRPr lang="en-US" sz="3400" kern="1200" dirty="0">
            <a:solidFill>
              <a:schemeClr val="tx1"/>
            </a:solidFill>
            <a:latin typeface="Times New Roman" panose="02020603050405020304" pitchFamily="18" charset="0"/>
            <a:cs typeface="Times New Roman" panose="02020603050405020304" pitchFamily="18" charset="0"/>
          </a:endParaRPr>
        </a:p>
      </dsp:txBody>
      <dsp:txXfrm>
        <a:off x="442449" y="2217846"/>
        <a:ext cx="3584961" cy="633670"/>
      </dsp:txXfrm>
    </dsp:sp>
    <dsp:sp modelId="{F5D8F6F8-AEC3-48F0-8A13-6232094F009F}">
      <dsp:nvSpPr>
        <dsp:cNvPr id="0" name=""/>
        <dsp:cNvSpPr/>
      </dsp:nvSpPr>
      <dsp:spPr>
        <a:xfrm>
          <a:off x="81511" y="2196246"/>
          <a:ext cx="792087" cy="792087"/>
        </a:xfrm>
        <a:prstGeom prst="ellipse">
          <a:avLst/>
        </a:prstGeom>
        <a:blipFill rotWithShape="0">
          <a:blip xmlns:r="http://schemas.openxmlformats.org/officeDocument/2006/relationships" r:embed="rId3"/>
          <a:stretch>
            <a:fillRect/>
          </a:stretch>
        </a:blip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EFF1E0-2C9B-46D2-8C0F-67A96AE6785F}" type="datetimeFigureOut">
              <a:rPr lang="vi-VN" smtClean="0"/>
              <a:t>06/09/2021</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7A9637-4D5B-4398-A956-26B094020262}" type="slidenum">
              <a:rPr lang="vi-VN" smtClean="0"/>
              <a:t>‹#›</a:t>
            </a:fld>
            <a:endParaRPr lang="vi-VN"/>
          </a:p>
        </p:txBody>
      </p:sp>
    </p:spTree>
    <p:extLst>
      <p:ext uri="{BB962C8B-B14F-4D97-AF65-F5344CB8AC3E}">
        <p14:creationId xmlns:p14="http://schemas.microsoft.com/office/powerpoint/2010/main" val="3140886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A9637-4D5B-4398-A956-26B094020262}" type="slidenum">
              <a:rPr lang="vi-VN" smtClean="0"/>
              <a:t>1</a:t>
            </a:fld>
            <a:endParaRPr lang="vi-VN"/>
          </a:p>
        </p:txBody>
      </p:sp>
    </p:spTree>
    <p:extLst>
      <p:ext uri="{BB962C8B-B14F-4D97-AF65-F5344CB8AC3E}">
        <p14:creationId xmlns:p14="http://schemas.microsoft.com/office/powerpoint/2010/main" val="2381738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Thầy</a:t>
            </a:r>
            <a:r>
              <a:rPr lang="en-US" dirty="0" smtClean="0"/>
              <a:t> </a:t>
            </a:r>
            <a:r>
              <a:rPr lang="en-US" dirty="0" err="1" smtClean="0"/>
              <a:t>cô</a:t>
            </a:r>
            <a:r>
              <a:rPr lang="en-US" baseline="0" dirty="0" smtClean="0"/>
              <a:t> </a:t>
            </a:r>
            <a:r>
              <a:rPr lang="en-US" baseline="0" dirty="0" err="1" smtClean="0"/>
              <a:t>bấm</a:t>
            </a:r>
            <a:r>
              <a:rPr lang="en-US" baseline="0" dirty="0" smtClean="0"/>
              <a:t> </a:t>
            </a:r>
            <a:r>
              <a:rPr lang="en-US" baseline="0" dirty="0" err="1" smtClean="0"/>
              <a:t>mũi</a:t>
            </a:r>
            <a:r>
              <a:rPr lang="en-US" baseline="0" dirty="0" smtClean="0"/>
              <a:t> </a:t>
            </a:r>
            <a:r>
              <a:rPr lang="en-US" baseline="0" dirty="0" err="1" smtClean="0"/>
              <a:t>tên</a:t>
            </a:r>
            <a:r>
              <a:rPr lang="en-US" baseline="0" dirty="0" smtClean="0"/>
              <a:t> </a:t>
            </a:r>
            <a:r>
              <a:rPr lang="en-US" baseline="0" dirty="0" err="1" smtClean="0"/>
              <a:t>trên</a:t>
            </a:r>
            <a:r>
              <a:rPr lang="en-US" baseline="0" dirty="0" smtClean="0"/>
              <a:t> </a:t>
            </a:r>
            <a:r>
              <a:rPr lang="en-US" baseline="0" dirty="0" err="1" smtClean="0"/>
              <a:t>cùng</a:t>
            </a:r>
            <a:r>
              <a:rPr lang="en-US" baseline="0" dirty="0" smtClean="0"/>
              <a:t> </a:t>
            </a:r>
            <a:r>
              <a:rPr lang="en-US" baseline="0" dirty="0" err="1" smtClean="0"/>
              <a:t>bên</a:t>
            </a:r>
            <a:r>
              <a:rPr lang="en-US" baseline="0" dirty="0" smtClean="0"/>
              <a:t> </a:t>
            </a:r>
            <a:r>
              <a:rPr lang="en-US" baseline="0" dirty="0" err="1" smtClean="0"/>
              <a:t>phải</a:t>
            </a:r>
            <a:r>
              <a:rPr lang="en-US" baseline="0" dirty="0" smtClean="0"/>
              <a:t> </a:t>
            </a:r>
            <a:r>
              <a:rPr lang="en-US" baseline="0" dirty="0" err="1" smtClean="0"/>
              <a:t>để</a:t>
            </a:r>
            <a:r>
              <a:rPr lang="en-US" baseline="0" dirty="0" smtClean="0"/>
              <a:t> </a:t>
            </a:r>
            <a:r>
              <a:rPr lang="en-US" baseline="0" dirty="0" err="1" smtClean="0"/>
              <a:t>vào</a:t>
            </a:r>
            <a:r>
              <a:rPr lang="en-US" baseline="0" dirty="0" smtClean="0"/>
              <a:t> </a:t>
            </a:r>
            <a:r>
              <a:rPr lang="en-US" baseline="0" dirty="0" err="1" smtClean="0"/>
              <a:t>bài</a:t>
            </a:r>
            <a:endParaRPr lang="vi-VN" dirty="0"/>
          </a:p>
        </p:txBody>
      </p:sp>
      <p:sp>
        <p:nvSpPr>
          <p:cNvPr id="4" name="Slide Number Placeholder 3"/>
          <p:cNvSpPr>
            <a:spLocks noGrp="1"/>
          </p:cNvSpPr>
          <p:nvPr>
            <p:ph type="sldNum" sz="quarter" idx="10"/>
          </p:nvPr>
        </p:nvSpPr>
        <p:spPr/>
        <p:txBody>
          <a:bodyPr/>
          <a:lstStyle/>
          <a:p>
            <a:fld id="{9B7A9637-4D5B-4398-A956-26B094020262}" type="slidenum">
              <a:rPr lang="vi-VN" smtClean="0"/>
              <a:t>4</a:t>
            </a:fld>
            <a:endParaRPr lang="vi-VN"/>
          </a:p>
        </p:txBody>
      </p:sp>
    </p:spTree>
    <p:extLst>
      <p:ext uri="{BB962C8B-B14F-4D97-AF65-F5344CB8AC3E}">
        <p14:creationId xmlns:p14="http://schemas.microsoft.com/office/powerpoint/2010/main" val="2785079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7A9637-4D5B-4398-A956-26B094020262}" type="slidenum">
              <a:rPr lang="vi-VN" smtClean="0"/>
              <a:t>12</a:t>
            </a:fld>
            <a:endParaRPr lang="vi-VN"/>
          </a:p>
        </p:txBody>
      </p:sp>
    </p:spTree>
    <p:extLst>
      <p:ext uri="{BB962C8B-B14F-4D97-AF65-F5344CB8AC3E}">
        <p14:creationId xmlns:p14="http://schemas.microsoft.com/office/powerpoint/2010/main" val="1717213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7A9637-4D5B-4398-A956-26B094020262}" type="slidenum">
              <a:rPr lang="vi-VN" smtClean="0"/>
              <a:t>13</a:t>
            </a:fld>
            <a:endParaRPr lang="vi-VN"/>
          </a:p>
        </p:txBody>
      </p:sp>
    </p:spTree>
    <p:extLst>
      <p:ext uri="{BB962C8B-B14F-4D97-AF65-F5344CB8AC3E}">
        <p14:creationId xmlns:p14="http://schemas.microsoft.com/office/powerpoint/2010/main" val="3812332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t>Luyện đọc</a:t>
            </a:r>
            <a:endParaRPr lang="vi-VN" dirty="0"/>
          </a:p>
        </p:txBody>
      </p:sp>
      <p:sp>
        <p:nvSpPr>
          <p:cNvPr id="4" name="Slide Number Placeholder 3"/>
          <p:cNvSpPr>
            <a:spLocks noGrp="1"/>
          </p:cNvSpPr>
          <p:nvPr>
            <p:ph type="sldNum" sz="quarter" idx="10"/>
          </p:nvPr>
        </p:nvSpPr>
        <p:spPr/>
        <p:txBody>
          <a:bodyPr/>
          <a:lstStyle/>
          <a:p>
            <a:fld id="{9B7A9637-4D5B-4398-A956-26B094020262}" type="slidenum">
              <a:rPr lang="vi-VN" smtClean="0"/>
              <a:t>24</a:t>
            </a:fld>
            <a:endParaRPr lang="vi-VN"/>
          </a:p>
        </p:txBody>
      </p:sp>
    </p:spTree>
    <p:extLst>
      <p:ext uri="{BB962C8B-B14F-4D97-AF65-F5344CB8AC3E}">
        <p14:creationId xmlns:p14="http://schemas.microsoft.com/office/powerpoint/2010/main" val="2836522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06F46ED6-0D68-464C-BFDA-9BBE32C46BA8}" type="datetimeFigureOut">
              <a:rPr lang="vi-VN" smtClean="0"/>
              <a:t>06/09/2021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C4419F2-5615-4844-B248-9C200856D3EB}" type="slidenum">
              <a:rPr lang="vi-VN" smtClean="0"/>
              <a:t>‹#›</a:t>
            </a:fld>
            <a:endParaRPr lang="vi-VN"/>
          </a:p>
        </p:txBody>
      </p:sp>
    </p:spTree>
    <p:extLst>
      <p:ext uri="{BB962C8B-B14F-4D97-AF65-F5344CB8AC3E}">
        <p14:creationId xmlns:p14="http://schemas.microsoft.com/office/powerpoint/2010/main" val="1758036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06F46ED6-0D68-464C-BFDA-9BBE32C46BA8}" type="datetimeFigureOut">
              <a:rPr lang="vi-VN" smtClean="0"/>
              <a:t>06/09/2021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C4419F2-5615-4844-B248-9C200856D3EB}" type="slidenum">
              <a:rPr lang="vi-VN" smtClean="0"/>
              <a:t>‹#›</a:t>
            </a:fld>
            <a:endParaRPr lang="vi-VN"/>
          </a:p>
        </p:txBody>
      </p:sp>
    </p:spTree>
    <p:extLst>
      <p:ext uri="{BB962C8B-B14F-4D97-AF65-F5344CB8AC3E}">
        <p14:creationId xmlns:p14="http://schemas.microsoft.com/office/powerpoint/2010/main" val="661376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06F46ED6-0D68-464C-BFDA-9BBE32C46BA8}" type="datetimeFigureOut">
              <a:rPr lang="vi-VN" smtClean="0"/>
              <a:t>06/09/2021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C4419F2-5615-4844-B248-9C200856D3EB}" type="slidenum">
              <a:rPr lang="vi-VN" smtClean="0"/>
              <a:t>‹#›</a:t>
            </a:fld>
            <a:endParaRPr lang="vi-VN"/>
          </a:p>
        </p:txBody>
      </p:sp>
    </p:spTree>
    <p:extLst>
      <p:ext uri="{BB962C8B-B14F-4D97-AF65-F5344CB8AC3E}">
        <p14:creationId xmlns:p14="http://schemas.microsoft.com/office/powerpoint/2010/main" val="1941785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06F46ED6-0D68-464C-BFDA-9BBE32C46BA8}" type="datetimeFigureOut">
              <a:rPr lang="vi-VN" smtClean="0"/>
              <a:t>06/09/2021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C4419F2-5615-4844-B248-9C200856D3EB}" type="slidenum">
              <a:rPr lang="vi-VN" smtClean="0"/>
              <a:t>‹#›</a:t>
            </a:fld>
            <a:endParaRPr lang="vi-VN"/>
          </a:p>
        </p:txBody>
      </p:sp>
    </p:spTree>
    <p:extLst>
      <p:ext uri="{BB962C8B-B14F-4D97-AF65-F5344CB8AC3E}">
        <p14:creationId xmlns:p14="http://schemas.microsoft.com/office/powerpoint/2010/main" val="3579191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F46ED6-0D68-464C-BFDA-9BBE32C46BA8}" type="datetimeFigureOut">
              <a:rPr lang="vi-VN" smtClean="0"/>
              <a:t>06/09/2021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C4419F2-5615-4844-B248-9C200856D3EB}" type="slidenum">
              <a:rPr lang="vi-VN" smtClean="0"/>
              <a:t>‹#›</a:t>
            </a:fld>
            <a:endParaRPr lang="vi-VN"/>
          </a:p>
        </p:txBody>
      </p:sp>
    </p:spTree>
    <p:extLst>
      <p:ext uri="{BB962C8B-B14F-4D97-AF65-F5344CB8AC3E}">
        <p14:creationId xmlns:p14="http://schemas.microsoft.com/office/powerpoint/2010/main" val="4083913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06F46ED6-0D68-464C-BFDA-9BBE32C46BA8}" type="datetimeFigureOut">
              <a:rPr lang="vi-VN" smtClean="0"/>
              <a:t>06/09/2021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C4419F2-5615-4844-B248-9C200856D3EB}" type="slidenum">
              <a:rPr lang="vi-VN" smtClean="0"/>
              <a:t>‹#›</a:t>
            </a:fld>
            <a:endParaRPr lang="vi-VN"/>
          </a:p>
        </p:txBody>
      </p:sp>
    </p:spTree>
    <p:extLst>
      <p:ext uri="{BB962C8B-B14F-4D97-AF65-F5344CB8AC3E}">
        <p14:creationId xmlns:p14="http://schemas.microsoft.com/office/powerpoint/2010/main" val="139856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06F46ED6-0D68-464C-BFDA-9BBE32C46BA8}" type="datetimeFigureOut">
              <a:rPr lang="vi-VN" smtClean="0"/>
              <a:t>06/09/2021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C4419F2-5615-4844-B248-9C200856D3EB}" type="slidenum">
              <a:rPr lang="vi-VN" smtClean="0"/>
              <a:t>‹#›</a:t>
            </a:fld>
            <a:endParaRPr lang="vi-VN"/>
          </a:p>
        </p:txBody>
      </p:sp>
    </p:spTree>
    <p:extLst>
      <p:ext uri="{BB962C8B-B14F-4D97-AF65-F5344CB8AC3E}">
        <p14:creationId xmlns:p14="http://schemas.microsoft.com/office/powerpoint/2010/main" val="991114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06F46ED6-0D68-464C-BFDA-9BBE32C46BA8}" type="datetimeFigureOut">
              <a:rPr lang="vi-VN" smtClean="0"/>
              <a:t>06/09/2021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C4419F2-5615-4844-B248-9C200856D3EB}" type="slidenum">
              <a:rPr lang="vi-VN" smtClean="0"/>
              <a:t>‹#›</a:t>
            </a:fld>
            <a:endParaRPr lang="vi-VN"/>
          </a:p>
        </p:txBody>
      </p:sp>
    </p:spTree>
    <p:extLst>
      <p:ext uri="{BB962C8B-B14F-4D97-AF65-F5344CB8AC3E}">
        <p14:creationId xmlns:p14="http://schemas.microsoft.com/office/powerpoint/2010/main" val="1547708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F46ED6-0D68-464C-BFDA-9BBE32C46BA8}" type="datetimeFigureOut">
              <a:rPr lang="vi-VN" smtClean="0"/>
              <a:t>06/09/2021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C4419F2-5615-4844-B248-9C200856D3EB}" type="slidenum">
              <a:rPr lang="vi-VN" smtClean="0"/>
              <a:t>‹#›</a:t>
            </a:fld>
            <a:endParaRPr lang="vi-VN"/>
          </a:p>
        </p:txBody>
      </p:sp>
    </p:spTree>
    <p:extLst>
      <p:ext uri="{BB962C8B-B14F-4D97-AF65-F5344CB8AC3E}">
        <p14:creationId xmlns:p14="http://schemas.microsoft.com/office/powerpoint/2010/main" val="3638782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F46ED6-0D68-464C-BFDA-9BBE32C46BA8}" type="datetimeFigureOut">
              <a:rPr lang="vi-VN" smtClean="0"/>
              <a:t>06/09/2021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C4419F2-5615-4844-B248-9C200856D3EB}" type="slidenum">
              <a:rPr lang="vi-VN" smtClean="0"/>
              <a:t>‹#›</a:t>
            </a:fld>
            <a:endParaRPr lang="vi-VN"/>
          </a:p>
        </p:txBody>
      </p:sp>
    </p:spTree>
    <p:extLst>
      <p:ext uri="{BB962C8B-B14F-4D97-AF65-F5344CB8AC3E}">
        <p14:creationId xmlns:p14="http://schemas.microsoft.com/office/powerpoint/2010/main" val="1843001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F46ED6-0D68-464C-BFDA-9BBE32C46BA8}" type="datetimeFigureOut">
              <a:rPr lang="vi-VN" smtClean="0"/>
              <a:t>06/09/2021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C4419F2-5615-4844-B248-9C200856D3EB}" type="slidenum">
              <a:rPr lang="vi-VN" smtClean="0"/>
              <a:t>‹#›</a:t>
            </a:fld>
            <a:endParaRPr lang="vi-VN"/>
          </a:p>
        </p:txBody>
      </p:sp>
    </p:spTree>
    <p:extLst>
      <p:ext uri="{BB962C8B-B14F-4D97-AF65-F5344CB8AC3E}">
        <p14:creationId xmlns:p14="http://schemas.microsoft.com/office/powerpoint/2010/main" val="2176663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6F46ED6-0D68-464C-BFDA-9BBE32C46BA8}" type="datetimeFigureOut">
              <a:rPr lang="vi-VN" smtClean="0"/>
              <a:t>06/09/2021</a:t>
            </a:fld>
            <a:endParaRPr lang="vi-VN"/>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C4419F2-5615-4844-B248-9C200856D3EB}" type="slidenum">
              <a:rPr lang="vi-VN" smtClean="0"/>
              <a:t>‹#›</a:t>
            </a:fld>
            <a:endParaRPr lang="vi-VN"/>
          </a:p>
        </p:txBody>
      </p:sp>
    </p:spTree>
    <p:extLst>
      <p:ext uri="{BB962C8B-B14F-4D97-AF65-F5344CB8AC3E}">
        <p14:creationId xmlns:p14="http://schemas.microsoft.com/office/powerpoint/2010/main" val="2357788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9.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7"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30.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0.png"/><Relationship Id="rId7" Type="http://schemas.openxmlformats.org/officeDocument/2006/relationships/image" Target="../media/image35.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6.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0.png"/><Relationship Id="rId5" Type="http://schemas.microsoft.com/office/2007/relationships/hdphoto" Target="../media/hdphoto1.wdp"/><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8.xml"/><Relationship Id="rId3" Type="http://schemas.openxmlformats.org/officeDocument/2006/relationships/image" Target="../media/image8.jpg"/><Relationship Id="rId7" Type="http://schemas.openxmlformats.org/officeDocument/2006/relationships/image" Target="../media/image11.png"/><Relationship Id="rId12" Type="http://schemas.openxmlformats.org/officeDocument/2006/relationships/image" Target="../media/image14.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3.png"/><Relationship Id="rId5" Type="http://schemas.openxmlformats.org/officeDocument/2006/relationships/slide" Target="slide5.xml"/><Relationship Id="rId10" Type="http://schemas.openxmlformats.org/officeDocument/2006/relationships/slide" Target="slide7.xml"/><Relationship Id="rId4" Type="http://schemas.openxmlformats.org/officeDocument/2006/relationships/image" Target="../media/image9.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 Target="slide4.xml"/><Relationship Id="rId7" Type="http://schemas.openxmlformats.org/officeDocument/2006/relationships/diagramQuickStyle" Target="../diagrams/quickStyle1.xm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7.pn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950865" y="1131590"/>
            <a:ext cx="4392488" cy="1200329"/>
          </a:xfrm>
          <a:prstGeom prst="rect">
            <a:avLst/>
          </a:prstGeom>
          <a:noFill/>
        </p:spPr>
        <p:txBody>
          <a:bodyPr wrap="square" rtlCol="0">
            <a:spAutoFit/>
          </a:bodyPr>
          <a:lstStyle/>
          <a:p>
            <a:pPr algn="ctr"/>
            <a:r>
              <a:rPr lang="en-US" sz="3600" b="1" dirty="0" err="1" smtClean="0">
                <a:solidFill>
                  <a:srgbClr val="FF0000"/>
                </a:solidFill>
                <a:latin typeface="Times New Roman" pitchFamily="18" charset="0"/>
                <a:cs typeface="Times New Roman" pitchFamily="18" charset="0"/>
              </a:rPr>
              <a:t>Chào</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mừng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các</a:t>
            </a:r>
            <a:r>
              <a:rPr lang="en-US" sz="3600" b="1" dirty="0" smtClean="0">
                <a:solidFill>
                  <a:srgbClr val="FF0000"/>
                </a:solidFill>
                <a:latin typeface="Times New Roman" pitchFamily="18" charset="0"/>
                <a:cs typeface="Times New Roman" pitchFamily="18" charset="0"/>
              </a:rPr>
              <a:t> con </a:t>
            </a:r>
            <a:r>
              <a:rPr lang="en-US" sz="3600" b="1" dirty="0" err="1" smtClean="0">
                <a:solidFill>
                  <a:srgbClr val="FF0000"/>
                </a:solidFill>
                <a:latin typeface="Times New Roman" pitchFamily="18" charset="0"/>
                <a:cs typeface="Times New Roman" pitchFamily="18" charset="0"/>
              </a:rPr>
              <a:t>đến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với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tiết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học</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7387431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6" repeatCount="indefinite" fill="hold" grpId="0" nodeType="withEffect">
                                  <p:stCondLst>
                                    <p:cond delay="0"/>
                                  </p:stCondLst>
                                  <p:childTnLst>
                                    <p:animClr clrSpc="hsl" dir="cw">
                                      <p:cBhvr override="childStyle">
                                        <p:cTn id="6" dur="2000" fill="hold"/>
                                        <p:tgtEl>
                                          <p:spTgt spid="2"/>
                                        </p:tgtEl>
                                        <p:attrNameLst>
                                          <p:attrName>style.color</p:attrName>
                                        </p:attrNameLst>
                                      </p:cBhvr>
                                      <p:to>
                                        <a:srgbClr val="0000F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0464" y="2934406"/>
            <a:ext cx="2116265" cy="186619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034" y="513523"/>
            <a:ext cx="1590412" cy="1855481"/>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89760" y="3996384"/>
            <a:ext cx="1046223" cy="1147117"/>
          </a:xfrm>
          <a:prstGeom prst="rect">
            <a:avLst/>
          </a:prstGeom>
        </p:spPr>
      </p:pic>
      <p:sp>
        <p:nvSpPr>
          <p:cNvPr id="6" name="TextBox 5"/>
          <p:cNvSpPr txBox="1"/>
          <p:nvPr/>
        </p:nvSpPr>
        <p:spPr>
          <a:xfrm>
            <a:off x="3141406" y="1537870"/>
            <a:ext cx="3141407" cy="1419619"/>
          </a:xfrm>
          <a:prstGeom prst="rect">
            <a:avLst/>
          </a:prstGeom>
          <a:noFill/>
        </p:spPr>
        <p:txBody>
          <a:bodyPr wrap="square" rtlCol="0">
            <a:spAutoFit/>
          </a:bodyPr>
          <a:lstStyle/>
          <a:p>
            <a:pPr algn="ctr"/>
            <a:r>
              <a:rPr lang="en-US" sz="8625"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ĐỌC</a:t>
            </a:r>
          </a:p>
        </p:txBody>
      </p:sp>
      <p:sp>
        <p:nvSpPr>
          <p:cNvPr id="2" name="Oval 1"/>
          <p:cNvSpPr/>
          <p:nvPr/>
        </p:nvSpPr>
        <p:spPr>
          <a:xfrm>
            <a:off x="35496" y="4371950"/>
            <a:ext cx="792088" cy="720080"/>
          </a:xfrm>
          <a:prstGeom prst="ellipse">
            <a:avLst/>
          </a:prstGeom>
          <a:solidFill>
            <a:srgbClr val="209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6453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Effect transition="in" filter="fade">
                                      <p:cBhvr>
                                        <p:cTn id="15" dur="1000"/>
                                        <p:tgtEl>
                                          <p:spTgt spid="4"/>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Effect transition="in" filter="fade">
                                      <p:cBhvr>
                                        <p:cTn id="2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sp>
        <p:nvSpPr>
          <p:cNvPr id="4" name="Rectangle 3"/>
          <p:cNvSpPr/>
          <p:nvPr/>
        </p:nvSpPr>
        <p:spPr>
          <a:xfrm>
            <a:off x="8388424" y="0"/>
            <a:ext cx="755576" cy="834586"/>
          </a:xfrm>
          <a:prstGeom prst="rect">
            <a:avLst/>
          </a:prstGeom>
          <a:solidFill>
            <a:srgbClr val="E8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671727" y="988829"/>
            <a:ext cx="5760640" cy="3908762"/>
          </a:xfrm>
          <a:prstGeom prst="rect">
            <a:avLst/>
          </a:prstGeom>
        </p:spPr>
        <p:txBody>
          <a:bodyPr wrap="square">
            <a:spAutoFit/>
          </a:bodyPr>
          <a:lstStyle/>
          <a:p>
            <a:pPr algn="ctr">
              <a:spcBef>
                <a:spcPts val="600"/>
              </a:spcBef>
            </a:pPr>
            <a:r>
              <a:rPr lang="vi-VN" dirty="0">
                <a:latin typeface="+mj-lt"/>
              </a:rPr>
              <a:t>Cái chổi thấy </a:t>
            </a:r>
            <a:r>
              <a:rPr lang="vi-VN" dirty="0" smtClean="0">
                <a:latin typeface="+mj-lt"/>
              </a:rPr>
              <a:t>rác</a:t>
            </a:r>
            <a:r>
              <a:rPr lang="vi-VN" dirty="0">
                <a:latin typeface="+mj-lt"/>
              </a:rPr>
              <a:t>, quét </a:t>
            </a:r>
            <a:r>
              <a:rPr lang="vi-VN" dirty="0" smtClean="0">
                <a:latin typeface="+mj-lt"/>
              </a:rPr>
              <a:t>nhà</a:t>
            </a:r>
          </a:p>
          <a:p>
            <a:pPr algn="ctr">
              <a:spcBef>
                <a:spcPts val="600"/>
              </a:spcBef>
            </a:pPr>
            <a:r>
              <a:rPr lang="vi-VN" dirty="0" smtClean="0">
                <a:latin typeface="+mj-lt"/>
              </a:rPr>
              <a:t>Cây </a:t>
            </a:r>
            <a:r>
              <a:rPr lang="vi-VN" dirty="0">
                <a:latin typeface="+mj-lt"/>
              </a:rPr>
              <a:t>kim sợi chỉ giúp bà và may </a:t>
            </a:r>
            <a:endParaRPr lang="vi-VN" dirty="0" smtClean="0">
              <a:latin typeface="+mj-lt"/>
            </a:endParaRPr>
          </a:p>
          <a:p>
            <a:pPr algn="ctr">
              <a:spcBef>
                <a:spcPts val="600"/>
              </a:spcBef>
            </a:pPr>
            <a:r>
              <a:rPr lang="vi-VN" dirty="0" smtClean="0">
                <a:latin typeface="+mj-lt"/>
              </a:rPr>
              <a:t>Quyển </a:t>
            </a:r>
            <a:r>
              <a:rPr lang="vi-VN" dirty="0">
                <a:latin typeface="+mj-lt"/>
              </a:rPr>
              <a:t>vở chép chữ cả ngày </a:t>
            </a:r>
            <a:endParaRPr lang="vi-VN" dirty="0" smtClean="0">
              <a:latin typeface="+mj-lt"/>
            </a:endParaRPr>
          </a:p>
          <a:p>
            <a:pPr algn="ctr">
              <a:spcBef>
                <a:spcPts val="600"/>
              </a:spcBef>
            </a:pPr>
            <a:r>
              <a:rPr lang="vi-VN" dirty="0" smtClean="0">
                <a:latin typeface="+mj-lt"/>
              </a:rPr>
              <a:t>Ngọn </a:t>
            </a:r>
            <a:r>
              <a:rPr lang="vi-VN" dirty="0">
                <a:latin typeface="+mj-lt"/>
              </a:rPr>
              <a:t>mướp xoè lá, vươn </a:t>
            </a:r>
            <a:r>
              <a:rPr lang="vi-VN" dirty="0" smtClean="0">
                <a:latin typeface="+mj-lt"/>
              </a:rPr>
              <a:t>“tay’’ </a:t>
            </a:r>
            <a:r>
              <a:rPr lang="vi-VN" dirty="0">
                <a:latin typeface="+mj-lt"/>
              </a:rPr>
              <a:t>leo giàn </a:t>
            </a:r>
            <a:endParaRPr lang="vi-VN" dirty="0" smtClean="0">
              <a:latin typeface="+mj-lt"/>
            </a:endParaRPr>
          </a:p>
          <a:p>
            <a:pPr algn="ctr">
              <a:spcBef>
                <a:spcPts val="600"/>
              </a:spcBef>
            </a:pPr>
            <a:r>
              <a:rPr lang="vi-VN" dirty="0" smtClean="0">
                <a:latin typeface="+mj-lt"/>
              </a:rPr>
              <a:t>Đồng </a:t>
            </a:r>
            <a:r>
              <a:rPr lang="vi-VN" dirty="0">
                <a:latin typeface="+mj-lt"/>
              </a:rPr>
              <a:t>hồ biết chỉ thời gian </a:t>
            </a:r>
            <a:endParaRPr lang="vi-VN" dirty="0" smtClean="0">
              <a:latin typeface="+mj-lt"/>
            </a:endParaRPr>
          </a:p>
          <a:p>
            <a:pPr algn="ctr">
              <a:spcBef>
                <a:spcPts val="600"/>
              </a:spcBef>
            </a:pPr>
            <a:r>
              <a:rPr lang="vi-VN" dirty="0" smtClean="0">
                <a:latin typeface="+mj-lt"/>
              </a:rPr>
              <a:t>Cái </a:t>
            </a:r>
            <a:r>
              <a:rPr lang="vi-VN" dirty="0">
                <a:latin typeface="+mj-lt"/>
              </a:rPr>
              <a:t>rả vo gạo, hòn than đốt lò </a:t>
            </a:r>
            <a:endParaRPr lang="vi-VN" dirty="0" smtClean="0">
              <a:latin typeface="+mj-lt"/>
            </a:endParaRPr>
          </a:p>
          <a:p>
            <a:pPr algn="ctr">
              <a:spcBef>
                <a:spcPts val="600"/>
              </a:spcBef>
            </a:pPr>
            <a:r>
              <a:rPr lang="vi-VN" dirty="0" smtClean="0">
                <a:latin typeface="+mj-lt"/>
              </a:rPr>
              <a:t>Con </a:t>
            </a:r>
            <a:r>
              <a:rPr lang="vi-VN" dirty="0">
                <a:latin typeface="+mj-lt"/>
              </a:rPr>
              <a:t>gà bảo sáng “Ó... </a:t>
            </a:r>
            <a:r>
              <a:rPr lang="vi-VN" dirty="0" smtClean="0">
                <a:latin typeface="+mj-lt"/>
              </a:rPr>
              <a:t>o...’’ </a:t>
            </a:r>
          </a:p>
          <a:p>
            <a:pPr algn="ctr">
              <a:spcBef>
                <a:spcPts val="600"/>
              </a:spcBef>
            </a:pPr>
            <a:r>
              <a:rPr lang="vi-VN" dirty="0" smtClean="0">
                <a:latin typeface="+mj-lt"/>
              </a:rPr>
              <a:t>Cánh </a:t>
            </a:r>
            <a:r>
              <a:rPr lang="vi-VN" dirty="0">
                <a:latin typeface="+mj-lt"/>
              </a:rPr>
              <a:t>cửa biết mở để cho nắng vào </a:t>
            </a:r>
            <a:endParaRPr lang="vi-VN" dirty="0" smtClean="0">
              <a:latin typeface="+mj-lt"/>
            </a:endParaRPr>
          </a:p>
          <a:p>
            <a:pPr algn="ctr">
              <a:spcBef>
                <a:spcPts val="600"/>
              </a:spcBef>
            </a:pPr>
            <a:r>
              <a:rPr lang="vi-VN" dirty="0" smtClean="0">
                <a:latin typeface="+mj-lt"/>
              </a:rPr>
              <a:t>Mỗi </a:t>
            </a:r>
            <a:r>
              <a:rPr lang="vi-VN" dirty="0">
                <a:latin typeface="+mj-lt"/>
              </a:rPr>
              <a:t>người một việc vui sao </a:t>
            </a:r>
            <a:endParaRPr lang="vi-VN" dirty="0" smtClean="0">
              <a:latin typeface="+mj-lt"/>
            </a:endParaRPr>
          </a:p>
          <a:p>
            <a:pPr algn="ctr">
              <a:spcBef>
                <a:spcPts val="600"/>
              </a:spcBef>
            </a:pPr>
            <a:r>
              <a:rPr lang="vi-VN" dirty="0" smtClean="0">
                <a:latin typeface="+mj-lt"/>
              </a:rPr>
              <a:t>Bé </a:t>
            </a:r>
            <a:r>
              <a:rPr lang="vi-VN" dirty="0">
                <a:latin typeface="+mj-lt"/>
              </a:rPr>
              <a:t>ngoan làm được việc nào, bé ơi</a:t>
            </a:r>
            <a:r>
              <a:rPr lang="vi-VN" dirty="0" smtClean="0">
                <a:latin typeface="+mj-lt"/>
              </a:rPr>
              <a:t>?</a:t>
            </a:r>
          </a:p>
          <a:p>
            <a:pPr algn="r">
              <a:spcBef>
                <a:spcPts val="600"/>
              </a:spcBef>
            </a:pPr>
            <a:r>
              <a:rPr lang="vi-VN" dirty="0" smtClean="0">
                <a:latin typeface="+mj-lt"/>
              </a:rPr>
              <a:t>NGUYỄN VĂN CHƯƠNG</a:t>
            </a:r>
            <a:endParaRPr lang="vi-VN" dirty="0">
              <a:latin typeface="+mj-lt"/>
            </a:endParaRPr>
          </a:p>
        </p:txBody>
      </p:sp>
      <p:sp>
        <p:nvSpPr>
          <p:cNvPr id="3" name="TextBox 2"/>
          <p:cNvSpPr txBox="1"/>
          <p:nvPr/>
        </p:nvSpPr>
        <p:spPr>
          <a:xfrm>
            <a:off x="1338785" y="372921"/>
            <a:ext cx="7200800" cy="461665"/>
          </a:xfrm>
          <a:prstGeom prst="rect">
            <a:avLst/>
          </a:prstGeom>
          <a:noFill/>
        </p:spPr>
        <p:txBody>
          <a:bodyPr wrap="square" rtlCol="0">
            <a:spAutoFit/>
          </a:bodyPr>
          <a:lstStyle/>
          <a:p>
            <a:pPr algn="ctr"/>
            <a:r>
              <a:rPr lang="en-US" sz="2400" b="1" dirty="0" smtClean="0">
                <a:solidFill>
                  <a:srgbClr val="0000FF"/>
                </a:solidFill>
                <a:latin typeface="Times New Roman" pitchFamily="18" charset="0"/>
                <a:cs typeface="Times New Roman" pitchFamily="18" charset="0"/>
              </a:rPr>
              <a:t>MỖI NGƯỜI MỘT VIỆC</a:t>
            </a:r>
            <a:endParaRPr lang="vi-VN" sz="2400" b="1" dirty="0">
              <a:solidFill>
                <a:srgbClr val="0000FF"/>
              </a:solidFill>
              <a:latin typeface="Times New Roman" pitchFamily="18" charset="0"/>
              <a:cs typeface="Times New Roman" pitchFamily="18"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07504" y="839202"/>
            <a:ext cx="2983042" cy="1811389"/>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colorTemperature colorTemp="88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7622434" y="2571750"/>
            <a:ext cx="1691819" cy="2903161"/>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82701" y="114558"/>
            <a:ext cx="1034559" cy="931103"/>
          </a:xfrm>
          <a:prstGeom prst="rect">
            <a:avLst/>
          </a:prstGeom>
        </p:spPr>
      </p:pic>
    </p:spTree>
    <p:extLst>
      <p:ext uri="{BB962C8B-B14F-4D97-AF65-F5344CB8AC3E}">
        <p14:creationId xmlns:p14="http://schemas.microsoft.com/office/powerpoint/2010/main" val="30803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par>
                          <p:cTn id="13" fill="hold">
                            <p:stCondLst>
                              <p:cond delay="2000"/>
                            </p:stCondLst>
                            <p:childTnLst>
                              <p:par>
                                <p:cTn id="14" presetID="42"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r="-1000"/>
          </a:stretch>
        </a:blipFill>
        <a:effectLst/>
      </p:bgPr>
    </p:bg>
    <p:spTree>
      <p:nvGrpSpPr>
        <p:cNvPr id="1" name=""/>
        <p:cNvGrpSpPr/>
        <p:nvPr/>
      </p:nvGrpSpPr>
      <p:grpSpPr>
        <a:xfrm>
          <a:off x="0" y="0"/>
          <a:ext cx="0" cy="0"/>
          <a:chOff x="0" y="0"/>
          <a:chExt cx="0" cy="0"/>
        </a:xfrm>
      </p:grpSpPr>
      <p:sp>
        <p:nvSpPr>
          <p:cNvPr id="33" name="Rectangle 32"/>
          <p:cNvSpPr/>
          <p:nvPr/>
        </p:nvSpPr>
        <p:spPr>
          <a:xfrm>
            <a:off x="8388424" y="0"/>
            <a:ext cx="755576" cy="834586"/>
          </a:xfrm>
          <a:prstGeom prst="rect">
            <a:avLst/>
          </a:prstGeom>
          <a:solidFill>
            <a:srgbClr val="E8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71600" y="123478"/>
            <a:ext cx="5760640" cy="4924425"/>
          </a:xfrm>
          <a:prstGeom prst="rect">
            <a:avLst/>
          </a:prstGeom>
        </p:spPr>
        <p:txBody>
          <a:bodyPr wrap="square">
            <a:spAutoFit/>
          </a:bodyPr>
          <a:lstStyle/>
          <a:p>
            <a:pPr algn="ctr">
              <a:spcBef>
                <a:spcPts val="600"/>
              </a:spcBef>
            </a:pPr>
            <a:r>
              <a:rPr lang="vi-VN" sz="2400" dirty="0">
                <a:latin typeface="+mj-lt"/>
              </a:rPr>
              <a:t>Cái chổi thấy </a:t>
            </a:r>
            <a:r>
              <a:rPr lang="vi-VN" sz="2400" dirty="0" smtClean="0">
                <a:latin typeface="+mj-lt"/>
              </a:rPr>
              <a:t>rác</a:t>
            </a:r>
            <a:r>
              <a:rPr lang="vi-VN" sz="2400" dirty="0">
                <a:latin typeface="+mj-lt"/>
              </a:rPr>
              <a:t>, quét </a:t>
            </a:r>
            <a:r>
              <a:rPr lang="vi-VN" sz="2400" dirty="0" smtClean="0">
                <a:latin typeface="+mj-lt"/>
              </a:rPr>
              <a:t>nhà</a:t>
            </a:r>
          </a:p>
          <a:p>
            <a:pPr algn="ctr">
              <a:spcBef>
                <a:spcPts val="600"/>
              </a:spcBef>
            </a:pPr>
            <a:r>
              <a:rPr lang="vi-VN" sz="2400" dirty="0" smtClean="0">
                <a:latin typeface="+mj-lt"/>
              </a:rPr>
              <a:t>Cây </a:t>
            </a:r>
            <a:r>
              <a:rPr lang="vi-VN" sz="2400" dirty="0">
                <a:latin typeface="+mj-lt"/>
              </a:rPr>
              <a:t>kim sợi chỉ giúp bà và may </a:t>
            </a:r>
            <a:endParaRPr lang="vi-VN" sz="2400" dirty="0" smtClean="0">
              <a:latin typeface="+mj-lt"/>
            </a:endParaRPr>
          </a:p>
          <a:p>
            <a:pPr algn="ctr">
              <a:spcBef>
                <a:spcPts val="600"/>
              </a:spcBef>
            </a:pPr>
            <a:r>
              <a:rPr lang="vi-VN" sz="2400" dirty="0" smtClean="0">
                <a:latin typeface="+mj-lt"/>
              </a:rPr>
              <a:t>Quyển </a:t>
            </a:r>
            <a:r>
              <a:rPr lang="vi-VN" sz="2400" dirty="0">
                <a:latin typeface="+mj-lt"/>
              </a:rPr>
              <a:t>vở chép chữ cả ngày </a:t>
            </a:r>
            <a:endParaRPr lang="vi-VN" sz="2400" dirty="0" smtClean="0">
              <a:latin typeface="+mj-lt"/>
            </a:endParaRPr>
          </a:p>
          <a:p>
            <a:pPr algn="ctr">
              <a:spcBef>
                <a:spcPts val="600"/>
              </a:spcBef>
            </a:pPr>
            <a:r>
              <a:rPr lang="vi-VN" sz="2400" dirty="0" smtClean="0">
                <a:latin typeface="+mj-lt"/>
              </a:rPr>
              <a:t>Ngọn </a:t>
            </a:r>
            <a:r>
              <a:rPr lang="vi-VN" sz="2400" dirty="0">
                <a:latin typeface="+mj-lt"/>
              </a:rPr>
              <a:t>mướp xoè lá, vươn </a:t>
            </a:r>
            <a:r>
              <a:rPr lang="vi-VN" sz="2400" dirty="0" smtClean="0">
                <a:latin typeface="+mj-lt"/>
              </a:rPr>
              <a:t>“tay’’ </a:t>
            </a:r>
            <a:r>
              <a:rPr lang="vi-VN" sz="2400" dirty="0">
                <a:latin typeface="+mj-lt"/>
              </a:rPr>
              <a:t>leo giàn </a:t>
            </a:r>
            <a:endParaRPr lang="vi-VN" sz="2400" dirty="0" smtClean="0">
              <a:latin typeface="+mj-lt"/>
            </a:endParaRPr>
          </a:p>
          <a:p>
            <a:pPr algn="ctr">
              <a:spcBef>
                <a:spcPts val="600"/>
              </a:spcBef>
            </a:pPr>
            <a:r>
              <a:rPr lang="vi-VN" sz="2400" dirty="0" smtClean="0">
                <a:latin typeface="+mj-lt"/>
              </a:rPr>
              <a:t>Đồng </a:t>
            </a:r>
            <a:r>
              <a:rPr lang="vi-VN" sz="2400" dirty="0">
                <a:latin typeface="+mj-lt"/>
              </a:rPr>
              <a:t>hồ biết chỉ thời gian </a:t>
            </a:r>
            <a:endParaRPr lang="vi-VN" sz="2400" dirty="0" smtClean="0">
              <a:latin typeface="+mj-lt"/>
            </a:endParaRPr>
          </a:p>
          <a:p>
            <a:pPr algn="ctr">
              <a:spcBef>
                <a:spcPts val="600"/>
              </a:spcBef>
            </a:pPr>
            <a:r>
              <a:rPr lang="vi-VN" sz="2400" dirty="0" smtClean="0">
                <a:latin typeface="+mj-lt"/>
              </a:rPr>
              <a:t>Cái </a:t>
            </a:r>
            <a:r>
              <a:rPr lang="vi-VN" sz="2400" dirty="0">
                <a:latin typeface="+mj-lt"/>
              </a:rPr>
              <a:t>rả vo gạo, hòn than đốt lò </a:t>
            </a:r>
            <a:endParaRPr lang="vi-VN" sz="2400" dirty="0" smtClean="0">
              <a:latin typeface="+mj-lt"/>
            </a:endParaRPr>
          </a:p>
          <a:p>
            <a:pPr algn="ctr">
              <a:spcBef>
                <a:spcPts val="600"/>
              </a:spcBef>
            </a:pPr>
            <a:r>
              <a:rPr lang="vi-VN" sz="2400" dirty="0" smtClean="0">
                <a:latin typeface="+mj-lt"/>
              </a:rPr>
              <a:t>Con </a:t>
            </a:r>
            <a:r>
              <a:rPr lang="vi-VN" sz="2400" dirty="0">
                <a:latin typeface="+mj-lt"/>
              </a:rPr>
              <a:t>gà </a:t>
            </a:r>
            <a:r>
              <a:rPr lang="vi-VN" sz="2400" dirty="0" smtClean="0">
                <a:latin typeface="+mj-lt"/>
              </a:rPr>
              <a:t>báo sáng  </a:t>
            </a:r>
            <a:r>
              <a:rPr lang="vi-VN" sz="2400" dirty="0">
                <a:latin typeface="+mj-lt"/>
              </a:rPr>
              <a:t>“Ó... </a:t>
            </a:r>
            <a:r>
              <a:rPr lang="vi-VN" sz="2400" dirty="0" smtClean="0">
                <a:latin typeface="+mj-lt"/>
              </a:rPr>
              <a:t>o...’’ </a:t>
            </a:r>
          </a:p>
          <a:p>
            <a:pPr algn="ctr">
              <a:spcBef>
                <a:spcPts val="600"/>
              </a:spcBef>
            </a:pPr>
            <a:r>
              <a:rPr lang="vi-VN" sz="2400" dirty="0" smtClean="0">
                <a:latin typeface="+mj-lt"/>
              </a:rPr>
              <a:t>Cánh </a:t>
            </a:r>
            <a:r>
              <a:rPr lang="vi-VN" sz="2400" dirty="0">
                <a:latin typeface="+mj-lt"/>
              </a:rPr>
              <a:t>cửa biết mở để cho nắng vào </a:t>
            </a:r>
            <a:endParaRPr lang="vi-VN" sz="2400" dirty="0" smtClean="0">
              <a:latin typeface="+mj-lt"/>
            </a:endParaRPr>
          </a:p>
          <a:p>
            <a:pPr algn="ctr">
              <a:spcBef>
                <a:spcPts val="600"/>
              </a:spcBef>
            </a:pPr>
            <a:r>
              <a:rPr lang="vi-VN" sz="2400" dirty="0" smtClean="0">
                <a:latin typeface="+mj-lt"/>
              </a:rPr>
              <a:t>Mỗi </a:t>
            </a:r>
            <a:r>
              <a:rPr lang="vi-VN" sz="2400" dirty="0">
                <a:latin typeface="+mj-lt"/>
              </a:rPr>
              <a:t>người một việc vui sao </a:t>
            </a:r>
            <a:endParaRPr lang="vi-VN" sz="2400" dirty="0" smtClean="0">
              <a:latin typeface="+mj-lt"/>
            </a:endParaRPr>
          </a:p>
          <a:p>
            <a:pPr algn="ctr">
              <a:spcBef>
                <a:spcPts val="600"/>
              </a:spcBef>
            </a:pPr>
            <a:r>
              <a:rPr lang="vi-VN" sz="2400" dirty="0" smtClean="0">
                <a:latin typeface="+mj-lt"/>
              </a:rPr>
              <a:t>Bé </a:t>
            </a:r>
            <a:r>
              <a:rPr lang="vi-VN" sz="2400" dirty="0">
                <a:latin typeface="+mj-lt"/>
              </a:rPr>
              <a:t>ngoan làm được việc nào, bé ơi</a:t>
            </a:r>
            <a:r>
              <a:rPr lang="vi-VN" sz="2400" dirty="0" smtClean="0">
                <a:latin typeface="+mj-lt"/>
              </a:rPr>
              <a:t>?</a:t>
            </a:r>
          </a:p>
          <a:p>
            <a:pPr algn="r">
              <a:spcBef>
                <a:spcPts val="600"/>
              </a:spcBef>
            </a:pPr>
            <a:r>
              <a:rPr lang="vi-VN" sz="2400" dirty="0" smtClean="0">
                <a:latin typeface="+mj-lt"/>
              </a:rPr>
              <a:t>NGUYỄN VĂN CHƯƠNG</a:t>
            </a:r>
            <a:endParaRPr lang="vi-VN" sz="2400" dirty="0">
              <a:latin typeface="+mj-lt"/>
            </a:endParaRPr>
          </a:p>
        </p:txBody>
      </p:sp>
      <p:sp>
        <p:nvSpPr>
          <p:cNvPr id="7" name="TextBox 6"/>
          <p:cNvSpPr txBox="1"/>
          <p:nvPr/>
        </p:nvSpPr>
        <p:spPr>
          <a:xfrm>
            <a:off x="2081679" y="1017191"/>
            <a:ext cx="1584176" cy="461665"/>
          </a:xfrm>
          <a:prstGeom prst="rect">
            <a:avLst/>
          </a:prstGeom>
          <a:noFill/>
        </p:spPr>
        <p:txBody>
          <a:bodyPr wrap="square" rtlCol="0">
            <a:spAutoFit/>
          </a:bodyPr>
          <a:lstStyle/>
          <a:p>
            <a:r>
              <a:rPr lang="en-US" sz="2400" dirty="0" err="1" smtClean="0">
                <a:solidFill>
                  <a:srgbClr val="0000FF"/>
                </a:solidFill>
                <a:latin typeface="Times New Roman" pitchFamily="18" charset="0"/>
                <a:cs typeface="Times New Roman" pitchFamily="18" charset="0"/>
              </a:rPr>
              <a:t>Quyển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vở</a:t>
            </a:r>
            <a:endParaRPr lang="vi-VN" sz="2400" dirty="0">
              <a:solidFill>
                <a:srgbClr val="0000FF"/>
              </a:solidFill>
              <a:latin typeface="Times New Roman" pitchFamily="18" charset="0"/>
              <a:cs typeface="Times New Roman" pitchFamily="18" charset="0"/>
            </a:endParaRPr>
          </a:p>
        </p:txBody>
      </p:sp>
      <p:sp>
        <p:nvSpPr>
          <p:cNvPr id="8" name="TextBox 7"/>
          <p:cNvSpPr txBox="1"/>
          <p:nvPr/>
        </p:nvSpPr>
        <p:spPr>
          <a:xfrm>
            <a:off x="1547664" y="4107465"/>
            <a:ext cx="1440160" cy="461665"/>
          </a:xfrm>
          <a:prstGeom prst="rect">
            <a:avLst/>
          </a:prstGeom>
          <a:noFill/>
        </p:spPr>
        <p:txBody>
          <a:bodyPr wrap="square" rtlCol="0">
            <a:spAutoFit/>
          </a:bodyPr>
          <a:lstStyle/>
          <a:p>
            <a:r>
              <a:rPr lang="en-US" sz="2400" dirty="0" err="1" smtClean="0">
                <a:solidFill>
                  <a:srgbClr val="0000FF"/>
                </a:solidFill>
                <a:latin typeface="Times New Roman" pitchFamily="18" charset="0"/>
                <a:cs typeface="Times New Roman" pitchFamily="18" charset="0"/>
              </a:rPr>
              <a:t>Bé</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ngoan</a:t>
            </a:r>
            <a:endParaRPr lang="vi-VN" sz="2400" dirty="0">
              <a:solidFill>
                <a:srgbClr val="0000FF"/>
              </a:solidFill>
              <a:latin typeface="Times New Roman" pitchFamily="18" charset="0"/>
              <a:cs typeface="Times New Roman" pitchFamily="18" charset="0"/>
            </a:endParaRPr>
          </a:p>
        </p:txBody>
      </p:sp>
      <p:sp>
        <p:nvSpPr>
          <p:cNvPr id="12" name="TextBox 11"/>
          <p:cNvSpPr txBox="1"/>
          <p:nvPr/>
        </p:nvSpPr>
        <p:spPr>
          <a:xfrm>
            <a:off x="6588224" y="198388"/>
            <a:ext cx="2555776" cy="1077218"/>
          </a:xfrm>
          <a:prstGeom prst="rect">
            <a:avLst/>
          </a:prstGeom>
          <a:noFill/>
        </p:spPr>
        <p:txBody>
          <a:bodyPr wrap="square" rtlCol="0">
            <a:spAutoFit/>
          </a:bodyPr>
          <a:lstStyle/>
          <a:p>
            <a:pPr algn="ctr"/>
            <a:r>
              <a:rPr lang="en-US" sz="3200" b="1" dirty="0" smtClean="0">
                <a:solidFill>
                  <a:schemeClr val="bg1"/>
                </a:solidFill>
                <a:latin typeface="Times New Roman" pitchFamily="18" charset="0"/>
                <a:cs typeface="Times New Roman" pitchFamily="18" charset="0"/>
              </a:rPr>
              <a:t>MỖI NGƯỜI MỘT VIỆC</a:t>
            </a:r>
            <a:endParaRPr lang="vi-VN" sz="3200" b="1" dirty="0">
              <a:solidFill>
                <a:schemeClr val="bg1"/>
              </a:solidFill>
              <a:latin typeface="Times New Roman" pitchFamily="18" charset="0"/>
              <a:cs typeface="Times New Roman" pitchFamily="18" charset="0"/>
            </a:endParaRPr>
          </a:p>
        </p:txBody>
      </p:sp>
      <p:sp>
        <p:nvSpPr>
          <p:cNvPr id="16" name="Rectangle 15"/>
          <p:cNvSpPr/>
          <p:nvPr/>
        </p:nvSpPr>
        <p:spPr>
          <a:xfrm>
            <a:off x="2926667" y="555526"/>
            <a:ext cx="1082348" cy="461665"/>
          </a:xfrm>
          <a:prstGeom prst="rect">
            <a:avLst/>
          </a:prstGeom>
        </p:spPr>
        <p:txBody>
          <a:bodyPr wrap="none">
            <a:spAutoFit/>
          </a:bodyPr>
          <a:lstStyle/>
          <a:p>
            <a:r>
              <a:rPr lang="vi-VN" sz="2400" dirty="0">
                <a:solidFill>
                  <a:srgbClr val="0000FF"/>
                </a:solidFill>
                <a:latin typeface="Times New Roman" pitchFamily="18" charset="0"/>
                <a:cs typeface="Times New Roman" pitchFamily="18" charset="0"/>
              </a:rPr>
              <a:t>sợi chỉ </a:t>
            </a:r>
          </a:p>
        </p:txBody>
      </p:sp>
      <p:sp>
        <p:nvSpPr>
          <p:cNvPr id="19" name="Rectangle 18"/>
          <p:cNvSpPr/>
          <p:nvPr/>
        </p:nvSpPr>
        <p:spPr>
          <a:xfrm>
            <a:off x="2873767" y="1462013"/>
            <a:ext cx="926857" cy="461665"/>
          </a:xfrm>
          <a:prstGeom prst="rect">
            <a:avLst/>
          </a:prstGeom>
        </p:spPr>
        <p:txBody>
          <a:bodyPr wrap="none">
            <a:spAutoFit/>
          </a:bodyPr>
          <a:lstStyle/>
          <a:p>
            <a:r>
              <a:rPr lang="vi-VN" sz="2400" dirty="0">
                <a:solidFill>
                  <a:srgbClr val="0000FF"/>
                </a:solidFill>
                <a:latin typeface="Times New Roman" pitchFamily="18" charset="0"/>
                <a:cs typeface="Times New Roman" pitchFamily="18" charset="0"/>
              </a:rPr>
              <a:t>xoè lá</a:t>
            </a:r>
          </a:p>
        </p:txBody>
      </p:sp>
      <p:sp>
        <p:nvSpPr>
          <p:cNvPr id="20" name="Rectangle 19"/>
          <p:cNvSpPr/>
          <p:nvPr/>
        </p:nvSpPr>
        <p:spPr>
          <a:xfrm>
            <a:off x="5220072" y="1457647"/>
            <a:ext cx="1242648" cy="461665"/>
          </a:xfrm>
          <a:prstGeom prst="rect">
            <a:avLst/>
          </a:prstGeom>
        </p:spPr>
        <p:txBody>
          <a:bodyPr wrap="none">
            <a:spAutoFit/>
          </a:bodyPr>
          <a:lstStyle/>
          <a:p>
            <a:r>
              <a:rPr lang="vi-VN" sz="2400" dirty="0">
                <a:solidFill>
                  <a:srgbClr val="0000FF"/>
                </a:solidFill>
                <a:latin typeface="Times New Roman" pitchFamily="18" charset="0"/>
                <a:cs typeface="Times New Roman" pitchFamily="18" charset="0"/>
              </a:rPr>
              <a:t>leo giàn </a:t>
            </a:r>
          </a:p>
        </p:txBody>
      </p:sp>
      <p:cxnSp>
        <p:nvCxnSpPr>
          <p:cNvPr id="22" name="Straight Connector 21"/>
          <p:cNvCxnSpPr/>
          <p:nvPr/>
        </p:nvCxnSpPr>
        <p:spPr>
          <a:xfrm flipH="1">
            <a:off x="4355976" y="123478"/>
            <a:ext cx="144016" cy="4320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800624" y="602928"/>
            <a:ext cx="144016" cy="4320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366787" y="1059582"/>
            <a:ext cx="144016" cy="4320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728616" y="1491630"/>
            <a:ext cx="144016" cy="4320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275856" y="1923678"/>
            <a:ext cx="144016" cy="4320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665855" y="2369666"/>
            <a:ext cx="144016" cy="4320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987824" y="2801714"/>
            <a:ext cx="144016" cy="4320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4211960" y="2820442"/>
            <a:ext cx="144016" cy="4320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3851920" y="3281164"/>
            <a:ext cx="144016" cy="4320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042799" y="4107465"/>
            <a:ext cx="144016" cy="4320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5129552" y="4154867"/>
            <a:ext cx="144016" cy="4320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64799" y="69012"/>
            <a:ext cx="1194834" cy="846554"/>
          </a:xfrm>
          <a:prstGeom prst="roundRect">
            <a:avLst/>
          </a:prstGeom>
          <a:solidFill>
            <a:srgbClr val="E29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LUYỆN ĐỌC</a:t>
            </a:r>
            <a:endPar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9531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down)">
                                      <p:cBhvr>
                                        <p:cTn id="39" dur="500"/>
                                        <p:tgtEl>
                                          <p:spTgt spid="22"/>
                                        </p:tgtEl>
                                      </p:cBhvr>
                                    </p:animEffect>
                                  </p:childTnLst>
                                </p:cTn>
                              </p:par>
                              <p:par>
                                <p:cTn id="40" presetID="22" presetClass="entr" presetSubtype="4"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par>
                                <p:cTn id="43" presetID="22" presetClass="entr" presetSubtype="4"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down)">
                                      <p:cBhvr>
                                        <p:cTn id="45" dur="500"/>
                                        <p:tgtEl>
                                          <p:spTgt spid="24"/>
                                        </p:tgtEl>
                                      </p:cBhvr>
                                    </p:animEffect>
                                  </p:childTnLst>
                                </p:cTn>
                              </p:par>
                              <p:par>
                                <p:cTn id="46" presetID="22" presetClass="entr" presetSubtype="4"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down)">
                                      <p:cBhvr>
                                        <p:cTn id="48" dur="500"/>
                                        <p:tgtEl>
                                          <p:spTgt spid="25"/>
                                        </p:tgtEl>
                                      </p:cBhvr>
                                    </p:animEffect>
                                  </p:childTnLst>
                                </p:cTn>
                              </p:par>
                              <p:par>
                                <p:cTn id="49" presetID="22" presetClass="entr" presetSubtype="4"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down)">
                                      <p:cBhvr>
                                        <p:cTn id="51" dur="500"/>
                                        <p:tgtEl>
                                          <p:spTgt spid="26"/>
                                        </p:tgtEl>
                                      </p:cBhvr>
                                    </p:animEffect>
                                  </p:childTnLst>
                                </p:cTn>
                              </p:par>
                              <p:par>
                                <p:cTn id="52" presetID="22" presetClass="entr" presetSubtype="4" fill="hold"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down)">
                                      <p:cBhvr>
                                        <p:cTn id="54" dur="500"/>
                                        <p:tgtEl>
                                          <p:spTgt spid="27"/>
                                        </p:tgtEl>
                                      </p:cBhvr>
                                    </p:animEffect>
                                  </p:childTnLst>
                                </p:cTn>
                              </p:par>
                              <p:par>
                                <p:cTn id="55" presetID="22" presetClass="entr" presetSubtype="4"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down)">
                                      <p:cBhvr>
                                        <p:cTn id="57" dur="500"/>
                                        <p:tgtEl>
                                          <p:spTgt spid="28"/>
                                        </p:tgtEl>
                                      </p:cBhvr>
                                    </p:animEffect>
                                  </p:childTnLst>
                                </p:cTn>
                              </p:par>
                              <p:par>
                                <p:cTn id="58" presetID="22" presetClass="entr" presetSubtype="4" fill="hold"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down)">
                                      <p:cBhvr>
                                        <p:cTn id="60" dur="500"/>
                                        <p:tgtEl>
                                          <p:spTgt spid="29"/>
                                        </p:tgtEl>
                                      </p:cBhvr>
                                    </p:animEffect>
                                  </p:childTnLst>
                                </p:cTn>
                              </p:par>
                              <p:par>
                                <p:cTn id="61" presetID="22" presetClass="entr" presetSubtype="4" fill="hold"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down)">
                                      <p:cBhvr>
                                        <p:cTn id="63" dur="500"/>
                                        <p:tgtEl>
                                          <p:spTgt spid="30"/>
                                        </p:tgtEl>
                                      </p:cBhvr>
                                    </p:animEffect>
                                  </p:childTnLst>
                                </p:cTn>
                              </p:par>
                              <p:par>
                                <p:cTn id="64" presetID="22" presetClass="entr" presetSubtype="4" fill="hold"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down)">
                                      <p:cBhvr>
                                        <p:cTn id="66" dur="500"/>
                                        <p:tgtEl>
                                          <p:spTgt spid="31"/>
                                        </p:tgtEl>
                                      </p:cBhvr>
                                    </p:animEffect>
                                  </p:childTnLst>
                                </p:cTn>
                              </p:par>
                              <p:par>
                                <p:cTn id="67" presetID="22" presetClass="entr" presetSubtype="4"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down)">
                                      <p:cBhvr>
                                        <p:cTn id="6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6" grpId="0"/>
      <p:bldP spid="19" grpId="0"/>
      <p:bldP spid="20"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r="-1000"/>
          </a:stretch>
        </a:blipFill>
        <a:effectLst/>
      </p:bgPr>
    </p:bg>
    <p:spTree>
      <p:nvGrpSpPr>
        <p:cNvPr id="1" name=""/>
        <p:cNvGrpSpPr/>
        <p:nvPr/>
      </p:nvGrpSpPr>
      <p:grpSpPr>
        <a:xfrm>
          <a:off x="0" y="0"/>
          <a:ext cx="0" cy="0"/>
          <a:chOff x="0" y="0"/>
          <a:chExt cx="0" cy="0"/>
        </a:xfrm>
      </p:grpSpPr>
      <p:sp>
        <p:nvSpPr>
          <p:cNvPr id="9" name="Rectangle 8"/>
          <p:cNvSpPr/>
          <p:nvPr/>
        </p:nvSpPr>
        <p:spPr>
          <a:xfrm>
            <a:off x="8388424" y="0"/>
            <a:ext cx="755576" cy="834586"/>
          </a:xfrm>
          <a:prstGeom prst="rect">
            <a:avLst/>
          </a:prstGeom>
          <a:solidFill>
            <a:srgbClr val="E8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71600" y="123478"/>
            <a:ext cx="5760640" cy="4924425"/>
          </a:xfrm>
          <a:prstGeom prst="rect">
            <a:avLst/>
          </a:prstGeom>
        </p:spPr>
        <p:txBody>
          <a:bodyPr wrap="square">
            <a:spAutoFit/>
          </a:bodyPr>
          <a:lstStyle/>
          <a:p>
            <a:pPr algn="ctr">
              <a:spcBef>
                <a:spcPts val="600"/>
              </a:spcBef>
            </a:pPr>
            <a:r>
              <a:rPr lang="vi-VN" sz="2400" dirty="0">
                <a:latin typeface="+mj-lt"/>
              </a:rPr>
              <a:t>Cái chổi thấy </a:t>
            </a:r>
            <a:r>
              <a:rPr lang="vi-VN" sz="2400" dirty="0" smtClean="0">
                <a:latin typeface="+mj-lt"/>
              </a:rPr>
              <a:t>rác</a:t>
            </a:r>
            <a:r>
              <a:rPr lang="vi-VN" sz="2400" dirty="0">
                <a:latin typeface="+mj-lt"/>
              </a:rPr>
              <a:t>, quét </a:t>
            </a:r>
            <a:r>
              <a:rPr lang="vi-VN" sz="2400" dirty="0" smtClean="0">
                <a:latin typeface="+mj-lt"/>
              </a:rPr>
              <a:t>nhà</a:t>
            </a:r>
          </a:p>
          <a:p>
            <a:pPr algn="ctr">
              <a:spcBef>
                <a:spcPts val="600"/>
              </a:spcBef>
            </a:pPr>
            <a:r>
              <a:rPr lang="vi-VN" sz="2400" dirty="0" smtClean="0">
                <a:latin typeface="+mj-lt"/>
              </a:rPr>
              <a:t>Cây </a:t>
            </a:r>
            <a:r>
              <a:rPr lang="vi-VN" sz="2400" dirty="0">
                <a:latin typeface="+mj-lt"/>
              </a:rPr>
              <a:t>kim sợi chỉ giúp bà và may </a:t>
            </a:r>
            <a:endParaRPr lang="vi-VN" sz="2400" dirty="0" smtClean="0">
              <a:latin typeface="+mj-lt"/>
            </a:endParaRPr>
          </a:p>
          <a:p>
            <a:pPr algn="ctr">
              <a:spcBef>
                <a:spcPts val="600"/>
              </a:spcBef>
            </a:pPr>
            <a:r>
              <a:rPr lang="vi-VN" sz="2400" dirty="0" smtClean="0">
                <a:latin typeface="+mj-lt"/>
              </a:rPr>
              <a:t>Quyển </a:t>
            </a:r>
            <a:r>
              <a:rPr lang="vi-VN" sz="2400" dirty="0">
                <a:latin typeface="+mj-lt"/>
              </a:rPr>
              <a:t>vở chép chữ cả ngày </a:t>
            </a:r>
            <a:endParaRPr lang="vi-VN" sz="2400" dirty="0" smtClean="0">
              <a:latin typeface="+mj-lt"/>
            </a:endParaRPr>
          </a:p>
          <a:p>
            <a:pPr algn="ctr">
              <a:spcBef>
                <a:spcPts val="600"/>
              </a:spcBef>
            </a:pPr>
            <a:r>
              <a:rPr lang="vi-VN" sz="2400" dirty="0" smtClean="0">
                <a:latin typeface="+mj-lt"/>
              </a:rPr>
              <a:t>Ngọn </a:t>
            </a:r>
            <a:r>
              <a:rPr lang="vi-VN" sz="2400" dirty="0">
                <a:latin typeface="+mj-lt"/>
              </a:rPr>
              <a:t>mướp xoè lá, vươn </a:t>
            </a:r>
            <a:r>
              <a:rPr lang="vi-VN" sz="2400" dirty="0" smtClean="0">
                <a:latin typeface="+mj-lt"/>
              </a:rPr>
              <a:t>“tay’’ </a:t>
            </a:r>
            <a:r>
              <a:rPr lang="vi-VN" sz="2400" dirty="0">
                <a:latin typeface="+mj-lt"/>
              </a:rPr>
              <a:t>leo giàn </a:t>
            </a:r>
            <a:endParaRPr lang="vi-VN" sz="2400" dirty="0" smtClean="0">
              <a:latin typeface="+mj-lt"/>
            </a:endParaRPr>
          </a:p>
          <a:p>
            <a:pPr algn="ctr">
              <a:spcBef>
                <a:spcPts val="600"/>
              </a:spcBef>
            </a:pPr>
            <a:r>
              <a:rPr lang="vi-VN" sz="2400" dirty="0" smtClean="0">
                <a:latin typeface="+mj-lt"/>
              </a:rPr>
              <a:t>Đồng </a:t>
            </a:r>
            <a:r>
              <a:rPr lang="vi-VN" sz="2400" dirty="0">
                <a:latin typeface="+mj-lt"/>
              </a:rPr>
              <a:t>hồ biết chỉ thời gian </a:t>
            </a:r>
            <a:endParaRPr lang="vi-VN" sz="2400" dirty="0" smtClean="0">
              <a:latin typeface="+mj-lt"/>
            </a:endParaRPr>
          </a:p>
          <a:p>
            <a:pPr algn="ctr">
              <a:spcBef>
                <a:spcPts val="600"/>
              </a:spcBef>
            </a:pPr>
            <a:r>
              <a:rPr lang="vi-VN" sz="2400" dirty="0" smtClean="0">
                <a:latin typeface="+mj-lt"/>
              </a:rPr>
              <a:t>Cái </a:t>
            </a:r>
            <a:r>
              <a:rPr lang="vi-VN" sz="2400" dirty="0">
                <a:latin typeface="+mj-lt"/>
              </a:rPr>
              <a:t>rả vo gạo, hòn than đốt lò </a:t>
            </a:r>
            <a:endParaRPr lang="vi-VN" sz="2400" dirty="0" smtClean="0">
              <a:latin typeface="+mj-lt"/>
            </a:endParaRPr>
          </a:p>
          <a:p>
            <a:pPr algn="ctr">
              <a:spcBef>
                <a:spcPts val="600"/>
              </a:spcBef>
            </a:pPr>
            <a:r>
              <a:rPr lang="vi-VN" sz="2400" dirty="0" smtClean="0">
                <a:latin typeface="+mj-lt"/>
              </a:rPr>
              <a:t>Con </a:t>
            </a:r>
            <a:r>
              <a:rPr lang="vi-VN" sz="2400" dirty="0">
                <a:latin typeface="+mj-lt"/>
              </a:rPr>
              <a:t>gà </a:t>
            </a:r>
            <a:r>
              <a:rPr lang="vi-VN" sz="2400" dirty="0" smtClean="0">
                <a:latin typeface="+mj-lt"/>
              </a:rPr>
              <a:t>báo sáng  </a:t>
            </a:r>
            <a:r>
              <a:rPr lang="vi-VN" sz="2400" dirty="0">
                <a:latin typeface="+mj-lt"/>
              </a:rPr>
              <a:t>“Ó... </a:t>
            </a:r>
            <a:r>
              <a:rPr lang="vi-VN" sz="2400" dirty="0" smtClean="0">
                <a:latin typeface="+mj-lt"/>
              </a:rPr>
              <a:t>o...’’ </a:t>
            </a:r>
          </a:p>
          <a:p>
            <a:pPr algn="ctr">
              <a:spcBef>
                <a:spcPts val="600"/>
              </a:spcBef>
            </a:pPr>
            <a:r>
              <a:rPr lang="vi-VN" sz="2400" dirty="0" smtClean="0">
                <a:latin typeface="+mj-lt"/>
              </a:rPr>
              <a:t>Cánh </a:t>
            </a:r>
            <a:r>
              <a:rPr lang="vi-VN" sz="2400" dirty="0">
                <a:latin typeface="+mj-lt"/>
              </a:rPr>
              <a:t>cửa biết mở để cho nắng vào </a:t>
            </a:r>
            <a:endParaRPr lang="vi-VN" sz="2400" dirty="0" smtClean="0">
              <a:latin typeface="+mj-lt"/>
            </a:endParaRPr>
          </a:p>
          <a:p>
            <a:pPr algn="ctr">
              <a:spcBef>
                <a:spcPts val="600"/>
              </a:spcBef>
            </a:pPr>
            <a:r>
              <a:rPr lang="vi-VN" sz="2400" dirty="0" smtClean="0">
                <a:latin typeface="+mj-lt"/>
              </a:rPr>
              <a:t>Mỗi </a:t>
            </a:r>
            <a:r>
              <a:rPr lang="vi-VN" sz="2400" dirty="0">
                <a:latin typeface="+mj-lt"/>
              </a:rPr>
              <a:t>người một việc vui sao </a:t>
            </a:r>
            <a:endParaRPr lang="vi-VN" sz="2400" dirty="0" smtClean="0">
              <a:latin typeface="+mj-lt"/>
            </a:endParaRPr>
          </a:p>
          <a:p>
            <a:pPr algn="ctr">
              <a:spcBef>
                <a:spcPts val="600"/>
              </a:spcBef>
            </a:pPr>
            <a:r>
              <a:rPr lang="vi-VN" sz="2400" dirty="0" smtClean="0">
                <a:latin typeface="+mj-lt"/>
              </a:rPr>
              <a:t>Bé </a:t>
            </a:r>
            <a:r>
              <a:rPr lang="vi-VN" sz="2400" dirty="0">
                <a:latin typeface="+mj-lt"/>
              </a:rPr>
              <a:t>ngoan làm được việc nào, bé ơi</a:t>
            </a:r>
            <a:r>
              <a:rPr lang="vi-VN" sz="2400" dirty="0" smtClean="0">
                <a:latin typeface="+mj-lt"/>
              </a:rPr>
              <a:t>?</a:t>
            </a:r>
          </a:p>
          <a:p>
            <a:pPr algn="r">
              <a:spcBef>
                <a:spcPts val="600"/>
              </a:spcBef>
            </a:pPr>
            <a:r>
              <a:rPr lang="vi-VN" sz="2400" dirty="0" smtClean="0">
                <a:latin typeface="+mj-lt"/>
              </a:rPr>
              <a:t>NGUYỄN VĂN CHƯƠNG</a:t>
            </a:r>
            <a:endParaRPr lang="vi-VN" sz="2400" dirty="0">
              <a:latin typeface="+mj-lt"/>
            </a:endParaRPr>
          </a:p>
        </p:txBody>
      </p:sp>
      <p:sp>
        <p:nvSpPr>
          <p:cNvPr id="12" name="TextBox 11"/>
          <p:cNvSpPr txBox="1"/>
          <p:nvPr/>
        </p:nvSpPr>
        <p:spPr>
          <a:xfrm>
            <a:off x="6588224" y="198388"/>
            <a:ext cx="2555776" cy="1077218"/>
          </a:xfrm>
          <a:prstGeom prst="rect">
            <a:avLst/>
          </a:prstGeom>
          <a:noFill/>
        </p:spPr>
        <p:txBody>
          <a:bodyPr wrap="square" rtlCol="0">
            <a:spAutoFit/>
          </a:bodyPr>
          <a:lstStyle/>
          <a:p>
            <a:pPr algn="ctr"/>
            <a:r>
              <a:rPr lang="en-US" sz="3200" b="1" dirty="0" smtClean="0">
                <a:solidFill>
                  <a:schemeClr val="bg1"/>
                </a:solidFill>
                <a:latin typeface="Times New Roman" pitchFamily="18" charset="0"/>
                <a:cs typeface="Times New Roman" pitchFamily="18" charset="0"/>
              </a:rPr>
              <a:t>MỖI NGƯỜI MỘT VIỆC</a:t>
            </a:r>
            <a:endParaRPr lang="vi-VN" sz="3200" b="1" dirty="0">
              <a:solidFill>
                <a:schemeClr val="bg1"/>
              </a:solidFill>
              <a:latin typeface="Times New Roman" pitchFamily="18" charset="0"/>
              <a:cs typeface="Times New Roman" pitchFamily="18" charset="0"/>
            </a:endParaRPr>
          </a:p>
        </p:txBody>
      </p:sp>
      <p:sp>
        <p:nvSpPr>
          <p:cNvPr id="33" name="Oval 32"/>
          <p:cNvSpPr/>
          <p:nvPr/>
        </p:nvSpPr>
        <p:spPr>
          <a:xfrm>
            <a:off x="1547664" y="51470"/>
            <a:ext cx="504056" cy="4320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latin typeface="Times New Roman" pitchFamily="18" charset="0"/>
                <a:cs typeface="Times New Roman" pitchFamily="18" charset="0"/>
              </a:rPr>
              <a:t>1</a:t>
            </a:r>
            <a:endParaRPr lang="vi-VN" sz="3200" b="1" dirty="0">
              <a:latin typeface="Times New Roman" pitchFamily="18" charset="0"/>
              <a:cs typeface="Times New Roman" pitchFamily="18" charset="0"/>
            </a:endParaRPr>
          </a:p>
        </p:txBody>
      </p:sp>
      <p:sp>
        <p:nvSpPr>
          <p:cNvPr id="34" name="Oval 33"/>
          <p:cNvSpPr/>
          <p:nvPr/>
        </p:nvSpPr>
        <p:spPr>
          <a:xfrm>
            <a:off x="1577623" y="1923678"/>
            <a:ext cx="504056" cy="4320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latin typeface="Times New Roman" pitchFamily="18" charset="0"/>
                <a:cs typeface="Times New Roman" pitchFamily="18" charset="0"/>
              </a:rPr>
              <a:t>2</a:t>
            </a:r>
            <a:endParaRPr lang="vi-VN" sz="3200" b="1" dirty="0">
              <a:latin typeface="Times New Roman" pitchFamily="18" charset="0"/>
              <a:cs typeface="Times New Roman" pitchFamily="18" charset="0"/>
            </a:endParaRPr>
          </a:p>
        </p:txBody>
      </p:sp>
      <p:sp>
        <p:nvSpPr>
          <p:cNvPr id="2" name="Flowchart: Terminator 1"/>
          <p:cNvSpPr/>
          <p:nvPr/>
        </p:nvSpPr>
        <p:spPr>
          <a:xfrm>
            <a:off x="6821996" y="1923678"/>
            <a:ext cx="2088232" cy="1008112"/>
          </a:xfrm>
          <a:prstGeom prst="flowChartTerminator">
            <a:avLst/>
          </a:prstGeom>
          <a:solidFill>
            <a:srgbClr val="67796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đọc</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đoạn</a:t>
            </a:r>
            <a:endPar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Flowchart: Terminator 6"/>
          <p:cNvSpPr/>
          <p:nvPr/>
        </p:nvSpPr>
        <p:spPr>
          <a:xfrm>
            <a:off x="6105435" y="1851670"/>
            <a:ext cx="2970076" cy="1008112"/>
          </a:xfrm>
          <a:prstGeom prst="flowChartTerminator">
            <a:avLst/>
          </a:prstGeom>
          <a:solidFill>
            <a:schemeClr val="accent2">
              <a:lumMod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thơ</a:t>
            </a:r>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được</a:t>
            </a:r>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chia </a:t>
            </a:r>
            <a:r>
              <a:rPr lang="en-US" sz="24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làm</a:t>
            </a:r>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mấy</a:t>
            </a:r>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đoạn</a:t>
            </a:r>
            <a:endPar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080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heel(1)">
                                      <p:cBhvr>
                                        <p:cTn id="14" dur="2000"/>
                                        <p:tgtEl>
                                          <p:spTgt spid="33"/>
                                        </p:tgtEl>
                                      </p:cBhvr>
                                    </p:animEffect>
                                  </p:childTnLst>
                                </p:cTn>
                              </p:par>
                              <p:par>
                                <p:cTn id="15" presetID="16" presetClass="exit" presetSubtype="21" fill="hold" grpId="1" nodeType="withEffect">
                                  <p:stCondLst>
                                    <p:cond delay="0"/>
                                  </p:stCondLst>
                                  <p:childTnLst>
                                    <p:animEffect transition="out" filter="barn(inVertical)">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heel(1)">
                                      <p:cBhvr>
                                        <p:cTn id="22" dur="20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2" grpId="0" animBg="1"/>
      <p:bldP spid="7" grpId="0" animBg="1"/>
      <p:bldP spid="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468560" y="0"/>
            <a:ext cx="9636158" cy="5150030"/>
            <a:chOff x="-1016" y="153558"/>
            <a:chExt cx="9636158" cy="5722255"/>
          </a:xfrm>
        </p:grpSpPr>
        <p:sp>
          <p:nvSpPr>
            <p:cNvPr id="8" name="Rectangle 7"/>
            <p:cNvSpPr/>
            <p:nvPr/>
          </p:nvSpPr>
          <p:spPr>
            <a:xfrm>
              <a:off x="1835696" y="1156572"/>
              <a:ext cx="5760640" cy="4719241"/>
            </a:xfrm>
            <a:prstGeom prst="rect">
              <a:avLst/>
            </a:prstGeom>
          </p:spPr>
          <p:txBody>
            <a:bodyPr wrap="square">
              <a:spAutoFit/>
            </a:bodyPr>
            <a:lstStyle/>
            <a:p>
              <a:pPr algn="ctr">
                <a:spcBef>
                  <a:spcPts val="600"/>
                </a:spcBef>
              </a:pPr>
              <a:r>
                <a:rPr lang="vi-VN" sz="2000" dirty="0">
                  <a:latin typeface="+mj-lt"/>
                </a:rPr>
                <a:t>Cái chổi thấy </a:t>
              </a:r>
              <a:r>
                <a:rPr lang="vi-VN" sz="2000" dirty="0" smtClean="0">
                  <a:latin typeface="+mj-lt"/>
                </a:rPr>
                <a:t>rác</a:t>
              </a:r>
              <a:r>
                <a:rPr lang="vi-VN" sz="2000" dirty="0">
                  <a:latin typeface="+mj-lt"/>
                </a:rPr>
                <a:t>, quét </a:t>
              </a:r>
              <a:r>
                <a:rPr lang="vi-VN" sz="2000" dirty="0" smtClean="0">
                  <a:latin typeface="+mj-lt"/>
                </a:rPr>
                <a:t>nhà</a:t>
              </a:r>
            </a:p>
            <a:p>
              <a:pPr algn="ctr">
                <a:spcBef>
                  <a:spcPts val="600"/>
                </a:spcBef>
              </a:pPr>
              <a:r>
                <a:rPr lang="vi-VN" sz="2000" dirty="0" smtClean="0">
                  <a:latin typeface="+mj-lt"/>
                </a:rPr>
                <a:t>Cây </a:t>
              </a:r>
              <a:r>
                <a:rPr lang="vi-VN" sz="2000" dirty="0">
                  <a:latin typeface="+mj-lt"/>
                </a:rPr>
                <a:t>kim sợi chỉ giúp bà và may </a:t>
              </a:r>
              <a:endParaRPr lang="vi-VN" sz="2000" dirty="0" smtClean="0">
                <a:latin typeface="+mj-lt"/>
              </a:endParaRPr>
            </a:p>
            <a:p>
              <a:pPr algn="ctr">
                <a:spcBef>
                  <a:spcPts val="600"/>
                </a:spcBef>
              </a:pPr>
              <a:r>
                <a:rPr lang="vi-VN" sz="2000" dirty="0" smtClean="0">
                  <a:latin typeface="+mj-lt"/>
                </a:rPr>
                <a:t>Quyển </a:t>
              </a:r>
              <a:r>
                <a:rPr lang="vi-VN" sz="2000" dirty="0">
                  <a:latin typeface="+mj-lt"/>
                </a:rPr>
                <a:t>vở chép chữ cả ngày </a:t>
              </a:r>
              <a:endParaRPr lang="vi-VN" sz="2000" dirty="0" smtClean="0">
                <a:latin typeface="+mj-lt"/>
              </a:endParaRPr>
            </a:p>
            <a:p>
              <a:pPr algn="ctr">
                <a:spcBef>
                  <a:spcPts val="600"/>
                </a:spcBef>
              </a:pPr>
              <a:r>
                <a:rPr lang="vi-VN" sz="2000" dirty="0" smtClean="0">
                  <a:latin typeface="+mj-lt"/>
                </a:rPr>
                <a:t>Ngọn </a:t>
              </a:r>
              <a:r>
                <a:rPr lang="vi-VN" sz="2000" dirty="0">
                  <a:latin typeface="+mj-lt"/>
                </a:rPr>
                <a:t>mướp xoè lá, vươn </a:t>
              </a:r>
              <a:r>
                <a:rPr lang="vi-VN" sz="2000" dirty="0" smtClean="0">
                  <a:latin typeface="+mj-lt"/>
                </a:rPr>
                <a:t>“tay’’ </a:t>
              </a:r>
              <a:r>
                <a:rPr lang="vi-VN" sz="2000" dirty="0">
                  <a:latin typeface="+mj-lt"/>
                </a:rPr>
                <a:t>leo giàn </a:t>
              </a:r>
              <a:endParaRPr lang="vi-VN" sz="2000" dirty="0" smtClean="0">
                <a:latin typeface="+mj-lt"/>
              </a:endParaRPr>
            </a:p>
            <a:p>
              <a:pPr algn="ctr">
                <a:spcBef>
                  <a:spcPts val="600"/>
                </a:spcBef>
              </a:pPr>
              <a:r>
                <a:rPr lang="vi-VN" sz="2000" dirty="0" smtClean="0">
                  <a:latin typeface="+mj-lt"/>
                </a:rPr>
                <a:t>Đồng </a:t>
              </a:r>
              <a:r>
                <a:rPr lang="vi-VN" sz="2000" dirty="0">
                  <a:latin typeface="+mj-lt"/>
                </a:rPr>
                <a:t>hồ biết chỉ thời gian </a:t>
              </a:r>
              <a:endParaRPr lang="vi-VN" sz="2000" dirty="0" smtClean="0">
                <a:latin typeface="+mj-lt"/>
              </a:endParaRPr>
            </a:p>
            <a:p>
              <a:pPr algn="ctr">
                <a:spcBef>
                  <a:spcPts val="600"/>
                </a:spcBef>
              </a:pPr>
              <a:r>
                <a:rPr lang="vi-VN" sz="2000" dirty="0" smtClean="0">
                  <a:latin typeface="+mj-lt"/>
                </a:rPr>
                <a:t>Cái </a:t>
              </a:r>
              <a:r>
                <a:rPr lang="vi-VN" sz="2000" dirty="0">
                  <a:latin typeface="+mj-lt"/>
                </a:rPr>
                <a:t>rả vo gạo, hòn than đốt lò </a:t>
              </a:r>
              <a:endParaRPr lang="vi-VN" sz="2000" dirty="0" smtClean="0">
                <a:latin typeface="+mj-lt"/>
              </a:endParaRPr>
            </a:p>
            <a:p>
              <a:pPr algn="ctr">
                <a:spcBef>
                  <a:spcPts val="600"/>
                </a:spcBef>
              </a:pPr>
              <a:r>
                <a:rPr lang="vi-VN" sz="2000" dirty="0" smtClean="0">
                  <a:latin typeface="+mj-lt"/>
                </a:rPr>
                <a:t>Con </a:t>
              </a:r>
              <a:r>
                <a:rPr lang="vi-VN" sz="2000" dirty="0">
                  <a:latin typeface="+mj-lt"/>
                </a:rPr>
                <a:t>gà bảo sáng “Ó... </a:t>
              </a:r>
              <a:r>
                <a:rPr lang="vi-VN" sz="2000" dirty="0" smtClean="0">
                  <a:latin typeface="+mj-lt"/>
                </a:rPr>
                <a:t>o...’’ </a:t>
              </a:r>
            </a:p>
            <a:p>
              <a:pPr algn="ctr">
                <a:spcBef>
                  <a:spcPts val="600"/>
                </a:spcBef>
              </a:pPr>
              <a:r>
                <a:rPr lang="vi-VN" sz="2000" dirty="0" smtClean="0">
                  <a:latin typeface="+mj-lt"/>
                </a:rPr>
                <a:t>Cánh </a:t>
              </a:r>
              <a:r>
                <a:rPr lang="vi-VN" sz="2000" dirty="0">
                  <a:latin typeface="+mj-lt"/>
                </a:rPr>
                <a:t>cửa biết mở để cho nắng vào </a:t>
              </a:r>
              <a:endParaRPr lang="vi-VN" sz="2000" dirty="0" smtClean="0">
                <a:latin typeface="+mj-lt"/>
              </a:endParaRPr>
            </a:p>
            <a:p>
              <a:pPr algn="ctr">
                <a:spcBef>
                  <a:spcPts val="600"/>
                </a:spcBef>
              </a:pPr>
              <a:r>
                <a:rPr lang="vi-VN" sz="2000" dirty="0" smtClean="0">
                  <a:latin typeface="+mj-lt"/>
                </a:rPr>
                <a:t>Mỗi </a:t>
              </a:r>
              <a:r>
                <a:rPr lang="vi-VN" sz="2000" dirty="0">
                  <a:latin typeface="+mj-lt"/>
                </a:rPr>
                <a:t>người một việc vui sao </a:t>
              </a:r>
              <a:endParaRPr lang="vi-VN" sz="2000" dirty="0" smtClean="0">
                <a:latin typeface="+mj-lt"/>
              </a:endParaRPr>
            </a:p>
            <a:p>
              <a:pPr algn="ctr">
                <a:spcBef>
                  <a:spcPts val="600"/>
                </a:spcBef>
              </a:pPr>
              <a:r>
                <a:rPr lang="vi-VN" sz="2000" dirty="0" smtClean="0">
                  <a:latin typeface="+mj-lt"/>
                </a:rPr>
                <a:t>Bé </a:t>
              </a:r>
              <a:r>
                <a:rPr lang="vi-VN" sz="2000" dirty="0">
                  <a:latin typeface="+mj-lt"/>
                </a:rPr>
                <a:t>ngoan làm được việc nào, bé ơi</a:t>
              </a:r>
              <a:r>
                <a:rPr lang="vi-VN" sz="2000" dirty="0" smtClean="0">
                  <a:latin typeface="+mj-lt"/>
                </a:rPr>
                <a:t>?</a:t>
              </a:r>
            </a:p>
            <a:p>
              <a:pPr algn="r">
                <a:spcBef>
                  <a:spcPts val="600"/>
                </a:spcBef>
              </a:pPr>
              <a:r>
                <a:rPr lang="vi-VN" sz="2000" dirty="0" smtClean="0">
                  <a:latin typeface="+mj-lt"/>
                </a:rPr>
                <a:t>NGUYỄN VĂN CHƯƠNG</a:t>
              </a:r>
              <a:endParaRPr lang="vi-VN" sz="2000" dirty="0">
                <a:latin typeface="+mj-lt"/>
              </a:endParaRPr>
            </a:p>
          </p:txBody>
        </p:sp>
        <p:sp>
          <p:nvSpPr>
            <p:cNvPr id="9" name="TextBox 8"/>
            <p:cNvSpPr txBox="1"/>
            <p:nvPr/>
          </p:nvSpPr>
          <p:spPr>
            <a:xfrm>
              <a:off x="1338785" y="546659"/>
              <a:ext cx="7200800" cy="581355"/>
            </a:xfrm>
            <a:prstGeom prst="rect">
              <a:avLst/>
            </a:prstGeom>
            <a:noFill/>
          </p:spPr>
          <p:txBody>
            <a:bodyPr wrap="square" rtlCol="0">
              <a:spAutoFit/>
            </a:bodyPr>
            <a:lstStyle/>
            <a:p>
              <a:pPr algn="ctr"/>
              <a:r>
                <a:rPr lang="en-US" sz="2800" b="1" dirty="0" smtClean="0">
                  <a:solidFill>
                    <a:srgbClr val="FF0000"/>
                  </a:solidFill>
                  <a:latin typeface="Times New Roman" pitchFamily="18" charset="0"/>
                  <a:cs typeface="Times New Roman" pitchFamily="18" charset="0"/>
                </a:rPr>
                <a:t>MỖI NGƯỜI MỘT VIỆC</a:t>
              </a:r>
              <a:endParaRPr lang="vi-VN" sz="2800" b="1" dirty="0">
                <a:solidFill>
                  <a:srgbClr val="FF0000"/>
                </a:solidFill>
                <a:latin typeface="Times New Roman" pitchFamily="18" charset="0"/>
                <a:cs typeface="Times New Roman" pitchFamily="18" charset="0"/>
              </a:endParaRPr>
            </a:p>
          </p:txBody>
        </p:sp>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016" y="3023940"/>
              <a:ext cx="2983042" cy="2012654"/>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0583" y="153558"/>
              <a:ext cx="1034559" cy="1034559"/>
            </a:xfrm>
            <a:prstGeom prst="rect">
              <a:avLst/>
            </a:prstGeom>
          </p:spPr>
        </p:pic>
        <p:pic>
          <p:nvPicPr>
            <p:cNvPr id="12" name="Picture 11"/>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colorTemperature colorTemp="88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6841082" y="1810860"/>
              <a:ext cx="1691819" cy="3225734"/>
            </a:xfrm>
            <a:prstGeom prst="rect">
              <a:avLst/>
            </a:prstGeom>
          </p:spPr>
        </p:pic>
      </p:grpSp>
      <p:sp>
        <p:nvSpPr>
          <p:cNvPr id="14" name="Flowchart: Terminator 13"/>
          <p:cNvSpPr/>
          <p:nvPr/>
        </p:nvSpPr>
        <p:spPr>
          <a:xfrm>
            <a:off x="338885" y="240907"/>
            <a:ext cx="2088232" cy="1008112"/>
          </a:xfrm>
          <a:prstGeom prst="flowChartTerminator">
            <a:avLst/>
          </a:prstGeom>
          <a:solidFill>
            <a:srgbClr val="67796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Đọc</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toàn</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endPar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2242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0"/>
          </a:stretch>
        </a:blipFill>
        <a:effectLst/>
      </p:bgPr>
    </p:bg>
    <p:spTree>
      <p:nvGrpSpPr>
        <p:cNvPr id="1" name=""/>
        <p:cNvGrpSpPr/>
        <p:nvPr/>
      </p:nvGrpSpPr>
      <p:grpSpPr>
        <a:xfrm>
          <a:off x="0" y="0"/>
          <a:ext cx="0" cy="0"/>
          <a:chOff x="0" y="0"/>
          <a:chExt cx="0" cy="0"/>
        </a:xfrm>
      </p:grpSpPr>
      <p:sp>
        <p:nvSpPr>
          <p:cNvPr id="2" name="TextBox 1"/>
          <p:cNvSpPr txBox="1"/>
          <p:nvPr/>
        </p:nvSpPr>
        <p:spPr>
          <a:xfrm flipH="1">
            <a:off x="2555776" y="1347614"/>
            <a:ext cx="3168352" cy="1200329"/>
          </a:xfrm>
          <a:prstGeom prst="rect">
            <a:avLst/>
          </a:prstGeom>
          <a:noFill/>
        </p:spPr>
        <p:txBody>
          <a:bodyPr wrap="square" rtlCol="0">
            <a:spAutoFit/>
          </a:bodyPr>
          <a:lstStyle/>
          <a:p>
            <a:r>
              <a:rPr lang="en-US" sz="7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 2</a:t>
            </a:r>
            <a:endParaRPr lang="en-US" sz="7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367883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sp>
        <p:nvSpPr>
          <p:cNvPr id="3" name="Oval 2"/>
          <p:cNvSpPr/>
          <p:nvPr/>
        </p:nvSpPr>
        <p:spPr>
          <a:xfrm>
            <a:off x="2845250" y="1298505"/>
            <a:ext cx="3816424" cy="2232248"/>
          </a:xfrm>
          <a:prstGeom prst="ellipse">
            <a:avLst/>
          </a:prstGeom>
          <a:solidFill>
            <a:srgbClr val="A3593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dirty="0">
                <a:latin typeface="Times New Roman" pitchFamily="18" charset="0"/>
                <a:cs typeface="Times New Roman" pitchFamily="18" charset="0"/>
              </a:rPr>
              <a:t>ĐỌC HIỂU</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0800" t="8001" r="51400" b="54200"/>
          <a:stretch/>
        </p:blipFill>
        <p:spPr>
          <a:xfrm>
            <a:off x="1765130" y="1263959"/>
            <a:ext cx="1944216" cy="1944216"/>
          </a:xfrm>
          <a:prstGeom prst="ellipse">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7799" t="40599" r="31400" b="35601"/>
          <a:stretch/>
        </p:blipFill>
        <p:spPr>
          <a:xfrm>
            <a:off x="752305" y="234406"/>
            <a:ext cx="1584176" cy="1224136"/>
          </a:xfrm>
          <a:prstGeom prst="ellipse">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4000" t="65290" r="49437" b="10402"/>
          <a:stretch/>
        </p:blipFill>
        <p:spPr>
          <a:xfrm>
            <a:off x="195054" y="2185548"/>
            <a:ext cx="1880592" cy="1250298"/>
          </a:xfrm>
          <a:prstGeom prst="ellipse">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63000" t="67468" r="1183" b="7602"/>
          <a:stretch/>
        </p:blipFill>
        <p:spPr>
          <a:xfrm>
            <a:off x="5758203" y="1550301"/>
            <a:ext cx="1842226" cy="1282290"/>
          </a:xfrm>
          <a:prstGeom prst="ellipse">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63700" t="32199" r="9000" b="46802"/>
          <a:stretch/>
        </p:blipFill>
        <p:spPr>
          <a:xfrm>
            <a:off x="1135350" y="3829535"/>
            <a:ext cx="1404156" cy="1080120"/>
          </a:xfrm>
          <a:prstGeom prst="ellipse">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67199" t="52319" r="10401" b="31403"/>
          <a:stretch/>
        </p:blipFill>
        <p:spPr>
          <a:xfrm>
            <a:off x="2771800" y="3829535"/>
            <a:ext cx="1981662" cy="1440160"/>
          </a:xfrm>
          <a:prstGeom prst="ellipse">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51424" t="19600" r="31397" b="62324"/>
          <a:stretch/>
        </p:blipFill>
        <p:spPr>
          <a:xfrm>
            <a:off x="5724594" y="2770352"/>
            <a:ext cx="883554" cy="929730"/>
          </a:xfrm>
          <a:prstGeom prst="ellipse">
            <a:avLst/>
          </a:prstGeom>
        </p:spPr>
      </p:pic>
      <p:sp>
        <p:nvSpPr>
          <p:cNvPr id="12" name="Rectangle 11"/>
          <p:cNvSpPr/>
          <p:nvPr/>
        </p:nvSpPr>
        <p:spPr>
          <a:xfrm>
            <a:off x="8388424" y="0"/>
            <a:ext cx="755576" cy="834586"/>
          </a:xfrm>
          <a:prstGeom prst="rect">
            <a:avLst/>
          </a:prstGeom>
          <a:solidFill>
            <a:srgbClr val="E8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60804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42"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sp>
        <p:nvSpPr>
          <p:cNvPr id="16" name="Rectangle 15"/>
          <p:cNvSpPr/>
          <p:nvPr/>
        </p:nvSpPr>
        <p:spPr>
          <a:xfrm>
            <a:off x="8388424" y="0"/>
            <a:ext cx="755576" cy="834586"/>
          </a:xfrm>
          <a:prstGeom prst="rect">
            <a:avLst/>
          </a:prstGeom>
          <a:solidFill>
            <a:srgbClr val="E8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028384" y="1370313"/>
            <a:ext cx="1368152" cy="1160524"/>
          </a:xfrm>
          <a:prstGeom prst="ellipse">
            <a:avLst/>
          </a:prstGeom>
          <a:solidFill>
            <a:srgbClr val="E8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lowchart: Document 1"/>
          <p:cNvSpPr/>
          <p:nvPr/>
        </p:nvSpPr>
        <p:spPr>
          <a:xfrm>
            <a:off x="0" y="-20538"/>
            <a:ext cx="9144000" cy="1008112"/>
          </a:xfrm>
          <a:prstGeom prst="flowChartDocumen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Times New Roman" pitchFamily="18" charset="0"/>
                <a:cs typeface="Times New Roman" pitchFamily="18" charset="0"/>
              </a:rPr>
              <a:t>1. </a:t>
            </a:r>
            <a:r>
              <a:rPr lang="en-US" sz="2400" dirty="0" err="1" smtClean="0">
                <a:latin typeface="Times New Roman" pitchFamily="18" charset="0"/>
                <a:cs typeface="Times New Roman" pitchFamily="18" charset="0"/>
              </a:rPr>
              <a:t>Bài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nói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đồ</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vật</a:t>
            </a:r>
            <a:r>
              <a:rPr lang="en-US" sz="2400" dirty="0" smtClean="0">
                <a:latin typeface="Times New Roman" pitchFamily="18" charset="0"/>
                <a:cs typeface="Times New Roman" pitchFamily="18" charset="0"/>
              </a:rPr>
              <a:t>, con </a:t>
            </a:r>
            <a:r>
              <a:rPr lang="en-US" sz="2400" dirty="0" err="1" smtClean="0">
                <a:latin typeface="Times New Roman" pitchFamily="18" charset="0"/>
                <a:cs typeface="Times New Roman" pitchFamily="18" charset="0"/>
              </a:rPr>
              <a:t>vật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loài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nào</a:t>
            </a:r>
            <a:r>
              <a:rPr lang="en-US" sz="2400" dirty="0" smtClean="0">
                <a:latin typeface="Times New Roman" pitchFamily="18" charset="0"/>
                <a:cs typeface="Times New Roman" pitchFamily="18" charset="0"/>
              </a:rPr>
              <a:t> ?</a:t>
            </a:r>
            <a:endParaRPr lang="vi-VN" sz="2400" dirty="0">
              <a:latin typeface="Times New Roman" pitchFamily="18" charset="0"/>
              <a:cs typeface="Times New Roman" pitchFamily="18" charset="0"/>
            </a:endParaRPr>
          </a:p>
        </p:txBody>
      </p:sp>
      <p:sp>
        <p:nvSpPr>
          <p:cNvPr id="3" name="TextBox 2"/>
          <p:cNvSpPr txBox="1"/>
          <p:nvPr/>
        </p:nvSpPr>
        <p:spPr>
          <a:xfrm>
            <a:off x="5260588" y="1195203"/>
            <a:ext cx="3744416" cy="1015663"/>
          </a:xfrm>
          <a:prstGeom prst="rect">
            <a:avLst/>
          </a:prstGeom>
          <a:noFill/>
        </p:spPr>
        <p:txBody>
          <a:bodyPr wrap="square" rtlCol="0">
            <a:spAutoFit/>
          </a:bodyPr>
          <a:lstStyle/>
          <a:p>
            <a:pPr marL="285750" indent="-285750">
              <a:buFont typeface="Arial" pitchFamily="34" charset="0"/>
              <a:buChar char="•"/>
            </a:pPr>
            <a:r>
              <a:rPr lang="en-US" sz="2000" dirty="0" err="1" smtClean="0">
                <a:latin typeface="Times New Roman" pitchFamily="18" charset="0"/>
                <a:cs typeface="Times New Roman" pitchFamily="18" charset="0"/>
              </a:rPr>
              <a:t>Đồ</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vật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chổi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cây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kim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sợi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chỉ</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quyển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vở</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đồng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hồ</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rá</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hòn</a:t>
            </a:r>
            <a:r>
              <a:rPr lang="en-US" sz="2000" dirty="0" smtClean="0">
                <a:latin typeface="Times New Roman" pitchFamily="18" charset="0"/>
                <a:cs typeface="Times New Roman" pitchFamily="18" charset="0"/>
              </a:rPr>
              <a:t> than, </a:t>
            </a:r>
            <a:r>
              <a:rPr lang="en-US" sz="2000" dirty="0" err="1" smtClean="0">
                <a:latin typeface="Times New Roman" pitchFamily="18" charset="0"/>
                <a:cs typeface="Times New Roman" pitchFamily="18" charset="0"/>
              </a:rPr>
              <a:t>cánh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cửa</a:t>
            </a:r>
            <a:endParaRPr lang="vi-VN" sz="2000" dirty="0">
              <a:latin typeface="Times New Roman" pitchFamily="18" charset="0"/>
              <a:cs typeface="Times New Roman" pitchFamily="18" charset="0"/>
            </a:endParaRPr>
          </a:p>
        </p:txBody>
      </p:sp>
      <p:sp>
        <p:nvSpPr>
          <p:cNvPr id="4" name="TextBox 3"/>
          <p:cNvSpPr txBox="1"/>
          <p:nvPr/>
        </p:nvSpPr>
        <p:spPr>
          <a:xfrm>
            <a:off x="5260588" y="2355726"/>
            <a:ext cx="3744416" cy="400110"/>
          </a:xfrm>
          <a:prstGeom prst="rect">
            <a:avLst/>
          </a:prstGeom>
          <a:noFill/>
        </p:spPr>
        <p:txBody>
          <a:bodyPr wrap="square" rtlCol="0">
            <a:spAutoFit/>
          </a:bodyPr>
          <a:lstStyle/>
          <a:p>
            <a:pPr marL="285750" indent="-285750">
              <a:buFont typeface="Arial" pitchFamily="34" charset="0"/>
              <a:buChar char="•"/>
            </a:pPr>
            <a:r>
              <a:rPr lang="en-US" sz="2000" dirty="0" smtClean="0">
                <a:latin typeface="Times New Roman" pitchFamily="18" charset="0"/>
                <a:cs typeface="Times New Roman" pitchFamily="18" charset="0"/>
              </a:rPr>
              <a:t>Con </a:t>
            </a:r>
            <a:r>
              <a:rPr lang="en-US" sz="2000" dirty="0" err="1" smtClean="0">
                <a:latin typeface="Times New Roman" pitchFamily="18" charset="0"/>
                <a:cs typeface="Times New Roman" pitchFamily="18" charset="0"/>
              </a:rPr>
              <a:t>vật</a:t>
            </a:r>
            <a:r>
              <a:rPr lang="en-US" sz="2000" dirty="0" smtClean="0">
                <a:latin typeface="Times New Roman" pitchFamily="18" charset="0"/>
                <a:cs typeface="Times New Roman" pitchFamily="18" charset="0"/>
              </a:rPr>
              <a:t>: con </a:t>
            </a:r>
            <a:r>
              <a:rPr lang="en-US" sz="2000" dirty="0" err="1" smtClean="0">
                <a:latin typeface="Times New Roman" pitchFamily="18" charset="0"/>
                <a:cs typeface="Times New Roman" pitchFamily="18" charset="0"/>
              </a:rPr>
              <a:t>gà</a:t>
            </a:r>
            <a:endParaRPr lang="vi-VN" sz="2000" dirty="0">
              <a:latin typeface="Times New Roman" pitchFamily="18" charset="0"/>
              <a:cs typeface="Times New Roman" pitchFamily="18" charset="0"/>
            </a:endParaRPr>
          </a:p>
        </p:txBody>
      </p:sp>
      <p:sp>
        <p:nvSpPr>
          <p:cNvPr id="5" name="TextBox 4"/>
          <p:cNvSpPr txBox="1"/>
          <p:nvPr/>
        </p:nvSpPr>
        <p:spPr>
          <a:xfrm>
            <a:off x="5260588" y="3219822"/>
            <a:ext cx="3744416" cy="400110"/>
          </a:xfrm>
          <a:prstGeom prst="rect">
            <a:avLst/>
          </a:prstGeom>
          <a:noFill/>
        </p:spPr>
        <p:txBody>
          <a:bodyPr wrap="square" rtlCol="0">
            <a:spAutoFit/>
          </a:bodyPr>
          <a:lstStyle/>
          <a:p>
            <a:pPr marL="285750" indent="-285750">
              <a:buFont typeface="Arial" pitchFamily="34" charset="0"/>
              <a:buChar char="•"/>
            </a:pPr>
            <a:r>
              <a:rPr lang="en-US" sz="2000" dirty="0" err="1" smtClean="0">
                <a:latin typeface="Times New Roman" pitchFamily="18" charset="0"/>
                <a:cs typeface="Times New Roman" pitchFamily="18" charset="0"/>
              </a:rPr>
              <a:t>Loài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cây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mướp</a:t>
            </a:r>
            <a:endParaRPr lang="vi-VN" sz="2000" dirty="0">
              <a:latin typeface="Times New Roman" pitchFamily="18" charset="0"/>
              <a:cs typeface="Times New Roman" pitchFamily="18" charset="0"/>
            </a:endParaRPr>
          </a:p>
        </p:txBody>
      </p:sp>
      <p:sp>
        <p:nvSpPr>
          <p:cNvPr id="6" name="Rectangle 5"/>
          <p:cNvSpPr/>
          <p:nvPr/>
        </p:nvSpPr>
        <p:spPr>
          <a:xfrm>
            <a:off x="-1" y="1330154"/>
            <a:ext cx="4788025" cy="3908762"/>
          </a:xfrm>
          <a:prstGeom prst="rect">
            <a:avLst/>
          </a:prstGeom>
        </p:spPr>
        <p:txBody>
          <a:bodyPr wrap="square">
            <a:spAutoFit/>
          </a:bodyPr>
          <a:lstStyle/>
          <a:p>
            <a:pPr algn="ctr">
              <a:spcBef>
                <a:spcPts val="600"/>
              </a:spcBef>
            </a:pPr>
            <a:r>
              <a:rPr lang="vi-VN" dirty="0">
                <a:latin typeface="Times New Roman" pitchFamily="18" charset="0"/>
                <a:cs typeface="Times New Roman" pitchFamily="18" charset="0"/>
              </a:rPr>
              <a:t>Cái chổi thấy </a:t>
            </a:r>
            <a:r>
              <a:rPr lang="vi-VN" dirty="0" smtClean="0">
                <a:latin typeface="Times New Roman" pitchFamily="18" charset="0"/>
                <a:cs typeface="Times New Roman" pitchFamily="18" charset="0"/>
              </a:rPr>
              <a:t>rác</a:t>
            </a:r>
            <a:r>
              <a:rPr lang="vi-VN" dirty="0">
                <a:latin typeface="Times New Roman" pitchFamily="18" charset="0"/>
                <a:cs typeface="Times New Roman" pitchFamily="18" charset="0"/>
              </a:rPr>
              <a:t>, quét </a:t>
            </a:r>
            <a:r>
              <a:rPr lang="vi-VN" dirty="0" smtClean="0">
                <a:latin typeface="Times New Roman" pitchFamily="18" charset="0"/>
                <a:cs typeface="Times New Roman" pitchFamily="18" charset="0"/>
              </a:rPr>
              <a:t>nhà</a:t>
            </a:r>
          </a:p>
          <a:p>
            <a:pPr algn="ctr">
              <a:spcBef>
                <a:spcPts val="600"/>
              </a:spcBef>
            </a:pPr>
            <a:r>
              <a:rPr lang="vi-VN" dirty="0" smtClean="0">
                <a:latin typeface="Times New Roman" pitchFamily="18" charset="0"/>
                <a:cs typeface="Times New Roman" pitchFamily="18" charset="0"/>
              </a:rPr>
              <a:t>Cây </a:t>
            </a:r>
            <a:r>
              <a:rPr lang="vi-VN" dirty="0">
                <a:latin typeface="Times New Roman" pitchFamily="18" charset="0"/>
                <a:cs typeface="Times New Roman" pitchFamily="18" charset="0"/>
              </a:rPr>
              <a:t>kim sợi chỉ giúp bà và may </a:t>
            </a:r>
            <a:endParaRPr lang="vi-VN" dirty="0" smtClean="0">
              <a:latin typeface="Times New Roman" pitchFamily="18" charset="0"/>
              <a:cs typeface="Times New Roman" pitchFamily="18" charset="0"/>
            </a:endParaRPr>
          </a:p>
          <a:p>
            <a:pPr algn="ctr">
              <a:spcBef>
                <a:spcPts val="600"/>
              </a:spcBef>
            </a:pPr>
            <a:r>
              <a:rPr lang="vi-VN" dirty="0" smtClean="0">
                <a:latin typeface="Times New Roman" pitchFamily="18" charset="0"/>
                <a:cs typeface="Times New Roman" pitchFamily="18" charset="0"/>
              </a:rPr>
              <a:t>Quyển </a:t>
            </a:r>
            <a:r>
              <a:rPr lang="vi-VN" dirty="0">
                <a:latin typeface="Times New Roman" pitchFamily="18" charset="0"/>
                <a:cs typeface="Times New Roman" pitchFamily="18" charset="0"/>
              </a:rPr>
              <a:t>vở chép chữ cả ngày </a:t>
            </a:r>
            <a:endParaRPr lang="vi-VN" dirty="0" smtClean="0">
              <a:latin typeface="Times New Roman" pitchFamily="18" charset="0"/>
              <a:cs typeface="Times New Roman" pitchFamily="18" charset="0"/>
            </a:endParaRPr>
          </a:p>
          <a:p>
            <a:pPr algn="ctr">
              <a:spcBef>
                <a:spcPts val="600"/>
              </a:spcBef>
            </a:pPr>
            <a:r>
              <a:rPr lang="vi-VN" dirty="0" smtClean="0">
                <a:latin typeface="Times New Roman" pitchFamily="18" charset="0"/>
                <a:cs typeface="Times New Roman" pitchFamily="18" charset="0"/>
              </a:rPr>
              <a:t>Ngọn </a:t>
            </a:r>
            <a:r>
              <a:rPr lang="vi-VN" dirty="0">
                <a:latin typeface="Times New Roman" pitchFamily="18" charset="0"/>
                <a:cs typeface="Times New Roman" pitchFamily="18" charset="0"/>
              </a:rPr>
              <a:t>mướp xoè lá, vươn </a:t>
            </a:r>
            <a:r>
              <a:rPr lang="vi-VN" dirty="0" smtClean="0">
                <a:latin typeface="Times New Roman" pitchFamily="18" charset="0"/>
                <a:cs typeface="Times New Roman" pitchFamily="18" charset="0"/>
              </a:rPr>
              <a:t>“tay’’ </a:t>
            </a:r>
            <a:r>
              <a:rPr lang="vi-VN" dirty="0">
                <a:latin typeface="Times New Roman" pitchFamily="18" charset="0"/>
                <a:cs typeface="Times New Roman" pitchFamily="18" charset="0"/>
              </a:rPr>
              <a:t>leo giàn </a:t>
            </a:r>
            <a:endParaRPr lang="vi-VN" dirty="0" smtClean="0">
              <a:latin typeface="Times New Roman" pitchFamily="18" charset="0"/>
              <a:cs typeface="Times New Roman" pitchFamily="18" charset="0"/>
            </a:endParaRPr>
          </a:p>
          <a:p>
            <a:pPr algn="ctr">
              <a:spcBef>
                <a:spcPts val="600"/>
              </a:spcBef>
            </a:pPr>
            <a:r>
              <a:rPr lang="vi-VN" dirty="0" smtClean="0">
                <a:latin typeface="Times New Roman" pitchFamily="18" charset="0"/>
                <a:cs typeface="Times New Roman" pitchFamily="18" charset="0"/>
              </a:rPr>
              <a:t>Đồng </a:t>
            </a:r>
            <a:r>
              <a:rPr lang="vi-VN" dirty="0">
                <a:latin typeface="Times New Roman" pitchFamily="18" charset="0"/>
                <a:cs typeface="Times New Roman" pitchFamily="18" charset="0"/>
              </a:rPr>
              <a:t>hồ biết chỉ thời gian </a:t>
            </a:r>
            <a:endParaRPr lang="vi-VN" dirty="0" smtClean="0">
              <a:latin typeface="Times New Roman" pitchFamily="18" charset="0"/>
              <a:cs typeface="Times New Roman" pitchFamily="18" charset="0"/>
            </a:endParaRPr>
          </a:p>
          <a:p>
            <a:pPr algn="ctr">
              <a:spcBef>
                <a:spcPts val="600"/>
              </a:spcBef>
            </a:pPr>
            <a:r>
              <a:rPr lang="vi-VN" dirty="0" smtClean="0">
                <a:latin typeface="Times New Roman" pitchFamily="18" charset="0"/>
                <a:cs typeface="Times New Roman" pitchFamily="18" charset="0"/>
              </a:rPr>
              <a:t>Cái </a:t>
            </a:r>
            <a:r>
              <a:rPr lang="vi-VN" dirty="0">
                <a:latin typeface="Times New Roman" pitchFamily="18" charset="0"/>
                <a:cs typeface="Times New Roman" pitchFamily="18" charset="0"/>
              </a:rPr>
              <a:t>rả vo gạo, hòn than đốt lò </a:t>
            </a:r>
            <a:endParaRPr lang="vi-VN" dirty="0" smtClean="0">
              <a:latin typeface="Times New Roman" pitchFamily="18" charset="0"/>
              <a:cs typeface="Times New Roman" pitchFamily="18" charset="0"/>
            </a:endParaRPr>
          </a:p>
          <a:p>
            <a:pPr algn="ctr">
              <a:spcBef>
                <a:spcPts val="600"/>
              </a:spcBef>
            </a:pPr>
            <a:r>
              <a:rPr lang="vi-VN" dirty="0" smtClean="0">
                <a:latin typeface="Times New Roman" pitchFamily="18" charset="0"/>
                <a:cs typeface="Times New Roman" pitchFamily="18" charset="0"/>
              </a:rPr>
              <a:t>Con </a:t>
            </a:r>
            <a:r>
              <a:rPr lang="vi-VN" dirty="0">
                <a:latin typeface="Times New Roman" pitchFamily="18" charset="0"/>
                <a:cs typeface="Times New Roman" pitchFamily="18" charset="0"/>
              </a:rPr>
              <a:t>gà bảo sáng “Ó... </a:t>
            </a:r>
            <a:r>
              <a:rPr lang="vi-VN" dirty="0" smtClean="0">
                <a:latin typeface="Times New Roman" pitchFamily="18" charset="0"/>
                <a:cs typeface="Times New Roman" pitchFamily="18" charset="0"/>
              </a:rPr>
              <a:t>o...’’ </a:t>
            </a:r>
          </a:p>
          <a:p>
            <a:pPr algn="ctr">
              <a:spcBef>
                <a:spcPts val="600"/>
              </a:spcBef>
            </a:pPr>
            <a:r>
              <a:rPr lang="vi-VN" dirty="0" smtClean="0">
                <a:latin typeface="Times New Roman" pitchFamily="18" charset="0"/>
                <a:cs typeface="Times New Roman" pitchFamily="18" charset="0"/>
              </a:rPr>
              <a:t>Cánh </a:t>
            </a:r>
            <a:r>
              <a:rPr lang="vi-VN" dirty="0">
                <a:latin typeface="Times New Roman" pitchFamily="18" charset="0"/>
                <a:cs typeface="Times New Roman" pitchFamily="18" charset="0"/>
              </a:rPr>
              <a:t>cửa biết mở để cho nắng vào </a:t>
            </a:r>
            <a:endParaRPr lang="vi-VN" dirty="0" smtClean="0">
              <a:latin typeface="Times New Roman" pitchFamily="18" charset="0"/>
              <a:cs typeface="Times New Roman" pitchFamily="18" charset="0"/>
            </a:endParaRPr>
          </a:p>
          <a:p>
            <a:pPr algn="ctr">
              <a:spcBef>
                <a:spcPts val="600"/>
              </a:spcBef>
            </a:pPr>
            <a:r>
              <a:rPr lang="vi-VN" dirty="0" smtClean="0">
                <a:latin typeface="Times New Roman" pitchFamily="18" charset="0"/>
                <a:cs typeface="Times New Roman" pitchFamily="18" charset="0"/>
              </a:rPr>
              <a:t>Mỗi </a:t>
            </a:r>
            <a:r>
              <a:rPr lang="vi-VN" dirty="0">
                <a:latin typeface="Times New Roman" pitchFamily="18" charset="0"/>
                <a:cs typeface="Times New Roman" pitchFamily="18" charset="0"/>
              </a:rPr>
              <a:t>người một việc vui sao </a:t>
            </a:r>
            <a:endParaRPr lang="vi-VN" dirty="0" smtClean="0">
              <a:latin typeface="Times New Roman" pitchFamily="18" charset="0"/>
              <a:cs typeface="Times New Roman" pitchFamily="18" charset="0"/>
            </a:endParaRPr>
          </a:p>
          <a:p>
            <a:pPr algn="ctr">
              <a:spcBef>
                <a:spcPts val="600"/>
              </a:spcBef>
            </a:pPr>
            <a:r>
              <a:rPr lang="vi-VN" dirty="0" smtClean="0">
                <a:latin typeface="Times New Roman" pitchFamily="18" charset="0"/>
                <a:cs typeface="Times New Roman" pitchFamily="18" charset="0"/>
              </a:rPr>
              <a:t>Bé </a:t>
            </a:r>
            <a:r>
              <a:rPr lang="vi-VN" dirty="0">
                <a:latin typeface="Times New Roman" pitchFamily="18" charset="0"/>
                <a:cs typeface="Times New Roman" pitchFamily="18" charset="0"/>
              </a:rPr>
              <a:t>ngoan làm được việc nào, bé ơi</a:t>
            </a:r>
            <a:r>
              <a:rPr lang="vi-VN" dirty="0" smtClean="0">
                <a:latin typeface="Times New Roman" pitchFamily="18" charset="0"/>
                <a:cs typeface="Times New Roman" pitchFamily="18" charset="0"/>
              </a:rPr>
              <a:t>?</a:t>
            </a:r>
          </a:p>
          <a:p>
            <a:pPr algn="r">
              <a:spcBef>
                <a:spcPts val="600"/>
              </a:spcBef>
            </a:pPr>
            <a:r>
              <a:rPr lang="vi-VN" dirty="0" smtClean="0">
                <a:latin typeface="Times New Roman" pitchFamily="18" charset="0"/>
                <a:cs typeface="Times New Roman" pitchFamily="18" charset="0"/>
              </a:rPr>
              <a:t>NGUYỄN VĂN CHƯƠNG</a:t>
            </a:r>
            <a:endParaRPr lang="vi-VN" dirty="0">
              <a:latin typeface="Times New Roman" pitchFamily="18" charset="0"/>
              <a:cs typeface="Times New Roman" pitchFamily="18" charset="0"/>
            </a:endParaRPr>
          </a:p>
        </p:txBody>
      </p:sp>
      <p:sp>
        <p:nvSpPr>
          <p:cNvPr id="7" name="TextBox 6"/>
          <p:cNvSpPr txBox="1"/>
          <p:nvPr/>
        </p:nvSpPr>
        <p:spPr>
          <a:xfrm>
            <a:off x="127430" y="987574"/>
            <a:ext cx="4155111" cy="369332"/>
          </a:xfrm>
          <a:prstGeom prst="rect">
            <a:avLst/>
          </a:prstGeom>
          <a:noFill/>
        </p:spPr>
        <p:txBody>
          <a:bodyPr wrap="square" rtlCol="0">
            <a:spAutoFit/>
          </a:bodyPr>
          <a:lstStyle/>
          <a:p>
            <a:pPr algn="ctr"/>
            <a:r>
              <a:rPr lang="en-US" b="1" dirty="0" smtClean="0">
                <a:solidFill>
                  <a:srgbClr val="FF0000"/>
                </a:solidFill>
                <a:latin typeface="Times New Roman" pitchFamily="18" charset="0"/>
                <a:cs typeface="Times New Roman" pitchFamily="18" charset="0"/>
              </a:rPr>
              <a:t>MỖI NGƯỜI MỘT VIỆC</a:t>
            </a:r>
            <a:endParaRPr lang="vi-VN" b="1" dirty="0">
              <a:solidFill>
                <a:srgbClr val="FF0000"/>
              </a:solidFill>
              <a:latin typeface="Times New Roman" pitchFamily="18" charset="0"/>
              <a:cs typeface="Times New Roman" pitchFamily="18" charset="0"/>
            </a:endParaRPr>
          </a:p>
        </p:txBody>
      </p:sp>
      <p:cxnSp>
        <p:nvCxnSpPr>
          <p:cNvPr id="9" name="Straight Connector 8"/>
          <p:cNvCxnSpPr/>
          <p:nvPr/>
        </p:nvCxnSpPr>
        <p:spPr>
          <a:xfrm>
            <a:off x="4788024" y="915566"/>
            <a:ext cx="0" cy="4135388"/>
          </a:xfrm>
          <a:prstGeom prst="line">
            <a:avLst/>
          </a:prstGeom>
          <a:ln>
            <a:solidFill>
              <a:srgbClr val="B3241F"/>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1913" y="2610254"/>
            <a:ext cx="1034559" cy="931103"/>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08055">
            <a:off x="6138960" y="3546620"/>
            <a:ext cx="1744127" cy="1744127"/>
          </a:xfrm>
          <a:prstGeom prst="rect">
            <a:avLst/>
          </a:prstGeom>
        </p:spPr>
      </p:pic>
      <p:grpSp>
        <p:nvGrpSpPr>
          <p:cNvPr id="12" name="Group 11"/>
          <p:cNvGrpSpPr/>
          <p:nvPr/>
        </p:nvGrpSpPr>
        <p:grpSpPr>
          <a:xfrm>
            <a:off x="4663363" y="3075806"/>
            <a:ext cx="1863781" cy="2107521"/>
            <a:chOff x="-273360" y="1853554"/>
            <a:chExt cx="2293827" cy="2880097"/>
          </a:xfrm>
        </p:grpSpPr>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532" y="1853554"/>
              <a:ext cx="1894935" cy="1894935"/>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3360" y="2643758"/>
              <a:ext cx="2089893" cy="2089893"/>
            </a:xfrm>
            <a:prstGeom prst="rect">
              <a:avLst/>
            </a:prstGeom>
          </p:spPr>
        </p:pic>
      </p:grpSp>
      <p:pic>
        <p:nvPicPr>
          <p:cNvPr id="15" name="Google Shape;207;p10"/>
          <p:cNvPicPr preferRelativeResize="0"/>
          <p:nvPr/>
        </p:nvPicPr>
        <p:blipFill rotWithShape="1">
          <a:blip r:embed="rId7">
            <a:alphaModFix/>
          </a:blip>
          <a:srcRect b="9091"/>
          <a:stretch/>
        </p:blipFill>
        <p:spPr>
          <a:xfrm>
            <a:off x="7254055" y="3454053"/>
            <a:ext cx="1780521" cy="1618655"/>
          </a:xfrm>
          <a:prstGeom prst="rect">
            <a:avLst/>
          </a:prstGeom>
          <a:noFill/>
          <a:ln>
            <a:noFill/>
          </a:ln>
        </p:spPr>
      </p:pic>
      <p:pic>
        <p:nvPicPr>
          <p:cNvPr id="17" name="Picture 16"/>
          <p:cNvPicPr>
            <a:picLocks noChangeAspect="1"/>
          </p:cNvPicPr>
          <p:nvPr/>
        </p:nvPicPr>
        <p:blipFill rotWithShape="1">
          <a:blip r:embed="rId8" cstate="print">
            <a:extLst>
              <a:ext uri="{28A0092B-C50C-407E-A947-70E740481C1C}">
                <a14:useLocalDpi xmlns:a14="http://schemas.microsoft.com/office/drawing/2010/main" val="0"/>
              </a:ext>
            </a:extLst>
          </a:blip>
          <a:srcRect l="13600" t="9400" r="15001" b="13600"/>
          <a:stretch/>
        </p:blipFill>
        <p:spPr>
          <a:xfrm>
            <a:off x="148341" y="-77660"/>
            <a:ext cx="917912" cy="989905"/>
          </a:xfrm>
          <a:prstGeom prst="rect">
            <a:avLst/>
          </a:prstGeom>
        </p:spPr>
      </p:pic>
    </p:spTree>
    <p:extLst>
      <p:ext uri="{BB962C8B-B14F-4D97-AF65-F5344CB8AC3E}">
        <p14:creationId xmlns:p14="http://schemas.microsoft.com/office/powerpoint/2010/main" val="53338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6" presetClass="entr" presetSubtype="21"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3"/>
                                        </p:tgtEl>
                                        <p:attrNameLst>
                                          <p:attrName>ppt_y</p:attrName>
                                        </p:attrNameLst>
                                      </p:cBhvr>
                                      <p:tavLst>
                                        <p:tav tm="0">
                                          <p:val>
                                            <p:strVal val="#ppt_y"/>
                                          </p:val>
                                        </p:tav>
                                        <p:tav tm="100000">
                                          <p:val>
                                            <p:strVal val="#ppt_y"/>
                                          </p:val>
                                        </p:tav>
                                      </p:tavLst>
                                    </p:anim>
                                    <p:anim calcmode="lin" valueType="num">
                                      <p:cBhvr>
                                        <p:cTn id="2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3"/>
                                        </p:tgtEl>
                                      </p:cBhvr>
                                    </p:animEffect>
                                  </p:childTnLst>
                                </p:cTn>
                              </p:par>
                              <p:par>
                                <p:cTn id="31" presetID="10"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41" presetClass="entr" presetSubtype="0" fill="hold" grpId="0" nodeType="clickEffect">
                                  <p:stCondLst>
                                    <p:cond delay="0"/>
                                  </p:stCondLst>
                                  <p:iterate type="lt">
                                    <p:tmPct val="10000"/>
                                  </p:iterate>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4"/>
                                        </p:tgtEl>
                                        <p:attrNameLst>
                                          <p:attrName>ppt_y</p:attrName>
                                        </p:attrNameLst>
                                      </p:cBhvr>
                                      <p:tavLst>
                                        <p:tav tm="0">
                                          <p:val>
                                            <p:strVal val="#ppt_y"/>
                                          </p:val>
                                        </p:tav>
                                        <p:tav tm="100000">
                                          <p:val>
                                            <p:strVal val="#ppt_y"/>
                                          </p:val>
                                        </p:tav>
                                      </p:tavLst>
                                    </p:anim>
                                    <p:anim calcmode="lin" valueType="num">
                                      <p:cBhvr>
                                        <p:cTn id="4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4"/>
                                        </p:tgtEl>
                                      </p:cBhvr>
                                    </p:animEffect>
                                  </p:childTnLst>
                                </p:cTn>
                              </p:par>
                              <p:par>
                                <p:cTn id="49" presetID="10" presetClass="entr" presetSubtype="0"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41" presetClass="entr" presetSubtype="0" fill="hold" grpId="0" nodeType="clickEffect">
                                  <p:stCondLst>
                                    <p:cond delay="0"/>
                                  </p:stCondLst>
                                  <p:iterate type="lt">
                                    <p:tmPct val="10000"/>
                                  </p:iterate>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5"/>
                                        </p:tgtEl>
                                        <p:attrNameLst>
                                          <p:attrName>ppt_y</p:attrName>
                                        </p:attrNameLst>
                                      </p:cBhvr>
                                      <p:tavLst>
                                        <p:tav tm="0">
                                          <p:val>
                                            <p:strVal val="#ppt_y"/>
                                          </p:val>
                                        </p:tav>
                                        <p:tav tm="100000">
                                          <p:val>
                                            <p:strVal val="#ppt_y"/>
                                          </p:val>
                                        </p:tav>
                                      </p:tavLst>
                                    </p:anim>
                                    <p:anim calcmode="lin" valueType="num">
                                      <p:cBhvr>
                                        <p:cTn id="5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sp>
        <p:nvSpPr>
          <p:cNvPr id="22" name="Rectangle 21"/>
          <p:cNvSpPr/>
          <p:nvPr/>
        </p:nvSpPr>
        <p:spPr>
          <a:xfrm>
            <a:off x="8388424" y="0"/>
            <a:ext cx="755576" cy="834586"/>
          </a:xfrm>
          <a:prstGeom prst="rect">
            <a:avLst/>
          </a:prstGeom>
          <a:solidFill>
            <a:srgbClr val="E8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028384" y="1289866"/>
            <a:ext cx="1656184" cy="1425900"/>
          </a:xfrm>
          <a:prstGeom prst="ellipse">
            <a:avLst/>
          </a:prstGeom>
          <a:solidFill>
            <a:srgbClr val="E8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lowchart: Preparation 1"/>
          <p:cNvSpPr/>
          <p:nvPr/>
        </p:nvSpPr>
        <p:spPr>
          <a:xfrm>
            <a:off x="2845" y="-55032"/>
            <a:ext cx="9144000" cy="1042606"/>
          </a:xfrm>
          <a:prstGeom prst="flowChartPreparation">
            <a:avLst/>
          </a:prstGeom>
          <a:solidFill>
            <a:srgbClr val="D3B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ysClr val="windowText" lastClr="000000"/>
                </a:solidFill>
                <a:latin typeface="Times New Roman" pitchFamily="18" charset="0"/>
                <a:cs typeface="Times New Roman" pitchFamily="18" charset="0"/>
              </a:rPr>
              <a:t>2. </a:t>
            </a:r>
            <a:r>
              <a:rPr lang="en-US" sz="2400" b="1" dirty="0" err="1" smtClean="0">
                <a:solidFill>
                  <a:sysClr val="windowText" lastClr="000000"/>
                </a:solidFill>
                <a:latin typeface="Times New Roman" pitchFamily="18" charset="0"/>
                <a:cs typeface="Times New Roman" pitchFamily="18" charset="0"/>
              </a:rPr>
              <a:t>Hãy</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nói</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về</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ích</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lợi</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của</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một</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đồ</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vật</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hoặc</a:t>
            </a:r>
            <a:r>
              <a:rPr lang="en-US" sz="2400" b="1" dirty="0" smtClean="0">
                <a:solidFill>
                  <a:sysClr val="windowText" lastClr="000000"/>
                </a:solidFill>
                <a:latin typeface="Times New Roman" pitchFamily="18" charset="0"/>
                <a:cs typeface="Times New Roman" pitchFamily="18" charset="0"/>
              </a:rPr>
              <a:t> con </a:t>
            </a:r>
            <a:r>
              <a:rPr lang="en-US" sz="2400" b="1" dirty="0" err="1" smtClean="0">
                <a:solidFill>
                  <a:sysClr val="windowText" lastClr="000000"/>
                </a:solidFill>
                <a:latin typeface="Times New Roman" pitchFamily="18" charset="0"/>
                <a:cs typeface="Times New Roman" pitchFamily="18" charset="0"/>
              </a:rPr>
              <a:t>vật</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loài</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cây</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trong</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bài</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thơ</a:t>
            </a:r>
            <a:r>
              <a:rPr lang="en-US" sz="2400" b="1" dirty="0" smtClean="0">
                <a:solidFill>
                  <a:sysClr val="windowText" lastClr="000000"/>
                </a:solidFill>
                <a:latin typeface="Times New Roman" pitchFamily="18" charset="0"/>
                <a:cs typeface="Times New Roman" pitchFamily="18" charset="0"/>
              </a:rPr>
              <a:t>.</a:t>
            </a:r>
            <a:endParaRPr lang="vi-VN" sz="2400" b="1" dirty="0">
              <a:solidFill>
                <a:sysClr val="windowText" lastClr="000000"/>
              </a:solidFill>
              <a:latin typeface="Times New Roman"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6525" y="1279496"/>
            <a:ext cx="1034559" cy="931103"/>
          </a:xfrm>
          <a:prstGeom prst="rect">
            <a:avLst/>
          </a:prstGeom>
        </p:spPr>
      </p:pic>
      <p:sp>
        <p:nvSpPr>
          <p:cNvPr id="4" name="TextBox 3"/>
          <p:cNvSpPr txBox="1"/>
          <p:nvPr/>
        </p:nvSpPr>
        <p:spPr>
          <a:xfrm>
            <a:off x="6088653" y="1495520"/>
            <a:ext cx="1044116" cy="369332"/>
          </a:xfrm>
          <a:prstGeom prst="rect">
            <a:avLst/>
          </a:prstGeom>
          <a:noFill/>
        </p:spPr>
        <p:txBody>
          <a:bodyPr wrap="square" rtlCol="0">
            <a:spAutoFit/>
          </a:bodyPr>
          <a:lstStyle/>
          <a:p>
            <a:r>
              <a:rPr lang="en-US" dirty="0" err="1" smtClean="0">
                <a:latin typeface="Times New Roman" pitchFamily="18" charset="0"/>
                <a:cs typeface="Times New Roman" pitchFamily="18" charset="0"/>
              </a:rPr>
              <a:t>Đồng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hồ</a:t>
            </a:r>
            <a:r>
              <a:rPr lang="en-US" dirty="0" smtClean="0">
                <a:latin typeface="Times New Roman" pitchFamily="18" charset="0"/>
                <a:cs typeface="Times New Roman" pitchFamily="18" charset="0"/>
              </a:rPr>
              <a:t>:</a:t>
            </a:r>
            <a:endParaRPr lang="vi-VN" dirty="0">
              <a:latin typeface="Times New Roman" pitchFamily="18" charset="0"/>
              <a:cs typeface="Times New Roman" pitchFamily="18" charset="0"/>
            </a:endParaRPr>
          </a:p>
        </p:txBody>
      </p:sp>
      <p:sp>
        <p:nvSpPr>
          <p:cNvPr id="5" name="TextBox 4"/>
          <p:cNvSpPr txBox="1"/>
          <p:nvPr/>
        </p:nvSpPr>
        <p:spPr>
          <a:xfrm>
            <a:off x="6993579" y="1495519"/>
            <a:ext cx="2153266" cy="646331"/>
          </a:xfrm>
          <a:prstGeom prst="rect">
            <a:avLst/>
          </a:prstGeom>
          <a:noFill/>
        </p:spPr>
        <p:txBody>
          <a:bodyPr wrap="square" rtlCol="0">
            <a:spAutoFit/>
          </a:bodyPr>
          <a:lstStyle/>
          <a:p>
            <a:r>
              <a:rPr lang="en-US" dirty="0" err="1" smtClean="0">
                <a:latin typeface="Times New Roman" pitchFamily="18" charset="0"/>
                <a:cs typeface="Times New Roman" pitchFamily="18" charset="0"/>
              </a:rPr>
              <a:t>giúp</a:t>
            </a:r>
            <a:r>
              <a:rPr lang="en-US" dirty="0" smtClean="0">
                <a:latin typeface="Times New Roman" pitchFamily="18" charset="0"/>
                <a:cs typeface="Times New Roman" pitchFamily="18" charset="0"/>
              </a:rPr>
              <a:t> ta </a:t>
            </a:r>
            <a:r>
              <a:rPr lang="en-US" dirty="0" err="1" smtClean="0">
                <a:latin typeface="Times New Roman" pitchFamily="18" charset="0"/>
                <a:cs typeface="Times New Roman" pitchFamily="18" charset="0"/>
              </a:rPr>
              <a:t>biết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được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thời</a:t>
            </a:r>
            <a:endParaRPr lang="en-US" dirty="0" smtClean="0">
              <a:latin typeface="Times New Roman" pitchFamily="18" charset="0"/>
              <a:cs typeface="Times New Roman" pitchFamily="18" charset="0"/>
            </a:endParaRPr>
          </a:p>
          <a:p>
            <a:pPr algn="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gian</a:t>
            </a:r>
            <a:endParaRPr lang="vi-VN" dirty="0">
              <a:latin typeface="Times New Roman" pitchFamily="18" charset="0"/>
              <a:cs typeface="Times New Roman"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08055">
            <a:off x="4871173" y="1852848"/>
            <a:ext cx="1744127" cy="1744127"/>
          </a:xfrm>
          <a:prstGeom prst="rect">
            <a:avLst/>
          </a:prstGeom>
        </p:spPr>
      </p:pic>
      <p:sp>
        <p:nvSpPr>
          <p:cNvPr id="7" name="TextBox 6"/>
          <p:cNvSpPr txBox="1"/>
          <p:nvPr/>
        </p:nvSpPr>
        <p:spPr>
          <a:xfrm>
            <a:off x="5595254" y="2852844"/>
            <a:ext cx="1044116" cy="369332"/>
          </a:xfrm>
          <a:prstGeom prst="rect">
            <a:avLst/>
          </a:prstGeom>
          <a:noFill/>
        </p:spPr>
        <p:txBody>
          <a:bodyPr wrap="square" rtlCol="0">
            <a:spAutoFit/>
          </a:bodyPr>
          <a:lstStyle/>
          <a:p>
            <a:r>
              <a:rPr lang="en-US" dirty="0" err="1" smtClean="0">
                <a:latin typeface="Times New Roman" pitchFamily="18" charset="0"/>
                <a:cs typeface="Times New Roman" pitchFamily="18" charset="0"/>
              </a:rPr>
              <a:t>Cái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chổi</a:t>
            </a:r>
            <a:r>
              <a:rPr lang="en-US" dirty="0" smtClean="0">
                <a:latin typeface="Times New Roman" pitchFamily="18" charset="0"/>
                <a:cs typeface="Times New Roman" pitchFamily="18" charset="0"/>
              </a:rPr>
              <a:t>:</a:t>
            </a:r>
            <a:endParaRPr lang="vi-VN" dirty="0">
              <a:latin typeface="Times New Roman" pitchFamily="18" charset="0"/>
              <a:cs typeface="Times New Roman" pitchFamily="18" charset="0"/>
            </a:endParaRPr>
          </a:p>
        </p:txBody>
      </p:sp>
      <p:sp>
        <p:nvSpPr>
          <p:cNvPr id="8" name="TextBox 7"/>
          <p:cNvSpPr txBox="1"/>
          <p:nvPr/>
        </p:nvSpPr>
        <p:spPr>
          <a:xfrm>
            <a:off x="6498249" y="2853551"/>
            <a:ext cx="2265357" cy="369332"/>
          </a:xfrm>
          <a:prstGeom prst="rect">
            <a:avLst/>
          </a:prstGeom>
          <a:noFill/>
        </p:spPr>
        <p:txBody>
          <a:bodyPr wrap="square" rtlCol="0">
            <a:spAutoFit/>
          </a:bodyPr>
          <a:lstStyle/>
          <a:p>
            <a:r>
              <a:rPr lang="en-US" dirty="0" err="1" smtClean="0">
                <a:latin typeface="Times New Roman" pitchFamily="18" charset="0"/>
                <a:cs typeface="Times New Roman" pitchFamily="18" charset="0"/>
              </a:rPr>
              <a:t>quét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quét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nhà</a:t>
            </a:r>
            <a:r>
              <a:rPr lang="en-US" dirty="0" smtClean="0">
                <a:latin typeface="Times New Roman" pitchFamily="18" charset="0"/>
                <a:cs typeface="Times New Roman" pitchFamily="18" charset="0"/>
              </a:rPr>
              <a:t>.</a:t>
            </a:r>
            <a:endParaRPr lang="vi-VN" dirty="0">
              <a:latin typeface="Times New Roman" pitchFamily="18" charset="0"/>
              <a:cs typeface="Times New Roman" pitchFamily="18" charset="0"/>
            </a:endParaRPr>
          </a:p>
        </p:txBody>
      </p:sp>
      <p:grpSp>
        <p:nvGrpSpPr>
          <p:cNvPr id="11" name="Group 10"/>
          <p:cNvGrpSpPr/>
          <p:nvPr/>
        </p:nvGrpSpPr>
        <p:grpSpPr>
          <a:xfrm>
            <a:off x="4663363" y="3075806"/>
            <a:ext cx="1863781" cy="2107521"/>
            <a:chOff x="-273360" y="1853554"/>
            <a:chExt cx="2293827" cy="2880097"/>
          </a:xfrm>
        </p:grpSpPr>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532" y="1853554"/>
              <a:ext cx="1894935" cy="1894935"/>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3360" y="2643758"/>
              <a:ext cx="2089893" cy="2089893"/>
            </a:xfrm>
            <a:prstGeom prst="rect">
              <a:avLst/>
            </a:prstGeom>
          </p:spPr>
        </p:pic>
      </p:grpSp>
      <p:sp>
        <p:nvSpPr>
          <p:cNvPr id="12" name="TextBox 11"/>
          <p:cNvSpPr txBox="1"/>
          <p:nvPr/>
        </p:nvSpPr>
        <p:spPr>
          <a:xfrm>
            <a:off x="7866342" y="4137622"/>
            <a:ext cx="1277658" cy="646331"/>
          </a:xfrm>
          <a:prstGeom prst="rect">
            <a:avLst/>
          </a:prstGeom>
          <a:noFill/>
        </p:spPr>
        <p:txBody>
          <a:bodyPr wrap="square" rtlCol="0">
            <a:spAutoFit/>
          </a:bodyPr>
          <a:lstStyle/>
          <a:p>
            <a:r>
              <a:rPr lang="en-US" dirty="0" err="1" smtClean="0">
                <a:latin typeface="Times New Roman" pitchFamily="18" charset="0"/>
                <a:cs typeface="Times New Roman" pitchFamily="18" charset="0"/>
              </a:rPr>
              <a:t>giúp</a:t>
            </a:r>
            <a:r>
              <a:rPr lang="en-US" dirty="0" smtClean="0">
                <a:latin typeface="Times New Roman" pitchFamily="18" charset="0"/>
                <a:cs typeface="Times New Roman" pitchFamily="18" charset="0"/>
              </a:rPr>
              <a:t> ta may</a:t>
            </a:r>
          </a:p>
          <a:p>
            <a:pPr algn="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vá</a:t>
            </a:r>
            <a:endParaRPr lang="vi-VN" dirty="0">
              <a:latin typeface="Times New Roman" pitchFamily="18" charset="0"/>
              <a:cs typeface="Times New Roman" pitchFamily="18" charset="0"/>
            </a:endParaRPr>
          </a:p>
        </p:txBody>
      </p:sp>
      <p:sp>
        <p:nvSpPr>
          <p:cNvPr id="13" name="TextBox 12"/>
          <p:cNvSpPr txBox="1"/>
          <p:nvPr/>
        </p:nvSpPr>
        <p:spPr>
          <a:xfrm>
            <a:off x="6251833" y="4143611"/>
            <a:ext cx="1758526" cy="369332"/>
          </a:xfrm>
          <a:prstGeom prst="rect">
            <a:avLst/>
          </a:prstGeom>
          <a:noFill/>
        </p:spPr>
        <p:txBody>
          <a:bodyPr wrap="square" rtlCol="0">
            <a:spAutoFit/>
          </a:bodyPr>
          <a:lstStyle/>
          <a:p>
            <a:r>
              <a:rPr lang="en-US" dirty="0" err="1" smtClean="0">
                <a:latin typeface="Times New Roman" pitchFamily="18" charset="0"/>
                <a:cs typeface="Times New Roman" pitchFamily="18" charset="0"/>
              </a:rPr>
              <a:t>Cây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sợi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chỉ</a:t>
            </a:r>
            <a:r>
              <a:rPr lang="en-US" dirty="0" smtClean="0">
                <a:latin typeface="Times New Roman" pitchFamily="18" charset="0"/>
                <a:cs typeface="Times New Roman" pitchFamily="18" charset="0"/>
              </a:rPr>
              <a:t>:</a:t>
            </a:r>
            <a:endParaRPr lang="vi-VN" dirty="0">
              <a:latin typeface="Times New Roman" pitchFamily="18" charset="0"/>
              <a:cs typeface="Times New Roman" pitchFamily="18" charset="0"/>
            </a:endParaRPr>
          </a:p>
        </p:txBody>
      </p:sp>
      <p:sp>
        <p:nvSpPr>
          <p:cNvPr id="18" name="Rectangle 17"/>
          <p:cNvSpPr/>
          <p:nvPr/>
        </p:nvSpPr>
        <p:spPr>
          <a:xfrm>
            <a:off x="-1" y="1330154"/>
            <a:ext cx="4788025" cy="3908762"/>
          </a:xfrm>
          <a:prstGeom prst="rect">
            <a:avLst/>
          </a:prstGeom>
        </p:spPr>
        <p:txBody>
          <a:bodyPr wrap="square">
            <a:spAutoFit/>
          </a:bodyPr>
          <a:lstStyle/>
          <a:p>
            <a:pPr algn="ctr">
              <a:spcBef>
                <a:spcPts val="600"/>
              </a:spcBef>
            </a:pPr>
            <a:r>
              <a:rPr lang="vi-VN" dirty="0">
                <a:latin typeface="Times New Roman" pitchFamily="18" charset="0"/>
                <a:cs typeface="Times New Roman" pitchFamily="18" charset="0"/>
              </a:rPr>
              <a:t>Cái chổi thấy </a:t>
            </a:r>
            <a:r>
              <a:rPr lang="vi-VN" dirty="0" smtClean="0">
                <a:latin typeface="Times New Roman" pitchFamily="18" charset="0"/>
                <a:cs typeface="Times New Roman" pitchFamily="18" charset="0"/>
              </a:rPr>
              <a:t>rác</a:t>
            </a:r>
            <a:r>
              <a:rPr lang="vi-VN" dirty="0">
                <a:latin typeface="Times New Roman" pitchFamily="18" charset="0"/>
                <a:cs typeface="Times New Roman" pitchFamily="18" charset="0"/>
              </a:rPr>
              <a:t>, quét </a:t>
            </a:r>
            <a:r>
              <a:rPr lang="vi-VN" dirty="0" smtClean="0">
                <a:latin typeface="Times New Roman" pitchFamily="18" charset="0"/>
                <a:cs typeface="Times New Roman" pitchFamily="18" charset="0"/>
              </a:rPr>
              <a:t>nhà</a:t>
            </a:r>
          </a:p>
          <a:p>
            <a:pPr algn="ctr">
              <a:spcBef>
                <a:spcPts val="600"/>
              </a:spcBef>
            </a:pPr>
            <a:r>
              <a:rPr lang="vi-VN" dirty="0" smtClean="0">
                <a:latin typeface="Times New Roman" pitchFamily="18" charset="0"/>
                <a:cs typeface="Times New Roman" pitchFamily="18" charset="0"/>
              </a:rPr>
              <a:t>Cây </a:t>
            </a:r>
            <a:r>
              <a:rPr lang="vi-VN" dirty="0">
                <a:latin typeface="Times New Roman" pitchFamily="18" charset="0"/>
                <a:cs typeface="Times New Roman" pitchFamily="18" charset="0"/>
              </a:rPr>
              <a:t>kim sợi chỉ giúp bà và may </a:t>
            </a:r>
            <a:endParaRPr lang="vi-VN" dirty="0" smtClean="0">
              <a:latin typeface="Times New Roman" pitchFamily="18" charset="0"/>
              <a:cs typeface="Times New Roman" pitchFamily="18" charset="0"/>
            </a:endParaRPr>
          </a:p>
          <a:p>
            <a:pPr algn="ctr">
              <a:spcBef>
                <a:spcPts val="600"/>
              </a:spcBef>
            </a:pPr>
            <a:r>
              <a:rPr lang="vi-VN" dirty="0" smtClean="0">
                <a:latin typeface="Times New Roman" pitchFamily="18" charset="0"/>
                <a:cs typeface="Times New Roman" pitchFamily="18" charset="0"/>
              </a:rPr>
              <a:t>Quyển </a:t>
            </a:r>
            <a:r>
              <a:rPr lang="vi-VN" dirty="0">
                <a:latin typeface="Times New Roman" pitchFamily="18" charset="0"/>
                <a:cs typeface="Times New Roman" pitchFamily="18" charset="0"/>
              </a:rPr>
              <a:t>vở chép chữ cả ngày </a:t>
            </a:r>
            <a:endParaRPr lang="vi-VN" dirty="0" smtClean="0">
              <a:latin typeface="Times New Roman" pitchFamily="18" charset="0"/>
              <a:cs typeface="Times New Roman" pitchFamily="18" charset="0"/>
            </a:endParaRPr>
          </a:p>
          <a:p>
            <a:pPr algn="ctr">
              <a:spcBef>
                <a:spcPts val="600"/>
              </a:spcBef>
            </a:pPr>
            <a:r>
              <a:rPr lang="vi-VN" dirty="0" smtClean="0">
                <a:latin typeface="Times New Roman" pitchFamily="18" charset="0"/>
                <a:cs typeface="Times New Roman" pitchFamily="18" charset="0"/>
              </a:rPr>
              <a:t>Ngọn </a:t>
            </a:r>
            <a:r>
              <a:rPr lang="vi-VN" dirty="0">
                <a:latin typeface="Times New Roman" pitchFamily="18" charset="0"/>
                <a:cs typeface="Times New Roman" pitchFamily="18" charset="0"/>
              </a:rPr>
              <a:t>mướp xoè lá, vươn </a:t>
            </a:r>
            <a:r>
              <a:rPr lang="vi-VN" dirty="0" smtClean="0">
                <a:latin typeface="Times New Roman" pitchFamily="18" charset="0"/>
                <a:cs typeface="Times New Roman" pitchFamily="18" charset="0"/>
              </a:rPr>
              <a:t>“tay’’ </a:t>
            </a:r>
            <a:r>
              <a:rPr lang="vi-VN" dirty="0">
                <a:latin typeface="Times New Roman" pitchFamily="18" charset="0"/>
                <a:cs typeface="Times New Roman" pitchFamily="18" charset="0"/>
              </a:rPr>
              <a:t>leo giàn </a:t>
            </a:r>
            <a:endParaRPr lang="vi-VN" dirty="0" smtClean="0">
              <a:latin typeface="Times New Roman" pitchFamily="18" charset="0"/>
              <a:cs typeface="Times New Roman" pitchFamily="18" charset="0"/>
            </a:endParaRPr>
          </a:p>
          <a:p>
            <a:pPr algn="ctr">
              <a:spcBef>
                <a:spcPts val="600"/>
              </a:spcBef>
            </a:pPr>
            <a:r>
              <a:rPr lang="vi-VN" dirty="0" smtClean="0">
                <a:latin typeface="Times New Roman" pitchFamily="18" charset="0"/>
                <a:cs typeface="Times New Roman" pitchFamily="18" charset="0"/>
              </a:rPr>
              <a:t>Đồng </a:t>
            </a:r>
            <a:r>
              <a:rPr lang="vi-VN" dirty="0">
                <a:latin typeface="Times New Roman" pitchFamily="18" charset="0"/>
                <a:cs typeface="Times New Roman" pitchFamily="18" charset="0"/>
              </a:rPr>
              <a:t>hồ biết chỉ thời gian </a:t>
            </a:r>
            <a:endParaRPr lang="vi-VN" dirty="0" smtClean="0">
              <a:latin typeface="Times New Roman" pitchFamily="18" charset="0"/>
              <a:cs typeface="Times New Roman" pitchFamily="18" charset="0"/>
            </a:endParaRPr>
          </a:p>
          <a:p>
            <a:pPr algn="ctr">
              <a:spcBef>
                <a:spcPts val="600"/>
              </a:spcBef>
            </a:pPr>
            <a:r>
              <a:rPr lang="vi-VN" dirty="0" smtClean="0">
                <a:latin typeface="Times New Roman" pitchFamily="18" charset="0"/>
                <a:cs typeface="Times New Roman" pitchFamily="18" charset="0"/>
              </a:rPr>
              <a:t>Cái </a:t>
            </a:r>
            <a:r>
              <a:rPr lang="vi-VN" dirty="0">
                <a:latin typeface="Times New Roman" pitchFamily="18" charset="0"/>
                <a:cs typeface="Times New Roman" pitchFamily="18" charset="0"/>
              </a:rPr>
              <a:t>rả vo gạo, hòn than đốt lò </a:t>
            </a:r>
            <a:endParaRPr lang="vi-VN" dirty="0" smtClean="0">
              <a:latin typeface="Times New Roman" pitchFamily="18" charset="0"/>
              <a:cs typeface="Times New Roman" pitchFamily="18" charset="0"/>
            </a:endParaRPr>
          </a:p>
          <a:p>
            <a:pPr algn="ctr">
              <a:spcBef>
                <a:spcPts val="600"/>
              </a:spcBef>
            </a:pPr>
            <a:r>
              <a:rPr lang="vi-VN" dirty="0" smtClean="0">
                <a:latin typeface="Times New Roman" pitchFamily="18" charset="0"/>
                <a:cs typeface="Times New Roman" pitchFamily="18" charset="0"/>
              </a:rPr>
              <a:t>Con </a:t>
            </a:r>
            <a:r>
              <a:rPr lang="vi-VN" dirty="0">
                <a:latin typeface="Times New Roman" pitchFamily="18" charset="0"/>
                <a:cs typeface="Times New Roman" pitchFamily="18" charset="0"/>
              </a:rPr>
              <a:t>gà bảo sáng “Ó... </a:t>
            </a:r>
            <a:r>
              <a:rPr lang="vi-VN" dirty="0" smtClean="0">
                <a:latin typeface="Times New Roman" pitchFamily="18" charset="0"/>
                <a:cs typeface="Times New Roman" pitchFamily="18" charset="0"/>
              </a:rPr>
              <a:t>o...’’ </a:t>
            </a:r>
          </a:p>
          <a:p>
            <a:pPr algn="ctr">
              <a:spcBef>
                <a:spcPts val="600"/>
              </a:spcBef>
            </a:pPr>
            <a:r>
              <a:rPr lang="vi-VN" dirty="0" smtClean="0">
                <a:latin typeface="Times New Roman" pitchFamily="18" charset="0"/>
                <a:cs typeface="Times New Roman" pitchFamily="18" charset="0"/>
              </a:rPr>
              <a:t>Cánh </a:t>
            </a:r>
            <a:r>
              <a:rPr lang="vi-VN" dirty="0">
                <a:latin typeface="Times New Roman" pitchFamily="18" charset="0"/>
                <a:cs typeface="Times New Roman" pitchFamily="18" charset="0"/>
              </a:rPr>
              <a:t>cửa biết mở để cho nắng vào </a:t>
            </a:r>
            <a:endParaRPr lang="vi-VN" dirty="0" smtClean="0">
              <a:latin typeface="Times New Roman" pitchFamily="18" charset="0"/>
              <a:cs typeface="Times New Roman" pitchFamily="18" charset="0"/>
            </a:endParaRPr>
          </a:p>
          <a:p>
            <a:pPr algn="ctr">
              <a:spcBef>
                <a:spcPts val="600"/>
              </a:spcBef>
            </a:pPr>
            <a:r>
              <a:rPr lang="vi-VN" dirty="0" smtClean="0">
                <a:latin typeface="Times New Roman" pitchFamily="18" charset="0"/>
                <a:cs typeface="Times New Roman" pitchFamily="18" charset="0"/>
              </a:rPr>
              <a:t>Mỗi </a:t>
            </a:r>
            <a:r>
              <a:rPr lang="vi-VN" dirty="0">
                <a:latin typeface="Times New Roman" pitchFamily="18" charset="0"/>
                <a:cs typeface="Times New Roman" pitchFamily="18" charset="0"/>
              </a:rPr>
              <a:t>người một việc vui sao </a:t>
            </a:r>
            <a:endParaRPr lang="vi-VN" dirty="0" smtClean="0">
              <a:latin typeface="Times New Roman" pitchFamily="18" charset="0"/>
              <a:cs typeface="Times New Roman" pitchFamily="18" charset="0"/>
            </a:endParaRPr>
          </a:p>
          <a:p>
            <a:pPr algn="ctr">
              <a:spcBef>
                <a:spcPts val="600"/>
              </a:spcBef>
            </a:pPr>
            <a:r>
              <a:rPr lang="vi-VN" dirty="0" smtClean="0">
                <a:latin typeface="Times New Roman" pitchFamily="18" charset="0"/>
                <a:cs typeface="Times New Roman" pitchFamily="18" charset="0"/>
              </a:rPr>
              <a:t>Bé </a:t>
            </a:r>
            <a:r>
              <a:rPr lang="vi-VN" dirty="0">
                <a:latin typeface="Times New Roman" pitchFamily="18" charset="0"/>
                <a:cs typeface="Times New Roman" pitchFamily="18" charset="0"/>
              </a:rPr>
              <a:t>ngoan làm được việc nào, bé ơi</a:t>
            </a:r>
            <a:r>
              <a:rPr lang="vi-VN" dirty="0" smtClean="0">
                <a:latin typeface="Times New Roman" pitchFamily="18" charset="0"/>
                <a:cs typeface="Times New Roman" pitchFamily="18" charset="0"/>
              </a:rPr>
              <a:t>?</a:t>
            </a:r>
          </a:p>
          <a:p>
            <a:pPr algn="r">
              <a:spcBef>
                <a:spcPts val="600"/>
              </a:spcBef>
            </a:pPr>
            <a:r>
              <a:rPr lang="vi-VN" dirty="0" smtClean="0">
                <a:latin typeface="Times New Roman" pitchFamily="18" charset="0"/>
                <a:cs typeface="Times New Roman" pitchFamily="18" charset="0"/>
              </a:rPr>
              <a:t>NGUYỄN VĂN CHƯƠNG</a:t>
            </a:r>
            <a:endParaRPr lang="vi-VN" dirty="0">
              <a:latin typeface="Times New Roman" pitchFamily="18" charset="0"/>
              <a:cs typeface="Times New Roman" pitchFamily="18" charset="0"/>
            </a:endParaRPr>
          </a:p>
        </p:txBody>
      </p:sp>
      <p:sp>
        <p:nvSpPr>
          <p:cNvPr id="19" name="TextBox 18"/>
          <p:cNvSpPr txBox="1"/>
          <p:nvPr/>
        </p:nvSpPr>
        <p:spPr>
          <a:xfrm>
            <a:off x="127430" y="987574"/>
            <a:ext cx="4155111" cy="369332"/>
          </a:xfrm>
          <a:prstGeom prst="rect">
            <a:avLst/>
          </a:prstGeom>
          <a:noFill/>
        </p:spPr>
        <p:txBody>
          <a:bodyPr wrap="square" rtlCol="0">
            <a:spAutoFit/>
          </a:bodyPr>
          <a:lstStyle/>
          <a:p>
            <a:pPr algn="ctr"/>
            <a:r>
              <a:rPr lang="en-US" b="1" dirty="0" smtClean="0">
                <a:solidFill>
                  <a:srgbClr val="FF0000"/>
                </a:solidFill>
                <a:latin typeface="Times New Roman" pitchFamily="18" charset="0"/>
                <a:cs typeface="Times New Roman" pitchFamily="18" charset="0"/>
              </a:rPr>
              <a:t>MỖI NGƯỜI MỘT VIỆC</a:t>
            </a:r>
            <a:endParaRPr lang="vi-VN" b="1" dirty="0">
              <a:solidFill>
                <a:srgbClr val="FF0000"/>
              </a:solidFill>
              <a:latin typeface="Times New Roman" pitchFamily="18" charset="0"/>
              <a:cs typeface="Times New Roman" pitchFamily="18" charset="0"/>
            </a:endParaRPr>
          </a:p>
        </p:txBody>
      </p:sp>
      <p:cxnSp>
        <p:nvCxnSpPr>
          <p:cNvPr id="20" name="Straight Connector 19"/>
          <p:cNvCxnSpPr/>
          <p:nvPr/>
        </p:nvCxnSpPr>
        <p:spPr>
          <a:xfrm>
            <a:off x="4788024" y="915566"/>
            <a:ext cx="0" cy="4135388"/>
          </a:xfrm>
          <a:prstGeom prst="line">
            <a:avLst/>
          </a:prstGeom>
          <a:ln>
            <a:solidFill>
              <a:srgbClr val="B3241F"/>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rotWithShape="1">
          <a:blip r:embed="rId7" cstate="print">
            <a:extLst>
              <a:ext uri="{28A0092B-C50C-407E-A947-70E740481C1C}">
                <a14:useLocalDpi xmlns:a14="http://schemas.microsoft.com/office/drawing/2010/main" val="0"/>
              </a:ext>
            </a:extLst>
          </a:blip>
          <a:srcRect l="13600" t="9400" r="15001" b="13600"/>
          <a:stretch/>
        </p:blipFill>
        <p:spPr>
          <a:xfrm>
            <a:off x="1287073" y="-28682"/>
            <a:ext cx="917912" cy="989905"/>
          </a:xfrm>
          <a:prstGeom prst="rect">
            <a:avLst/>
          </a:prstGeom>
        </p:spPr>
      </p:pic>
    </p:spTree>
    <p:extLst>
      <p:ext uri="{BB962C8B-B14F-4D97-AF65-F5344CB8AC3E}">
        <p14:creationId xmlns:p14="http://schemas.microsoft.com/office/powerpoint/2010/main" val="1977194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6" presetClass="entr" presetSubtype="21"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down)">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00"/>
                                        <p:tgtEl>
                                          <p:spTgt spid="6"/>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down)">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down)">
                                      <p:cBhvr>
                                        <p:cTn id="56" dur="500"/>
                                        <p:tgtEl>
                                          <p:spTgt spid="11"/>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down)">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down)">
                                      <p:cBhvr>
                                        <p:cTn id="6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7" grpId="0"/>
      <p:bldP spid="8" grpId="0"/>
      <p:bldP spid="12" grpId="0"/>
      <p:bldP spid="13"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sp>
        <p:nvSpPr>
          <p:cNvPr id="16" name="Rectangle 15"/>
          <p:cNvSpPr/>
          <p:nvPr/>
        </p:nvSpPr>
        <p:spPr>
          <a:xfrm>
            <a:off x="8388424" y="0"/>
            <a:ext cx="755576" cy="834586"/>
          </a:xfrm>
          <a:prstGeom prst="rect">
            <a:avLst/>
          </a:prstGeom>
          <a:solidFill>
            <a:srgbClr val="E8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172400" y="1289866"/>
            <a:ext cx="1224136" cy="1305383"/>
          </a:xfrm>
          <a:prstGeom prst="ellipse">
            <a:avLst/>
          </a:prstGeom>
          <a:solidFill>
            <a:srgbClr val="E8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 y="1263114"/>
            <a:ext cx="4788025" cy="3908762"/>
          </a:xfrm>
          <a:prstGeom prst="rect">
            <a:avLst/>
          </a:prstGeom>
        </p:spPr>
        <p:txBody>
          <a:bodyPr wrap="square">
            <a:spAutoFit/>
          </a:bodyPr>
          <a:lstStyle/>
          <a:p>
            <a:pPr algn="ctr">
              <a:spcBef>
                <a:spcPts val="600"/>
              </a:spcBef>
            </a:pPr>
            <a:r>
              <a:rPr lang="vi-VN" dirty="0">
                <a:latin typeface="Times New Roman" pitchFamily="18" charset="0"/>
                <a:cs typeface="Times New Roman" pitchFamily="18" charset="0"/>
              </a:rPr>
              <a:t>Cái chổi thấy </a:t>
            </a:r>
            <a:r>
              <a:rPr lang="vi-VN" dirty="0" smtClean="0">
                <a:latin typeface="Times New Roman" pitchFamily="18" charset="0"/>
                <a:cs typeface="Times New Roman" pitchFamily="18" charset="0"/>
              </a:rPr>
              <a:t>rác</a:t>
            </a:r>
            <a:r>
              <a:rPr lang="vi-VN" dirty="0">
                <a:latin typeface="Times New Roman" pitchFamily="18" charset="0"/>
                <a:cs typeface="Times New Roman" pitchFamily="18" charset="0"/>
              </a:rPr>
              <a:t>, quét </a:t>
            </a:r>
            <a:r>
              <a:rPr lang="vi-VN" dirty="0" smtClean="0">
                <a:latin typeface="Times New Roman" pitchFamily="18" charset="0"/>
                <a:cs typeface="Times New Roman" pitchFamily="18" charset="0"/>
              </a:rPr>
              <a:t>nhà</a:t>
            </a:r>
          </a:p>
          <a:p>
            <a:pPr algn="ctr">
              <a:spcBef>
                <a:spcPts val="600"/>
              </a:spcBef>
            </a:pPr>
            <a:r>
              <a:rPr lang="vi-VN" dirty="0" smtClean="0">
                <a:latin typeface="Times New Roman" pitchFamily="18" charset="0"/>
                <a:cs typeface="Times New Roman" pitchFamily="18" charset="0"/>
              </a:rPr>
              <a:t>Cây </a:t>
            </a:r>
            <a:r>
              <a:rPr lang="vi-VN" dirty="0">
                <a:latin typeface="Times New Roman" pitchFamily="18" charset="0"/>
                <a:cs typeface="Times New Roman" pitchFamily="18" charset="0"/>
              </a:rPr>
              <a:t>kim sợi chỉ giúp bà và may </a:t>
            </a:r>
            <a:endParaRPr lang="vi-VN" dirty="0" smtClean="0">
              <a:latin typeface="Times New Roman" pitchFamily="18" charset="0"/>
              <a:cs typeface="Times New Roman" pitchFamily="18" charset="0"/>
            </a:endParaRPr>
          </a:p>
          <a:p>
            <a:pPr algn="ctr">
              <a:spcBef>
                <a:spcPts val="600"/>
              </a:spcBef>
            </a:pPr>
            <a:r>
              <a:rPr lang="vi-VN" dirty="0" smtClean="0">
                <a:latin typeface="Times New Roman" pitchFamily="18" charset="0"/>
                <a:cs typeface="Times New Roman" pitchFamily="18" charset="0"/>
              </a:rPr>
              <a:t>Quyển </a:t>
            </a:r>
            <a:r>
              <a:rPr lang="vi-VN" dirty="0">
                <a:latin typeface="Times New Roman" pitchFamily="18" charset="0"/>
                <a:cs typeface="Times New Roman" pitchFamily="18" charset="0"/>
              </a:rPr>
              <a:t>vở chép chữ cả ngày </a:t>
            </a:r>
            <a:endParaRPr lang="vi-VN" dirty="0" smtClean="0">
              <a:latin typeface="Times New Roman" pitchFamily="18" charset="0"/>
              <a:cs typeface="Times New Roman" pitchFamily="18" charset="0"/>
            </a:endParaRPr>
          </a:p>
          <a:p>
            <a:pPr algn="ctr">
              <a:spcBef>
                <a:spcPts val="600"/>
              </a:spcBef>
            </a:pPr>
            <a:r>
              <a:rPr lang="vi-VN" dirty="0" smtClean="0">
                <a:latin typeface="Times New Roman" pitchFamily="18" charset="0"/>
                <a:cs typeface="Times New Roman" pitchFamily="18" charset="0"/>
              </a:rPr>
              <a:t>Ngọn </a:t>
            </a:r>
            <a:r>
              <a:rPr lang="vi-VN" dirty="0">
                <a:latin typeface="Times New Roman" pitchFamily="18" charset="0"/>
                <a:cs typeface="Times New Roman" pitchFamily="18" charset="0"/>
              </a:rPr>
              <a:t>mướp xoè lá, vươn </a:t>
            </a:r>
            <a:r>
              <a:rPr lang="vi-VN" dirty="0" smtClean="0">
                <a:latin typeface="Times New Roman" pitchFamily="18" charset="0"/>
                <a:cs typeface="Times New Roman" pitchFamily="18" charset="0"/>
              </a:rPr>
              <a:t>“tay’’ </a:t>
            </a:r>
            <a:r>
              <a:rPr lang="vi-VN" dirty="0">
                <a:latin typeface="Times New Roman" pitchFamily="18" charset="0"/>
                <a:cs typeface="Times New Roman" pitchFamily="18" charset="0"/>
              </a:rPr>
              <a:t>leo giàn </a:t>
            </a:r>
            <a:endParaRPr lang="vi-VN" dirty="0" smtClean="0">
              <a:latin typeface="Times New Roman" pitchFamily="18" charset="0"/>
              <a:cs typeface="Times New Roman" pitchFamily="18" charset="0"/>
            </a:endParaRPr>
          </a:p>
          <a:p>
            <a:pPr algn="ctr">
              <a:spcBef>
                <a:spcPts val="600"/>
              </a:spcBef>
            </a:pPr>
            <a:r>
              <a:rPr lang="vi-VN" dirty="0" smtClean="0">
                <a:latin typeface="Times New Roman" pitchFamily="18" charset="0"/>
                <a:cs typeface="Times New Roman" pitchFamily="18" charset="0"/>
              </a:rPr>
              <a:t>Đồng </a:t>
            </a:r>
            <a:r>
              <a:rPr lang="vi-VN" dirty="0">
                <a:latin typeface="Times New Roman" pitchFamily="18" charset="0"/>
                <a:cs typeface="Times New Roman" pitchFamily="18" charset="0"/>
              </a:rPr>
              <a:t>hồ biết chỉ thời gian </a:t>
            </a:r>
            <a:endParaRPr lang="vi-VN" dirty="0" smtClean="0">
              <a:latin typeface="Times New Roman" pitchFamily="18" charset="0"/>
              <a:cs typeface="Times New Roman" pitchFamily="18" charset="0"/>
            </a:endParaRPr>
          </a:p>
          <a:p>
            <a:pPr algn="ctr">
              <a:spcBef>
                <a:spcPts val="600"/>
              </a:spcBef>
            </a:pPr>
            <a:r>
              <a:rPr lang="vi-VN" dirty="0" smtClean="0">
                <a:latin typeface="Times New Roman" pitchFamily="18" charset="0"/>
                <a:cs typeface="Times New Roman" pitchFamily="18" charset="0"/>
              </a:rPr>
              <a:t>Cái </a:t>
            </a:r>
            <a:r>
              <a:rPr lang="vi-VN" dirty="0">
                <a:latin typeface="Times New Roman" pitchFamily="18" charset="0"/>
                <a:cs typeface="Times New Roman" pitchFamily="18" charset="0"/>
              </a:rPr>
              <a:t>rả vo gạo, hòn than đốt lò </a:t>
            </a:r>
            <a:endParaRPr lang="vi-VN" dirty="0" smtClean="0">
              <a:latin typeface="Times New Roman" pitchFamily="18" charset="0"/>
              <a:cs typeface="Times New Roman" pitchFamily="18" charset="0"/>
            </a:endParaRPr>
          </a:p>
          <a:p>
            <a:pPr algn="ctr">
              <a:spcBef>
                <a:spcPts val="600"/>
              </a:spcBef>
            </a:pPr>
            <a:r>
              <a:rPr lang="vi-VN" dirty="0" smtClean="0">
                <a:latin typeface="Times New Roman" pitchFamily="18" charset="0"/>
                <a:cs typeface="Times New Roman" pitchFamily="18" charset="0"/>
              </a:rPr>
              <a:t>Con </a:t>
            </a:r>
            <a:r>
              <a:rPr lang="vi-VN" dirty="0">
                <a:latin typeface="Times New Roman" pitchFamily="18" charset="0"/>
                <a:cs typeface="Times New Roman" pitchFamily="18" charset="0"/>
              </a:rPr>
              <a:t>gà bảo sáng “Ó... </a:t>
            </a:r>
            <a:r>
              <a:rPr lang="vi-VN" dirty="0" smtClean="0">
                <a:latin typeface="Times New Roman" pitchFamily="18" charset="0"/>
                <a:cs typeface="Times New Roman" pitchFamily="18" charset="0"/>
              </a:rPr>
              <a:t>o...’’ </a:t>
            </a:r>
          </a:p>
          <a:p>
            <a:pPr algn="ctr">
              <a:spcBef>
                <a:spcPts val="600"/>
              </a:spcBef>
            </a:pPr>
            <a:r>
              <a:rPr lang="vi-VN" dirty="0" smtClean="0">
                <a:latin typeface="Times New Roman" pitchFamily="18" charset="0"/>
                <a:cs typeface="Times New Roman" pitchFamily="18" charset="0"/>
              </a:rPr>
              <a:t>Cánh </a:t>
            </a:r>
            <a:r>
              <a:rPr lang="vi-VN" dirty="0">
                <a:latin typeface="Times New Roman" pitchFamily="18" charset="0"/>
                <a:cs typeface="Times New Roman" pitchFamily="18" charset="0"/>
              </a:rPr>
              <a:t>cửa biết mở để cho nắng vào </a:t>
            </a:r>
            <a:endParaRPr lang="vi-VN" dirty="0" smtClean="0">
              <a:latin typeface="Times New Roman" pitchFamily="18" charset="0"/>
              <a:cs typeface="Times New Roman" pitchFamily="18" charset="0"/>
            </a:endParaRPr>
          </a:p>
          <a:p>
            <a:pPr algn="ctr">
              <a:spcBef>
                <a:spcPts val="600"/>
              </a:spcBef>
            </a:pPr>
            <a:r>
              <a:rPr lang="vi-VN" dirty="0" smtClean="0">
                <a:latin typeface="Times New Roman" pitchFamily="18" charset="0"/>
                <a:cs typeface="Times New Roman" pitchFamily="18" charset="0"/>
              </a:rPr>
              <a:t>Mỗi </a:t>
            </a:r>
            <a:r>
              <a:rPr lang="vi-VN" dirty="0">
                <a:latin typeface="Times New Roman" pitchFamily="18" charset="0"/>
                <a:cs typeface="Times New Roman" pitchFamily="18" charset="0"/>
              </a:rPr>
              <a:t>người một việc vui sao </a:t>
            </a:r>
            <a:endParaRPr lang="vi-VN" dirty="0" smtClean="0">
              <a:latin typeface="Times New Roman" pitchFamily="18" charset="0"/>
              <a:cs typeface="Times New Roman" pitchFamily="18" charset="0"/>
            </a:endParaRPr>
          </a:p>
          <a:p>
            <a:pPr algn="ctr">
              <a:spcBef>
                <a:spcPts val="600"/>
              </a:spcBef>
            </a:pPr>
            <a:r>
              <a:rPr lang="vi-VN" dirty="0" smtClean="0">
                <a:latin typeface="Times New Roman" pitchFamily="18" charset="0"/>
                <a:cs typeface="Times New Roman" pitchFamily="18" charset="0"/>
              </a:rPr>
              <a:t>Bé </a:t>
            </a:r>
            <a:r>
              <a:rPr lang="vi-VN" dirty="0">
                <a:latin typeface="Times New Roman" pitchFamily="18" charset="0"/>
                <a:cs typeface="Times New Roman" pitchFamily="18" charset="0"/>
              </a:rPr>
              <a:t>ngoan làm được việc nào, bé ơi</a:t>
            </a:r>
            <a:r>
              <a:rPr lang="vi-VN" dirty="0" smtClean="0">
                <a:latin typeface="Times New Roman" pitchFamily="18" charset="0"/>
                <a:cs typeface="Times New Roman" pitchFamily="18" charset="0"/>
              </a:rPr>
              <a:t>?</a:t>
            </a:r>
          </a:p>
          <a:p>
            <a:pPr algn="r">
              <a:spcBef>
                <a:spcPts val="600"/>
              </a:spcBef>
            </a:pPr>
            <a:r>
              <a:rPr lang="vi-VN" dirty="0" smtClean="0">
                <a:latin typeface="Times New Roman" pitchFamily="18" charset="0"/>
                <a:cs typeface="Times New Roman" pitchFamily="18" charset="0"/>
              </a:rPr>
              <a:t>NGUYỄN VĂN CHƯƠNG</a:t>
            </a:r>
            <a:endParaRPr lang="vi-VN" dirty="0">
              <a:latin typeface="Times New Roman" pitchFamily="18" charset="0"/>
              <a:cs typeface="Times New Roman" pitchFamily="18" charset="0"/>
            </a:endParaRPr>
          </a:p>
        </p:txBody>
      </p:sp>
      <p:sp>
        <p:nvSpPr>
          <p:cNvPr id="2" name="Flowchart: Document 1"/>
          <p:cNvSpPr/>
          <p:nvPr/>
        </p:nvSpPr>
        <p:spPr>
          <a:xfrm>
            <a:off x="0" y="0"/>
            <a:ext cx="9144000" cy="792088"/>
          </a:xfrm>
          <a:prstGeom prst="flowChartDocument">
            <a:avLst/>
          </a:prstGeom>
          <a:solidFill>
            <a:srgbClr val="A45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Times New Roman" pitchFamily="18" charset="0"/>
                <a:cs typeface="Times New Roman" pitchFamily="18" charset="0"/>
              </a:rPr>
              <a:t>3. </a:t>
            </a:r>
            <a:r>
              <a:rPr lang="en-US" sz="2400" dirty="0" err="1" smtClean="0">
                <a:latin typeface="Times New Roman" pitchFamily="18" charset="0"/>
                <a:cs typeface="Times New Roman" pitchFamily="18" charset="0"/>
              </a:rPr>
              <a:t>Tìm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hỏi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đó</a:t>
            </a:r>
            <a:endParaRPr lang="vi-VN" sz="2400" dirty="0">
              <a:latin typeface="Times New Roman" pitchFamily="18" charset="0"/>
              <a:cs typeface="Times New Roman" pitchFamily="18" charset="0"/>
            </a:endParaRPr>
          </a:p>
        </p:txBody>
      </p:sp>
      <p:sp>
        <p:nvSpPr>
          <p:cNvPr id="3" name="Rectangle 2"/>
          <p:cNvSpPr/>
          <p:nvPr/>
        </p:nvSpPr>
        <p:spPr>
          <a:xfrm>
            <a:off x="4927154" y="1695980"/>
            <a:ext cx="4171719" cy="400110"/>
          </a:xfrm>
          <a:prstGeom prst="rect">
            <a:avLst/>
          </a:prstGeom>
        </p:spPr>
        <p:txBody>
          <a:bodyPr wrap="none">
            <a:spAutoFit/>
          </a:bodyPr>
          <a:lstStyle/>
          <a:p>
            <a:pPr algn="ctr">
              <a:spcBef>
                <a:spcPts val="600"/>
              </a:spcBef>
            </a:pPr>
            <a:r>
              <a:rPr lang="vi-VN" sz="2000" dirty="0" smtClean="0">
                <a:latin typeface="Times New Roman" pitchFamily="18" charset="0"/>
                <a:cs typeface="Times New Roman" pitchFamily="18" charset="0"/>
              </a:rPr>
              <a:t>‘‘Bé </a:t>
            </a:r>
            <a:r>
              <a:rPr lang="vi-VN" sz="2000" dirty="0">
                <a:latin typeface="Times New Roman" pitchFamily="18" charset="0"/>
                <a:cs typeface="Times New Roman" pitchFamily="18" charset="0"/>
              </a:rPr>
              <a:t>ngoan làm được việc nào, bé ơi</a:t>
            </a:r>
            <a:r>
              <a:rPr lang="vi-VN" sz="2000" dirty="0" smtClean="0">
                <a:latin typeface="Times New Roman" pitchFamily="18" charset="0"/>
                <a:cs typeface="Times New Roman" pitchFamily="18" charset="0"/>
              </a:rPr>
              <a:t>?’’</a:t>
            </a:r>
            <a:endParaRPr lang="vi-VN" sz="2000" dirty="0">
              <a:latin typeface="Times New Roman" pitchFamily="18" charset="0"/>
              <a:cs typeface="Times New Roman" pitchFamily="18" charset="0"/>
            </a:endParaRPr>
          </a:p>
        </p:txBody>
      </p:sp>
      <p:sp>
        <p:nvSpPr>
          <p:cNvPr id="4" name="Rectangle 3"/>
          <p:cNvSpPr/>
          <p:nvPr/>
        </p:nvSpPr>
        <p:spPr>
          <a:xfrm>
            <a:off x="4757253" y="1289866"/>
            <a:ext cx="3046219" cy="400110"/>
          </a:xfrm>
          <a:prstGeom prst="rect">
            <a:avLst/>
          </a:prstGeom>
        </p:spPr>
        <p:txBody>
          <a:bodyPr wrap="none">
            <a:spAutoFit/>
          </a:bodyPr>
          <a:lstStyle/>
          <a:p>
            <a:pPr marL="285750" indent="-285750">
              <a:buFont typeface="Arial" pitchFamily="34" charset="0"/>
              <a:buChar char="•"/>
            </a:pPr>
            <a:r>
              <a:rPr lang="en-US" sz="2000" b="1" dirty="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Câu</a:t>
            </a:r>
            <a:r>
              <a:rPr lang="en-US" sz="2000" b="1" dirty="0" smtClean="0">
                <a:latin typeface="Times New Roman" pitchFamily="18" charset="0"/>
                <a:cs typeface="Times New Roman" pitchFamily="18" charset="0"/>
              </a:rPr>
              <a:t> </a:t>
            </a:r>
            <a:r>
              <a:rPr lang="en-US" sz="2000" b="1" dirty="0" err="1">
                <a:latin typeface="Times New Roman" pitchFamily="18" charset="0"/>
                <a:cs typeface="Times New Roman" pitchFamily="18" charset="0"/>
              </a:rPr>
              <a:t>hỏi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trong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bài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thơ</a:t>
            </a: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a:t>
            </a:r>
            <a:endParaRPr lang="vi-VN" sz="2000" b="1" dirty="0">
              <a:latin typeface="Times New Roman" pitchFamily="18" charset="0"/>
              <a:cs typeface="Times New Roman" pitchFamily="18" charset="0"/>
            </a:endParaRPr>
          </a:p>
        </p:txBody>
      </p:sp>
      <p:sp>
        <p:nvSpPr>
          <p:cNvPr id="6" name="TextBox 5"/>
          <p:cNvSpPr txBox="1"/>
          <p:nvPr/>
        </p:nvSpPr>
        <p:spPr>
          <a:xfrm>
            <a:off x="127430" y="920534"/>
            <a:ext cx="4155111" cy="369332"/>
          </a:xfrm>
          <a:prstGeom prst="rect">
            <a:avLst/>
          </a:prstGeom>
          <a:noFill/>
        </p:spPr>
        <p:txBody>
          <a:bodyPr wrap="square" rtlCol="0">
            <a:spAutoFit/>
          </a:bodyPr>
          <a:lstStyle/>
          <a:p>
            <a:pPr algn="ctr"/>
            <a:r>
              <a:rPr lang="en-US" b="1" dirty="0" smtClean="0">
                <a:solidFill>
                  <a:srgbClr val="FF0000"/>
                </a:solidFill>
                <a:latin typeface="Times New Roman" pitchFamily="18" charset="0"/>
                <a:cs typeface="Times New Roman" pitchFamily="18" charset="0"/>
              </a:rPr>
              <a:t>MỖI NGƯỜI MỘT VIỆC</a:t>
            </a:r>
            <a:endParaRPr lang="vi-VN" b="1" dirty="0">
              <a:solidFill>
                <a:srgbClr val="FF0000"/>
              </a:solidFill>
              <a:latin typeface="Times New Roman" pitchFamily="18" charset="0"/>
              <a:cs typeface="Times New Roman" pitchFamily="18" charset="0"/>
            </a:endParaRPr>
          </a:p>
        </p:txBody>
      </p:sp>
      <p:cxnSp>
        <p:nvCxnSpPr>
          <p:cNvPr id="10" name="Straight Connector 9"/>
          <p:cNvCxnSpPr/>
          <p:nvPr/>
        </p:nvCxnSpPr>
        <p:spPr>
          <a:xfrm>
            <a:off x="4788024" y="771550"/>
            <a:ext cx="0" cy="4351412"/>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010322" y="2213691"/>
            <a:ext cx="3844261" cy="646331"/>
          </a:xfrm>
          <a:prstGeom prst="rect">
            <a:avLst/>
          </a:prstGeom>
          <a:noFill/>
        </p:spPr>
        <p:txBody>
          <a:bodyPr wrap="square" rtlCol="0">
            <a:spAutoFit/>
          </a:bodyPr>
          <a:lstStyle/>
          <a:p>
            <a:pPr marL="285750" indent="-285750">
              <a:lnSpc>
                <a:spcPct val="150000"/>
              </a:lnSpc>
              <a:buFontTx/>
              <a:buChar char="-"/>
            </a:pPr>
            <a:r>
              <a:rPr lang="vi-VN" sz="2400" dirty="0" smtClean="0">
                <a:latin typeface="Times New Roman" pitchFamily="18" charset="0"/>
                <a:cs typeface="Times New Roman" pitchFamily="18" charset="0"/>
              </a:rPr>
              <a:t>Bé lấy chổi quét nhà</a:t>
            </a:r>
          </a:p>
        </p:txBody>
      </p:sp>
      <p:cxnSp>
        <p:nvCxnSpPr>
          <p:cNvPr id="13" name="Straight Connector 12"/>
          <p:cNvCxnSpPr/>
          <p:nvPr/>
        </p:nvCxnSpPr>
        <p:spPr>
          <a:xfrm>
            <a:off x="683568" y="4731990"/>
            <a:ext cx="3312368"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4" name="Rectangle 13"/>
          <p:cNvSpPr/>
          <p:nvPr/>
        </p:nvSpPr>
        <p:spPr>
          <a:xfrm>
            <a:off x="5049895" y="2756948"/>
            <a:ext cx="3896606" cy="1200329"/>
          </a:xfrm>
          <a:prstGeom prst="rect">
            <a:avLst/>
          </a:prstGeom>
        </p:spPr>
        <p:txBody>
          <a:bodyPr wrap="square">
            <a:spAutoFit/>
          </a:bodyPr>
          <a:lstStyle/>
          <a:p>
            <a:pPr marL="285750" indent="-285750">
              <a:lnSpc>
                <a:spcPct val="150000"/>
              </a:lnSpc>
              <a:buFontTx/>
              <a:buChar char="-"/>
            </a:pPr>
            <a:r>
              <a:rPr lang="vi-VN" sz="2400" dirty="0">
                <a:latin typeface="Times New Roman" pitchFamily="18" charset="0"/>
                <a:cs typeface="Times New Roman" pitchFamily="18" charset="0"/>
              </a:rPr>
              <a:t>Bé chép bài học tập, chăm </a:t>
            </a:r>
            <a:r>
              <a:rPr lang="vi-VN" sz="2400" dirty="0" smtClean="0">
                <a:latin typeface="Times New Roman" pitchFamily="18" charset="0"/>
                <a:cs typeface="Times New Roman" pitchFamily="18" charset="0"/>
              </a:rPr>
              <a:t>chỉ</a:t>
            </a:r>
            <a:endParaRPr lang="vi-VN" sz="2400" dirty="0">
              <a:latin typeface="Times New Roman" pitchFamily="18" charset="0"/>
              <a:cs typeface="Times New Roman" pitchFamily="18" charset="0"/>
            </a:endParaRPr>
          </a:p>
        </p:txBody>
      </p:sp>
      <p:sp>
        <p:nvSpPr>
          <p:cNvPr id="15" name="Rectangle 14"/>
          <p:cNvSpPr/>
          <p:nvPr/>
        </p:nvSpPr>
        <p:spPr>
          <a:xfrm>
            <a:off x="4965801" y="3854203"/>
            <a:ext cx="4347787" cy="646331"/>
          </a:xfrm>
          <a:prstGeom prst="rect">
            <a:avLst/>
          </a:prstGeom>
        </p:spPr>
        <p:txBody>
          <a:bodyPr wrap="square">
            <a:spAutoFit/>
          </a:bodyPr>
          <a:lstStyle/>
          <a:p>
            <a:pPr marL="285750" indent="-285750">
              <a:lnSpc>
                <a:spcPct val="150000"/>
              </a:lnSpc>
              <a:buFontTx/>
              <a:buChar char="-"/>
            </a:pPr>
            <a:r>
              <a:rPr lang="vi-VN" sz="2400" dirty="0">
                <a:latin typeface="Times New Roman" pitchFamily="18" charset="0"/>
                <a:cs typeface="Times New Roman" pitchFamily="18" charset="0"/>
              </a:rPr>
              <a:t>Mở cửa cho nắng vào nhà</a:t>
            </a:r>
          </a:p>
        </p:txBody>
      </p:sp>
      <p:cxnSp>
        <p:nvCxnSpPr>
          <p:cNvPr id="20" name="Straight Connector 19"/>
          <p:cNvCxnSpPr/>
          <p:nvPr/>
        </p:nvCxnSpPr>
        <p:spPr>
          <a:xfrm>
            <a:off x="2915816" y="1563135"/>
            <a:ext cx="720080" cy="0"/>
          </a:xfrm>
          <a:prstGeom prst="line">
            <a:avLst/>
          </a:prstGeom>
          <a:ln>
            <a:solidFill>
              <a:schemeClr val="accent5">
                <a:lumMod val="50000"/>
              </a:schemeClr>
            </a:solidFill>
          </a:ln>
        </p:spPr>
        <p:style>
          <a:lnRef idx="2">
            <a:schemeClr val="accent5"/>
          </a:lnRef>
          <a:fillRef idx="0">
            <a:schemeClr val="accent5"/>
          </a:fillRef>
          <a:effectRef idx="1">
            <a:schemeClr val="accent5"/>
          </a:effectRef>
          <a:fontRef idx="minor">
            <a:schemeClr val="tx1"/>
          </a:fontRef>
        </p:style>
      </p:cxnSp>
      <p:cxnSp>
        <p:nvCxnSpPr>
          <p:cNvPr id="22" name="Straight Connector 21"/>
          <p:cNvCxnSpPr/>
          <p:nvPr/>
        </p:nvCxnSpPr>
        <p:spPr>
          <a:xfrm>
            <a:off x="2195736" y="2312014"/>
            <a:ext cx="1440160" cy="0"/>
          </a:xfrm>
          <a:prstGeom prst="line">
            <a:avLst/>
          </a:prstGeom>
          <a:ln>
            <a:solidFill>
              <a:schemeClr val="accent5">
                <a:lumMod val="50000"/>
              </a:schemeClr>
            </a:solidFill>
          </a:ln>
        </p:spPr>
        <p:style>
          <a:lnRef idx="2">
            <a:schemeClr val="accent5"/>
          </a:lnRef>
          <a:fillRef idx="0">
            <a:schemeClr val="accent5"/>
          </a:fillRef>
          <a:effectRef idx="1">
            <a:schemeClr val="accent5"/>
          </a:effectRef>
          <a:fontRef idx="minor">
            <a:schemeClr val="tx1"/>
          </a:fontRef>
        </p:style>
      </p:cxnSp>
      <p:cxnSp>
        <p:nvCxnSpPr>
          <p:cNvPr id="24" name="Straight Connector 23"/>
          <p:cNvCxnSpPr/>
          <p:nvPr/>
        </p:nvCxnSpPr>
        <p:spPr>
          <a:xfrm>
            <a:off x="2123728" y="4011910"/>
            <a:ext cx="1965749" cy="0"/>
          </a:xfrm>
          <a:prstGeom prst="line">
            <a:avLst/>
          </a:prstGeom>
          <a:ln>
            <a:solidFill>
              <a:schemeClr val="accent5">
                <a:lumMod val="50000"/>
              </a:schemeClr>
            </a:solidFill>
          </a:ln>
        </p:spPr>
        <p:style>
          <a:lnRef idx="2">
            <a:schemeClr val="accent5"/>
          </a:lnRef>
          <a:fillRef idx="0">
            <a:schemeClr val="accent5"/>
          </a:fillRef>
          <a:effectRef idx="1">
            <a:schemeClr val="accent5"/>
          </a:effectRef>
          <a:fontRef idx="minor">
            <a:schemeClr val="tx1"/>
          </a:fontRef>
        </p:style>
      </p:cxn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13600" t="9400" r="15001" b="13600"/>
          <a:stretch/>
        </p:blipFill>
        <p:spPr>
          <a:xfrm>
            <a:off x="731015" y="24951"/>
            <a:ext cx="692301" cy="746599"/>
          </a:xfrm>
          <a:prstGeom prst="rect">
            <a:avLst/>
          </a:prstGeom>
        </p:spPr>
      </p:pic>
    </p:spTree>
    <p:extLst>
      <p:ext uri="{BB962C8B-B14F-4D97-AF65-F5344CB8AC3E}">
        <p14:creationId xmlns:p14="http://schemas.microsoft.com/office/powerpoint/2010/main" val="3871285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6" presetClass="entr" presetSubtype="21"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par>
                          <p:cTn id="31" fill="hold">
                            <p:stCondLst>
                              <p:cond delay="500"/>
                            </p:stCondLst>
                            <p:childTnLst>
                              <p:par>
                                <p:cTn id="32" presetID="22" presetClass="entr" presetSubtype="4"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500"/>
                                        <p:tgtEl>
                                          <p:spTgt spid="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down)">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1000" fill="hold"/>
                                        <p:tgtEl>
                                          <p:spTgt spid="11"/>
                                        </p:tgtEl>
                                        <p:attrNameLst>
                                          <p:attrName>ppt_w</p:attrName>
                                        </p:attrNameLst>
                                      </p:cBhvr>
                                      <p:tavLst>
                                        <p:tav tm="0">
                                          <p:val>
                                            <p:fltVal val="0"/>
                                          </p:val>
                                        </p:tav>
                                        <p:tav tm="100000">
                                          <p:val>
                                            <p:strVal val="#ppt_w"/>
                                          </p:val>
                                        </p:tav>
                                      </p:tavLst>
                                    </p:anim>
                                    <p:anim calcmode="lin" valueType="num">
                                      <p:cBhvr>
                                        <p:cTn id="43" dur="1000" fill="hold"/>
                                        <p:tgtEl>
                                          <p:spTgt spid="11"/>
                                        </p:tgtEl>
                                        <p:attrNameLst>
                                          <p:attrName>ppt_h</p:attrName>
                                        </p:attrNameLst>
                                      </p:cBhvr>
                                      <p:tavLst>
                                        <p:tav tm="0">
                                          <p:val>
                                            <p:fltVal val="0"/>
                                          </p:val>
                                        </p:tav>
                                        <p:tav tm="100000">
                                          <p:val>
                                            <p:strVal val="#ppt_h"/>
                                          </p:val>
                                        </p:tav>
                                      </p:tavLst>
                                    </p:anim>
                                    <p:anim calcmode="lin" valueType="num">
                                      <p:cBhvr>
                                        <p:cTn id="44" dur="1000" fill="hold"/>
                                        <p:tgtEl>
                                          <p:spTgt spid="11"/>
                                        </p:tgtEl>
                                        <p:attrNameLst>
                                          <p:attrName>style.rotation</p:attrName>
                                        </p:attrNameLst>
                                      </p:cBhvr>
                                      <p:tavLst>
                                        <p:tav tm="0">
                                          <p:val>
                                            <p:fltVal val="90"/>
                                          </p:val>
                                        </p:tav>
                                        <p:tav tm="100000">
                                          <p:val>
                                            <p:fltVal val="0"/>
                                          </p:val>
                                        </p:tav>
                                      </p:tavLst>
                                    </p:anim>
                                    <p:animEffect transition="in" filter="fade">
                                      <p:cBhvr>
                                        <p:cTn id="45" dur="1000"/>
                                        <p:tgtEl>
                                          <p:spTgt spid="11"/>
                                        </p:tgtEl>
                                      </p:cBhvr>
                                    </p:animEffect>
                                  </p:childTnLst>
                                </p:cTn>
                              </p:par>
                              <p:par>
                                <p:cTn id="46" presetID="22" presetClass="entr" presetSubtype="4"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down)">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down)">
                                      <p:cBhvr>
                                        <p:cTn id="53" dur="500"/>
                                        <p:tgtEl>
                                          <p:spTgt spid="14"/>
                                        </p:tgtEl>
                                      </p:cBhvr>
                                    </p:animEffect>
                                  </p:childTnLst>
                                </p:cTn>
                              </p:par>
                              <p:par>
                                <p:cTn id="54" presetID="22" presetClass="entr" presetSubtype="4" fill="hold"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down)">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down)">
                                      <p:cBhvr>
                                        <p:cTn id="61" dur="500"/>
                                        <p:tgtEl>
                                          <p:spTgt spid="15"/>
                                        </p:tgtEl>
                                      </p:cBhvr>
                                    </p:animEffect>
                                  </p:childTnLst>
                                </p:cTn>
                              </p:par>
                              <p:par>
                                <p:cTn id="62" presetID="22" presetClass="entr" presetSubtype="4" fill="hold"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3" grpId="0"/>
      <p:bldP spid="4" grpId="0"/>
      <p:bldP spid="6" grpId="0"/>
      <p:bldP spid="11"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r="-10000"/>
          </a:stretch>
        </a:blipFill>
        <a:effectLst/>
      </p:bgPr>
    </p:bg>
    <p:spTree>
      <p:nvGrpSpPr>
        <p:cNvPr id="1" name=""/>
        <p:cNvGrpSpPr/>
        <p:nvPr/>
      </p:nvGrpSpPr>
      <p:grpSpPr>
        <a:xfrm>
          <a:off x="0" y="0"/>
          <a:ext cx="0" cy="0"/>
          <a:chOff x="0" y="0"/>
          <a:chExt cx="0" cy="0"/>
        </a:xfrm>
      </p:grpSpPr>
      <p:pic>
        <p:nvPicPr>
          <p:cNvPr id="5" name="图片 2"/>
          <p:cNvPicPr>
            <a:picLocks noChangeAspect="1"/>
          </p:cNvPicPr>
          <p:nvPr/>
        </p:nvPicPr>
        <p:blipFill>
          <a:blip r:embed="rId3"/>
          <a:stretch>
            <a:fillRect/>
          </a:stretch>
        </p:blipFill>
        <p:spPr>
          <a:xfrm>
            <a:off x="2411760" y="1059582"/>
            <a:ext cx="4986708" cy="2499758"/>
          </a:xfrm>
          <a:prstGeom prst="rect">
            <a:avLst/>
          </a:prstGeom>
        </p:spPr>
      </p:pic>
      <p:pic>
        <p:nvPicPr>
          <p:cNvPr id="6" name="图片 3"/>
          <p:cNvPicPr>
            <a:picLocks noChangeAspect="1"/>
          </p:cNvPicPr>
          <p:nvPr/>
        </p:nvPicPr>
        <p:blipFill>
          <a:blip r:embed="rId4"/>
          <a:stretch>
            <a:fillRect/>
          </a:stretch>
        </p:blipFill>
        <p:spPr>
          <a:xfrm>
            <a:off x="2177221" y="673820"/>
            <a:ext cx="1199842" cy="1295012"/>
          </a:xfrm>
          <a:prstGeom prst="rect">
            <a:avLst/>
          </a:prstGeom>
        </p:spPr>
      </p:pic>
      <p:pic>
        <p:nvPicPr>
          <p:cNvPr id="7" name="图片 4"/>
          <p:cNvPicPr>
            <a:picLocks noChangeAspect="1"/>
          </p:cNvPicPr>
          <p:nvPr/>
        </p:nvPicPr>
        <p:blipFill>
          <a:blip r:embed="rId5"/>
          <a:stretch>
            <a:fillRect/>
          </a:stretch>
        </p:blipFill>
        <p:spPr>
          <a:xfrm>
            <a:off x="7421162" y="606724"/>
            <a:ext cx="930785" cy="1149504"/>
          </a:xfrm>
          <a:prstGeom prst="rect">
            <a:avLst/>
          </a:prstGeom>
        </p:spPr>
      </p:pic>
      <p:pic>
        <p:nvPicPr>
          <p:cNvPr id="8" name="图片 5"/>
          <p:cNvPicPr>
            <a:picLocks noChangeAspect="1"/>
          </p:cNvPicPr>
          <p:nvPr/>
        </p:nvPicPr>
        <p:blipFill>
          <a:blip r:embed="rId6"/>
          <a:stretch>
            <a:fillRect/>
          </a:stretch>
        </p:blipFill>
        <p:spPr>
          <a:xfrm>
            <a:off x="2959388" y="3089122"/>
            <a:ext cx="3862365" cy="948473"/>
          </a:xfrm>
          <a:prstGeom prst="rect">
            <a:avLst/>
          </a:prstGeom>
        </p:spPr>
      </p:pic>
      <p:grpSp>
        <p:nvGrpSpPr>
          <p:cNvPr id="9" name="组合 10"/>
          <p:cNvGrpSpPr/>
          <p:nvPr/>
        </p:nvGrpSpPr>
        <p:grpSpPr>
          <a:xfrm rot="6329695" flipH="1">
            <a:off x="6888553" y="2013261"/>
            <a:ext cx="657131" cy="543473"/>
            <a:chOff x="9015984" y="2528554"/>
            <a:chExt cx="2157344" cy="1473489"/>
          </a:xfrm>
        </p:grpSpPr>
        <p:sp>
          <p:nvSpPr>
            <p:cNvPr id="10" name="Freeform 166"/>
            <p:cNvSpPr/>
            <p:nvPr/>
          </p:nvSpPr>
          <p:spPr bwMode="auto">
            <a:xfrm>
              <a:off x="10132784" y="3116474"/>
              <a:ext cx="831450" cy="526422"/>
            </a:xfrm>
            <a:custGeom>
              <a:avLst/>
              <a:gdLst>
                <a:gd name="T0" fmla="*/ 10 w 143"/>
                <a:gd name="T1" fmla="*/ 90 h 90"/>
                <a:gd name="T2" fmla="*/ 10 w 143"/>
                <a:gd name="T3" fmla="*/ 90 h 90"/>
                <a:gd name="T4" fmla="*/ 143 w 143"/>
                <a:gd name="T5" fmla="*/ 18 h 90"/>
                <a:gd name="T6" fmla="*/ 130 w 143"/>
                <a:gd name="T7" fmla="*/ 0 h 90"/>
                <a:gd name="T8" fmla="*/ 0 w 143"/>
                <a:gd name="T9" fmla="*/ 77 h 90"/>
                <a:gd name="T10" fmla="*/ 10 w 143"/>
                <a:gd name="T11" fmla="*/ 90 h 90"/>
              </a:gdLst>
              <a:ahLst/>
              <a:cxnLst>
                <a:cxn ang="0">
                  <a:pos x="T0" y="T1"/>
                </a:cxn>
                <a:cxn ang="0">
                  <a:pos x="T2" y="T3"/>
                </a:cxn>
                <a:cxn ang="0">
                  <a:pos x="T4" y="T5"/>
                </a:cxn>
                <a:cxn ang="0">
                  <a:pos x="T6" y="T7"/>
                </a:cxn>
                <a:cxn ang="0">
                  <a:pos x="T8" y="T9"/>
                </a:cxn>
                <a:cxn ang="0">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pPr>
                <a:defRPr/>
              </a:pPr>
              <a:endParaRPr lang="zh-CN" altLang="en-US" sz="1350">
                <a:solidFill>
                  <a:srgbClr val="5FA080"/>
                </a:solidFill>
                <a:latin typeface="等线"/>
                <a:ea typeface="等线" panose="02010600030101010101" pitchFamily="2" charset="-122"/>
              </a:endParaRPr>
            </a:p>
          </p:txBody>
        </p:sp>
        <p:sp>
          <p:nvSpPr>
            <p:cNvPr id="11" name="Freeform 167"/>
            <p:cNvSpPr/>
            <p:nvPr/>
          </p:nvSpPr>
          <p:spPr bwMode="auto">
            <a:xfrm>
              <a:off x="9933530" y="2779466"/>
              <a:ext cx="954446" cy="787173"/>
            </a:xfrm>
            <a:custGeom>
              <a:avLst/>
              <a:gdLst>
                <a:gd name="T0" fmla="*/ 164 w 164"/>
                <a:gd name="T1" fmla="*/ 58 h 135"/>
                <a:gd name="T2" fmla="*/ 140 w 164"/>
                <a:gd name="T3" fmla="*/ 0 h 135"/>
                <a:gd name="T4" fmla="*/ 9 w 164"/>
                <a:gd name="T5" fmla="*/ 77 h 135"/>
                <a:gd name="T6" fmla="*/ 5 w 164"/>
                <a:gd name="T7" fmla="*/ 120 h 135"/>
                <a:gd name="T8" fmla="*/ 34 w 164"/>
                <a:gd name="T9" fmla="*/ 135 h 135"/>
                <a:gd name="T10" fmla="*/ 164 w 164"/>
                <a:gd name="T11" fmla="*/ 58 h 135"/>
              </a:gdLst>
              <a:ahLst/>
              <a:cxnLst>
                <a:cxn ang="0">
                  <a:pos x="T0" y="T1"/>
                </a:cxn>
                <a:cxn ang="0">
                  <a:pos x="T2" y="T3"/>
                </a:cxn>
                <a:cxn ang="0">
                  <a:pos x="T4" y="T5"/>
                </a:cxn>
                <a:cxn ang="0">
                  <a:pos x="T6" y="T7"/>
                </a:cxn>
                <a:cxn ang="0">
                  <a:pos x="T8" y="T9"/>
                </a:cxn>
                <a:cxn ang="0">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pPr>
                <a:defRPr/>
              </a:pPr>
              <a:endParaRPr lang="zh-CN" altLang="en-US" sz="1350">
                <a:solidFill>
                  <a:srgbClr val="5FA080"/>
                </a:solidFill>
                <a:latin typeface="等线"/>
                <a:ea typeface="等线" panose="02010600030101010101" pitchFamily="2" charset="-122"/>
              </a:endParaRPr>
            </a:p>
          </p:txBody>
        </p:sp>
        <p:sp>
          <p:nvSpPr>
            <p:cNvPr id="12" name="Freeform 168"/>
            <p:cNvSpPr/>
            <p:nvPr/>
          </p:nvSpPr>
          <p:spPr bwMode="auto">
            <a:xfrm>
              <a:off x="9618662" y="2570374"/>
              <a:ext cx="1129101" cy="656798"/>
            </a:xfrm>
            <a:custGeom>
              <a:avLst/>
              <a:gdLst>
                <a:gd name="T0" fmla="*/ 185 w 194"/>
                <a:gd name="T1" fmla="*/ 0 h 113"/>
                <a:gd name="T2" fmla="*/ 0 w 194"/>
                <a:gd name="T3" fmla="*/ 110 h 113"/>
                <a:gd name="T4" fmla="*/ 59 w 194"/>
                <a:gd name="T5" fmla="*/ 105 h 113"/>
                <a:gd name="T6" fmla="*/ 63 w 194"/>
                <a:gd name="T7" fmla="*/ 113 h 113"/>
                <a:gd name="T8" fmla="*/ 194 w 194"/>
                <a:gd name="T9" fmla="*/ 36 h 113"/>
                <a:gd name="T10" fmla="*/ 185 w 194"/>
                <a:gd name="T11" fmla="*/ 0 h 113"/>
              </a:gdLst>
              <a:ahLst/>
              <a:cxnLst>
                <a:cxn ang="0">
                  <a:pos x="T0" y="T1"/>
                </a:cxn>
                <a:cxn ang="0">
                  <a:pos x="T2" y="T3"/>
                </a:cxn>
                <a:cxn ang="0">
                  <a:pos x="T4" y="T5"/>
                </a:cxn>
                <a:cxn ang="0">
                  <a:pos x="T6" y="T7"/>
                </a:cxn>
                <a:cxn ang="0">
                  <a:pos x="T8" y="T9"/>
                </a:cxn>
                <a:cxn ang="0">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pPr>
                <a:defRPr/>
              </a:pPr>
              <a:endParaRPr lang="zh-CN" altLang="en-US" sz="1350">
                <a:solidFill>
                  <a:srgbClr val="5FA080"/>
                </a:solidFill>
                <a:latin typeface="等线"/>
                <a:ea typeface="等线" panose="02010600030101010101" pitchFamily="2" charset="-122"/>
              </a:endParaRPr>
            </a:p>
          </p:txBody>
        </p:sp>
        <p:sp>
          <p:nvSpPr>
            <p:cNvPr id="13" name="Freeform 169"/>
            <p:cNvSpPr/>
            <p:nvPr/>
          </p:nvSpPr>
          <p:spPr bwMode="auto">
            <a:xfrm>
              <a:off x="9200477" y="3094334"/>
              <a:ext cx="996266" cy="797012"/>
            </a:xfrm>
            <a:custGeom>
              <a:avLst/>
              <a:gdLst>
                <a:gd name="T0" fmla="*/ 170 w 171"/>
                <a:gd name="T1" fmla="*/ 94 h 137"/>
                <a:gd name="T2" fmla="*/ 159 w 171"/>
                <a:gd name="T3" fmla="*/ 102 h 137"/>
                <a:gd name="T4" fmla="*/ 170 w 171"/>
                <a:gd name="T5" fmla="*/ 94 h 137"/>
                <a:gd name="T6" fmla="*/ 170 w 171"/>
                <a:gd name="T7" fmla="*/ 94 h 137"/>
                <a:gd name="T8" fmla="*/ 160 w 171"/>
                <a:gd name="T9" fmla="*/ 81 h 137"/>
                <a:gd name="T10" fmla="*/ 131 w 171"/>
                <a:gd name="T11" fmla="*/ 66 h 137"/>
                <a:gd name="T12" fmla="*/ 135 w 171"/>
                <a:gd name="T13" fmla="*/ 23 h 137"/>
                <a:gd name="T14" fmla="*/ 131 w 171"/>
                <a:gd name="T15" fmla="*/ 15 h 137"/>
                <a:gd name="T16" fmla="*/ 72 w 171"/>
                <a:gd name="T17" fmla="*/ 20 h 137"/>
                <a:gd name="T18" fmla="*/ 72 w 171"/>
                <a:gd name="T19" fmla="*/ 20 h 137"/>
                <a:gd name="T20" fmla="*/ 0 w 171"/>
                <a:gd name="T21" fmla="*/ 114 h 137"/>
                <a:gd name="T22" fmla="*/ 17 w 171"/>
                <a:gd name="T23" fmla="*/ 137 h 137"/>
                <a:gd name="T24" fmla="*/ 171 w 171"/>
                <a:gd name="T25" fmla="*/ 97 h 137"/>
                <a:gd name="T26" fmla="*/ 170 w 171"/>
                <a:gd name="T27" fmla="*/ 9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pPr>
                <a:defRPr/>
              </a:pPr>
              <a:endParaRPr lang="zh-CN" altLang="en-US" sz="1350" dirty="0">
                <a:solidFill>
                  <a:srgbClr val="5FA080"/>
                </a:solidFill>
                <a:latin typeface="等线"/>
                <a:ea typeface="等线" panose="02010600030101010101" pitchFamily="2" charset="-122"/>
              </a:endParaRPr>
            </a:p>
          </p:txBody>
        </p:sp>
        <p:sp>
          <p:nvSpPr>
            <p:cNvPr id="14" name="Freeform 170"/>
            <p:cNvSpPr/>
            <p:nvPr/>
          </p:nvSpPr>
          <p:spPr bwMode="auto">
            <a:xfrm>
              <a:off x="9033203" y="3758510"/>
              <a:ext cx="265671" cy="221392"/>
            </a:xfrm>
            <a:custGeom>
              <a:avLst/>
              <a:gdLst>
                <a:gd name="T0" fmla="*/ 29 w 46"/>
                <a:gd name="T1" fmla="*/ 0 h 38"/>
                <a:gd name="T2" fmla="*/ 0 w 46"/>
                <a:gd name="T3" fmla="*/ 38 h 38"/>
                <a:gd name="T4" fmla="*/ 46 w 46"/>
                <a:gd name="T5" fmla="*/ 23 h 38"/>
                <a:gd name="T6" fmla="*/ 29 w 46"/>
                <a:gd name="T7" fmla="*/ 0 h 38"/>
              </a:gdLst>
              <a:ahLst/>
              <a:cxnLst>
                <a:cxn ang="0">
                  <a:pos x="T0" y="T1"/>
                </a:cxn>
                <a:cxn ang="0">
                  <a:pos x="T2" y="T3"/>
                </a:cxn>
                <a:cxn ang="0">
                  <a:pos x="T4" y="T5"/>
                </a:cxn>
                <a:cxn ang="0">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pPr>
                <a:defRPr/>
              </a:pPr>
              <a:endParaRPr lang="zh-CN" altLang="en-US" sz="1350">
                <a:solidFill>
                  <a:srgbClr val="5FA080"/>
                </a:solidFill>
                <a:latin typeface="等线"/>
                <a:ea typeface="等线" panose="02010600030101010101" pitchFamily="2" charset="-122"/>
              </a:endParaRPr>
            </a:p>
          </p:txBody>
        </p:sp>
        <p:sp>
          <p:nvSpPr>
            <p:cNvPr id="15" name="Freeform 175"/>
            <p:cNvSpPr/>
            <p:nvPr/>
          </p:nvSpPr>
          <p:spPr bwMode="auto">
            <a:xfrm>
              <a:off x="9945831" y="3030377"/>
              <a:ext cx="1227497" cy="890489"/>
            </a:xfrm>
            <a:custGeom>
              <a:avLst/>
              <a:gdLst>
                <a:gd name="T0" fmla="*/ 189 w 211"/>
                <a:gd name="T1" fmla="*/ 0 h 153"/>
                <a:gd name="T2" fmla="*/ 189 w 211"/>
                <a:gd name="T3" fmla="*/ 0 h 153"/>
                <a:gd name="T4" fmla="*/ 162 w 211"/>
                <a:gd name="T5" fmla="*/ 15 h 153"/>
                <a:gd name="T6" fmla="*/ 175 w 211"/>
                <a:gd name="T7" fmla="*/ 33 h 153"/>
                <a:gd name="T8" fmla="*/ 175 w 211"/>
                <a:gd name="T9" fmla="*/ 33 h 153"/>
                <a:gd name="T10" fmla="*/ 175 w 211"/>
                <a:gd name="T11" fmla="*/ 33 h 153"/>
                <a:gd name="T12" fmla="*/ 42 w 211"/>
                <a:gd name="T13" fmla="*/ 105 h 153"/>
                <a:gd name="T14" fmla="*/ 43 w 211"/>
                <a:gd name="T15" fmla="*/ 108 h 153"/>
                <a:gd name="T16" fmla="*/ 0 w 211"/>
                <a:gd name="T17" fmla="*/ 153 h 153"/>
                <a:gd name="T18" fmla="*/ 185 w 211"/>
                <a:gd name="T19" fmla="*/ 45 h 153"/>
                <a:gd name="T20" fmla="*/ 211 w 211"/>
                <a:gd name="T21" fmla="*/ 30 h 153"/>
                <a:gd name="T22" fmla="*/ 211 w 211"/>
                <a:gd name="T23" fmla="*/ 30 h 153"/>
                <a:gd name="T24" fmla="*/ 211 w 211"/>
                <a:gd name="T25" fmla="*/ 29 h 153"/>
                <a:gd name="T26" fmla="*/ 190 w 211"/>
                <a:gd name="T27" fmla="*/ 0 h 153"/>
                <a:gd name="T28" fmla="*/ 189 w 211"/>
                <a:gd name="T29" fmla="*/ 0 h 153"/>
                <a:gd name="T30" fmla="*/ 189 w 211"/>
                <a:gd name="T3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pPr>
                <a:defRPr/>
              </a:pPr>
              <a:endParaRPr lang="zh-CN" altLang="en-US" sz="1350">
                <a:solidFill>
                  <a:srgbClr val="5FA080"/>
                </a:solidFill>
                <a:latin typeface="等线"/>
                <a:ea typeface="等线" panose="02010600030101010101" pitchFamily="2" charset="-122"/>
              </a:endParaRPr>
            </a:p>
          </p:txBody>
        </p:sp>
        <p:sp>
          <p:nvSpPr>
            <p:cNvPr id="16" name="Freeform 176"/>
            <p:cNvSpPr/>
            <p:nvPr/>
          </p:nvSpPr>
          <p:spPr bwMode="auto">
            <a:xfrm>
              <a:off x="10747762" y="2720427"/>
              <a:ext cx="297650" cy="396047"/>
            </a:xfrm>
            <a:custGeom>
              <a:avLst/>
              <a:gdLst>
                <a:gd name="T0" fmla="*/ 18 w 51"/>
                <a:gd name="T1" fmla="*/ 0 h 68"/>
                <a:gd name="T2" fmla="*/ 18 w 51"/>
                <a:gd name="T3" fmla="*/ 0 h 68"/>
                <a:gd name="T4" fmla="*/ 0 w 51"/>
                <a:gd name="T5" fmla="*/ 10 h 68"/>
                <a:gd name="T6" fmla="*/ 0 w 51"/>
                <a:gd name="T7" fmla="*/ 10 h 68"/>
                <a:gd name="T8" fmla="*/ 24 w 51"/>
                <a:gd name="T9" fmla="*/ 68 h 68"/>
                <a:gd name="T10" fmla="*/ 24 w 51"/>
                <a:gd name="T11" fmla="*/ 68 h 68"/>
                <a:gd name="T12" fmla="*/ 51 w 51"/>
                <a:gd name="T13" fmla="*/ 53 h 68"/>
                <a:gd name="T14" fmla="*/ 18 w 5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pPr>
                <a:defRPr/>
              </a:pPr>
              <a:endParaRPr lang="zh-CN" altLang="en-US" sz="1350">
                <a:solidFill>
                  <a:srgbClr val="5FA080"/>
                </a:solidFill>
                <a:latin typeface="等线"/>
                <a:ea typeface="等线" panose="02010600030101010101" pitchFamily="2" charset="-122"/>
              </a:endParaRPr>
            </a:p>
          </p:txBody>
        </p:sp>
        <p:sp>
          <p:nvSpPr>
            <p:cNvPr id="17" name="Freeform 177"/>
            <p:cNvSpPr/>
            <p:nvPr/>
          </p:nvSpPr>
          <p:spPr bwMode="auto">
            <a:xfrm>
              <a:off x="10696104" y="2528554"/>
              <a:ext cx="157435" cy="250912"/>
            </a:xfrm>
            <a:custGeom>
              <a:avLst/>
              <a:gdLst>
                <a:gd name="T0" fmla="*/ 11 w 27"/>
                <a:gd name="T1" fmla="*/ 0 h 43"/>
                <a:gd name="T2" fmla="*/ 11 w 27"/>
                <a:gd name="T3" fmla="*/ 0 h 43"/>
                <a:gd name="T4" fmla="*/ 0 w 27"/>
                <a:gd name="T5" fmla="*/ 7 h 43"/>
                <a:gd name="T6" fmla="*/ 9 w 27"/>
                <a:gd name="T7" fmla="*/ 43 h 43"/>
                <a:gd name="T8" fmla="*/ 27 w 27"/>
                <a:gd name="T9" fmla="*/ 33 h 43"/>
                <a:gd name="T10" fmla="*/ 11 w 27"/>
                <a:gd name="T11" fmla="*/ 0 h 43"/>
              </a:gdLst>
              <a:ahLst/>
              <a:cxnLst>
                <a:cxn ang="0">
                  <a:pos x="T0" y="T1"/>
                </a:cxn>
                <a:cxn ang="0">
                  <a:pos x="T2" y="T3"/>
                </a:cxn>
                <a:cxn ang="0">
                  <a:pos x="T4" y="T5"/>
                </a:cxn>
                <a:cxn ang="0">
                  <a:pos x="T6" y="T7"/>
                </a:cxn>
                <a:cxn ang="0">
                  <a:pos x="T8" y="T9"/>
                </a:cxn>
                <a:cxn ang="0">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pPr>
                <a:defRPr/>
              </a:pPr>
              <a:endParaRPr lang="zh-CN" altLang="en-US" sz="1350">
                <a:solidFill>
                  <a:srgbClr val="5FA080"/>
                </a:solidFill>
                <a:latin typeface="等线"/>
                <a:ea typeface="等线" panose="02010600030101010101" pitchFamily="2" charset="-122"/>
              </a:endParaRPr>
            </a:p>
          </p:txBody>
        </p:sp>
        <p:sp>
          <p:nvSpPr>
            <p:cNvPr id="18" name="Freeform 178"/>
            <p:cNvSpPr/>
            <p:nvPr/>
          </p:nvSpPr>
          <p:spPr bwMode="auto">
            <a:xfrm>
              <a:off x="9298873" y="3642896"/>
              <a:ext cx="897869" cy="337009"/>
            </a:xfrm>
            <a:custGeom>
              <a:avLst/>
              <a:gdLst>
                <a:gd name="T0" fmla="*/ 153 w 154"/>
                <a:gd name="T1" fmla="*/ 0 h 58"/>
                <a:gd name="T2" fmla="*/ 153 w 154"/>
                <a:gd name="T3" fmla="*/ 0 h 58"/>
                <a:gd name="T4" fmla="*/ 154 w 154"/>
                <a:gd name="T5" fmla="*/ 3 h 58"/>
                <a:gd name="T6" fmla="*/ 154 w 154"/>
                <a:gd name="T7" fmla="*/ 3 h 58"/>
                <a:gd name="T8" fmla="*/ 154 w 154"/>
                <a:gd name="T9" fmla="*/ 3 h 58"/>
                <a:gd name="T10" fmla="*/ 0 w 154"/>
                <a:gd name="T11" fmla="*/ 43 h 58"/>
                <a:gd name="T12" fmla="*/ 3 w 154"/>
                <a:gd name="T13" fmla="*/ 58 h 58"/>
                <a:gd name="T14" fmla="*/ 3 w 154"/>
                <a:gd name="T15" fmla="*/ 58 h 58"/>
                <a:gd name="T16" fmla="*/ 110 w 154"/>
                <a:gd name="T17" fmla="*/ 49 h 58"/>
                <a:gd name="T18" fmla="*/ 111 w 154"/>
                <a:gd name="T19" fmla="*/ 48 h 58"/>
                <a:gd name="T20" fmla="*/ 111 w 154"/>
                <a:gd name="T21" fmla="*/ 48 h 58"/>
                <a:gd name="T22" fmla="*/ 154 w 154"/>
                <a:gd name="T23" fmla="*/ 3 h 58"/>
                <a:gd name="T24" fmla="*/ 153 w 154"/>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pPr>
                <a:defRPr/>
              </a:pPr>
              <a:endParaRPr lang="zh-CN" altLang="en-US" sz="1350">
                <a:solidFill>
                  <a:srgbClr val="5FA080"/>
                </a:solidFill>
                <a:latin typeface="等线"/>
                <a:ea typeface="等线" panose="02010600030101010101" pitchFamily="2" charset="-122"/>
              </a:endParaRPr>
            </a:p>
          </p:txBody>
        </p:sp>
        <p:sp>
          <p:nvSpPr>
            <p:cNvPr id="19" name="Freeform 179"/>
            <p:cNvSpPr/>
            <p:nvPr/>
          </p:nvSpPr>
          <p:spPr bwMode="auto">
            <a:xfrm>
              <a:off x="9015984" y="3891346"/>
              <a:ext cx="302571" cy="110697"/>
            </a:xfrm>
            <a:custGeom>
              <a:avLst/>
              <a:gdLst>
                <a:gd name="T0" fmla="*/ 49 w 52"/>
                <a:gd name="T1" fmla="*/ 0 h 19"/>
                <a:gd name="T2" fmla="*/ 49 w 52"/>
                <a:gd name="T3" fmla="*/ 0 h 19"/>
                <a:gd name="T4" fmla="*/ 49 w 52"/>
                <a:gd name="T5" fmla="*/ 0 h 19"/>
                <a:gd name="T6" fmla="*/ 3 w 52"/>
                <a:gd name="T7" fmla="*/ 15 h 19"/>
                <a:gd name="T8" fmla="*/ 0 w 52"/>
                <a:gd name="T9" fmla="*/ 19 h 19"/>
                <a:gd name="T10" fmla="*/ 52 w 52"/>
                <a:gd name="T11" fmla="*/ 15 h 19"/>
                <a:gd name="T12" fmla="*/ 49 w 5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pPr>
                <a:defRPr/>
              </a:pPr>
              <a:endParaRPr lang="zh-CN" altLang="en-US" sz="1350">
                <a:solidFill>
                  <a:srgbClr val="5FA080"/>
                </a:solidFill>
                <a:latin typeface="等线"/>
                <a:ea typeface="等线" panose="02010600030101010101" pitchFamily="2" charset="-122"/>
              </a:endParaRPr>
            </a:p>
          </p:txBody>
        </p:sp>
      </p:grpSp>
      <p:sp>
        <p:nvSpPr>
          <p:cNvPr id="20" name="文本框 32"/>
          <p:cNvSpPr txBox="1"/>
          <p:nvPr/>
        </p:nvSpPr>
        <p:spPr>
          <a:xfrm>
            <a:off x="2615377" y="1796798"/>
            <a:ext cx="4650779" cy="1311128"/>
          </a:xfrm>
          <a:prstGeom prst="rect">
            <a:avLst/>
          </a:prstGeom>
          <a:noFill/>
        </p:spPr>
        <p:txBody>
          <a:bodyPr wrap="square"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pPr algn="ctr" defTabSz="342900">
              <a:defRPr/>
            </a:pPr>
            <a:r>
              <a:rPr lang="en-US" altLang="zh-CN" sz="66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Microsoft YaHei" panose="020B0503020204020204" charset="-122"/>
                <a:cs typeface="Times New Roman" panose="02020603050405020304" pitchFamily="18" charset="0"/>
              </a:rPr>
              <a:t>Khởi động</a:t>
            </a:r>
            <a:endParaRPr lang="en-US" altLang="zh-CN" sz="66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Microsoft YaHei" panose="020B0503020204020204" charset="-122"/>
              <a:cs typeface="Times New Roman" panose="02020603050405020304" pitchFamily="18" charset="0"/>
            </a:endParaRPr>
          </a:p>
        </p:txBody>
      </p:sp>
      <p:sp>
        <p:nvSpPr>
          <p:cNvPr id="2" name="Oval 1"/>
          <p:cNvSpPr/>
          <p:nvPr/>
        </p:nvSpPr>
        <p:spPr>
          <a:xfrm>
            <a:off x="0" y="104791"/>
            <a:ext cx="807474" cy="696133"/>
          </a:xfrm>
          <a:prstGeom prst="ellipse">
            <a:avLst/>
          </a:prstGeom>
          <a:solidFill>
            <a:srgbClr val="EAF4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445395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7"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2000" fill="hold">
                                          <p:stCondLst>
                                            <p:cond delay="0"/>
                                          </p:stCondLst>
                                        </p:cTn>
                                        <p:tgtEl>
                                          <p:spTgt spid="20"/>
                                        </p:tgtEl>
                                        <p:attrNameLst>
                                          <p:attrName>style.visibility</p:attrName>
                                        </p:attrNameLst>
                                      </p:cBhvr>
                                      <p:to>
                                        <p:strVal val="visible"/>
                                      </p:to>
                                    </p:set>
                                    <p:anim calcmode="lin" valueType="num">
                                      <p:cBhvr>
                                        <p:cTn id="31" dur="2000" fill="hold"/>
                                        <p:tgtEl>
                                          <p:spTgt spid="20"/>
                                        </p:tgtEl>
                                        <p:attrNameLst>
                                          <p:attrName>ppt_w</p:attrName>
                                        </p:attrNameLst>
                                      </p:cBhvr>
                                      <p:tavLst>
                                        <p:tav tm="0">
                                          <p:val>
                                            <p:fltVal val="0"/>
                                          </p:val>
                                        </p:tav>
                                        <p:tav tm="100000">
                                          <p:val>
                                            <p:strVal val="#ppt_w"/>
                                          </p:val>
                                        </p:tav>
                                      </p:tavLst>
                                    </p:anim>
                                    <p:anim calcmode="lin" valueType="num">
                                      <p:cBhvr>
                                        <p:cTn id="32" dur="2000" fill="hold"/>
                                        <p:tgtEl>
                                          <p:spTgt spid="20"/>
                                        </p:tgtEl>
                                        <p:attrNameLst>
                                          <p:attrName>ppt_h</p:attrName>
                                        </p:attrNameLst>
                                      </p:cBhvr>
                                      <p:tavLst>
                                        <p:tav tm="0">
                                          <p:val>
                                            <p:fltVal val="0"/>
                                          </p:val>
                                        </p:tav>
                                        <p:tav tm="100000">
                                          <p:val>
                                            <p:strVal val="#ppt_h"/>
                                          </p:val>
                                        </p:tav>
                                      </p:tavLst>
                                    </p:anim>
                                    <p:animEffect transition="in" filter="fade">
                                      <p:cBhvr>
                                        <p:cTn id="33"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sp>
        <p:nvSpPr>
          <p:cNvPr id="3" name="Oval 2"/>
          <p:cNvSpPr/>
          <p:nvPr/>
        </p:nvSpPr>
        <p:spPr>
          <a:xfrm>
            <a:off x="3347864" y="1275606"/>
            <a:ext cx="3816424" cy="2232248"/>
          </a:xfrm>
          <a:prstGeom prst="ellipse">
            <a:avLst/>
          </a:prstGeom>
          <a:solidFill>
            <a:srgbClr val="A3593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atin typeface="Times New Roman" pitchFamily="18" charset="0"/>
                <a:cs typeface="Times New Roman" pitchFamily="18" charset="0"/>
              </a:rPr>
              <a:t>LUYỆN TẬP</a:t>
            </a:r>
            <a:endParaRPr lang="vi-VN" sz="5400" b="1" dirty="0">
              <a:latin typeface="Times New Roman" pitchFamily="18" charset="0"/>
              <a:cs typeface="Times New Roman" pitchFamily="18"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800" t="8001" r="51400" b="54200"/>
          <a:stretch/>
        </p:blipFill>
        <p:spPr>
          <a:xfrm>
            <a:off x="2267744" y="1241060"/>
            <a:ext cx="1944216" cy="1944216"/>
          </a:xfrm>
          <a:prstGeom prst="ellipse">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7799" t="40599" r="31400" b="35601"/>
          <a:stretch/>
        </p:blipFill>
        <p:spPr>
          <a:xfrm>
            <a:off x="1254919" y="211507"/>
            <a:ext cx="1584176" cy="1224136"/>
          </a:xfrm>
          <a:prstGeom prst="ellipse">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4000" t="65290" r="49437" b="10402"/>
          <a:stretch/>
        </p:blipFill>
        <p:spPr>
          <a:xfrm>
            <a:off x="697668" y="2162649"/>
            <a:ext cx="1880592" cy="1250298"/>
          </a:xfrm>
          <a:prstGeom prst="ellipse">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63000" t="67468" r="1183" b="7602"/>
          <a:stretch/>
        </p:blipFill>
        <p:spPr>
          <a:xfrm>
            <a:off x="6260817" y="1527402"/>
            <a:ext cx="1842226" cy="1282290"/>
          </a:xfrm>
          <a:prstGeom prst="ellipse">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63700" t="32199" r="9000" b="46802"/>
          <a:stretch/>
        </p:blipFill>
        <p:spPr>
          <a:xfrm>
            <a:off x="1637964" y="3806636"/>
            <a:ext cx="1404156" cy="1080120"/>
          </a:xfrm>
          <a:prstGeom prst="ellipse">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67199" t="52319" r="10401" b="31403"/>
          <a:stretch/>
        </p:blipFill>
        <p:spPr>
          <a:xfrm>
            <a:off x="3274414" y="3806636"/>
            <a:ext cx="1981662" cy="1440160"/>
          </a:xfrm>
          <a:prstGeom prst="ellipse">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51424" t="19600" r="31397" b="62324"/>
          <a:stretch/>
        </p:blipFill>
        <p:spPr>
          <a:xfrm>
            <a:off x="6227208" y="2747453"/>
            <a:ext cx="883554" cy="929730"/>
          </a:xfrm>
          <a:prstGeom prst="ellipse">
            <a:avLst/>
          </a:prstGeom>
        </p:spPr>
      </p:pic>
      <p:sp>
        <p:nvSpPr>
          <p:cNvPr id="11" name="Rectangle 10"/>
          <p:cNvSpPr/>
          <p:nvPr/>
        </p:nvSpPr>
        <p:spPr>
          <a:xfrm>
            <a:off x="8388424" y="0"/>
            <a:ext cx="755576" cy="834586"/>
          </a:xfrm>
          <a:prstGeom prst="rect">
            <a:avLst/>
          </a:prstGeom>
          <a:solidFill>
            <a:srgbClr val="E8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261403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sp>
        <p:nvSpPr>
          <p:cNvPr id="3" name="Flowchart: Alternate Process 2"/>
          <p:cNvSpPr/>
          <p:nvPr/>
        </p:nvSpPr>
        <p:spPr>
          <a:xfrm>
            <a:off x="243519" y="3344254"/>
            <a:ext cx="1584176" cy="1044116"/>
          </a:xfrm>
          <a:prstGeom prst="flowChartAlternate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3200" dirty="0" smtClean="0">
                <a:latin typeface="Times New Roman" pitchFamily="18" charset="0"/>
                <a:cs typeface="Times New Roman" pitchFamily="18" charset="0"/>
              </a:rPr>
              <a:t>Người</a:t>
            </a:r>
            <a:endParaRPr lang="vi-VN" sz="3200" dirty="0">
              <a:latin typeface="Times New Roman" pitchFamily="18" charset="0"/>
              <a:cs typeface="Times New Roman" pitchFamily="18" charset="0"/>
            </a:endParaRPr>
          </a:p>
        </p:txBody>
      </p:sp>
      <p:sp>
        <p:nvSpPr>
          <p:cNvPr id="5" name="Flowchart: Alternate Process 4"/>
          <p:cNvSpPr/>
          <p:nvPr/>
        </p:nvSpPr>
        <p:spPr>
          <a:xfrm>
            <a:off x="7236296" y="3375903"/>
            <a:ext cx="1584176" cy="1044116"/>
          </a:xfrm>
          <a:prstGeom prst="flowChartAlternateProces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vi-VN" sz="3200" dirty="0" smtClean="0">
                <a:latin typeface="Times New Roman" pitchFamily="18" charset="0"/>
                <a:cs typeface="Times New Roman" pitchFamily="18" charset="0"/>
              </a:rPr>
              <a:t>Thời gian</a:t>
            </a:r>
            <a:endParaRPr lang="vi-VN" sz="3200" dirty="0">
              <a:latin typeface="Times New Roman" pitchFamily="18" charset="0"/>
              <a:cs typeface="Times New Roman" pitchFamily="18" charset="0"/>
            </a:endParaRPr>
          </a:p>
        </p:txBody>
      </p:sp>
      <p:sp>
        <p:nvSpPr>
          <p:cNvPr id="7" name="Flowchart: Alternate Process 6"/>
          <p:cNvSpPr/>
          <p:nvPr/>
        </p:nvSpPr>
        <p:spPr>
          <a:xfrm>
            <a:off x="2367531" y="3318776"/>
            <a:ext cx="1584176" cy="1044116"/>
          </a:xfrm>
          <a:prstGeom prst="flowChartAlternate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3200" dirty="0" smtClean="0">
                <a:solidFill>
                  <a:schemeClr val="tx1"/>
                </a:solidFill>
                <a:latin typeface="Times New Roman" pitchFamily="18" charset="0"/>
                <a:cs typeface="Times New Roman" pitchFamily="18" charset="0"/>
              </a:rPr>
              <a:t>Vật</a:t>
            </a:r>
            <a:endParaRPr lang="vi-VN" sz="3200" dirty="0">
              <a:solidFill>
                <a:schemeClr val="tx1"/>
              </a:solidFill>
              <a:latin typeface="Times New Roman" pitchFamily="18" charset="0"/>
              <a:cs typeface="Times New Roman" pitchFamily="18" charset="0"/>
            </a:endParaRPr>
          </a:p>
        </p:txBody>
      </p:sp>
      <p:sp>
        <p:nvSpPr>
          <p:cNvPr id="9" name="Flowchart: Alternate Process 8"/>
          <p:cNvSpPr/>
          <p:nvPr/>
        </p:nvSpPr>
        <p:spPr>
          <a:xfrm>
            <a:off x="4792626" y="3291830"/>
            <a:ext cx="1584176" cy="1044116"/>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vi-VN" sz="3200" dirty="0" smtClean="0">
                <a:solidFill>
                  <a:schemeClr val="tx1"/>
                </a:solidFill>
                <a:latin typeface="Times New Roman" pitchFamily="18" charset="0"/>
                <a:cs typeface="Times New Roman" pitchFamily="18" charset="0"/>
              </a:rPr>
              <a:t>Con vật</a:t>
            </a:r>
            <a:endParaRPr lang="vi-VN" sz="3200" dirty="0">
              <a:solidFill>
                <a:schemeClr val="tx1"/>
              </a:solidFill>
              <a:latin typeface="Times New Roman" pitchFamily="18" charset="0"/>
              <a:cs typeface="Times New Roman" pitchFamily="18" charset="0"/>
            </a:endParaRPr>
          </a:p>
        </p:txBody>
      </p:sp>
      <p:sp>
        <p:nvSpPr>
          <p:cNvPr id="10" name="TextBox 9"/>
          <p:cNvSpPr txBox="1"/>
          <p:nvPr/>
        </p:nvSpPr>
        <p:spPr>
          <a:xfrm>
            <a:off x="-779407" y="210931"/>
            <a:ext cx="8352928" cy="461665"/>
          </a:xfrm>
          <a:prstGeom prst="rect">
            <a:avLst/>
          </a:prstGeom>
          <a:noFill/>
        </p:spPr>
        <p:txBody>
          <a:bodyPr wrap="square" rtlCol="0">
            <a:spAutoFit/>
          </a:bodyPr>
          <a:lstStyle/>
          <a:p>
            <a:pPr algn="ctr"/>
            <a:r>
              <a:rPr lang="vi-VN" sz="2400" b="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Xếp các từ ngữ dưới đây vào nhóm thích hợp:</a:t>
            </a:r>
            <a:endParaRPr lang="vi-VN" sz="24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26" name="Group 25"/>
          <p:cNvGrpSpPr/>
          <p:nvPr/>
        </p:nvGrpSpPr>
        <p:grpSpPr>
          <a:xfrm>
            <a:off x="2367531" y="1504369"/>
            <a:ext cx="4481595" cy="1008112"/>
            <a:chOff x="2411760" y="699542"/>
            <a:chExt cx="4481595" cy="1008112"/>
          </a:xfrm>
        </p:grpSpPr>
        <p:sp>
          <p:nvSpPr>
            <p:cNvPr id="11" name="Rounded Rectangle 10"/>
            <p:cNvSpPr/>
            <p:nvPr/>
          </p:nvSpPr>
          <p:spPr>
            <a:xfrm>
              <a:off x="2411760" y="699542"/>
              <a:ext cx="4409587" cy="1008112"/>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itchFamily="18" charset="0"/>
                <a:cs typeface="Times New Roman" pitchFamily="18" charset="0"/>
              </a:endParaRPr>
            </a:p>
          </p:txBody>
        </p:sp>
        <p:sp>
          <p:nvSpPr>
            <p:cNvPr id="12" name="TextBox 11"/>
            <p:cNvSpPr txBox="1"/>
            <p:nvPr/>
          </p:nvSpPr>
          <p:spPr>
            <a:xfrm>
              <a:off x="2574190" y="755025"/>
              <a:ext cx="822867" cy="369332"/>
            </a:xfrm>
            <a:prstGeom prst="rect">
              <a:avLst/>
            </a:prstGeom>
            <a:noFill/>
          </p:spPr>
          <p:txBody>
            <a:bodyPr wrap="square" rtlCol="0">
              <a:spAutoFit/>
            </a:bodyPr>
            <a:lstStyle/>
            <a:p>
              <a:r>
                <a:rPr lang="vi-VN" dirty="0" smtClean="0">
                  <a:latin typeface="Times New Roman" pitchFamily="18" charset="0"/>
                  <a:cs typeface="Times New Roman" pitchFamily="18" charset="0"/>
                </a:rPr>
                <a:t>chổi ,</a:t>
              </a:r>
              <a:endParaRPr lang="vi-VN" dirty="0">
                <a:latin typeface="Times New Roman" pitchFamily="18" charset="0"/>
                <a:cs typeface="Times New Roman" pitchFamily="18" charset="0"/>
              </a:endParaRPr>
            </a:p>
          </p:txBody>
        </p:sp>
        <p:sp>
          <p:nvSpPr>
            <p:cNvPr id="13" name="TextBox 12"/>
            <p:cNvSpPr txBox="1"/>
            <p:nvPr/>
          </p:nvSpPr>
          <p:spPr>
            <a:xfrm>
              <a:off x="3131840" y="743674"/>
              <a:ext cx="706471" cy="369332"/>
            </a:xfrm>
            <a:prstGeom prst="rect">
              <a:avLst/>
            </a:prstGeom>
            <a:noFill/>
          </p:spPr>
          <p:txBody>
            <a:bodyPr wrap="square" rtlCol="0">
              <a:spAutoFit/>
            </a:bodyPr>
            <a:lstStyle/>
            <a:p>
              <a:r>
                <a:rPr lang="vi-VN" dirty="0" smtClean="0">
                  <a:latin typeface="Times New Roman" pitchFamily="18" charset="0"/>
                  <a:cs typeface="Times New Roman" pitchFamily="18" charset="0"/>
                </a:rPr>
                <a:t>kim ,</a:t>
              </a:r>
              <a:endParaRPr lang="vi-VN" dirty="0">
                <a:latin typeface="Times New Roman" pitchFamily="18" charset="0"/>
                <a:cs typeface="Times New Roman" pitchFamily="18" charset="0"/>
              </a:endParaRPr>
            </a:p>
          </p:txBody>
        </p:sp>
        <p:sp>
          <p:nvSpPr>
            <p:cNvPr id="14" name="TextBox 13"/>
            <p:cNvSpPr txBox="1"/>
            <p:nvPr/>
          </p:nvSpPr>
          <p:spPr>
            <a:xfrm>
              <a:off x="3703302" y="743674"/>
              <a:ext cx="652674" cy="369332"/>
            </a:xfrm>
            <a:prstGeom prst="rect">
              <a:avLst/>
            </a:prstGeom>
            <a:noFill/>
          </p:spPr>
          <p:txBody>
            <a:bodyPr wrap="square" rtlCol="0">
              <a:spAutoFit/>
            </a:bodyPr>
            <a:lstStyle/>
            <a:p>
              <a:r>
                <a:rPr lang="vi-VN" dirty="0" smtClean="0">
                  <a:latin typeface="Times New Roman" pitchFamily="18" charset="0"/>
                  <a:cs typeface="Times New Roman" pitchFamily="18" charset="0"/>
                </a:rPr>
                <a:t>chỉ ,</a:t>
              </a:r>
              <a:endParaRPr lang="vi-VN" dirty="0">
                <a:latin typeface="Times New Roman" pitchFamily="18" charset="0"/>
                <a:cs typeface="Times New Roman" pitchFamily="18" charset="0"/>
              </a:endParaRPr>
            </a:p>
          </p:txBody>
        </p:sp>
        <p:sp>
          <p:nvSpPr>
            <p:cNvPr id="15" name="TextBox 14"/>
            <p:cNvSpPr txBox="1"/>
            <p:nvPr/>
          </p:nvSpPr>
          <p:spPr>
            <a:xfrm>
              <a:off x="4499992" y="725090"/>
              <a:ext cx="576064" cy="369332"/>
            </a:xfrm>
            <a:prstGeom prst="rect">
              <a:avLst/>
            </a:prstGeom>
            <a:noFill/>
          </p:spPr>
          <p:txBody>
            <a:bodyPr wrap="square" rtlCol="0">
              <a:spAutoFit/>
            </a:bodyPr>
            <a:lstStyle/>
            <a:p>
              <a:r>
                <a:rPr lang="vi-VN" dirty="0" smtClean="0">
                  <a:latin typeface="Times New Roman" pitchFamily="18" charset="0"/>
                  <a:cs typeface="Times New Roman" pitchFamily="18" charset="0"/>
                </a:rPr>
                <a:t>vở ,</a:t>
              </a:r>
              <a:endParaRPr lang="vi-VN" dirty="0">
                <a:latin typeface="Times New Roman" pitchFamily="18" charset="0"/>
                <a:cs typeface="Times New Roman" pitchFamily="18" charset="0"/>
              </a:endParaRPr>
            </a:p>
          </p:txBody>
        </p:sp>
        <p:sp>
          <p:nvSpPr>
            <p:cNvPr id="16" name="TextBox 15"/>
            <p:cNvSpPr txBox="1"/>
            <p:nvPr/>
          </p:nvSpPr>
          <p:spPr>
            <a:xfrm>
              <a:off x="4139952" y="734382"/>
              <a:ext cx="648072" cy="369332"/>
            </a:xfrm>
            <a:prstGeom prst="rect">
              <a:avLst/>
            </a:prstGeom>
            <a:noFill/>
          </p:spPr>
          <p:txBody>
            <a:bodyPr wrap="square" rtlCol="0">
              <a:spAutoFit/>
            </a:bodyPr>
            <a:lstStyle/>
            <a:p>
              <a:r>
                <a:rPr lang="vi-VN" dirty="0" smtClean="0">
                  <a:latin typeface="Times New Roman" pitchFamily="18" charset="0"/>
                  <a:cs typeface="Times New Roman" pitchFamily="18" charset="0"/>
                </a:rPr>
                <a:t>bà ,</a:t>
              </a:r>
              <a:endParaRPr lang="vi-VN" dirty="0">
                <a:latin typeface="Times New Roman" pitchFamily="18" charset="0"/>
                <a:cs typeface="Times New Roman" pitchFamily="18" charset="0"/>
              </a:endParaRPr>
            </a:p>
          </p:txBody>
        </p:sp>
        <p:sp>
          <p:nvSpPr>
            <p:cNvPr id="17" name="TextBox 16"/>
            <p:cNvSpPr txBox="1"/>
            <p:nvPr/>
          </p:nvSpPr>
          <p:spPr>
            <a:xfrm>
              <a:off x="4932038" y="734382"/>
              <a:ext cx="864097" cy="369332"/>
            </a:xfrm>
            <a:prstGeom prst="rect">
              <a:avLst/>
            </a:prstGeom>
            <a:noFill/>
          </p:spPr>
          <p:txBody>
            <a:bodyPr wrap="square" rtlCol="0">
              <a:spAutoFit/>
            </a:bodyPr>
            <a:lstStyle/>
            <a:p>
              <a:r>
                <a:rPr lang="vi-VN" dirty="0" smtClean="0">
                  <a:latin typeface="Times New Roman" pitchFamily="18" charset="0"/>
                  <a:cs typeface="Times New Roman" pitchFamily="18" charset="0"/>
                </a:rPr>
                <a:t>ngày ,</a:t>
              </a:r>
              <a:endParaRPr lang="vi-VN" dirty="0">
                <a:latin typeface="Times New Roman" pitchFamily="18" charset="0"/>
                <a:cs typeface="Times New Roman" pitchFamily="18" charset="0"/>
              </a:endParaRPr>
            </a:p>
          </p:txBody>
        </p:sp>
        <p:sp>
          <p:nvSpPr>
            <p:cNvPr id="18" name="TextBox 17"/>
            <p:cNvSpPr txBox="1"/>
            <p:nvPr/>
          </p:nvSpPr>
          <p:spPr>
            <a:xfrm>
              <a:off x="5580112" y="762258"/>
              <a:ext cx="936104" cy="369332"/>
            </a:xfrm>
            <a:prstGeom prst="rect">
              <a:avLst/>
            </a:prstGeom>
            <a:noFill/>
          </p:spPr>
          <p:txBody>
            <a:bodyPr wrap="square" rtlCol="0">
              <a:spAutoFit/>
            </a:bodyPr>
            <a:lstStyle/>
            <a:p>
              <a:r>
                <a:rPr lang="vi-VN" dirty="0" smtClean="0">
                  <a:latin typeface="Times New Roman" pitchFamily="18" charset="0"/>
                  <a:cs typeface="Times New Roman" pitchFamily="18" charset="0"/>
                </a:rPr>
                <a:t>mướp ,</a:t>
              </a:r>
              <a:endParaRPr lang="vi-VN" dirty="0">
                <a:latin typeface="Times New Roman" pitchFamily="18" charset="0"/>
                <a:cs typeface="Times New Roman" pitchFamily="18" charset="0"/>
              </a:endParaRPr>
            </a:p>
          </p:txBody>
        </p:sp>
        <p:sp>
          <p:nvSpPr>
            <p:cNvPr id="19" name="TextBox 18"/>
            <p:cNvSpPr txBox="1"/>
            <p:nvPr/>
          </p:nvSpPr>
          <p:spPr>
            <a:xfrm>
              <a:off x="6317291" y="752966"/>
              <a:ext cx="576064" cy="369332"/>
            </a:xfrm>
            <a:prstGeom prst="rect">
              <a:avLst/>
            </a:prstGeom>
            <a:noFill/>
          </p:spPr>
          <p:txBody>
            <a:bodyPr wrap="square" rtlCol="0">
              <a:spAutoFit/>
            </a:bodyPr>
            <a:lstStyle/>
            <a:p>
              <a:r>
                <a:rPr lang="vi-VN" dirty="0" smtClean="0">
                  <a:latin typeface="Times New Roman" pitchFamily="18" charset="0"/>
                  <a:cs typeface="Times New Roman" pitchFamily="18" charset="0"/>
                </a:rPr>
                <a:t>lá ,</a:t>
              </a:r>
              <a:endParaRPr lang="vi-VN" dirty="0">
                <a:latin typeface="Times New Roman" pitchFamily="18" charset="0"/>
                <a:cs typeface="Times New Roman" pitchFamily="18" charset="0"/>
              </a:endParaRPr>
            </a:p>
          </p:txBody>
        </p:sp>
        <p:sp>
          <p:nvSpPr>
            <p:cNvPr id="20" name="TextBox 19"/>
            <p:cNvSpPr txBox="1"/>
            <p:nvPr/>
          </p:nvSpPr>
          <p:spPr>
            <a:xfrm>
              <a:off x="2771800" y="1194306"/>
              <a:ext cx="769273" cy="369332"/>
            </a:xfrm>
            <a:prstGeom prst="rect">
              <a:avLst/>
            </a:prstGeom>
            <a:noFill/>
          </p:spPr>
          <p:txBody>
            <a:bodyPr wrap="square" rtlCol="0">
              <a:spAutoFit/>
            </a:bodyPr>
            <a:lstStyle/>
            <a:p>
              <a:r>
                <a:rPr lang="vi-VN" dirty="0" smtClean="0">
                  <a:latin typeface="Times New Roman" pitchFamily="18" charset="0"/>
                  <a:cs typeface="Times New Roman" pitchFamily="18" charset="0"/>
                </a:rPr>
                <a:t>than ,</a:t>
              </a:r>
              <a:endParaRPr lang="vi-VN" dirty="0">
                <a:latin typeface="Times New Roman" pitchFamily="18" charset="0"/>
                <a:cs typeface="Times New Roman" pitchFamily="18" charset="0"/>
              </a:endParaRPr>
            </a:p>
          </p:txBody>
        </p:sp>
        <p:sp>
          <p:nvSpPr>
            <p:cNvPr id="21" name="TextBox 20"/>
            <p:cNvSpPr txBox="1"/>
            <p:nvPr/>
          </p:nvSpPr>
          <p:spPr>
            <a:xfrm>
              <a:off x="3334254" y="1182955"/>
              <a:ext cx="733690" cy="369332"/>
            </a:xfrm>
            <a:prstGeom prst="rect">
              <a:avLst/>
            </a:prstGeom>
            <a:noFill/>
          </p:spPr>
          <p:txBody>
            <a:bodyPr wrap="square" rtlCol="0">
              <a:spAutoFit/>
            </a:bodyPr>
            <a:lstStyle/>
            <a:p>
              <a:r>
                <a:rPr lang="vi-VN" dirty="0" smtClean="0">
                  <a:latin typeface="Times New Roman" pitchFamily="18" charset="0"/>
                  <a:cs typeface="Times New Roman" pitchFamily="18" charset="0"/>
                </a:rPr>
                <a:t>gạo ,</a:t>
              </a:r>
              <a:endParaRPr lang="vi-VN" dirty="0">
                <a:latin typeface="Times New Roman" pitchFamily="18" charset="0"/>
                <a:cs typeface="Times New Roman" pitchFamily="18" charset="0"/>
              </a:endParaRPr>
            </a:p>
          </p:txBody>
        </p:sp>
        <p:sp>
          <p:nvSpPr>
            <p:cNvPr id="22" name="TextBox 21"/>
            <p:cNvSpPr txBox="1"/>
            <p:nvPr/>
          </p:nvSpPr>
          <p:spPr>
            <a:xfrm>
              <a:off x="3905717" y="1182955"/>
              <a:ext cx="594275" cy="369332"/>
            </a:xfrm>
            <a:prstGeom prst="rect">
              <a:avLst/>
            </a:prstGeom>
            <a:noFill/>
          </p:spPr>
          <p:txBody>
            <a:bodyPr wrap="square" rtlCol="0">
              <a:spAutoFit/>
            </a:bodyPr>
            <a:lstStyle/>
            <a:p>
              <a:r>
                <a:rPr lang="vi-VN" dirty="0" smtClean="0">
                  <a:latin typeface="Times New Roman" pitchFamily="18" charset="0"/>
                  <a:cs typeface="Times New Roman" pitchFamily="18" charset="0"/>
                </a:rPr>
                <a:t>gà , </a:t>
              </a:r>
              <a:endParaRPr lang="vi-VN" dirty="0">
                <a:latin typeface="Times New Roman" pitchFamily="18" charset="0"/>
                <a:cs typeface="Times New Roman" pitchFamily="18" charset="0"/>
              </a:endParaRPr>
            </a:p>
          </p:txBody>
        </p:sp>
        <p:sp>
          <p:nvSpPr>
            <p:cNvPr id="23" name="TextBox 22"/>
            <p:cNvSpPr txBox="1"/>
            <p:nvPr/>
          </p:nvSpPr>
          <p:spPr>
            <a:xfrm>
              <a:off x="4792829" y="1166430"/>
              <a:ext cx="1435355" cy="369332"/>
            </a:xfrm>
            <a:prstGeom prst="rect">
              <a:avLst/>
            </a:prstGeom>
            <a:noFill/>
          </p:spPr>
          <p:txBody>
            <a:bodyPr wrap="square" rtlCol="0">
              <a:spAutoFit/>
            </a:bodyPr>
            <a:lstStyle/>
            <a:p>
              <a:r>
                <a:rPr lang="vi-VN" dirty="0" smtClean="0">
                  <a:latin typeface="Times New Roman" pitchFamily="18" charset="0"/>
                  <a:cs typeface="Times New Roman" pitchFamily="18" charset="0"/>
                </a:rPr>
                <a:t>(buổi) sáng ,</a:t>
              </a:r>
              <a:endParaRPr lang="vi-VN" dirty="0">
                <a:latin typeface="Times New Roman" pitchFamily="18" charset="0"/>
                <a:cs typeface="Times New Roman" pitchFamily="18" charset="0"/>
              </a:endParaRPr>
            </a:p>
          </p:txBody>
        </p:sp>
        <p:sp>
          <p:nvSpPr>
            <p:cNvPr id="24" name="TextBox 23"/>
            <p:cNvSpPr txBox="1"/>
            <p:nvPr/>
          </p:nvSpPr>
          <p:spPr>
            <a:xfrm>
              <a:off x="4270359" y="1173663"/>
              <a:ext cx="661679" cy="369332"/>
            </a:xfrm>
            <a:prstGeom prst="rect">
              <a:avLst/>
            </a:prstGeom>
            <a:noFill/>
          </p:spPr>
          <p:txBody>
            <a:bodyPr wrap="square" rtlCol="0">
              <a:spAutoFit/>
            </a:bodyPr>
            <a:lstStyle/>
            <a:p>
              <a:r>
                <a:rPr lang="vi-VN" dirty="0" smtClean="0">
                  <a:latin typeface="Times New Roman" pitchFamily="18" charset="0"/>
                  <a:cs typeface="Times New Roman" pitchFamily="18" charset="0"/>
                </a:rPr>
                <a:t>cửa ,</a:t>
              </a:r>
              <a:endParaRPr lang="vi-VN" dirty="0">
                <a:latin typeface="Times New Roman" pitchFamily="18" charset="0"/>
                <a:cs typeface="Times New Roman" pitchFamily="18" charset="0"/>
              </a:endParaRPr>
            </a:p>
          </p:txBody>
        </p:sp>
        <p:sp>
          <p:nvSpPr>
            <p:cNvPr id="25" name="TextBox 24"/>
            <p:cNvSpPr txBox="1"/>
            <p:nvPr/>
          </p:nvSpPr>
          <p:spPr>
            <a:xfrm>
              <a:off x="6012160" y="1164371"/>
              <a:ext cx="576064" cy="369332"/>
            </a:xfrm>
            <a:prstGeom prst="rect">
              <a:avLst/>
            </a:prstGeom>
            <a:noFill/>
          </p:spPr>
          <p:txBody>
            <a:bodyPr wrap="square" rtlCol="0">
              <a:spAutoFit/>
            </a:bodyPr>
            <a:lstStyle/>
            <a:p>
              <a:r>
                <a:rPr lang="vi-VN" dirty="0" smtClean="0">
                  <a:latin typeface="Times New Roman" pitchFamily="18" charset="0"/>
                  <a:cs typeface="Times New Roman" pitchFamily="18" charset="0"/>
                </a:rPr>
                <a:t>bé </a:t>
              </a:r>
              <a:endParaRPr lang="vi-VN" dirty="0">
                <a:latin typeface="Times New Roman" pitchFamily="18" charset="0"/>
                <a:cs typeface="Times New Roman" pitchFamily="18" charset="0"/>
              </a:endParaRPr>
            </a:p>
          </p:txBody>
        </p:sp>
      </p:grpSp>
      <p:sp>
        <p:nvSpPr>
          <p:cNvPr id="27" name="Rectangle 26"/>
          <p:cNvSpPr/>
          <p:nvPr/>
        </p:nvSpPr>
        <p:spPr>
          <a:xfrm>
            <a:off x="8388424" y="0"/>
            <a:ext cx="755576" cy="834586"/>
          </a:xfrm>
          <a:prstGeom prst="rect">
            <a:avLst/>
          </a:prstGeom>
          <a:solidFill>
            <a:srgbClr val="E8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9750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sp>
        <p:nvSpPr>
          <p:cNvPr id="27" name="Flowchart: Alternate Process 26"/>
          <p:cNvSpPr/>
          <p:nvPr/>
        </p:nvSpPr>
        <p:spPr>
          <a:xfrm>
            <a:off x="257705" y="2571750"/>
            <a:ext cx="1584176" cy="2278778"/>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vi-VN">
              <a:latin typeface="Times New Roman" pitchFamily="18" charset="0"/>
              <a:cs typeface="Times New Roman" pitchFamily="18" charset="0"/>
            </a:endParaRPr>
          </a:p>
        </p:txBody>
      </p:sp>
      <p:sp>
        <p:nvSpPr>
          <p:cNvPr id="28" name="Flowchart: Alternate Process 27"/>
          <p:cNvSpPr/>
          <p:nvPr/>
        </p:nvSpPr>
        <p:spPr>
          <a:xfrm>
            <a:off x="251520" y="3831890"/>
            <a:ext cx="1584176" cy="1044116"/>
          </a:xfrm>
          <a:prstGeom prst="flowChartAlternate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3200" dirty="0" smtClean="0">
                <a:latin typeface="Times New Roman" pitchFamily="18" charset="0"/>
                <a:cs typeface="Times New Roman" pitchFamily="18" charset="0"/>
              </a:rPr>
              <a:t>Người</a:t>
            </a:r>
            <a:endParaRPr lang="vi-VN" sz="3200" dirty="0">
              <a:latin typeface="Times New Roman" pitchFamily="18" charset="0"/>
              <a:cs typeface="Times New Roman" pitchFamily="18" charset="0"/>
            </a:endParaRPr>
          </a:p>
        </p:txBody>
      </p:sp>
      <p:sp>
        <p:nvSpPr>
          <p:cNvPr id="29" name="Flowchart: Alternate Process 28"/>
          <p:cNvSpPr/>
          <p:nvPr/>
        </p:nvSpPr>
        <p:spPr>
          <a:xfrm>
            <a:off x="7250482" y="2603399"/>
            <a:ext cx="1584176" cy="2278778"/>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a:latin typeface="Times New Roman" pitchFamily="18" charset="0"/>
              <a:cs typeface="Times New Roman" pitchFamily="18" charset="0"/>
            </a:endParaRPr>
          </a:p>
        </p:txBody>
      </p:sp>
      <p:sp>
        <p:nvSpPr>
          <p:cNvPr id="30" name="Flowchart: Alternate Process 29"/>
          <p:cNvSpPr/>
          <p:nvPr/>
        </p:nvSpPr>
        <p:spPr>
          <a:xfrm>
            <a:off x="7236296" y="3863539"/>
            <a:ext cx="1584176" cy="1044116"/>
          </a:xfrm>
          <a:prstGeom prst="flowChartAlternateProces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vi-VN" sz="3200" dirty="0" smtClean="0">
                <a:latin typeface="Times New Roman" pitchFamily="18" charset="0"/>
                <a:cs typeface="Times New Roman" pitchFamily="18" charset="0"/>
              </a:rPr>
              <a:t>Thời gian</a:t>
            </a:r>
            <a:endParaRPr lang="vi-VN" sz="3200" dirty="0">
              <a:latin typeface="Times New Roman" pitchFamily="18" charset="0"/>
              <a:cs typeface="Times New Roman" pitchFamily="18" charset="0"/>
            </a:endParaRPr>
          </a:p>
        </p:txBody>
      </p:sp>
      <p:sp>
        <p:nvSpPr>
          <p:cNvPr id="35" name="Flowchart: Alternate Process 34"/>
          <p:cNvSpPr/>
          <p:nvPr/>
        </p:nvSpPr>
        <p:spPr>
          <a:xfrm>
            <a:off x="2381717" y="2546272"/>
            <a:ext cx="1584176" cy="2278778"/>
          </a:xfrm>
          <a:prstGeom prst="flowChartAlternateProcess">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vi-VN">
              <a:latin typeface="Times New Roman" pitchFamily="18" charset="0"/>
              <a:cs typeface="Times New Roman" pitchFamily="18" charset="0"/>
            </a:endParaRPr>
          </a:p>
        </p:txBody>
      </p:sp>
      <p:sp>
        <p:nvSpPr>
          <p:cNvPr id="36" name="Flowchart: Alternate Process 35"/>
          <p:cNvSpPr/>
          <p:nvPr/>
        </p:nvSpPr>
        <p:spPr>
          <a:xfrm>
            <a:off x="2367531" y="3806412"/>
            <a:ext cx="1584176" cy="1044116"/>
          </a:xfrm>
          <a:prstGeom prst="flowChartAlternate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3200" dirty="0" smtClean="0">
                <a:solidFill>
                  <a:schemeClr val="tx1"/>
                </a:solidFill>
                <a:latin typeface="Times New Roman" pitchFamily="18" charset="0"/>
                <a:cs typeface="Times New Roman" pitchFamily="18" charset="0"/>
              </a:rPr>
              <a:t>Vật</a:t>
            </a:r>
            <a:endParaRPr lang="vi-VN" sz="3200" dirty="0">
              <a:solidFill>
                <a:schemeClr val="tx1"/>
              </a:solidFill>
              <a:latin typeface="Times New Roman" pitchFamily="18" charset="0"/>
              <a:cs typeface="Times New Roman" pitchFamily="18" charset="0"/>
            </a:endParaRPr>
          </a:p>
        </p:txBody>
      </p:sp>
      <p:sp>
        <p:nvSpPr>
          <p:cNvPr id="37" name="Flowchart: Alternate Process 36"/>
          <p:cNvSpPr/>
          <p:nvPr/>
        </p:nvSpPr>
        <p:spPr>
          <a:xfrm>
            <a:off x="4806812" y="2519326"/>
            <a:ext cx="1584176" cy="2278778"/>
          </a:xfrm>
          <a:prstGeom prst="flowChartAlternateProcess">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vi-VN">
              <a:latin typeface="Times New Roman" pitchFamily="18" charset="0"/>
              <a:cs typeface="Times New Roman" pitchFamily="18" charset="0"/>
            </a:endParaRPr>
          </a:p>
        </p:txBody>
      </p:sp>
      <p:sp>
        <p:nvSpPr>
          <p:cNvPr id="38" name="Flowchart: Alternate Process 37"/>
          <p:cNvSpPr/>
          <p:nvPr/>
        </p:nvSpPr>
        <p:spPr>
          <a:xfrm>
            <a:off x="4792626" y="3779466"/>
            <a:ext cx="1584176" cy="1044116"/>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vi-VN" sz="3200" dirty="0" smtClean="0">
                <a:solidFill>
                  <a:schemeClr val="tx1"/>
                </a:solidFill>
                <a:latin typeface="Times New Roman" pitchFamily="18" charset="0"/>
                <a:cs typeface="Times New Roman" pitchFamily="18" charset="0"/>
              </a:rPr>
              <a:t>Con vật</a:t>
            </a:r>
            <a:endParaRPr lang="vi-VN" sz="3200" dirty="0">
              <a:solidFill>
                <a:schemeClr val="tx1"/>
              </a:solidFill>
              <a:latin typeface="Times New Roman" pitchFamily="18" charset="0"/>
              <a:cs typeface="Times New Roman" pitchFamily="18" charset="0"/>
            </a:endParaRPr>
          </a:p>
        </p:txBody>
      </p:sp>
      <p:sp>
        <p:nvSpPr>
          <p:cNvPr id="2" name="TextBox 1"/>
          <p:cNvSpPr txBox="1"/>
          <p:nvPr/>
        </p:nvSpPr>
        <p:spPr>
          <a:xfrm>
            <a:off x="899592" y="150597"/>
            <a:ext cx="8352928" cy="400110"/>
          </a:xfrm>
          <a:prstGeom prst="rect">
            <a:avLst/>
          </a:prstGeom>
          <a:noFill/>
        </p:spPr>
        <p:txBody>
          <a:bodyPr wrap="square" rtlCol="0">
            <a:spAutoFit/>
          </a:bodyPr>
          <a:lstStyle/>
          <a:p>
            <a:r>
              <a:rPr lang="vi-VN" sz="2000" b="1" dirty="0" smtClean="0">
                <a:latin typeface="Times New Roman" pitchFamily="18" charset="0"/>
                <a:cs typeface="Times New Roman" pitchFamily="18" charset="0"/>
              </a:rPr>
              <a:t>1. Xếp các từ ngữ dưới đây vào nhóm thích hợp:</a:t>
            </a:r>
            <a:endParaRPr lang="vi-VN" sz="2000" b="1" dirty="0">
              <a:latin typeface="Times New Roman" pitchFamily="18" charset="0"/>
              <a:cs typeface="Times New Roman" pitchFamily="18" charset="0"/>
            </a:endParaRPr>
          </a:p>
        </p:txBody>
      </p:sp>
      <p:sp>
        <p:nvSpPr>
          <p:cNvPr id="3" name="Rounded Rectangle 2"/>
          <p:cNvSpPr/>
          <p:nvPr/>
        </p:nvSpPr>
        <p:spPr>
          <a:xfrm>
            <a:off x="2411760" y="699542"/>
            <a:ext cx="4409587" cy="1008112"/>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itchFamily="18" charset="0"/>
              <a:cs typeface="Times New Roman" pitchFamily="18" charset="0"/>
            </a:endParaRPr>
          </a:p>
        </p:txBody>
      </p:sp>
      <p:sp>
        <p:nvSpPr>
          <p:cNvPr id="4" name="TextBox 3"/>
          <p:cNvSpPr txBox="1"/>
          <p:nvPr/>
        </p:nvSpPr>
        <p:spPr>
          <a:xfrm>
            <a:off x="2574190" y="755025"/>
            <a:ext cx="822867" cy="369332"/>
          </a:xfrm>
          <a:prstGeom prst="rect">
            <a:avLst/>
          </a:prstGeom>
          <a:noFill/>
        </p:spPr>
        <p:txBody>
          <a:bodyPr wrap="square" rtlCol="0">
            <a:spAutoFit/>
          </a:bodyPr>
          <a:lstStyle/>
          <a:p>
            <a:r>
              <a:rPr lang="vi-VN" dirty="0" smtClean="0">
                <a:latin typeface="Times New Roman" pitchFamily="18" charset="0"/>
                <a:cs typeface="Times New Roman" pitchFamily="18" charset="0"/>
              </a:rPr>
              <a:t>chổi ,</a:t>
            </a:r>
            <a:endParaRPr lang="vi-VN" dirty="0">
              <a:latin typeface="Times New Roman" pitchFamily="18" charset="0"/>
              <a:cs typeface="Times New Roman" pitchFamily="18" charset="0"/>
            </a:endParaRPr>
          </a:p>
        </p:txBody>
      </p:sp>
      <p:sp>
        <p:nvSpPr>
          <p:cNvPr id="5" name="TextBox 4"/>
          <p:cNvSpPr txBox="1"/>
          <p:nvPr/>
        </p:nvSpPr>
        <p:spPr>
          <a:xfrm>
            <a:off x="3131840" y="743674"/>
            <a:ext cx="706471" cy="369332"/>
          </a:xfrm>
          <a:prstGeom prst="rect">
            <a:avLst/>
          </a:prstGeom>
          <a:noFill/>
        </p:spPr>
        <p:txBody>
          <a:bodyPr wrap="square" rtlCol="0">
            <a:spAutoFit/>
          </a:bodyPr>
          <a:lstStyle/>
          <a:p>
            <a:r>
              <a:rPr lang="vi-VN" dirty="0" smtClean="0">
                <a:latin typeface="Times New Roman" pitchFamily="18" charset="0"/>
                <a:cs typeface="Times New Roman" pitchFamily="18" charset="0"/>
              </a:rPr>
              <a:t>kim ,</a:t>
            </a:r>
            <a:endParaRPr lang="vi-VN" dirty="0">
              <a:latin typeface="Times New Roman" pitchFamily="18" charset="0"/>
              <a:cs typeface="Times New Roman" pitchFamily="18" charset="0"/>
            </a:endParaRPr>
          </a:p>
        </p:txBody>
      </p:sp>
      <p:sp>
        <p:nvSpPr>
          <p:cNvPr id="7" name="TextBox 6"/>
          <p:cNvSpPr txBox="1"/>
          <p:nvPr/>
        </p:nvSpPr>
        <p:spPr>
          <a:xfrm>
            <a:off x="3703302" y="743674"/>
            <a:ext cx="652674" cy="369332"/>
          </a:xfrm>
          <a:prstGeom prst="rect">
            <a:avLst/>
          </a:prstGeom>
          <a:noFill/>
        </p:spPr>
        <p:txBody>
          <a:bodyPr wrap="square" rtlCol="0">
            <a:spAutoFit/>
          </a:bodyPr>
          <a:lstStyle/>
          <a:p>
            <a:r>
              <a:rPr lang="vi-VN" dirty="0" smtClean="0">
                <a:latin typeface="Times New Roman" pitchFamily="18" charset="0"/>
                <a:cs typeface="Times New Roman" pitchFamily="18" charset="0"/>
              </a:rPr>
              <a:t>chỉ ,</a:t>
            </a:r>
            <a:endParaRPr lang="vi-VN" dirty="0">
              <a:latin typeface="Times New Roman" pitchFamily="18" charset="0"/>
              <a:cs typeface="Times New Roman" pitchFamily="18" charset="0"/>
            </a:endParaRPr>
          </a:p>
        </p:txBody>
      </p:sp>
      <p:sp>
        <p:nvSpPr>
          <p:cNvPr id="11" name="TextBox 10"/>
          <p:cNvSpPr txBox="1"/>
          <p:nvPr/>
        </p:nvSpPr>
        <p:spPr>
          <a:xfrm>
            <a:off x="4499992" y="725090"/>
            <a:ext cx="576064" cy="369332"/>
          </a:xfrm>
          <a:prstGeom prst="rect">
            <a:avLst/>
          </a:prstGeom>
          <a:noFill/>
        </p:spPr>
        <p:txBody>
          <a:bodyPr wrap="square" rtlCol="0">
            <a:spAutoFit/>
          </a:bodyPr>
          <a:lstStyle/>
          <a:p>
            <a:r>
              <a:rPr lang="vi-VN" dirty="0" smtClean="0">
                <a:latin typeface="Times New Roman" pitchFamily="18" charset="0"/>
                <a:cs typeface="Times New Roman" pitchFamily="18" charset="0"/>
              </a:rPr>
              <a:t>vở ,</a:t>
            </a:r>
            <a:endParaRPr lang="vi-VN" dirty="0">
              <a:latin typeface="Times New Roman" pitchFamily="18" charset="0"/>
              <a:cs typeface="Times New Roman" pitchFamily="18" charset="0"/>
            </a:endParaRPr>
          </a:p>
        </p:txBody>
      </p:sp>
      <p:sp>
        <p:nvSpPr>
          <p:cNvPr id="9" name="TextBox 8"/>
          <p:cNvSpPr txBox="1"/>
          <p:nvPr/>
        </p:nvSpPr>
        <p:spPr>
          <a:xfrm>
            <a:off x="4139952" y="734382"/>
            <a:ext cx="648072" cy="369332"/>
          </a:xfrm>
          <a:prstGeom prst="rect">
            <a:avLst/>
          </a:prstGeom>
          <a:noFill/>
        </p:spPr>
        <p:txBody>
          <a:bodyPr wrap="square" rtlCol="0">
            <a:spAutoFit/>
          </a:bodyPr>
          <a:lstStyle/>
          <a:p>
            <a:r>
              <a:rPr lang="vi-VN" dirty="0" smtClean="0">
                <a:latin typeface="Times New Roman" pitchFamily="18" charset="0"/>
                <a:cs typeface="Times New Roman" pitchFamily="18" charset="0"/>
              </a:rPr>
              <a:t>bà ,</a:t>
            </a:r>
            <a:endParaRPr lang="vi-VN" dirty="0">
              <a:latin typeface="Times New Roman" pitchFamily="18" charset="0"/>
              <a:cs typeface="Times New Roman" pitchFamily="18" charset="0"/>
            </a:endParaRPr>
          </a:p>
        </p:txBody>
      </p:sp>
      <p:sp>
        <p:nvSpPr>
          <p:cNvPr id="13" name="TextBox 12"/>
          <p:cNvSpPr txBox="1"/>
          <p:nvPr/>
        </p:nvSpPr>
        <p:spPr>
          <a:xfrm>
            <a:off x="4932038" y="734382"/>
            <a:ext cx="864097" cy="369332"/>
          </a:xfrm>
          <a:prstGeom prst="rect">
            <a:avLst/>
          </a:prstGeom>
          <a:noFill/>
        </p:spPr>
        <p:txBody>
          <a:bodyPr wrap="square" rtlCol="0">
            <a:spAutoFit/>
          </a:bodyPr>
          <a:lstStyle/>
          <a:p>
            <a:r>
              <a:rPr lang="vi-VN" dirty="0" smtClean="0">
                <a:latin typeface="Times New Roman" pitchFamily="18" charset="0"/>
                <a:cs typeface="Times New Roman" pitchFamily="18" charset="0"/>
              </a:rPr>
              <a:t>ngày ,</a:t>
            </a:r>
            <a:endParaRPr lang="vi-VN" dirty="0">
              <a:latin typeface="Times New Roman" pitchFamily="18" charset="0"/>
              <a:cs typeface="Times New Roman" pitchFamily="18" charset="0"/>
            </a:endParaRPr>
          </a:p>
        </p:txBody>
      </p:sp>
      <p:sp>
        <p:nvSpPr>
          <p:cNvPr id="15" name="TextBox 14"/>
          <p:cNvSpPr txBox="1"/>
          <p:nvPr/>
        </p:nvSpPr>
        <p:spPr>
          <a:xfrm>
            <a:off x="5580112" y="762258"/>
            <a:ext cx="936104" cy="369332"/>
          </a:xfrm>
          <a:prstGeom prst="rect">
            <a:avLst/>
          </a:prstGeom>
          <a:noFill/>
        </p:spPr>
        <p:txBody>
          <a:bodyPr wrap="square" rtlCol="0">
            <a:spAutoFit/>
          </a:bodyPr>
          <a:lstStyle/>
          <a:p>
            <a:r>
              <a:rPr lang="vi-VN" dirty="0" smtClean="0">
                <a:latin typeface="Times New Roman" pitchFamily="18" charset="0"/>
                <a:cs typeface="Times New Roman" pitchFamily="18" charset="0"/>
              </a:rPr>
              <a:t>mướp ,</a:t>
            </a:r>
            <a:endParaRPr lang="vi-VN" dirty="0">
              <a:latin typeface="Times New Roman" pitchFamily="18" charset="0"/>
              <a:cs typeface="Times New Roman" pitchFamily="18" charset="0"/>
            </a:endParaRPr>
          </a:p>
        </p:txBody>
      </p:sp>
      <p:sp>
        <p:nvSpPr>
          <p:cNvPr id="17" name="TextBox 16"/>
          <p:cNvSpPr txBox="1"/>
          <p:nvPr/>
        </p:nvSpPr>
        <p:spPr>
          <a:xfrm>
            <a:off x="6317291" y="752966"/>
            <a:ext cx="576064" cy="369332"/>
          </a:xfrm>
          <a:prstGeom prst="rect">
            <a:avLst/>
          </a:prstGeom>
          <a:noFill/>
        </p:spPr>
        <p:txBody>
          <a:bodyPr wrap="square" rtlCol="0">
            <a:spAutoFit/>
          </a:bodyPr>
          <a:lstStyle/>
          <a:p>
            <a:r>
              <a:rPr lang="vi-VN" dirty="0" smtClean="0">
                <a:latin typeface="Times New Roman" pitchFamily="18" charset="0"/>
                <a:cs typeface="Times New Roman" pitchFamily="18" charset="0"/>
              </a:rPr>
              <a:t>lá ,</a:t>
            </a:r>
            <a:endParaRPr lang="vi-VN" dirty="0">
              <a:latin typeface="Times New Roman" pitchFamily="18" charset="0"/>
              <a:cs typeface="Times New Roman" pitchFamily="18" charset="0"/>
            </a:endParaRPr>
          </a:p>
        </p:txBody>
      </p:sp>
      <p:sp>
        <p:nvSpPr>
          <p:cNvPr id="39" name="TextBox 38"/>
          <p:cNvSpPr txBox="1"/>
          <p:nvPr/>
        </p:nvSpPr>
        <p:spPr>
          <a:xfrm>
            <a:off x="2771800" y="1194306"/>
            <a:ext cx="769273" cy="369332"/>
          </a:xfrm>
          <a:prstGeom prst="rect">
            <a:avLst/>
          </a:prstGeom>
          <a:noFill/>
        </p:spPr>
        <p:txBody>
          <a:bodyPr wrap="square" rtlCol="0">
            <a:spAutoFit/>
          </a:bodyPr>
          <a:lstStyle/>
          <a:p>
            <a:r>
              <a:rPr lang="vi-VN" dirty="0" smtClean="0">
                <a:latin typeface="Times New Roman" pitchFamily="18" charset="0"/>
                <a:cs typeface="Times New Roman" pitchFamily="18" charset="0"/>
              </a:rPr>
              <a:t>than ,</a:t>
            </a:r>
            <a:endParaRPr lang="vi-VN" dirty="0">
              <a:latin typeface="Times New Roman" pitchFamily="18" charset="0"/>
              <a:cs typeface="Times New Roman" pitchFamily="18" charset="0"/>
            </a:endParaRPr>
          </a:p>
        </p:txBody>
      </p:sp>
      <p:sp>
        <p:nvSpPr>
          <p:cNvPr id="41" name="TextBox 40"/>
          <p:cNvSpPr txBox="1"/>
          <p:nvPr/>
        </p:nvSpPr>
        <p:spPr>
          <a:xfrm>
            <a:off x="3334254" y="1182955"/>
            <a:ext cx="733690" cy="369332"/>
          </a:xfrm>
          <a:prstGeom prst="rect">
            <a:avLst/>
          </a:prstGeom>
          <a:noFill/>
        </p:spPr>
        <p:txBody>
          <a:bodyPr wrap="square" rtlCol="0">
            <a:spAutoFit/>
          </a:bodyPr>
          <a:lstStyle/>
          <a:p>
            <a:r>
              <a:rPr lang="vi-VN" dirty="0" smtClean="0">
                <a:latin typeface="Times New Roman" pitchFamily="18" charset="0"/>
                <a:cs typeface="Times New Roman" pitchFamily="18" charset="0"/>
              </a:rPr>
              <a:t>gạo ,</a:t>
            </a:r>
            <a:endParaRPr lang="vi-VN" dirty="0">
              <a:latin typeface="Times New Roman" pitchFamily="18" charset="0"/>
              <a:cs typeface="Times New Roman" pitchFamily="18" charset="0"/>
            </a:endParaRPr>
          </a:p>
        </p:txBody>
      </p:sp>
      <p:sp>
        <p:nvSpPr>
          <p:cNvPr id="43" name="TextBox 42"/>
          <p:cNvSpPr txBox="1"/>
          <p:nvPr/>
        </p:nvSpPr>
        <p:spPr>
          <a:xfrm>
            <a:off x="3905717" y="1182955"/>
            <a:ext cx="594275" cy="369332"/>
          </a:xfrm>
          <a:prstGeom prst="rect">
            <a:avLst/>
          </a:prstGeom>
          <a:noFill/>
        </p:spPr>
        <p:txBody>
          <a:bodyPr wrap="square" rtlCol="0">
            <a:spAutoFit/>
          </a:bodyPr>
          <a:lstStyle/>
          <a:p>
            <a:r>
              <a:rPr lang="vi-VN" dirty="0" smtClean="0">
                <a:latin typeface="Times New Roman" pitchFamily="18" charset="0"/>
                <a:cs typeface="Times New Roman" pitchFamily="18" charset="0"/>
              </a:rPr>
              <a:t>gà , </a:t>
            </a:r>
            <a:endParaRPr lang="vi-VN" dirty="0">
              <a:latin typeface="Times New Roman" pitchFamily="18" charset="0"/>
              <a:cs typeface="Times New Roman" pitchFamily="18" charset="0"/>
            </a:endParaRPr>
          </a:p>
        </p:txBody>
      </p:sp>
      <p:sp>
        <p:nvSpPr>
          <p:cNvPr id="45" name="TextBox 44"/>
          <p:cNvSpPr txBox="1"/>
          <p:nvPr/>
        </p:nvSpPr>
        <p:spPr>
          <a:xfrm>
            <a:off x="4792829" y="1166430"/>
            <a:ext cx="1435355" cy="369332"/>
          </a:xfrm>
          <a:prstGeom prst="rect">
            <a:avLst/>
          </a:prstGeom>
          <a:noFill/>
        </p:spPr>
        <p:txBody>
          <a:bodyPr wrap="square" rtlCol="0">
            <a:spAutoFit/>
          </a:bodyPr>
          <a:lstStyle/>
          <a:p>
            <a:r>
              <a:rPr lang="vi-VN" dirty="0" smtClean="0">
                <a:latin typeface="Times New Roman" pitchFamily="18" charset="0"/>
                <a:cs typeface="Times New Roman" pitchFamily="18" charset="0"/>
              </a:rPr>
              <a:t>(buổi) sáng ,</a:t>
            </a:r>
            <a:endParaRPr lang="vi-VN" dirty="0">
              <a:latin typeface="Times New Roman" pitchFamily="18" charset="0"/>
              <a:cs typeface="Times New Roman" pitchFamily="18" charset="0"/>
            </a:endParaRPr>
          </a:p>
        </p:txBody>
      </p:sp>
      <p:sp>
        <p:nvSpPr>
          <p:cNvPr id="46" name="TextBox 45"/>
          <p:cNvSpPr txBox="1"/>
          <p:nvPr/>
        </p:nvSpPr>
        <p:spPr>
          <a:xfrm>
            <a:off x="4270359" y="1173663"/>
            <a:ext cx="661679" cy="369332"/>
          </a:xfrm>
          <a:prstGeom prst="rect">
            <a:avLst/>
          </a:prstGeom>
          <a:noFill/>
        </p:spPr>
        <p:txBody>
          <a:bodyPr wrap="square" rtlCol="0">
            <a:spAutoFit/>
          </a:bodyPr>
          <a:lstStyle/>
          <a:p>
            <a:r>
              <a:rPr lang="vi-VN" dirty="0" smtClean="0">
                <a:latin typeface="Times New Roman" pitchFamily="18" charset="0"/>
                <a:cs typeface="Times New Roman" pitchFamily="18" charset="0"/>
              </a:rPr>
              <a:t>cửa ,</a:t>
            </a:r>
            <a:endParaRPr lang="vi-VN" dirty="0">
              <a:latin typeface="Times New Roman" pitchFamily="18" charset="0"/>
              <a:cs typeface="Times New Roman" pitchFamily="18" charset="0"/>
            </a:endParaRPr>
          </a:p>
        </p:txBody>
      </p:sp>
      <p:sp>
        <p:nvSpPr>
          <p:cNvPr id="56" name="TextBox 55"/>
          <p:cNvSpPr txBox="1"/>
          <p:nvPr/>
        </p:nvSpPr>
        <p:spPr>
          <a:xfrm>
            <a:off x="6012160" y="1164371"/>
            <a:ext cx="576064" cy="369332"/>
          </a:xfrm>
          <a:prstGeom prst="rect">
            <a:avLst/>
          </a:prstGeom>
          <a:noFill/>
        </p:spPr>
        <p:txBody>
          <a:bodyPr wrap="square" rtlCol="0">
            <a:spAutoFit/>
          </a:bodyPr>
          <a:lstStyle/>
          <a:p>
            <a:r>
              <a:rPr lang="vi-VN" dirty="0" smtClean="0">
                <a:latin typeface="Times New Roman" pitchFamily="18" charset="0"/>
                <a:cs typeface="Times New Roman" pitchFamily="18" charset="0"/>
              </a:rPr>
              <a:t>bé </a:t>
            </a:r>
            <a:endParaRPr lang="vi-VN" dirty="0">
              <a:latin typeface="Times New Roman" pitchFamily="18" charset="0"/>
              <a:cs typeface="Times New Roman" pitchFamily="18" charset="0"/>
            </a:endParaRPr>
          </a:p>
        </p:txBody>
      </p:sp>
      <p:sp>
        <p:nvSpPr>
          <p:cNvPr id="6" name="Rectangle 5"/>
          <p:cNvSpPr/>
          <p:nvPr/>
        </p:nvSpPr>
        <p:spPr>
          <a:xfrm>
            <a:off x="5652120" y="3507854"/>
            <a:ext cx="144015" cy="271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8388424" y="0"/>
            <a:ext cx="755576" cy="834586"/>
          </a:xfrm>
          <a:prstGeom prst="rect">
            <a:avLst/>
          </a:prstGeom>
          <a:solidFill>
            <a:srgbClr val="E8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p:cNvPicPr>
            <a:picLocks noChangeAspect="1"/>
          </p:cNvPicPr>
          <p:nvPr/>
        </p:nvPicPr>
        <p:blipFill rotWithShape="1">
          <a:blip r:embed="rId3" cstate="print">
            <a:extLst>
              <a:ext uri="{28A0092B-C50C-407E-A947-70E740481C1C}">
                <a14:useLocalDpi xmlns:a14="http://schemas.microsoft.com/office/drawing/2010/main" val="0"/>
              </a:ext>
            </a:extLst>
          </a:blip>
          <a:srcRect l="13600" t="9400" r="15001" b="13600"/>
          <a:stretch/>
        </p:blipFill>
        <p:spPr>
          <a:xfrm>
            <a:off x="323528" y="0"/>
            <a:ext cx="666486" cy="718759"/>
          </a:xfrm>
          <a:prstGeom prst="rect">
            <a:avLst/>
          </a:prstGeom>
        </p:spPr>
      </p:pic>
    </p:spTree>
    <p:extLst>
      <p:ext uri="{BB962C8B-B14F-4D97-AF65-F5344CB8AC3E}">
        <p14:creationId xmlns:p14="http://schemas.microsoft.com/office/powerpoint/2010/main" val="3615132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000"/>
                                        <p:tgtEl>
                                          <p:spTgt spid="37"/>
                                        </p:tgtEl>
                                      </p:cBhvr>
                                    </p:animEffect>
                                    <p:anim calcmode="lin" valueType="num">
                                      <p:cBhvr>
                                        <p:cTn id="18" dur="1000" fill="hold"/>
                                        <p:tgtEl>
                                          <p:spTgt spid="37"/>
                                        </p:tgtEl>
                                        <p:attrNameLst>
                                          <p:attrName>ppt_x</p:attrName>
                                        </p:attrNameLst>
                                      </p:cBhvr>
                                      <p:tavLst>
                                        <p:tav tm="0">
                                          <p:val>
                                            <p:strVal val="#ppt_x"/>
                                          </p:val>
                                        </p:tav>
                                        <p:tav tm="100000">
                                          <p:val>
                                            <p:strVal val="#ppt_x"/>
                                          </p:val>
                                        </p:tav>
                                      </p:tavLst>
                                    </p:anim>
                                    <p:anim calcmode="lin" valueType="num">
                                      <p:cBhvr>
                                        <p:cTn id="19" dur="1000" fill="hold"/>
                                        <p:tgtEl>
                                          <p:spTgt spid="3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28"/>
                    </p:tgtEl>
                  </p:cond>
                </p:stCondLst>
                <p:endSync evt="end" delay="0">
                  <p:rtn val="all"/>
                </p:endSync>
                <p:childTnLst>
                  <p:par>
                    <p:cTn id="26" fill="hold">
                      <p:stCondLst>
                        <p:cond delay="0"/>
                      </p:stCondLst>
                      <p:childTnLst>
                        <p:par>
                          <p:cTn id="27" fill="hold">
                            <p:stCondLst>
                              <p:cond delay="0"/>
                            </p:stCondLst>
                            <p:childTnLst>
                              <p:par>
                                <p:cTn id="28" presetID="42" presetClass="path" presetSubtype="0" accel="50000" decel="50000" fill="hold" grpId="0" nodeType="clickEffect">
                                  <p:stCondLst>
                                    <p:cond delay="0"/>
                                  </p:stCondLst>
                                  <p:childTnLst>
                                    <p:animMotion origin="layout" path="M -4.44444E-6 -3.7037E-6 L -0.41336 0.53858 " pathEditMode="relative" rAng="0" ptsTypes="AA">
                                      <p:cBhvr>
                                        <p:cTn id="29" dur="2000" fill="hold"/>
                                        <p:tgtEl>
                                          <p:spTgt spid="9"/>
                                        </p:tgtEl>
                                        <p:attrNameLst>
                                          <p:attrName>ppt_x</p:attrName>
                                          <p:attrName>ppt_y</p:attrName>
                                        </p:attrNameLst>
                                      </p:cBhvr>
                                      <p:rCtr x="-20677" y="26914"/>
                                    </p:animMotion>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grpId="0" nodeType="clickEffect">
                                  <p:stCondLst>
                                    <p:cond delay="0"/>
                                  </p:stCondLst>
                                  <p:childTnLst>
                                    <p:animMotion origin="layout" path="M 1.11111E-6 2.96296E-6 L -0.56684 0.45524 " pathEditMode="relative" rAng="0" ptsTypes="AA">
                                      <p:cBhvr>
                                        <p:cTn id="33" dur="2000" fill="hold"/>
                                        <p:tgtEl>
                                          <p:spTgt spid="56"/>
                                        </p:tgtEl>
                                        <p:attrNameLst>
                                          <p:attrName>ppt_x</p:attrName>
                                          <p:attrName>ppt_y</p:attrName>
                                        </p:attrNameLst>
                                      </p:cBhvr>
                                      <p:rCtr x="-28351" y="22747"/>
                                    </p:animMotion>
                                  </p:childTnLst>
                                </p:cTn>
                              </p:par>
                            </p:childTnLst>
                          </p:cTn>
                        </p:par>
                      </p:childTnLst>
                    </p:cTn>
                  </p:par>
                </p:childTnLst>
              </p:cTn>
              <p:nextCondLst>
                <p:cond evt="onClick" delay="0">
                  <p:tgtEl>
                    <p:spTgt spid="28"/>
                  </p:tgtEl>
                </p:cond>
              </p:nextCondLst>
            </p:seq>
            <p:seq concurrent="1" nextAc="seek">
              <p:cTn id="34" restart="whenNotActive" fill="hold" evtFilter="cancelBubble" nodeType="interactiveSeq">
                <p:stCondLst>
                  <p:cond evt="onClick" delay="0">
                    <p:tgtEl>
                      <p:spTgt spid="36"/>
                    </p:tgtEl>
                  </p:cond>
                </p:stCondLst>
                <p:endSync evt="end" delay="0">
                  <p:rtn val="all"/>
                </p:endSync>
                <p:childTnLst>
                  <p:par>
                    <p:cTn id="35" fill="hold">
                      <p:stCondLst>
                        <p:cond delay="0"/>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2.5E-6 3.95062E-6 L -0.02534 0.52716 " pathEditMode="relative" rAng="0" ptsTypes="AA">
                                      <p:cBhvr>
                                        <p:cTn id="38" dur="2000" fill="hold"/>
                                        <p:tgtEl>
                                          <p:spTgt spid="4"/>
                                        </p:tgtEl>
                                        <p:attrNameLst>
                                          <p:attrName>ppt_x</p:attrName>
                                          <p:attrName>ppt_y</p:attrName>
                                        </p:attrNameLst>
                                      </p:cBhvr>
                                      <p:rCtr x="-1267" y="26358"/>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0" nodeType="clickEffect">
                                  <p:stCondLst>
                                    <p:cond delay="0"/>
                                  </p:stCondLst>
                                  <p:childTnLst>
                                    <p:animMotion origin="layout" path="M 3.61111E-6 3.08642E-6 L -0.03125 0.52963 " pathEditMode="relative" rAng="0" ptsTypes="AA">
                                      <p:cBhvr>
                                        <p:cTn id="42" dur="2000" fill="hold"/>
                                        <p:tgtEl>
                                          <p:spTgt spid="5"/>
                                        </p:tgtEl>
                                        <p:attrNameLst>
                                          <p:attrName>ppt_x</p:attrName>
                                          <p:attrName>ppt_y</p:attrName>
                                        </p:attrNameLst>
                                      </p:cBhvr>
                                      <p:rCtr x="-1563" y="26481"/>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0" nodeType="clickEffect">
                                  <p:stCondLst>
                                    <p:cond delay="0"/>
                                  </p:stCondLst>
                                  <p:childTnLst>
                                    <p:animMotion origin="layout" path="M 5E-6 3.08642E-6 L -0.03907 0.52963 " pathEditMode="relative" rAng="0" ptsTypes="AA">
                                      <p:cBhvr>
                                        <p:cTn id="46" dur="2000" fill="hold"/>
                                        <p:tgtEl>
                                          <p:spTgt spid="7"/>
                                        </p:tgtEl>
                                        <p:attrNameLst>
                                          <p:attrName>ppt_x</p:attrName>
                                          <p:attrName>ppt_y</p:attrName>
                                        </p:attrNameLst>
                                      </p:cBhvr>
                                      <p:rCtr x="-1962" y="26481"/>
                                    </p:animMotion>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0" nodeType="clickEffect">
                                  <p:stCondLst>
                                    <p:cond delay="0"/>
                                  </p:stCondLst>
                                  <p:childTnLst>
                                    <p:animMotion origin="layout" path="M -1.11111E-6 -1.85185E-6 L -0.22361 0.48056 " pathEditMode="relative" rAng="0" ptsTypes="AA">
                                      <p:cBhvr>
                                        <p:cTn id="50" dur="2000" fill="hold"/>
                                        <p:tgtEl>
                                          <p:spTgt spid="11"/>
                                        </p:tgtEl>
                                        <p:attrNameLst>
                                          <p:attrName>ppt_x</p:attrName>
                                          <p:attrName>ppt_y</p:attrName>
                                        </p:attrNameLst>
                                      </p:cBhvr>
                                      <p:rCtr x="-11181" y="24012"/>
                                    </p:animMotion>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grpId="0" nodeType="clickEffect">
                                  <p:stCondLst>
                                    <p:cond delay="0"/>
                                  </p:stCondLst>
                                  <p:childTnLst>
                                    <p:animMotion origin="layout" path="M -2.22222E-6 1.23457E-6 L -0.37187 0.47191 " pathEditMode="relative" rAng="0" ptsTypes="AA">
                                      <p:cBhvr>
                                        <p:cTn id="54" dur="2000" fill="hold"/>
                                        <p:tgtEl>
                                          <p:spTgt spid="17"/>
                                        </p:tgtEl>
                                        <p:attrNameLst>
                                          <p:attrName>ppt_x</p:attrName>
                                          <p:attrName>ppt_y</p:attrName>
                                        </p:attrNameLst>
                                      </p:cBhvr>
                                      <p:rCtr x="-18594" y="23580"/>
                                    </p:animMotion>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grpId="0" nodeType="clickEffect">
                                  <p:stCondLst>
                                    <p:cond delay="0"/>
                                  </p:stCondLst>
                                  <p:childTnLst>
                                    <p:animMotion origin="layout" path="M 5E-6 1.11111E-6 L -0.11424 0.39012 " pathEditMode="relative" rAng="0" ptsTypes="AA">
                                      <p:cBhvr>
                                        <p:cTn id="58" dur="2000" fill="hold"/>
                                        <p:tgtEl>
                                          <p:spTgt spid="46"/>
                                        </p:tgtEl>
                                        <p:attrNameLst>
                                          <p:attrName>ppt_x</p:attrName>
                                          <p:attrName>ppt_y</p:attrName>
                                        </p:attrNameLst>
                                      </p:cBhvr>
                                      <p:rCtr x="-5712" y="19506"/>
                                    </p:animMotion>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grpId="0" nodeType="clickEffect">
                                  <p:stCondLst>
                                    <p:cond delay="0"/>
                                  </p:stCondLst>
                                  <p:childTnLst>
                                    <p:animMotion origin="layout" path="M 1.66667E-6 -6.17284E-7 L -0.35833 0.3929 " pathEditMode="relative" rAng="0" ptsTypes="AA">
                                      <p:cBhvr>
                                        <p:cTn id="62" dur="2000" fill="hold"/>
                                        <p:tgtEl>
                                          <p:spTgt spid="15"/>
                                        </p:tgtEl>
                                        <p:attrNameLst>
                                          <p:attrName>ppt_x</p:attrName>
                                          <p:attrName>ppt_y</p:attrName>
                                        </p:attrNameLst>
                                      </p:cBhvr>
                                      <p:rCtr x="-17917" y="19630"/>
                                    </p:animMotion>
                                  </p:childTnLst>
                                </p:cTn>
                              </p:par>
                            </p:childTnLst>
                          </p:cTn>
                        </p:par>
                      </p:childTnLst>
                    </p:cTn>
                  </p:par>
                  <p:par>
                    <p:cTn id="63" fill="hold">
                      <p:stCondLst>
                        <p:cond delay="indefinite"/>
                      </p:stCondLst>
                      <p:childTnLst>
                        <p:par>
                          <p:cTn id="64" fill="hold">
                            <p:stCondLst>
                              <p:cond delay="0"/>
                            </p:stCondLst>
                            <p:childTnLst>
                              <p:par>
                                <p:cTn id="65" presetID="42" presetClass="path" presetSubtype="0" accel="50000" decel="50000" fill="hold" grpId="0" nodeType="clickEffect">
                                  <p:stCondLst>
                                    <p:cond delay="0"/>
                                  </p:stCondLst>
                                  <p:childTnLst>
                                    <p:animMotion origin="layout" path="M -0.00261 -0.00586 L 0.01719 0.30895 " pathEditMode="relative" rAng="0" ptsTypes="AA">
                                      <p:cBhvr>
                                        <p:cTn id="66" dur="2000" fill="hold"/>
                                        <p:tgtEl>
                                          <p:spTgt spid="39"/>
                                        </p:tgtEl>
                                        <p:attrNameLst>
                                          <p:attrName>ppt_x</p:attrName>
                                          <p:attrName>ppt_y</p:attrName>
                                        </p:attrNameLst>
                                      </p:cBhvr>
                                      <p:rCtr x="990" y="15741"/>
                                    </p:animMotion>
                                  </p:childTnLst>
                                </p:cTn>
                              </p:par>
                            </p:childTnLst>
                          </p:cTn>
                        </p:par>
                      </p:childTnLst>
                    </p:cTn>
                  </p:par>
                  <p:par>
                    <p:cTn id="67" fill="hold">
                      <p:stCondLst>
                        <p:cond delay="indefinite"/>
                      </p:stCondLst>
                      <p:childTnLst>
                        <p:par>
                          <p:cTn id="68" fill="hold">
                            <p:stCondLst>
                              <p:cond delay="0"/>
                            </p:stCondLst>
                            <p:childTnLst>
                              <p:par>
                                <p:cTn id="69" presetID="42" presetClass="path" presetSubtype="0" accel="50000" decel="50000" fill="hold" grpId="0" nodeType="clickEffect">
                                  <p:stCondLst>
                                    <p:cond delay="0"/>
                                  </p:stCondLst>
                                  <p:childTnLst>
                                    <p:animMotion origin="layout" path="M 2.5E-6 -7.40741E-7 L 0.01458 0.31111 " pathEditMode="relative" rAng="0" ptsTypes="AA">
                                      <p:cBhvr>
                                        <p:cTn id="70" dur="2000" fill="hold"/>
                                        <p:tgtEl>
                                          <p:spTgt spid="41"/>
                                        </p:tgtEl>
                                        <p:attrNameLst>
                                          <p:attrName>ppt_x</p:attrName>
                                          <p:attrName>ppt_y</p:attrName>
                                        </p:attrNameLst>
                                      </p:cBhvr>
                                      <p:rCtr x="729" y="15556"/>
                                    </p:animMotion>
                                  </p:childTnLst>
                                </p:cTn>
                              </p:par>
                            </p:childTnLst>
                          </p:cTn>
                        </p:par>
                      </p:childTnLst>
                    </p:cTn>
                  </p:par>
                </p:childTnLst>
              </p:cTn>
              <p:nextCondLst>
                <p:cond evt="onClick" delay="0">
                  <p:tgtEl>
                    <p:spTgt spid="36"/>
                  </p:tgtEl>
                </p:cond>
              </p:nextCondLst>
            </p:seq>
            <p:seq concurrent="1" nextAc="seek">
              <p:cTn id="71" restart="whenNotActive" fill="hold" evtFilter="cancelBubble" nodeType="interactiveSeq">
                <p:stCondLst>
                  <p:cond evt="onClick" delay="0">
                    <p:tgtEl>
                      <p:spTgt spid="38"/>
                    </p:tgtEl>
                  </p:cond>
                </p:stCondLst>
                <p:endSync evt="end" delay="0">
                  <p:rtn val="all"/>
                </p:endSync>
                <p:childTnLst>
                  <p:par>
                    <p:cTn id="72" fill="hold">
                      <p:stCondLst>
                        <p:cond delay="0"/>
                      </p:stCondLst>
                      <p:childTnLst>
                        <p:par>
                          <p:cTn id="73" fill="hold">
                            <p:stCondLst>
                              <p:cond delay="0"/>
                            </p:stCondLst>
                            <p:childTnLst>
                              <p:par>
                                <p:cTn id="74" presetID="42" presetClass="path" presetSubtype="0" accel="50000" decel="50000" fill="hold" grpId="0" nodeType="clickEffect">
                                  <p:stCondLst>
                                    <p:cond delay="0"/>
                                  </p:stCondLst>
                                  <p:childTnLst>
                                    <p:animMotion origin="layout" path="M 1.38889E-6 -7.40741E-7 L 0.15069 0.43889 " pathEditMode="relative" rAng="0" ptsTypes="AA">
                                      <p:cBhvr>
                                        <p:cTn id="75" dur="2000" fill="hold"/>
                                        <p:tgtEl>
                                          <p:spTgt spid="43"/>
                                        </p:tgtEl>
                                        <p:attrNameLst>
                                          <p:attrName>ppt_x</p:attrName>
                                          <p:attrName>ppt_y</p:attrName>
                                        </p:attrNameLst>
                                      </p:cBhvr>
                                      <p:rCtr x="7535" y="21944"/>
                                    </p:animMotion>
                                  </p:childTnLst>
                                </p:cTn>
                              </p:par>
                            </p:childTnLst>
                          </p:cTn>
                        </p:par>
                      </p:childTnLst>
                    </p:cTn>
                  </p:par>
                </p:childTnLst>
              </p:cTn>
              <p:nextCondLst>
                <p:cond evt="onClick" delay="0">
                  <p:tgtEl>
                    <p:spTgt spid="38"/>
                  </p:tgtEl>
                </p:cond>
              </p:nextCondLst>
            </p:seq>
            <p:seq concurrent="1" nextAc="seek">
              <p:cTn id="76" restart="whenNotActive" fill="hold" evtFilter="cancelBubble" nodeType="interactiveSeq">
                <p:stCondLst>
                  <p:cond evt="onClick" delay="0">
                    <p:tgtEl>
                      <p:spTgt spid="30"/>
                    </p:tgtEl>
                  </p:cond>
                </p:stCondLst>
                <p:endSync evt="end" delay="0">
                  <p:rtn val="all"/>
                </p:endSync>
                <p:childTnLst>
                  <p:par>
                    <p:cTn id="77" fill="hold">
                      <p:stCondLst>
                        <p:cond delay="0"/>
                      </p:stCondLst>
                      <p:childTnLst>
                        <p:par>
                          <p:cTn id="78" fill="hold">
                            <p:stCondLst>
                              <p:cond delay="0"/>
                            </p:stCondLst>
                            <p:childTnLst>
                              <p:par>
                                <p:cTn id="79" presetID="42" presetClass="path" presetSubtype="0" accel="50000" decel="50000" fill="hold" grpId="0" nodeType="clickEffect">
                                  <p:stCondLst>
                                    <p:cond delay="0"/>
                                  </p:stCondLst>
                                  <p:childTnLst>
                                    <p:animMotion origin="layout" path="M -0.00035 -0.00061 L 0.26025 0.53118 " pathEditMode="relative" rAng="0" ptsTypes="AA">
                                      <p:cBhvr>
                                        <p:cTn id="80" dur="2000" fill="hold"/>
                                        <p:tgtEl>
                                          <p:spTgt spid="13"/>
                                        </p:tgtEl>
                                        <p:attrNameLst>
                                          <p:attrName>ppt_x</p:attrName>
                                          <p:attrName>ppt_y</p:attrName>
                                        </p:attrNameLst>
                                      </p:cBhvr>
                                      <p:rCtr x="13021" y="26574"/>
                                    </p:animMotion>
                                  </p:childTnLst>
                                </p:cTn>
                              </p:par>
                            </p:childTnLst>
                          </p:cTn>
                        </p:par>
                      </p:childTnLst>
                    </p:cTn>
                  </p:par>
                  <p:par>
                    <p:cTn id="81" fill="hold">
                      <p:stCondLst>
                        <p:cond delay="indefinite"/>
                      </p:stCondLst>
                      <p:childTnLst>
                        <p:par>
                          <p:cTn id="82" fill="hold">
                            <p:stCondLst>
                              <p:cond delay="0"/>
                            </p:stCondLst>
                            <p:childTnLst>
                              <p:par>
                                <p:cTn id="83" presetID="42" presetClass="path" presetSubtype="0" accel="50000" decel="50000" fill="hold" grpId="0" nodeType="clickEffect">
                                  <p:stCondLst>
                                    <p:cond delay="0"/>
                                  </p:stCondLst>
                                  <p:childTnLst>
                                    <p:animMotion origin="layout" path="M -4.16667E-6 -4.32099E-6 L 0.27535 0.39136 " pathEditMode="relative" rAng="0" ptsTypes="AA">
                                      <p:cBhvr>
                                        <p:cTn id="84" dur="2000" fill="hold"/>
                                        <p:tgtEl>
                                          <p:spTgt spid="45"/>
                                        </p:tgtEl>
                                        <p:attrNameLst>
                                          <p:attrName>ppt_x</p:attrName>
                                          <p:attrName>ppt_y</p:attrName>
                                        </p:attrNameLst>
                                      </p:cBhvr>
                                      <p:rCtr x="13767" y="19568"/>
                                    </p:animMotion>
                                  </p:childTnLst>
                                </p:cTn>
                              </p:par>
                            </p:childTnLst>
                          </p:cTn>
                        </p:par>
                      </p:childTnLst>
                    </p:cTn>
                  </p:par>
                </p:childTnLst>
              </p:cTn>
              <p:nextCondLst>
                <p:cond evt="onClick" delay="0">
                  <p:tgtEl>
                    <p:spTgt spid="30"/>
                  </p:tgtEl>
                </p:cond>
              </p:nextCondLst>
            </p:seq>
          </p:childTnLst>
        </p:cTn>
      </p:par>
    </p:tnLst>
    <p:bldLst>
      <p:bldP spid="27" grpId="0" animBg="1"/>
      <p:bldP spid="29" grpId="0" animBg="1"/>
      <p:bldP spid="35" grpId="0" animBg="1"/>
      <p:bldP spid="37" grpId="0" animBg="1"/>
      <p:bldP spid="4" grpId="0"/>
      <p:bldP spid="5" grpId="0"/>
      <p:bldP spid="7" grpId="0"/>
      <p:bldP spid="11" grpId="0"/>
      <p:bldP spid="9" grpId="0"/>
      <p:bldP spid="13" grpId="0"/>
      <p:bldP spid="15" grpId="0"/>
      <p:bldP spid="17" grpId="0"/>
      <p:bldP spid="39" grpId="0"/>
      <p:bldP spid="41" grpId="0"/>
      <p:bldP spid="43" grpId="0"/>
      <p:bldP spid="45" grpId="0"/>
      <p:bldP spid="46"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sp>
        <p:nvSpPr>
          <p:cNvPr id="2" name="TextBox 1"/>
          <p:cNvSpPr txBox="1"/>
          <p:nvPr/>
        </p:nvSpPr>
        <p:spPr>
          <a:xfrm>
            <a:off x="230961" y="676890"/>
            <a:ext cx="7416824" cy="3046988"/>
          </a:xfrm>
          <a:prstGeom prst="rect">
            <a:avLst/>
          </a:prstGeom>
          <a:noFill/>
        </p:spPr>
        <p:txBody>
          <a:bodyPr wrap="square" rtlCol="0">
            <a:spAutoFit/>
          </a:bodyPr>
          <a:lstStyle/>
          <a:p>
            <a:r>
              <a:rPr lang="en-US" sz="2400" b="1" dirty="0" smtClean="0">
                <a:latin typeface="+mj-lt"/>
              </a:rPr>
              <a:t>               </a:t>
            </a:r>
            <a:r>
              <a:rPr lang="vi-VN" sz="2400" b="1" dirty="0" smtClean="0">
                <a:latin typeface="+mj-lt"/>
              </a:rPr>
              <a:t>2. Tìm trong các từ trên:</a:t>
            </a:r>
          </a:p>
          <a:p>
            <a:r>
              <a:rPr lang="vi-VN" sz="2400" dirty="0">
                <a:latin typeface="+mj-lt"/>
              </a:rPr>
              <a:t> </a:t>
            </a:r>
            <a:r>
              <a:rPr lang="vi-VN" sz="2400" dirty="0" smtClean="0">
                <a:latin typeface="+mj-lt"/>
              </a:rPr>
              <a:t>   a) Một từ trả lời cho câu hỏi </a:t>
            </a:r>
            <a:r>
              <a:rPr lang="vi-VN" sz="2400" b="1" dirty="0" smtClean="0">
                <a:latin typeface="+mj-lt"/>
              </a:rPr>
              <a:t>Ai?</a:t>
            </a:r>
          </a:p>
          <a:p>
            <a:endParaRPr lang="vi-VN" sz="2400" b="1" dirty="0">
              <a:latin typeface="+mj-lt"/>
            </a:endParaRPr>
          </a:p>
          <a:p>
            <a:endParaRPr lang="vi-VN" sz="2400" b="1" dirty="0" smtClean="0">
              <a:latin typeface="+mj-lt"/>
            </a:endParaRPr>
          </a:p>
          <a:p>
            <a:r>
              <a:rPr lang="vi-VN" sz="2400" b="1" dirty="0">
                <a:latin typeface="+mj-lt"/>
              </a:rPr>
              <a:t> </a:t>
            </a:r>
            <a:r>
              <a:rPr lang="vi-VN" sz="2400" b="1" dirty="0" smtClean="0">
                <a:latin typeface="+mj-lt"/>
              </a:rPr>
              <a:t>   </a:t>
            </a:r>
            <a:r>
              <a:rPr lang="vi-VN" sz="2400" dirty="0" smtClean="0">
                <a:latin typeface="+mj-lt"/>
              </a:rPr>
              <a:t>b) </a:t>
            </a:r>
            <a:r>
              <a:rPr lang="vi-VN" sz="2400" dirty="0">
                <a:latin typeface="+mj-lt"/>
              </a:rPr>
              <a:t>Một từ trả lời cho câu </a:t>
            </a:r>
            <a:r>
              <a:rPr lang="vi-VN" sz="2400" dirty="0" smtClean="0">
                <a:latin typeface="+mj-lt"/>
              </a:rPr>
              <a:t>hỏi </a:t>
            </a:r>
            <a:r>
              <a:rPr lang="vi-VN" sz="2400" b="1" dirty="0" smtClean="0">
                <a:latin typeface="+mj-lt"/>
              </a:rPr>
              <a:t>Con gì?</a:t>
            </a:r>
          </a:p>
          <a:p>
            <a:endParaRPr lang="vi-VN" sz="2400" b="1" dirty="0">
              <a:latin typeface="+mj-lt"/>
            </a:endParaRPr>
          </a:p>
          <a:p>
            <a:endParaRPr lang="vi-VN" sz="2400" b="1" dirty="0">
              <a:latin typeface="+mj-lt"/>
            </a:endParaRPr>
          </a:p>
          <a:p>
            <a:r>
              <a:rPr lang="vi-VN" sz="2400" b="1" dirty="0">
                <a:latin typeface="+mj-lt"/>
              </a:rPr>
              <a:t> </a:t>
            </a:r>
            <a:r>
              <a:rPr lang="vi-VN" sz="2400" b="1" dirty="0" smtClean="0">
                <a:latin typeface="+mj-lt"/>
              </a:rPr>
              <a:t>   </a:t>
            </a:r>
            <a:r>
              <a:rPr lang="vi-VN" sz="2400" dirty="0" smtClean="0">
                <a:latin typeface="+mj-lt"/>
              </a:rPr>
              <a:t>c) </a:t>
            </a:r>
            <a:r>
              <a:rPr lang="vi-VN" sz="2400" dirty="0">
                <a:latin typeface="+mj-lt"/>
              </a:rPr>
              <a:t>Một từ trả lời cho câu hỏi </a:t>
            </a:r>
            <a:r>
              <a:rPr lang="vi-VN" sz="2400" b="1" dirty="0" smtClean="0">
                <a:latin typeface="+mj-lt"/>
              </a:rPr>
              <a:t>Cái </a:t>
            </a:r>
            <a:r>
              <a:rPr lang="vi-VN" sz="2400" b="1" dirty="0">
                <a:latin typeface="+mj-lt"/>
              </a:rPr>
              <a:t>gì</a:t>
            </a:r>
            <a:r>
              <a:rPr lang="vi-VN" sz="2400" b="1" dirty="0" smtClean="0">
                <a:latin typeface="+mj-lt"/>
              </a:rPr>
              <a:t>?</a:t>
            </a:r>
          </a:p>
        </p:txBody>
      </p:sp>
      <p:sp>
        <p:nvSpPr>
          <p:cNvPr id="9" name="Rounded Rectangle 8"/>
          <p:cNvSpPr/>
          <p:nvPr/>
        </p:nvSpPr>
        <p:spPr>
          <a:xfrm>
            <a:off x="5724128" y="976248"/>
            <a:ext cx="3329997" cy="2448272"/>
          </a:xfrm>
          <a:prstGeom prst="roundRect">
            <a:avLst/>
          </a:prstGeom>
          <a:solidFill>
            <a:srgbClr val="67796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chemeClr val="bg1"/>
                </a:solidFill>
                <a:latin typeface="Times New Roman" pitchFamily="18" charset="0"/>
                <a:cs typeface="Times New Roman" pitchFamily="18" charset="0"/>
              </a:rPr>
              <a:t>Chổi, kim, chỉ, vở, ngày, ngọn mướp , đồng hồ, gà, cánh cửa, buổi sáng, bé</a:t>
            </a:r>
            <a:endParaRPr lang="vi-VN" sz="2800" dirty="0">
              <a:solidFill>
                <a:schemeClr val="bg1"/>
              </a:solidFill>
              <a:latin typeface="Times New Roman" pitchFamily="18" charset="0"/>
              <a:cs typeface="Times New Roman" pitchFamily="18" charset="0"/>
            </a:endParaRPr>
          </a:p>
        </p:txBody>
      </p:sp>
      <p:sp>
        <p:nvSpPr>
          <p:cNvPr id="5" name="TextBox 4"/>
          <p:cNvSpPr txBox="1"/>
          <p:nvPr/>
        </p:nvSpPr>
        <p:spPr>
          <a:xfrm>
            <a:off x="1115616" y="1419622"/>
            <a:ext cx="1008112" cy="646331"/>
          </a:xfrm>
          <a:prstGeom prst="rect">
            <a:avLst/>
          </a:prstGeom>
          <a:noFill/>
        </p:spPr>
        <p:txBody>
          <a:bodyPr wrap="square" rtlCol="0">
            <a:spAutoFit/>
          </a:bodyPr>
          <a:lstStyle/>
          <a:p>
            <a:r>
              <a:rPr lang="vi-VN" sz="3600" dirty="0" smtClean="0">
                <a:solidFill>
                  <a:srgbClr val="0000FF"/>
                </a:solidFill>
                <a:latin typeface="Times New Roman" pitchFamily="18" charset="0"/>
                <a:cs typeface="Times New Roman" pitchFamily="18" charset="0"/>
              </a:rPr>
              <a:t>Bé</a:t>
            </a:r>
            <a:endParaRPr lang="vi-VN" sz="3600" dirty="0">
              <a:solidFill>
                <a:srgbClr val="0000FF"/>
              </a:solidFill>
              <a:latin typeface="Times New Roman" pitchFamily="18" charset="0"/>
              <a:cs typeface="Times New Roman" pitchFamily="18" charset="0"/>
            </a:endParaRPr>
          </a:p>
        </p:txBody>
      </p:sp>
      <p:sp>
        <p:nvSpPr>
          <p:cNvPr id="24" name="TextBox 23"/>
          <p:cNvSpPr txBox="1"/>
          <p:nvPr/>
        </p:nvSpPr>
        <p:spPr>
          <a:xfrm>
            <a:off x="1124000" y="2643758"/>
            <a:ext cx="999728" cy="646331"/>
          </a:xfrm>
          <a:prstGeom prst="rect">
            <a:avLst/>
          </a:prstGeom>
          <a:noFill/>
        </p:spPr>
        <p:txBody>
          <a:bodyPr wrap="square" rtlCol="0">
            <a:spAutoFit/>
          </a:bodyPr>
          <a:lstStyle/>
          <a:p>
            <a:r>
              <a:rPr lang="vi-VN" sz="3600" dirty="0" smtClean="0">
                <a:solidFill>
                  <a:srgbClr val="0000FF"/>
                </a:solidFill>
                <a:latin typeface="Times New Roman" pitchFamily="18" charset="0"/>
                <a:cs typeface="Times New Roman" pitchFamily="18" charset="0"/>
              </a:rPr>
              <a:t>Gà </a:t>
            </a:r>
            <a:endParaRPr lang="vi-VN" sz="3600" dirty="0">
              <a:solidFill>
                <a:srgbClr val="0000FF"/>
              </a:solidFill>
              <a:latin typeface="Times New Roman" pitchFamily="18" charset="0"/>
              <a:cs typeface="Times New Roman" pitchFamily="18" charset="0"/>
            </a:endParaRPr>
          </a:p>
        </p:txBody>
      </p:sp>
      <p:sp>
        <p:nvSpPr>
          <p:cNvPr id="25" name="Rectangle 24"/>
          <p:cNvSpPr/>
          <p:nvPr/>
        </p:nvSpPr>
        <p:spPr>
          <a:xfrm>
            <a:off x="899592" y="3870796"/>
            <a:ext cx="7344816" cy="1077218"/>
          </a:xfrm>
          <a:prstGeom prst="rect">
            <a:avLst/>
          </a:prstGeom>
        </p:spPr>
        <p:txBody>
          <a:bodyPr wrap="square">
            <a:spAutoFit/>
          </a:bodyPr>
          <a:lstStyle/>
          <a:p>
            <a:r>
              <a:rPr lang="vi-VN" sz="3200" dirty="0">
                <a:solidFill>
                  <a:srgbClr val="0000FF"/>
                </a:solidFill>
                <a:latin typeface="Times New Roman" pitchFamily="18" charset="0"/>
                <a:cs typeface="Times New Roman" pitchFamily="18" charset="0"/>
              </a:rPr>
              <a:t>Chổi, kim, chỉ, </a:t>
            </a:r>
            <a:r>
              <a:rPr lang="vi-VN" sz="3200" dirty="0" smtClean="0">
                <a:solidFill>
                  <a:srgbClr val="0000FF"/>
                </a:solidFill>
                <a:latin typeface="Times New Roman" pitchFamily="18" charset="0"/>
                <a:cs typeface="Times New Roman" pitchFamily="18" charset="0"/>
              </a:rPr>
              <a:t>vở, </a:t>
            </a:r>
            <a:r>
              <a:rPr lang="vi-VN" sz="3200" dirty="0">
                <a:solidFill>
                  <a:srgbClr val="0000FF"/>
                </a:solidFill>
                <a:latin typeface="Times New Roman" pitchFamily="18" charset="0"/>
                <a:cs typeface="Times New Roman" pitchFamily="18" charset="0"/>
              </a:rPr>
              <a:t>ngọn mướp , đồng hồ</a:t>
            </a:r>
            <a:r>
              <a:rPr lang="vi-VN" sz="3200" dirty="0" smtClean="0">
                <a:solidFill>
                  <a:srgbClr val="0000FF"/>
                </a:solidFill>
                <a:latin typeface="Times New Roman" pitchFamily="18" charset="0"/>
                <a:cs typeface="Times New Roman" pitchFamily="18" charset="0"/>
              </a:rPr>
              <a:t>, </a:t>
            </a:r>
            <a:r>
              <a:rPr lang="vi-VN" sz="3200" dirty="0">
                <a:solidFill>
                  <a:srgbClr val="0000FF"/>
                </a:solidFill>
                <a:latin typeface="Times New Roman" pitchFamily="18" charset="0"/>
                <a:cs typeface="Times New Roman" pitchFamily="18" charset="0"/>
              </a:rPr>
              <a:t>cánh cửa,</a:t>
            </a:r>
            <a:endParaRPr lang="vi-VN" sz="3200" dirty="0">
              <a:solidFill>
                <a:srgbClr val="0000FF"/>
              </a:solidFill>
            </a:endParaRPr>
          </a:p>
        </p:txBody>
      </p:sp>
      <p:sp>
        <p:nvSpPr>
          <p:cNvPr id="7" name="Rectangle 6"/>
          <p:cNvSpPr/>
          <p:nvPr/>
        </p:nvSpPr>
        <p:spPr>
          <a:xfrm>
            <a:off x="8388424" y="0"/>
            <a:ext cx="755576" cy="834586"/>
          </a:xfrm>
          <a:prstGeom prst="rect">
            <a:avLst/>
          </a:prstGeom>
          <a:solidFill>
            <a:srgbClr val="E8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275" y="252086"/>
            <a:ext cx="878633" cy="878633"/>
          </a:xfrm>
          <a:prstGeom prst="rect">
            <a:avLst/>
          </a:prstGeom>
        </p:spPr>
      </p:pic>
    </p:spTree>
    <p:extLst>
      <p:ext uri="{BB962C8B-B14F-4D97-AF65-F5344CB8AC3E}">
        <p14:creationId xmlns:p14="http://schemas.microsoft.com/office/powerpoint/2010/main" val="723588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5" grpId="0"/>
      <p:bldP spid="24"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r="-1000"/>
          </a:stretch>
        </a:blipFill>
        <a:effectLst/>
      </p:bgPr>
    </p:bg>
    <p:spTree>
      <p:nvGrpSpPr>
        <p:cNvPr id="1" name=""/>
        <p:cNvGrpSpPr/>
        <p:nvPr/>
      </p:nvGrpSpPr>
      <p:grpSpPr>
        <a:xfrm>
          <a:off x="0" y="0"/>
          <a:ext cx="0" cy="0"/>
          <a:chOff x="0" y="0"/>
          <a:chExt cx="0" cy="0"/>
        </a:xfrm>
      </p:grpSpPr>
      <p:sp>
        <p:nvSpPr>
          <p:cNvPr id="8" name="Rectangle 7"/>
          <p:cNvSpPr/>
          <p:nvPr/>
        </p:nvSpPr>
        <p:spPr>
          <a:xfrm>
            <a:off x="8388424" y="0"/>
            <a:ext cx="755576" cy="834586"/>
          </a:xfrm>
          <a:prstGeom prst="rect">
            <a:avLst/>
          </a:prstGeom>
          <a:solidFill>
            <a:srgbClr val="E8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671727" y="988829"/>
            <a:ext cx="5760640" cy="3908762"/>
          </a:xfrm>
          <a:prstGeom prst="rect">
            <a:avLst/>
          </a:prstGeom>
        </p:spPr>
        <p:txBody>
          <a:bodyPr wrap="square">
            <a:spAutoFit/>
          </a:bodyPr>
          <a:lstStyle/>
          <a:p>
            <a:pPr algn="ctr">
              <a:spcBef>
                <a:spcPts val="600"/>
              </a:spcBef>
            </a:pPr>
            <a:r>
              <a:rPr lang="vi-VN" dirty="0">
                <a:latin typeface="+mj-lt"/>
              </a:rPr>
              <a:t>Cái chổi thấy </a:t>
            </a:r>
            <a:r>
              <a:rPr lang="vi-VN" dirty="0" smtClean="0">
                <a:latin typeface="+mj-lt"/>
              </a:rPr>
              <a:t>rác</a:t>
            </a:r>
            <a:r>
              <a:rPr lang="vi-VN" dirty="0">
                <a:latin typeface="+mj-lt"/>
              </a:rPr>
              <a:t>, quét </a:t>
            </a:r>
            <a:r>
              <a:rPr lang="vi-VN" dirty="0" smtClean="0">
                <a:latin typeface="+mj-lt"/>
              </a:rPr>
              <a:t>nhà</a:t>
            </a:r>
          </a:p>
          <a:p>
            <a:pPr algn="ctr">
              <a:spcBef>
                <a:spcPts val="600"/>
              </a:spcBef>
            </a:pPr>
            <a:r>
              <a:rPr lang="vi-VN" dirty="0" smtClean="0">
                <a:latin typeface="+mj-lt"/>
              </a:rPr>
              <a:t>Cây </a:t>
            </a:r>
            <a:r>
              <a:rPr lang="vi-VN" dirty="0">
                <a:latin typeface="+mj-lt"/>
              </a:rPr>
              <a:t>kim sợi chỉ giúp bà và may </a:t>
            </a:r>
            <a:endParaRPr lang="vi-VN" dirty="0" smtClean="0">
              <a:latin typeface="+mj-lt"/>
            </a:endParaRPr>
          </a:p>
          <a:p>
            <a:pPr algn="ctr">
              <a:spcBef>
                <a:spcPts val="600"/>
              </a:spcBef>
            </a:pPr>
            <a:r>
              <a:rPr lang="vi-VN" dirty="0" smtClean="0">
                <a:latin typeface="+mj-lt"/>
              </a:rPr>
              <a:t>Quyển </a:t>
            </a:r>
            <a:r>
              <a:rPr lang="vi-VN" dirty="0">
                <a:latin typeface="+mj-lt"/>
              </a:rPr>
              <a:t>vở chép chữ cả ngày </a:t>
            </a:r>
            <a:endParaRPr lang="vi-VN" dirty="0" smtClean="0">
              <a:latin typeface="+mj-lt"/>
            </a:endParaRPr>
          </a:p>
          <a:p>
            <a:pPr algn="ctr">
              <a:spcBef>
                <a:spcPts val="600"/>
              </a:spcBef>
            </a:pPr>
            <a:r>
              <a:rPr lang="vi-VN" dirty="0" smtClean="0">
                <a:latin typeface="+mj-lt"/>
              </a:rPr>
              <a:t>Ngọn </a:t>
            </a:r>
            <a:r>
              <a:rPr lang="vi-VN" dirty="0">
                <a:latin typeface="+mj-lt"/>
              </a:rPr>
              <a:t>mướp xoè lá, vươn </a:t>
            </a:r>
            <a:r>
              <a:rPr lang="vi-VN" dirty="0" smtClean="0">
                <a:latin typeface="+mj-lt"/>
              </a:rPr>
              <a:t>“tay’’ </a:t>
            </a:r>
            <a:r>
              <a:rPr lang="vi-VN" dirty="0">
                <a:latin typeface="+mj-lt"/>
              </a:rPr>
              <a:t>leo giàn </a:t>
            </a:r>
            <a:endParaRPr lang="vi-VN" dirty="0" smtClean="0">
              <a:latin typeface="+mj-lt"/>
            </a:endParaRPr>
          </a:p>
          <a:p>
            <a:pPr algn="ctr">
              <a:spcBef>
                <a:spcPts val="600"/>
              </a:spcBef>
            </a:pPr>
            <a:r>
              <a:rPr lang="vi-VN" dirty="0" smtClean="0">
                <a:latin typeface="+mj-lt"/>
              </a:rPr>
              <a:t>Đồng </a:t>
            </a:r>
            <a:r>
              <a:rPr lang="vi-VN" dirty="0">
                <a:latin typeface="+mj-lt"/>
              </a:rPr>
              <a:t>hồ biết chỉ thời gian </a:t>
            </a:r>
            <a:endParaRPr lang="vi-VN" dirty="0" smtClean="0">
              <a:latin typeface="+mj-lt"/>
            </a:endParaRPr>
          </a:p>
          <a:p>
            <a:pPr algn="ctr">
              <a:spcBef>
                <a:spcPts val="600"/>
              </a:spcBef>
            </a:pPr>
            <a:r>
              <a:rPr lang="vi-VN" dirty="0" smtClean="0">
                <a:latin typeface="+mj-lt"/>
              </a:rPr>
              <a:t>Cái </a:t>
            </a:r>
            <a:r>
              <a:rPr lang="vi-VN" dirty="0">
                <a:latin typeface="+mj-lt"/>
              </a:rPr>
              <a:t>rả vo gạo, hòn than đốt lò </a:t>
            </a:r>
            <a:endParaRPr lang="vi-VN" dirty="0" smtClean="0">
              <a:latin typeface="+mj-lt"/>
            </a:endParaRPr>
          </a:p>
          <a:p>
            <a:pPr algn="ctr">
              <a:spcBef>
                <a:spcPts val="600"/>
              </a:spcBef>
            </a:pPr>
            <a:r>
              <a:rPr lang="vi-VN" dirty="0" smtClean="0">
                <a:latin typeface="+mj-lt"/>
              </a:rPr>
              <a:t>Con </a:t>
            </a:r>
            <a:r>
              <a:rPr lang="vi-VN" dirty="0">
                <a:latin typeface="+mj-lt"/>
              </a:rPr>
              <a:t>gà bảo sáng “Ó... </a:t>
            </a:r>
            <a:r>
              <a:rPr lang="vi-VN" dirty="0" smtClean="0">
                <a:latin typeface="+mj-lt"/>
              </a:rPr>
              <a:t>o...’’ </a:t>
            </a:r>
          </a:p>
          <a:p>
            <a:pPr algn="ctr">
              <a:spcBef>
                <a:spcPts val="600"/>
              </a:spcBef>
            </a:pPr>
            <a:r>
              <a:rPr lang="vi-VN" dirty="0" smtClean="0">
                <a:latin typeface="+mj-lt"/>
              </a:rPr>
              <a:t>Cánh </a:t>
            </a:r>
            <a:r>
              <a:rPr lang="vi-VN" dirty="0">
                <a:latin typeface="+mj-lt"/>
              </a:rPr>
              <a:t>cửa biết mở để cho nắng vào </a:t>
            </a:r>
            <a:endParaRPr lang="vi-VN" dirty="0" smtClean="0">
              <a:latin typeface="+mj-lt"/>
            </a:endParaRPr>
          </a:p>
          <a:p>
            <a:pPr algn="ctr">
              <a:spcBef>
                <a:spcPts val="600"/>
              </a:spcBef>
            </a:pPr>
            <a:r>
              <a:rPr lang="vi-VN" dirty="0" smtClean="0">
                <a:latin typeface="+mj-lt"/>
              </a:rPr>
              <a:t>Mỗi </a:t>
            </a:r>
            <a:r>
              <a:rPr lang="vi-VN" dirty="0">
                <a:latin typeface="+mj-lt"/>
              </a:rPr>
              <a:t>người một việc vui sao </a:t>
            </a:r>
            <a:endParaRPr lang="vi-VN" dirty="0" smtClean="0">
              <a:latin typeface="+mj-lt"/>
            </a:endParaRPr>
          </a:p>
          <a:p>
            <a:pPr algn="ctr">
              <a:spcBef>
                <a:spcPts val="600"/>
              </a:spcBef>
            </a:pPr>
            <a:r>
              <a:rPr lang="vi-VN" dirty="0" smtClean="0">
                <a:latin typeface="+mj-lt"/>
              </a:rPr>
              <a:t>Bé </a:t>
            </a:r>
            <a:r>
              <a:rPr lang="vi-VN" dirty="0">
                <a:latin typeface="+mj-lt"/>
              </a:rPr>
              <a:t>ngoan làm được việc nào, bé ơi</a:t>
            </a:r>
            <a:r>
              <a:rPr lang="vi-VN" dirty="0" smtClean="0">
                <a:latin typeface="+mj-lt"/>
              </a:rPr>
              <a:t>?</a:t>
            </a:r>
          </a:p>
          <a:p>
            <a:pPr algn="r">
              <a:spcBef>
                <a:spcPts val="600"/>
              </a:spcBef>
            </a:pPr>
            <a:r>
              <a:rPr lang="vi-VN" dirty="0" smtClean="0">
                <a:latin typeface="+mj-lt"/>
              </a:rPr>
              <a:t>NGUYỄN VĂN CHƯƠNG</a:t>
            </a:r>
            <a:endParaRPr lang="vi-VN" dirty="0">
              <a:latin typeface="+mj-lt"/>
            </a:endParaRPr>
          </a:p>
        </p:txBody>
      </p:sp>
      <p:sp>
        <p:nvSpPr>
          <p:cNvPr id="3" name="TextBox 2"/>
          <p:cNvSpPr txBox="1"/>
          <p:nvPr/>
        </p:nvSpPr>
        <p:spPr>
          <a:xfrm>
            <a:off x="1338785" y="372921"/>
            <a:ext cx="7200800" cy="461665"/>
          </a:xfrm>
          <a:prstGeom prst="rect">
            <a:avLst/>
          </a:prstGeom>
          <a:noFill/>
        </p:spPr>
        <p:txBody>
          <a:bodyPr wrap="square" rtlCol="0">
            <a:spAutoFit/>
          </a:bodyPr>
          <a:lstStyle/>
          <a:p>
            <a:pPr algn="ctr"/>
            <a:r>
              <a:rPr lang="en-US" sz="2400" b="1" dirty="0" smtClean="0">
                <a:solidFill>
                  <a:srgbClr val="0000FF"/>
                </a:solidFill>
                <a:latin typeface="Times New Roman" pitchFamily="18" charset="0"/>
                <a:cs typeface="Times New Roman" pitchFamily="18" charset="0"/>
              </a:rPr>
              <a:t>MỖI NGƯỜI MỘT VIỆC</a:t>
            </a:r>
            <a:endParaRPr lang="vi-VN" sz="2400" b="1" dirty="0">
              <a:solidFill>
                <a:srgbClr val="0000FF"/>
              </a:solidFill>
              <a:latin typeface="Times New Roman" pitchFamily="18" charset="0"/>
              <a:cs typeface="Times New Roman" pitchFamily="18" charset="0"/>
            </a:endParaRP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107504" y="839202"/>
            <a:ext cx="2983042" cy="1811389"/>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31300" y="138203"/>
            <a:ext cx="1034559" cy="931103"/>
          </a:xfrm>
          <a:prstGeom prst="rect">
            <a:avLst/>
          </a:prstGeom>
        </p:spPr>
      </p:pic>
      <p:pic>
        <p:nvPicPr>
          <p:cNvPr id="7" name="Picture 6"/>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colorTemperature colorTemp="88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7622434" y="2571750"/>
            <a:ext cx="1691819" cy="2903161"/>
          </a:xfrm>
          <a:prstGeom prst="rect">
            <a:avLst/>
          </a:prstGeom>
        </p:spPr>
      </p:pic>
    </p:spTree>
    <p:extLst>
      <p:ext uri="{BB962C8B-B14F-4D97-AF65-F5344CB8AC3E}">
        <p14:creationId xmlns:p14="http://schemas.microsoft.com/office/powerpoint/2010/main" val="2270327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3000" r="-6000" b="-12000"/>
          </a:stretch>
        </a:blipFill>
        <a:effectLst/>
      </p:bgPr>
    </p:bg>
    <p:spTree>
      <p:nvGrpSpPr>
        <p:cNvPr id="1" name=""/>
        <p:cNvGrpSpPr/>
        <p:nvPr/>
      </p:nvGrpSpPr>
      <p:grpSpPr>
        <a:xfrm>
          <a:off x="0" y="0"/>
          <a:ext cx="0" cy="0"/>
          <a:chOff x="0" y="0"/>
          <a:chExt cx="0" cy="0"/>
        </a:xfrm>
      </p:grpSpPr>
      <p:sp>
        <p:nvSpPr>
          <p:cNvPr id="2" name="TextBox 1"/>
          <p:cNvSpPr txBox="1"/>
          <p:nvPr/>
        </p:nvSpPr>
        <p:spPr>
          <a:xfrm>
            <a:off x="3131840" y="30386"/>
            <a:ext cx="2664296" cy="769441"/>
          </a:xfrm>
          <a:prstGeom prst="rect">
            <a:avLst/>
          </a:prstGeom>
          <a:noFill/>
        </p:spPr>
        <p:txBody>
          <a:bodyPr wrap="square" rtlCol="0">
            <a:spAutoFit/>
          </a:bodyPr>
          <a:lstStyle/>
          <a:p>
            <a:pPr algn="ctr"/>
            <a:r>
              <a:rPr lang="en-US" sz="4400" b="1" dirty="0" err="1"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Dặn</a:t>
            </a:r>
            <a:r>
              <a:rPr lang="en-US" sz="44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err="1"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dò</a:t>
            </a:r>
            <a:endParaRPr lang="en-US" sz="44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162209"/>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0" r="-40000"/>
          </a:stretch>
        </a:blipFill>
        <a:effectLst/>
      </p:bgPr>
    </p:bg>
    <p:spTree>
      <p:nvGrpSpPr>
        <p:cNvPr id="1" name=""/>
        <p:cNvGrpSpPr/>
        <p:nvPr/>
      </p:nvGrpSpPr>
      <p:grpSpPr>
        <a:xfrm>
          <a:off x="0" y="0"/>
          <a:ext cx="0" cy="0"/>
          <a:chOff x="0" y="0"/>
          <a:chExt cx="0" cy="0"/>
        </a:xfrm>
      </p:grpSpPr>
      <p:sp>
        <p:nvSpPr>
          <p:cNvPr id="2" name="Rectangle 1"/>
          <p:cNvSpPr/>
          <p:nvPr/>
        </p:nvSpPr>
        <p:spPr>
          <a:xfrm>
            <a:off x="2555776" y="2499742"/>
            <a:ext cx="4176464" cy="1578952"/>
          </a:xfrm>
          <a:prstGeom prst="rect">
            <a:avLst/>
          </a:prstGeom>
          <a:noFill/>
        </p:spPr>
        <p:txBody>
          <a:bodyPr wrap="square" lIns="91440" tIns="45720" rIns="91440" bIns="45720">
            <a:prstTxWarp prst="textArchUp">
              <a:avLst>
                <a:gd name="adj" fmla="val 10927435"/>
              </a:avLst>
            </a:prstTxWarp>
            <a:spAutoFit/>
          </a:bodyPr>
          <a:lstStyle/>
          <a:p>
            <a:pPr algn="ctr"/>
            <a:r>
              <a:rPr lang="en-US" sz="8000" b="1" dirty="0" smtClean="0">
                <a:ln w="10160">
                  <a:no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THANK YOU</a:t>
            </a:r>
          </a:p>
          <a:p>
            <a:pPr algn="ctr"/>
            <a:r>
              <a:rPr lang="en-US" sz="8000" b="1" dirty="0" smtClean="0">
                <a:ln w="10160">
                  <a:no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TẠM BIỆT VÀ HẸN GẶP LẠI.</a:t>
            </a:r>
            <a:endParaRPr lang="en-US" sz="8000" b="1" dirty="0">
              <a:ln w="10160">
                <a:no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pic>
        <p:nvPicPr>
          <p:cNvPr id="3" name="Picture 2" descr="Pin on ~Cute wittle thing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2791984"/>
            <a:ext cx="1922124" cy="15584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31840" y="4227934"/>
            <a:ext cx="2880320" cy="915566"/>
          </a:xfrm>
          <a:prstGeom prst="rect">
            <a:avLst/>
          </a:prstGeom>
          <a:solidFill>
            <a:srgbClr val="E89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59186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indefinite"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4000" fill="hold"/>
                                        <p:tgtEl>
                                          <p:spTgt spid="2"/>
                                        </p:tgtEl>
                                        <p:attrNameLst>
                                          <p:attrName>ppt_w</p:attrName>
                                        </p:attrNameLst>
                                      </p:cBhvr>
                                      <p:tavLst>
                                        <p:tav tm="0">
                                          <p:val>
                                            <p:fltVal val="0"/>
                                          </p:val>
                                        </p:tav>
                                        <p:tav tm="100000">
                                          <p:val>
                                            <p:strVal val="#ppt_w"/>
                                          </p:val>
                                        </p:tav>
                                      </p:tavLst>
                                    </p:anim>
                                    <p:anim calcmode="lin" valueType="num">
                                      <p:cBhvr>
                                        <p:cTn id="8" dur="4000" fill="hold"/>
                                        <p:tgtEl>
                                          <p:spTgt spid="2"/>
                                        </p:tgtEl>
                                        <p:attrNameLst>
                                          <p:attrName>ppt_h</p:attrName>
                                        </p:attrNameLst>
                                      </p:cBhvr>
                                      <p:tavLst>
                                        <p:tav tm="0">
                                          <p:val>
                                            <p:fltVal val="0"/>
                                          </p:val>
                                        </p:tav>
                                        <p:tav tm="100000">
                                          <p:val>
                                            <p:strVal val="#ppt_h"/>
                                          </p:val>
                                        </p:tav>
                                      </p:tavLst>
                                    </p:anim>
                                    <p:animEffect transition="in" filter="fade">
                                      <p:cBhvr>
                                        <p:cTn id="9" dur="4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39000"/>
          </a:stretch>
        </a:blipFill>
        <a:effectLst/>
      </p:bgPr>
    </p:bg>
    <p:spTree>
      <p:nvGrpSpPr>
        <p:cNvPr id="1" name=""/>
        <p:cNvGrpSpPr/>
        <p:nvPr/>
      </p:nvGrpSpPr>
      <p:grpSpPr>
        <a:xfrm>
          <a:off x="0" y="0"/>
          <a:ext cx="0" cy="0"/>
          <a:chOff x="0" y="0"/>
          <a:chExt cx="0" cy="0"/>
        </a:xfrm>
      </p:grpSpPr>
      <p:sp>
        <p:nvSpPr>
          <p:cNvPr id="6" name="Rectangle 5"/>
          <p:cNvSpPr/>
          <p:nvPr/>
        </p:nvSpPr>
        <p:spPr>
          <a:xfrm>
            <a:off x="2195736" y="1131590"/>
            <a:ext cx="5256584" cy="2808312"/>
          </a:xfrm>
          <a:prstGeom prst="rect">
            <a:avLst/>
          </a:prstGeom>
          <a:noFill/>
        </p:spPr>
        <p:txBody>
          <a:bodyPr wrap="square" lIns="91440" tIns="45720" rIns="91440" bIns="45720">
            <a:prstTxWarp prst="textArch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8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GIẢI CỨU RỪNG XANH</a:t>
            </a:r>
            <a:endParaRPr lang="en-US"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p:txBody>
      </p:sp>
      <p:sp>
        <p:nvSpPr>
          <p:cNvPr id="7" name="Rectangle 6">
            <a:hlinkClick r:id="rId3" action="ppaction://hlinksldjump"/>
          </p:cNvPr>
          <p:cNvSpPr/>
          <p:nvPr/>
        </p:nvSpPr>
        <p:spPr>
          <a:xfrm>
            <a:off x="4103948" y="3392690"/>
            <a:ext cx="1440160" cy="576064"/>
          </a:xfrm>
          <a:prstGeom prst="rect">
            <a:avLst/>
          </a:prstGeom>
          <a:scene3d>
            <a:camera prst="orthographicFront">
              <a:rot lat="0" lon="0" rev="0"/>
            </a:camera>
            <a:lightRig rig="threePt" dir="t">
              <a:rot lat="0" lon="0" rev="1200000"/>
            </a:lightRig>
          </a:scene3d>
          <a:sp3d>
            <a:bevelT w="63500" h="25400" prst="artDeco"/>
          </a:sp3d>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2000" b="1" dirty="0" smtClean="0">
                <a:solidFill>
                  <a:schemeClr val="bg1"/>
                </a:solidFill>
                <a:latin typeface="Times New Roman" pitchFamily="18" charset="0"/>
                <a:cs typeface="Times New Roman" pitchFamily="18" charset="0"/>
              </a:rPr>
              <a:t>CHƠI</a:t>
            </a:r>
            <a:endParaRPr lang="vi-VN" sz="2000" b="1" dirty="0">
              <a:solidFill>
                <a:schemeClr val="bg1"/>
              </a:solidFill>
              <a:latin typeface="Times New Roman" pitchFamily="18" charset="0"/>
              <a:cs typeface="Times New Roman" pitchFamily="18" charset="0"/>
            </a:endParaRPr>
          </a:p>
        </p:txBody>
      </p:sp>
      <p:sp>
        <p:nvSpPr>
          <p:cNvPr id="8" name="TextBox 7"/>
          <p:cNvSpPr txBox="1"/>
          <p:nvPr/>
        </p:nvSpPr>
        <p:spPr>
          <a:xfrm>
            <a:off x="2627784" y="2067694"/>
            <a:ext cx="4680520" cy="1200329"/>
          </a:xfrm>
          <a:prstGeom prst="rect">
            <a:avLst/>
          </a:prstGeom>
          <a:noFill/>
        </p:spPr>
        <p:txBody>
          <a:bodyPr wrap="square" rtlCol="0">
            <a:spAutoFit/>
          </a:bodyPr>
          <a:lstStyle/>
          <a:p>
            <a:pPr algn="ctr"/>
            <a:r>
              <a:rPr lang="vi-VN" dirty="0" smtClean="0">
                <a:solidFill>
                  <a:schemeClr val="accent3">
                    <a:lumMod val="50000"/>
                  </a:schemeClr>
                </a:solidFill>
                <a:latin typeface="Times New Roman" pitchFamily="18" charset="0"/>
                <a:cs typeface="Times New Roman" pitchFamily="18" charset="0"/>
              </a:rPr>
              <a:t>Rừng xanh đã bị bác thợ săn đặt những chiếc bẫy, và các con thú trong rừng đã bị dính bẫy, các em hãy trả lời đúng các câu hỏi sau để giải thoát cho các con thú nhé !!!</a:t>
            </a:r>
            <a:endParaRPr lang="vi-VN" dirty="0">
              <a:solidFill>
                <a:schemeClr val="accent3">
                  <a:lumMod val="50000"/>
                </a:schemeClr>
              </a:solidFill>
              <a:latin typeface="Times New Roman" pitchFamily="18" charset="0"/>
              <a:cs typeface="Times New Roman" pitchFamily="18" charset="0"/>
            </a:endParaRPr>
          </a:p>
        </p:txBody>
      </p:sp>
      <p:sp>
        <p:nvSpPr>
          <p:cNvPr id="11" name="Freeform 10"/>
          <p:cNvSpPr/>
          <p:nvPr/>
        </p:nvSpPr>
        <p:spPr>
          <a:xfrm>
            <a:off x="2286725" y="1347614"/>
            <a:ext cx="5042194" cy="1290941"/>
          </a:xfrm>
          <a:custGeom>
            <a:avLst/>
            <a:gdLst>
              <a:gd name="connsiteX0" fmla="*/ 0 w 5042194"/>
              <a:gd name="connsiteY0" fmla="*/ 1290941 h 1290941"/>
              <a:gd name="connsiteX1" fmla="*/ 385011 w 5042194"/>
              <a:gd name="connsiteY1" fmla="*/ 653268 h 1290941"/>
              <a:gd name="connsiteX2" fmla="*/ 866274 w 5042194"/>
              <a:gd name="connsiteY2" fmla="*/ 316383 h 1290941"/>
              <a:gd name="connsiteX3" fmla="*/ 1491916 w 5042194"/>
              <a:gd name="connsiteY3" fmla="*/ 111847 h 1290941"/>
              <a:gd name="connsiteX4" fmla="*/ 2249906 w 5042194"/>
              <a:gd name="connsiteY4" fmla="*/ 3562 h 1290941"/>
              <a:gd name="connsiteX5" fmla="*/ 2899611 w 5042194"/>
              <a:gd name="connsiteY5" fmla="*/ 39657 h 1290941"/>
              <a:gd name="connsiteX6" fmla="*/ 3657600 w 5042194"/>
              <a:gd name="connsiteY6" fmla="*/ 172005 h 1290941"/>
              <a:gd name="connsiteX7" fmla="*/ 4235116 w 5042194"/>
              <a:gd name="connsiteY7" fmla="*/ 412636 h 1290941"/>
              <a:gd name="connsiteX8" fmla="*/ 4740443 w 5042194"/>
              <a:gd name="connsiteY8" fmla="*/ 725457 h 1290941"/>
              <a:gd name="connsiteX9" fmla="*/ 5017169 w 5042194"/>
              <a:gd name="connsiteY9" fmla="*/ 1230783 h 1290941"/>
              <a:gd name="connsiteX10" fmla="*/ 5029200 w 5042194"/>
              <a:gd name="connsiteY10" fmla="*/ 1254847 h 1290941"/>
              <a:gd name="connsiteX11" fmla="*/ 5029200 w 5042194"/>
              <a:gd name="connsiteY11" fmla="*/ 1254847 h 129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42194" h="1290941">
                <a:moveTo>
                  <a:pt x="0" y="1290941"/>
                </a:moveTo>
                <a:cubicBezTo>
                  <a:pt x="120316" y="1053317"/>
                  <a:pt x="240632" y="815694"/>
                  <a:pt x="385011" y="653268"/>
                </a:cubicBezTo>
                <a:cubicBezTo>
                  <a:pt x="529390" y="490842"/>
                  <a:pt x="681790" y="406620"/>
                  <a:pt x="866274" y="316383"/>
                </a:cubicBezTo>
                <a:cubicBezTo>
                  <a:pt x="1050758" y="226146"/>
                  <a:pt x="1261311" y="163984"/>
                  <a:pt x="1491916" y="111847"/>
                </a:cubicBezTo>
                <a:cubicBezTo>
                  <a:pt x="1722521" y="59710"/>
                  <a:pt x="2015290" y="15594"/>
                  <a:pt x="2249906" y="3562"/>
                </a:cubicBezTo>
                <a:cubicBezTo>
                  <a:pt x="2484522" y="-8470"/>
                  <a:pt x="2664995" y="11583"/>
                  <a:pt x="2899611" y="39657"/>
                </a:cubicBezTo>
                <a:cubicBezTo>
                  <a:pt x="3134227" y="67731"/>
                  <a:pt x="3435016" y="109842"/>
                  <a:pt x="3657600" y="172005"/>
                </a:cubicBezTo>
                <a:cubicBezTo>
                  <a:pt x="3880184" y="234168"/>
                  <a:pt x="4054642" y="320394"/>
                  <a:pt x="4235116" y="412636"/>
                </a:cubicBezTo>
                <a:cubicBezTo>
                  <a:pt x="4415590" y="504878"/>
                  <a:pt x="4610101" y="589099"/>
                  <a:pt x="4740443" y="725457"/>
                </a:cubicBezTo>
                <a:cubicBezTo>
                  <a:pt x="4870785" y="861815"/>
                  <a:pt x="5017169" y="1230783"/>
                  <a:pt x="5017169" y="1230783"/>
                </a:cubicBezTo>
                <a:cubicBezTo>
                  <a:pt x="5065295" y="1319015"/>
                  <a:pt x="5029200" y="1254847"/>
                  <a:pt x="5029200" y="1254847"/>
                </a:cubicBezTo>
                <a:lnTo>
                  <a:pt x="5029200" y="1254847"/>
                </a:lnTo>
              </a:path>
            </a:pathLst>
          </a:custGeom>
          <a:noFill/>
          <a:ln w="38100">
            <a:solidFill>
              <a:srgbClr val="B324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45888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remove"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7198" t="18346" r="16905" b="12154"/>
          <a:stretch/>
        </p:blipFill>
        <p:spPr>
          <a:xfrm>
            <a:off x="1078555" y="2676418"/>
            <a:ext cx="1315093" cy="1387011"/>
          </a:xfrm>
          <a:prstGeom prst="rect">
            <a:avLst/>
          </a:prstGeom>
        </p:spPr>
      </p:pic>
      <p:pic>
        <p:nvPicPr>
          <p:cNvPr id="6" name="Picture 5">
            <a:hlinkClick r:id="rId5" action="ppaction://hlinksldjump"/>
          </p:cNvPr>
          <p:cNvPicPr>
            <a:picLocks noChangeAspect="1"/>
          </p:cNvPicPr>
          <p:nvPr/>
        </p:nvPicPr>
        <p:blipFill rotWithShape="1">
          <a:blip r:embed="rId6">
            <a:extLst>
              <a:ext uri="{28A0092B-C50C-407E-A947-70E740481C1C}">
                <a14:useLocalDpi xmlns:a14="http://schemas.microsoft.com/office/drawing/2010/main" val="0"/>
              </a:ext>
            </a:extLst>
          </a:blip>
          <a:srcRect l="30058" r="28764"/>
          <a:stretch/>
        </p:blipFill>
        <p:spPr>
          <a:xfrm>
            <a:off x="992215" y="2038543"/>
            <a:ext cx="1673021" cy="233340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72613" y="2407245"/>
            <a:ext cx="1605336" cy="1656184"/>
          </a:xfrm>
          <a:prstGeom prst="rect">
            <a:avLst/>
          </a:prstGeom>
        </p:spPr>
      </p:pic>
      <p:pic>
        <p:nvPicPr>
          <p:cNvPr id="9" name="Picture 8">
            <a:hlinkClick r:id="rId8" action="ppaction://hlinksldjump"/>
          </p:cNvPr>
          <p:cNvPicPr>
            <a:picLocks noChangeAspect="1"/>
          </p:cNvPicPr>
          <p:nvPr/>
        </p:nvPicPr>
        <p:blipFill rotWithShape="1">
          <a:blip r:embed="rId6">
            <a:extLst>
              <a:ext uri="{28A0092B-C50C-407E-A947-70E740481C1C}">
                <a14:useLocalDpi xmlns:a14="http://schemas.microsoft.com/office/drawing/2010/main" val="0"/>
              </a:ext>
            </a:extLst>
          </a:blip>
          <a:srcRect l="30058" r="28764"/>
          <a:stretch/>
        </p:blipFill>
        <p:spPr>
          <a:xfrm>
            <a:off x="2712700" y="2038543"/>
            <a:ext cx="1673021" cy="2333407"/>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55729" y="2571750"/>
            <a:ext cx="1724135" cy="1724135"/>
          </a:xfrm>
          <a:prstGeom prst="rect">
            <a:avLst/>
          </a:prstGeom>
        </p:spPr>
      </p:pic>
      <p:pic>
        <p:nvPicPr>
          <p:cNvPr id="11" name="Picture 10">
            <a:hlinkClick r:id="rId10" action="ppaction://hlinksldjump"/>
          </p:cNvPr>
          <p:cNvPicPr>
            <a:picLocks noChangeAspect="1"/>
          </p:cNvPicPr>
          <p:nvPr/>
        </p:nvPicPr>
        <p:blipFill rotWithShape="1">
          <a:blip r:embed="rId6">
            <a:extLst>
              <a:ext uri="{28A0092B-C50C-407E-A947-70E740481C1C}">
                <a14:useLocalDpi xmlns:a14="http://schemas.microsoft.com/office/drawing/2010/main" val="0"/>
              </a:ext>
            </a:extLst>
          </a:blip>
          <a:srcRect l="30058" r="28764"/>
          <a:stretch/>
        </p:blipFill>
        <p:spPr>
          <a:xfrm>
            <a:off x="4444376" y="2026994"/>
            <a:ext cx="1673021" cy="2333407"/>
          </a:xfrm>
          <a:prstGeom prst="rect">
            <a:avLst/>
          </a:prstGeom>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7236296" y="2189391"/>
            <a:ext cx="1734893" cy="2139702"/>
          </a:xfrm>
          <a:prstGeom prst="rect">
            <a:avLst/>
          </a:prstGeom>
        </p:spPr>
      </p:pic>
      <p:pic>
        <p:nvPicPr>
          <p:cNvPr id="13" name="Picture 12">
            <a:hlinkClick r:id="rId5" action="ppaction://hlinksldjump"/>
          </p:cNvPr>
          <p:cNvPicPr>
            <a:picLocks noChangeAspect="1"/>
          </p:cNvPicPr>
          <p:nvPr/>
        </p:nvPicPr>
        <p:blipFill rotWithShape="1">
          <a:blip r:embed="rId6">
            <a:extLst>
              <a:ext uri="{28A0092B-C50C-407E-A947-70E740481C1C}">
                <a14:useLocalDpi xmlns:a14="http://schemas.microsoft.com/office/drawing/2010/main" val="0"/>
              </a:ext>
            </a:extLst>
          </a:blip>
          <a:srcRect l="30058" r="28764"/>
          <a:stretch/>
        </p:blipFill>
        <p:spPr>
          <a:xfrm>
            <a:off x="3533224" y="826454"/>
            <a:ext cx="2234971" cy="3490592"/>
          </a:xfrm>
          <a:prstGeom prst="rect">
            <a:avLst/>
          </a:prstGeom>
        </p:spPr>
      </p:pic>
      <p:sp>
        <p:nvSpPr>
          <p:cNvPr id="14" name="Rectangle 13"/>
          <p:cNvSpPr/>
          <p:nvPr/>
        </p:nvSpPr>
        <p:spPr>
          <a:xfrm>
            <a:off x="-26908" y="3943171"/>
            <a:ext cx="9144000" cy="1200329"/>
          </a:xfrm>
          <a:prstGeom prst="rect">
            <a:avLst/>
          </a:prstGeom>
          <a:noFill/>
        </p:spPr>
        <p:txBody>
          <a:bodyPr wrap="square" lIns="91440" tIns="45720" rIns="91440" bIns="45720">
            <a:spAutoFit/>
          </a:bodyPr>
          <a:lstStyle/>
          <a:p>
            <a:pPr algn="ctr"/>
            <a:r>
              <a:rPr lang="en-US"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Các</a:t>
            </a: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em</a:t>
            </a: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đã</a:t>
            </a: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giải</a:t>
            </a: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thoát</a:t>
            </a: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cho</a:t>
            </a: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những</a:t>
            </a: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bạn</a:t>
            </a: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thú</a:t>
            </a: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rồi</a:t>
            </a: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Bác</a:t>
            </a: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thợ</a:t>
            </a: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săn</a:t>
            </a: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cũng</a:t>
            </a: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đã</a:t>
            </a: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bị</a:t>
            </a: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bắt</a:t>
            </a: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ngay</a:t>
            </a: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sau</a:t>
            </a: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đó</a:t>
            </a:r>
            <a:endPar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3568" y="339502"/>
            <a:ext cx="4762500" cy="2676525"/>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51920" y="517172"/>
            <a:ext cx="4762500" cy="2676525"/>
          </a:xfrm>
          <a:prstGeom prst="rect">
            <a:avLst/>
          </a:prstGeom>
        </p:spPr>
      </p:pic>
      <p:sp>
        <p:nvSpPr>
          <p:cNvPr id="17" name="Right Arrow 16">
            <a:hlinkClick r:id="rId13" action="ppaction://hlinksldjump"/>
          </p:cNvPr>
          <p:cNvSpPr/>
          <p:nvPr/>
        </p:nvSpPr>
        <p:spPr>
          <a:xfrm>
            <a:off x="8472558" y="164514"/>
            <a:ext cx="498631" cy="3395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Oval Callout 17"/>
          <p:cNvSpPr/>
          <p:nvPr/>
        </p:nvSpPr>
        <p:spPr>
          <a:xfrm>
            <a:off x="836889" y="1501031"/>
            <a:ext cx="2538392" cy="906214"/>
          </a:xfrm>
          <a:prstGeom prst="wedgeEllipseCallout">
            <a:avLst>
              <a:gd name="adj1" fmla="val 34039"/>
              <a:gd name="adj2" fmla="val 671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latin typeface="Times New Roman" pitchFamily="18" charset="0"/>
                <a:cs typeface="Times New Roman" pitchFamily="18" charset="0"/>
              </a:rPr>
              <a:t>Các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bạn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hãy</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cứu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chúng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tớ</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khỏi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tay</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của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bác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thợ</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săn</a:t>
            </a:r>
            <a:endParaRPr lang="vi-VN" sz="1600" dirty="0">
              <a:latin typeface="Times New Roman" pitchFamily="18" charset="0"/>
              <a:cs typeface="Times New Roman" pitchFamily="18" charset="0"/>
            </a:endParaRPr>
          </a:p>
        </p:txBody>
      </p:sp>
    </p:spTree>
    <p:extLst>
      <p:ext uri="{BB962C8B-B14F-4D97-AF65-F5344CB8AC3E}">
        <p14:creationId xmlns:p14="http://schemas.microsoft.com/office/powerpoint/2010/main" val="28197562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par>
                          <p:cTn id="8" fill="hold">
                            <p:stCondLst>
                              <p:cond delay="2000"/>
                            </p:stCondLst>
                            <p:childTnLst>
                              <p:par>
                                <p:cTn id="9" presetID="32" presetClass="emph" presetSubtype="0" repeatCount="indefinite" fill="hold" nodeType="after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par>
                                <p:cTn id="15" presetID="35" presetClass="path" presetSubtype="0" accel="50000" decel="50000" fill="hold" nodeType="withEffect">
                                  <p:stCondLst>
                                    <p:cond delay="0"/>
                                  </p:stCondLst>
                                  <p:childTnLst>
                                    <p:animMotion origin="layout" path="M 3.05556E-6 -2.6897E-6 L -0.27257 -2.6897E-6 " pathEditMode="relative" rAng="0" ptsTypes="AA">
                                      <p:cBhvr>
                                        <p:cTn id="16" dur="2000" fill="hold"/>
                                        <p:tgtEl>
                                          <p:spTgt spid="4"/>
                                        </p:tgtEl>
                                        <p:attrNameLst>
                                          <p:attrName>ppt_x</p:attrName>
                                          <p:attrName>ppt_y</p:attrName>
                                        </p:attrNameLst>
                                      </p:cBhvr>
                                      <p:rCtr x="-13628" y="0"/>
                                    </p:animMotion>
                                  </p:childTnLst>
                                </p:cTn>
                              </p:par>
                            </p:childTnLst>
                          </p:cTn>
                        </p:par>
                      </p:childTnLst>
                    </p:cTn>
                  </p:par>
                </p:childTnLst>
              </p:cTn>
              <p:nextCondLst>
                <p:cond evt="onClick" delay="0">
                  <p:tgtEl>
                    <p:spTgt spid="6"/>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6" presetClass="exit" presetSubtype="32" fill="hold" nodeType="clickEffect">
                                  <p:stCondLst>
                                    <p:cond delay="0"/>
                                  </p:stCondLst>
                                  <p:childTnLst>
                                    <p:animEffect transition="out" filter="circle(out)">
                                      <p:cBhvr>
                                        <p:cTn id="21" dur="2000"/>
                                        <p:tgtEl>
                                          <p:spTgt spid="9"/>
                                        </p:tgtEl>
                                      </p:cBhvr>
                                    </p:animEffect>
                                    <p:set>
                                      <p:cBhvr>
                                        <p:cTn id="22" dur="1" fill="hold">
                                          <p:stCondLst>
                                            <p:cond delay="1999"/>
                                          </p:stCondLst>
                                        </p:cTn>
                                        <p:tgtEl>
                                          <p:spTgt spid="9"/>
                                        </p:tgtEl>
                                        <p:attrNameLst>
                                          <p:attrName>style.visibility</p:attrName>
                                        </p:attrNameLst>
                                      </p:cBhvr>
                                      <p:to>
                                        <p:strVal val="hidden"/>
                                      </p:to>
                                    </p:set>
                                  </p:childTnLst>
                                </p:cTn>
                              </p:par>
                            </p:childTnLst>
                          </p:cTn>
                        </p:par>
                        <p:par>
                          <p:cTn id="23" fill="hold">
                            <p:stCondLst>
                              <p:cond delay="2000"/>
                            </p:stCondLst>
                            <p:childTnLst>
                              <p:par>
                                <p:cTn id="24" presetID="35" presetClass="path" presetSubtype="0" accel="50000" decel="50000" fill="hold" nodeType="afterEffect">
                                  <p:stCondLst>
                                    <p:cond delay="0"/>
                                  </p:stCondLst>
                                  <p:childTnLst>
                                    <p:animMotion origin="layout" path="M 2.77778E-6 -4.30598E-6 L -0.46754 -4.30598E-6 " pathEditMode="relative" rAng="0" ptsTypes="AA">
                                      <p:cBhvr>
                                        <p:cTn id="25" dur="2000" fill="hold"/>
                                        <p:tgtEl>
                                          <p:spTgt spid="8"/>
                                        </p:tgtEl>
                                        <p:attrNameLst>
                                          <p:attrName>ppt_x</p:attrName>
                                          <p:attrName>ppt_y</p:attrName>
                                        </p:attrNameLst>
                                      </p:cBhvr>
                                      <p:rCtr x="-23385" y="0"/>
                                    </p:animMotion>
                                  </p:childTnLst>
                                </p:cTn>
                              </p:par>
                              <p:par>
                                <p:cTn id="26" presetID="32" presetClass="emph" presetSubtype="0" repeatCount="indefinite" fill="hold" nodeType="withEffect">
                                  <p:stCondLst>
                                    <p:cond delay="0"/>
                                  </p:stCondLst>
                                  <p:childTnLst>
                                    <p:animRot by="120000">
                                      <p:cBhvr>
                                        <p:cTn id="27" dur="100" fill="hold">
                                          <p:stCondLst>
                                            <p:cond delay="0"/>
                                          </p:stCondLst>
                                        </p:cTn>
                                        <p:tgtEl>
                                          <p:spTgt spid="8"/>
                                        </p:tgtEl>
                                        <p:attrNameLst>
                                          <p:attrName>r</p:attrName>
                                        </p:attrNameLst>
                                      </p:cBhvr>
                                    </p:animRot>
                                    <p:animRot by="-240000">
                                      <p:cBhvr>
                                        <p:cTn id="28" dur="200" fill="hold">
                                          <p:stCondLst>
                                            <p:cond delay="200"/>
                                          </p:stCondLst>
                                        </p:cTn>
                                        <p:tgtEl>
                                          <p:spTgt spid="8"/>
                                        </p:tgtEl>
                                        <p:attrNameLst>
                                          <p:attrName>r</p:attrName>
                                        </p:attrNameLst>
                                      </p:cBhvr>
                                    </p:animRot>
                                    <p:animRot by="240000">
                                      <p:cBhvr>
                                        <p:cTn id="29" dur="200" fill="hold">
                                          <p:stCondLst>
                                            <p:cond delay="400"/>
                                          </p:stCondLst>
                                        </p:cTn>
                                        <p:tgtEl>
                                          <p:spTgt spid="8"/>
                                        </p:tgtEl>
                                        <p:attrNameLst>
                                          <p:attrName>r</p:attrName>
                                        </p:attrNameLst>
                                      </p:cBhvr>
                                    </p:animRot>
                                    <p:animRot by="-240000">
                                      <p:cBhvr>
                                        <p:cTn id="30" dur="200" fill="hold">
                                          <p:stCondLst>
                                            <p:cond delay="600"/>
                                          </p:stCondLst>
                                        </p:cTn>
                                        <p:tgtEl>
                                          <p:spTgt spid="8"/>
                                        </p:tgtEl>
                                        <p:attrNameLst>
                                          <p:attrName>r</p:attrName>
                                        </p:attrNameLst>
                                      </p:cBhvr>
                                    </p:animRot>
                                    <p:animRot by="120000">
                                      <p:cBhvr>
                                        <p:cTn id="31" dur="200" fill="hold">
                                          <p:stCondLst>
                                            <p:cond delay="800"/>
                                          </p:stCondLst>
                                        </p:cTn>
                                        <p:tgtEl>
                                          <p:spTgt spid="8"/>
                                        </p:tgtEl>
                                        <p:attrNameLst>
                                          <p:attrName>r</p:attrName>
                                        </p:attrNameLst>
                                      </p:cBhvr>
                                    </p:animRot>
                                  </p:childTnLst>
                                </p:cTn>
                              </p:par>
                            </p:childTnLst>
                          </p:cTn>
                        </p:par>
                      </p:childTnLst>
                    </p:cTn>
                  </p:par>
                </p:childTnLst>
              </p:cTn>
              <p:nextCondLst>
                <p:cond evt="onClick" delay="0">
                  <p:tgtEl>
                    <p:spTgt spid="9"/>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22" presetClass="exit" presetSubtype="4" fill="hold" nodeType="clickEffect">
                                  <p:stCondLst>
                                    <p:cond delay="0"/>
                                  </p:stCondLst>
                                  <p:childTnLst>
                                    <p:animEffect transition="out" filter="wipe(down)">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par>
                          <p:cTn id="38" fill="hold">
                            <p:stCondLst>
                              <p:cond delay="500"/>
                            </p:stCondLst>
                            <p:childTnLst>
                              <p:par>
                                <p:cTn id="39" presetID="35" presetClass="path" presetSubtype="0" accel="50000" decel="50000" fill="hold" nodeType="afterEffect">
                                  <p:stCondLst>
                                    <p:cond delay="0"/>
                                  </p:stCondLst>
                                  <p:childTnLst>
                                    <p:animMotion origin="layout" path="M 2.77778E-7 -7.52622E-7 L -0.70069 -7.52622E-7 " pathEditMode="relative" rAng="0" ptsTypes="AA">
                                      <p:cBhvr>
                                        <p:cTn id="40" dur="2000" fill="hold"/>
                                        <p:tgtEl>
                                          <p:spTgt spid="10"/>
                                        </p:tgtEl>
                                        <p:attrNameLst>
                                          <p:attrName>ppt_x</p:attrName>
                                          <p:attrName>ppt_y</p:attrName>
                                        </p:attrNameLst>
                                      </p:cBhvr>
                                      <p:rCtr x="-35035" y="0"/>
                                    </p:animMotion>
                                  </p:childTnLst>
                                </p:cTn>
                              </p:par>
                              <p:par>
                                <p:cTn id="41" presetID="32" presetClass="emph" presetSubtype="0" repeatCount="indefinite" fill="hold" nodeType="withEffect">
                                  <p:stCondLst>
                                    <p:cond delay="0"/>
                                  </p:stCondLst>
                                  <p:childTnLst>
                                    <p:animRot by="120000">
                                      <p:cBhvr>
                                        <p:cTn id="42" dur="100" fill="hold">
                                          <p:stCondLst>
                                            <p:cond delay="0"/>
                                          </p:stCondLst>
                                        </p:cTn>
                                        <p:tgtEl>
                                          <p:spTgt spid="10"/>
                                        </p:tgtEl>
                                        <p:attrNameLst>
                                          <p:attrName>r</p:attrName>
                                        </p:attrNameLst>
                                      </p:cBhvr>
                                    </p:animRot>
                                    <p:animRot by="-240000">
                                      <p:cBhvr>
                                        <p:cTn id="43" dur="200" fill="hold">
                                          <p:stCondLst>
                                            <p:cond delay="200"/>
                                          </p:stCondLst>
                                        </p:cTn>
                                        <p:tgtEl>
                                          <p:spTgt spid="10"/>
                                        </p:tgtEl>
                                        <p:attrNameLst>
                                          <p:attrName>r</p:attrName>
                                        </p:attrNameLst>
                                      </p:cBhvr>
                                    </p:animRot>
                                    <p:animRot by="240000">
                                      <p:cBhvr>
                                        <p:cTn id="44" dur="200" fill="hold">
                                          <p:stCondLst>
                                            <p:cond delay="400"/>
                                          </p:stCondLst>
                                        </p:cTn>
                                        <p:tgtEl>
                                          <p:spTgt spid="10"/>
                                        </p:tgtEl>
                                        <p:attrNameLst>
                                          <p:attrName>r</p:attrName>
                                        </p:attrNameLst>
                                      </p:cBhvr>
                                    </p:animRot>
                                    <p:animRot by="-240000">
                                      <p:cBhvr>
                                        <p:cTn id="45" dur="200" fill="hold">
                                          <p:stCondLst>
                                            <p:cond delay="600"/>
                                          </p:stCondLst>
                                        </p:cTn>
                                        <p:tgtEl>
                                          <p:spTgt spid="10"/>
                                        </p:tgtEl>
                                        <p:attrNameLst>
                                          <p:attrName>r</p:attrName>
                                        </p:attrNameLst>
                                      </p:cBhvr>
                                    </p:animRot>
                                    <p:animRot by="120000">
                                      <p:cBhvr>
                                        <p:cTn id="46" dur="200" fill="hold">
                                          <p:stCondLst>
                                            <p:cond delay="800"/>
                                          </p:stCondLst>
                                        </p:cTn>
                                        <p:tgtEl>
                                          <p:spTgt spid="10"/>
                                        </p:tgtEl>
                                        <p:attrNameLst>
                                          <p:attrName>r</p:attrName>
                                        </p:attrNameLst>
                                      </p:cBhvr>
                                    </p:animRot>
                                  </p:childTnLst>
                                </p:cTn>
                              </p:par>
                            </p:childTnLst>
                          </p:cTn>
                        </p:par>
                      </p:childTnLst>
                    </p:cTn>
                  </p:par>
                </p:childTnLst>
              </p:cTn>
              <p:nextCondLst>
                <p:cond evt="onClick" delay="0">
                  <p:tgtEl>
                    <p:spTgt spid="11"/>
                  </p:tgtEl>
                </p:cond>
              </p:nextCondLst>
            </p:seq>
            <p:seq concurrent="1" nextAc="seek">
              <p:cTn id="47" restart="whenNotActive" fill="hold" evtFilter="cancelBubble" nodeType="interactiveSeq">
                <p:stCondLst>
                  <p:cond evt="onClick" delay="0">
                    <p:tgtEl>
                      <p:spTgt spid="12"/>
                    </p:tgtEl>
                  </p:cond>
                </p:stCondLst>
                <p:endSync evt="end" delay="0">
                  <p:rtn val="all"/>
                </p:endSync>
                <p:childTnLst>
                  <p:par>
                    <p:cTn id="48" fill="hold">
                      <p:stCondLst>
                        <p:cond delay="0"/>
                      </p:stCondLst>
                      <p:childTnLst>
                        <p:par>
                          <p:cTn id="49" fill="hold">
                            <p:stCondLst>
                              <p:cond delay="0"/>
                            </p:stCondLst>
                            <p:childTnLst>
                              <p:par>
                                <p:cTn id="50" presetID="16" presetClass="exit" presetSubtype="21" fill="hold" grpId="0" nodeType="clickEffect">
                                  <p:stCondLst>
                                    <p:cond delay="0"/>
                                  </p:stCondLst>
                                  <p:childTnLst>
                                    <p:animEffect transition="out" filter="barn(inVertical)">
                                      <p:cBhvr>
                                        <p:cTn id="51" dur="500"/>
                                        <p:tgtEl>
                                          <p:spTgt spid="18"/>
                                        </p:tgtEl>
                                      </p:cBhvr>
                                    </p:animEffect>
                                    <p:set>
                                      <p:cBhvr>
                                        <p:cTn id="52" dur="1" fill="hold">
                                          <p:stCondLst>
                                            <p:cond delay="499"/>
                                          </p:stCondLst>
                                        </p:cTn>
                                        <p:tgtEl>
                                          <p:spTgt spid="18"/>
                                        </p:tgtEl>
                                        <p:attrNameLst>
                                          <p:attrName>style.visibility</p:attrName>
                                        </p:attrNameLst>
                                      </p:cBhvr>
                                      <p:to>
                                        <p:strVal val="hidden"/>
                                      </p:to>
                                    </p:set>
                                  </p:childTnLst>
                                </p:cTn>
                              </p:par>
                              <p:par>
                                <p:cTn id="53" presetID="35" presetClass="path" presetSubtype="0" accel="50000" decel="50000" fill="hold" nodeType="withEffect">
                                  <p:stCondLst>
                                    <p:cond delay="0"/>
                                  </p:stCondLst>
                                  <p:childTnLst>
                                    <p:animMotion origin="layout" path="M -1.11111E-6 -1.07958E-6 L -0.39392 -0.07773 " pathEditMode="relative" rAng="0" ptsTypes="AA">
                                      <p:cBhvr>
                                        <p:cTn id="54" dur="2000" fill="hold"/>
                                        <p:tgtEl>
                                          <p:spTgt spid="12"/>
                                        </p:tgtEl>
                                        <p:attrNameLst>
                                          <p:attrName>ppt_x</p:attrName>
                                          <p:attrName>ppt_y</p:attrName>
                                        </p:attrNameLst>
                                      </p:cBhvr>
                                      <p:rCtr x="-19705" y="-3886"/>
                                    </p:animMotion>
                                  </p:childTnLst>
                                </p:cTn>
                              </p:par>
                            </p:childTnLst>
                          </p:cTn>
                        </p:par>
                        <p:par>
                          <p:cTn id="55" fill="hold">
                            <p:stCondLst>
                              <p:cond delay="2000"/>
                            </p:stCondLst>
                            <p:childTnLst>
                              <p:par>
                                <p:cTn id="56" presetID="22" presetClass="entr" presetSubtype="1"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up)">
                                      <p:cBhvr>
                                        <p:cTn id="58" dur="500"/>
                                        <p:tgtEl>
                                          <p:spTgt spid="13"/>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barn(inVertical)">
                                      <p:cBhvr>
                                        <p:cTn id="61" dur="500"/>
                                        <p:tgtEl>
                                          <p:spTgt spid="14"/>
                                        </p:tgtEl>
                                      </p:cBhvr>
                                    </p:animEffect>
                                  </p:childTnLst>
                                </p:cTn>
                              </p:par>
                              <p:par>
                                <p:cTn id="62" presetID="1" presetClass="entr" presetSubtype="0" fill="hold" nodeType="withEffect">
                                  <p:stCondLst>
                                    <p:cond delay="0"/>
                                  </p:stCondLst>
                                  <p:childTnLst>
                                    <p:set>
                                      <p:cBhvr>
                                        <p:cTn id="63" dur="1" fill="hold">
                                          <p:stCondLst>
                                            <p:cond delay="0"/>
                                          </p:stCondLst>
                                        </p:cTn>
                                        <p:tgtEl>
                                          <p:spTgt spid="15"/>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childTnLst>
        </p:cTn>
      </p:par>
    </p:tnLst>
    <p:bldLst>
      <p:bldP spid="14" grpId="0"/>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3043" t="19715" r="12238" b="11771"/>
          <a:stretch/>
        </p:blipFill>
        <p:spPr>
          <a:xfrm>
            <a:off x="-4889" y="2161810"/>
            <a:ext cx="1937008" cy="2050598"/>
          </a:xfrm>
          <a:prstGeom prst="rect">
            <a:avLst/>
          </a:prstGeom>
        </p:spPr>
      </p:pic>
      <p:sp>
        <p:nvSpPr>
          <p:cNvPr id="6" name="Oval Callout 5"/>
          <p:cNvSpPr/>
          <p:nvPr/>
        </p:nvSpPr>
        <p:spPr>
          <a:xfrm>
            <a:off x="1619672" y="348246"/>
            <a:ext cx="5688632" cy="978282"/>
          </a:xfrm>
          <a:prstGeom prst="wedgeEllipseCallout">
            <a:avLst>
              <a:gd name="adj1" fmla="val -57112"/>
              <a:gd name="adj2" fmla="val 14681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vi-VN" dirty="0" smtClean="0">
                <a:latin typeface="Times New Roman" pitchFamily="18" charset="0"/>
                <a:cs typeface="Times New Roman" pitchFamily="18" charset="0"/>
              </a:rPr>
              <a:t>Trong bài ‘‘ Làm việc thật là vui’’ những con vật được nhắc đến trong bài là ? Chọn ý đúng:</a:t>
            </a:r>
            <a:endParaRPr lang="vi-VN" dirty="0">
              <a:latin typeface="Times New Roman" pitchFamily="18" charset="0"/>
              <a:cs typeface="Times New Roman" pitchFamily="18" charset="0"/>
            </a:endParaRPr>
          </a:p>
        </p:txBody>
      </p:sp>
      <p:sp>
        <p:nvSpPr>
          <p:cNvPr id="7" name="Oval 6"/>
          <p:cNvSpPr/>
          <p:nvPr/>
        </p:nvSpPr>
        <p:spPr>
          <a:xfrm>
            <a:off x="2493638" y="2022529"/>
            <a:ext cx="756733" cy="447882"/>
          </a:xfrm>
          <a:prstGeom prst="ellipse">
            <a:avLst/>
          </a:prstGeom>
          <a:solidFill>
            <a:srgbClr val="FFFF00"/>
          </a:solidFill>
          <a:scene3d>
            <a:camera prst="orthographicFront">
              <a:rot lat="0" lon="0" rev="0"/>
            </a:camera>
            <a:lightRig rig="threePt" dir="t">
              <a:rot lat="0" lon="0" rev="1200000"/>
            </a:lightRig>
          </a:scene3d>
          <a:sp3d>
            <a:bevelT w="63500" h="25400" prst="coolSlan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a:t>
            </a:r>
            <a:endParaRPr lang="vi-VN"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Flowchart: Stored Data 9"/>
          <p:cNvSpPr/>
          <p:nvPr/>
        </p:nvSpPr>
        <p:spPr>
          <a:xfrm flipH="1">
            <a:off x="2596715" y="1940107"/>
            <a:ext cx="5256585" cy="612725"/>
          </a:xfrm>
          <a:prstGeom prst="flowChartOnlineStorage">
            <a:avLst/>
          </a:prstGeom>
          <a:solidFill>
            <a:srgbClr val="FFFF00"/>
          </a:solidFill>
          <a:scene3d>
            <a:camera prst="orthographicFront"/>
            <a:lightRig rig="threePt" dir="t"/>
          </a:scene3d>
          <a:sp3d>
            <a:bevelT/>
          </a:sp3d>
        </p:spPr>
        <p:style>
          <a:lnRef idx="0">
            <a:schemeClr val="accent4"/>
          </a:lnRef>
          <a:fillRef idx="3">
            <a:schemeClr val="accent4"/>
          </a:fillRef>
          <a:effectRef idx="3">
            <a:schemeClr val="accent4"/>
          </a:effectRef>
          <a:fontRef idx="minor">
            <a:schemeClr val="lt1"/>
          </a:fontRef>
        </p:style>
        <p:txBody>
          <a:bodyPr rtlCol="0" anchor="ctr">
            <a:noAutofit/>
          </a:bodyPr>
          <a:lstStyle/>
          <a:p>
            <a:pPr algn="ctr"/>
            <a:r>
              <a:rPr lang="en-US" sz="2000" dirty="0" smtClean="0">
                <a:solidFill>
                  <a:schemeClr val="tx1"/>
                </a:solidFill>
                <a:latin typeface="Times New Roman" pitchFamily="18" charset="0"/>
                <a:cs typeface="Times New Roman" pitchFamily="18" charset="0"/>
              </a:rPr>
              <a:t>Con </a:t>
            </a:r>
            <a:r>
              <a:rPr lang="en-US" sz="2000" dirty="0" err="1" smtClean="0">
                <a:solidFill>
                  <a:schemeClr val="tx1"/>
                </a:solidFill>
                <a:latin typeface="Times New Roman" pitchFamily="18" charset="0"/>
                <a:cs typeface="Times New Roman" pitchFamily="18" charset="0"/>
              </a:rPr>
              <a:t>gà</a:t>
            </a:r>
            <a:r>
              <a:rPr lang="en-US" sz="2000" dirty="0" smtClean="0">
                <a:solidFill>
                  <a:schemeClr val="tx1"/>
                </a:solidFill>
                <a:latin typeface="Times New Roman" pitchFamily="18" charset="0"/>
                <a:cs typeface="Times New Roman" pitchFamily="18" charset="0"/>
              </a:rPr>
              <a:t>, con </a:t>
            </a:r>
            <a:r>
              <a:rPr lang="en-US" sz="2000" dirty="0" err="1" smtClean="0">
                <a:solidFill>
                  <a:schemeClr val="tx1"/>
                </a:solidFill>
                <a:latin typeface="Times New Roman" pitchFamily="18" charset="0"/>
                <a:cs typeface="Times New Roman" pitchFamily="18" charset="0"/>
              </a:rPr>
              <a:t>tu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hú</a:t>
            </a:r>
            <a:endParaRPr lang="vi-VN" sz="2000" dirty="0">
              <a:solidFill>
                <a:schemeClr val="tx1"/>
              </a:solidFill>
              <a:latin typeface="Times New Roman" pitchFamily="18" charset="0"/>
              <a:cs typeface="Times New Roman" pitchFamily="18" charset="0"/>
            </a:endParaRPr>
          </a:p>
        </p:txBody>
      </p:sp>
      <p:sp>
        <p:nvSpPr>
          <p:cNvPr id="13" name="Oval 12"/>
          <p:cNvSpPr/>
          <p:nvPr/>
        </p:nvSpPr>
        <p:spPr>
          <a:xfrm>
            <a:off x="2524706" y="2828620"/>
            <a:ext cx="756733" cy="447882"/>
          </a:xfrm>
          <a:prstGeom prst="ellipse">
            <a:avLst/>
          </a:prstGeom>
          <a:solidFill>
            <a:schemeClr val="accent6">
              <a:lumMod val="60000"/>
              <a:lumOff val="40000"/>
            </a:schemeClr>
          </a:solidFill>
          <a:scene3d>
            <a:camera prst="orthographicFront">
              <a:rot lat="0" lon="0" rev="0"/>
            </a:camera>
            <a:lightRig rig="threePt" dir="t">
              <a:rot lat="0" lon="0" rev="1200000"/>
            </a:lightRig>
          </a:scene3d>
          <a:sp3d>
            <a:bevelT w="63500" h="25400" prst="coolSlan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B</a:t>
            </a:r>
            <a:endParaRPr lang="vi-VN"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Flowchart: Stored Data 13"/>
          <p:cNvSpPr/>
          <p:nvPr/>
        </p:nvSpPr>
        <p:spPr>
          <a:xfrm flipH="1">
            <a:off x="2627783" y="2746198"/>
            <a:ext cx="5256585" cy="612725"/>
          </a:xfrm>
          <a:prstGeom prst="flowChartOnlineStorage">
            <a:avLst/>
          </a:prstGeom>
          <a:solidFill>
            <a:schemeClr val="accent6">
              <a:lumMod val="60000"/>
              <a:lumOff val="40000"/>
            </a:schemeClr>
          </a:solidFill>
          <a:scene3d>
            <a:camera prst="orthographicFront"/>
            <a:lightRig rig="threePt" dir="t"/>
          </a:scene3d>
          <a:sp3d>
            <a:bevelT/>
          </a:sp3d>
        </p:spPr>
        <p:style>
          <a:lnRef idx="0">
            <a:schemeClr val="accent4"/>
          </a:lnRef>
          <a:fillRef idx="3">
            <a:schemeClr val="accent4"/>
          </a:fillRef>
          <a:effectRef idx="3">
            <a:schemeClr val="accent4"/>
          </a:effectRef>
          <a:fontRef idx="minor">
            <a:schemeClr val="lt1"/>
          </a:fontRef>
        </p:style>
        <p:txBody>
          <a:bodyPr rtlCol="0" anchor="ctr">
            <a:noAutofit/>
          </a:bodyPr>
          <a:lstStyle/>
          <a:p>
            <a:pPr algn="ctr"/>
            <a:r>
              <a:rPr lang="en-US" sz="2000" dirty="0" smtClean="0">
                <a:solidFill>
                  <a:schemeClr val="tx1"/>
                </a:solidFill>
                <a:latin typeface="Times New Roman" pitchFamily="18" charset="0"/>
                <a:cs typeface="Times New Roman" pitchFamily="18" charset="0"/>
              </a:rPr>
              <a:t>Con </a:t>
            </a:r>
            <a:r>
              <a:rPr lang="en-US" sz="2000" dirty="0" err="1" smtClean="0">
                <a:solidFill>
                  <a:schemeClr val="tx1"/>
                </a:solidFill>
                <a:latin typeface="Times New Roman" pitchFamily="18" charset="0"/>
                <a:cs typeface="Times New Roman" pitchFamily="18" charset="0"/>
              </a:rPr>
              <a:t>chim</a:t>
            </a:r>
            <a:r>
              <a:rPr lang="en-US" sz="2000" dirty="0" smtClean="0">
                <a:solidFill>
                  <a:schemeClr val="tx1"/>
                </a:solidFill>
                <a:latin typeface="Times New Roman" pitchFamily="18" charset="0"/>
                <a:cs typeface="Times New Roman" pitchFamily="18" charset="0"/>
              </a:rPr>
              <a:t>, con </a:t>
            </a:r>
            <a:r>
              <a:rPr lang="en-US" sz="2000" dirty="0" err="1" smtClean="0">
                <a:solidFill>
                  <a:schemeClr val="tx1"/>
                </a:solidFill>
                <a:latin typeface="Times New Roman" pitchFamily="18" charset="0"/>
                <a:cs typeface="Times New Roman" pitchFamily="18" charset="0"/>
              </a:rPr>
              <a:t>tu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hú</a:t>
            </a:r>
            <a:endParaRPr lang="vi-VN" sz="2000" dirty="0">
              <a:solidFill>
                <a:schemeClr val="tx1"/>
              </a:solidFill>
              <a:latin typeface="Times New Roman" pitchFamily="18" charset="0"/>
              <a:cs typeface="Times New Roman" pitchFamily="18" charset="0"/>
            </a:endParaRPr>
          </a:p>
        </p:txBody>
      </p:sp>
      <p:sp>
        <p:nvSpPr>
          <p:cNvPr id="15" name="Oval 14"/>
          <p:cNvSpPr/>
          <p:nvPr/>
        </p:nvSpPr>
        <p:spPr>
          <a:xfrm>
            <a:off x="2524705" y="3653421"/>
            <a:ext cx="756733" cy="447882"/>
          </a:xfrm>
          <a:prstGeom prst="ellipse">
            <a:avLst/>
          </a:prstGeom>
          <a:solidFill>
            <a:srgbClr val="66FF33"/>
          </a:solidFill>
          <a:scene3d>
            <a:camera prst="orthographicFront">
              <a:rot lat="0" lon="0" rev="0"/>
            </a:camera>
            <a:lightRig rig="threePt" dir="t">
              <a:rot lat="0" lon="0" rev="1200000"/>
            </a:lightRig>
          </a:scene3d>
          <a:sp3d>
            <a:bevelT w="63500" h="25400" prst="coolSlan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a:t>
            </a:r>
            <a:endParaRPr lang="vi-VN"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6" name="Flowchart: Stored Data 15"/>
          <p:cNvSpPr/>
          <p:nvPr/>
        </p:nvSpPr>
        <p:spPr>
          <a:xfrm flipH="1">
            <a:off x="2627782" y="3570999"/>
            <a:ext cx="5256585" cy="612725"/>
          </a:xfrm>
          <a:prstGeom prst="flowChartOnlineStorage">
            <a:avLst/>
          </a:prstGeom>
          <a:solidFill>
            <a:srgbClr val="66FF33"/>
          </a:solidFill>
          <a:scene3d>
            <a:camera prst="orthographicFront"/>
            <a:lightRig rig="threePt" dir="t"/>
          </a:scene3d>
          <a:sp3d>
            <a:bevelT/>
          </a:sp3d>
        </p:spPr>
        <p:style>
          <a:lnRef idx="0">
            <a:schemeClr val="accent4"/>
          </a:lnRef>
          <a:fillRef idx="3">
            <a:schemeClr val="accent4"/>
          </a:fillRef>
          <a:effectRef idx="3">
            <a:schemeClr val="accent4"/>
          </a:effectRef>
          <a:fontRef idx="minor">
            <a:schemeClr val="lt1"/>
          </a:fontRef>
        </p:style>
        <p:txBody>
          <a:bodyPr rtlCol="0" anchor="ctr">
            <a:noAutofit/>
          </a:bodyPr>
          <a:lstStyle/>
          <a:p>
            <a:pPr algn="ctr"/>
            <a:r>
              <a:rPr lang="en-US" sz="2000" dirty="0" smtClean="0">
                <a:solidFill>
                  <a:schemeClr val="tx1"/>
                </a:solidFill>
                <a:latin typeface="Times New Roman" pitchFamily="18" charset="0"/>
                <a:cs typeface="Times New Roman" pitchFamily="18" charset="0"/>
              </a:rPr>
              <a:t>Con </a:t>
            </a:r>
            <a:r>
              <a:rPr lang="en-US" sz="2000" dirty="0" err="1" smtClean="0">
                <a:solidFill>
                  <a:schemeClr val="tx1"/>
                </a:solidFill>
                <a:latin typeface="Times New Roman" pitchFamily="18" charset="0"/>
                <a:cs typeface="Times New Roman" pitchFamily="18" charset="0"/>
              </a:rPr>
              <a:t>gà</a:t>
            </a:r>
            <a:r>
              <a:rPr lang="en-US" sz="2000" dirty="0" smtClean="0">
                <a:solidFill>
                  <a:schemeClr val="tx1"/>
                </a:solidFill>
                <a:latin typeface="Times New Roman" pitchFamily="18" charset="0"/>
                <a:cs typeface="Times New Roman" pitchFamily="18" charset="0"/>
              </a:rPr>
              <a:t>, con </a:t>
            </a:r>
            <a:r>
              <a:rPr lang="en-US" sz="2000" dirty="0" err="1" smtClean="0">
                <a:solidFill>
                  <a:schemeClr val="tx1"/>
                </a:solidFill>
                <a:latin typeface="Times New Roman" pitchFamily="18" charset="0"/>
                <a:cs typeface="Times New Roman" pitchFamily="18" charset="0"/>
              </a:rPr>
              <a:t>tu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hú</a:t>
            </a:r>
            <a:r>
              <a:rPr lang="en-US" sz="2000" dirty="0" smtClean="0">
                <a:solidFill>
                  <a:schemeClr val="tx1"/>
                </a:solidFill>
                <a:latin typeface="Times New Roman" pitchFamily="18" charset="0"/>
                <a:cs typeface="Times New Roman" pitchFamily="18" charset="0"/>
              </a:rPr>
              <a:t>, con </a:t>
            </a:r>
            <a:r>
              <a:rPr lang="en-US" sz="2000" dirty="0" err="1" smtClean="0">
                <a:solidFill>
                  <a:schemeClr val="tx1"/>
                </a:solidFill>
                <a:latin typeface="Times New Roman" pitchFamily="18" charset="0"/>
                <a:cs typeface="Times New Roman" pitchFamily="18" charset="0"/>
              </a:rPr>
              <a:t>chim</a:t>
            </a:r>
            <a:endParaRPr lang="vi-VN" sz="2000" dirty="0">
              <a:solidFill>
                <a:schemeClr val="tx1"/>
              </a:solidFill>
              <a:latin typeface="Times New Roman" pitchFamily="18" charset="0"/>
              <a:cs typeface="Times New Roman" pitchFamily="18" charset="0"/>
            </a:endParaRPr>
          </a:p>
        </p:txBody>
      </p:sp>
      <p:sp>
        <p:nvSpPr>
          <p:cNvPr id="17" name="Right Arrow 16">
            <a:hlinkClick r:id="rId4" action="ppaction://hlinksldjump"/>
          </p:cNvPr>
          <p:cNvSpPr/>
          <p:nvPr/>
        </p:nvSpPr>
        <p:spPr>
          <a:xfrm rot="10800000">
            <a:off x="8388424" y="4640555"/>
            <a:ext cx="61156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5298920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5" presetClass="entr" presetSubtype="0" repeatCount="indefinite"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0"/>
                                        <p:tgtEl>
                                          <p:spTgt spid="7"/>
                                        </p:tgtEl>
                                      </p:cBhvr>
                                    </p:animEffect>
                                    <p:anim calcmode="lin" valueType="num">
                                      <p:cBhvr>
                                        <p:cTn id="25" dur="5000" fill="hold"/>
                                        <p:tgtEl>
                                          <p:spTgt spid="7"/>
                                        </p:tgtEl>
                                        <p:attrNameLst>
                                          <p:attrName>ppt_w</p:attrName>
                                        </p:attrNameLst>
                                      </p:cBhvr>
                                      <p:tavLst>
                                        <p:tav tm="0" fmla="#ppt_w*sin(2.5*pi*$)">
                                          <p:val>
                                            <p:fltVal val="0"/>
                                          </p:val>
                                        </p:tav>
                                        <p:tav tm="100000">
                                          <p:val>
                                            <p:fltVal val="1"/>
                                          </p:val>
                                        </p:tav>
                                      </p:tavLst>
                                    </p:anim>
                                    <p:anim calcmode="lin" valueType="num">
                                      <p:cBhvr>
                                        <p:cTn id="26" dur="5000" fill="hold"/>
                                        <p:tgtEl>
                                          <p:spTgt spid="7"/>
                                        </p:tgtEl>
                                        <p:attrNameLst>
                                          <p:attrName>ppt_h</p:attrName>
                                        </p:attrNameLst>
                                      </p:cBhvr>
                                      <p:tavLst>
                                        <p:tav tm="0">
                                          <p:val>
                                            <p:strVal val="#ppt_h"/>
                                          </p:val>
                                        </p:tav>
                                        <p:tav tm="100000">
                                          <p:val>
                                            <p:strVal val="#ppt_h"/>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grpId="1"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45" presetClass="entr" presetSubtype="0" repeatCount="indefinite"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0"/>
                                        <p:tgtEl>
                                          <p:spTgt spid="13"/>
                                        </p:tgtEl>
                                      </p:cBhvr>
                                    </p:animEffect>
                                    <p:anim calcmode="lin" valueType="num">
                                      <p:cBhvr>
                                        <p:cTn id="40" dur="5000" fill="hold"/>
                                        <p:tgtEl>
                                          <p:spTgt spid="13"/>
                                        </p:tgtEl>
                                        <p:attrNameLst>
                                          <p:attrName>ppt_w</p:attrName>
                                        </p:attrNameLst>
                                      </p:cBhvr>
                                      <p:tavLst>
                                        <p:tav tm="0" fmla="#ppt_w*sin(2.5*pi*$)">
                                          <p:val>
                                            <p:fltVal val="0"/>
                                          </p:val>
                                        </p:tav>
                                        <p:tav tm="100000">
                                          <p:val>
                                            <p:fltVal val="1"/>
                                          </p:val>
                                        </p:tav>
                                      </p:tavLst>
                                    </p:anim>
                                    <p:anim calcmode="lin" valueType="num">
                                      <p:cBhvr>
                                        <p:cTn id="41" dur="5000" fill="hold"/>
                                        <p:tgtEl>
                                          <p:spTgt spid="13"/>
                                        </p:tgtEl>
                                        <p:attrNameLst>
                                          <p:attrName>ppt_h</p:attrName>
                                        </p:attrNameLst>
                                      </p:cBhvr>
                                      <p:tavLst>
                                        <p:tav tm="0">
                                          <p:val>
                                            <p:strVal val="#ppt_h"/>
                                          </p:val>
                                        </p:tav>
                                        <p:tav tm="100000">
                                          <p:val>
                                            <p:strVal val="#ppt_h"/>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par>
                                <p:cTn id="47" presetID="42" presetClass="entr" presetSubtype="0" fill="hold" grpId="1"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par>
                                <p:cTn id="52" presetID="45" presetClass="entr" presetSubtype="0" repeatCount="indefinite"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0"/>
                                        <p:tgtEl>
                                          <p:spTgt spid="15"/>
                                        </p:tgtEl>
                                      </p:cBhvr>
                                    </p:animEffect>
                                    <p:anim calcmode="lin" valueType="num">
                                      <p:cBhvr>
                                        <p:cTn id="55" dur="5000" fill="hold"/>
                                        <p:tgtEl>
                                          <p:spTgt spid="15"/>
                                        </p:tgtEl>
                                        <p:attrNameLst>
                                          <p:attrName>ppt_w</p:attrName>
                                        </p:attrNameLst>
                                      </p:cBhvr>
                                      <p:tavLst>
                                        <p:tav tm="0" fmla="#ppt_w*sin(2.5*pi*$)">
                                          <p:val>
                                            <p:fltVal val="0"/>
                                          </p:val>
                                        </p:tav>
                                        <p:tav tm="100000">
                                          <p:val>
                                            <p:fltVal val="1"/>
                                          </p:val>
                                        </p:tav>
                                      </p:tavLst>
                                    </p:anim>
                                    <p:anim calcmode="lin" valueType="num">
                                      <p:cBhvr>
                                        <p:cTn id="56" dur="5000" fill="hold"/>
                                        <p:tgtEl>
                                          <p:spTgt spid="15"/>
                                        </p:tgtEl>
                                        <p:attrNameLst>
                                          <p:attrName>ppt_h</p:attrName>
                                        </p:attrNameLst>
                                      </p:cBhvr>
                                      <p:tavLst>
                                        <p:tav tm="0">
                                          <p:val>
                                            <p:strVal val="#ppt_h"/>
                                          </p:val>
                                        </p:tav>
                                        <p:tav tm="100000">
                                          <p:val>
                                            <p:strVal val="#ppt_h"/>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FF0000"/>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2000" fill="hold"/>
                                        <p:tgtEl>
                                          <p:spTgt spid="16"/>
                                        </p:tgtEl>
                                        <p:attrNameLst>
                                          <p:attrName>fillcolor</p:attrName>
                                        </p:attrNameLst>
                                      </p:cBhvr>
                                      <p:to>
                                        <a:srgbClr val="FF0000"/>
                                      </p:to>
                                    </p:animClr>
                                    <p:set>
                                      <p:cBhvr>
                                        <p:cTn id="70" dur="2000" fill="hold"/>
                                        <p:tgtEl>
                                          <p:spTgt spid="16"/>
                                        </p:tgtEl>
                                        <p:attrNameLst>
                                          <p:attrName>fill.type</p:attrName>
                                        </p:attrNameLst>
                                      </p:cBhvr>
                                      <p:to>
                                        <p:strVal val="solid"/>
                                      </p:to>
                                    </p:set>
                                    <p:set>
                                      <p:cBhvr>
                                        <p:cTn id="71" dur="2000" fill="hold"/>
                                        <p:tgtEl>
                                          <p:spTgt spid="16"/>
                                        </p:tgtEl>
                                        <p:attrNameLst>
                                          <p:attrName>fill.on</p:attrName>
                                        </p:attrNameLst>
                                      </p:cBhvr>
                                      <p:to>
                                        <p:strVal val="true"/>
                                      </p:to>
                                    </p:set>
                                  </p:childTnLst>
                                </p:cTn>
                              </p:par>
                              <p:par>
                                <p:cTn id="72" presetID="64" presetClass="path" presetSubtype="0" accel="50000" decel="50000" fill="hold" grpId="2" nodeType="withEffect">
                                  <p:stCondLst>
                                    <p:cond delay="0"/>
                                  </p:stCondLst>
                                  <p:childTnLst>
                                    <p:animMotion origin="layout" path="M 0 0 L 0 -0.25 E" pathEditMode="relative" ptsTypes="">
                                      <p:cBhvr>
                                        <p:cTn id="73" dur="2000" fill="hold"/>
                                        <p:tgtEl>
                                          <p:spTgt spid="15"/>
                                        </p:tgtEl>
                                        <p:attrNameLst>
                                          <p:attrName>ppt_x</p:attrName>
                                          <p:attrName>ppt_y</p:attrName>
                                        </p:attrNameLst>
                                      </p:cBhvr>
                                    </p:animMotion>
                                  </p:childTnLst>
                                </p:cTn>
                              </p:par>
                              <p:par>
                                <p:cTn id="74" presetID="64" presetClass="path" presetSubtype="0" accel="50000" decel="50000" fill="hold" grpId="1" nodeType="withEffect">
                                  <p:stCondLst>
                                    <p:cond delay="0"/>
                                  </p:stCondLst>
                                  <p:childTnLst>
                                    <p:animMotion origin="layout" path="M 0 0 L 0 -0.25 E" pathEditMode="relative" ptsTypes="">
                                      <p:cBhvr>
                                        <p:cTn id="75" dur="2000" fill="hold"/>
                                        <p:tgtEl>
                                          <p:spTgt spid="16"/>
                                        </p:tgtEl>
                                        <p:attrNameLst>
                                          <p:attrName>ppt_x</p:attrName>
                                          <p:attrName>ppt_y</p:attrName>
                                        </p:attrNameLst>
                                      </p:cBhvr>
                                    </p:animMotion>
                                  </p:childTnLst>
                                </p:cTn>
                              </p:par>
                              <p:par>
                                <p:cTn id="76" presetID="16" presetClass="exit" presetSubtype="21" fill="hold" grpId="2" nodeType="withEffect">
                                  <p:stCondLst>
                                    <p:cond delay="0"/>
                                  </p:stCondLst>
                                  <p:childTnLst>
                                    <p:animEffect transition="out" filter="barn(inVertical)">
                                      <p:cBhvr>
                                        <p:cTn id="77" dur="500"/>
                                        <p:tgtEl>
                                          <p:spTgt spid="7"/>
                                        </p:tgtEl>
                                      </p:cBhvr>
                                    </p:animEffect>
                                    <p:set>
                                      <p:cBhvr>
                                        <p:cTn id="78" dur="1" fill="hold">
                                          <p:stCondLst>
                                            <p:cond delay="499"/>
                                          </p:stCondLst>
                                        </p:cTn>
                                        <p:tgtEl>
                                          <p:spTgt spid="7"/>
                                        </p:tgtEl>
                                        <p:attrNameLst>
                                          <p:attrName>style.visibility</p:attrName>
                                        </p:attrNameLst>
                                      </p:cBhvr>
                                      <p:to>
                                        <p:strVal val="hidden"/>
                                      </p:to>
                                    </p:set>
                                  </p:childTnLst>
                                </p:cTn>
                              </p:par>
                              <p:par>
                                <p:cTn id="79" presetID="16" presetClass="exit" presetSubtype="21" fill="hold" grpId="1" nodeType="withEffect">
                                  <p:stCondLst>
                                    <p:cond delay="0"/>
                                  </p:stCondLst>
                                  <p:childTnLst>
                                    <p:animEffect transition="out" filter="barn(inVertical)">
                                      <p:cBhvr>
                                        <p:cTn id="80" dur="500"/>
                                        <p:tgtEl>
                                          <p:spTgt spid="10"/>
                                        </p:tgtEl>
                                      </p:cBhvr>
                                    </p:animEffect>
                                    <p:set>
                                      <p:cBhvr>
                                        <p:cTn id="81" dur="1" fill="hold">
                                          <p:stCondLst>
                                            <p:cond delay="499"/>
                                          </p:stCondLst>
                                        </p:cTn>
                                        <p:tgtEl>
                                          <p:spTgt spid="10"/>
                                        </p:tgtEl>
                                        <p:attrNameLst>
                                          <p:attrName>style.visibility</p:attrName>
                                        </p:attrNameLst>
                                      </p:cBhvr>
                                      <p:to>
                                        <p:strVal val="hidden"/>
                                      </p:to>
                                    </p:set>
                                  </p:childTnLst>
                                </p:cTn>
                              </p:par>
                              <p:par>
                                <p:cTn id="82" presetID="16" presetClass="exit" presetSubtype="21" fill="hold" grpId="2" nodeType="withEffect">
                                  <p:stCondLst>
                                    <p:cond delay="0"/>
                                  </p:stCondLst>
                                  <p:childTnLst>
                                    <p:animEffect transition="out" filter="barn(inVertical)">
                                      <p:cBhvr>
                                        <p:cTn id="83" dur="500"/>
                                        <p:tgtEl>
                                          <p:spTgt spid="13"/>
                                        </p:tgtEl>
                                      </p:cBhvr>
                                    </p:animEffect>
                                    <p:set>
                                      <p:cBhvr>
                                        <p:cTn id="84" dur="1" fill="hold">
                                          <p:stCondLst>
                                            <p:cond delay="499"/>
                                          </p:stCondLst>
                                        </p:cTn>
                                        <p:tgtEl>
                                          <p:spTgt spid="13"/>
                                        </p:tgtEl>
                                        <p:attrNameLst>
                                          <p:attrName>style.visibility</p:attrName>
                                        </p:attrNameLst>
                                      </p:cBhvr>
                                      <p:to>
                                        <p:strVal val="hidden"/>
                                      </p:to>
                                    </p:set>
                                  </p:childTnLst>
                                </p:cTn>
                              </p:par>
                              <p:par>
                                <p:cTn id="85" presetID="16" presetClass="exit" presetSubtype="21" fill="hold" grpId="1" nodeType="withEffect">
                                  <p:stCondLst>
                                    <p:cond delay="0"/>
                                  </p:stCondLst>
                                  <p:childTnLst>
                                    <p:animEffect transition="out" filter="barn(inVertical)">
                                      <p:cBhvr>
                                        <p:cTn id="86" dur="500"/>
                                        <p:tgtEl>
                                          <p:spTgt spid="14"/>
                                        </p:tgtEl>
                                      </p:cBhvr>
                                    </p:animEffect>
                                    <p:set>
                                      <p:cBhvr>
                                        <p:cTn id="8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7" grpId="2" animBg="1"/>
      <p:bldP spid="10" grpId="0" animBg="1"/>
      <p:bldP spid="10" grpId="1" animBg="1"/>
      <p:bldP spid="13" grpId="0" animBg="1"/>
      <p:bldP spid="13" grpId="1" animBg="1"/>
      <p:bldP spid="13" grpId="2" animBg="1"/>
      <p:bldP spid="14" grpId="0" animBg="1"/>
      <p:bldP spid="14" grpId="1" animBg="1"/>
      <p:bldP spid="15" grpId="0" animBg="1"/>
      <p:bldP spid="15" grpId="1" animBg="1"/>
      <p:bldP spid="15" grpId="2" animBg="1"/>
      <p:bldP spid="16" grpId="0" animBg="1"/>
      <p:bldP spid="1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ight Arrow 1">
            <a:hlinkClick r:id="rId3" action="ppaction://hlinksldjump"/>
          </p:cNvPr>
          <p:cNvSpPr/>
          <p:nvPr/>
        </p:nvSpPr>
        <p:spPr>
          <a:xfrm>
            <a:off x="8532440" y="4768878"/>
            <a:ext cx="61156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mj-lt"/>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2067694"/>
            <a:ext cx="2105025" cy="2171700"/>
          </a:xfrm>
          <a:prstGeom prst="rect">
            <a:avLst/>
          </a:prstGeom>
        </p:spPr>
      </p:pic>
      <p:sp>
        <p:nvSpPr>
          <p:cNvPr id="4" name="Rounded Rectangular Callout 3"/>
          <p:cNvSpPr/>
          <p:nvPr/>
        </p:nvSpPr>
        <p:spPr>
          <a:xfrm>
            <a:off x="2555776" y="192392"/>
            <a:ext cx="5040560" cy="1152128"/>
          </a:xfrm>
          <a:prstGeom prst="wedgeRoundRectCallout">
            <a:avLst>
              <a:gd name="adj1" fmla="val -83645"/>
              <a:gd name="adj2" fmla="val 151584"/>
              <a:gd name="adj3" fmla="val 16667"/>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latin typeface="+mj-lt"/>
              </a:rPr>
              <a:t>Trong bài ‘‘Làm việc thật là vui’’</a:t>
            </a:r>
          </a:p>
          <a:p>
            <a:pPr algn="ctr"/>
            <a:r>
              <a:rPr lang="vi-VN" sz="2400" dirty="0" smtClean="0">
                <a:latin typeface="+mj-lt"/>
              </a:rPr>
              <a:t>Bé bận rộn như thế nào? </a:t>
            </a:r>
          </a:p>
        </p:txBody>
      </p:sp>
      <p:sp>
        <p:nvSpPr>
          <p:cNvPr id="5" name="TextBox 4"/>
          <p:cNvSpPr txBox="1"/>
          <p:nvPr/>
        </p:nvSpPr>
        <p:spPr>
          <a:xfrm>
            <a:off x="2555776" y="2283718"/>
            <a:ext cx="4680520" cy="830997"/>
          </a:xfrm>
          <a:prstGeom prst="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vi-VN" sz="2400" dirty="0" smtClean="0">
                <a:latin typeface="+mj-lt"/>
              </a:rPr>
              <a:t>Bé làm bài, bé đi học, bé quét nhà, nhặt rau, chơi với em đỡ mẹ</a:t>
            </a:r>
            <a:endParaRPr lang="vi-VN" sz="2400" dirty="0">
              <a:latin typeface="+mj-lt"/>
            </a:endParaRPr>
          </a:p>
        </p:txBody>
      </p:sp>
    </p:spTree>
    <p:extLst>
      <p:ext uri="{BB962C8B-B14F-4D97-AF65-F5344CB8AC3E}">
        <p14:creationId xmlns:p14="http://schemas.microsoft.com/office/powerpoint/2010/main" val="9540924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ight Arrow 1">
            <a:hlinkClick r:id="rId3" action="ppaction://hlinksldjump"/>
          </p:cNvPr>
          <p:cNvSpPr/>
          <p:nvPr/>
        </p:nvSpPr>
        <p:spPr>
          <a:xfrm>
            <a:off x="8532440" y="4768878"/>
            <a:ext cx="61156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67" y="1707654"/>
            <a:ext cx="2304256" cy="2304256"/>
          </a:xfrm>
          <a:prstGeom prst="rect">
            <a:avLst/>
          </a:prstGeom>
        </p:spPr>
      </p:pic>
      <p:sp>
        <p:nvSpPr>
          <p:cNvPr id="4" name="Cloud Callout 3"/>
          <p:cNvSpPr/>
          <p:nvPr/>
        </p:nvSpPr>
        <p:spPr>
          <a:xfrm>
            <a:off x="1179395" y="51470"/>
            <a:ext cx="6408712" cy="1119914"/>
          </a:xfrm>
          <a:prstGeom prst="cloudCallout">
            <a:avLst>
              <a:gd name="adj1" fmla="val -57551"/>
              <a:gd name="adj2" fmla="val 143041"/>
            </a:avLst>
          </a:prstGeom>
          <a:solidFill>
            <a:srgbClr val="283903"/>
          </a:solidFill>
          <a:ln>
            <a:solidFill>
              <a:schemeClr val="bg1">
                <a:lumMod val="9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bg1"/>
                </a:solidFill>
                <a:latin typeface="Times New Roman" panose="02020603050405020304" pitchFamily="18" charset="0"/>
                <a:cs typeface="Times New Roman" panose="02020603050405020304" pitchFamily="18" charset="0"/>
              </a:rPr>
              <a:t>Trong</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bài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a:t>
            </a:r>
            <a:r>
              <a:rPr lang="en-US" sz="2000" dirty="0" err="1" smtClean="0">
                <a:solidFill>
                  <a:schemeClr val="bg1"/>
                </a:solidFill>
                <a:latin typeface="Times New Roman" panose="02020603050405020304" pitchFamily="18" charset="0"/>
                <a:cs typeface="Times New Roman" panose="02020603050405020304" pitchFamily="18" charset="0"/>
              </a:rPr>
              <a:t>Làm</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việc</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thật</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là</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vui</a:t>
            </a:r>
            <a:r>
              <a:rPr lang="en-US" sz="2000" dirty="0" smtClean="0">
                <a:solidFill>
                  <a:schemeClr val="bg1"/>
                </a:solidFill>
                <a:latin typeface="Times New Roman" panose="02020603050405020304" pitchFamily="18" charset="0"/>
                <a:cs typeface="Times New Roman" panose="02020603050405020304" pitchFamily="18" charset="0"/>
              </a:rPr>
              <a:t>”</a:t>
            </a:r>
          </a:p>
          <a:p>
            <a:pPr algn="ctr"/>
            <a:r>
              <a:rPr lang="en-US" sz="2000" dirty="0" err="1" smtClean="0">
                <a:solidFill>
                  <a:schemeClr val="bg1"/>
                </a:solidFill>
                <a:latin typeface="Times New Roman" panose="02020603050405020304" pitchFamily="18" charset="0"/>
                <a:cs typeface="Times New Roman" panose="02020603050405020304" pitchFamily="18" charset="0"/>
              </a:rPr>
              <a:t>Vật</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được</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nhắc</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đến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trong</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bài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đọc</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là</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Chọn</a:t>
            </a:r>
            <a:r>
              <a:rPr lang="en-US" sz="2000" dirty="0" smtClean="0">
                <a:solidFill>
                  <a:schemeClr val="bg1"/>
                </a:solidFill>
                <a:latin typeface="Times New Roman" panose="02020603050405020304" pitchFamily="18" charset="0"/>
                <a:cs typeface="Times New Roman" panose="02020603050405020304" pitchFamily="18" charset="0"/>
              </a:rPr>
              <a:t> ý </a:t>
            </a:r>
            <a:r>
              <a:rPr lang="en-US" sz="2000" dirty="0" err="1" smtClean="0">
                <a:solidFill>
                  <a:schemeClr val="bg1"/>
                </a:solidFill>
                <a:latin typeface="Times New Roman" panose="02020603050405020304" pitchFamily="18" charset="0"/>
                <a:cs typeface="Times New Roman" panose="02020603050405020304" pitchFamily="18" charset="0"/>
              </a:rPr>
              <a:t>đúng</a:t>
            </a:r>
            <a:r>
              <a:rPr lang="en-US" sz="2000" dirty="0" smtClean="0">
                <a:solidFill>
                  <a:schemeClr val="bg1"/>
                </a:solidFill>
                <a:latin typeface="Times New Roman" panose="02020603050405020304" pitchFamily="18" charset="0"/>
                <a:cs typeface="Times New Roman" panose="02020603050405020304" pitchFamily="18" charset="0"/>
              </a:rPr>
              <a:t>:</a:t>
            </a:r>
            <a:endParaRPr lang="en-US" sz="2000" dirty="0">
              <a:solidFill>
                <a:schemeClr val="bg1"/>
              </a:solidFill>
              <a:latin typeface="Times New Roman" panose="02020603050405020304" pitchFamily="18"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2146438217"/>
              </p:ext>
            </p:extLst>
          </p:nvPr>
        </p:nvGraphicFramePr>
        <p:xfrm>
          <a:off x="2501770" y="1419622"/>
          <a:ext cx="4068452" cy="31683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477901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6">
                                            <p:graphicEl>
                                              <a:dgm id="{34A53836-9DDD-4F86-941E-4003A6B57021}"/>
                                            </p:graphicEl>
                                          </p:spTgt>
                                        </p:tgtEl>
                                        <p:attrNameLst>
                                          <p:attrName>style.visibility</p:attrName>
                                        </p:attrNameLst>
                                      </p:cBhvr>
                                      <p:to>
                                        <p:strVal val="visible"/>
                                      </p:to>
                                    </p:set>
                                    <p:animEffect transition="in" filter="wipe(right)">
                                      <p:cBhvr>
                                        <p:cTn id="14" dur="500"/>
                                        <p:tgtEl>
                                          <p:spTgt spid="6">
                                            <p:graphicEl>
                                              <a:dgm id="{34A53836-9DDD-4F86-941E-4003A6B57021}"/>
                                            </p:graphicEl>
                                          </p:spTgt>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6">
                                            <p:graphicEl>
                                              <a:dgm id="{BA7CAAF4-9CEC-4D38-9843-86159631F82B}"/>
                                            </p:graphicEl>
                                          </p:spTgt>
                                        </p:tgtEl>
                                        <p:attrNameLst>
                                          <p:attrName>style.visibility</p:attrName>
                                        </p:attrNameLst>
                                      </p:cBhvr>
                                      <p:to>
                                        <p:strVal val="visible"/>
                                      </p:to>
                                    </p:set>
                                    <p:animEffect transition="in" filter="wipe(right)">
                                      <p:cBhvr>
                                        <p:cTn id="17" dur="500"/>
                                        <p:tgtEl>
                                          <p:spTgt spid="6">
                                            <p:graphicEl>
                                              <a:dgm id="{BA7CAAF4-9CEC-4D38-9843-86159631F82B}"/>
                                            </p:graphicEl>
                                          </p:spTgt>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6">
                                            <p:graphicEl>
                                              <a:dgm id="{D3E32F3F-7DA1-4EB0-83A4-FA4537D59A2A}"/>
                                            </p:graphicEl>
                                          </p:spTgt>
                                        </p:tgtEl>
                                        <p:attrNameLst>
                                          <p:attrName>style.visibility</p:attrName>
                                        </p:attrNameLst>
                                      </p:cBhvr>
                                      <p:to>
                                        <p:strVal val="visible"/>
                                      </p:to>
                                    </p:set>
                                    <p:animEffect transition="in" filter="wipe(right)">
                                      <p:cBhvr>
                                        <p:cTn id="20" dur="500"/>
                                        <p:tgtEl>
                                          <p:spTgt spid="6">
                                            <p:graphicEl>
                                              <a:dgm id="{D3E32F3F-7DA1-4EB0-83A4-FA4537D59A2A}"/>
                                            </p:graphicEl>
                                          </p:spTgt>
                                        </p:tgtEl>
                                      </p:cBhvr>
                                    </p:animEffect>
                                  </p:childTnLst>
                                </p:cTn>
                              </p:par>
                            </p:childTnLst>
                          </p:cTn>
                        </p:par>
                        <p:par>
                          <p:cTn id="21" fill="hold">
                            <p:stCondLst>
                              <p:cond delay="500"/>
                            </p:stCondLst>
                            <p:childTnLst>
                              <p:par>
                                <p:cTn id="22" presetID="22" presetClass="entr" presetSubtype="2" fill="hold" grpId="0" nodeType="afterEffect">
                                  <p:stCondLst>
                                    <p:cond delay="0"/>
                                  </p:stCondLst>
                                  <p:childTnLst>
                                    <p:set>
                                      <p:cBhvr>
                                        <p:cTn id="23" dur="1" fill="hold">
                                          <p:stCondLst>
                                            <p:cond delay="0"/>
                                          </p:stCondLst>
                                        </p:cTn>
                                        <p:tgtEl>
                                          <p:spTgt spid="6">
                                            <p:graphicEl>
                                              <a:dgm id="{E30362FD-8816-469A-A8AD-CF2852C1C89F}"/>
                                            </p:graphicEl>
                                          </p:spTgt>
                                        </p:tgtEl>
                                        <p:attrNameLst>
                                          <p:attrName>style.visibility</p:attrName>
                                        </p:attrNameLst>
                                      </p:cBhvr>
                                      <p:to>
                                        <p:strVal val="visible"/>
                                      </p:to>
                                    </p:set>
                                    <p:animEffect transition="in" filter="wipe(right)">
                                      <p:cBhvr>
                                        <p:cTn id="24" dur="500"/>
                                        <p:tgtEl>
                                          <p:spTgt spid="6">
                                            <p:graphicEl>
                                              <a:dgm id="{E30362FD-8816-469A-A8AD-CF2852C1C89F}"/>
                                            </p:graphicEl>
                                          </p:spTgt>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6">
                                            <p:graphicEl>
                                              <a:dgm id="{0C522B73-BE18-4686-8D4E-B59BE3F0B451}"/>
                                            </p:graphicEl>
                                          </p:spTgt>
                                        </p:tgtEl>
                                        <p:attrNameLst>
                                          <p:attrName>style.visibility</p:attrName>
                                        </p:attrNameLst>
                                      </p:cBhvr>
                                      <p:to>
                                        <p:strVal val="visible"/>
                                      </p:to>
                                    </p:set>
                                    <p:animEffect transition="in" filter="wipe(right)">
                                      <p:cBhvr>
                                        <p:cTn id="27" dur="500"/>
                                        <p:tgtEl>
                                          <p:spTgt spid="6">
                                            <p:graphicEl>
                                              <a:dgm id="{0C522B73-BE18-4686-8D4E-B59BE3F0B451}"/>
                                            </p:graphicEl>
                                          </p:spTgt>
                                        </p:tgtEl>
                                      </p:cBhvr>
                                    </p:animEffect>
                                  </p:childTnLst>
                                </p:cTn>
                              </p:par>
                            </p:childTnLst>
                          </p:cTn>
                        </p:par>
                        <p:par>
                          <p:cTn id="28" fill="hold">
                            <p:stCondLst>
                              <p:cond delay="1000"/>
                            </p:stCondLst>
                            <p:childTnLst>
                              <p:par>
                                <p:cTn id="29" presetID="22" presetClass="entr" presetSubtype="2" fill="hold" grpId="0" nodeType="afterEffect">
                                  <p:stCondLst>
                                    <p:cond delay="0"/>
                                  </p:stCondLst>
                                  <p:childTnLst>
                                    <p:set>
                                      <p:cBhvr>
                                        <p:cTn id="30" dur="1" fill="hold">
                                          <p:stCondLst>
                                            <p:cond delay="0"/>
                                          </p:stCondLst>
                                        </p:cTn>
                                        <p:tgtEl>
                                          <p:spTgt spid="6">
                                            <p:graphicEl>
                                              <a:dgm id="{F5D8F6F8-AEC3-48F0-8A13-6232094F009F}"/>
                                            </p:graphicEl>
                                          </p:spTgt>
                                        </p:tgtEl>
                                        <p:attrNameLst>
                                          <p:attrName>style.visibility</p:attrName>
                                        </p:attrNameLst>
                                      </p:cBhvr>
                                      <p:to>
                                        <p:strVal val="visible"/>
                                      </p:to>
                                    </p:set>
                                    <p:animEffect transition="in" filter="wipe(right)">
                                      <p:cBhvr>
                                        <p:cTn id="31" dur="500"/>
                                        <p:tgtEl>
                                          <p:spTgt spid="6">
                                            <p:graphicEl>
                                              <a:dgm id="{F5D8F6F8-AEC3-48F0-8A13-6232094F009F}"/>
                                            </p:graphicEl>
                                          </p:spTgt>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6">
                                            <p:graphicEl>
                                              <a:dgm id="{D82B6370-A95C-4344-A6EB-7614FB29D00C}"/>
                                            </p:graphicEl>
                                          </p:spTgt>
                                        </p:tgtEl>
                                        <p:attrNameLst>
                                          <p:attrName>style.visibility</p:attrName>
                                        </p:attrNameLst>
                                      </p:cBhvr>
                                      <p:to>
                                        <p:strVal val="visible"/>
                                      </p:to>
                                    </p:set>
                                    <p:animEffect transition="in" filter="wipe(right)">
                                      <p:cBhvr>
                                        <p:cTn id="34" dur="500"/>
                                        <p:tgtEl>
                                          <p:spTgt spid="6">
                                            <p:graphicEl>
                                              <a:dgm id="{D82B6370-A95C-4344-A6EB-7614FB29D00C}"/>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xit" presetSubtype="0" fill="hold" grpId="1" nodeType="clickEffect">
                                  <p:stCondLst>
                                    <p:cond delay="0"/>
                                  </p:stCondLst>
                                  <p:childTnLst>
                                    <p:anim calcmode="lin" valueType="num">
                                      <p:cBhvr>
                                        <p:cTn id="38" dur="1000"/>
                                        <p:tgtEl>
                                          <p:spTgt spid="6">
                                            <p:graphicEl>
                                              <a:dgm id="{E30362FD-8816-469A-A8AD-CF2852C1C89F}"/>
                                            </p:graphicEl>
                                          </p:spTgt>
                                        </p:tgtEl>
                                        <p:attrNameLst>
                                          <p:attrName>ppt_w</p:attrName>
                                        </p:attrNameLst>
                                      </p:cBhvr>
                                      <p:tavLst>
                                        <p:tav tm="0">
                                          <p:val>
                                            <p:strVal val="ppt_w"/>
                                          </p:val>
                                        </p:tav>
                                        <p:tav tm="100000">
                                          <p:val>
                                            <p:fltVal val="0"/>
                                          </p:val>
                                        </p:tav>
                                      </p:tavLst>
                                    </p:anim>
                                    <p:anim calcmode="lin" valueType="num">
                                      <p:cBhvr>
                                        <p:cTn id="39" dur="1000"/>
                                        <p:tgtEl>
                                          <p:spTgt spid="6">
                                            <p:graphicEl>
                                              <a:dgm id="{E30362FD-8816-469A-A8AD-CF2852C1C89F}"/>
                                            </p:graphicEl>
                                          </p:spTgt>
                                        </p:tgtEl>
                                        <p:attrNameLst>
                                          <p:attrName>ppt_h</p:attrName>
                                        </p:attrNameLst>
                                      </p:cBhvr>
                                      <p:tavLst>
                                        <p:tav tm="0">
                                          <p:val>
                                            <p:strVal val="ppt_h"/>
                                          </p:val>
                                        </p:tav>
                                        <p:tav tm="100000">
                                          <p:val>
                                            <p:fltVal val="0"/>
                                          </p:val>
                                        </p:tav>
                                      </p:tavLst>
                                    </p:anim>
                                    <p:anim calcmode="lin" valueType="num">
                                      <p:cBhvr>
                                        <p:cTn id="40" dur="1000"/>
                                        <p:tgtEl>
                                          <p:spTgt spid="6">
                                            <p:graphicEl>
                                              <a:dgm id="{E30362FD-8816-469A-A8AD-CF2852C1C89F}"/>
                                            </p:graphicEl>
                                          </p:spTgt>
                                        </p:tgtEl>
                                        <p:attrNameLst>
                                          <p:attrName>style.rotation</p:attrName>
                                        </p:attrNameLst>
                                      </p:cBhvr>
                                      <p:tavLst>
                                        <p:tav tm="0">
                                          <p:val>
                                            <p:fltVal val="0"/>
                                          </p:val>
                                        </p:tav>
                                        <p:tav tm="100000">
                                          <p:val>
                                            <p:fltVal val="90"/>
                                          </p:val>
                                        </p:tav>
                                      </p:tavLst>
                                    </p:anim>
                                    <p:animEffect transition="out" filter="fade">
                                      <p:cBhvr>
                                        <p:cTn id="41" dur="1000"/>
                                        <p:tgtEl>
                                          <p:spTgt spid="6">
                                            <p:graphicEl>
                                              <a:dgm id="{E30362FD-8816-469A-A8AD-CF2852C1C89F}"/>
                                            </p:graphicEl>
                                          </p:spTgt>
                                        </p:tgtEl>
                                      </p:cBhvr>
                                    </p:animEffect>
                                    <p:set>
                                      <p:cBhvr>
                                        <p:cTn id="42" dur="1" fill="hold">
                                          <p:stCondLst>
                                            <p:cond delay="999"/>
                                          </p:stCondLst>
                                        </p:cTn>
                                        <p:tgtEl>
                                          <p:spTgt spid="6">
                                            <p:graphicEl>
                                              <a:dgm id="{E30362FD-8816-469A-A8AD-CF2852C1C89F}"/>
                                            </p:graphicEl>
                                          </p:spTgt>
                                        </p:tgtEl>
                                        <p:attrNameLst>
                                          <p:attrName>style.visibility</p:attrName>
                                        </p:attrNameLst>
                                      </p:cBhvr>
                                      <p:to>
                                        <p:strVal val="hidden"/>
                                      </p:to>
                                    </p:set>
                                  </p:childTnLst>
                                </p:cTn>
                              </p:par>
                              <p:par>
                                <p:cTn id="43" presetID="31" presetClass="exit" presetSubtype="0" fill="hold" grpId="1" nodeType="withEffect">
                                  <p:stCondLst>
                                    <p:cond delay="0"/>
                                  </p:stCondLst>
                                  <p:childTnLst>
                                    <p:anim calcmode="lin" valueType="num">
                                      <p:cBhvr>
                                        <p:cTn id="44" dur="1000"/>
                                        <p:tgtEl>
                                          <p:spTgt spid="6">
                                            <p:graphicEl>
                                              <a:dgm id="{0C522B73-BE18-4686-8D4E-B59BE3F0B451}"/>
                                            </p:graphicEl>
                                          </p:spTgt>
                                        </p:tgtEl>
                                        <p:attrNameLst>
                                          <p:attrName>ppt_w</p:attrName>
                                        </p:attrNameLst>
                                      </p:cBhvr>
                                      <p:tavLst>
                                        <p:tav tm="0">
                                          <p:val>
                                            <p:strVal val="ppt_w"/>
                                          </p:val>
                                        </p:tav>
                                        <p:tav tm="100000">
                                          <p:val>
                                            <p:fltVal val="0"/>
                                          </p:val>
                                        </p:tav>
                                      </p:tavLst>
                                    </p:anim>
                                    <p:anim calcmode="lin" valueType="num">
                                      <p:cBhvr>
                                        <p:cTn id="45" dur="1000"/>
                                        <p:tgtEl>
                                          <p:spTgt spid="6">
                                            <p:graphicEl>
                                              <a:dgm id="{0C522B73-BE18-4686-8D4E-B59BE3F0B451}"/>
                                            </p:graphicEl>
                                          </p:spTgt>
                                        </p:tgtEl>
                                        <p:attrNameLst>
                                          <p:attrName>ppt_h</p:attrName>
                                        </p:attrNameLst>
                                      </p:cBhvr>
                                      <p:tavLst>
                                        <p:tav tm="0">
                                          <p:val>
                                            <p:strVal val="ppt_h"/>
                                          </p:val>
                                        </p:tav>
                                        <p:tav tm="100000">
                                          <p:val>
                                            <p:fltVal val="0"/>
                                          </p:val>
                                        </p:tav>
                                      </p:tavLst>
                                    </p:anim>
                                    <p:anim calcmode="lin" valueType="num">
                                      <p:cBhvr>
                                        <p:cTn id="46" dur="1000"/>
                                        <p:tgtEl>
                                          <p:spTgt spid="6">
                                            <p:graphicEl>
                                              <a:dgm id="{0C522B73-BE18-4686-8D4E-B59BE3F0B451}"/>
                                            </p:graphicEl>
                                          </p:spTgt>
                                        </p:tgtEl>
                                        <p:attrNameLst>
                                          <p:attrName>style.rotation</p:attrName>
                                        </p:attrNameLst>
                                      </p:cBhvr>
                                      <p:tavLst>
                                        <p:tav tm="0">
                                          <p:val>
                                            <p:fltVal val="0"/>
                                          </p:val>
                                        </p:tav>
                                        <p:tav tm="100000">
                                          <p:val>
                                            <p:fltVal val="90"/>
                                          </p:val>
                                        </p:tav>
                                      </p:tavLst>
                                    </p:anim>
                                    <p:animEffect transition="out" filter="fade">
                                      <p:cBhvr>
                                        <p:cTn id="47" dur="1000"/>
                                        <p:tgtEl>
                                          <p:spTgt spid="6">
                                            <p:graphicEl>
                                              <a:dgm id="{0C522B73-BE18-4686-8D4E-B59BE3F0B451}"/>
                                            </p:graphicEl>
                                          </p:spTgt>
                                        </p:tgtEl>
                                      </p:cBhvr>
                                    </p:animEffect>
                                    <p:set>
                                      <p:cBhvr>
                                        <p:cTn id="48" dur="1" fill="hold">
                                          <p:stCondLst>
                                            <p:cond delay="999"/>
                                          </p:stCondLst>
                                        </p:cTn>
                                        <p:tgtEl>
                                          <p:spTgt spid="6">
                                            <p:graphicEl>
                                              <a:dgm id="{0C522B73-BE18-4686-8D4E-B59BE3F0B451}"/>
                                            </p:graphicEl>
                                          </p:spTgt>
                                        </p:tgtEl>
                                        <p:attrNameLst>
                                          <p:attrName>style.visibility</p:attrName>
                                        </p:attrNameLst>
                                      </p:cBhvr>
                                      <p:to>
                                        <p:strVal val="hidden"/>
                                      </p:to>
                                    </p:set>
                                  </p:childTnLst>
                                </p:cTn>
                              </p:par>
                            </p:childTnLst>
                          </p:cTn>
                        </p:par>
                        <p:par>
                          <p:cTn id="49" fill="hold">
                            <p:stCondLst>
                              <p:cond delay="1000"/>
                            </p:stCondLst>
                            <p:childTnLst>
                              <p:par>
                                <p:cTn id="50" presetID="31" presetClass="exit" presetSubtype="0" fill="hold" grpId="1" nodeType="afterEffect">
                                  <p:stCondLst>
                                    <p:cond delay="0"/>
                                  </p:stCondLst>
                                  <p:childTnLst>
                                    <p:anim calcmode="lin" valueType="num">
                                      <p:cBhvr>
                                        <p:cTn id="51" dur="1000"/>
                                        <p:tgtEl>
                                          <p:spTgt spid="6">
                                            <p:graphicEl>
                                              <a:dgm id="{F5D8F6F8-AEC3-48F0-8A13-6232094F009F}"/>
                                            </p:graphicEl>
                                          </p:spTgt>
                                        </p:tgtEl>
                                        <p:attrNameLst>
                                          <p:attrName>ppt_w</p:attrName>
                                        </p:attrNameLst>
                                      </p:cBhvr>
                                      <p:tavLst>
                                        <p:tav tm="0">
                                          <p:val>
                                            <p:strVal val="ppt_w"/>
                                          </p:val>
                                        </p:tav>
                                        <p:tav tm="100000">
                                          <p:val>
                                            <p:fltVal val="0"/>
                                          </p:val>
                                        </p:tav>
                                      </p:tavLst>
                                    </p:anim>
                                    <p:anim calcmode="lin" valueType="num">
                                      <p:cBhvr>
                                        <p:cTn id="52" dur="1000"/>
                                        <p:tgtEl>
                                          <p:spTgt spid="6">
                                            <p:graphicEl>
                                              <a:dgm id="{F5D8F6F8-AEC3-48F0-8A13-6232094F009F}"/>
                                            </p:graphicEl>
                                          </p:spTgt>
                                        </p:tgtEl>
                                        <p:attrNameLst>
                                          <p:attrName>ppt_h</p:attrName>
                                        </p:attrNameLst>
                                      </p:cBhvr>
                                      <p:tavLst>
                                        <p:tav tm="0">
                                          <p:val>
                                            <p:strVal val="ppt_h"/>
                                          </p:val>
                                        </p:tav>
                                        <p:tav tm="100000">
                                          <p:val>
                                            <p:fltVal val="0"/>
                                          </p:val>
                                        </p:tav>
                                      </p:tavLst>
                                    </p:anim>
                                    <p:anim calcmode="lin" valueType="num">
                                      <p:cBhvr>
                                        <p:cTn id="53" dur="1000"/>
                                        <p:tgtEl>
                                          <p:spTgt spid="6">
                                            <p:graphicEl>
                                              <a:dgm id="{F5D8F6F8-AEC3-48F0-8A13-6232094F009F}"/>
                                            </p:graphicEl>
                                          </p:spTgt>
                                        </p:tgtEl>
                                        <p:attrNameLst>
                                          <p:attrName>style.rotation</p:attrName>
                                        </p:attrNameLst>
                                      </p:cBhvr>
                                      <p:tavLst>
                                        <p:tav tm="0">
                                          <p:val>
                                            <p:fltVal val="0"/>
                                          </p:val>
                                        </p:tav>
                                        <p:tav tm="100000">
                                          <p:val>
                                            <p:fltVal val="90"/>
                                          </p:val>
                                        </p:tav>
                                      </p:tavLst>
                                    </p:anim>
                                    <p:animEffect transition="out" filter="fade">
                                      <p:cBhvr>
                                        <p:cTn id="54" dur="1000"/>
                                        <p:tgtEl>
                                          <p:spTgt spid="6">
                                            <p:graphicEl>
                                              <a:dgm id="{F5D8F6F8-AEC3-48F0-8A13-6232094F009F}"/>
                                            </p:graphicEl>
                                          </p:spTgt>
                                        </p:tgtEl>
                                      </p:cBhvr>
                                    </p:animEffect>
                                    <p:set>
                                      <p:cBhvr>
                                        <p:cTn id="55" dur="1" fill="hold">
                                          <p:stCondLst>
                                            <p:cond delay="999"/>
                                          </p:stCondLst>
                                        </p:cTn>
                                        <p:tgtEl>
                                          <p:spTgt spid="6">
                                            <p:graphicEl>
                                              <a:dgm id="{F5D8F6F8-AEC3-48F0-8A13-6232094F009F}"/>
                                            </p:graphicEl>
                                          </p:spTgt>
                                        </p:tgtEl>
                                        <p:attrNameLst>
                                          <p:attrName>style.visibility</p:attrName>
                                        </p:attrNameLst>
                                      </p:cBhvr>
                                      <p:to>
                                        <p:strVal val="hidden"/>
                                      </p:to>
                                    </p:set>
                                  </p:childTnLst>
                                </p:cTn>
                              </p:par>
                              <p:par>
                                <p:cTn id="56" presetID="31" presetClass="exit" presetSubtype="0" fill="hold" grpId="1" nodeType="withEffect">
                                  <p:stCondLst>
                                    <p:cond delay="0"/>
                                  </p:stCondLst>
                                  <p:childTnLst>
                                    <p:anim calcmode="lin" valueType="num">
                                      <p:cBhvr>
                                        <p:cTn id="57" dur="1000"/>
                                        <p:tgtEl>
                                          <p:spTgt spid="6">
                                            <p:graphicEl>
                                              <a:dgm id="{D82B6370-A95C-4344-A6EB-7614FB29D00C}"/>
                                            </p:graphicEl>
                                          </p:spTgt>
                                        </p:tgtEl>
                                        <p:attrNameLst>
                                          <p:attrName>ppt_w</p:attrName>
                                        </p:attrNameLst>
                                      </p:cBhvr>
                                      <p:tavLst>
                                        <p:tav tm="0">
                                          <p:val>
                                            <p:strVal val="ppt_w"/>
                                          </p:val>
                                        </p:tav>
                                        <p:tav tm="100000">
                                          <p:val>
                                            <p:fltVal val="0"/>
                                          </p:val>
                                        </p:tav>
                                      </p:tavLst>
                                    </p:anim>
                                    <p:anim calcmode="lin" valueType="num">
                                      <p:cBhvr>
                                        <p:cTn id="58" dur="1000"/>
                                        <p:tgtEl>
                                          <p:spTgt spid="6">
                                            <p:graphicEl>
                                              <a:dgm id="{D82B6370-A95C-4344-A6EB-7614FB29D00C}"/>
                                            </p:graphicEl>
                                          </p:spTgt>
                                        </p:tgtEl>
                                        <p:attrNameLst>
                                          <p:attrName>ppt_h</p:attrName>
                                        </p:attrNameLst>
                                      </p:cBhvr>
                                      <p:tavLst>
                                        <p:tav tm="0">
                                          <p:val>
                                            <p:strVal val="ppt_h"/>
                                          </p:val>
                                        </p:tav>
                                        <p:tav tm="100000">
                                          <p:val>
                                            <p:fltVal val="0"/>
                                          </p:val>
                                        </p:tav>
                                      </p:tavLst>
                                    </p:anim>
                                    <p:anim calcmode="lin" valueType="num">
                                      <p:cBhvr>
                                        <p:cTn id="59" dur="1000"/>
                                        <p:tgtEl>
                                          <p:spTgt spid="6">
                                            <p:graphicEl>
                                              <a:dgm id="{D82B6370-A95C-4344-A6EB-7614FB29D00C}"/>
                                            </p:graphicEl>
                                          </p:spTgt>
                                        </p:tgtEl>
                                        <p:attrNameLst>
                                          <p:attrName>style.rotation</p:attrName>
                                        </p:attrNameLst>
                                      </p:cBhvr>
                                      <p:tavLst>
                                        <p:tav tm="0">
                                          <p:val>
                                            <p:fltVal val="0"/>
                                          </p:val>
                                        </p:tav>
                                        <p:tav tm="100000">
                                          <p:val>
                                            <p:fltVal val="90"/>
                                          </p:val>
                                        </p:tav>
                                      </p:tavLst>
                                    </p:anim>
                                    <p:animEffect transition="out" filter="fade">
                                      <p:cBhvr>
                                        <p:cTn id="60" dur="1000"/>
                                        <p:tgtEl>
                                          <p:spTgt spid="6">
                                            <p:graphicEl>
                                              <a:dgm id="{D82B6370-A95C-4344-A6EB-7614FB29D00C}"/>
                                            </p:graphicEl>
                                          </p:spTgt>
                                        </p:tgtEl>
                                      </p:cBhvr>
                                    </p:animEffect>
                                    <p:set>
                                      <p:cBhvr>
                                        <p:cTn id="61" dur="1" fill="hold">
                                          <p:stCondLst>
                                            <p:cond delay="999"/>
                                          </p:stCondLst>
                                        </p:cTn>
                                        <p:tgtEl>
                                          <p:spTgt spid="6">
                                            <p:graphicEl>
                                              <a:dgm id="{D82B6370-A95C-4344-A6EB-7614FB29D00C}"/>
                                            </p:graphicEl>
                                          </p:spTgt>
                                        </p:tgtEl>
                                        <p:attrNameLst>
                                          <p:attrName>style.visibility</p:attrName>
                                        </p:attrNameLst>
                                      </p:cBhvr>
                                      <p:to>
                                        <p:strVal val="hidden"/>
                                      </p:to>
                                    </p:set>
                                  </p:childTnLst>
                                </p:cTn>
                              </p:par>
                              <p:par>
                                <p:cTn id="62" presetID="42" presetClass="path" presetSubtype="0" accel="50000" decel="50000" fill="hold" grpId="2" nodeType="withEffect">
                                  <p:stCondLst>
                                    <p:cond delay="0"/>
                                  </p:stCondLst>
                                  <p:childTnLst>
                                    <p:animMotion origin="layout" path="M 3.05556E-6 -6.17284E-7 L 0.0434 0.19599 " pathEditMode="relative" rAng="0" ptsTypes="AA">
                                      <p:cBhvr>
                                        <p:cTn id="63" dur="2000" fill="hold"/>
                                        <p:tgtEl>
                                          <p:spTgt spid="6">
                                            <p:graphicEl>
                                              <a:dgm id="{BA7CAAF4-9CEC-4D38-9843-86159631F82B}"/>
                                            </p:graphicEl>
                                          </p:spTgt>
                                        </p:tgtEl>
                                        <p:attrNameLst>
                                          <p:attrName>ppt_x</p:attrName>
                                          <p:attrName>ppt_y</p:attrName>
                                        </p:attrNameLst>
                                      </p:cBhvr>
                                      <p:rCtr x="2170" y="9784"/>
                                    </p:animMotion>
                                  </p:childTnLst>
                                </p:cTn>
                              </p:par>
                              <p:par>
                                <p:cTn id="64" presetID="42" presetClass="path" presetSubtype="0" accel="50000" decel="50000" fill="hold" grpId="2" nodeType="withEffect">
                                  <p:stCondLst>
                                    <p:cond delay="0"/>
                                  </p:stCondLst>
                                  <p:childTnLst>
                                    <p:animMotion origin="layout" path="M 3.05556E-6 -6.17284E-7 L 0.0434 0.19599 " pathEditMode="relative" rAng="0" ptsTypes="AA">
                                      <p:cBhvr>
                                        <p:cTn id="65" dur="2000" fill="hold"/>
                                        <p:tgtEl>
                                          <p:spTgt spid="6">
                                            <p:graphicEl>
                                              <a:dgm id="{D3E32F3F-7DA1-4EB0-83A4-FA4537D59A2A}"/>
                                            </p:graphicEl>
                                          </p:spTgt>
                                        </p:tgtEl>
                                        <p:attrNameLst>
                                          <p:attrName>ppt_x</p:attrName>
                                          <p:attrName>ppt_y</p:attrName>
                                        </p:attrNameLst>
                                      </p:cBhvr>
                                      <p:rCtr x="2170" y="97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6" grpId="0" uiExpand="1">
        <p:bldSub>
          <a:bldDgm bld="one"/>
        </p:bldSub>
      </p:bldGraphic>
      <p:bldGraphic spid="6" grpId="1" uiExpand="1">
        <p:bldSub>
          <a:bldDgm bld="one"/>
        </p:bldSub>
      </p:bldGraphic>
      <p:bldGraphic spid="6" grpId="2"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extBox 1"/>
          <p:cNvSpPr txBox="1"/>
          <p:nvPr/>
        </p:nvSpPr>
        <p:spPr>
          <a:xfrm>
            <a:off x="1101140" y="821956"/>
            <a:ext cx="7071261" cy="2554545"/>
          </a:xfrm>
          <a:prstGeom prst="rect">
            <a:avLst/>
          </a:prstGeom>
          <a:noFill/>
        </p:spPr>
        <p:txBody>
          <a:bodyPr wrap="square" rtlCol="0">
            <a:spAutoFit/>
          </a:bodyPr>
          <a:lstStyle/>
          <a:p>
            <a:pPr algn="ctr"/>
            <a:r>
              <a:rPr lang="en-US" sz="8000" b="1" dirty="0" smtClean="0">
                <a:solidFill>
                  <a:srgbClr val="FFFF00"/>
                </a:solidFill>
                <a:latin typeface="Times New Roman" pitchFamily="18" charset="0"/>
                <a:cs typeface="Times New Roman" pitchFamily="18" charset="0"/>
              </a:rPr>
              <a:t>MỖI NGƯỜI MỘT VIỆC</a:t>
            </a:r>
            <a:endParaRPr lang="vi-VN" sz="8000"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24479915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0"/>
          </a:stretch>
        </a:blipFill>
        <a:effectLst/>
      </p:bgPr>
    </p:bg>
    <p:spTree>
      <p:nvGrpSpPr>
        <p:cNvPr id="1" name=""/>
        <p:cNvGrpSpPr/>
        <p:nvPr/>
      </p:nvGrpSpPr>
      <p:grpSpPr>
        <a:xfrm>
          <a:off x="0" y="0"/>
          <a:ext cx="0" cy="0"/>
          <a:chOff x="0" y="0"/>
          <a:chExt cx="0" cy="0"/>
        </a:xfrm>
      </p:grpSpPr>
      <p:sp>
        <p:nvSpPr>
          <p:cNvPr id="2" name="TextBox 1"/>
          <p:cNvSpPr txBox="1"/>
          <p:nvPr/>
        </p:nvSpPr>
        <p:spPr>
          <a:xfrm flipH="1">
            <a:off x="2627784" y="1275606"/>
            <a:ext cx="3168352" cy="1200329"/>
          </a:xfrm>
          <a:prstGeom prst="rect">
            <a:avLst/>
          </a:prstGeom>
          <a:noFill/>
        </p:spPr>
        <p:txBody>
          <a:bodyPr wrap="square" rtlCol="0">
            <a:spAutoFit/>
          </a:bodyPr>
          <a:lstStyle/>
          <a:p>
            <a:r>
              <a:rPr lang="en-US" sz="7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 1</a:t>
            </a:r>
            <a:endParaRPr lang="en-US" sz="7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215197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TotalTime>
  <Words>1312</Words>
  <Application>Microsoft Office PowerPoint</Application>
  <PresentationFormat>On-screen Show (16:9)</PresentationFormat>
  <Paragraphs>214</Paragraphs>
  <Slides>26</Slides>
  <Notes>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Nathan Nguyen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 Duẩn</dc:creator>
  <cp:lastModifiedBy>Windows User</cp:lastModifiedBy>
  <cp:revision>59</cp:revision>
  <dcterms:created xsi:type="dcterms:W3CDTF">2021-07-09T00:14:03Z</dcterms:created>
  <dcterms:modified xsi:type="dcterms:W3CDTF">2021-09-06T14:10:43Z</dcterms:modified>
</cp:coreProperties>
</file>