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3"/>
  </p:notesMasterIdLst>
  <p:sldIdLst>
    <p:sldId id="256" r:id="rId2"/>
    <p:sldId id="266" r:id="rId3"/>
    <p:sldId id="284" r:id="rId4"/>
    <p:sldId id="282" r:id="rId5"/>
    <p:sldId id="283" r:id="rId6"/>
    <p:sldId id="286" r:id="rId7"/>
    <p:sldId id="269" r:id="rId8"/>
    <p:sldId id="287" r:id="rId9"/>
    <p:sldId id="279" r:id="rId10"/>
    <p:sldId id="285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DCD"/>
    <a:srgbClr val="828202"/>
    <a:srgbClr val="F7FBDD"/>
    <a:srgbClr val="DCF117"/>
    <a:srgbClr val="D5E226"/>
    <a:srgbClr val="66FF33"/>
    <a:srgbClr val="67C98C"/>
    <a:srgbClr val="66FF66"/>
    <a:srgbClr val="E2EE4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82" autoAdjust="0"/>
    <p:restoredTop sz="92886" autoAdjust="0"/>
  </p:normalViewPr>
  <p:slideViewPr>
    <p:cSldViewPr snapToGrid="0">
      <p:cViewPr varScale="1">
        <p:scale>
          <a:sx n="105" d="100"/>
          <a:sy n="105" d="100"/>
        </p:scale>
        <p:origin x="11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31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4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3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7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</a:rPr>
              <a:t>CHỦ ĐỀ 4</a:t>
            </a:r>
          </a:p>
          <a:p>
            <a:pPr algn="ctr"/>
            <a:r>
              <a:rPr lang="vi-VN" sz="3600" dirty="0">
                <a:solidFill>
                  <a:srgbClr val="C00000"/>
                </a:solidFill>
              </a:rPr>
              <a:t>EM YÊU TRUYỀN THỐNG QUÊ HƯƠNG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436914"/>
            <a:ext cx="12192000" cy="2498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EBBF30-1AEF-EE0E-9C7A-088F735C7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30" r="24484" b="53240"/>
          <a:stretch/>
        </p:blipFill>
        <p:spPr>
          <a:xfrm>
            <a:off x="-261257" y="2064969"/>
            <a:ext cx="12191365" cy="462997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012107-6044-EE8C-A081-439B19C9586D}"/>
              </a:ext>
            </a:extLst>
          </p:cNvPr>
          <p:cNvGrpSpPr/>
          <p:nvPr/>
        </p:nvGrpSpPr>
        <p:grpSpPr>
          <a:xfrm>
            <a:off x="-1369708" y="5366090"/>
            <a:ext cx="14748535" cy="1491910"/>
            <a:chOff x="-2419622" y="5397105"/>
            <a:chExt cx="14748535" cy="1491910"/>
          </a:xfrm>
        </p:grpSpPr>
        <p:pic>
          <p:nvPicPr>
            <p:cNvPr id="5" name="图片 16">
              <a:extLst>
                <a:ext uri="{FF2B5EF4-FFF2-40B4-BE49-F238E27FC236}">
                  <a16:creationId xmlns:a16="http://schemas.microsoft.com/office/drawing/2014/main" id="{91783DFC-9E1A-3276-1E1F-5B6F71F5C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-2419622" y="5397299"/>
              <a:ext cx="8603674" cy="1491716"/>
            </a:xfrm>
            <a:prstGeom prst="rect">
              <a:avLst/>
            </a:prstGeom>
          </p:spPr>
        </p:pic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89EAFBD7-777F-2D41-A192-D0F357C52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8"/>
            <a:stretch/>
          </p:blipFill>
          <p:spPr>
            <a:xfrm flipH="1">
              <a:off x="3725239" y="5397105"/>
              <a:ext cx="8603674" cy="1491716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16334AF-CD51-AA71-6016-11085E420A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6" t="50958"/>
          <a:stretch/>
        </p:blipFill>
        <p:spPr>
          <a:xfrm>
            <a:off x="9899439" y="163054"/>
            <a:ext cx="2403458" cy="2504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5913D8-D791-4B37-B1FA-550AC9543FBC}"/>
              </a:ext>
            </a:extLst>
          </p:cNvPr>
          <p:cNvSpPr txBox="1"/>
          <p:nvPr/>
        </p:nvSpPr>
        <p:spPr>
          <a:xfrm>
            <a:off x="1710266" y="1443464"/>
            <a:ext cx="8771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Bình chọn báo mà em ấn tượng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170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970" y="674269"/>
            <a:ext cx="9499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+mj-lt"/>
              </a:rPr>
              <a:t>Tuần 14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SINH HOẠT LỚP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50" y="1382155"/>
            <a:ext cx="6797040" cy="485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Picture 540" descr="Graphical user interface&#10;&#10;Description automatically generated">
            <a:extLst>
              <a:ext uri="{FF2B5EF4-FFF2-40B4-BE49-F238E27FC236}">
                <a16:creationId xmlns:a16="http://schemas.microsoft.com/office/drawing/2014/main" id="{16219389-EB68-4EB6-B66F-147FA6A8E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207092" cy="6866489"/>
          </a:xfrm>
          <a:prstGeom prst="rect">
            <a:avLst/>
          </a:prstGeom>
        </p:spPr>
      </p:pic>
      <p:pic>
        <p:nvPicPr>
          <p:cNvPr id="543" name="Graphic 542">
            <a:extLst>
              <a:ext uri="{FF2B5EF4-FFF2-40B4-BE49-F238E27FC236}">
                <a16:creationId xmlns:a16="http://schemas.microsoft.com/office/drawing/2014/main" id="{DA540977-529D-4EB5-8230-7134F9860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7722" y="4280108"/>
            <a:ext cx="2474279" cy="2548136"/>
          </a:xfrm>
          <a:prstGeom prst="rect">
            <a:avLst/>
          </a:prstGeom>
        </p:spPr>
      </p:pic>
      <p:pic>
        <p:nvPicPr>
          <p:cNvPr id="544" name="Graphic 543">
            <a:extLst>
              <a:ext uri="{FF2B5EF4-FFF2-40B4-BE49-F238E27FC236}">
                <a16:creationId xmlns:a16="http://schemas.microsoft.com/office/drawing/2014/main" id="{74B01ED8-9554-42B4-BD56-CC268442D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9372" y="4027175"/>
            <a:ext cx="2474277" cy="2801069"/>
          </a:xfrm>
          <a:prstGeom prst="rect">
            <a:avLst/>
          </a:prstGeom>
        </p:spPr>
      </p:pic>
      <p:pic>
        <p:nvPicPr>
          <p:cNvPr id="545" name="Graphic 544">
            <a:extLst>
              <a:ext uri="{FF2B5EF4-FFF2-40B4-BE49-F238E27FC236}">
                <a16:creationId xmlns:a16="http://schemas.microsoft.com/office/drawing/2014/main" id="{FCA5AD51-C407-48CC-A3EC-9719F9DFB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2199291" y="2086179"/>
            <a:ext cx="1881080" cy="3829168"/>
          </a:xfrm>
          <a:prstGeom prst="rect">
            <a:avLst/>
          </a:prstGeom>
        </p:spPr>
      </p:pic>
      <p:pic>
        <p:nvPicPr>
          <p:cNvPr id="546" name="Graphic 545">
            <a:extLst>
              <a:ext uri="{FF2B5EF4-FFF2-40B4-BE49-F238E27FC236}">
                <a16:creationId xmlns:a16="http://schemas.microsoft.com/office/drawing/2014/main" id="{64418B11-F315-490C-9C87-085355A688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4158380"/>
            <a:ext cx="2479419" cy="2704821"/>
          </a:xfrm>
          <a:prstGeom prst="rect">
            <a:avLst/>
          </a:prstGeom>
        </p:spPr>
      </p:pic>
      <p:pic>
        <p:nvPicPr>
          <p:cNvPr id="547" name="Graphic 546">
            <a:extLst>
              <a:ext uri="{FF2B5EF4-FFF2-40B4-BE49-F238E27FC236}">
                <a16:creationId xmlns:a16="http://schemas.microsoft.com/office/drawing/2014/main" id="{14BA8C53-9437-4654-AE0C-0FA3109568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208351" y="4076021"/>
            <a:ext cx="2474279" cy="27033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68895" y="1486014"/>
            <a:ext cx="5269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Hoạt động 1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vi-VN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</a:rPr>
              <a:t>Tổng kết hoạt động tuần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vi-VN" sz="2400" b="1" dirty="0">
                <a:solidFill>
                  <a:srgbClr val="FF0000"/>
                </a:solidFill>
              </a:rPr>
              <a:t> và 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</a:rPr>
              <a:t>phương hướng hoạt động tuần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329102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:a16="http://schemas.microsoft.com/office/drawing/2014/main" id="{E5832271-C08D-4EE3-5D4F-DFF20F44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B80C3-5670-58DC-537D-464C9711D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/>
        </p:blipFill>
        <p:spPr>
          <a:xfrm>
            <a:off x="2921000" y="110834"/>
            <a:ext cx="6642100" cy="43033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F2E81F-8F6E-DEDB-F5E2-55A4CBE8B20D}"/>
              </a:ext>
            </a:extLst>
          </p:cNvPr>
          <p:cNvSpPr txBox="1"/>
          <p:nvPr/>
        </p:nvSpPr>
        <p:spPr>
          <a:xfrm>
            <a:off x="3542988" y="815972"/>
            <a:ext cx="55435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Phần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nhận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xét</a:t>
            </a: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           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Giáo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 </a:t>
            </a:r>
            <a:r>
              <a:rPr kumimoji="0" lang="en-US" sz="44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字魂59号-创粗黑"/>
                <a:cs typeface="+mn-cs"/>
              </a:rPr>
              <a:t>viên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字魂59号-创粗黑"/>
              <a:cs typeface="+mn-cs"/>
            </a:endParaRPr>
          </a:p>
        </p:txBody>
      </p:sp>
      <p:pic>
        <p:nvPicPr>
          <p:cNvPr id="19" name="Picture 14" descr="Cute cactus illustration - seamless pattern">
            <a:extLst>
              <a:ext uri="{FF2B5EF4-FFF2-40B4-BE49-F238E27FC236}">
                <a16:creationId xmlns:a16="http://schemas.microsoft.com/office/drawing/2014/main" id="{4B31E2BD-21DA-35F7-C965-C998CA4E0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/>
        </p:blipFill>
        <p:spPr bwMode="auto">
          <a:xfrm>
            <a:off x="8528687" y="2383972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79BA71-7525-3EE6-ED3B-9929B7A2DF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4212"/>
      </p:ext>
    </p:extLst>
  </p:cSld>
  <p:clrMapOvr>
    <a:masterClrMapping/>
  </p:clrMapOvr>
  <p:transition spd="slow">
    <p:wheel spokes="1"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2F93FF-B0CC-4348-824B-F0BE46B9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7F327F-9ABD-42CC-A593-09815E2F4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485" y="0"/>
            <a:ext cx="13082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6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tuần 15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6A43A-0A28-814C-BEF2-0B6F84694D8A}"/>
              </a:ext>
            </a:extLst>
          </p:cNvPr>
          <p:cNvSpPr txBox="1"/>
          <p:nvPr/>
        </p:nvSpPr>
        <p:spPr>
          <a:xfrm>
            <a:off x="2500884" y="4981168"/>
            <a:ext cx="60990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389766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9"/>
          <p:cNvPicPr>
            <a:picLocks noChangeAspect="1"/>
          </p:cNvPicPr>
          <p:nvPr/>
        </p:nvPicPr>
        <p:blipFill rotWithShape="1">
          <a:blip r:embed="rId2"/>
          <a:srcRect l="3677" t="7856" r="2937" b="8525"/>
          <a:stretch/>
        </p:blipFill>
        <p:spPr>
          <a:xfrm>
            <a:off x="757269" y="372937"/>
            <a:ext cx="11015631" cy="63694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8419" y1="78351" x2="28419" y2="78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85216" y="1644559"/>
            <a:ext cx="5290331" cy="620077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274424" y="331985"/>
            <a:ext cx="5181600" cy="1271797"/>
          </a:xfrm>
          <a:prstGeom prst="roundRect">
            <a:avLst/>
          </a:prstGeom>
          <a:solidFill>
            <a:schemeClr val="bg1"/>
          </a:solidFill>
          <a:ln w="168275">
            <a:solidFill>
              <a:srgbClr val="F2A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8474" y="612816"/>
            <a:ext cx="2695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Eremitage" panose="02040603050506020204" pitchFamily="18" charset="0"/>
                <a:ea typeface="+mn-ea"/>
                <a:cs typeface="+mn-cs"/>
              </a:rPr>
              <a:t>Hoạt động 2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Eremitage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2" name="图片 7" descr="千库网_粉色系手绘花朵花捧花花束PNG免抠素_元素编号117841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74026" flipH="1">
            <a:off x="3978465" y="4341341"/>
            <a:ext cx="2784322" cy="27843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1072" flipH="1" flipV="1">
            <a:off x="-705481" y="126825"/>
            <a:ext cx="3144574" cy="19653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4434" flipH="1">
            <a:off x="9565091" y="284585"/>
            <a:ext cx="3144574" cy="19653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0474" y="2383014"/>
            <a:ext cx="7296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Báo cáo Kết quả thực hiện</a:t>
            </a:r>
          </a:p>
          <a:p>
            <a:r>
              <a:rPr lang="en-US" sz="3600" b="1"/>
              <a:t> kế hoạch tham gia kết nối cộng đồng</a:t>
            </a:r>
          </a:p>
        </p:txBody>
      </p:sp>
    </p:spTree>
    <p:extLst>
      <p:ext uri="{BB962C8B-B14F-4D97-AF65-F5344CB8AC3E}">
        <p14:creationId xmlns:p14="http://schemas.microsoft.com/office/powerpoint/2010/main" val="675922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05" y="591670"/>
            <a:ext cx="6578986" cy="4932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579" y="720762"/>
            <a:ext cx="34447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Gợi ý nội dung báo cáo:</a:t>
            </a:r>
          </a:p>
          <a:p>
            <a:r>
              <a:rPr lang="en-US"/>
              <a:t>- Mục tiêu hoạt động</a:t>
            </a:r>
          </a:p>
          <a:p>
            <a:r>
              <a:rPr lang="en-US"/>
              <a:t>- Nội dung hoạt động</a:t>
            </a:r>
          </a:p>
          <a:p>
            <a:r>
              <a:rPr lang="en-US"/>
              <a:t>- Những người tham gia hoạt động</a:t>
            </a:r>
          </a:p>
          <a:p>
            <a:r>
              <a:rPr lang="en-US"/>
              <a:t>- Cách thức hoạt động</a:t>
            </a:r>
          </a:p>
          <a:p>
            <a:r>
              <a:rPr lang="en-US"/>
              <a:t>- Kết quả hoạt động</a:t>
            </a:r>
          </a:p>
          <a:p>
            <a:r>
              <a:rPr lang="en-US"/>
              <a:t>- Cảm xúc của mọi người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579" y="3057860"/>
            <a:ext cx="3324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Gợi ý hình thức báo cáo:</a:t>
            </a:r>
          </a:p>
          <a:p>
            <a:r>
              <a:rPr lang="en-US"/>
              <a:t>+ Báo cáo bằng cách trình bày lại tiết mục văn nghệ đã tổ chức trong hoạt động kết nối cộng đồng đã tổ chức, tham gia,</a:t>
            </a:r>
          </a:p>
          <a:p>
            <a:r>
              <a:rPr lang="en-US"/>
              <a:t>+ Báo cáo bằng trình bày bài viết</a:t>
            </a:r>
          </a:p>
          <a:p>
            <a:r>
              <a:rPr lang="en-US"/>
              <a:t>+ Báo cáo thông qua giới thiệu anbum chụp ảnh hoạt động,…</a:t>
            </a:r>
          </a:p>
        </p:txBody>
      </p:sp>
    </p:spTree>
    <p:extLst>
      <p:ext uri="{BB962C8B-B14F-4D97-AF65-F5344CB8AC3E}">
        <p14:creationId xmlns:p14="http://schemas.microsoft.com/office/powerpoint/2010/main" val="12748480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5467</TotalTime>
  <Words>274</Words>
  <Application>Microsoft Office PowerPoint</Application>
  <PresentationFormat>Widescreen</PresentationFormat>
  <Paragraphs>37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SVN-Poky's</vt:lpstr>
      <vt:lpstr>Times New Roman</vt:lpstr>
      <vt:lpstr>UTM Eremitage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2022-03-07T03:29:52Z</dcterms:created>
  <dcterms:modified xsi:type="dcterms:W3CDTF">2023-10-10T14:16:41Z</dcterms:modified>
</cp:coreProperties>
</file>