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337" r:id="rId3"/>
    <p:sldId id="338" r:id="rId4"/>
    <p:sldId id="279" r:id="rId5"/>
    <p:sldId id="329" r:id="rId6"/>
    <p:sldId id="339" r:id="rId7"/>
    <p:sldId id="340" r:id="rId8"/>
    <p:sldId id="301" r:id="rId9"/>
    <p:sldId id="341" r:id="rId10"/>
    <p:sldId id="280" r:id="rId11"/>
    <p:sldId id="342" r:id="rId12"/>
    <p:sldId id="336" r:id="rId13"/>
    <p:sldId id="343" r:id="rId14"/>
    <p:sldId id="320" r:id="rId15"/>
    <p:sldId id="333" r:id="rId16"/>
    <p:sldId id="328" r:id="rId17"/>
    <p:sldId id="29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26532"/>
    <a:srgbClr val="D55A95"/>
    <a:srgbClr val="006673"/>
    <a:srgbClr val="05788C"/>
    <a:srgbClr val="048DA4"/>
    <a:srgbClr val="05A0B8"/>
    <a:srgbClr val="A3DBE1"/>
    <a:srgbClr val="E26714"/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4" autoAdjust="0"/>
    <p:restoredTop sz="92735" autoAdjust="0"/>
  </p:normalViewPr>
  <p:slideViewPr>
    <p:cSldViewPr snapToGrid="0" showGuides="1">
      <p:cViewPr>
        <p:scale>
          <a:sx n="58" d="100"/>
          <a:sy n="58" d="100"/>
        </p:scale>
        <p:origin x="88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9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0810" y="994748"/>
            <a:ext cx="103465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Work in pairs. Role-play similar conversations about other devices you want to buy. Use the example in 1 and the expressions below to help you. (p. 59.)</a:t>
            </a:r>
            <a:endParaRPr lang="en-US" sz="5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1EB934A-A062-4769-8434-C4DB5093B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649" y="2751057"/>
            <a:ext cx="192326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8451B03-7144-47A3-B273-322F8B321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46423"/>
              </p:ext>
            </p:extLst>
          </p:nvPr>
        </p:nvGraphicFramePr>
        <p:xfrm>
          <a:off x="1479649" y="2751058"/>
          <a:ext cx="4795438" cy="347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Bitmap Image" r:id="rId5" imgW="3479979" imgH="2521080" progId="Paint.Picture">
                  <p:embed/>
                </p:oleObj>
              </mc:Choice>
              <mc:Fallback>
                <p:oleObj name="Bitmap Image" r:id="rId5" imgW="3479979" imgH="252108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649" y="2751058"/>
                        <a:ext cx="4795438" cy="34782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BB5B1827-4324-4D1E-8CA1-868B11034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290" y="30047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796412D-58AA-4332-817F-BAD1C7AC0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211878"/>
              </p:ext>
            </p:extLst>
          </p:nvPr>
        </p:nvGraphicFramePr>
        <p:xfrm>
          <a:off x="6724097" y="1950537"/>
          <a:ext cx="4041808" cy="473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itmap Image" r:id="rId7" imgW="3143412" imgH="3689540" progId="Paint.Picture">
                  <p:embed/>
                </p:oleObj>
              </mc:Choice>
              <mc:Fallback>
                <p:oleObj name="Bitmap Image" r:id="rId7" imgW="3143412" imgH="368954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097" y="1950537"/>
                        <a:ext cx="4041808" cy="4738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1479" y="878997"/>
            <a:ext cx="104776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Read the text below. Match the highlighted words and phrase with their meanings. (p. 59-60).</a:t>
            </a:r>
            <a:endParaRPr lang="en-US" sz="5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PRACTICE_CULTURE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836" y="95250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07E7A6-1A37-422F-A26B-4909871EE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864" y="1833104"/>
            <a:ext cx="2699132" cy="4695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2F087E-593B-4636-9606-02C2B847C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93043"/>
            <a:ext cx="4044052" cy="46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1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5" y="1002108"/>
            <a:ext cx="104776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Read the text below. Match the highlighted words and phrase with their meanings. (p. 59-60).</a:t>
            </a:r>
            <a:endParaRPr lang="en-US" sz="5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PRACTICE_CULTURE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C519E-7CCB-4811-A906-840795B4C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66" y="1956215"/>
            <a:ext cx="4044052" cy="463586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17EEFC-DBE3-4BBF-8FA6-085E87D498F7}"/>
              </a:ext>
            </a:extLst>
          </p:cNvPr>
          <p:cNvCxnSpPr/>
          <p:nvPr/>
        </p:nvCxnSpPr>
        <p:spPr>
          <a:xfrm>
            <a:off x="6555036" y="2215830"/>
            <a:ext cx="440675" cy="13901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CA99435-3E88-4B35-8B47-ABB19BD7EF6D}"/>
              </a:ext>
            </a:extLst>
          </p:cNvPr>
          <p:cNvCxnSpPr>
            <a:cxnSpLocks/>
          </p:cNvCxnSpPr>
          <p:nvPr/>
        </p:nvCxnSpPr>
        <p:spPr>
          <a:xfrm>
            <a:off x="6555035" y="3071086"/>
            <a:ext cx="440676" cy="18314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4E5F34-27F2-409A-A561-8EB9974D98F4}"/>
              </a:ext>
            </a:extLst>
          </p:cNvPr>
          <p:cNvCxnSpPr>
            <a:cxnSpLocks/>
          </p:cNvCxnSpPr>
          <p:nvPr/>
        </p:nvCxnSpPr>
        <p:spPr>
          <a:xfrm flipV="1">
            <a:off x="6555034" y="2324559"/>
            <a:ext cx="440677" cy="1510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CA826EF-A681-4259-ACAE-FD6543E73D28}"/>
              </a:ext>
            </a:extLst>
          </p:cNvPr>
          <p:cNvCxnSpPr>
            <a:cxnSpLocks/>
          </p:cNvCxnSpPr>
          <p:nvPr/>
        </p:nvCxnSpPr>
        <p:spPr>
          <a:xfrm>
            <a:off x="6544016" y="5064782"/>
            <a:ext cx="451695" cy="697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308934D-C403-4127-8B31-7BDE21A28B9A}"/>
              </a:ext>
            </a:extLst>
          </p:cNvPr>
          <p:cNvCxnSpPr>
            <a:cxnSpLocks/>
          </p:cNvCxnSpPr>
          <p:nvPr/>
        </p:nvCxnSpPr>
        <p:spPr>
          <a:xfrm flipV="1">
            <a:off x="6544016" y="2910322"/>
            <a:ext cx="588976" cy="29455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3D7A7B57-E8E0-443A-A8CF-96878E73B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317" y="1940344"/>
            <a:ext cx="2699132" cy="46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51975" y="107375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08186" y="225915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5284" y="3619259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03998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681058"/>
            <a:ext cx="7013734" cy="1221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</a:rPr>
              <a:t>Everyday English</a:t>
            </a:r>
          </a:p>
          <a:p>
            <a:r>
              <a:rPr lang="en-US" dirty="0">
                <a:solidFill>
                  <a:srgbClr val="05788C"/>
                </a:solidFill>
              </a:rPr>
              <a:t>Activity 1: Listen and complete a conversation at a computer store with the expressions in the box. Then </a:t>
            </a:r>
            <a:r>
              <a:rPr lang="en-US" dirty="0" err="1">
                <a:solidFill>
                  <a:srgbClr val="05788C"/>
                </a:solidFill>
              </a:rPr>
              <a:t>practise</a:t>
            </a:r>
            <a:r>
              <a:rPr lang="en-US" dirty="0">
                <a:solidFill>
                  <a:srgbClr val="05788C"/>
                </a:solidFill>
              </a:rPr>
              <a:t> it in pairs. </a:t>
            </a:r>
            <a:endParaRPr lang="en-VN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90091" y="3973517"/>
            <a:ext cx="6982688" cy="10034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5788C"/>
                </a:solidFill>
              </a:rPr>
              <a:t>Culture</a:t>
            </a:r>
            <a:endParaRPr lang="en-VN" dirty="0">
              <a:solidFill>
                <a:srgbClr val="05788C"/>
              </a:solidFill>
            </a:endParaRPr>
          </a:p>
          <a:p>
            <a:r>
              <a:rPr lang="en-US" dirty="0">
                <a:solidFill>
                  <a:srgbClr val="05788C"/>
                </a:solidFill>
              </a:rPr>
              <a:t>Activity </a:t>
            </a:r>
            <a:r>
              <a:rPr lang="en-VN" dirty="0">
                <a:solidFill>
                  <a:srgbClr val="05788C"/>
                </a:solidFill>
              </a:rPr>
              <a:t>1: </a:t>
            </a:r>
            <a:r>
              <a:rPr lang="en-US" dirty="0">
                <a:solidFill>
                  <a:srgbClr val="05788C"/>
                </a:solidFill>
              </a:rPr>
              <a:t>Read the text below. Match the highlighted words and phrase with their meanings. </a:t>
            </a:r>
            <a:endParaRPr lang="en-GB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835742" y="1620220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25782" y="263506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652918" y="397436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095461" y="511087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90091" y="5130872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</a:rPr>
              <a:t>Activity 2: Look at the advertisements. Decide which one is most suitable for each person below. </a:t>
            </a:r>
            <a:endParaRPr lang="en-VN" dirty="0">
              <a:solidFill>
                <a:srgbClr val="05788C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04C0D3-7604-4F4F-A9FF-8AD8F1C8AAF3}"/>
              </a:ext>
            </a:extLst>
          </p:cNvPr>
          <p:cNvSpPr/>
          <p:nvPr/>
        </p:nvSpPr>
        <p:spPr>
          <a:xfrm>
            <a:off x="4890091" y="3095760"/>
            <a:ext cx="6982688" cy="929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</a:rPr>
              <a:t>Activity 2: Work in pairs. Role-play similar conversations about other devices you want to buy. Use the example in 1 and the expressions below to help you. </a:t>
            </a:r>
            <a:endParaRPr lang="en-GB" dirty="0">
              <a:solidFill>
                <a:srgbClr val="05788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 CLIL</a:t>
            </a:r>
          </a:p>
        </p:txBody>
      </p:sp>
    </p:spTree>
    <p:extLst>
      <p:ext uri="{BB962C8B-B14F-4D97-AF65-F5344CB8AC3E}">
        <p14:creationId xmlns:p14="http://schemas.microsoft.com/office/powerpoint/2010/main" val="125642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0CF2BF-8101-5A49-95C3-27CA4654E941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BBEA9-DE77-6048-B599-25970BAD0B59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BD641-0B95-5445-931A-EB6D704260E1}"/>
              </a:ext>
            </a:extLst>
          </p:cNvPr>
          <p:cNvSpPr txBox="1"/>
          <p:nvPr/>
        </p:nvSpPr>
        <p:spPr>
          <a:xfrm>
            <a:off x="1554301" y="1016186"/>
            <a:ext cx="103465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Look at the advertisements. Decide which one is most suitable for each person below. (p.60).</a:t>
            </a:r>
            <a:endParaRPr lang="en-US" sz="72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C106CCE-5E00-4635-98D9-BF106127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308" y="2478794"/>
            <a:ext cx="152668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34D4E2-E2D4-4EA6-AEAA-A4B9AD892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609909"/>
              </p:ext>
            </p:extLst>
          </p:nvPr>
        </p:nvGraphicFramePr>
        <p:xfrm>
          <a:off x="1610307" y="2106202"/>
          <a:ext cx="4179313" cy="316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Bitmap Image" r:id="rId5" imgW="3486329" imgH="2635385" progId="Paint.Picture">
                  <p:embed/>
                </p:oleObj>
              </mc:Choice>
              <mc:Fallback>
                <p:oleObj name="Bitmap Image" r:id="rId5" imgW="3486329" imgH="263538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307" y="2106202"/>
                        <a:ext cx="4179313" cy="3169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98D23E71-C02D-40C3-B4F6-8ADF1F5DD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382" y="1838090"/>
            <a:ext cx="16755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302C6E5-5A7F-4AF5-B743-53B433DAD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75161"/>
              </p:ext>
            </p:extLst>
          </p:nvPr>
        </p:nvGraphicFramePr>
        <p:xfrm>
          <a:off x="6402381" y="1670171"/>
          <a:ext cx="4542925" cy="362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Bitmap Image" r:id="rId7" imgW="3460928" imgH="2749691" progId="Paint.Picture">
                  <p:embed/>
                </p:oleObj>
              </mc:Choice>
              <mc:Fallback>
                <p:oleObj name="Bitmap Image" r:id="rId7" imgW="3460928" imgH="274969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381" y="1670171"/>
                        <a:ext cx="4542925" cy="3624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3D61B47C-578A-4B1D-968D-05474D1FA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611" y="599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6BEBE26-FD53-4FCD-8C60-87EE485D7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563631"/>
              </p:ext>
            </p:extLst>
          </p:nvPr>
        </p:nvGraphicFramePr>
        <p:xfrm>
          <a:off x="6541326" y="5474889"/>
          <a:ext cx="4403980" cy="84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Bitmap Image" r:id="rId9" imgW="5372376" imgH="1034921" progId="Paint.Picture">
                  <p:embed/>
                </p:oleObj>
              </mc:Choice>
              <mc:Fallback>
                <p:oleObj name="Bitmap Image" r:id="rId9" imgW="5372376" imgH="1034921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326" y="5474889"/>
                        <a:ext cx="4403980" cy="845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0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93197" y="15412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5" y="24019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7453" y="369257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03998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Who remembers more?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681058"/>
            <a:ext cx="7013734" cy="1221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</a:rPr>
              <a:t>Everyday English</a:t>
            </a:r>
          </a:p>
          <a:p>
            <a:r>
              <a:rPr lang="en-GB" dirty="0">
                <a:solidFill>
                  <a:srgbClr val="05788C"/>
                </a:solidFill>
              </a:rPr>
              <a:t>Task 1: </a:t>
            </a:r>
            <a:r>
              <a:rPr lang="en-US" dirty="0">
                <a:solidFill>
                  <a:srgbClr val="05788C"/>
                </a:solidFill>
              </a:rPr>
              <a:t>Listen and complete the conversation with the words from the box. Then </a:t>
            </a:r>
            <a:r>
              <a:rPr lang="en-US" dirty="0" err="1">
                <a:solidFill>
                  <a:srgbClr val="05788C"/>
                </a:solidFill>
              </a:rPr>
              <a:t>practise</a:t>
            </a:r>
            <a:r>
              <a:rPr lang="en-US" dirty="0">
                <a:solidFill>
                  <a:srgbClr val="05788C"/>
                </a:solidFill>
              </a:rPr>
              <a:t> it in pairs.</a:t>
            </a:r>
            <a:r>
              <a:rPr lang="en-VN" dirty="0">
                <a:solidFill>
                  <a:srgbClr val="05788C"/>
                </a:solidFill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90091" y="3766443"/>
            <a:ext cx="6982688" cy="1136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5788C"/>
                </a:solidFill>
              </a:rPr>
              <a:t>Culture</a:t>
            </a:r>
            <a:endParaRPr lang="en-VN" dirty="0">
              <a:solidFill>
                <a:srgbClr val="05788C"/>
              </a:solidFill>
            </a:endParaRPr>
          </a:p>
          <a:p>
            <a:r>
              <a:rPr lang="en-VN" dirty="0">
                <a:solidFill>
                  <a:srgbClr val="05788C"/>
                </a:solidFill>
              </a:rPr>
              <a:t>Task 1: </a:t>
            </a:r>
            <a:r>
              <a:rPr lang="en-US" dirty="0">
                <a:solidFill>
                  <a:srgbClr val="05788C"/>
                </a:solidFill>
              </a:rPr>
              <a:t>Read the text below and complete the diagram about Save the Children.</a:t>
            </a:r>
            <a:endParaRPr lang="en-VN" dirty="0">
              <a:solidFill>
                <a:srgbClr val="05788C"/>
              </a:solidFill>
            </a:endParaRPr>
          </a:p>
          <a:p>
            <a:endParaRPr lang="en-GB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500381" y="178395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591833" y="270226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508186" y="397436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095461" y="511087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05614" y="6099240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90091" y="5130872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</a:rPr>
              <a:t>Task 2: Work in groups. Use the diagram to talk about Save the Children.</a:t>
            </a:r>
            <a:endParaRPr lang="en-VN" dirty="0">
              <a:solidFill>
                <a:srgbClr val="05788C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CE8F04-21AC-5E41-9A76-D02B0A2FAE2F}"/>
              </a:ext>
            </a:extLst>
          </p:cNvPr>
          <p:cNvSpPr/>
          <p:nvPr/>
        </p:nvSpPr>
        <p:spPr>
          <a:xfrm>
            <a:off x="259808" y="615204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1D4F0D27-B933-9C4E-A1F5-25602F3EBCDD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1287339" y="5443948"/>
            <a:ext cx="808123" cy="720640"/>
          </a:xfrm>
          <a:prstGeom prst="curvedConnector3">
            <a:avLst>
              <a:gd name="adj1" fmla="val 100459"/>
            </a:avLst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D04C0D3-7604-4F4F-A9FF-8AD8F1C8AAF3}"/>
              </a:ext>
            </a:extLst>
          </p:cNvPr>
          <p:cNvSpPr/>
          <p:nvPr/>
        </p:nvSpPr>
        <p:spPr>
          <a:xfrm>
            <a:off x="4890091" y="3095761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2: </a:t>
            </a:r>
            <a:r>
              <a:rPr lang="en-US" dirty="0">
                <a:solidFill>
                  <a:srgbClr val="05788C"/>
                </a:solidFill>
              </a:rPr>
              <a:t>Work in pairs. Take on a role and act out a conversation like the one in 1.</a:t>
            </a:r>
            <a:r>
              <a:rPr lang="en-VN" dirty="0">
                <a:solidFill>
                  <a:srgbClr val="05788C"/>
                </a:solidFill>
              </a:rPr>
              <a:t> </a:t>
            </a:r>
            <a:endParaRPr lang="en-GB" dirty="0">
              <a:solidFill>
                <a:srgbClr val="05788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 CLIL</a:t>
            </a:r>
          </a:p>
        </p:txBody>
      </p:sp>
    </p:spTree>
    <p:extLst>
      <p:ext uri="{BB962C8B-B14F-4D97-AF65-F5344CB8AC3E}">
        <p14:creationId xmlns:p14="http://schemas.microsoft.com/office/powerpoint/2010/main" val="51460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B1540-DC9C-F84E-91FD-3561FCEC6CFE}"/>
              </a:ext>
            </a:extLst>
          </p:cNvPr>
          <p:cNvSpPr txBox="1"/>
          <p:nvPr/>
        </p:nvSpPr>
        <p:spPr>
          <a:xfrm>
            <a:off x="1358390" y="1912795"/>
            <a:ext cx="10357658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Revise how to make and respond to requests.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more information about computer hardware.</a:t>
            </a:r>
          </a:p>
        </p:txBody>
      </p:sp>
    </p:spTree>
    <p:extLst>
      <p:ext uri="{BB962C8B-B14F-4D97-AF65-F5344CB8AC3E}">
        <p14:creationId xmlns:p14="http://schemas.microsoft.com/office/powerpoint/2010/main" val="3783509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561588" y="1884559"/>
            <a:ext cx="8584082" cy="2909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/>
              <a:t>1. </a:t>
            </a:r>
            <a:r>
              <a:rPr lang="en-GB" sz="3200" dirty="0"/>
              <a:t>Prepare for the next lesson: Unit 5_Looking back and project</a:t>
            </a:r>
            <a:endParaRPr lang="en-VN" sz="3200" dirty="0"/>
          </a:p>
          <a:p>
            <a:pPr lvl="0"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9" y="2805340"/>
            <a:ext cx="4506662" cy="1178831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606691" y="4373005"/>
            <a:ext cx="756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48DA4"/>
                </a:solidFill>
              </a:rPr>
              <a:t>Artificial intelligence</a:t>
            </a:r>
            <a:endParaRPr lang="en-VN" sz="3600" dirty="0">
              <a:solidFill>
                <a:srgbClr val="048DA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INVENTIONS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920337" y="2823227"/>
            <a:ext cx="4103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 CLIL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82026" y="2830133"/>
            <a:ext cx="2878040" cy="1154038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16922" y="3119068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37920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71597" y="2226027"/>
            <a:ext cx="940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Revise how to make and respond to requests.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Know more information about computer hardware.</a:t>
            </a:r>
          </a:p>
        </p:txBody>
      </p:sp>
    </p:spTree>
    <p:extLst>
      <p:ext uri="{BB962C8B-B14F-4D97-AF65-F5344CB8AC3E}">
        <p14:creationId xmlns:p14="http://schemas.microsoft.com/office/powerpoint/2010/main" val="356371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51975" y="107375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08186" y="225915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5284" y="3619259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03998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681058"/>
            <a:ext cx="7013734" cy="1221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</a:rPr>
              <a:t>Everyday English</a:t>
            </a:r>
          </a:p>
          <a:p>
            <a:r>
              <a:rPr lang="en-US" dirty="0">
                <a:solidFill>
                  <a:srgbClr val="05788C"/>
                </a:solidFill>
              </a:rPr>
              <a:t>Activity 1: Listen and complete a conversation at a computer store with the expressions in the box. Then </a:t>
            </a:r>
            <a:r>
              <a:rPr lang="en-US" dirty="0" err="1">
                <a:solidFill>
                  <a:srgbClr val="05788C"/>
                </a:solidFill>
              </a:rPr>
              <a:t>practise</a:t>
            </a:r>
            <a:r>
              <a:rPr lang="en-US" dirty="0">
                <a:solidFill>
                  <a:srgbClr val="05788C"/>
                </a:solidFill>
              </a:rPr>
              <a:t> it in pairs. </a:t>
            </a:r>
            <a:endParaRPr lang="en-VN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90091" y="3973517"/>
            <a:ext cx="6982688" cy="10034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5788C"/>
                </a:solidFill>
              </a:rPr>
              <a:t>Culture</a:t>
            </a:r>
            <a:endParaRPr lang="en-VN" dirty="0">
              <a:solidFill>
                <a:srgbClr val="05788C"/>
              </a:solidFill>
            </a:endParaRPr>
          </a:p>
          <a:p>
            <a:r>
              <a:rPr lang="en-US" dirty="0">
                <a:solidFill>
                  <a:srgbClr val="05788C"/>
                </a:solidFill>
              </a:rPr>
              <a:t>Activity </a:t>
            </a:r>
            <a:r>
              <a:rPr lang="en-VN" dirty="0">
                <a:solidFill>
                  <a:srgbClr val="05788C"/>
                </a:solidFill>
              </a:rPr>
              <a:t>1: </a:t>
            </a:r>
            <a:r>
              <a:rPr lang="en-US" dirty="0">
                <a:solidFill>
                  <a:srgbClr val="05788C"/>
                </a:solidFill>
              </a:rPr>
              <a:t>Read the text below. Match the highlighted words and phrase with their meanings. </a:t>
            </a:r>
            <a:endParaRPr lang="en-GB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835742" y="1620220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25782" y="263506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652918" y="397436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095461" y="511087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05614" y="6099240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90091" y="5130872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</a:rPr>
              <a:t>Activity 2: Look at the advertisements. Decide which one is most suitable for each person below. </a:t>
            </a:r>
            <a:endParaRPr lang="en-VN" dirty="0">
              <a:solidFill>
                <a:srgbClr val="05788C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CE8F04-21AC-5E41-9A76-D02B0A2FAE2F}"/>
              </a:ext>
            </a:extLst>
          </p:cNvPr>
          <p:cNvSpPr/>
          <p:nvPr/>
        </p:nvSpPr>
        <p:spPr>
          <a:xfrm>
            <a:off x="259808" y="615204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1D4F0D27-B933-9C4E-A1F5-25602F3EBCD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87338" y="5465975"/>
            <a:ext cx="808123" cy="720640"/>
          </a:xfrm>
          <a:prstGeom prst="curvedConnector3">
            <a:avLst>
              <a:gd name="adj1" fmla="val 100459"/>
            </a:avLst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D04C0D3-7604-4F4F-A9FF-8AD8F1C8AAF3}"/>
              </a:ext>
            </a:extLst>
          </p:cNvPr>
          <p:cNvSpPr/>
          <p:nvPr/>
        </p:nvSpPr>
        <p:spPr>
          <a:xfrm>
            <a:off x="4890091" y="3095760"/>
            <a:ext cx="6982688" cy="929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</a:rPr>
              <a:t>Activity 2: Work in pairs. Role-play similar conversations about other devices you want to buy. Use the example in 1 and the expressions below to help you. </a:t>
            </a:r>
            <a:endParaRPr lang="en-GB" dirty="0">
              <a:solidFill>
                <a:srgbClr val="05788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 CLIL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2047" y="126501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03419" y="1407629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 CLIL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DF6991-00E1-314B-B208-2FFBD560D83D}"/>
              </a:ext>
            </a:extLst>
          </p:cNvPr>
          <p:cNvSpPr txBox="1"/>
          <p:nvPr/>
        </p:nvSpPr>
        <p:spPr>
          <a:xfrm>
            <a:off x="1120014" y="2581770"/>
            <a:ext cx="5490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word cards about </a:t>
            </a:r>
            <a:r>
              <a:rPr lang="en-US" sz="2400" i="1" dirty="0"/>
              <a:t>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Stick the cards on sheets of A1 paper.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Stick the  sheets of A1 paper on the walls/ board.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VN" sz="2400" dirty="0"/>
          </a:p>
        </p:txBody>
      </p:sp>
      <p:pic>
        <p:nvPicPr>
          <p:cNvPr id="12" name="Picture 11" descr="conversation-clipart-clip-art-13.jpg">
            <a:extLst>
              <a:ext uri="{FF2B5EF4-FFF2-40B4-BE49-F238E27FC236}">
                <a16:creationId xmlns:a16="http://schemas.microsoft.com/office/drawing/2014/main" id="{31E952F2-B346-4BB8-B03A-0C8CBFAF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14" y="1976229"/>
            <a:ext cx="4201886" cy="42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7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2047" y="126501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03419" y="1407629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6673"/>
                </a:solidFill>
              </a:rPr>
              <a:t>Card game</a:t>
            </a:r>
            <a:endParaRPr lang="en-GB" sz="24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 CLIL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DF6991-00E1-314B-B208-2FFBD560D83D}"/>
              </a:ext>
            </a:extLst>
          </p:cNvPr>
          <p:cNvSpPr txBox="1"/>
          <p:nvPr/>
        </p:nvSpPr>
        <p:spPr>
          <a:xfrm>
            <a:off x="1403042" y="2368203"/>
            <a:ext cx="54902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Laptop		Screen</a:t>
            </a:r>
          </a:p>
          <a:p>
            <a:r>
              <a:rPr lang="en-US" sz="2800" i="1" dirty="0"/>
              <a:t>Hardware		Software</a:t>
            </a:r>
          </a:p>
          <a:p>
            <a:r>
              <a:rPr lang="en-US" sz="2800" i="1" dirty="0"/>
              <a:t>Speed			Document</a:t>
            </a:r>
          </a:p>
          <a:p>
            <a:r>
              <a:rPr lang="en-US" sz="2800" i="1" dirty="0"/>
              <a:t>Display		Battery</a:t>
            </a:r>
          </a:p>
          <a:p>
            <a:r>
              <a:rPr lang="en-US" sz="2800" i="1" dirty="0"/>
              <a:t>Light			Weight</a:t>
            </a:r>
          </a:p>
          <a:p>
            <a:r>
              <a:rPr lang="en-US" sz="2800" i="1" dirty="0"/>
              <a:t>Size			Brand</a:t>
            </a:r>
          </a:p>
          <a:p>
            <a:r>
              <a:rPr lang="en-US" sz="2800" i="1" dirty="0"/>
              <a:t>Program		Memory</a:t>
            </a:r>
          </a:p>
          <a:p>
            <a:r>
              <a:rPr lang="en-US" sz="2800" i="1" dirty="0"/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VN" sz="24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FB70871-A8CB-43EC-8A43-849DE79FE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1972648"/>
            <a:ext cx="4593772" cy="459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3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51975" y="107375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08186" y="225915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03998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681058"/>
            <a:ext cx="7013734" cy="1221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</a:rPr>
              <a:t>Everyday English</a:t>
            </a:r>
          </a:p>
          <a:p>
            <a:r>
              <a:rPr lang="en-US" dirty="0">
                <a:solidFill>
                  <a:srgbClr val="05788C"/>
                </a:solidFill>
              </a:rPr>
              <a:t>Activity 1: Listen and complete a conversation at a computer store with the expressions in the box. Then </a:t>
            </a:r>
            <a:r>
              <a:rPr lang="en-US" dirty="0" err="1">
                <a:solidFill>
                  <a:srgbClr val="05788C"/>
                </a:solidFill>
              </a:rPr>
              <a:t>practise</a:t>
            </a:r>
            <a:r>
              <a:rPr lang="en-US" dirty="0">
                <a:solidFill>
                  <a:srgbClr val="05788C"/>
                </a:solidFill>
              </a:rPr>
              <a:t> it in pairs. </a:t>
            </a:r>
            <a:endParaRPr lang="en-VN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835742" y="1620220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 CLIL</a:t>
            </a:r>
          </a:p>
        </p:txBody>
      </p:sp>
    </p:spTree>
    <p:extLst>
      <p:ext uri="{BB962C8B-B14F-4D97-AF65-F5344CB8AC3E}">
        <p14:creationId xmlns:p14="http://schemas.microsoft.com/office/powerpoint/2010/main" val="289491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PRESENTATION_</a:t>
            </a:r>
            <a:r>
              <a:rPr lang="en-US" sz="3600" b="1" dirty="0">
                <a:solidFill>
                  <a:srgbClr val="05788C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89438F-FBB7-A647-8B75-77D28A131389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257CC-4385-7A4C-A77D-C72B0FDA51B0}"/>
              </a:ext>
            </a:extLst>
          </p:cNvPr>
          <p:cNvSpPr txBox="1"/>
          <p:nvPr/>
        </p:nvSpPr>
        <p:spPr>
          <a:xfrm>
            <a:off x="1585782" y="1002108"/>
            <a:ext cx="103465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Listen and complete a conversation at a computer store with the expressions in the box. Then </a:t>
            </a:r>
            <a:r>
              <a:rPr lang="en-US" sz="2800" b="1" dirty="0" err="1">
                <a:solidFill>
                  <a:srgbClr val="F26532"/>
                </a:solidFill>
              </a:rPr>
              <a:t>practise</a:t>
            </a:r>
            <a:r>
              <a:rPr lang="en-US" sz="2800" b="1" dirty="0">
                <a:solidFill>
                  <a:srgbClr val="F26532"/>
                </a:solidFill>
              </a:rPr>
              <a:t> it in pairs. (p. 58).</a:t>
            </a:r>
            <a:endParaRPr lang="en-US" sz="5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BC1F6-FC1A-514A-8280-07D37C4A5973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E1CDAC9-9DF7-9F47-97A4-ABBD35B46DAB}"/>
              </a:ext>
            </a:extLst>
          </p:cNvPr>
          <p:cNvSpPr/>
          <p:nvPr/>
        </p:nvSpPr>
        <p:spPr>
          <a:xfrm>
            <a:off x="2808514" y="1972264"/>
            <a:ext cx="7184572" cy="1674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	A. Can you let me know about</a:t>
            </a:r>
          </a:p>
          <a:p>
            <a:r>
              <a:rPr lang="en-US" sz="2000" dirty="0">
                <a:solidFill>
                  <a:schemeClr val="tx1"/>
                </a:solidFill>
              </a:rPr>
              <a:t>	B. Can you please recommend</a:t>
            </a:r>
          </a:p>
          <a:p>
            <a:r>
              <a:rPr lang="en-US" sz="2000" dirty="0">
                <a:solidFill>
                  <a:schemeClr val="tx1"/>
                </a:solidFill>
              </a:rPr>
              <a:t>	C. Certainly</a:t>
            </a:r>
          </a:p>
          <a:p>
            <a:r>
              <a:rPr lang="en-US" sz="2000" dirty="0">
                <a:solidFill>
                  <a:schemeClr val="tx1"/>
                </a:solidFill>
              </a:rPr>
              <a:t>	D. Feel free to ask me if you need further information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	E. Sure</a:t>
            </a:r>
          </a:p>
          <a:p>
            <a:pPr algn="ctr"/>
            <a:endParaRPr lang="en-VN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71C5E-8A80-C746-BC55-EF2BCDF5F3FD}"/>
              </a:ext>
            </a:extLst>
          </p:cNvPr>
          <p:cNvSpPr txBox="1"/>
          <p:nvPr/>
        </p:nvSpPr>
        <p:spPr>
          <a:xfrm>
            <a:off x="1262743" y="3942912"/>
            <a:ext cx="10229041" cy="257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Tim:</a:t>
            </a:r>
            <a:r>
              <a:rPr lang="en-US" sz="2200" dirty="0"/>
              <a:t> Hello. I’m looking for a laptop. (1) ________ a good one to me?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Shop assistant: </a:t>
            </a:r>
            <a:r>
              <a:rPr lang="en-US" sz="2200" dirty="0"/>
              <a:t>(2) ________, but (3) ______ your needs first?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Tim: </a:t>
            </a:r>
            <a:r>
              <a:rPr lang="en-US" sz="2200" dirty="0"/>
              <a:t>(4) ________. I’m a student, so I’d like a cheap and light laptop.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Shop assistant: </a:t>
            </a:r>
            <a:r>
              <a:rPr lang="en-US" sz="2200" dirty="0"/>
              <a:t>Then I think this laptop is the best one for you. You can take a look at it. (5) ________.</a:t>
            </a:r>
            <a:endParaRPr lang="en-VN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2E02BF-B7AD-BA42-A238-32F95A0D7CA0}"/>
              </a:ext>
            </a:extLst>
          </p:cNvPr>
          <p:cNvSpPr/>
          <p:nvPr/>
        </p:nvSpPr>
        <p:spPr>
          <a:xfrm>
            <a:off x="6096000" y="4091718"/>
            <a:ext cx="955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26532"/>
                </a:solidFill>
              </a:rPr>
              <a:t>B</a:t>
            </a:r>
            <a:endParaRPr lang="en-VN" sz="2000" dirty="0">
              <a:solidFill>
                <a:srgbClr val="F2653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A68563-EEA3-41E9-8547-76AD4961C86E}"/>
              </a:ext>
            </a:extLst>
          </p:cNvPr>
          <p:cNvSpPr/>
          <p:nvPr/>
        </p:nvSpPr>
        <p:spPr>
          <a:xfrm>
            <a:off x="5899737" y="4587971"/>
            <a:ext cx="955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26532"/>
                </a:solidFill>
              </a:rPr>
              <a:t>A</a:t>
            </a:r>
            <a:endParaRPr lang="en-VN" sz="2000" dirty="0">
              <a:solidFill>
                <a:srgbClr val="F2653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AA09D-56F3-4679-A145-FED238437D38}"/>
              </a:ext>
            </a:extLst>
          </p:cNvPr>
          <p:cNvSpPr/>
          <p:nvPr/>
        </p:nvSpPr>
        <p:spPr>
          <a:xfrm>
            <a:off x="2656114" y="5032376"/>
            <a:ext cx="955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26532"/>
                </a:solidFill>
              </a:rPr>
              <a:t>E</a:t>
            </a:r>
            <a:endParaRPr lang="en-VN" sz="2000" dirty="0">
              <a:solidFill>
                <a:srgbClr val="F2653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77205-666B-4A85-BF02-F57AFBC75466}"/>
              </a:ext>
            </a:extLst>
          </p:cNvPr>
          <p:cNvSpPr/>
          <p:nvPr/>
        </p:nvSpPr>
        <p:spPr>
          <a:xfrm>
            <a:off x="3842657" y="4577603"/>
            <a:ext cx="955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26532"/>
                </a:solidFill>
              </a:rPr>
              <a:t>C</a:t>
            </a:r>
            <a:endParaRPr lang="en-VN" sz="2000" dirty="0">
              <a:solidFill>
                <a:srgbClr val="F2653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869A66-D576-4FC4-BDFA-AFB449DE87BC}"/>
              </a:ext>
            </a:extLst>
          </p:cNvPr>
          <p:cNvSpPr/>
          <p:nvPr/>
        </p:nvSpPr>
        <p:spPr>
          <a:xfrm>
            <a:off x="1959429" y="5988287"/>
            <a:ext cx="955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26532"/>
                </a:solidFill>
              </a:rPr>
              <a:t>D</a:t>
            </a:r>
            <a:endParaRPr lang="en-VN" sz="2000" dirty="0">
              <a:solidFill>
                <a:srgbClr val="F26532"/>
              </a:solidFill>
            </a:endParaRPr>
          </a:p>
        </p:txBody>
      </p:sp>
      <p:pic>
        <p:nvPicPr>
          <p:cNvPr id="18" name="040">
            <a:hlinkClick r:id="" action="ppaction://media"/>
            <a:extLst>
              <a:ext uri="{FF2B5EF4-FFF2-40B4-BE49-F238E27FC236}">
                <a16:creationId xmlns:a16="http://schemas.microsoft.com/office/drawing/2014/main" id="{F802B95A-6E1E-4A9E-8D7A-CBE762471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5638" y="114476"/>
            <a:ext cx="739533" cy="73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6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51975" y="107375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08186" y="225915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5284" y="3619259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03998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681058"/>
            <a:ext cx="7013734" cy="1221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</a:rPr>
              <a:t>Everyday English</a:t>
            </a:r>
          </a:p>
          <a:p>
            <a:r>
              <a:rPr lang="en-US" dirty="0">
                <a:solidFill>
                  <a:srgbClr val="05788C"/>
                </a:solidFill>
              </a:rPr>
              <a:t>Activity 1: Listen and complete a conversation at a computer store with the expressions in the box. Then </a:t>
            </a:r>
            <a:r>
              <a:rPr lang="en-US" dirty="0" err="1">
                <a:solidFill>
                  <a:srgbClr val="05788C"/>
                </a:solidFill>
              </a:rPr>
              <a:t>practise</a:t>
            </a:r>
            <a:r>
              <a:rPr lang="en-US" dirty="0">
                <a:solidFill>
                  <a:srgbClr val="05788C"/>
                </a:solidFill>
              </a:rPr>
              <a:t> it in pairs. </a:t>
            </a:r>
            <a:endParaRPr lang="en-VN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90091" y="3973517"/>
            <a:ext cx="6982688" cy="10034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5788C"/>
                </a:solidFill>
              </a:rPr>
              <a:t>Culture</a:t>
            </a:r>
            <a:endParaRPr lang="en-VN" dirty="0">
              <a:solidFill>
                <a:srgbClr val="05788C"/>
              </a:solidFill>
            </a:endParaRPr>
          </a:p>
          <a:p>
            <a:r>
              <a:rPr lang="en-US" dirty="0">
                <a:solidFill>
                  <a:srgbClr val="05788C"/>
                </a:solidFill>
              </a:rPr>
              <a:t>Activity </a:t>
            </a:r>
            <a:r>
              <a:rPr lang="en-VN" dirty="0">
                <a:solidFill>
                  <a:srgbClr val="05788C"/>
                </a:solidFill>
              </a:rPr>
              <a:t>1: </a:t>
            </a:r>
            <a:r>
              <a:rPr lang="en-US" dirty="0">
                <a:solidFill>
                  <a:srgbClr val="05788C"/>
                </a:solidFill>
              </a:rPr>
              <a:t>Read the text below. Match the highlighted words and phrase with their meanings. </a:t>
            </a:r>
            <a:endParaRPr lang="en-GB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835742" y="1620220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25782" y="263506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04C0D3-7604-4F4F-A9FF-8AD8F1C8AAF3}"/>
              </a:ext>
            </a:extLst>
          </p:cNvPr>
          <p:cNvSpPr/>
          <p:nvPr/>
        </p:nvSpPr>
        <p:spPr>
          <a:xfrm>
            <a:off x="4890091" y="3095760"/>
            <a:ext cx="6982688" cy="929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</a:rPr>
              <a:t>Activity 2: Work in pairs. Role-play similar conversations about other devices you want to buy. Use the example in 1 and the expressions below to help you. </a:t>
            </a:r>
            <a:endParaRPr lang="en-GB" dirty="0">
              <a:solidFill>
                <a:srgbClr val="05788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 CLIL</a:t>
            </a:r>
          </a:p>
        </p:txBody>
      </p:sp>
    </p:spTree>
    <p:extLst>
      <p:ext uri="{BB962C8B-B14F-4D97-AF65-F5344CB8AC3E}">
        <p14:creationId xmlns:p14="http://schemas.microsoft.com/office/powerpoint/2010/main" val="126371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2463</TotalTime>
  <Words>882</Words>
  <PresentationFormat>Widescreen</PresentationFormat>
  <Paragraphs>152</Paragraphs>
  <Slides>18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2022-04-02T07:47:31Z</dcterms:modified>
</cp:coreProperties>
</file>