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4"/>
  </p:notesMasterIdLst>
  <p:sldIdLst>
    <p:sldId id="256" r:id="rId2"/>
    <p:sldId id="273" r:id="rId3"/>
    <p:sldId id="270" r:id="rId4"/>
    <p:sldId id="257" r:id="rId5"/>
    <p:sldId id="259" r:id="rId6"/>
    <p:sldId id="272" r:id="rId7"/>
    <p:sldId id="373" r:id="rId8"/>
    <p:sldId id="258" r:id="rId9"/>
    <p:sldId id="375" r:id="rId10"/>
    <p:sldId id="278" r:id="rId11"/>
    <p:sldId id="280" r:id="rId12"/>
    <p:sldId id="282" r:id="rId13"/>
    <p:sldId id="377" r:id="rId14"/>
    <p:sldId id="264" r:id="rId15"/>
    <p:sldId id="260" r:id="rId16"/>
    <p:sldId id="276" r:id="rId17"/>
    <p:sldId id="287" r:id="rId18"/>
    <p:sldId id="354" r:id="rId19"/>
    <p:sldId id="275" r:id="rId20"/>
    <p:sldId id="284" r:id="rId21"/>
    <p:sldId id="296" r:id="rId22"/>
    <p:sldId id="262" r:id="rId23"/>
    <p:sldId id="378" r:id="rId24"/>
    <p:sldId id="356" r:id="rId25"/>
    <p:sldId id="379" r:id="rId26"/>
    <p:sldId id="380" r:id="rId27"/>
    <p:sldId id="382" r:id="rId28"/>
    <p:sldId id="381" r:id="rId29"/>
    <p:sldId id="383" r:id="rId30"/>
    <p:sldId id="384" r:id="rId31"/>
    <p:sldId id="385" r:id="rId32"/>
    <p:sldId id="357" r:id="rId33"/>
    <p:sldId id="386" r:id="rId34"/>
    <p:sldId id="387" r:id="rId35"/>
    <p:sldId id="388" r:id="rId36"/>
    <p:sldId id="390" r:id="rId37"/>
    <p:sldId id="313" r:id="rId38"/>
    <p:sldId id="304" r:id="rId39"/>
    <p:sldId id="391" r:id="rId40"/>
    <p:sldId id="392" r:id="rId41"/>
    <p:sldId id="393" r:id="rId42"/>
    <p:sldId id="394" r:id="rId43"/>
    <p:sldId id="404" r:id="rId44"/>
    <p:sldId id="395" r:id="rId45"/>
    <p:sldId id="396" r:id="rId46"/>
    <p:sldId id="406" r:id="rId47"/>
    <p:sldId id="397" r:id="rId48"/>
    <p:sldId id="407" r:id="rId49"/>
    <p:sldId id="408" r:id="rId50"/>
    <p:sldId id="409" r:id="rId51"/>
    <p:sldId id="410" r:id="rId52"/>
    <p:sldId id="411" r:id="rId53"/>
    <p:sldId id="412" r:id="rId54"/>
    <p:sldId id="413" r:id="rId55"/>
    <p:sldId id="421" r:id="rId56"/>
    <p:sldId id="417" r:id="rId57"/>
    <p:sldId id="422" r:id="rId58"/>
    <p:sldId id="418" r:id="rId59"/>
    <p:sldId id="420" r:id="rId60"/>
    <p:sldId id="359" r:id="rId61"/>
    <p:sldId id="343" r:id="rId62"/>
    <p:sldId id="423" r:id="rId63"/>
    <p:sldId id="424" r:id="rId64"/>
    <p:sldId id="362" r:id="rId65"/>
    <p:sldId id="344" r:id="rId66"/>
    <p:sldId id="348" r:id="rId67"/>
    <p:sldId id="363" r:id="rId68"/>
    <p:sldId id="425" r:id="rId69"/>
    <p:sldId id="426" r:id="rId70"/>
    <p:sldId id="427" r:id="rId71"/>
    <p:sldId id="367" r:id="rId72"/>
    <p:sldId id="305" r:id="rId73"/>
    <p:sldId id="366" r:id="rId74"/>
    <p:sldId id="428" r:id="rId75"/>
    <p:sldId id="429" r:id="rId76"/>
    <p:sldId id="430" r:id="rId77"/>
    <p:sldId id="337" r:id="rId78"/>
    <p:sldId id="369" r:id="rId79"/>
    <p:sldId id="432" r:id="rId80"/>
    <p:sldId id="431" r:id="rId81"/>
    <p:sldId id="261" r:id="rId82"/>
    <p:sldId id="353" r:id="rId83"/>
  </p:sldIdLst>
  <p:sldSz cx="18288000" cy="10287000"/>
  <p:notesSz cx="6858000" cy="9144000"/>
  <p:embeddedFontLst>
    <p:embeddedFont>
      <p:font typeface="Calibri" panose="020F0502020204030204" pitchFamily="34" charset="0"/>
      <p:regular r:id="rId85"/>
      <p:bold r:id="rId86"/>
      <p:italic r:id="rId87"/>
      <p:boldItalic r:id="rId88"/>
    </p:embeddedFont>
    <p:embeddedFont>
      <p:font typeface="Cambria Math" panose="02040503050406030204" pitchFamily="18" charset="0"/>
      <p:regular r:id="rId89"/>
    </p:embeddedFont>
    <p:embeddedFont>
      <p:font typeface="Open Sans" panose="020B0606030504020204" pitchFamily="34" charset="0"/>
      <p:regular r:id="rId90"/>
      <p:bold r:id="rId91"/>
      <p:italic r:id="rId92"/>
      <p:boldItalic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DFF"/>
    <a:srgbClr val="99DCFF"/>
    <a:srgbClr val="E8F4F8"/>
    <a:srgbClr val="48ADE1"/>
    <a:srgbClr val="FFFFD1"/>
    <a:srgbClr val="FFC1C1"/>
    <a:srgbClr val="CFDDED"/>
    <a:srgbClr val="FF9F9F"/>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FE8F4-F68A-47EB-BF17-1A7362961D94}"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555CC-C205-44C7-902C-1A398AB8006E}" type="slidenum">
              <a:rPr lang="en-US" smtClean="0"/>
              <a:t>‹#›</a:t>
            </a:fld>
            <a:endParaRPr lang="en-US"/>
          </a:p>
        </p:txBody>
      </p:sp>
    </p:spTree>
    <p:extLst>
      <p:ext uri="{BB962C8B-B14F-4D97-AF65-F5344CB8AC3E}">
        <p14:creationId xmlns:p14="http://schemas.microsoft.com/office/powerpoint/2010/main" val="3154292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7555CC-C205-44C7-902C-1A398AB8006E}" type="slidenum">
              <a:rPr lang="en-US" smtClean="0"/>
              <a:t>72</a:t>
            </a:fld>
            <a:endParaRPr lang="en-US"/>
          </a:p>
        </p:txBody>
      </p:sp>
    </p:spTree>
    <p:extLst>
      <p:ext uri="{BB962C8B-B14F-4D97-AF65-F5344CB8AC3E}">
        <p14:creationId xmlns:p14="http://schemas.microsoft.com/office/powerpoint/2010/main" val="378556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75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57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71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555CC-C205-44C7-902C-1A398AB800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944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23" Type="http://schemas.openxmlformats.org/officeDocument/2006/relationships/image" Target="../media/image320.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0.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wmf"/><Relationship Id="rId7" Type="http://schemas.openxmlformats.org/officeDocument/2006/relationships/image" Target="../media/image9.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png"/><Relationship Id="rId23" Type="http://schemas.openxmlformats.org/officeDocument/2006/relationships/image" Target="../media/image44.png"/><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5.png"/><Relationship Id="rId1" Type="http://schemas.openxmlformats.org/officeDocument/2006/relationships/slideLayout" Target="../slideLayouts/slideLayout7.xml"/><Relationship Id="rId11" Type="http://schemas.openxmlformats.org/officeDocument/2006/relationships/image" Target="../media/image56.png"/><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48.sv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8.svg"/><Relationship Id="rId10" Type="http://schemas.openxmlformats.org/officeDocument/2006/relationships/image" Target="../media/image61.png"/><Relationship Id="rId4" Type="http://schemas.openxmlformats.org/officeDocument/2006/relationships/image" Target="../media/image47.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81.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5.svg"/><Relationship Id="rId7" Type="http://schemas.openxmlformats.org/officeDocument/2006/relationships/image" Target="../media/image3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8.png"/><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 Id="rId24" Type="http://schemas.openxmlformats.org/officeDocument/2006/relationships/image" Target="../media/image91.png"/><Relationship Id="rId23" Type="http://schemas.openxmlformats.org/officeDocument/2006/relationships/image" Target="../media/image90.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7.xml"/><Relationship Id="rId10" Type="http://schemas.openxmlformats.org/officeDocument/2006/relationships/image" Target="../media/image96.png"/><Relationship Id="rId9"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8"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20.png"/><Relationship Id="rId10" Type="http://schemas.openxmlformats.org/officeDocument/2006/relationships/image" Target="../media/image103.svg"/><Relationship Id="rId4" Type="http://schemas.openxmlformats.org/officeDocument/2006/relationships/audio" Target="../media/media2.mp3"/><Relationship Id="rId9"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10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3.png"/><Relationship Id="rId10" Type="http://schemas.openxmlformats.org/officeDocument/2006/relationships/image" Target="../media/image103.svg"/><Relationship Id="rId4" Type="http://schemas.openxmlformats.org/officeDocument/2006/relationships/audio" Target="../media/media2.mp3"/><Relationship Id="rId9"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image" Target="../media/image101.svg"/><Relationship Id="rId3" Type="http://schemas.microsoft.com/office/2007/relationships/media" Target="../media/media2.mp3"/><Relationship Id="rId7" Type="http://schemas.openxmlformats.org/officeDocument/2006/relationships/image" Target="../media/image100.png"/><Relationship Id="rId2" Type="http://schemas.openxmlformats.org/officeDocument/2006/relationships/audio" Target="../media/media1.mp3"/><Relationship Id="rId16" Type="http://schemas.openxmlformats.org/officeDocument/2006/relationships/image" Target="../media/image105.png"/><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5" Type="http://schemas.openxmlformats.org/officeDocument/2006/relationships/image" Target="../media/image104.png"/><Relationship Id="rId10" Type="http://schemas.openxmlformats.org/officeDocument/2006/relationships/image" Target="../media/image103.svg"/><Relationship Id="rId4" Type="http://schemas.openxmlformats.org/officeDocument/2006/relationships/audio" Target="../media/media2.mp3"/><Relationship Id="rId9"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01.svg"/><Relationship Id="rId18" Type="http://schemas.openxmlformats.org/officeDocument/2006/relationships/image" Target="../media/image108.png"/><Relationship Id="rId3" Type="http://schemas.microsoft.com/office/2007/relationships/media" Target="../media/media2.mp3"/><Relationship Id="rId7" Type="http://schemas.openxmlformats.org/officeDocument/2006/relationships/image" Target="../media/image100.png"/><Relationship Id="rId17" Type="http://schemas.openxmlformats.org/officeDocument/2006/relationships/image" Target="../media/image107.png"/><Relationship Id="rId2" Type="http://schemas.openxmlformats.org/officeDocument/2006/relationships/audio" Target="../media/media1.mp3"/><Relationship Id="rId16" Type="http://schemas.openxmlformats.org/officeDocument/2006/relationships/image" Target="../media/image106.png"/><Relationship Id="rId20" Type="http://schemas.openxmlformats.org/officeDocument/2006/relationships/image" Target="../media/image110.png"/><Relationship Id="rId1" Type="http://schemas.microsoft.com/office/2007/relationships/media" Target="../media/media1.mp3"/><Relationship Id="rId6" Type="http://schemas.openxmlformats.org/officeDocument/2006/relationships/image" Target="../media/image99.png"/><Relationship Id="rId5" Type="http://schemas.openxmlformats.org/officeDocument/2006/relationships/slideLayout" Target="../slideLayouts/slideLayout7.xml"/><Relationship Id="rId10" Type="http://schemas.openxmlformats.org/officeDocument/2006/relationships/image" Target="../media/image103.svg"/><Relationship Id="rId19" Type="http://schemas.openxmlformats.org/officeDocument/2006/relationships/image" Target="../media/image109.png"/><Relationship Id="rId4" Type="http://schemas.openxmlformats.org/officeDocument/2006/relationships/audio" Target="../media/media2.mp3"/><Relationship Id="rId9" Type="http://schemas.openxmlformats.org/officeDocument/2006/relationships/image" Target="../media/image102.png"/></Relationships>
</file>

<file path=ppt/slides/_rels/slide65.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03.svg"/><Relationship Id="rId3" Type="http://schemas.microsoft.com/office/2007/relationships/media" Target="../media/media2.mp3"/><Relationship Id="rId7" Type="http://schemas.openxmlformats.org/officeDocument/2006/relationships/image" Target="../media/image112.png"/><Relationship Id="rId12" Type="http://schemas.openxmlformats.org/officeDocument/2006/relationships/image" Target="../media/image102.png"/><Relationship Id="rId2" Type="http://schemas.openxmlformats.org/officeDocument/2006/relationships/audio" Target="../media/media1.mp3"/><Relationship Id="rId16" Type="http://schemas.openxmlformats.org/officeDocument/2006/relationships/image" Target="../media/image114.png"/><Relationship Id="rId1" Type="http://schemas.microsoft.com/office/2007/relationships/media" Target="../media/media1.mp3"/><Relationship Id="rId6" Type="http://schemas.openxmlformats.org/officeDocument/2006/relationships/image" Target="../media/image111.png"/><Relationship Id="rId11" Type="http://schemas.openxmlformats.org/officeDocument/2006/relationships/image" Target="../media/image101.svg"/><Relationship Id="rId5" Type="http://schemas.openxmlformats.org/officeDocument/2006/relationships/slideLayout" Target="../slideLayouts/slideLayout7.xml"/><Relationship Id="rId10" Type="http://schemas.openxmlformats.org/officeDocument/2006/relationships/image" Target="../media/image100.png"/><Relationship Id="rId4" Type="http://schemas.openxmlformats.org/officeDocument/2006/relationships/audio" Target="../media/media2.mp3"/><Relationship Id="rId9"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microsoft.com/office/2007/relationships/hdphoto" Target="../media/hdphoto3.wdp"/></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0.png"/><Relationship Id="rId1" Type="http://schemas.openxmlformats.org/officeDocument/2006/relationships/slideLayout" Target="../slideLayouts/slideLayout7.xml"/><Relationship Id="rId11" Type="http://schemas.openxmlformats.org/officeDocument/2006/relationships/image" Target="../media/image190.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5" name="Freeform 35"/>
          <p:cNvSpPr/>
          <p:nvPr/>
        </p:nvSpPr>
        <p:spPr>
          <a:xfrm>
            <a:off x="1815546" y="1169396"/>
            <a:ext cx="1563078" cy="1606902"/>
          </a:xfrm>
          <a:custGeom>
            <a:avLst/>
            <a:gdLst/>
            <a:ahLst/>
            <a:cxnLst/>
            <a:rect l="l" t="t" r="r" b="b"/>
            <a:pathLst>
              <a:path w="1563078" h="1606902">
                <a:moveTo>
                  <a:pt x="0" y="0"/>
                </a:moveTo>
                <a:lnTo>
                  <a:pt x="1563077" y="0"/>
                </a:lnTo>
                <a:lnTo>
                  <a:pt x="1563077" y="1606903"/>
                </a:lnTo>
                <a:lnTo>
                  <a:pt x="0" y="1606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Freeform 36"/>
          <p:cNvSpPr/>
          <p:nvPr/>
        </p:nvSpPr>
        <p:spPr>
          <a:xfrm>
            <a:off x="13134549" y="7591286"/>
            <a:ext cx="2877076" cy="1665834"/>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latin typeface="Arial" panose="020B0604020202020204" pitchFamily="34" charset="0"/>
                <a:cs typeface="Arial" panose="020B0604020202020204" pitchFamily="34" charset="0"/>
              </a:rPr>
              <a:t>CHÀO MỪNG CẢ LỚP ĐẾN VỚI BÀI HỌC MỚI!</a:t>
            </a:r>
            <a:endParaRPr lang="en-US" sz="8000" b="1" spc="204">
              <a:solidFill>
                <a:srgbClr val="231F2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endParaRPr lang="en-US"/>
          </a:p>
        </p:txBody>
      </p:sp>
      <p:grpSp>
        <p:nvGrpSpPr>
          <p:cNvPr id="15" name="Group 14"/>
          <p:cNvGrpSpPr/>
          <p:nvPr/>
        </p:nvGrpSpPr>
        <p:grpSpPr>
          <a:xfrm>
            <a:off x="609600" y="568300"/>
            <a:ext cx="11734800" cy="4677837"/>
            <a:chOff x="533400" y="657423"/>
            <a:chExt cx="11734800" cy="4677837"/>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1</a:t>
              </a:r>
            </a:p>
          </p:txBody>
        </p:sp>
        <p:sp>
          <p:nvSpPr>
            <p:cNvPr id="5" name="Rectangle 4"/>
            <p:cNvSpPr/>
            <p:nvPr/>
          </p:nvSpPr>
          <p:spPr>
            <a:xfrm>
              <a:off x="533400" y="1790700"/>
              <a:ext cx="11734800" cy="3544560"/>
            </a:xfrm>
            <a:prstGeom prst="rect">
              <a:avLst/>
            </a:prstGeom>
          </p:spPr>
          <p:txBody>
            <a:bodyPr wrap="square">
              <a:spAutoFit/>
            </a:bodyPr>
            <a:lstStyle/>
            <a:p>
              <a:pPr>
                <a:lnSpc>
                  <a:spcPct val="150000"/>
                </a:lnSpc>
                <a:spcAft>
                  <a:spcPts val="500"/>
                </a:spcAft>
              </a:pPr>
              <a:r>
                <a:rPr lang="vi-VN" sz="3600"/>
                <a:t>Bảng 3 biểu diễn mẫu số liệu ghép nhóm được cho dưới dạng bảng tần số ghép nhóm. Hãy cho biết:</a:t>
              </a:r>
            </a:p>
            <a:p>
              <a:pPr>
                <a:lnSpc>
                  <a:spcPct val="150000"/>
                </a:lnSpc>
                <a:spcAft>
                  <a:spcPts val="500"/>
                </a:spcAft>
              </a:pPr>
              <a:r>
                <a:rPr lang="vi-VN" sz="3600"/>
                <a:t>a) Mẫu số liệu đó có bao nhiêu số liệu; bao nhiêu nhóm;</a:t>
              </a:r>
            </a:p>
            <a:p>
              <a:pPr>
                <a:lnSpc>
                  <a:spcPct val="150000"/>
                </a:lnSpc>
                <a:spcAft>
                  <a:spcPts val="500"/>
                </a:spcAft>
              </a:pPr>
              <a:r>
                <a:rPr lang="vi-VN" sz="3600"/>
                <a:t>b) Tần số của mỗi nhóm.</a:t>
              </a:r>
            </a:p>
          </p:txBody>
        </p:sp>
      </p:grpSp>
      <p:sp>
        <p:nvSpPr>
          <p:cNvPr id="19" name="TextBox 18"/>
          <p:cNvSpPr txBox="1"/>
          <p:nvPr/>
        </p:nvSpPr>
        <p:spPr>
          <a:xfrm>
            <a:off x="5778500" y="5383718"/>
            <a:ext cx="1397000" cy="661720"/>
          </a:xfrm>
          <a:prstGeom prst="rect">
            <a:avLst/>
          </a:prstGeom>
          <a:noFill/>
        </p:spPr>
        <p:txBody>
          <a:bodyPr wrap="square" rtlCol="0">
            <a:spAutoFit/>
          </a:bodyPr>
          <a:lstStyle/>
          <a:p>
            <a:pPr algn="ctr"/>
            <a:r>
              <a:rPr lang="vi-VN" sz="3600" b="1" u="sng">
                <a:solidFill>
                  <a:srgbClr val="C00000"/>
                </a:solidFill>
                <a:latin typeface="Arial" panose="020B0604020202020204" pitchFamily="34" charset="0"/>
                <a:cs typeface="Arial" panose="020B0604020202020204" pitchFamily="34" charset="0"/>
              </a:rPr>
              <a:t>Giải</a:t>
            </a:r>
            <a:r>
              <a:rPr lang="vi-VN" sz="3600" b="1">
                <a:solidFill>
                  <a:srgbClr val="C00000"/>
                </a:solidFill>
                <a:latin typeface="Arial" panose="020B0604020202020204" pitchFamily="34" charset="0"/>
                <a:cs typeface="Arial" panose="020B0604020202020204" pitchFamily="34" charset="0"/>
              </a:rPr>
              <a:t>:</a:t>
            </a:r>
            <a:endParaRPr lang="en-US" sz="3600" b="1">
              <a:solidFill>
                <a:srgbClr val="C00000"/>
              </a:solidFill>
              <a:latin typeface="Arial" panose="020B0604020202020204" pitchFamily="34" charset="0"/>
              <a:cs typeface="Arial" panose="020B0604020202020204" pitchFamily="34" charset="0"/>
            </a:endParaRPr>
          </a:p>
        </p:txBody>
      </p:sp>
      <p:sp>
        <p:nvSpPr>
          <p:cNvPr id="20" name="Rectangle 19"/>
          <p:cNvSpPr/>
          <p:nvPr/>
        </p:nvSpPr>
        <p:spPr>
          <a:xfrm>
            <a:off x="609600" y="6183020"/>
            <a:ext cx="11277600" cy="3608680"/>
          </a:xfrm>
          <a:prstGeom prst="rect">
            <a:avLst/>
          </a:prstGeom>
        </p:spPr>
        <p:txBody>
          <a:bodyPr wrap="square">
            <a:spAutoFit/>
          </a:bodyPr>
          <a:lstStyle/>
          <a:p>
            <a:pPr algn="just">
              <a:lnSpc>
                <a:spcPct val="150000"/>
              </a:lnSpc>
              <a:spcAft>
                <a:spcPts val="500"/>
              </a:spcAft>
            </a:pPr>
            <a:r>
              <a:rPr lang="vi-VN" sz="3600">
                <a:cs typeface="Arial" panose="020B0604020202020204" pitchFamily="34" charset="0"/>
              </a:rPr>
              <a:t>Từ Bảng 3, ta thấy:</a:t>
            </a:r>
          </a:p>
          <a:p>
            <a:pPr algn="just">
              <a:lnSpc>
                <a:spcPct val="150000"/>
              </a:lnSpc>
              <a:spcAft>
                <a:spcPts val="500"/>
              </a:spcAft>
            </a:pPr>
            <a:r>
              <a:rPr lang="vi-VN" sz="3600">
                <a:cs typeface="Arial" panose="020B0604020202020204" pitchFamily="34" charset="0"/>
              </a:rPr>
              <a:t>a) Mẫu số liệu đó gồm 120 số liệu và 5 nhóm.</a:t>
            </a:r>
          </a:p>
          <a:p>
            <a:pPr algn="just">
              <a:lnSpc>
                <a:spcPct val="150000"/>
              </a:lnSpc>
              <a:spcAft>
                <a:spcPts val="500"/>
              </a:spcAft>
            </a:pPr>
            <a:r>
              <a:rPr lang="vi-VN" sz="3600">
                <a:cs typeface="Arial" panose="020B0604020202020204" pitchFamily="34" charset="0"/>
              </a:rPr>
              <a:t>b) Tần số của các nhóm 1, 2, 3, 4, 5 lần lượt là:</a:t>
            </a:r>
            <a:r>
              <a:rPr lang="en-US" sz="3600">
                <a:cs typeface="Arial" panose="020B0604020202020204" pitchFamily="34" charset="0"/>
              </a:rPr>
              <a:t> </a:t>
            </a:r>
          </a:p>
          <a:p>
            <a:pPr algn="ctr">
              <a:lnSpc>
                <a:spcPct val="150000"/>
              </a:lnSpc>
              <a:spcAft>
                <a:spcPts val="500"/>
              </a:spcAft>
            </a:pPr>
            <a:r>
              <a:rPr lang="en-US" sz="3600">
                <a:latin typeface="Arial" panose="020B0604020202020204" pitchFamily="34" charset="0"/>
                <a:cs typeface="Arial" panose="020B0604020202020204" pitchFamily="34" charset="0"/>
              </a:rPr>
              <a:t>11, 31 45, 21, 12.</a:t>
            </a:r>
            <a:endParaRPr lang="vi-VN" sz="360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a:stretch>
            <a:fillRect/>
          </a:stretch>
        </p:blipFill>
        <p:spPr>
          <a:xfrm rot="20903899">
            <a:off x="16682037" y="-150141"/>
            <a:ext cx="1491294" cy="1491294"/>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535207822"/>
                  </p:ext>
                </p:extLst>
              </p:nvPr>
            </p:nvGraphicFramePr>
            <p:xfrm>
              <a:off x="12757484" y="2049780"/>
              <a:ext cx="4800600" cy="6116257"/>
            </p:xfrm>
            <a:graphic>
              <a:graphicData uri="http://schemas.openxmlformats.org/drawingml/2006/table">
                <a:tbl>
                  <a:tblPr firstRow="1" firstCol="1" bandRow="1"/>
                  <a:tblGrid>
                    <a:gridCol w="2397878">
                      <a:extLst>
                        <a:ext uri="{9D8B030D-6E8A-4147-A177-3AD203B41FA5}">
                          <a16:colId xmlns:a16="http://schemas.microsoft.com/office/drawing/2014/main" val="4153955699"/>
                        </a:ext>
                      </a:extLst>
                    </a:gridCol>
                    <a:gridCol w="2402722">
                      <a:extLst>
                        <a:ext uri="{9D8B030D-6E8A-4147-A177-3AD203B41FA5}">
                          <a16:colId xmlns:a16="http://schemas.microsoft.com/office/drawing/2014/main" val="3900906811"/>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62011"/>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0;</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073110"/>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da-DK"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Arial" panose="020B0604020202020204" pitchFamily="34" charset="0"/>
                                  </a:rPr>
                                  <m:t>31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8958666"/>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10</m:t>
                                    </m:r>
                                    <m:r>
                                      <a:rPr lang="da-DK" sz="3600" i="1">
                                        <a:effectLst/>
                                        <a:latin typeface="Cambria Math" panose="02040503050406030204" pitchFamily="18" charset="0"/>
                                        <a:ea typeface="Calibri" panose="020F0502020204030204" pitchFamily="34" charset="0"/>
                                        <a:cs typeface="Times New Roman" panose="02020603050405020304" pitchFamily="18" charset="0"/>
                                      </a:rPr>
                                      <m:t>;1</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smtClean="0">
                                    <a:effectLst/>
                                    <a:latin typeface="Cambria Math" panose="02040503050406030204" pitchFamily="18" charset="0"/>
                                    <a:ea typeface="Calibri" panose="020F0502020204030204" pitchFamily="34" charset="0"/>
                                    <a:cs typeface="Times New Roman" panose="02020603050405020304" pitchFamily="18" charset="0"/>
                                  </a:rPr>
                                  <m:t>4</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73282"/>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da-DK"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Arial" panose="020B0604020202020204" pitchFamily="34" charset="0"/>
                                  </a:rPr>
                                  <m:t>21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887107"/>
                      </a:ext>
                    </a:extLst>
                  </a:tr>
                  <a:tr h="43180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smtClean="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20</m:t>
                                    </m:r>
                                    <m:r>
                                      <a:rPr lang="da-DK" sz="3600" i="1">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7095814"/>
                      </a:ext>
                    </a:extLst>
                  </a:tr>
                  <a:tr h="43180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6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160237"/>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535207822"/>
                  </p:ext>
                </p:extLst>
              </p:nvPr>
            </p:nvGraphicFramePr>
            <p:xfrm>
              <a:off x="12757484" y="2049780"/>
              <a:ext cx="4800600" cy="6217920"/>
            </p:xfrm>
            <a:graphic>
              <a:graphicData uri="http://schemas.openxmlformats.org/drawingml/2006/table">
                <a:tbl>
                  <a:tblPr firstRow="1" firstCol="1" bandRow="1"/>
                  <a:tblGrid>
                    <a:gridCol w="2397878">
                      <a:extLst>
                        <a:ext uri="{9D8B030D-6E8A-4147-A177-3AD203B41FA5}">
                          <a16:colId xmlns:a16="http://schemas.microsoft.com/office/drawing/2014/main" val="4153955699"/>
                        </a:ext>
                      </a:extLst>
                    </a:gridCol>
                    <a:gridCol w="2402722">
                      <a:extLst>
                        <a:ext uri="{9D8B030D-6E8A-4147-A177-3AD203B41FA5}">
                          <a16:colId xmlns:a16="http://schemas.microsoft.com/office/drawing/2014/main" val="3900906811"/>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6201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91892" r="-100761"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91892" r="-506" b="-500000"/>
                          </a:stretch>
                        </a:blipFill>
                      </a:tcPr>
                    </a:tc>
                    <a:extLst>
                      <a:ext uri="{0D108BD9-81ED-4DB2-BD59-A6C34878D82A}">
                        <a16:rowId xmlns:a16="http://schemas.microsoft.com/office/drawing/2014/main" val="295107311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193197" r="-100761"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193197" r="-506" b="-403401"/>
                          </a:stretch>
                        </a:blipFill>
                      </a:tcPr>
                    </a:tc>
                    <a:extLst>
                      <a:ext uri="{0D108BD9-81ED-4DB2-BD59-A6C34878D82A}">
                        <a16:rowId xmlns:a16="http://schemas.microsoft.com/office/drawing/2014/main" val="1658958666"/>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291216" r="-100761"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291216" r="-506" b="-300676"/>
                          </a:stretch>
                        </a:blipFill>
                      </a:tcPr>
                    </a:tc>
                    <a:extLst>
                      <a:ext uri="{0D108BD9-81ED-4DB2-BD59-A6C34878D82A}">
                        <a16:rowId xmlns:a16="http://schemas.microsoft.com/office/drawing/2014/main" val="13097328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391216" r="-100761"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391216" r="-506" b="-200676"/>
                          </a:stretch>
                        </a:blipFill>
                      </a:tcPr>
                    </a:tc>
                    <a:extLst>
                      <a:ext uri="{0D108BD9-81ED-4DB2-BD59-A6C34878D82A}">
                        <a16:rowId xmlns:a16="http://schemas.microsoft.com/office/drawing/2014/main" val="3906887107"/>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54" t="-494558" r="-100761"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494558" r="-506" b="-102041"/>
                          </a:stretch>
                        </a:blipFill>
                      </a:tcPr>
                    </a:tc>
                    <a:extLst>
                      <a:ext uri="{0D108BD9-81ED-4DB2-BD59-A6C34878D82A}">
                        <a16:rowId xmlns:a16="http://schemas.microsoft.com/office/drawing/2014/main" val="847095814"/>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000" t="-590541" r="-506" b="-1351"/>
                          </a:stretch>
                        </a:blipFill>
                      </a:tcPr>
                    </a:tc>
                    <a:extLst>
                      <a:ext uri="{0D108BD9-81ED-4DB2-BD59-A6C34878D82A}">
                        <a16:rowId xmlns:a16="http://schemas.microsoft.com/office/drawing/2014/main" val="1135160237"/>
                      </a:ext>
                    </a:extLst>
                  </a:tr>
                </a:tbl>
              </a:graphicData>
            </a:graphic>
          </p:graphicFrame>
        </mc:Fallback>
      </mc:AlternateContent>
      <p:sp>
        <p:nvSpPr>
          <p:cNvPr id="8" name="Rectangle 7"/>
          <p:cNvSpPr/>
          <p:nvPr/>
        </p:nvSpPr>
        <p:spPr>
          <a:xfrm>
            <a:off x="14403411" y="8572500"/>
            <a:ext cx="1508746" cy="553998"/>
          </a:xfrm>
          <a:prstGeom prst="rect">
            <a:avLst/>
          </a:prstGeom>
        </p:spPr>
        <p:txBody>
          <a:bodyPr wrap="none">
            <a:spAutoFit/>
          </a:bodyPr>
          <a:lstStyle/>
          <a:p>
            <a:r>
              <a:rPr lang="vi-VN" sz="3000" i="1">
                <a:solidFill>
                  <a:prstClr val="black"/>
                </a:solidFill>
              </a:rPr>
              <a:t>Bảng 3 </a:t>
            </a:r>
            <a:endParaRPr lang="en-US" sz="3000" i="1"/>
          </a:p>
        </p:txBody>
      </p:sp>
    </p:spTree>
    <p:extLst>
      <p:ext uri="{BB962C8B-B14F-4D97-AF65-F5344CB8AC3E}">
        <p14:creationId xmlns:p14="http://schemas.microsoft.com/office/powerpoint/2010/main" val="99342551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xEl>
                                              <p:pRg st="1" end="1"/>
                                            </p:txEl>
                                          </p:spTgt>
                                        </p:tgtEl>
                                        <p:attrNameLst>
                                          <p:attrName>style.visibility</p:attrName>
                                        </p:attrNameLst>
                                      </p:cBhvr>
                                      <p:to>
                                        <p:strVal val="visible"/>
                                      </p:to>
                                    </p:set>
                                    <p:animEffect transition="in" filter="wipe(down)">
                                      <p:cBhvr>
                                        <p:cTn id="34" dur="500"/>
                                        <p:tgtEl>
                                          <p:spTgt spid="2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39" dur="500"/>
                                        <p:tgtEl>
                                          <p:spTgt spid="20">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42"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6" name="Rounded Rectangle 5"/>
          <p:cNvSpPr/>
          <p:nvPr/>
        </p:nvSpPr>
        <p:spPr>
          <a:xfrm>
            <a:off x="914400" y="756123"/>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a:solidFill>
                  <a:schemeClr val="bg1"/>
                </a:solidFill>
                <a:latin typeface="Arial" panose="020B0604020202020204" pitchFamily="34" charset="0"/>
                <a:cs typeface="Arial" panose="020B0604020202020204" pitchFamily="34" charset="0"/>
              </a:rPr>
              <a:t>Luyện tập 1</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914400" y="2019300"/>
            <a:ext cx="10591800" cy="2681888"/>
          </a:xfrm>
          <a:prstGeom prst="rect">
            <a:avLst/>
          </a:prstGeom>
          <a:noFill/>
        </p:spPr>
        <p:txBody>
          <a:bodyPr wrap="square" rtlCol="0">
            <a:spAutoFit/>
          </a:bodyPr>
          <a:lstStyle/>
          <a:p>
            <a:pPr algn="just">
              <a:lnSpc>
                <a:spcPct val="150000"/>
              </a:lnSpc>
            </a:pPr>
            <a:r>
              <a:rPr lang="vi-VN" sz="3900">
                <a:cs typeface="Arial" panose="020B0604020202020204" pitchFamily="34" charset="0"/>
              </a:rPr>
              <a:t>Mẫu số liệu ghép nhóm ở Bảng 1 có bao nhiêu số liệu? Bao nhiêu nhóm? Tìm tần số của mỗi nhóm.</a:t>
            </a:r>
            <a:endParaRPr lang="vi-VN" sz="3900">
              <a:latin typeface="Arial" panose="020B0604020202020204" pitchFamily="34" charset="0"/>
              <a:cs typeface="Arial" panose="020B0604020202020204" pitchFamily="34" charset="0"/>
            </a:endParaRPr>
          </a:p>
        </p:txBody>
      </p:sp>
      <p:sp>
        <p:nvSpPr>
          <p:cNvPr id="14" name="TextBox 13"/>
          <p:cNvSpPr txBox="1"/>
          <p:nvPr/>
        </p:nvSpPr>
        <p:spPr>
          <a:xfrm>
            <a:off x="5485581" y="4759150"/>
            <a:ext cx="1397000" cy="692497"/>
          </a:xfrm>
          <a:prstGeom prst="rect">
            <a:avLst/>
          </a:prstGeom>
          <a:noFill/>
        </p:spPr>
        <p:txBody>
          <a:bodyPr wrap="square" rtlCol="0">
            <a:spAutoFit/>
          </a:bodyPr>
          <a:lstStyle/>
          <a:p>
            <a:pPr algn="ctr"/>
            <a:r>
              <a:rPr lang="vi-VN" sz="3900" b="1" u="sng">
                <a:solidFill>
                  <a:schemeClr val="tx2"/>
                </a:solidFill>
                <a:latin typeface="Arial" panose="020B0604020202020204" pitchFamily="34" charset="0"/>
                <a:cs typeface="Arial" panose="020B0604020202020204" pitchFamily="34" charset="0"/>
              </a:rPr>
              <a:t>Giải</a:t>
            </a:r>
            <a:r>
              <a:rPr lang="vi-VN" sz="3900" b="1">
                <a:solidFill>
                  <a:schemeClr val="tx2"/>
                </a:solidFill>
                <a:latin typeface="Arial" panose="020B0604020202020204" pitchFamily="34" charset="0"/>
                <a:cs typeface="Arial" panose="020B0604020202020204" pitchFamily="34" charset="0"/>
              </a:rPr>
              <a:t>:</a:t>
            </a:r>
            <a:endParaRPr lang="en-US" sz="3900" b="1">
              <a:solidFill>
                <a:schemeClr val="tx2"/>
              </a:solidFill>
              <a:latin typeface="Arial" panose="020B0604020202020204" pitchFamily="34" charset="0"/>
              <a:cs typeface="Arial" panose="020B0604020202020204" pitchFamily="34" charset="0"/>
            </a:endParaRPr>
          </a:p>
        </p:txBody>
      </p:sp>
      <p:sp>
        <p:nvSpPr>
          <p:cNvPr id="2" name="Rectangle 1"/>
          <p:cNvSpPr/>
          <p:nvPr/>
        </p:nvSpPr>
        <p:spPr>
          <a:xfrm>
            <a:off x="914400" y="5753100"/>
            <a:ext cx="10539363" cy="3100849"/>
          </a:xfrm>
          <a:prstGeom prst="rect">
            <a:avLst/>
          </a:prstGeom>
        </p:spPr>
        <p:txBody>
          <a:bodyPr wrap="square">
            <a:spAutoFit/>
          </a:bodyPr>
          <a:lstStyle/>
          <a:p>
            <a:pPr algn="just">
              <a:lnSpc>
                <a:spcPct val="150000"/>
              </a:lnSpc>
              <a:spcBef>
                <a:spcPts val="600"/>
              </a:spcBef>
              <a:spcAft>
                <a:spcPts val="600"/>
              </a:spcAft>
            </a:pPr>
            <a:r>
              <a:rPr lang="vi-VN" sz="3900" kern="100">
                <a:ea typeface="Calibri" panose="020F0502020204030204" pitchFamily="34" charset="0"/>
                <a:cs typeface="Arial" panose="020B0604020202020204" pitchFamily="34" charset="0"/>
              </a:rPr>
              <a:t>Mẫu số liệu ghép nhóm ở Bảng 1 có: </a:t>
            </a:r>
          </a:p>
          <a:p>
            <a:pPr marL="571500" indent="-571500" algn="just">
              <a:lnSpc>
                <a:spcPct val="150000"/>
              </a:lnSpc>
              <a:spcBef>
                <a:spcPts val="600"/>
              </a:spcBef>
              <a:spcAft>
                <a:spcPts val="600"/>
              </a:spcAft>
              <a:buFont typeface="Arial" panose="020B0604020202020204" pitchFamily="34" charset="0"/>
              <a:buChar char="•"/>
            </a:pPr>
            <a:r>
              <a:rPr lang="vi-VN" sz="3900" kern="100">
                <a:ea typeface="Calibri" panose="020F0502020204030204" pitchFamily="34" charset="0"/>
                <a:cs typeface="Arial" panose="020B0604020202020204" pitchFamily="34" charset="0"/>
              </a:rPr>
              <a:t>120 số liệu; 5 nhóm. </a:t>
            </a:r>
          </a:p>
          <a:p>
            <a:pPr marL="571500" indent="-571500" algn="just">
              <a:lnSpc>
                <a:spcPct val="150000"/>
              </a:lnSpc>
              <a:spcBef>
                <a:spcPts val="600"/>
              </a:spcBef>
              <a:spcAft>
                <a:spcPts val="600"/>
              </a:spcAft>
              <a:buFont typeface="Arial" panose="020B0604020202020204" pitchFamily="34" charset="0"/>
              <a:buChar char="•"/>
            </a:pPr>
            <a:r>
              <a:rPr lang="vi-VN" sz="3900" kern="100">
                <a:ea typeface="Calibri" panose="020F0502020204030204" pitchFamily="34" charset="0"/>
                <a:cs typeface="Arial" panose="020B0604020202020204" pitchFamily="34" charset="0"/>
              </a:rPr>
              <a:t>Tần số mỗi nhóm lần lượt là: 13,29,48,22,8.</a:t>
            </a:r>
          </a:p>
        </p:txBody>
      </p:sp>
      <p:pic>
        <p:nvPicPr>
          <p:cNvPr id="15" name="Picture 14"/>
          <p:cNvPicPr>
            <a:picLocks noChangeAspect="1"/>
          </p:cNvPicPr>
          <p:nvPr/>
        </p:nvPicPr>
        <p:blipFill>
          <a:blip r:embed="rId2"/>
          <a:stretch>
            <a:fillRect/>
          </a:stretch>
        </p:blipFill>
        <p:spPr>
          <a:xfrm flipH="1">
            <a:off x="16503933" y="386216"/>
            <a:ext cx="1437087" cy="1335100"/>
          </a:xfrm>
          <a:prstGeom prst="rect">
            <a:avLst/>
          </a:prstGeom>
        </p:spPr>
      </p:pic>
      <p:pic>
        <p:nvPicPr>
          <p:cNvPr id="16" name="Picture 15"/>
          <p:cNvPicPr>
            <a:picLocks noChangeAspect="1"/>
          </p:cNvPicPr>
          <p:nvPr/>
        </p:nvPicPr>
        <p:blipFill>
          <a:blip r:embed="rId3"/>
          <a:stretch>
            <a:fillRect/>
          </a:stretch>
        </p:blipFill>
        <p:spPr>
          <a:xfrm rot="2943506">
            <a:off x="651900" y="9088631"/>
            <a:ext cx="1182727" cy="1365622"/>
          </a:xfrm>
          <a:prstGeom prst="rect">
            <a:avLst/>
          </a:prstGeom>
        </p:spPr>
      </p:pic>
      <p:pic>
        <p:nvPicPr>
          <p:cNvPr id="9" name="Picture 8"/>
          <p:cNvPicPr>
            <a:picLocks noChangeAspect="1"/>
          </p:cNvPicPr>
          <p:nvPr/>
        </p:nvPicPr>
        <p:blipFill>
          <a:blip r:embed="rId4"/>
          <a:stretch>
            <a:fillRect/>
          </a:stretch>
        </p:blipFill>
        <p:spPr>
          <a:xfrm>
            <a:off x="12496800" y="2324100"/>
            <a:ext cx="4907705" cy="7364606"/>
          </a:xfrm>
          <a:prstGeom prst="rect">
            <a:avLst/>
          </a:prstGeom>
        </p:spPr>
      </p:pic>
    </p:spTree>
    <p:extLst>
      <p:ext uri="{BB962C8B-B14F-4D97-AF65-F5344CB8AC3E}">
        <p14:creationId xmlns:p14="http://schemas.microsoft.com/office/powerpoint/2010/main" val="18610064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fade">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down)">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6"/>
            <a:ext cx="11734800" cy="1295401"/>
            <a:chOff x="304800" y="266696"/>
            <a:chExt cx="15019132" cy="1295401"/>
          </a:xfrm>
        </p:grpSpPr>
        <p:sp>
          <p:nvSpPr>
            <p:cNvPr id="2" name="Round Single Corner Rectangle 1"/>
            <p:cNvSpPr/>
            <p:nvPr/>
          </p:nvSpPr>
          <p:spPr>
            <a:xfrm flipV="1">
              <a:off x="304800" y="266696"/>
              <a:ext cx="15019132"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34" y="527384"/>
              <a:ext cx="11219738" cy="754053"/>
            </a:xfrm>
            <a:prstGeom prst="rect">
              <a:avLst/>
            </a:prstGeom>
          </p:spPr>
          <p:txBody>
            <a:bodyPr wrap="none">
              <a:spAutoFit/>
            </a:bodyPr>
            <a:lstStyle/>
            <a:p>
              <a:pPr lvl="0"/>
              <a:r>
                <a:rPr lang="en-US" sz="4300" b="1">
                  <a:solidFill>
                    <a:prstClr val="black"/>
                  </a:solidFill>
                  <a:latin typeface="Arial" panose="020B0604020202020204" pitchFamily="34" charset="0"/>
                  <a:cs typeface="Arial" panose="020B0604020202020204" pitchFamily="34" charset="0"/>
                </a:rPr>
                <a:t>2. Ghép nhóm mẫu số liệu. Tần số tích lũy</a:t>
              </a:r>
            </a:p>
          </p:txBody>
        </p:sp>
      </p:gr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8" name="Group 7"/>
          <p:cNvGrpSpPr/>
          <p:nvPr/>
        </p:nvGrpSpPr>
        <p:grpSpPr>
          <a:xfrm>
            <a:off x="838200" y="2019300"/>
            <a:ext cx="16573821" cy="2862322"/>
            <a:chOff x="1002974" y="2794031"/>
            <a:chExt cx="16573821" cy="2862322"/>
          </a:xfrm>
        </p:grpSpPr>
        <p:sp>
          <p:nvSpPr>
            <p:cNvPr id="10" name="Rounded Rectangle 9"/>
            <p:cNvSpPr/>
            <p:nvPr/>
          </p:nvSpPr>
          <p:spPr>
            <a:xfrm>
              <a:off x="1002974" y="303346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2964120" y="2794031"/>
              <a:ext cx="14612675" cy="2862322"/>
            </a:xfrm>
            <a:prstGeom prst="rect">
              <a:avLst/>
            </a:prstGeom>
            <a:noFill/>
          </p:spPr>
          <p:txBody>
            <a:bodyPr wrap="square" rtlCol="0">
              <a:spAutoFit/>
            </a:bodyPr>
            <a:lstStyle/>
            <a:p>
              <a:pPr algn="just">
                <a:lnSpc>
                  <a:spcPct val="150000"/>
                </a:lnSpc>
              </a:pPr>
              <a:r>
                <a:rPr lang="vi-VN" sz="4000">
                  <a:cs typeface="Arial" panose="020B0604020202020204" pitchFamily="34" charset="0"/>
                </a:rPr>
                <a:t>Một trường trung học phổ thông chọn 36 học sinh nam của khối 11, đo chiều cao của các bạn học sinh đó và thu được mẫu số liệu sau (đơn vị: centimét):</a:t>
              </a:r>
            </a:p>
          </p:txBody>
        </p:sp>
      </p:grpSp>
      <p:pic>
        <p:nvPicPr>
          <p:cNvPr id="24" name="Picture 23"/>
          <p:cNvPicPr>
            <a:picLocks noChangeAspect="1"/>
          </p:cNvPicPr>
          <p:nvPr/>
        </p:nvPicPr>
        <p:blipFill>
          <a:blip r:embed="rId3"/>
          <a:stretch>
            <a:fillRect/>
          </a:stretch>
        </p:blipFill>
        <p:spPr>
          <a:xfrm>
            <a:off x="16178463" y="723900"/>
            <a:ext cx="1257621" cy="1186117"/>
          </a:xfrm>
          <a:prstGeom prst="rect">
            <a:avLst/>
          </a:prstGeom>
        </p:spPr>
      </p:pic>
      <p:pic>
        <p:nvPicPr>
          <p:cNvPr id="4" name="Picture 3"/>
          <p:cNvPicPr>
            <a:picLocks noChangeAspect="1"/>
          </p:cNvPicPr>
          <p:nvPr/>
        </p:nvPicPr>
        <p:blipFill>
          <a:blip r:embed="rId4"/>
          <a:stretch>
            <a:fillRect/>
          </a:stretch>
        </p:blipFill>
        <p:spPr>
          <a:xfrm>
            <a:off x="2576267" y="5023184"/>
            <a:ext cx="14929612" cy="2349118"/>
          </a:xfrm>
          <a:prstGeom prst="rect">
            <a:avLst/>
          </a:prstGeom>
        </p:spPr>
      </p:pic>
      <p:sp>
        <p:nvSpPr>
          <p:cNvPr id="21" name="TextBox 20"/>
          <p:cNvSpPr txBox="1"/>
          <p:nvPr/>
        </p:nvSpPr>
        <p:spPr>
          <a:xfrm>
            <a:off x="2734736" y="7471708"/>
            <a:ext cx="14701348" cy="1938992"/>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Từ mẫu số liệu không ghép nhóm trên, hãy ghép các số liệu thành năm nhóm theo các nửa khoảng có độ dài bằng nhau.</a:t>
            </a:r>
            <a:endParaRPr lang="vi-VN"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698241"/>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04800" y="266696"/>
            <a:ext cx="11734800" cy="1295401"/>
            <a:chOff x="304800" y="266696"/>
            <a:chExt cx="15019132" cy="1295401"/>
          </a:xfrm>
        </p:grpSpPr>
        <p:sp>
          <p:nvSpPr>
            <p:cNvPr id="2" name="Round Single Corner Rectangle 1"/>
            <p:cNvSpPr/>
            <p:nvPr/>
          </p:nvSpPr>
          <p:spPr>
            <a:xfrm flipV="1">
              <a:off x="304800" y="266696"/>
              <a:ext cx="15019132"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92434" y="527384"/>
              <a:ext cx="11219738" cy="7540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Ghép nhóm mẫu số liệu. Tần số tích lũy</a:t>
              </a:r>
            </a:p>
          </p:txBody>
        </p:sp>
      </p:grpSp>
      <p:pic>
        <p:nvPicPr>
          <p:cNvPr id="14" name="Picture 13"/>
          <p:cNvPicPr>
            <a:picLocks noChangeAspect="1"/>
          </p:cNvPicPr>
          <p:nvPr/>
        </p:nvPicPr>
        <p:blipFill>
          <a:blip r:embed="rId2"/>
          <a:stretch>
            <a:fillRect/>
          </a:stretch>
        </p:blipFill>
        <p:spPr>
          <a:xfrm>
            <a:off x="533400" y="8510043"/>
            <a:ext cx="1565547" cy="1565547"/>
          </a:xfrm>
          <a:prstGeom prst="rect">
            <a:avLst/>
          </a:prstGeom>
        </p:spPr>
      </p:pic>
      <p:grpSp>
        <p:nvGrpSpPr>
          <p:cNvPr id="16" name="Group 15"/>
          <p:cNvGrpSpPr/>
          <p:nvPr/>
        </p:nvGrpSpPr>
        <p:grpSpPr>
          <a:xfrm>
            <a:off x="8052731" y="2358598"/>
            <a:ext cx="2182531" cy="1413302"/>
            <a:chOff x="746615" y="1072312"/>
            <a:chExt cx="2182531" cy="1250635"/>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615" y="1072312"/>
              <a:ext cx="2182531" cy="1250635"/>
            </a:xfrm>
            <a:prstGeom prst="rect">
              <a:avLst/>
            </a:prstGeom>
          </p:spPr>
        </p:pic>
        <p:sp>
          <p:nvSpPr>
            <p:cNvPr id="20" name="TextBox 19"/>
            <p:cNvSpPr txBox="1"/>
            <p:nvPr/>
          </p:nvSpPr>
          <p:spPr>
            <a:xfrm>
              <a:off x="854972" y="1308440"/>
              <a:ext cx="19658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5" name="Rectangle 4"/>
              <p:cNvSpPr/>
              <p:nvPr/>
            </p:nvSpPr>
            <p:spPr>
              <a:xfrm>
                <a:off x="1115103" y="4259401"/>
                <a:ext cx="16057789" cy="3170099"/>
              </a:xfrm>
              <a:prstGeom prst="rect">
                <a:avLst/>
              </a:prstGeom>
            </p:spPr>
            <p:txBody>
              <a:bodyPr wrap="square">
                <a:spAutoFit/>
              </a:bodyPr>
              <a:lstStyle/>
              <a:p>
                <a:pPr algn="just">
                  <a:lnSpc>
                    <a:spcPct val="150000"/>
                  </a:lnSpc>
                  <a:spcBef>
                    <a:spcPts val="1200"/>
                  </a:spcBef>
                  <a:spcAft>
                    <a:spcPts val="1200"/>
                  </a:spcAft>
                </a:pPr>
                <a:r>
                  <a:rPr lang="da-DK" sz="4000">
                    <a:latin typeface="Arial" panose="020B0604020202020204" pitchFamily="34" charset="0"/>
                    <a:ea typeface="Dotum" panose="020B0600000101010101" pitchFamily="34" charset="-127"/>
                    <a:cs typeface="Arial" panose="020B0604020202020204" pitchFamily="34" charset="0"/>
                  </a:rPr>
                  <a:t>Ta có thể chia mẫu số liệu thành năm nhóm dựa trên các nửa khoảng có độ dài bằng nhau: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200"/>
                  </a:spcBef>
                  <a:spcAft>
                    <a:spcPts val="1200"/>
                  </a:spcAft>
                </a:pPr>
                <a14:m>
                  <m:oMath xmlns:m="http://schemas.openxmlformats.org/officeDocument/2006/math">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160;163</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163;166</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166;169</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169;172</m:t>
                        </m:r>
                      </m:e>
                    </m:d>
                    <m:r>
                      <a:rPr lang="da-DK" sz="4000" i="1">
                        <a:effectLst/>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15103" y="4259401"/>
                <a:ext cx="16057789" cy="3170099"/>
              </a:xfrm>
              <a:prstGeom prst="rect">
                <a:avLst/>
              </a:prstGeom>
              <a:blipFill>
                <a:blip r:embed="rId4"/>
                <a:stretch>
                  <a:fillRect l="-1367" r="-1329"/>
                </a:stretch>
              </a:blipFill>
            </p:spPr>
            <p:txBody>
              <a:bodyPr/>
              <a:lstStyle/>
              <a:p>
                <a:r>
                  <a:rPr lang="en-US">
                    <a:noFill/>
                  </a:rPr>
                  <a:t> </a:t>
                </a:r>
              </a:p>
            </p:txBody>
          </p:sp>
        </mc:Fallback>
      </mc:AlternateContent>
    </p:spTree>
    <p:extLst>
      <p:ext uri="{BB962C8B-B14F-4D97-AF65-F5344CB8AC3E}">
        <p14:creationId xmlns:p14="http://schemas.microsoft.com/office/powerpoint/2010/main" val="39279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9" name="TextBox 39"/>
          <p:cNvSpPr txBox="1"/>
          <p:nvPr/>
        </p:nvSpPr>
        <p:spPr>
          <a:xfrm>
            <a:off x="2549143" y="1028700"/>
            <a:ext cx="12363159" cy="974626"/>
          </a:xfrm>
          <a:prstGeom prst="rect">
            <a:avLst/>
          </a:prstGeom>
        </p:spPr>
        <p:txBody>
          <a:bodyPr lIns="0" tIns="0" rIns="0" bIns="0" rtlCol="0" anchor="t">
            <a:spAutoFit/>
          </a:bodyPr>
          <a:lstStyle/>
          <a:p>
            <a:pPr algn="ctr">
              <a:lnSpc>
                <a:spcPts val="7588"/>
              </a:lnSpc>
            </a:pPr>
            <a:r>
              <a:rPr lang="en-US" sz="7000" b="1" spc="147">
                <a:solidFill>
                  <a:srgbClr val="C00000"/>
                </a:solidFill>
                <a:latin typeface="Arial" panose="020B0604020202020204" pitchFamily="34" charset="0"/>
                <a:cs typeface="Arial" panose="020B0604020202020204" pitchFamily="34" charset="0"/>
              </a:rPr>
              <a:t>KẾT LUẬN</a:t>
            </a:r>
          </a:p>
        </p:txBody>
      </p:sp>
      <p:grpSp>
        <p:nvGrpSpPr>
          <p:cNvPr id="35" name="Group 34"/>
          <p:cNvGrpSpPr/>
          <p:nvPr/>
        </p:nvGrpSpPr>
        <p:grpSpPr>
          <a:xfrm>
            <a:off x="701842" y="2324100"/>
            <a:ext cx="15799013" cy="6781426"/>
            <a:chOff x="2498407" y="2476500"/>
            <a:chExt cx="15799013" cy="6781426"/>
          </a:xfrm>
        </p:grpSpPr>
        <p:sp>
          <p:nvSpPr>
            <p:cNvPr id="34" name="Rounded Rectangle 33"/>
            <p:cNvSpPr/>
            <p:nvPr/>
          </p:nvSpPr>
          <p:spPr>
            <a:xfrm>
              <a:off x="2498407" y="2476500"/>
              <a:ext cx="15799013" cy="678142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sp>
          <p:nvSpPr>
            <p:cNvPr id="37" name="Rectangle 36"/>
            <p:cNvSpPr/>
            <p:nvPr/>
          </p:nvSpPr>
          <p:spPr>
            <a:xfrm>
              <a:off x="3184364" y="2783031"/>
              <a:ext cx="14465418" cy="6186309"/>
            </a:xfrm>
            <a:prstGeom prst="rect">
              <a:avLst/>
            </a:prstGeom>
          </p:spPr>
          <p:txBody>
            <a:bodyPr wrap="square">
              <a:spAutoFit/>
            </a:bodyPr>
            <a:lstStyle/>
            <a:p>
              <a:pPr algn="just">
                <a:lnSpc>
                  <a:spcPct val="165000"/>
                </a:lnSpc>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Để chuyển mẫu số liệu không ghép nhóm thành mẫu số liệu ghép nhóm, ta thực hiện như sau:</a:t>
              </a:r>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65000"/>
                </a:lnSpc>
                <a:buFont typeface="Arial" panose="020B0604020202020204" pitchFamily="34" charset="0"/>
                <a:buChar char="•"/>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Chia miền giá trị của mẫu số liệu thành một số nhóm tiêu chí cho trước;</a:t>
              </a:r>
              <a:endParaRPr lang="en-US" sz="4000">
                <a:solidFill>
                  <a:schemeClr val="bg1"/>
                </a:solidFill>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65000"/>
                </a:lnSpc>
                <a:buFont typeface="Arial" panose="020B0604020202020204" pitchFamily="34" charset="0"/>
                <a:buChar char="•"/>
              </a:pPr>
              <a:r>
                <a:rPr lang="da-DK" sz="4000">
                  <a:solidFill>
                    <a:schemeClr val="bg1"/>
                  </a:solidFill>
                  <a:latin typeface="Arial" panose="020B0604020202020204" pitchFamily="34" charset="0"/>
                  <a:ea typeface="Dotum" panose="020B0600000101010101" pitchFamily="34" charset="-127"/>
                  <a:cs typeface="Arial" panose="020B0604020202020204" pitchFamily="34" charset="0"/>
                </a:rPr>
                <a:t>Đếm số giá trị của mẫu số liệu thuộc nhóm (tần số) và lập bảng tần số ghép nhóm.</a:t>
              </a:r>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pic>
        <p:nvPicPr>
          <p:cNvPr id="40" name="Picture 39"/>
          <p:cNvPicPr>
            <a:picLocks noChangeAspect="1"/>
          </p:cNvPicPr>
          <p:nvPr/>
        </p:nvPicPr>
        <p:blipFill>
          <a:blip r:embed="rId4"/>
          <a:stretch>
            <a:fillRect/>
          </a:stretch>
        </p:blipFill>
        <p:spPr>
          <a:xfrm flipH="1">
            <a:off x="14020800" y="8055436"/>
            <a:ext cx="2084769" cy="2422064"/>
          </a:xfrm>
          <a:prstGeom prst="rect">
            <a:avLst/>
          </a:prstGeom>
        </p:spPr>
      </p:pic>
      <p:sp>
        <p:nvSpPr>
          <p:cNvPr id="41" name="Freeform 32"/>
          <p:cNvSpPr/>
          <p:nvPr/>
        </p:nvSpPr>
        <p:spPr>
          <a:xfrm rot="21314064">
            <a:off x="584580" y="2593613"/>
            <a:ext cx="391952" cy="2775270"/>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2108145"/>
            <a:ext cx="3666839" cy="947966"/>
            <a:chOff x="0" y="0"/>
            <a:chExt cx="3623463"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537611" y="-723900"/>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46" name="Freeform 21"/>
          <p:cNvSpPr/>
          <p:nvPr/>
        </p:nvSpPr>
        <p:spPr>
          <a:xfrm rot="1284807">
            <a:off x="882996" y="188947"/>
            <a:ext cx="649515" cy="1644765"/>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9" name="Picture 28"/>
          <p:cNvPicPr>
            <a:picLocks noChangeAspect="1"/>
          </p:cNvPicPr>
          <p:nvPr/>
        </p:nvPicPr>
        <p:blipFill>
          <a:blip r:embed="rId6"/>
          <a:stretch>
            <a:fillRect/>
          </a:stretch>
        </p:blipFill>
        <p:spPr>
          <a:xfrm>
            <a:off x="13965186" y="6896100"/>
            <a:ext cx="1940417" cy="2877361"/>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945972" y="1044625"/>
                <a:ext cx="15360828" cy="6232475"/>
              </a:xfrm>
              <a:prstGeom prst="rect">
                <a:avLst/>
              </a:prstGeom>
            </p:spPr>
            <p:txBody>
              <a:bodyPr wrap="square">
                <a:spAutoFit/>
              </a:bodyPr>
              <a:lstStyle/>
              <a:p>
                <a:pPr lvl="0" algn="ctr">
                  <a:lnSpc>
                    <a:spcPct val="175000"/>
                  </a:lnSpc>
                </a:pPr>
                <a:r>
                  <a:rPr lang="da-DK" sz="4800" b="1">
                    <a:solidFill>
                      <a:srgbClr val="C00000"/>
                    </a:solidFill>
                    <a:latin typeface="Arial" panose="020B0604020202020204" pitchFamily="34" charset="0"/>
                    <a:ea typeface="Dotum" panose="020B0600000101010101" pitchFamily="34" charset="-127"/>
                    <a:cs typeface="Arial" panose="020B0604020202020204" pitchFamily="34" charset="0"/>
                  </a:rPr>
                  <a:t>Chú ý:</a:t>
                </a:r>
                <a:endParaRPr lang="en-US" sz="4800">
                  <a:solidFill>
                    <a:srgbClr val="C00000"/>
                  </a:solidFill>
                  <a:latin typeface="Arial" panose="020B0604020202020204" pitchFamily="34" charset="0"/>
                  <a:ea typeface="Arial" panose="020B0604020202020204" pitchFamily="34" charset="0"/>
                  <a:cs typeface="Arial" panose="020B0604020202020204" pitchFamily="34" charset="0"/>
                </a:endParaRPr>
              </a:p>
              <a:p>
                <a:pPr lvl="0" algn="just">
                  <a:lnSpc>
                    <a:spcPct val="175000"/>
                  </a:lnSpc>
                </a:pPr>
                <a:r>
                  <a:rPr lang="da-DK" sz="4500">
                    <a:solidFill>
                      <a:srgbClr val="000000"/>
                    </a:solidFill>
                    <a:latin typeface="Arial" panose="020B0604020202020204" pitchFamily="34" charset="0"/>
                    <a:ea typeface="Calibri" panose="020F0502020204030204" pitchFamily="34" charset="0"/>
                    <a:cs typeface="Arial" panose="020B0604020202020204" pitchFamily="34" charset="0"/>
                  </a:rPr>
                  <a:t>Khi ghép nhóm số liệu, ta thường phân chia các nhóm có độ dài bằng nhau và đầu mút của các nhóm có thể không phải là giá trị của mẫu số liệu. Nhóm cuối cùng có thể là </a:t>
                </a:r>
                <a14:m>
                  <m:oMath xmlns:m="http://schemas.openxmlformats.org/officeDocument/2006/math">
                    <m:d>
                      <m:dPr>
                        <m:begChr m:val="["/>
                        <m:endChr m:val="]"/>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sub>
                        </m:sSub>
                        <m:r>
                          <a:rPr lang="da-DK"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b>
                            <m:r>
                              <a:rPr lang="en-US"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𝑚</m:t>
                            </m:r>
                            <m:r>
                              <a:rPr lang="da-DK" sz="4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sub>
                        </m:sSub>
                      </m:e>
                    </m:d>
                  </m:oMath>
                </a14:m>
                <a:r>
                  <a:rPr lang="da-DK" sz="45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945972" y="1044625"/>
                <a:ext cx="15360828" cy="6232475"/>
              </a:xfrm>
              <a:prstGeom prst="rect">
                <a:avLst/>
              </a:prstGeom>
              <a:blipFill>
                <a:blip r:embed="rId23"/>
                <a:stretch>
                  <a:fillRect l="-1667" r="-1667" b="-117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11" name="Group 10"/>
          <p:cNvGrpSpPr/>
          <p:nvPr/>
        </p:nvGrpSpPr>
        <p:grpSpPr>
          <a:xfrm>
            <a:off x="1142999" y="679157"/>
            <a:ext cx="16002001" cy="2787943"/>
            <a:chOff x="818147" y="707859"/>
            <a:chExt cx="16002001" cy="2787943"/>
          </a:xfrm>
        </p:grpSpPr>
        <p:sp>
          <p:nvSpPr>
            <p:cNvPr id="12" name="Rounded Rectangle 11"/>
            <p:cNvSpPr/>
            <p:nvPr/>
          </p:nvSpPr>
          <p:spPr>
            <a:xfrm>
              <a:off x="818147" y="707859"/>
              <a:ext cx="2450431"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Ví dụ 2</a:t>
              </a:r>
            </a:p>
          </p:txBody>
        </p:sp>
        <mc:AlternateContent xmlns:mc="http://schemas.openxmlformats.org/markup-compatibility/2006" xmlns:a14="http://schemas.microsoft.com/office/drawing/2010/main">
          <mc:Choice Requires="a14">
            <p:sp>
              <p:nvSpPr>
                <p:cNvPr id="13" name="Rectangle 12"/>
                <p:cNvSpPr/>
                <p:nvPr/>
              </p:nvSpPr>
              <p:spPr>
                <a:xfrm>
                  <a:off x="818148" y="707859"/>
                  <a:ext cx="16002000" cy="2787943"/>
                </a:xfrm>
                <a:prstGeom prst="rect">
                  <a:avLst/>
                </a:prstGeom>
              </p:spPr>
              <p:txBody>
                <a:bodyPr wrap="square">
                  <a:spAutoFit/>
                </a:bodyPr>
                <a:lstStyle/>
                <a:p>
                  <a:pPr>
                    <a:lnSpc>
                      <a:spcPct val="150000"/>
                    </a:lnSpc>
                    <a:spcAft>
                      <a:spcPts val="500"/>
                    </a:spcAft>
                  </a:pPr>
                  <a:r>
                    <a:rPr lang="en-US" sz="3800">
                      <a:latin typeface="Arial" panose="020B0604020202020204" pitchFamily="34" charset="0"/>
                      <a:cs typeface="Arial" panose="020B0604020202020204" pitchFamily="34" charset="0"/>
                    </a:rPr>
                    <a:t>                    Trong bài toán ở Hoạt động 2, lập bảng tần số ghép nhóm có năm nhóm ứng với năm nửa khoảng</a:t>
                  </a:r>
                </a:p>
                <a:p>
                  <a:pPr algn="ctr">
                    <a:lnSpc>
                      <a:spcPct val="150000"/>
                    </a:lnSpc>
                    <a:spcAft>
                      <a:spcPts val="500"/>
                    </a:spcAft>
                  </a:pPr>
                  <a14:m>
                    <m:oMath xmlns:m="http://schemas.openxmlformats.org/officeDocument/2006/math">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160;163</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163;166</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166;169</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169;172</m:t>
                          </m:r>
                        </m:e>
                      </m:d>
                      <m:r>
                        <a:rPr lang="da-DK" sz="3800" i="1">
                          <a:latin typeface="Cambria Math" panose="02040503050406030204" pitchFamily="18" charset="0"/>
                          <a:ea typeface="Dotum" panose="020B0600000101010101" pitchFamily="34" charset="-127"/>
                          <a:cs typeface="Times New Roman" panose="02020603050405020304" pitchFamily="18" charset="0"/>
                        </a:rPr>
                        <m:t> ;</m:t>
                      </m:r>
                      <m:d>
                        <m:dPr>
                          <m:begChr m:val="["/>
                          <m:ctrlPr>
                            <a:rPr lang="en-US" sz="3800" i="1">
                              <a:latin typeface="Cambria Math" panose="02040503050406030204" pitchFamily="18" charset="0"/>
                              <a:ea typeface="Dotum" panose="020B0600000101010101" pitchFamily="34" charset="-127"/>
                              <a:cs typeface="Times New Roman" panose="02020603050405020304" pitchFamily="18" charset="0"/>
                            </a:rPr>
                          </m:ctrlPr>
                        </m:dPr>
                        <m:e>
                          <m:r>
                            <a:rPr lang="da-DK" sz="3800" i="1">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3800">
                      <a:latin typeface="Arial" panose="020B0604020202020204" pitchFamily="34" charset="0"/>
                      <a:ea typeface="Dotum" panose="020B0600000101010101" pitchFamily="34" charset="-127"/>
                      <a:cs typeface="Arial" panose="020B0604020202020204" pitchFamily="34" charset="0"/>
                    </a:rPr>
                    <a:t> </a:t>
                  </a:r>
                  <a:endParaRPr lang="en-US" sz="3800">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818148" y="707859"/>
                  <a:ext cx="16002000" cy="2787943"/>
                </a:xfrm>
                <a:prstGeom prst="rect">
                  <a:avLst/>
                </a:prstGeom>
                <a:blipFill>
                  <a:blip r:embed="rId2"/>
                  <a:stretch>
                    <a:fillRect l="-1257" r="-1410"/>
                  </a:stretch>
                </a:blipFill>
              </p:spPr>
              <p:txBody>
                <a:bodyPr/>
                <a:lstStyle/>
                <a:p>
                  <a:r>
                    <a:rPr lang="en-US">
                      <a:noFill/>
                    </a:rPr>
                    <a:t> </a:t>
                  </a:r>
                </a:p>
              </p:txBody>
            </p:sp>
          </mc:Fallback>
        </mc:AlternateContent>
      </p:grpSp>
      <p:pic>
        <p:nvPicPr>
          <p:cNvPr id="14" name="Picture 13"/>
          <p:cNvPicPr>
            <a:picLocks noChangeAspect="1"/>
          </p:cNvPicPr>
          <p:nvPr/>
        </p:nvPicPr>
        <p:blipFill>
          <a:blip r:embed="rId3"/>
          <a:stretch>
            <a:fillRect/>
          </a:stretch>
        </p:blipFill>
        <p:spPr>
          <a:xfrm>
            <a:off x="14397653" y="7912021"/>
            <a:ext cx="3483276" cy="2064163"/>
          </a:xfrm>
          <a:prstGeom prst="rect">
            <a:avLst/>
          </a:prstGeom>
        </p:spPr>
      </p:pic>
      <p:grpSp>
        <p:nvGrpSpPr>
          <p:cNvPr id="8" name="Group 7"/>
          <p:cNvGrpSpPr/>
          <p:nvPr/>
        </p:nvGrpSpPr>
        <p:grpSpPr>
          <a:xfrm>
            <a:off x="1400015" y="3737182"/>
            <a:ext cx="1936398" cy="1253918"/>
            <a:chOff x="675917" y="1145922"/>
            <a:chExt cx="1936398" cy="1109596"/>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917" y="1145922"/>
              <a:ext cx="1936398" cy="1109596"/>
            </a:xfrm>
            <a:prstGeom prst="rect">
              <a:avLst/>
            </a:prstGeom>
          </p:spPr>
        </p:pic>
        <p:sp>
          <p:nvSpPr>
            <p:cNvPr id="10" name="TextBox 9"/>
            <p:cNvSpPr txBox="1"/>
            <p:nvPr/>
          </p:nvSpPr>
          <p:spPr>
            <a:xfrm>
              <a:off x="897502" y="1329393"/>
              <a:ext cx="1528743" cy="5991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sp>
        <p:nvSpPr>
          <p:cNvPr id="3" name="Rectangle 2"/>
          <p:cNvSpPr/>
          <p:nvPr/>
        </p:nvSpPr>
        <p:spPr>
          <a:xfrm>
            <a:off x="3597441" y="3737182"/>
            <a:ext cx="7603959" cy="969496"/>
          </a:xfrm>
          <a:prstGeom prst="rect">
            <a:avLst/>
          </a:prstGeom>
        </p:spPr>
        <p:txBody>
          <a:bodyPr wrap="square">
            <a:spAutoFit/>
          </a:bodyPr>
          <a:lstStyle/>
          <a:p>
            <a:pPr lvl="0">
              <a:lnSpc>
                <a:spcPct val="150000"/>
              </a:lnSpc>
              <a:spcAft>
                <a:spcPts val="500"/>
              </a:spcAft>
            </a:pPr>
            <a:r>
              <a:rPr lang="en-US" sz="3800">
                <a:solidFill>
                  <a:prstClr val="black"/>
                </a:solidFill>
                <a:latin typeface="Arial" panose="020B0604020202020204" pitchFamily="34" charset="0"/>
                <a:cs typeface="Arial" panose="020B0604020202020204" pitchFamily="34" charset="0"/>
              </a:rPr>
              <a:t>Bảng tần số ghép nhóm như sau:</a:t>
            </a:r>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2002317844"/>
                  </p:ext>
                </p:extLst>
              </p:nvPr>
            </p:nvGraphicFramePr>
            <p:xfrm>
              <a:off x="6921882" y="4991100"/>
              <a:ext cx="4444235" cy="4756813"/>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160;163</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163;166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166;169</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169;172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10000"/>
                            </a:lnSpc>
                            <a:spcBef>
                              <a:spcPts val="200"/>
                            </a:spcBef>
                            <a:spcAft>
                              <a:spcPts val="200"/>
                            </a:spcAft>
                            <a:buClrTx/>
                            <a:buSzTx/>
                            <a:buFontTx/>
                            <a:buNone/>
                            <a:tabLst/>
                            <a:defRPr/>
                          </a:pPr>
                          <a14:m>
                            <m:oMath xmlns:m="http://schemas.openxmlformats.org/officeDocument/2006/math">
                              <m:d>
                                <m:dPr>
                                  <m:begChr m:val="["/>
                                  <m:ctrlPr>
                                    <a:rPr lang="en-US" sz="3600" i="1" smtClean="0">
                                      <a:latin typeface="Cambria Math" panose="02040503050406030204" pitchFamily="18" charset="0"/>
                                      <a:ea typeface="Dotum" panose="020B0600000101010101" pitchFamily="34" charset="-127"/>
                                      <a:cs typeface="Times New Roman" panose="02020603050405020304" pitchFamily="18" charset="0"/>
                                    </a:rPr>
                                  </m:ctrlPr>
                                </m:dPr>
                                <m:e>
                                  <m:r>
                                    <a:rPr lang="da-DK" sz="3600" i="1">
                                      <a:latin typeface="Cambria Math" panose="02040503050406030204" pitchFamily="18" charset="0"/>
                                      <a:ea typeface="Dotum" panose="020B0600000101010101" pitchFamily="34" charset="-127"/>
                                      <a:cs typeface="Times New Roman" panose="02020603050405020304" pitchFamily="18" charset="0"/>
                                    </a:rPr>
                                    <m:t>172;175</m:t>
                                  </m:r>
                                </m:e>
                              </m:d>
                            </m:oMath>
                          </a14:m>
                          <a:r>
                            <a:rPr lang="da-DK" sz="3600">
                              <a:latin typeface="Arial" panose="020B0604020202020204" pitchFamily="34" charset="0"/>
                              <a:ea typeface="Dotum" panose="020B0600000101010101" pitchFamily="34" charset="-127"/>
                              <a:cs typeface="Arial" panose="020B0604020202020204" pitchFamily="34" charset="0"/>
                            </a:rPr>
                            <a:t> </a:t>
                          </a:r>
                          <a:endParaRPr lang="en-US" sz="3600">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3600" b="0">
                            <a:effectLst/>
                            <a:latin typeface="Arial" panose="020B0604020202020204" pitchFamily="34" charset="0"/>
                            <a:ea typeface="Arial" panose="020B0604020202020204" pitchFamily="34" charset="0"/>
                            <a:cs typeface="Times New Roman" panose="02020603050405020304" pitchFamily="18"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10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Arial" panose="020B0604020202020204" pitchFamily="34"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344322"/>
                      </a:ext>
                    </a:extLst>
                  </a:tr>
                  <a:tr h="621772">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600" i="1" smtClean="0">
                                    <a:effectLst/>
                                    <a:latin typeface="Cambria Math" panose="02040503050406030204" pitchFamily="18" charset="0"/>
                                    <a:ea typeface="Arial" panose="020B0604020202020204" pitchFamily="34" charset="0"/>
                                    <a:cs typeface="Times New Roman" panose="02020603050405020304" pitchFamily="18" charset="0"/>
                                  </a:rPr>
                                  <m:t>𝑛</m:t>
                                </m:r>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=36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8295"/>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2002317844"/>
                  </p:ext>
                </p:extLst>
              </p:nvPr>
            </p:nvGraphicFramePr>
            <p:xfrm>
              <a:off x="6921882" y="4991100"/>
              <a:ext cx="4444235" cy="4756813"/>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31445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55" t="-31528" r="-86735" b="-2030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6272" t="-31528" r="-592" b="-20309"/>
                          </a:stretch>
                        </a:blipFill>
                      </a:tcPr>
                    </a:tc>
                    <a:extLst>
                      <a:ext uri="{0D108BD9-81ED-4DB2-BD59-A6C34878D82A}">
                        <a16:rowId xmlns:a16="http://schemas.microsoft.com/office/drawing/2014/main" val="2728344322"/>
                      </a:ext>
                    </a:extLst>
                  </a:tr>
                  <a:tr h="628904">
                    <a:tc>
                      <a:txBody>
                        <a:bodyPr/>
                        <a:lstStyle/>
                        <a:p>
                          <a:pPr algn="ctr">
                            <a:lnSpc>
                              <a:spcPct val="110000"/>
                            </a:lnSpc>
                            <a:spcBef>
                              <a:spcPts val="200"/>
                            </a:spcBef>
                            <a:spcAft>
                              <a:spcPts val="2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6272" t="-660194" r="-592" b="-1942"/>
                          </a:stretch>
                        </a:blipFill>
                      </a:tcPr>
                    </a:tc>
                    <a:extLst>
                      <a:ext uri="{0D108BD9-81ED-4DB2-BD59-A6C34878D82A}">
                        <a16:rowId xmlns:a16="http://schemas.microsoft.com/office/drawing/2014/main" val="3366248295"/>
                      </a:ext>
                    </a:extLst>
                  </a:tr>
                </a:tbl>
              </a:graphicData>
            </a:graphic>
          </p:graphicFrame>
        </mc:Fallback>
      </mc:AlternateContent>
      <p:sp>
        <p:nvSpPr>
          <p:cNvPr id="4" name="Rectangle 3"/>
          <p:cNvSpPr/>
          <p:nvPr/>
        </p:nvSpPr>
        <p:spPr>
          <a:xfrm>
            <a:off x="5003949" y="9187896"/>
            <a:ext cx="1564852" cy="615553"/>
          </a:xfrm>
          <a:prstGeom prst="rect">
            <a:avLst/>
          </a:prstGeom>
        </p:spPr>
        <p:txBody>
          <a:bodyPr wrap="none">
            <a:spAutoFit/>
          </a:bodyPr>
          <a:lstStyle/>
          <a:p>
            <a:r>
              <a:rPr lang="vi-VN" sz="3300" i="1">
                <a:solidFill>
                  <a:srgbClr val="000000"/>
                </a:solidFill>
                <a:latin typeface="Arial" panose="020B0604020202020204" pitchFamily="34" charset="0"/>
                <a:cs typeface="Arial" panose="020B0604020202020204" pitchFamily="34" charset="0"/>
              </a:rPr>
              <a:t>Bảng </a:t>
            </a:r>
            <a:r>
              <a:rPr lang="en-US" sz="3300" i="1">
                <a:solidFill>
                  <a:srgbClr val="000000"/>
                </a:solidFill>
                <a:latin typeface="Arial" panose="020B0604020202020204" pitchFamily="34" charset="0"/>
                <a:cs typeface="Arial" panose="020B0604020202020204" pitchFamily="34" charset="0"/>
              </a:rPr>
              <a:t>4</a:t>
            </a:r>
            <a:endParaRPr lang="en-US" sz="33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43946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700"/>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862484" y="657053"/>
            <a:ext cx="3718560" cy="1137524"/>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300" b="1">
                <a:solidFill>
                  <a:schemeClr val="bg1"/>
                </a:solidFill>
                <a:latin typeface="Arial" panose="020B0604020202020204" pitchFamily="34" charset="0"/>
                <a:cs typeface="Arial" panose="020B0604020202020204" pitchFamily="34" charset="0"/>
              </a:rPr>
              <a:t>Luyện tập 2</a:t>
            </a:r>
            <a:endParaRPr lang="en-US" sz="4300" b="1">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733122" y="1946977"/>
            <a:ext cx="16763999" cy="1824923"/>
          </a:xfrm>
          <a:prstGeom prst="rect">
            <a:avLst/>
          </a:prstGeom>
          <a:noFill/>
        </p:spPr>
        <p:txBody>
          <a:bodyPr wrap="square" rtlCol="0">
            <a:spAutoFit/>
          </a:bodyPr>
          <a:lstStyle/>
          <a:p>
            <a:pPr algn="just">
              <a:lnSpc>
                <a:spcPct val="150000"/>
              </a:lnSpc>
            </a:pPr>
            <a:r>
              <a:rPr lang="vi-VN" sz="4000">
                <a:cs typeface="Arial" panose="020B0604020202020204" pitchFamily="34" charset="0"/>
              </a:rPr>
              <a:t>Một thư viện thống kê người đến đọc sách vào buổi tối trong 30 ngày của tháng vừa qua như sau:</a:t>
            </a:r>
          </a:p>
        </p:txBody>
      </p:sp>
      <p:pic>
        <p:nvPicPr>
          <p:cNvPr id="9" name="Picture 8"/>
          <p:cNvPicPr>
            <a:picLocks noChangeAspect="1"/>
          </p:cNvPicPr>
          <p:nvPr/>
        </p:nvPicPr>
        <p:blipFill>
          <a:blip r:embed="rId2"/>
          <a:stretch>
            <a:fillRect/>
          </a:stretch>
        </p:blipFill>
        <p:spPr>
          <a:xfrm>
            <a:off x="16219318" y="9029700"/>
            <a:ext cx="1756485" cy="1032578"/>
          </a:xfrm>
          <a:prstGeom prst="rect">
            <a:avLst/>
          </a:prstGeom>
        </p:spPr>
      </p:pic>
      <p:sp>
        <p:nvSpPr>
          <p:cNvPr id="2" name="Rectangle 1"/>
          <p:cNvSpPr/>
          <p:nvPr/>
        </p:nvSpPr>
        <p:spPr>
          <a:xfrm>
            <a:off x="733124" y="6442777"/>
            <a:ext cx="16869076" cy="1938992"/>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Lập bảng tần số ghép nhóm có tám nhóm ứng với tám nửa khoảng sau:</a:t>
            </a:r>
          </a:p>
          <a:p>
            <a:pPr algn="ctr">
              <a:lnSpc>
                <a:spcPct val="150000"/>
              </a:lnSpc>
            </a:pPr>
            <a:r>
              <a:rPr lang="en-US" sz="4000">
                <a:solidFill>
                  <a:srgbClr val="000000"/>
                </a:solidFill>
                <a:latin typeface="Arial" panose="020B0604020202020204" pitchFamily="34" charset="0"/>
                <a:cs typeface="Arial" panose="020B0604020202020204" pitchFamily="34" charset="0"/>
              </a:rPr>
              <a:t>[25; 34); [34; 43); [43; 52); [52; 61); [61; 70); [70; 79); [79; 88); [88; 97).</a:t>
            </a:r>
            <a:endParaRPr lang="en-US" sz="4000" b="0" i="0">
              <a:solidFill>
                <a:srgbClr val="000000"/>
              </a:solidFill>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4710236" y="4076700"/>
            <a:ext cx="8867527" cy="2222711"/>
          </a:xfrm>
          <a:prstGeom prst="rect">
            <a:avLst/>
          </a:prstGeom>
        </p:spPr>
      </p:pic>
    </p:spTree>
    <p:extLst>
      <p:ext uri="{BB962C8B-B14F-4D97-AF65-F5344CB8AC3E}">
        <p14:creationId xmlns:p14="http://schemas.microsoft.com/office/powerpoint/2010/main" val="12132124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Horizontal Scroll 8"/>
          <p:cNvSpPr/>
          <p:nvPr/>
        </p:nvSpPr>
        <p:spPr>
          <a:xfrm>
            <a:off x="3352800" y="723900"/>
            <a:ext cx="1905000" cy="1295400"/>
          </a:xfrm>
          <a:prstGeom prst="horizontalScroll">
            <a:avLst/>
          </a:prstGeom>
          <a:solidFill>
            <a:srgbClr val="FFFF99"/>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2"/>
          <a:stretch>
            <a:fillRect/>
          </a:stretch>
        </p:blipFill>
        <p:spPr>
          <a:xfrm>
            <a:off x="304800" y="8911522"/>
            <a:ext cx="1756485" cy="103257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590795443"/>
                  </p:ext>
                </p:extLst>
              </p:nvPr>
            </p:nvGraphicFramePr>
            <p:xfrm>
              <a:off x="8534400" y="723900"/>
              <a:ext cx="6286500" cy="9039479"/>
            </p:xfrm>
            <a:graphic>
              <a:graphicData uri="http://schemas.openxmlformats.org/drawingml/2006/table">
                <a:tbl>
                  <a:tblPr firstRow="1" firstCol="1" bandRow="1"/>
                  <a:tblGrid>
                    <a:gridCol w="3143250">
                      <a:extLst>
                        <a:ext uri="{9D8B030D-6E8A-4147-A177-3AD203B41FA5}">
                          <a16:colId xmlns:a16="http://schemas.microsoft.com/office/drawing/2014/main" val="796596075"/>
                        </a:ext>
                      </a:extLst>
                    </a:gridCol>
                    <a:gridCol w="3143250">
                      <a:extLst>
                        <a:ext uri="{9D8B030D-6E8A-4147-A177-3AD203B41FA5}">
                          <a16:colId xmlns:a16="http://schemas.microsoft.com/office/drawing/2014/main" val="1538997213"/>
                        </a:ext>
                      </a:extLst>
                    </a:gridCol>
                  </a:tblGrid>
                  <a:tr h="694083">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Nhóm</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Tần số</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397898"/>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4184305"/>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8020972"/>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2284041"/>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1259890"/>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8004914"/>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679551"/>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972632"/>
                      </a:ext>
                    </a:extLst>
                  </a:tr>
                  <a:tr h="861381">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7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9677326"/>
                      </a:ext>
                    </a:extLst>
                  </a:tr>
                  <a:tr h="861381">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7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232491"/>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590795443"/>
                  </p:ext>
                </p:extLst>
              </p:nvPr>
            </p:nvGraphicFramePr>
            <p:xfrm>
              <a:off x="8534400" y="723900"/>
              <a:ext cx="6286500" cy="9039479"/>
            </p:xfrm>
            <a:graphic>
              <a:graphicData uri="http://schemas.openxmlformats.org/drawingml/2006/table">
                <a:tbl>
                  <a:tblPr firstRow="1" firstCol="1" bandRow="1"/>
                  <a:tblGrid>
                    <a:gridCol w="3143250">
                      <a:extLst>
                        <a:ext uri="{9D8B030D-6E8A-4147-A177-3AD203B41FA5}">
                          <a16:colId xmlns:a16="http://schemas.microsoft.com/office/drawing/2014/main" val="796596075"/>
                        </a:ext>
                      </a:extLst>
                    </a:gridCol>
                    <a:gridCol w="3143250">
                      <a:extLst>
                        <a:ext uri="{9D8B030D-6E8A-4147-A177-3AD203B41FA5}">
                          <a16:colId xmlns:a16="http://schemas.microsoft.com/office/drawing/2014/main" val="1538997213"/>
                        </a:ext>
                      </a:extLst>
                    </a:gridCol>
                  </a:tblGrid>
                  <a:tr h="741299">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Nhóm</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Tần số</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397898"/>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81457" r="-100388" b="-8033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81457" r="-388" b="-803311"/>
                          </a:stretch>
                        </a:blipFill>
                      </a:tcPr>
                    </a:tc>
                    <a:extLst>
                      <a:ext uri="{0D108BD9-81ED-4DB2-BD59-A6C34878D82A}">
                        <a16:rowId xmlns:a16="http://schemas.microsoft.com/office/drawing/2014/main" val="1244184305"/>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181457" r="-100388" b="-70331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181457" r="-388" b="-703311"/>
                          </a:stretch>
                        </a:blipFill>
                      </a:tcPr>
                    </a:tc>
                    <a:extLst>
                      <a:ext uri="{0D108BD9-81ED-4DB2-BD59-A6C34878D82A}">
                        <a16:rowId xmlns:a16="http://schemas.microsoft.com/office/drawing/2014/main" val="1508020972"/>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279605" r="-100388" b="-59868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279605" r="-388" b="-598684"/>
                          </a:stretch>
                        </a:blipFill>
                      </a:tcPr>
                    </a:tc>
                    <a:extLst>
                      <a:ext uri="{0D108BD9-81ED-4DB2-BD59-A6C34878D82A}">
                        <a16:rowId xmlns:a16="http://schemas.microsoft.com/office/drawing/2014/main" val="1212284041"/>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382119" r="-100388" b="-5026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382119" r="-388" b="-502649"/>
                          </a:stretch>
                        </a:blipFill>
                      </a:tcPr>
                    </a:tc>
                    <a:extLst>
                      <a:ext uri="{0D108BD9-81ED-4DB2-BD59-A6C34878D82A}">
                        <a16:rowId xmlns:a16="http://schemas.microsoft.com/office/drawing/2014/main" val="2441259890"/>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478947" r="-100388" b="-39934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478947" r="-388" b="-399342"/>
                          </a:stretch>
                        </a:blipFill>
                      </a:tcPr>
                    </a:tc>
                    <a:extLst>
                      <a:ext uri="{0D108BD9-81ED-4DB2-BD59-A6C34878D82A}">
                        <a16:rowId xmlns:a16="http://schemas.microsoft.com/office/drawing/2014/main" val="2718004914"/>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582781" r="-100388" b="-3019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582781" r="-388" b="-301987"/>
                          </a:stretch>
                        </a:blipFill>
                      </a:tcPr>
                    </a:tc>
                    <a:extLst>
                      <a:ext uri="{0D108BD9-81ED-4DB2-BD59-A6C34878D82A}">
                        <a16:rowId xmlns:a16="http://schemas.microsoft.com/office/drawing/2014/main" val="1341679551"/>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682781" r="-100388" b="-2019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682781" r="-388" b="-201987"/>
                          </a:stretch>
                        </a:blipFill>
                      </a:tcPr>
                    </a:tc>
                    <a:extLst>
                      <a:ext uri="{0D108BD9-81ED-4DB2-BD59-A6C34878D82A}">
                        <a16:rowId xmlns:a16="http://schemas.microsoft.com/office/drawing/2014/main" val="3010972632"/>
                      </a:ext>
                    </a:extLst>
                  </a:tr>
                  <a:tr h="92202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88" t="-777632" r="-100388" b="-100658"/>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777632" r="-388" b="-100658"/>
                          </a:stretch>
                        </a:blipFill>
                      </a:tcPr>
                    </a:tc>
                    <a:extLst>
                      <a:ext uri="{0D108BD9-81ED-4DB2-BD59-A6C34878D82A}">
                        <a16:rowId xmlns:a16="http://schemas.microsoft.com/office/drawing/2014/main" val="3039677326"/>
                      </a:ext>
                    </a:extLst>
                  </a:tr>
                  <a:tr h="922020">
                    <a:tc>
                      <a:txBody>
                        <a:bodyPr/>
                        <a:lstStyle/>
                        <a:p>
                          <a:pPr algn="ctr">
                            <a:lnSpc>
                              <a:spcPct val="150000"/>
                            </a:lnSpc>
                            <a:spcBef>
                              <a:spcPts val="600"/>
                            </a:spcBef>
                            <a:spcAft>
                              <a:spcPts val="600"/>
                            </a:spcAft>
                          </a:pPr>
                          <a:r>
                            <a:rPr lang="da-DK" sz="3700">
                              <a:effectLst/>
                              <a:latin typeface="Arial" panose="020B0604020202020204" pitchFamily="34" charset="0"/>
                              <a:ea typeface="Dotum" panose="020B0600000101010101" pitchFamily="34" charset="-127"/>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388" t="-883444" r="-388" b="-1325"/>
                          </a:stretch>
                        </a:blipFill>
                      </a:tcPr>
                    </a:tc>
                    <a:extLst>
                      <a:ext uri="{0D108BD9-81ED-4DB2-BD59-A6C34878D82A}">
                        <a16:rowId xmlns:a16="http://schemas.microsoft.com/office/drawing/2014/main" val="1322232491"/>
                      </a:ext>
                    </a:extLst>
                  </a:tr>
                </a:tbl>
              </a:graphicData>
            </a:graphic>
          </p:graphicFrame>
        </mc:Fallback>
      </mc:AlternateContent>
    </p:spTree>
    <p:extLst>
      <p:ext uri="{BB962C8B-B14F-4D97-AF65-F5344CB8AC3E}">
        <p14:creationId xmlns:p14="http://schemas.microsoft.com/office/powerpoint/2010/main" val="14809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591662">
            <a:off x="15741767" y="8569408"/>
            <a:ext cx="2395887" cy="1676400"/>
          </a:xfrm>
          <a:prstGeom prst="rect">
            <a:avLst/>
          </a:prstGeom>
        </p:spPr>
      </p:pic>
      <p:grpSp>
        <p:nvGrpSpPr>
          <p:cNvPr id="4" name="Group 3"/>
          <p:cNvGrpSpPr/>
          <p:nvPr/>
        </p:nvGrpSpPr>
        <p:grpSpPr>
          <a:xfrm>
            <a:off x="1177507" y="419100"/>
            <a:ext cx="15927304" cy="3665679"/>
            <a:chOff x="836696" y="1512566"/>
            <a:chExt cx="15927304" cy="3665679"/>
          </a:xfrm>
        </p:grpSpPr>
        <p:sp>
          <p:nvSpPr>
            <p:cNvPr id="10" name="Rounded Rectangle 9"/>
            <p:cNvSpPr/>
            <p:nvPr/>
          </p:nvSpPr>
          <p:spPr>
            <a:xfrm>
              <a:off x="838200" y="1869218"/>
              <a:ext cx="1828800" cy="120284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200" b="1">
                  <a:solidFill>
                    <a:schemeClr val="bg1"/>
                  </a:solidFill>
                  <a:latin typeface="Arial" panose="020B0604020202020204" pitchFamily="34" charset="0"/>
                  <a:cs typeface="Arial" panose="020B0604020202020204" pitchFamily="34" charset="0"/>
                </a:rPr>
                <a:t>HĐ</a:t>
              </a:r>
              <a:r>
                <a:rPr lang="en-US" sz="4200" b="1">
                  <a:solidFill>
                    <a:schemeClr val="bg1"/>
                  </a:solidFill>
                  <a:latin typeface="Arial" panose="020B0604020202020204" pitchFamily="34" charset="0"/>
                  <a:cs typeface="Arial" panose="020B0604020202020204" pitchFamily="34" charset="0"/>
                </a:rPr>
                <a:t>3</a:t>
              </a:r>
            </a:p>
          </p:txBody>
        </p:sp>
        <p:sp>
          <p:nvSpPr>
            <p:cNvPr id="11" name="Rectangle 10"/>
            <p:cNvSpPr/>
            <p:nvPr/>
          </p:nvSpPr>
          <p:spPr>
            <a:xfrm>
              <a:off x="836696" y="3331586"/>
              <a:ext cx="15927304" cy="1846659"/>
            </a:xfrm>
            <a:prstGeom prst="rect">
              <a:avLst/>
            </a:prstGeom>
          </p:spPr>
          <p:txBody>
            <a:bodyPr wrap="square">
              <a:spAutoFit/>
            </a:bodyPr>
            <a:lstStyle/>
            <a:p>
              <a:pPr algn="just">
                <a:lnSpc>
                  <a:spcPct val="150000"/>
                </a:lnSpc>
              </a:pPr>
              <a:r>
                <a:rPr lang="vi-VN" sz="3800">
                  <a:solidFill>
                    <a:srgbClr val="000000"/>
                  </a:solidFill>
                  <a:latin typeface="Arial" panose="020B0604020202020204" pitchFamily="34" charset="0"/>
                  <a:cs typeface="Arial" panose="020B0604020202020204" pitchFamily="34" charset="0"/>
                </a:rPr>
                <a:t>a) 163 của nhóm 1?       b) 166 của nhóm 2?</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c) 169 của nhóm 3?                    d) 172 của nhóm 4?</a:t>
              </a:r>
              <a:r>
                <a:rPr lang="en-US" sz="3800">
                  <a:solidFill>
                    <a:srgbClr val="000000"/>
                  </a:solidFill>
                  <a:latin typeface="Arial" panose="020B0604020202020204" pitchFamily="34" charset="0"/>
                  <a:cs typeface="Arial" panose="020B0604020202020204" pitchFamily="34" charset="0"/>
                </a:rPr>
                <a:t>            </a:t>
              </a:r>
              <a:r>
                <a:rPr lang="vi-VN" sz="3800">
                  <a:solidFill>
                    <a:srgbClr val="000000"/>
                  </a:solidFill>
                  <a:latin typeface="Arial" panose="020B0604020202020204" pitchFamily="34" charset="0"/>
                  <a:cs typeface="Arial" panose="020B0604020202020204" pitchFamily="34" charset="0"/>
                </a:rPr>
                <a:t>e) 175 của nhóm 5?</a:t>
              </a:r>
            </a:p>
          </p:txBody>
        </p:sp>
        <p:sp>
          <p:nvSpPr>
            <p:cNvPr id="3" name="Rectangle 2"/>
            <p:cNvSpPr/>
            <p:nvPr/>
          </p:nvSpPr>
          <p:spPr>
            <a:xfrm>
              <a:off x="2841959" y="1512566"/>
              <a:ext cx="13922041" cy="1846659"/>
            </a:xfrm>
            <a:prstGeom prst="rect">
              <a:avLst/>
            </a:prstGeom>
          </p:spPr>
          <p:txBody>
            <a:bodyPr wrap="square">
              <a:spAutoFit/>
            </a:bodyPr>
            <a:lstStyle/>
            <a:p>
              <a:pPr lvl="0" algn="just">
                <a:lnSpc>
                  <a:spcPct val="150000"/>
                </a:lnSpc>
              </a:pPr>
              <a:r>
                <a:rPr lang="vi-VN" sz="3800">
                  <a:solidFill>
                    <a:srgbClr val="000000"/>
                  </a:solidFill>
                  <a:latin typeface="Arial" panose="020B0604020202020204" pitchFamily="34" charset="0"/>
                  <a:cs typeface="Arial" panose="020B0604020202020204" pitchFamily="34" charset="0"/>
                </a:rPr>
                <a:t>Trong Bảng 4, có bao nhiêu số liệu với giá trị không vượt quá giá trị đầu mút phải:</a:t>
              </a:r>
              <a:endParaRPr lang="en-US" sz="3800">
                <a:solidFill>
                  <a:srgbClr val="000000"/>
                </a:solidFill>
                <a:latin typeface="Arial" panose="020B0604020202020204" pitchFamily="34" charset="0"/>
                <a:cs typeface="Arial" panose="020B0604020202020204" pitchFamily="34" charset="0"/>
              </a:endParaRPr>
            </a:p>
          </p:txBody>
        </p:sp>
      </p:grpSp>
      <p:sp>
        <p:nvSpPr>
          <p:cNvPr id="9" name="TextBox 8"/>
          <p:cNvSpPr txBox="1"/>
          <p:nvPr/>
        </p:nvSpPr>
        <p:spPr>
          <a:xfrm>
            <a:off x="8442659" y="4242469"/>
            <a:ext cx="1397000" cy="677108"/>
          </a:xfrm>
          <a:prstGeom prst="rect">
            <a:avLst/>
          </a:prstGeom>
          <a:noFill/>
        </p:spPr>
        <p:txBody>
          <a:bodyPr wrap="square" rtlCol="0">
            <a:spAutoFit/>
          </a:bodyPr>
          <a:lstStyle/>
          <a:p>
            <a:r>
              <a:rPr lang="vi-VN" sz="3800" b="1" u="sng">
                <a:solidFill>
                  <a:srgbClr val="C00000"/>
                </a:solidFill>
                <a:latin typeface="Arial" panose="020B0604020202020204" pitchFamily="34" charset="0"/>
                <a:cs typeface="Arial" panose="020B0604020202020204" pitchFamily="34" charset="0"/>
              </a:rPr>
              <a:t>Giải</a:t>
            </a:r>
            <a:r>
              <a:rPr lang="vi-VN" sz="3800" b="1">
                <a:solidFill>
                  <a:srgbClr val="C00000"/>
                </a:solidFill>
                <a:latin typeface="Arial" panose="020B0604020202020204" pitchFamily="34" charset="0"/>
                <a:cs typeface="Arial" panose="020B0604020202020204" pitchFamily="34" charset="0"/>
              </a:rPr>
              <a:t>:</a:t>
            </a:r>
            <a:endParaRPr lang="en-US" sz="3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177507" y="4991100"/>
                <a:ext cx="14859000" cy="4780155"/>
              </a:xfrm>
              <a:prstGeom prst="rect">
                <a:avLst/>
              </a:prstGeom>
            </p:spPr>
            <p:txBody>
              <a:bodyPr wrap="square">
                <a:spAutoFit/>
              </a:bodyPr>
              <a:lstStyle/>
              <a:p>
                <a:pPr algn="just">
                  <a:lnSpc>
                    <a:spcPct val="150000"/>
                  </a:lnSpc>
                  <a:spcBef>
                    <a:spcPts val="400"/>
                  </a:spcBef>
                  <a:spcAft>
                    <a:spcPts val="400"/>
                  </a:spcAft>
                </a:pPr>
                <a:r>
                  <a:rPr lang="da-DK" sz="3800">
                    <a:latin typeface="Arial" panose="020B0604020202020204" pitchFamily="34" charset="0"/>
                    <a:ea typeface="Dotum" panose="020B0600000101010101" pitchFamily="34" charset="-127"/>
                    <a:cs typeface="Arial" panose="020B0604020202020204" pitchFamily="34" charset="0"/>
                  </a:rPr>
                  <a:t>a)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6</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163</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b)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12</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166</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c)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169</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d)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172</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da-DK" sz="3800">
                    <a:effectLst/>
                    <a:latin typeface="Arial" panose="020B0604020202020204" pitchFamily="34" charset="0"/>
                    <a:ea typeface="Dotum" panose="020B0600000101010101" pitchFamily="34" charset="-127"/>
                    <a:cs typeface="Arial" panose="020B0604020202020204" pitchFamily="34" charset="0"/>
                  </a:rPr>
                  <a:t>e) Có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3</m:t>
                    </m:r>
                  </m:oMath>
                </a14:m>
                <a:r>
                  <a:rPr lang="da-DK" sz="3800">
                    <a:effectLst/>
                    <a:latin typeface="Arial" panose="020B0604020202020204" pitchFamily="34" charset="0"/>
                    <a:ea typeface="Dotum" panose="020B0600000101010101" pitchFamily="34" charset="-127"/>
                    <a:cs typeface="Arial" panose="020B0604020202020204" pitchFamily="34" charset="0"/>
                  </a:rPr>
                  <a:t> giá trị không vượt quá giá trị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175</m:t>
                    </m:r>
                  </m:oMath>
                </a14:m>
                <a:r>
                  <a:rPr lang="da-DK" sz="3800">
                    <a:effectLst/>
                    <a:latin typeface="Arial" panose="020B0604020202020204" pitchFamily="34" charset="0"/>
                    <a:ea typeface="Dotum" panose="020B0600000101010101" pitchFamily="34" charset="-127"/>
                    <a:cs typeface="Arial" panose="020B0604020202020204" pitchFamily="34" charset="0"/>
                  </a:rPr>
                  <a:t> của nhóm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800">
                    <a:effectLst/>
                    <a:latin typeface="Arial" panose="020B0604020202020204" pitchFamily="34" charset="0"/>
                    <a:ea typeface="Dotum" panose="020B0600000101010101" pitchFamily="34" charset="-127"/>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77507" y="4991100"/>
                <a:ext cx="14859000" cy="4780155"/>
              </a:xfrm>
              <a:prstGeom prst="rect">
                <a:avLst/>
              </a:prstGeom>
              <a:blipFill>
                <a:blip r:embed="rId3"/>
                <a:stretch>
                  <a:fillRect l="-1354" b="-4209"/>
                </a:stretch>
              </a:blipFill>
            </p:spPr>
            <p:txBody>
              <a:bodyPr/>
              <a:lstStyle/>
              <a:p>
                <a:r>
                  <a:rPr lang="en-US">
                    <a:noFill/>
                  </a:rPr>
                  <a:t> </a:t>
                </a:r>
              </a:p>
            </p:txBody>
          </p:sp>
        </mc:Fallback>
      </mc:AlternateContent>
    </p:spTree>
    <p:extLst>
      <p:ext uri="{BB962C8B-B14F-4D97-AF65-F5344CB8AC3E}">
        <p14:creationId xmlns:p14="http://schemas.microsoft.com/office/powerpoint/2010/main" val="31997246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down)">
                                      <p:cBhvr>
                                        <p:cTn id="3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1" name="Freeform 31"/>
          <p:cNvSpPr/>
          <p:nvPr/>
        </p:nvSpPr>
        <p:spPr>
          <a:xfrm>
            <a:off x="14460300" y="448952"/>
            <a:ext cx="3666839" cy="947966"/>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nvGrpSpPr>
          <p:cNvPr id="2" name="Group 2"/>
          <p:cNvGrpSpPr/>
          <p:nvPr/>
        </p:nvGrpSpPr>
        <p:grpSpPr>
          <a:xfrm>
            <a:off x="14450775" y="3312580"/>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52672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1847193"/>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266700"/>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a:off x="17247589" y="496706"/>
            <a:ext cx="861340" cy="896558"/>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44" name="Rectangle 43"/>
          <p:cNvSpPr/>
          <p:nvPr/>
        </p:nvSpPr>
        <p:spPr>
          <a:xfrm>
            <a:off x="776175" y="1714500"/>
            <a:ext cx="10040962" cy="2615460"/>
          </a:xfrm>
          <a:prstGeom prst="rect">
            <a:avLst/>
          </a:prstGeom>
        </p:spPr>
        <p:txBody>
          <a:bodyPr wrap="square">
            <a:spAutoFit/>
          </a:bodyPr>
          <a:lstStyle/>
          <a:p>
            <a:pPr algn="just">
              <a:lnSpc>
                <a:spcPct val="150000"/>
              </a:lnSpc>
            </a:pPr>
            <a:r>
              <a:rPr lang="vi-VN" sz="3700">
                <a:cs typeface="Arial" panose="020B0604020202020204" pitchFamily="34" charset="0"/>
              </a:rPr>
              <a:t>Một cuộc khảo sát đã tiến hành xác định tuổi (theo năm) của 120 chiếc ô tô. Kết quả điều tra được cho trong </a:t>
            </a:r>
            <a:r>
              <a:rPr lang="en-US" sz="3700">
                <a:latin typeface="Arial" panose="020B0604020202020204" pitchFamily="34" charset="0"/>
                <a:cs typeface="Arial" panose="020B0604020202020204" pitchFamily="34" charset="0"/>
              </a:rPr>
              <a:t>bảng.</a:t>
            </a:r>
          </a:p>
        </p:txBody>
      </p:sp>
      <p:graphicFrame>
        <p:nvGraphicFramePr>
          <p:cNvPr id="45" name="Object 44"/>
          <p:cNvGraphicFramePr>
            <a:graphicFrameLocks noChangeAspect="1"/>
          </p:cNvGraphicFramePr>
          <p:nvPr>
            <p:extLst>
              <p:ext uri="{D42A27DB-BD31-4B8C-83A1-F6EECF244321}">
                <p14:modId xmlns:p14="http://schemas.microsoft.com/office/powerpoint/2010/main" val="1877052759"/>
              </p:ext>
            </p:extLst>
          </p:nvPr>
        </p:nvGraphicFramePr>
        <p:xfrm>
          <a:off x="9086850" y="4774598"/>
          <a:ext cx="114300" cy="215900"/>
        </p:xfrm>
        <a:graphic>
          <a:graphicData uri="http://schemas.openxmlformats.org/presentationml/2006/ole">
            <mc:AlternateContent xmlns:mc="http://schemas.openxmlformats.org/markup-compatibility/2006">
              <mc:Choice xmlns:v="urn:schemas-microsoft-com:vml" Requires="v">
                <p:oleObj name="Equation" r:id="rId2" imgW="114120" imgH="215640" progId="Equation.3">
                  <p:embed/>
                </p:oleObj>
              </mc:Choice>
              <mc:Fallback>
                <p:oleObj name="Equation" r:id="rId2" imgW="114120" imgH="215640" progId="Equation.3">
                  <p:embed/>
                  <p:pic>
                    <p:nvPicPr>
                      <p:cNvPr id="0" name=""/>
                      <p:cNvPicPr/>
                      <p:nvPr/>
                    </p:nvPicPr>
                    <p:blipFill>
                      <a:blip r:embed="rId3"/>
                      <a:stretch>
                        <a:fillRect/>
                      </a:stretch>
                    </p:blipFill>
                    <p:spPr>
                      <a:xfrm>
                        <a:off x="9086850" y="4774598"/>
                        <a:ext cx="114300" cy="215900"/>
                      </a:xfrm>
                      <a:prstGeom prst="rect">
                        <a:avLst/>
                      </a:prstGeom>
                    </p:spPr>
                  </p:pic>
                </p:oleObj>
              </mc:Fallback>
            </mc:AlternateContent>
          </a:graphicData>
        </a:graphic>
      </p:graphicFrame>
      <p:sp>
        <p:nvSpPr>
          <p:cNvPr id="28" name="TextBox 27"/>
          <p:cNvSpPr txBox="1"/>
          <p:nvPr/>
        </p:nvSpPr>
        <p:spPr>
          <a:xfrm>
            <a:off x="5410200" y="530304"/>
            <a:ext cx="6629400" cy="1107996"/>
          </a:xfrm>
          <a:prstGeom prst="rect">
            <a:avLst/>
          </a:prstGeom>
          <a:noFill/>
        </p:spPr>
        <p:txBody>
          <a:bodyPr wrap="square" rtlCol="0">
            <a:spAutoFit/>
          </a:bodyPr>
          <a:lstStyle/>
          <a:p>
            <a:pPr algn="ctr"/>
            <a:r>
              <a:rPr lang="vi-VN" sz="6600" b="1">
                <a:solidFill>
                  <a:schemeClr val="accent6">
                    <a:lumMod val="75000"/>
                  </a:schemeClr>
                </a:solidFill>
                <a:latin typeface="Arial" panose="020B0604020202020204" pitchFamily="34" charset="0"/>
                <a:cs typeface="Arial" panose="020B0604020202020204" pitchFamily="34" charset="0"/>
              </a:rPr>
              <a:t>KHỞI ĐỘNG</a:t>
            </a:r>
            <a:endParaRPr lang="en-US" sz="6600" b="1">
              <a:solidFill>
                <a:schemeClr val="accent6">
                  <a:lumMod val="75000"/>
                </a:schemeClr>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4"/>
          <a:stretch>
            <a:fillRect/>
          </a:stretch>
        </p:blipFill>
        <p:spPr>
          <a:xfrm>
            <a:off x="2738261" y="4666162"/>
            <a:ext cx="6039160" cy="3448227"/>
          </a:xfrm>
          <a:prstGeom prst="rect">
            <a:avLst/>
          </a:prstGeom>
        </p:spPr>
      </p:pic>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1569603401"/>
                  </p:ext>
                </p:extLst>
              </p:nvPr>
            </p:nvGraphicFramePr>
            <p:xfrm>
              <a:off x="11518591" y="2079458"/>
              <a:ext cx="4881039" cy="6116257"/>
            </p:xfrm>
            <a:graphic>
              <a:graphicData uri="http://schemas.openxmlformats.org/drawingml/2006/table">
                <a:tbl>
                  <a:tblPr firstRow="1" firstCol="1" bandRow="1"/>
                  <a:tblGrid>
                    <a:gridCol w="2438057">
                      <a:extLst>
                        <a:ext uri="{9D8B030D-6E8A-4147-A177-3AD203B41FA5}">
                          <a16:colId xmlns:a16="http://schemas.microsoft.com/office/drawing/2014/main" val="1328086438"/>
                        </a:ext>
                      </a:extLst>
                    </a:gridCol>
                    <a:gridCol w="2442982">
                      <a:extLst>
                        <a:ext uri="{9D8B030D-6E8A-4147-A177-3AD203B41FA5}">
                          <a16:colId xmlns:a16="http://schemas.microsoft.com/office/drawing/2014/main" val="2756643184"/>
                        </a:ext>
                      </a:extLst>
                    </a:gridCol>
                  </a:tblGrid>
                  <a:tr h="701646">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48910"/>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926010"/>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607608"/>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085429"/>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364434"/>
                      </a:ext>
                    </a:extLst>
                  </a:tr>
                  <a:tr h="8746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600" i="1">
                                        <a:effectLst/>
                                        <a:latin typeface="Cambria Math" panose="02040503050406030204" pitchFamily="18" charset="0"/>
                                        <a:ea typeface="Calibri" panose="020F050202020403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886472"/>
                      </a:ext>
                    </a:extLst>
                  </a:tr>
                  <a:tr h="874663">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Calibri" panose="020F0502020204030204" pitchFamily="34" charset="0"/>
                                    <a:cs typeface="Times New Roman" panose="02020603050405020304" pitchFamily="18" charset="0"/>
                                  </a:rPr>
                                  <m:t>𝑛</m:t>
                                </m:r>
                                <m:r>
                                  <a:rPr lang="da-DK" sz="3600" i="1">
                                    <a:effectLst/>
                                    <a:latin typeface="Cambria Math" panose="02040503050406030204" pitchFamily="18" charset="0"/>
                                    <a:ea typeface="Calibri" panose="020F050202020403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053764"/>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1569603401"/>
                  </p:ext>
                </p:extLst>
              </p:nvPr>
            </p:nvGraphicFramePr>
            <p:xfrm>
              <a:off x="11518591" y="2079458"/>
              <a:ext cx="4881039" cy="6217920"/>
            </p:xfrm>
            <a:graphic>
              <a:graphicData uri="http://schemas.openxmlformats.org/drawingml/2006/table">
                <a:tbl>
                  <a:tblPr firstRow="1" firstCol="1" bandRow="1"/>
                  <a:tblGrid>
                    <a:gridCol w="2438057">
                      <a:extLst>
                        <a:ext uri="{9D8B030D-6E8A-4147-A177-3AD203B41FA5}">
                          <a16:colId xmlns:a16="http://schemas.microsoft.com/office/drawing/2014/main" val="1328086438"/>
                        </a:ext>
                      </a:extLst>
                    </a:gridCol>
                    <a:gridCol w="2442982">
                      <a:extLst>
                        <a:ext uri="{9D8B030D-6E8A-4147-A177-3AD203B41FA5}">
                          <a16:colId xmlns:a16="http://schemas.microsoft.com/office/drawing/2014/main" val="2756643184"/>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848910"/>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91892" r="-100499" b="-5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91892" r="-499" b="-500000"/>
                          </a:stretch>
                        </a:blipFill>
                      </a:tcPr>
                    </a:tc>
                    <a:extLst>
                      <a:ext uri="{0D108BD9-81ED-4DB2-BD59-A6C34878D82A}">
                        <a16:rowId xmlns:a16="http://schemas.microsoft.com/office/drawing/2014/main" val="2510926010"/>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193197" r="-100499" b="-40340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193197" r="-499" b="-403401"/>
                          </a:stretch>
                        </a:blipFill>
                      </a:tcPr>
                    </a:tc>
                    <a:extLst>
                      <a:ext uri="{0D108BD9-81ED-4DB2-BD59-A6C34878D82A}">
                        <a16:rowId xmlns:a16="http://schemas.microsoft.com/office/drawing/2014/main" val="1816607608"/>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291216" r="-100499" b="-3006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291216" r="-499" b="-300676"/>
                          </a:stretch>
                        </a:blipFill>
                      </a:tcPr>
                    </a:tc>
                    <a:extLst>
                      <a:ext uri="{0D108BD9-81ED-4DB2-BD59-A6C34878D82A}">
                        <a16:rowId xmlns:a16="http://schemas.microsoft.com/office/drawing/2014/main" val="2542085429"/>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391216" r="-100499" b="-200676"/>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391216" r="-499" b="-200676"/>
                          </a:stretch>
                        </a:blipFill>
                      </a:tcPr>
                    </a:tc>
                    <a:extLst>
                      <a:ext uri="{0D108BD9-81ED-4DB2-BD59-A6C34878D82A}">
                        <a16:rowId xmlns:a16="http://schemas.microsoft.com/office/drawing/2014/main" val="1129364434"/>
                      </a:ext>
                    </a:extLst>
                  </a:tr>
                  <a:tr h="89916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249" t="-494558" r="-100499" b="-10204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494558" r="-499" b="-102041"/>
                          </a:stretch>
                        </a:blipFill>
                      </a:tcPr>
                    </a:tc>
                    <a:extLst>
                      <a:ext uri="{0D108BD9-81ED-4DB2-BD59-A6C34878D82A}">
                        <a16:rowId xmlns:a16="http://schemas.microsoft.com/office/drawing/2014/main" val="3504886472"/>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6"/>
                          <a:stretch>
                            <a:fillRect l="-100249" t="-590541" r="-499" b="-1351"/>
                          </a:stretch>
                        </a:blipFill>
                      </a:tcPr>
                    </a:tc>
                    <a:extLst>
                      <a:ext uri="{0D108BD9-81ED-4DB2-BD59-A6C34878D82A}">
                        <a16:rowId xmlns:a16="http://schemas.microsoft.com/office/drawing/2014/main" val="3710053764"/>
                      </a:ext>
                    </a:extLst>
                  </a:tr>
                </a:tbl>
              </a:graphicData>
            </a:graphic>
          </p:graphicFrame>
        </mc:Fallback>
      </mc:AlternateContent>
      <p:grpSp>
        <p:nvGrpSpPr>
          <p:cNvPr id="35" name="Group 34"/>
          <p:cNvGrpSpPr/>
          <p:nvPr/>
        </p:nvGrpSpPr>
        <p:grpSpPr>
          <a:xfrm>
            <a:off x="260684" y="8296007"/>
            <a:ext cx="16614721" cy="1800493"/>
            <a:chOff x="152400" y="8257283"/>
            <a:chExt cx="16614721" cy="1800493"/>
          </a:xfrm>
        </p:grpSpPr>
        <p:sp>
          <p:nvSpPr>
            <p:cNvPr id="33" name="Rectangle 32"/>
            <p:cNvSpPr/>
            <p:nvPr/>
          </p:nvSpPr>
          <p:spPr>
            <a:xfrm>
              <a:off x="1171800" y="8257283"/>
              <a:ext cx="15595321" cy="1800493"/>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Calibri" panose="020F0502020204030204" pitchFamily="34" charset="0"/>
                  <a:cs typeface="Arial" panose="020B0604020202020204" pitchFamily="34" charset="0"/>
                </a:rPr>
                <a:t>Tìm các số đặc trưng đo xu thế trung tâm (số trung bình cộng, trung vị, tứ phân vị, mốt) cho mẫu số liệu ghép nhóm đó như thế nào cho thuận lợi?</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7"/>
            <a:stretch>
              <a:fillRect/>
            </a:stretch>
          </p:blipFill>
          <p:spPr>
            <a:xfrm>
              <a:off x="152400" y="8473692"/>
              <a:ext cx="929472" cy="1394208"/>
            </a:xfrm>
            <a:prstGeom prst="rect">
              <a:avLst/>
            </a:prstGeom>
          </p:spPr>
        </p:pic>
      </p:grpSp>
    </p:spTree>
    <p:extLst>
      <p:ext uri="{BB962C8B-B14F-4D97-AF65-F5344CB8AC3E}">
        <p14:creationId xmlns:p14="http://schemas.microsoft.com/office/powerpoint/2010/main" val="215867374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anim calcmode="lin" valueType="num">
                                      <p:cBhvr>
                                        <p:cTn id="13" dur="500" fill="hold"/>
                                        <p:tgtEl>
                                          <p:spTgt spid="44"/>
                                        </p:tgtEl>
                                        <p:attrNameLst>
                                          <p:attrName>ppt_x</p:attrName>
                                        </p:attrNameLst>
                                      </p:cBhvr>
                                      <p:tavLst>
                                        <p:tav tm="0">
                                          <p:val>
                                            <p:strVal val="#ppt_x"/>
                                          </p:val>
                                        </p:tav>
                                        <p:tav tm="100000">
                                          <p:val>
                                            <p:strVal val="#ppt_x"/>
                                          </p:val>
                                        </p:tav>
                                      </p:tavLst>
                                    </p:anim>
                                    <p:anim calcmode="lin" valueType="num">
                                      <p:cBhvr>
                                        <p:cTn id="14" dur="5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anim calcmode="lin" valueType="num">
                                      <p:cBhvr>
                                        <p:cTn id="23" dur="500" fill="hold"/>
                                        <p:tgtEl>
                                          <p:spTgt spid="35"/>
                                        </p:tgtEl>
                                        <p:attrNameLst>
                                          <p:attrName>ppt_x</p:attrName>
                                        </p:attrNameLst>
                                      </p:cBhvr>
                                      <p:tavLst>
                                        <p:tav tm="0">
                                          <p:val>
                                            <p:strVal val="#ppt_x"/>
                                          </p:val>
                                        </p:tav>
                                        <p:tav tm="100000">
                                          <p:val>
                                            <p:strVal val="#ppt_x"/>
                                          </p:val>
                                        </p:tav>
                                      </p:tavLst>
                                    </p:anim>
                                    <p:anim calcmode="lin" valueType="num">
                                      <p:cBhvr>
                                        <p:cTn id="24" dur="5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grpSp>
        <p:nvGrpSpPr>
          <p:cNvPr id="5" name="Group 4"/>
          <p:cNvGrpSpPr/>
          <p:nvPr/>
        </p:nvGrpSpPr>
        <p:grpSpPr>
          <a:xfrm>
            <a:off x="564719" y="2023074"/>
            <a:ext cx="9233764" cy="7311426"/>
            <a:chOff x="914400" y="2015526"/>
            <a:chExt cx="9233764" cy="7311426"/>
          </a:xfrm>
        </p:grpSpPr>
        <p:sp>
          <p:nvSpPr>
            <p:cNvPr id="2" name="Folded Corner 1"/>
            <p:cNvSpPr/>
            <p:nvPr/>
          </p:nvSpPr>
          <p:spPr>
            <a:xfrm>
              <a:off x="914400" y="2015526"/>
              <a:ext cx="9233764" cy="7311426"/>
            </a:xfrm>
            <a:prstGeom prst="foldedCorner">
              <a:avLst>
                <a:gd name="adj" fmla="val 6258"/>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i="1">
                <a:solidFill>
                  <a:schemeClr val="tx2">
                    <a:lumMod val="50000"/>
                  </a:schemeClr>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096320" y="2091726"/>
                  <a:ext cx="8823244" cy="7078861"/>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3700" i="1">
                      <a:latin typeface="Arial" panose="020B0604020202020204" pitchFamily="34" charset="0"/>
                      <a:ea typeface="Dotum" panose="020B0600000101010101" pitchFamily="34" charset="-127"/>
                      <a:cs typeface="Arial" panose="020B0604020202020204" pitchFamily="34" charset="0"/>
                    </a:rPr>
                    <a:t>Tần số tích lũy</a:t>
                  </a:r>
                  <a:r>
                    <a:rPr lang="da-DK" sz="3700">
                      <a:latin typeface="Arial" panose="020B0604020202020204" pitchFamily="34" charset="0"/>
                      <a:ea typeface="Dotum" panose="020B0600000101010101" pitchFamily="34" charset="-127"/>
                      <a:cs typeface="Arial" panose="020B0604020202020204" pitchFamily="34" charset="0"/>
                    </a:rPr>
                    <a:t> của một nhóm là số số liệu trong mẫu số liệu có giá trị nhỏ hơn giá trị đầu mút phải của nhóm đó. Tần số tích luỹ của nhóm 1, nhóm 2 ,..., nhóm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𝑚</m:t>
                      </m:r>
                    </m:oMath>
                  </a14:m>
                  <a:r>
                    <a:rPr lang="da-DK" sz="3700">
                      <a:effectLst/>
                      <a:latin typeface="Arial" panose="020B0604020202020204" pitchFamily="34" charset="0"/>
                      <a:ea typeface="Dotum" panose="020B0600000101010101" pitchFamily="34" charset="-127"/>
                      <a:cs typeface="Arial" panose="020B0604020202020204" pitchFamily="34" charset="0"/>
                    </a:rPr>
                    <a:t> kí hiệu lần lượt là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 </m:t>
                      </m:r>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3700">
                      <a:effectLst/>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700">
                      <a:effectLst/>
                      <a:latin typeface="Arial" panose="020B0604020202020204" pitchFamily="34" charset="0"/>
                      <a:ea typeface="Dotum" panose="020B0600000101010101" pitchFamily="34" charset="-127"/>
                      <a:cs typeface="Arial" panose="020B0604020202020204" pitchFamily="34" charset="0"/>
                    </a:rPr>
                    <a:t>Bảng tần số ghép nhóm bao gồm cả tần số tích lũy được lập như ở </a:t>
                  </a:r>
                  <a:r>
                    <a:rPr lang="da-DK" sz="3700" i="1">
                      <a:effectLst/>
                      <a:latin typeface="Arial" panose="020B0604020202020204" pitchFamily="34" charset="0"/>
                      <a:ea typeface="Dotum" panose="020B0600000101010101" pitchFamily="34" charset="-127"/>
                      <a:cs typeface="Arial" panose="020B0604020202020204" pitchFamily="34" charset="0"/>
                    </a:rPr>
                    <a:t>Bảng 5.</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96320" y="2091726"/>
                  <a:ext cx="8823244" cy="7078861"/>
                </a:xfrm>
                <a:prstGeom prst="rect">
                  <a:avLst/>
                </a:prstGeom>
                <a:blipFill>
                  <a:blip r:embed="rId2"/>
                  <a:stretch>
                    <a:fillRect l="-1934" r="-2141" b="-775"/>
                  </a:stretch>
                </a:blipFill>
              </p:spPr>
              <p:txBody>
                <a:bodyPr/>
                <a:lstStyle/>
                <a:p>
                  <a:r>
                    <a:rPr lang="en-US">
                      <a:noFill/>
                    </a:rPr>
                    <a:t> </a:t>
                  </a:r>
                </a:p>
              </p:txBody>
            </p:sp>
          </mc:Fallback>
        </mc:AlternateContent>
      </p:grpSp>
      <p:sp>
        <p:nvSpPr>
          <p:cNvPr id="12" name="Freeform 21"/>
          <p:cNvSpPr/>
          <p:nvPr/>
        </p:nvSpPr>
        <p:spPr>
          <a:xfrm rot="2131283">
            <a:off x="915022" y="121588"/>
            <a:ext cx="563173" cy="1392340"/>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1" name="Picture 10"/>
          <p:cNvPicPr>
            <a:picLocks noChangeAspect="1"/>
          </p:cNvPicPr>
          <p:nvPr/>
        </p:nvPicPr>
        <p:blipFill>
          <a:blip r:embed="rId5"/>
          <a:stretch>
            <a:fillRect/>
          </a:stretch>
        </p:blipFill>
        <p:spPr>
          <a:xfrm flipH="1">
            <a:off x="16527067" y="8756346"/>
            <a:ext cx="1022892" cy="1187754"/>
          </a:xfrm>
          <a:prstGeom prst="rect">
            <a:avLst/>
          </a:prstGeom>
        </p:spPr>
      </p:pic>
      <p:sp>
        <p:nvSpPr>
          <p:cNvPr id="13" name="Rectangle 12"/>
          <p:cNvSpPr/>
          <p:nvPr/>
        </p:nvSpPr>
        <p:spPr>
          <a:xfrm>
            <a:off x="7268326" y="342900"/>
            <a:ext cx="3751348" cy="1205073"/>
          </a:xfrm>
          <a:prstGeom prst="rect">
            <a:avLst/>
          </a:prstGeom>
        </p:spPr>
        <p:txBody>
          <a:bodyPr wrap="none">
            <a:spAutoFit/>
          </a:bodyPr>
          <a:lstStyle/>
          <a:p>
            <a:pPr lvl="0" algn="ctr">
              <a:lnSpc>
                <a:spcPct val="150000"/>
              </a:lnSpc>
            </a:pPr>
            <a:r>
              <a:rPr lang="en-US" sz="5500" b="1">
                <a:solidFill>
                  <a:srgbClr val="C00000"/>
                </a:solidFill>
                <a:latin typeface="Arial" panose="020B0604020202020204" pitchFamily="34" charset="0"/>
                <a:cs typeface="Arial" panose="020B0604020202020204" pitchFamily="34" charset="0"/>
              </a:rPr>
              <a:t>KẾT LUẬN</a:t>
            </a:r>
          </a:p>
        </p:txBody>
      </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1190172211"/>
                  </p:ext>
                </p:extLst>
              </p:nvPr>
            </p:nvGraphicFramePr>
            <p:xfrm>
              <a:off x="10164122" y="2052661"/>
              <a:ext cx="7514278" cy="5995671"/>
            </p:xfrm>
            <a:graphic>
              <a:graphicData uri="http://schemas.openxmlformats.org/drawingml/2006/table">
                <a:tbl>
                  <a:tblPr firstRow="1" firstCol="1" bandRow="1"/>
                  <a:tblGrid>
                    <a:gridCol w="2512041">
                      <a:extLst>
                        <a:ext uri="{9D8B030D-6E8A-4147-A177-3AD203B41FA5}">
                          <a16:colId xmlns:a16="http://schemas.microsoft.com/office/drawing/2014/main" val="1111086232"/>
                        </a:ext>
                      </a:extLst>
                    </a:gridCol>
                    <a:gridCol w="1858182">
                      <a:extLst>
                        <a:ext uri="{9D8B030D-6E8A-4147-A177-3AD203B41FA5}">
                          <a16:colId xmlns:a16="http://schemas.microsoft.com/office/drawing/2014/main" val="3606960714"/>
                        </a:ext>
                      </a:extLst>
                    </a:gridCol>
                    <a:gridCol w="3144055">
                      <a:extLst>
                        <a:ext uri="{9D8B030D-6E8A-4147-A177-3AD203B41FA5}">
                          <a16:colId xmlns:a16="http://schemas.microsoft.com/office/drawing/2014/main" val="2119382499"/>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𝑎</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1190172211"/>
                  </p:ext>
                </p:extLst>
              </p:nvPr>
            </p:nvGraphicFramePr>
            <p:xfrm>
              <a:off x="10164122" y="2052661"/>
              <a:ext cx="7514278" cy="5995671"/>
            </p:xfrm>
            <a:graphic>
              <a:graphicData uri="http://schemas.openxmlformats.org/drawingml/2006/table">
                <a:tbl>
                  <a:tblPr firstRow="1" firstCol="1" bandRow="1"/>
                  <a:tblGrid>
                    <a:gridCol w="2512041">
                      <a:extLst>
                        <a:ext uri="{9D8B030D-6E8A-4147-A177-3AD203B41FA5}">
                          <a16:colId xmlns:a16="http://schemas.microsoft.com/office/drawing/2014/main" val="1111086232"/>
                        </a:ext>
                      </a:extLst>
                    </a:gridCol>
                    <a:gridCol w="1858182">
                      <a:extLst>
                        <a:ext uri="{9D8B030D-6E8A-4147-A177-3AD203B41FA5}">
                          <a16:colId xmlns:a16="http://schemas.microsoft.com/office/drawing/2014/main" val="3606960714"/>
                        </a:ext>
                      </a:extLst>
                    </a:gridCol>
                    <a:gridCol w="3144055">
                      <a:extLst>
                        <a:ext uri="{9D8B030D-6E8A-4147-A177-3AD203B41FA5}">
                          <a16:colId xmlns:a16="http://schemas.microsoft.com/office/drawing/2014/main" val="2119382499"/>
                        </a:ext>
                      </a:extLst>
                    </a:gridCol>
                  </a:tblGrid>
                  <a:tr h="721297">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375214">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243" t="-16551" r="-200000" b="-208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5410" t="-16551" r="-170164" b="-208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9147" t="-16551" r="-581" b="-20862"/>
                          </a:stretch>
                        </a:blipFill>
                      </a:tcPr>
                    </a:tc>
                    <a:extLst>
                      <a:ext uri="{0D108BD9-81ED-4DB2-BD59-A6C34878D82A}">
                        <a16:rowId xmlns:a16="http://schemas.microsoft.com/office/drawing/2014/main" val="1666006312"/>
                      </a:ext>
                    </a:extLst>
                  </a:tr>
                  <a:tr h="89916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3"/>
                          <a:stretch>
                            <a:fillRect l="-135410" t="-566216" r="-170164" b="-1351"/>
                          </a:stretch>
                        </a:blipFill>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Fallback>
      </mc:AlternateContent>
      <p:sp>
        <p:nvSpPr>
          <p:cNvPr id="16" name="Rectangle 15"/>
          <p:cNvSpPr/>
          <p:nvPr/>
        </p:nvSpPr>
        <p:spPr>
          <a:xfrm>
            <a:off x="13116393" y="8381316"/>
            <a:ext cx="1526380" cy="600164"/>
          </a:xfrm>
          <a:prstGeom prst="rect">
            <a:avLst/>
          </a:prstGeom>
        </p:spPr>
        <p:txBody>
          <a:bodyPr wrap="none">
            <a:spAutoFit/>
          </a:bodyPr>
          <a:lstStyle/>
          <a:p>
            <a:r>
              <a:rPr lang="da-DK" sz="3300" i="1">
                <a:solidFill>
                  <a:prstClr val="black"/>
                </a:solidFill>
                <a:latin typeface="Arial" panose="020B0604020202020204" pitchFamily="34" charset="0"/>
                <a:ea typeface="Dotum" panose="020B0600000101010101" pitchFamily="34" charset="-127"/>
                <a:cs typeface="Arial" panose="020B0604020202020204" pitchFamily="34" charset="0"/>
              </a:rPr>
              <a:t>Bảng 5</a:t>
            </a:r>
            <a:endParaRPr lang="en-US" sz="3300"/>
          </a:p>
        </p:txBody>
      </p:sp>
    </p:spTree>
    <p:extLst>
      <p:ext uri="{BB962C8B-B14F-4D97-AF65-F5344CB8AC3E}">
        <p14:creationId xmlns:p14="http://schemas.microsoft.com/office/powerpoint/2010/main" val="131390912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42374"/>
            <a:ext cx="17983200" cy="10014284"/>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058740" y="4439134"/>
            <a:ext cx="2837442" cy="5723806"/>
          </a:xfrm>
          <a:prstGeom prst="rect">
            <a:avLst/>
          </a:prstGeom>
        </p:spPr>
      </p:pic>
      <p:grpSp>
        <p:nvGrpSpPr>
          <p:cNvPr id="11" name="Group 10"/>
          <p:cNvGrpSpPr/>
          <p:nvPr/>
        </p:nvGrpSpPr>
        <p:grpSpPr>
          <a:xfrm>
            <a:off x="876300" y="190500"/>
            <a:ext cx="16535400" cy="2654573"/>
            <a:chOff x="533400" y="246647"/>
            <a:chExt cx="16535400" cy="2654573"/>
          </a:xfrm>
        </p:grpSpPr>
        <p:sp>
          <p:nvSpPr>
            <p:cNvPr id="12" name="Rounded Rectangle 11"/>
            <p:cNvSpPr/>
            <p:nvPr/>
          </p:nvSpPr>
          <p:spPr>
            <a:xfrm>
              <a:off x="533400" y="571500"/>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3</a:t>
              </a:r>
            </a:p>
          </p:txBody>
        </p:sp>
        <p:sp>
          <p:nvSpPr>
            <p:cNvPr id="13" name="Rectangle 12"/>
            <p:cNvSpPr/>
            <p:nvPr/>
          </p:nvSpPr>
          <p:spPr>
            <a:xfrm>
              <a:off x="3124200" y="246647"/>
              <a:ext cx="13944600" cy="2654573"/>
            </a:xfrm>
            <a:prstGeom prst="rect">
              <a:avLst/>
            </a:prstGeom>
          </p:spPr>
          <p:txBody>
            <a:bodyPr wrap="square">
              <a:spAutoFit/>
            </a:bodyPr>
            <a:lstStyle/>
            <a:p>
              <a:pPr algn="just">
                <a:lnSpc>
                  <a:spcPct val="150000"/>
                </a:lnSpc>
                <a:spcAft>
                  <a:spcPts val="500"/>
                </a:spcAft>
              </a:pPr>
              <a:r>
                <a:rPr lang="vi-VN" sz="3700"/>
                <a:t>Trong bài toán ở Hoạt động 2, lập bảng tần số ghép nhóm bao gồm cả tần số tích luỹ có năm nhóm ứng với năm nửa khoảng: [160 ; 163), [163 ; 166), [166 ; 169), [169; 172), [172; 175).</a:t>
              </a:r>
            </a:p>
          </p:txBody>
        </p:sp>
      </p:grpSp>
      <p:sp>
        <p:nvSpPr>
          <p:cNvPr id="14" name="TextBox 13"/>
          <p:cNvSpPr txBox="1"/>
          <p:nvPr/>
        </p:nvSpPr>
        <p:spPr>
          <a:xfrm>
            <a:off x="876300" y="3080307"/>
            <a:ext cx="1397000" cy="677108"/>
          </a:xfrm>
          <a:prstGeom prst="rect">
            <a:avLst/>
          </a:prstGeom>
          <a:noFill/>
        </p:spPr>
        <p:txBody>
          <a:bodyPr wrap="square" rtlCol="0">
            <a:spAutoFit/>
          </a:bodyPr>
          <a:lstStyle/>
          <a:p>
            <a:pPr algn="ctr"/>
            <a:r>
              <a:rPr lang="vi-VN" sz="3700" b="1" u="sng">
                <a:solidFill>
                  <a:srgbClr val="C00000"/>
                </a:solidFill>
                <a:latin typeface="Arial" panose="020B0604020202020204" pitchFamily="34" charset="0"/>
                <a:cs typeface="Arial" panose="020B0604020202020204" pitchFamily="34" charset="0"/>
              </a:rPr>
              <a:t>Giải</a:t>
            </a:r>
            <a:r>
              <a:rPr lang="vi-VN" sz="3800" b="1">
                <a:solidFill>
                  <a:srgbClr val="C00000"/>
                </a:solidFill>
                <a:latin typeface="Arial" panose="020B0604020202020204" pitchFamily="34" charset="0"/>
                <a:cs typeface="Arial" panose="020B0604020202020204" pitchFamily="34" charset="0"/>
              </a:rPr>
              <a:t>:</a:t>
            </a:r>
            <a:endParaRPr lang="en-US" sz="38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2273300" y="2915875"/>
            <a:ext cx="13781382" cy="946413"/>
          </a:xfrm>
          <a:prstGeom prst="rect">
            <a:avLst/>
          </a:prstGeom>
        </p:spPr>
        <p:txBody>
          <a:bodyPr wrap="square">
            <a:spAutoFit/>
          </a:bodyPr>
          <a:lstStyle/>
          <a:p>
            <a:pPr>
              <a:lnSpc>
                <a:spcPct val="150000"/>
              </a:lnSpc>
              <a:spcAft>
                <a:spcPts val="500"/>
              </a:spcAft>
            </a:pPr>
            <a:r>
              <a:rPr lang="vi-VN" sz="3700">
                <a:cs typeface="Arial" panose="020B0604020202020204" pitchFamily="34" charset="0"/>
              </a:rPr>
              <a:t>Bảng tần số ghép nhóm bao gồm cả tần số tích luỹ như ở Bảng:</a:t>
            </a:r>
          </a:p>
        </p:txBody>
      </p:sp>
      <mc:AlternateContent xmlns:mc="http://schemas.openxmlformats.org/markup-compatibility/2006" xmlns:a14="http://schemas.microsoft.com/office/drawing/2010/main">
        <mc:Choice Requires="a14">
          <p:graphicFrame>
            <p:nvGraphicFramePr>
              <p:cNvPr id="15" name="Table 14"/>
              <p:cNvGraphicFramePr>
                <a:graphicFrameLocks noGrp="1"/>
              </p:cNvGraphicFramePr>
              <p:nvPr>
                <p:extLst>
                  <p:ext uri="{D42A27DB-BD31-4B8C-83A1-F6EECF244321}">
                    <p14:modId xmlns:p14="http://schemas.microsoft.com/office/powerpoint/2010/main" val="1638956803"/>
                  </p:ext>
                </p:extLst>
              </p:nvPr>
            </p:nvGraphicFramePr>
            <p:xfrm>
              <a:off x="4310709" y="4009795"/>
              <a:ext cx="9296400" cy="5934456"/>
            </p:xfrm>
            <a:graphic>
              <a:graphicData uri="http://schemas.openxmlformats.org/drawingml/2006/table">
                <a:tbl>
                  <a:tblPr firstRow="1" firstCol="1" bandRow="1"/>
                  <a:tblGrid>
                    <a:gridCol w="3107809">
                      <a:extLst>
                        <a:ext uri="{9D8B030D-6E8A-4147-A177-3AD203B41FA5}">
                          <a16:colId xmlns:a16="http://schemas.microsoft.com/office/drawing/2014/main" val="1111086232"/>
                        </a:ext>
                      </a:extLst>
                    </a:gridCol>
                    <a:gridCol w="2298877">
                      <a:extLst>
                        <a:ext uri="{9D8B030D-6E8A-4147-A177-3AD203B41FA5}">
                          <a16:colId xmlns:a16="http://schemas.microsoft.com/office/drawing/2014/main" val="3606960714"/>
                        </a:ext>
                      </a:extLst>
                    </a:gridCol>
                    <a:gridCol w="3889714">
                      <a:extLst>
                        <a:ext uri="{9D8B030D-6E8A-4147-A177-3AD203B41FA5}">
                          <a16:colId xmlns:a16="http://schemas.microsoft.com/office/drawing/2014/main" val="2119382499"/>
                        </a:ext>
                      </a:extLst>
                    </a:gridCol>
                  </a:tblGrid>
                  <a:tr h="642919">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152363">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smtClean="0"/>
                                  <m:t>[160 ; 163)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400" smtClean="0"/>
                                  <m:t>[163 ; 166)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vi-VN" sz="3400" b="0" i="0" u="none" strike="noStrike" kern="1200" cap="none" spc="0" normalizeH="0" baseline="0" noProof="0" smtClean="0">
                                    <a:ln>
                                      <a:noFill/>
                                    </a:ln>
                                    <a:solidFill>
                                      <a:prstClr val="black"/>
                                    </a:solidFill>
                                    <a:effectLst/>
                                    <a:uLnTx/>
                                    <a:uFillTx/>
                                    <a:latin typeface="+mn-lt"/>
                                    <a:ea typeface="+mn-ea"/>
                                    <a:cs typeface="+mn-cs"/>
                                  </a:rPr>
                                  <m:t>[166 ; 169)</m:t>
                                </m:r>
                              </m:oMath>
                            </m:oMathPara>
                          </a14:m>
                          <a:endParaRPr kumimoji="0" lang="en-US" sz="3400" b="0" i="0" u="none" strike="noStrike" kern="1200" cap="none" spc="0" normalizeH="0" baseline="0" noProof="0">
                            <a:ln>
                              <a:noFill/>
                            </a:ln>
                            <a:solidFill>
                              <a:prstClr val="black"/>
                            </a:solidFill>
                            <a:effectLst/>
                            <a:uLnTx/>
                            <a:uFillTx/>
                            <a:latin typeface="+mn-lt"/>
                            <a:ea typeface="+mn-ea"/>
                            <a:cs typeface="+mn-cs"/>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3400" smtClean="0"/>
                                  <m:t>[169; 172)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marL="0" marR="0" indent="0" algn="ctr"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m:rPr>
                                    <m:nor/>
                                  </m:rPr>
                                  <a:rPr lang="vi-VN" sz="3400" smtClean="0"/>
                                  <m:t>[172; 175)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12</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10</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5</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18</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28</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33</a:t>
                          </a:r>
                        </a:p>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805446">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smtClean="0">
                                    <a:effectLst/>
                                    <a:latin typeface="Cambria Math" panose="02040503050406030204" pitchFamily="18" charset="0"/>
                                    <a:ea typeface="Dotum" panose="020B0600000101010101" pitchFamily="34" charset="-127"/>
                                    <a:cs typeface="Times New Roman" panose="02020603050405020304" pitchFamily="18" charset="0"/>
                                  </a:rPr>
                                  <m:t>𝑛</m:t>
                                </m:r>
                                <m:r>
                                  <a:rPr lang="en-US" sz="3400" b="0" i="1" smtClean="0">
                                    <a:effectLst/>
                                    <a:latin typeface="Cambria Math" panose="02040503050406030204" pitchFamily="18" charset="0"/>
                                    <a:ea typeface="Dotum" panose="020B0600000101010101" pitchFamily="34" charset="-127"/>
                                    <a:cs typeface="Times New Roman" panose="02020603050405020304" pitchFamily="18" charset="0"/>
                                  </a:rPr>
                                  <m:t>=36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Choice>
        <mc:Fallback xmlns="">
          <p:graphicFrame>
            <p:nvGraphicFramePr>
              <p:cNvPr id="15" name="Table 14"/>
              <p:cNvGraphicFramePr>
                <a:graphicFrameLocks noGrp="1"/>
              </p:cNvGraphicFramePr>
              <p:nvPr>
                <p:extLst>
                  <p:ext uri="{D42A27DB-BD31-4B8C-83A1-F6EECF244321}">
                    <p14:modId xmlns:p14="http://schemas.microsoft.com/office/powerpoint/2010/main" val="1638956803"/>
                  </p:ext>
                </p:extLst>
              </p:nvPr>
            </p:nvGraphicFramePr>
            <p:xfrm>
              <a:off x="4310709" y="4009795"/>
              <a:ext cx="9296400" cy="5934456"/>
            </p:xfrm>
            <a:graphic>
              <a:graphicData uri="http://schemas.openxmlformats.org/drawingml/2006/table">
                <a:tbl>
                  <a:tblPr firstRow="1" firstCol="1" bandRow="1"/>
                  <a:tblGrid>
                    <a:gridCol w="3107809">
                      <a:extLst>
                        <a:ext uri="{9D8B030D-6E8A-4147-A177-3AD203B41FA5}">
                          <a16:colId xmlns:a16="http://schemas.microsoft.com/office/drawing/2014/main" val="1111086232"/>
                        </a:ext>
                      </a:extLst>
                    </a:gridCol>
                    <a:gridCol w="2298877">
                      <a:extLst>
                        <a:ext uri="{9D8B030D-6E8A-4147-A177-3AD203B41FA5}">
                          <a16:colId xmlns:a16="http://schemas.microsoft.com/office/drawing/2014/main" val="3606960714"/>
                        </a:ext>
                      </a:extLst>
                    </a:gridCol>
                    <a:gridCol w="3889714">
                      <a:extLst>
                        <a:ext uri="{9D8B030D-6E8A-4147-A177-3AD203B41FA5}">
                          <a16:colId xmlns:a16="http://schemas.microsoft.com/office/drawing/2014/main" val="2119382499"/>
                        </a:ext>
                      </a:extLst>
                    </a:gridCol>
                  </a:tblGrid>
                  <a:tr h="681228">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300056"/>
                      </a:ext>
                    </a:extLst>
                  </a:tr>
                  <a:tr h="4399788">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6" t="-15629" r="-199608" b="-19640"/>
                          </a:stretch>
                        </a:blipFill>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12</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10</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5</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6</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18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28</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33</a:t>
                          </a:r>
                        </a:p>
                        <a:p>
                          <a:pPr algn="ctr">
                            <a:lnSpc>
                              <a:spcPct val="150000"/>
                            </a:lnSpc>
                            <a:spcBef>
                              <a:spcPts val="600"/>
                            </a:spcBef>
                            <a:spcAft>
                              <a:spcPts val="600"/>
                            </a:spcAft>
                          </a:pPr>
                          <a:r>
                            <a:rPr lang="en-US" sz="3400" smtClean="0">
                              <a:effectLst/>
                              <a:latin typeface="Arial" panose="020B0604020202020204" pitchFamily="34" charset="0"/>
                              <a:ea typeface="Arial" panose="020B0604020202020204" pitchFamily="34" charset="0"/>
                              <a:cs typeface="Arial" panose="020B0604020202020204" pitchFamily="34" charset="0"/>
                            </a:rPr>
                            <a:t>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6006312"/>
                      </a:ext>
                    </a:extLst>
                  </a:tr>
                  <a:tr h="853440">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35185" t="-597143" r="-169312" b="-1429"/>
                          </a:stretch>
                        </a:blipFill>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466434"/>
                      </a:ext>
                    </a:extLst>
                  </a:tr>
                </a:tbl>
              </a:graphicData>
            </a:graphic>
          </p:graphicFrame>
        </mc:Fallback>
      </mc:AlternateContent>
    </p:spTree>
    <p:extLst>
      <p:ext uri="{BB962C8B-B14F-4D97-AF65-F5344CB8AC3E}">
        <p14:creationId xmlns:p14="http://schemas.microsoft.com/office/powerpoint/2010/main" val="2244943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7" name="Rounded Rectangle 36"/>
          <p:cNvSpPr/>
          <p:nvPr/>
        </p:nvSpPr>
        <p:spPr>
          <a:xfrm>
            <a:off x="6473956" y="1510061"/>
            <a:ext cx="4206240" cy="1247575"/>
          </a:xfrm>
          <a:prstGeom prst="round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500" b="1">
                <a:solidFill>
                  <a:schemeClr val="bg1"/>
                </a:solidFill>
                <a:latin typeface="Arial" panose="020B0604020202020204" pitchFamily="34" charset="0"/>
                <a:cs typeface="Arial" panose="020B0604020202020204" pitchFamily="34" charset="0"/>
              </a:rPr>
              <a:t>Luyện tập 3</a:t>
            </a:r>
            <a:endParaRPr lang="en-US" sz="4500" b="1">
              <a:solidFill>
                <a:schemeClr val="bg1"/>
              </a:solidFill>
              <a:latin typeface="Arial" panose="020B0604020202020204" pitchFamily="34" charset="0"/>
              <a:cs typeface="Arial" panose="020B0604020202020204" pitchFamily="34" charset="0"/>
            </a:endParaRPr>
          </a:p>
        </p:txBody>
      </p:sp>
      <p:sp>
        <p:nvSpPr>
          <p:cNvPr id="38" name="TextBox 37"/>
          <p:cNvSpPr txBox="1"/>
          <p:nvPr/>
        </p:nvSpPr>
        <p:spPr>
          <a:xfrm>
            <a:off x="838200" y="3246918"/>
            <a:ext cx="15621000" cy="4487382"/>
          </a:xfrm>
          <a:prstGeom prst="rect">
            <a:avLst/>
          </a:prstGeom>
          <a:noFill/>
        </p:spPr>
        <p:txBody>
          <a:bodyPr wrap="square" rtlCol="0">
            <a:spAutoFit/>
          </a:bodyPr>
          <a:lstStyle/>
          <a:p>
            <a:pPr algn="just">
              <a:lnSpc>
                <a:spcPct val="170000"/>
              </a:lnSpc>
            </a:pPr>
            <a:r>
              <a:rPr lang="vi-VN" sz="4200"/>
              <a:t>Trong bài toán ở Luyện tập 2, lập bảng tần số ghép nhóm bao gồm cả tần số tích lũy có tám nhóm ứng với tám nửa khoảng:</a:t>
            </a:r>
            <a:endParaRPr lang="en-US" sz="4200"/>
          </a:p>
          <a:p>
            <a:pPr algn="just">
              <a:lnSpc>
                <a:spcPct val="170000"/>
              </a:lnSpc>
            </a:pPr>
            <a:r>
              <a:rPr lang="vi-VN" sz="4200"/>
              <a:t>[25; 34); [34; 43); [43; 52); [52; 61); [61; 70); [70; 79); [79; 88); [88; 97).</a:t>
            </a:r>
          </a:p>
        </p:txBody>
      </p:sp>
      <p:pic>
        <p:nvPicPr>
          <p:cNvPr id="41" name="Picture 40"/>
          <p:cNvPicPr>
            <a:picLocks noChangeAspect="1"/>
          </p:cNvPicPr>
          <p:nvPr/>
        </p:nvPicPr>
        <p:blipFill>
          <a:blip r:embed="rId4"/>
          <a:stretch>
            <a:fillRect/>
          </a:stretch>
        </p:blipFill>
        <p:spPr>
          <a:xfrm>
            <a:off x="14263271" y="8160685"/>
            <a:ext cx="1822862" cy="1719221"/>
          </a:xfrm>
          <a:prstGeom prst="rect">
            <a:avLst/>
          </a:prstGeom>
        </p:spPr>
      </p:pic>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TextBox 35"/>
          <p:cNvSpPr txBox="1"/>
          <p:nvPr/>
        </p:nvSpPr>
        <p:spPr>
          <a:xfrm>
            <a:off x="889000" y="800100"/>
            <a:ext cx="1397000" cy="707886"/>
          </a:xfrm>
          <a:prstGeom prst="rect">
            <a:avLst/>
          </a:prstGeom>
          <a:noFill/>
        </p:spPr>
        <p:txBody>
          <a:bodyPr wrap="squar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93738592"/>
                  </p:ext>
                </p:extLst>
              </p:nvPr>
            </p:nvGraphicFramePr>
            <p:xfrm>
              <a:off x="3352800" y="1104900"/>
              <a:ext cx="10692040" cy="8813737"/>
            </p:xfrm>
            <a:graphic>
              <a:graphicData uri="http://schemas.openxmlformats.org/drawingml/2006/table">
                <a:tbl>
                  <a:tblPr firstRow="1" firstCol="1" bandRow="1"/>
                  <a:tblGrid>
                    <a:gridCol w="3476985">
                      <a:extLst>
                        <a:ext uri="{9D8B030D-6E8A-4147-A177-3AD203B41FA5}">
                          <a16:colId xmlns:a16="http://schemas.microsoft.com/office/drawing/2014/main" val="1877302170"/>
                        </a:ext>
                      </a:extLst>
                    </a:gridCol>
                    <a:gridCol w="3035628">
                      <a:extLst>
                        <a:ext uri="{9D8B030D-6E8A-4147-A177-3AD203B41FA5}">
                          <a16:colId xmlns:a16="http://schemas.microsoft.com/office/drawing/2014/main" val="3466541841"/>
                        </a:ext>
                      </a:extLst>
                    </a:gridCol>
                    <a:gridCol w="4179427">
                      <a:extLst>
                        <a:ext uri="{9D8B030D-6E8A-4147-A177-3AD203B41FA5}">
                          <a16:colId xmlns:a16="http://schemas.microsoft.com/office/drawing/2014/main" val="736795108"/>
                        </a:ext>
                      </a:extLst>
                    </a:gridCol>
                  </a:tblGrid>
                  <a:tr h="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1345"/>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4812336"/>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635919"/>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0718468"/>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17</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69779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33414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722317"/>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823152"/>
                      </a:ext>
                    </a:extLst>
                  </a:tr>
                  <a:tr h="0">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9877986"/>
                      </a:ext>
                    </a:extLst>
                  </a:tr>
                  <a:tr h="0">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6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58936"/>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93738592"/>
                  </p:ext>
                </p:extLst>
              </p:nvPr>
            </p:nvGraphicFramePr>
            <p:xfrm>
              <a:off x="3352800" y="1104900"/>
              <a:ext cx="10692040" cy="8915400"/>
            </p:xfrm>
            <a:graphic>
              <a:graphicData uri="http://schemas.openxmlformats.org/drawingml/2006/table">
                <a:tbl>
                  <a:tblPr firstRow="1" firstCol="1" bandRow="1"/>
                  <a:tblGrid>
                    <a:gridCol w="3476985">
                      <a:extLst>
                        <a:ext uri="{9D8B030D-6E8A-4147-A177-3AD203B41FA5}">
                          <a16:colId xmlns:a16="http://schemas.microsoft.com/office/drawing/2014/main" val="1877302170"/>
                        </a:ext>
                      </a:extLst>
                    </a:gridCol>
                    <a:gridCol w="3035628">
                      <a:extLst>
                        <a:ext uri="{9D8B030D-6E8A-4147-A177-3AD203B41FA5}">
                          <a16:colId xmlns:a16="http://schemas.microsoft.com/office/drawing/2014/main" val="3466541841"/>
                        </a:ext>
                      </a:extLst>
                    </a:gridCol>
                    <a:gridCol w="4179427">
                      <a:extLst>
                        <a:ext uri="{9D8B030D-6E8A-4147-A177-3AD203B41FA5}">
                          <a16:colId xmlns:a16="http://schemas.microsoft.com/office/drawing/2014/main" val="736795108"/>
                        </a:ext>
                      </a:extLst>
                    </a:gridCol>
                  </a:tblGrid>
                  <a:tr h="822960">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391345"/>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91892" r="-208246" b="-79864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91892" r="-138353" b="-79864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91892" r="-437" b="-798649"/>
                          </a:stretch>
                        </a:blipFill>
                      </a:tcPr>
                    </a:tc>
                    <a:extLst>
                      <a:ext uri="{0D108BD9-81ED-4DB2-BD59-A6C34878D82A}">
                        <a16:rowId xmlns:a16="http://schemas.microsoft.com/office/drawing/2014/main" val="1324812336"/>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193197" r="-208246" b="-7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193197" r="-138353" b="-7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193197" r="-437" b="-704082"/>
                          </a:stretch>
                        </a:blipFill>
                      </a:tcPr>
                    </a:tc>
                    <a:extLst>
                      <a:ext uri="{0D108BD9-81ED-4DB2-BD59-A6C34878D82A}">
                        <a16:rowId xmlns:a16="http://schemas.microsoft.com/office/drawing/2014/main" val="1740635919"/>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291216" r="-208246" b="-5993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291216" r="-138353" b="-599324"/>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291216" r="-437" b="-599324"/>
                          </a:stretch>
                        </a:blipFill>
                      </a:tcPr>
                    </a:tc>
                    <a:extLst>
                      <a:ext uri="{0D108BD9-81ED-4DB2-BD59-A6C34878D82A}">
                        <a16:rowId xmlns:a16="http://schemas.microsoft.com/office/drawing/2014/main" val="2880718468"/>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393878" r="-208246" b="-5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393878" r="-138353" b="-5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393878" r="-437" b="-503401"/>
                          </a:stretch>
                        </a:blipFill>
                      </a:tcPr>
                    </a:tc>
                    <a:extLst>
                      <a:ext uri="{0D108BD9-81ED-4DB2-BD59-A6C34878D82A}">
                        <a16:rowId xmlns:a16="http://schemas.microsoft.com/office/drawing/2014/main" val="124569779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490541" r="-208246" b="-4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490541" r="-138353" b="-4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490541" r="-437" b="-400000"/>
                          </a:stretch>
                        </a:blipFill>
                      </a:tcPr>
                    </a:tc>
                    <a:extLst>
                      <a:ext uri="{0D108BD9-81ED-4DB2-BD59-A6C34878D82A}">
                        <a16:rowId xmlns:a16="http://schemas.microsoft.com/office/drawing/2014/main" val="354533414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594558" r="-208246" b="-30272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594558" r="-138353" b="-30272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594558" r="-437" b="-302721"/>
                          </a:stretch>
                        </a:blipFill>
                      </a:tcPr>
                    </a:tc>
                    <a:extLst>
                      <a:ext uri="{0D108BD9-81ED-4DB2-BD59-A6C34878D82A}">
                        <a16:rowId xmlns:a16="http://schemas.microsoft.com/office/drawing/2014/main" val="2143722317"/>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689865" r="-208246"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689865" r="-138353"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689865" r="-437" b="-200676"/>
                          </a:stretch>
                        </a:blipFill>
                      </a:tcPr>
                    </a:tc>
                    <a:extLst>
                      <a:ext uri="{0D108BD9-81ED-4DB2-BD59-A6C34878D82A}">
                        <a16:rowId xmlns:a16="http://schemas.microsoft.com/office/drawing/2014/main" val="212582315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351" t="-795238" r="-208246"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795238" r="-138353"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55977" t="-795238" r="-437" b="-102041"/>
                          </a:stretch>
                        </a:blipFill>
                      </a:tcPr>
                    </a:tc>
                    <a:extLst>
                      <a:ext uri="{0D108BD9-81ED-4DB2-BD59-A6C34878D82A}">
                        <a16:rowId xmlns:a16="http://schemas.microsoft.com/office/drawing/2014/main" val="1229877986"/>
                      </a:ext>
                    </a:extLst>
                  </a:tr>
                  <a:tr h="899160">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14859" t="-889189" r="-138353" b="-1351"/>
                          </a:stretch>
                        </a:blipFill>
                      </a:tcPr>
                    </a:tc>
                    <a:tc>
                      <a:txBody>
                        <a:bodyPr/>
                        <a:lstStyle/>
                        <a:p>
                          <a:pPr algn="just">
                            <a:lnSpc>
                              <a:spcPct val="150000"/>
                            </a:lnSpc>
                            <a:spcBef>
                              <a:spcPts val="600"/>
                            </a:spcBef>
                            <a:spcAft>
                              <a:spcPts val="600"/>
                            </a:spcAft>
                          </a:pPr>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3658936"/>
                      </a:ext>
                    </a:extLst>
                  </a:tr>
                </a:tbl>
              </a:graphicData>
            </a:graphic>
          </p:graphicFrame>
        </mc:Fallback>
      </mc:AlternateContent>
    </p:spTree>
    <p:extLst>
      <p:ext uri="{BB962C8B-B14F-4D97-AF65-F5344CB8AC3E}">
        <p14:creationId xmlns:p14="http://schemas.microsoft.com/office/powerpoint/2010/main" val="10588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6" y="2857500"/>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66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II</a:t>
            </a:r>
          </a:p>
        </p:txBody>
      </p:sp>
      <p:sp>
        <p:nvSpPr>
          <p:cNvPr id="33" name="TextBox 33"/>
          <p:cNvSpPr txBox="1"/>
          <p:nvPr/>
        </p:nvSpPr>
        <p:spPr>
          <a:xfrm>
            <a:off x="1447800" y="4481560"/>
            <a:ext cx="14284721" cy="415498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SỐ</a:t>
            </a:r>
            <a:r>
              <a:rPr kumimoji="0" lang="en-US" sz="9000" b="1" i="0" u="none" strike="noStrike" kern="1200" cap="none" spc="120" normalizeH="0" noProof="0">
                <a:ln>
                  <a:noFill/>
                </a:ln>
                <a:solidFill>
                  <a:srgbClr val="1F497D"/>
                </a:solidFill>
                <a:effectLst/>
                <a:uLnTx/>
                <a:uFillTx/>
                <a:latin typeface="Arial" panose="020B0604020202020204" pitchFamily="34" charset="0"/>
                <a:ea typeface="+mn-ea"/>
                <a:cs typeface="Arial" panose="020B0604020202020204" pitchFamily="34" charset="0"/>
              </a:rPr>
              <a:t> TRUNG BÌNH CỘNG (SỐ TRUNG BÌNH)</a:t>
            </a:r>
            <a:endParaRPr kumimoji="0" lang="en-US" sz="9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793749966"/>
      </p:ext>
    </p:extLst>
  </p:cSld>
  <p:clrMapOvr>
    <a:masterClrMapping/>
  </p:clrMapOvr>
  <p:transition spd="med">
    <p:comb/>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lvl="0"/>
              <a:r>
                <a:rPr lang="vi-VN" sz="3800" b="1">
                  <a:solidFill>
                    <a:prstClr val="black"/>
                  </a:solidFill>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rot="20617592">
            <a:off x="16383907" y="65867"/>
            <a:ext cx="1403117" cy="1403117"/>
          </a:xfrm>
          <a:prstGeom prst="rect">
            <a:avLst/>
          </a:prstGeom>
        </p:spPr>
      </p:pic>
      <p:grpSp>
        <p:nvGrpSpPr>
          <p:cNvPr id="8" name="Group 7"/>
          <p:cNvGrpSpPr/>
          <p:nvPr/>
        </p:nvGrpSpPr>
        <p:grpSpPr>
          <a:xfrm>
            <a:off x="304800" y="1528119"/>
            <a:ext cx="17683623" cy="8415981"/>
            <a:chOff x="457200" y="1485900"/>
            <a:chExt cx="17683623" cy="8415981"/>
          </a:xfrm>
        </p:grpSpPr>
        <p:sp>
          <p:nvSpPr>
            <p:cNvPr id="12" name="Rectangle 11"/>
            <p:cNvSpPr/>
            <p:nvPr/>
          </p:nvSpPr>
          <p:spPr>
            <a:xfrm>
              <a:off x="457200" y="1485900"/>
              <a:ext cx="17683623" cy="615553"/>
            </a:xfrm>
            <a:prstGeom prst="rect">
              <a:avLst/>
            </a:prstGeom>
          </p:spPr>
          <p:txBody>
            <a:bodyPr wrap="square">
              <a:spAutoFit/>
            </a:bodyPr>
            <a:lstStyle/>
            <a:p>
              <a:pPr lvl="0" algn="ctr">
                <a:defRPr/>
              </a:pPr>
              <a:r>
                <a:rPr lang="vi-VN" sz="3400" b="1">
                  <a:solidFill>
                    <a:srgbClr val="C00000"/>
                  </a:solidFill>
                  <a:latin typeface="Arial" panose="020B0604020202020204" pitchFamily="34" charset="0"/>
                  <a:cs typeface="Arial" panose="020B0604020202020204" pitchFamily="34" charset="0"/>
                </a:rPr>
                <a:t>HĐ</a:t>
              </a:r>
              <a:r>
                <a:rPr lang="en-US" sz="3400" b="1">
                  <a:solidFill>
                    <a:srgbClr val="C00000"/>
                  </a:solidFill>
                  <a:latin typeface="Arial" panose="020B0604020202020204" pitchFamily="34" charset="0"/>
                  <a:cs typeface="Arial" panose="020B0604020202020204" pitchFamily="34" charset="0"/>
                </a:rPr>
                <a:t>4.</a:t>
              </a:r>
              <a:r>
                <a:rPr lang="en-US" sz="3400" b="1">
                  <a:latin typeface="Arial" panose="020B0604020202020204" pitchFamily="34" charset="0"/>
                  <a:cs typeface="Arial" panose="020B0604020202020204" pitchFamily="34" charset="0"/>
                </a:rPr>
                <a:t> </a:t>
              </a:r>
              <a:r>
                <a:rPr lang="vi-VN" sz="3400">
                  <a:cs typeface="Arial" panose="020B0604020202020204" pitchFamily="34" charset="0"/>
                </a:rPr>
                <a:t>Xét mẫu số liệu trong Ví dụ 2 được cho dưới dạng bảng tần số ghép nhóm</a:t>
              </a:r>
              <a:r>
                <a:rPr lang="en-US" sz="3400">
                  <a:cs typeface="Arial" panose="020B0604020202020204" pitchFamily="34" charset="0"/>
                </a:rPr>
                <a:t> (</a:t>
              </a:r>
              <a:r>
                <a:rPr lang="vi-VN" sz="3400" i="1">
                  <a:cs typeface="Arial" panose="020B0604020202020204" pitchFamily="34" charset="0"/>
                </a:rPr>
                <a:t>Bảng </a:t>
              </a:r>
              <a:r>
                <a:rPr lang="en-US" sz="3400" i="1">
                  <a:latin typeface="Arial" panose="020B0604020202020204" pitchFamily="34" charset="0"/>
                  <a:cs typeface="Arial" panose="020B0604020202020204" pitchFamily="34" charset="0"/>
                </a:rPr>
                <a:t>4</a:t>
              </a:r>
              <a:r>
                <a:rPr lang="en-US" sz="3400" i="1">
                  <a:cs typeface="Arial" panose="020B0604020202020204" pitchFamily="34" charset="0"/>
                </a:rPr>
                <a:t>).</a:t>
              </a:r>
              <a:endParaRPr lang="vi-VN" sz="340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09599" y="2134626"/>
                  <a:ext cx="9601201" cy="7767255"/>
                </a:xfrm>
                <a:prstGeom prst="rect">
                  <a:avLst/>
                </a:prstGeom>
              </p:spPr>
              <p:txBody>
                <a:bodyPr wrap="square">
                  <a:spAutoFit/>
                </a:bodyPr>
                <a:lstStyle/>
                <a:p>
                  <a:pPr algn="just">
                    <a:lnSpc>
                      <a:spcPct val="130000"/>
                    </a:lnSpc>
                  </a:pPr>
                  <a:r>
                    <a:rPr lang="vi-VN" sz="3400">
                      <a:solidFill>
                        <a:srgbClr val="000000"/>
                      </a:solidFill>
                      <a:latin typeface="Arial" panose="020B0604020202020204" pitchFamily="34" charset="0"/>
                      <a:cs typeface="Arial" panose="020B0604020202020204" pitchFamily="34" charset="0"/>
                    </a:rPr>
                    <a:t>a) Tìm trung điểm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𝑥</m:t>
                      </m:r>
                      <m:r>
                        <a:rPr lang="vi-VN" sz="3400" i="1" baseline="-25000">
                          <a:solidFill>
                            <a:srgbClr val="000000"/>
                          </a:solidFill>
                          <a:latin typeface="Cambria Math" panose="02040503050406030204" pitchFamily="18" charset="0"/>
                          <a:cs typeface="Arial" panose="020B0604020202020204" pitchFamily="34" charset="0"/>
                        </a:rPr>
                        <m:t>1</m:t>
                      </m:r>
                    </m:oMath>
                  </a14:m>
                  <a:r>
                    <a:rPr lang="vi-VN" sz="3400">
                      <a:solidFill>
                        <a:srgbClr val="000000"/>
                      </a:solidFill>
                      <a:latin typeface="Arial" panose="020B0604020202020204" pitchFamily="34" charset="0"/>
                      <a:cs typeface="Arial" panose="020B0604020202020204" pitchFamily="34" charset="0"/>
                    </a:rPr>
                    <a:t> của nửa khoảng (tính bằng trung bình cộng của hai đầu mút) ứng với nhóm 1. Ta gọi trung điểm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𝑥</m:t>
                      </m:r>
                      <m:r>
                        <a:rPr lang="vi-VN" sz="3400" i="1" baseline="-25000">
                          <a:solidFill>
                            <a:srgbClr val="000000"/>
                          </a:solidFill>
                          <a:latin typeface="Cambria Math" panose="02040503050406030204" pitchFamily="18" charset="0"/>
                          <a:cs typeface="Arial" panose="020B0604020202020204" pitchFamily="34" charset="0"/>
                        </a:rPr>
                        <m:t>1 </m:t>
                      </m:r>
                      <m:r>
                        <a:rPr lang="en-US" sz="3400" b="0" i="0" baseline="-25000" smtClean="0">
                          <a:solidFill>
                            <a:srgbClr val="000000"/>
                          </a:solidFill>
                          <a:latin typeface="Cambria Math" panose="02040503050406030204" pitchFamily="18" charset="0"/>
                          <a:cs typeface="Arial" panose="020B0604020202020204" pitchFamily="34" charset="0"/>
                        </a:rPr>
                        <m:t> </m:t>
                      </m:r>
                    </m:oMath>
                  </a14:m>
                  <a:r>
                    <a:rPr lang="vi-VN" sz="3400">
                      <a:solidFill>
                        <a:srgbClr val="000000"/>
                      </a:solidFill>
                      <a:latin typeface="Arial" panose="020B0604020202020204" pitchFamily="34" charset="0"/>
                      <a:cs typeface="Arial" panose="020B0604020202020204" pitchFamily="34" charset="0"/>
                    </a:rPr>
                    <a:t>là </a:t>
                  </a:r>
                  <a:r>
                    <a:rPr lang="vi-VN" sz="3400" i="1">
                      <a:solidFill>
                        <a:srgbClr val="000000"/>
                      </a:solidFill>
                      <a:latin typeface="Arial" panose="020B0604020202020204" pitchFamily="34" charset="0"/>
                      <a:cs typeface="Arial" panose="020B0604020202020204" pitchFamily="34" charset="0"/>
                    </a:rPr>
                    <a:t>giá trị đại diện</a:t>
                  </a:r>
                  <a:r>
                    <a:rPr lang="vi-VN" sz="3400">
                      <a:solidFill>
                        <a:srgbClr val="000000"/>
                      </a:solidFill>
                      <a:latin typeface="Arial" panose="020B0604020202020204" pitchFamily="34" charset="0"/>
                      <a:cs typeface="Arial" panose="020B0604020202020204" pitchFamily="34" charset="0"/>
                    </a:rPr>
                    <a:t> của nhóm 1.</a:t>
                  </a:r>
                </a:p>
                <a:p>
                  <a:pPr algn="just">
                    <a:lnSpc>
                      <a:spcPct val="130000"/>
                    </a:lnSpc>
                  </a:pPr>
                  <a:r>
                    <a:rPr lang="vi-VN" sz="3400">
                      <a:solidFill>
                        <a:srgbClr val="000000"/>
                      </a:solidFill>
                      <a:latin typeface="Arial" panose="020B0604020202020204" pitchFamily="34" charset="0"/>
                      <a:cs typeface="Arial" panose="020B0604020202020204" pitchFamily="34" charset="0"/>
                    </a:rPr>
                    <a:t>b) Bằng cách tương tự, hãy tìm giá trị đại diện của bốn nhóm còn lại. Từ đó, hãy hoàn thiện các số liệu trong </a:t>
                  </a:r>
                  <a:r>
                    <a:rPr lang="vi-VN" sz="3400" i="1">
                      <a:solidFill>
                        <a:srgbClr val="000000"/>
                      </a:solidFill>
                      <a:latin typeface="Arial" panose="020B0604020202020204" pitchFamily="34" charset="0"/>
                      <a:cs typeface="Arial" panose="020B0604020202020204" pitchFamily="34" charset="0"/>
                    </a:rPr>
                    <a:t>Bảng 7</a:t>
                  </a:r>
                  <a:r>
                    <a:rPr lang="vi-VN" sz="3400">
                      <a:solidFill>
                        <a:srgbClr val="000000"/>
                      </a:solidFill>
                      <a:latin typeface="Arial" panose="020B0604020202020204" pitchFamily="34" charset="0"/>
                      <a:cs typeface="Arial" panose="020B0604020202020204" pitchFamily="34" charset="0"/>
                    </a:rPr>
                    <a:t>.</a:t>
                  </a:r>
                  <a:endParaRPr lang="en-US" sz="3400">
                    <a:solidFill>
                      <a:srgbClr val="000000"/>
                    </a:solidFill>
                    <a:latin typeface="Arial" panose="020B0604020202020204" pitchFamily="34" charset="0"/>
                    <a:cs typeface="Arial" panose="020B0604020202020204" pitchFamily="34" charset="0"/>
                  </a:endParaRPr>
                </a:p>
                <a:p>
                  <a:pPr algn="just">
                    <a:lnSpc>
                      <a:spcPct val="130000"/>
                    </a:lnSpc>
                  </a:pPr>
                  <a:r>
                    <a:rPr lang="en-US" sz="3400">
                      <a:solidFill>
                        <a:srgbClr val="000000"/>
                      </a:solidFill>
                      <a:latin typeface="Arial" panose="020B0604020202020204" pitchFamily="34" charset="0"/>
                      <a:cs typeface="Arial" panose="020B0604020202020204" pitchFamily="34" charset="0"/>
                    </a:rPr>
                    <a:t>c) Tính giá trị </a:t>
                  </a:r>
                  <a:r>
                    <a:rPr lang="vi-VN" sz="3400">
                      <a:solidFill>
                        <a:srgbClr val="000000"/>
                      </a:solidFill>
                      <a:cs typeface="Arial" panose="020B0604020202020204" pitchFamily="34" charset="0"/>
                    </a:rPr>
                    <a:t> </a:t>
                  </a:r>
                  <a14:m>
                    <m:oMath xmlns:m="http://schemas.openxmlformats.org/officeDocument/2006/math">
                      <m:acc>
                        <m:accPr>
                          <m:chr m:val="̅"/>
                          <m:ctrlPr>
                            <a:rPr lang="vi-VN" sz="3400" i="1" smtClean="0">
                              <a:solidFill>
                                <a:srgbClr val="000000"/>
                              </a:solidFill>
                              <a:latin typeface="Cambria Math" panose="02040503050406030204" pitchFamily="18" charset="0"/>
                              <a:cs typeface="Arial" panose="020B0604020202020204" pitchFamily="34" charset="0"/>
                            </a:rPr>
                          </m:ctrlPr>
                        </m:accPr>
                        <m:e>
                          <m:r>
                            <a:rPr lang="en-US" sz="3400" b="0" i="1" smtClean="0">
                              <a:solidFill>
                                <a:srgbClr val="000000"/>
                              </a:solidFill>
                              <a:latin typeface="Cambria Math" panose="02040503050406030204" pitchFamily="18" charset="0"/>
                              <a:cs typeface="Arial" panose="020B0604020202020204" pitchFamily="34" charset="0"/>
                            </a:rPr>
                            <m:t>𝑥</m:t>
                          </m:r>
                        </m:e>
                      </m:acc>
                    </m:oMath>
                  </a14:m>
                  <a:r>
                    <a:rPr lang="en-US" sz="3400">
                      <a:solidFill>
                        <a:srgbClr val="000000"/>
                      </a:solidFill>
                      <a:latin typeface="Arial" panose="020B0604020202020204" pitchFamily="34" charset="0"/>
                      <a:cs typeface="Arial" panose="020B0604020202020204" pitchFamily="34" charset="0"/>
                    </a:rPr>
                    <a:t> cho bởi công thức sau: </a:t>
                  </a:r>
                </a:p>
                <a:p>
                  <a:pPr algn="ctr">
                    <a:lnSpc>
                      <a:spcPct val="130000"/>
                    </a:lnSpc>
                  </a:pPr>
                  <a14:m>
                    <m:oMath xmlns:m="http://schemas.openxmlformats.org/officeDocument/2006/math">
                      <m:acc>
                        <m:accPr>
                          <m:chr m:val="̅"/>
                          <m:ctrlPr>
                            <a:rPr lang="vi-VN"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𝑥</m:t>
                          </m:r>
                        </m:e>
                      </m:acc>
                      <m:r>
                        <a:rPr lang="en-US" sz="3400" b="0" i="1" smtClean="0">
                          <a:solidFill>
                            <a:srgbClr val="000000"/>
                          </a:solidFill>
                          <a:latin typeface="Cambria Math" panose="02040503050406030204" pitchFamily="18" charset="0"/>
                          <a:cs typeface="Arial" panose="020B0604020202020204" pitchFamily="34" charset="0"/>
                        </a:rPr>
                        <m:t>=</m:t>
                      </m:r>
                      <m:f>
                        <m:fPr>
                          <m:ctrlPr>
                            <a:rPr lang="en-US" sz="3400" b="0" i="1" smtClean="0">
                              <a:solidFill>
                                <a:srgbClr val="000000"/>
                              </a:solidFill>
                              <a:latin typeface="Cambria Math" panose="02040503050406030204" pitchFamily="18" charset="0"/>
                              <a:cs typeface="Arial" panose="020B0604020202020204" pitchFamily="34" charset="0"/>
                            </a:rPr>
                          </m:ctrlPr>
                        </m:fPr>
                        <m:num>
                          <m:sSub>
                            <m:sSubPr>
                              <m:ctrlPr>
                                <a:rPr lang="en-US" sz="3400" b="0" i="1" smtClean="0">
                                  <a:solidFill>
                                    <a:srgbClr val="000000"/>
                                  </a:solidFill>
                                  <a:latin typeface="Cambria Math" panose="02040503050406030204" pitchFamily="18" charset="0"/>
                                  <a:cs typeface="Arial" panose="020B0604020202020204" pitchFamily="34" charset="0"/>
                                </a:rPr>
                              </m:ctrlPr>
                            </m:sSubPr>
                            <m:e>
                              <m:r>
                                <a:rPr lang="en-US" sz="3400" b="0" i="1" smtClean="0">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1</m:t>
                              </m:r>
                            </m:sub>
                          </m:sSub>
                          <m:sSub>
                            <m:sSubPr>
                              <m:ctrlPr>
                                <a:rPr lang="en-US" sz="3400" b="0" i="1" smtClean="0">
                                  <a:solidFill>
                                    <a:srgbClr val="000000"/>
                                  </a:solidFill>
                                  <a:latin typeface="Cambria Math" panose="02040503050406030204" pitchFamily="18" charset="0"/>
                                  <a:cs typeface="Arial" panose="020B0604020202020204" pitchFamily="34" charset="0"/>
                                </a:rPr>
                              </m:ctrlPr>
                            </m:sSubPr>
                            <m:e>
                              <m:r>
                                <a:rPr lang="en-US" sz="3400" b="0" i="1" smtClean="0">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1</m:t>
                              </m:r>
                            </m:sub>
                          </m:sSub>
                          <m:r>
                            <a:rPr lang="en-US" sz="3400" b="0" i="1" smtClean="0">
                              <a:solidFill>
                                <a:srgbClr val="000000"/>
                              </a:solidFill>
                              <a:latin typeface="Cambria Math" panose="02040503050406030204" pitchFamily="18" charset="0"/>
                              <a:cs typeface="Arial" panose="020B0604020202020204" pitchFamily="34" charset="0"/>
                            </a:rPr>
                            <m:t>+</m:t>
                          </m:r>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2</m:t>
                              </m:r>
                            </m:sub>
                          </m:sSub>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2</m:t>
                              </m:r>
                            </m:sub>
                          </m:sSub>
                          <m:r>
                            <a:rPr lang="en-US" sz="3400" b="0" i="1" smtClean="0">
                              <a:solidFill>
                                <a:srgbClr val="000000"/>
                              </a:solidFill>
                              <a:latin typeface="Cambria Math" panose="02040503050406030204" pitchFamily="18" charset="0"/>
                              <a:cs typeface="Arial" panose="020B0604020202020204" pitchFamily="34" charset="0"/>
                            </a:rPr>
                            <m:t>+…+</m:t>
                          </m:r>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𝑛</m:t>
                              </m:r>
                            </m:e>
                            <m:sub>
                              <m:r>
                                <a:rPr lang="en-US" sz="3400" b="0" i="1" smtClean="0">
                                  <a:solidFill>
                                    <a:srgbClr val="000000"/>
                                  </a:solidFill>
                                  <a:latin typeface="Cambria Math" panose="02040503050406030204" pitchFamily="18" charset="0"/>
                                  <a:cs typeface="Arial" panose="020B0604020202020204" pitchFamily="34" charset="0"/>
                                </a:rPr>
                                <m:t>5</m:t>
                              </m:r>
                            </m:sub>
                          </m:sSub>
                          <m:sSub>
                            <m:sSubPr>
                              <m:ctrlPr>
                                <a:rPr lang="en-US" sz="3400" i="1">
                                  <a:solidFill>
                                    <a:srgbClr val="000000"/>
                                  </a:solidFill>
                                  <a:latin typeface="Cambria Math" panose="02040503050406030204" pitchFamily="18" charset="0"/>
                                  <a:cs typeface="Arial" panose="020B0604020202020204" pitchFamily="34" charset="0"/>
                                </a:rPr>
                              </m:ctrlPr>
                            </m:sSubPr>
                            <m:e>
                              <m:r>
                                <a:rPr lang="en-US" sz="3400" i="1">
                                  <a:solidFill>
                                    <a:srgbClr val="000000"/>
                                  </a:solidFill>
                                  <a:latin typeface="Cambria Math" panose="02040503050406030204" pitchFamily="18" charset="0"/>
                                  <a:cs typeface="Arial" panose="020B0604020202020204" pitchFamily="34" charset="0"/>
                                </a:rPr>
                                <m:t>𝑥</m:t>
                              </m:r>
                            </m:e>
                            <m:sub>
                              <m:r>
                                <a:rPr lang="en-US" sz="3400" b="0" i="1" smtClean="0">
                                  <a:solidFill>
                                    <a:srgbClr val="000000"/>
                                  </a:solidFill>
                                  <a:latin typeface="Cambria Math" panose="02040503050406030204" pitchFamily="18" charset="0"/>
                                  <a:cs typeface="Arial" panose="020B0604020202020204" pitchFamily="34" charset="0"/>
                                </a:rPr>
                                <m:t>5</m:t>
                              </m:r>
                            </m:sub>
                          </m:sSub>
                        </m:num>
                        <m:den>
                          <m:r>
                            <a:rPr lang="en-US" sz="3400" b="0" i="1" smtClean="0">
                              <a:solidFill>
                                <a:srgbClr val="000000"/>
                              </a:solidFill>
                              <a:latin typeface="Cambria Math" panose="02040503050406030204" pitchFamily="18" charset="0"/>
                              <a:cs typeface="Arial" panose="020B0604020202020204" pitchFamily="34" charset="0"/>
                            </a:rPr>
                            <m:t>𝑛</m:t>
                          </m:r>
                        </m:den>
                      </m:f>
                    </m:oMath>
                  </a14:m>
                  <a:r>
                    <a:rPr lang="en-US" sz="3400">
                      <a:solidFill>
                        <a:srgbClr val="000000"/>
                      </a:solidFill>
                      <a:latin typeface="Arial" panose="020B0604020202020204" pitchFamily="34" charset="0"/>
                      <a:cs typeface="Arial" panose="020B0604020202020204" pitchFamily="34" charset="0"/>
                    </a:rPr>
                    <a:t> </a:t>
                  </a:r>
                </a:p>
                <a:p>
                  <a:pPr algn="just">
                    <a:lnSpc>
                      <a:spcPct val="130000"/>
                    </a:lnSpc>
                  </a:pPr>
                  <a:r>
                    <a:rPr lang="en-US" sz="3400">
                      <a:solidFill>
                        <a:srgbClr val="000000"/>
                      </a:solidFill>
                      <a:latin typeface="Arial" panose="020B0604020202020204" pitchFamily="34" charset="0"/>
                      <a:cs typeface="Arial" panose="020B0604020202020204" pitchFamily="34" charset="0"/>
                    </a:rPr>
                    <a:t>Giá trị </a:t>
                  </a:r>
                  <a14:m>
                    <m:oMath xmlns:m="http://schemas.openxmlformats.org/officeDocument/2006/math">
                      <m:acc>
                        <m:accPr>
                          <m:chr m:val="̅"/>
                          <m:ctrlPr>
                            <a:rPr lang="vi-VN"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𝑥</m:t>
                          </m:r>
                        </m:e>
                      </m:acc>
                    </m:oMath>
                  </a14:m>
                  <a:r>
                    <a:rPr lang="en-US" sz="3400">
                      <a:solidFill>
                        <a:srgbClr val="000000"/>
                      </a:solidFill>
                      <a:latin typeface="Arial" panose="020B0604020202020204" pitchFamily="34" charset="0"/>
                      <a:cs typeface="Arial" panose="020B0604020202020204" pitchFamily="34" charset="0"/>
                    </a:rPr>
                    <a:t> gọi là </a:t>
                  </a:r>
                  <a:r>
                    <a:rPr lang="en-US" sz="3400" i="1">
                      <a:solidFill>
                        <a:srgbClr val="000000"/>
                      </a:solidFill>
                      <a:latin typeface="Arial" panose="020B0604020202020204" pitchFamily="34" charset="0"/>
                      <a:cs typeface="Arial" panose="020B0604020202020204" pitchFamily="34" charset="0"/>
                    </a:rPr>
                    <a:t>số trung bình cộng</a:t>
                  </a:r>
                  <a:r>
                    <a:rPr lang="en-US" sz="3400">
                      <a:solidFill>
                        <a:srgbClr val="000000"/>
                      </a:solidFill>
                      <a:latin typeface="Arial" panose="020B0604020202020204" pitchFamily="34" charset="0"/>
                      <a:cs typeface="Arial" panose="020B0604020202020204" pitchFamily="34" charset="0"/>
                    </a:rPr>
                    <a:t> của mẫu số liệu đã cho.</a:t>
                  </a:r>
                </a:p>
              </p:txBody>
            </p:sp>
          </mc:Choice>
          <mc:Fallback xmlns="">
            <p:sp>
              <p:nvSpPr>
                <p:cNvPr id="5" name="Rectangle 4"/>
                <p:cNvSpPr>
                  <a:spLocks noRot="1" noChangeAspect="1" noMove="1" noResize="1" noEditPoints="1" noAdjustHandles="1" noChangeArrowheads="1" noChangeShapeType="1" noTextEdit="1"/>
                </p:cNvSpPr>
                <p:nvPr/>
              </p:nvSpPr>
              <p:spPr>
                <a:xfrm>
                  <a:off x="609599" y="2134626"/>
                  <a:ext cx="9601201" cy="7767255"/>
                </a:xfrm>
                <a:prstGeom prst="rect">
                  <a:avLst/>
                </a:prstGeom>
                <a:blipFill>
                  <a:blip r:embed="rId3"/>
                  <a:stretch>
                    <a:fillRect l="-1778" r="-1778" b="-188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11" name="Table 10"/>
              <p:cNvGraphicFramePr>
                <a:graphicFrameLocks noGrp="1"/>
              </p:cNvGraphicFramePr>
              <p:nvPr>
                <p:extLst>
                  <p:ext uri="{D42A27DB-BD31-4B8C-83A1-F6EECF244321}">
                    <p14:modId xmlns:p14="http://schemas.microsoft.com/office/powerpoint/2010/main" val="2869004662"/>
                  </p:ext>
                </p:extLst>
              </p:nvPr>
            </p:nvGraphicFramePr>
            <p:xfrm>
              <a:off x="10467473" y="2452460"/>
              <a:ext cx="7239001" cy="6705600"/>
            </p:xfrm>
            <a:graphic>
              <a:graphicData uri="http://schemas.openxmlformats.org/drawingml/2006/table">
                <a:tbl>
                  <a:tblPr firstRow="1" firstCol="1" bandRow="1"/>
                  <a:tblGrid>
                    <a:gridCol w="2362201">
                      <a:extLst>
                        <a:ext uri="{9D8B030D-6E8A-4147-A177-3AD203B41FA5}">
                          <a16:colId xmlns:a16="http://schemas.microsoft.com/office/drawing/2014/main" val="2895362959"/>
                        </a:ext>
                      </a:extLst>
                    </a:gridCol>
                    <a:gridCol w="2971800">
                      <a:extLst>
                        <a:ext uri="{9D8B030D-6E8A-4147-A177-3AD203B41FA5}">
                          <a16:colId xmlns:a16="http://schemas.microsoft.com/office/drawing/2014/main" val="4191930004"/>
                        </a:ext>
                      </a:extLst>
                    </a:gridCol>
                    <a:gridCol w="1905000">
                      <a:extLst>
                        <a:ext uri="{9D8B030D-6E8A-4147-A177-3AD203B41FA5}">
                          <a16:colId xmlns:a16="http://schemas.microsoft.com/office/drawing/2014/main" val="1262946997"/>
                        </a:ext>
                      </a:extLst>
                    </a:gridCol>
                  </a:tblGrid>
                  <a:tr h="1059810">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2162"/>
                      </a:ext>
                    </a:extLst>
                  </a:tr>
                  <a:tr h="466631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160;163</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163;166</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166;169</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169;172</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300" i="1" smtClean="0">
                                        <a:effectLst/>
                                        <a:latin typeface="Cambria Math" panose="02040503050406030204" pitchFamily="18" charset="0"/>
                                        <a:cs typeface="Times New Roman" panose="02020603050405020304" pitchFamily="18" charset="0"/>
                                      </a:rPr>
                                    </m:ctrlPr>
                                  </m:dPr>
                                  <m:e>
                                    <m:r>
                                      <a:rPr lang="en-US" sz="3300" i="1">
                                        <a:effectLst/>
                                        <a:latin typeface="Cambria Math" panose="02040503050406030204" pitchFamily="18" charset="0"/>
                                        <a:ea typeface="Arial" panose="020B0604020202020204" pitchFamily="34" charset="0"/>
                                        <a:cs typeface="Times New Roman" panose="02020603050405020304" pitchFamily="18" charset="0"/>
                                      </a:rPr>
                                      <m:t>172;175</m:t>
                                    </m:r>
                                  </m:e>
                                </m:d>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300" i="1" smtClean="0">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3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3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300" i="1">
                                    <a:effectLst/>
                                    <a:latin typeface="Cambria Math" panose="02040503050406030204" pitchFamily="18" charset="0"/>
                                    <a:ea typeface="Arial" panose="020B0604020202020204" pitchFamily="34" charset="0"/>
                                    <a:cs typeface="Times New Roman" panose="02020603050405020304" pitchFamily="18" charset="0"/>
                                  </a:rPr>
                                  <m:t>=</m:t>
                                </m:r>
                                <m:r>
                                  <a:rPr lang="en-US" sz="3300" b="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185997"/>
                      </a:ext>
                    </a:extLst>
                  </a:tr>
                  <a:tr h="979478">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300" i="1" smtClean="0">
                                    <a:effectLst/>
                                    <a:latin typeface="Cambria Math" panose="02040503050406030204" pitchFamily="18" charset="0"/>
                                    <a:ea typeface="Arial" panose="020B0604020202020204" pitchFamily="34" charset="0"/>
                                    <a:cs typeface="Times New Roman" panose="02020603050405020304" pitchFamily="18" charset="0"/>
                                  </a:rPr>
                                  <m:t>𝑛</m:t>
                                </m:r>
                                <m:r>
                                  <a:rPr lang="en-US" sz="3300" i="1" smtClean="0">
                                    <a:effectLst/>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33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937134"/>
                      </a:ext>
                    </a:extLst>
                  </a:tr>
                </a:tbl>
              </a:graphicData>
            </a:graphic>
          </p:graphicFrame>
        </mc:Choice>
        <mc:Fallback xmlns="">
          <p:graphicFrame>
            <p:nvGraphicFramePr>
              <p:cNvPr id="11" name="Table 10"/>
              <p:cNvGraphicFramePr>
                <a:graphicFrameLocks noGrp="1"/>
              </p:cNvGraphicFramePr>
              <p:nvPr>
                <p:extLst>
                  <p:ext uri="{D42A27DB-BD31-4B8C-83A1-F6EECF244321}">
                    <p14:modId xmlns:p14="http://schemas.microsoft.com/office/powerpoint/2010/main" val="2869004662"/>
                  </p:ext>
                </p:extLst>
              </p:nvPr>
            </p:nvGraphicFramePr>
            <p:xfrm>
              <a:off x="10467473" y="2452460"/>
              <a:ext cx="7239001" cy="6705600"/>
            </p:xfrm>
            <a:graphic>
              <a:graphicData uri="http://schemas.openxmlformats.org/drawingml/2006/table">
                <a:tbl>
                  <a:tblPr firstRow="1" firstCol="1" bandRow="1"/>
                  <a:tblGrid>
                    <a:gridCol w="2362201">
                      <a:extLst>
                        <a:ext uri="{9D8B030D-6E8A-4147-A177-3AD203B41FA5}">
                          <a16:colId xmlns:a16="http://schemas.microsoft.com/office/drawing/2014/main" val="2895362959"/>
                        </a:ext>
                      </a:extLst>
                    </a:gridCol>
                    <a:gridCol w="2971800">
                      <a:extLst>
                        <a:ext uri="{9D8B030D-6E8A-4147-A177-3AD203B41FA5}">
                          <a16:colId xmlns:a16="http://schemas.microsoft.com/office/drawing/2014/main" val="4191930004"/>
                        </a:ext>
                      </a:extLst>
                    </a:gridCol>
                    <a:gridCol w="1905000">
                      <a:extLst>
                        <a:ext uri="{9D8B030D-6E8A-4147-A177-3AD203B41FA5}">
                          <a16:colId xmlns:a16="http://schemas.microsoft.com/office/drawing/2014/main" val="1262946997"/>
                        </a:ext>
                      </a:extLst>
                    </a:gridCol>
                  </a:tblGrid>
                  <a:tr h="1059810">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882162"/>
                      </a:ext>
                    </a:extLst>
                  </a:tr>
                  <a:tr h="466631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58" t="-22846" r="-206701" b="-2127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79877" t="-22846" r="-64682" b="-2127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79872" t="-22846" r="-639" b="-21279"/>
                          </a:stretch>
                        </a:blipFill>
                      </a:tcPr>
                    </a:tc>
                    <a:extLst>
                      <a:ext uri="{0D108BD9-81ED-4DB2-BD59-A6C34878D82A}">
                        <a16:rowId xmlns:a16="http://schemas.microsoft.com/office/drawing/2014/main" val="506185997"/>
                      </a:ext>
                    </a:extLst>
                  </a:tr>
                  <a:tr h="979478">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3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79872" t="-584472" r="-639" b="-1242"/>
                          </a:stretch>
                        </a:blipFill>
                      </a:tcPr>
                    </a:tc>
                    <a:extLst>
                      <a:ext uri="{0D108BD9-81ED-4DB2-BD59-A6C34878D82A}">
                        <a16:rowId xmlns:a16="http://schemas.microsoft.com/office/drawing/2014/main" val="1643937134"/>
                      </a:ext>
                    </a:extLst>
                  </a:tr>
                </a:tbl>
              </a:graphicData>
            </a:graphic>
          </p:graphicFrame>
        </mc:Fallback>
      </mc:AlternateContent>
      <p:sp>
        <p:nvSpPr>
          <p:cNvPr id="15" name="Rectangle 14"/>
          <p:cNvSpPr/>
          <p:nvPr/>
        </p:nvSpPr>
        <p:spPr>
          <a:xfrm>
            <a:off x="13420762" y="9351634"/>
            <a:ext cx="1324402" cy="523220"/>
          </a:xfrm>
          <a:prstGeom prst="rect">
            <a:avLst/>
          </a:prstGeom>
        </p:spPr>
        <p:txBody>
          <a:bodyPr wrap="none">
            <a:spAutoFit/>
          </a:bodyPr>
          <a:lstStyle/>
          <a:p>
            <a:r>
              <a:rPr lang="vi-VN" sz="2800" i="1">
                <a:solidFill>
                  <a:srgbClr val="000000"/>
                </a:solidFill>
                <a:cs typeface="Arial" panose="020B0604020202020204" pitchFamily="34" charset="0"/>
              </a:rPr>
              <a:t>Bảng 7</a:t>
            </a:r>
            <a:endParaRPr lang="en-US" sz="2800"/>
          </a:p>
        </p:txBody>
      </p:sp>
    </p:spTree>
    <p:extLst>
      <p:ext uri="{BB962C8B-B14F-4D97-AF65-F5344CB8AC3E}">
        <p14:creationId xmlns:p14="http://schemas.microsoft.com/office/powerpoint/2010/main" val="46967952"/>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1515650" y="931927"/>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pic>
        <p:nvPicPr>
          <p:cNvPr id="17" name="Picture 16"/>
          <p:cNvPicPr>
            <a:picLocks noChangeAspect="1"/>
          </p:cNvPicPr>
          <p:nvPr/>
        </p:nvPicPr>
        <p:blipFill>
          <a:blip r:embed="rId3"/>
          <a:stretch>
            <a:fillRect/>
          </a:stretch>
        </p:blipFill>
        <p:spPr>
          <a:xfrm rot="20617592">
            <a:off x="16383907" y="65867"/>
            <a:ext cx="1403117" cy="1403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514600" y="2380032"/>
                <a:ext cx="13944600" cy="7329635"/>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𝑎</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160+163</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=161,5</m:t>
                      </m:r>
                    </m:oMath>
                  </m:oMathPara>
                </a14:m>
                <a:endParaRPr lang="en-US" sz="370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600"/>
                  </a:spcBef>
                  <a:spcAft>
                    <a:spcPts val="600"/>
                  </a:spcAft>
                </a:pPr>
                <a:r>
                  <a:rPr lang="en-US" sz="37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700" i="1">
                            <a:effectLst/>
                            <a:latin typeface="Cambria Math" panose="02040503050406030204" pitchFamily="18" charset="0"/>
                            <a:ea typeface="Dotum" panose="020B0600000101010101" pitchFamily="34" charset="-127"/>
                            <a:cs typeface="Times New Roman" panose="02020603050405020304" pitchFamily="18" charset="0"/>
                          </a:rPr>
                          <m:t>𝑥</m:t>
                        </m:r>
                      </m:e>
                      <m:sub>
                        <m:r>
                          <a:rPr lang="en-US"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700" i="1">
                        <a:effectLst/>
                        <a:latin typeface="Cambria Math" panose="02040503050406030204" pitchFamily="18" charset="0"/>
                        <a:ea typeface="Dotum" panose="020B0600000101010101" pitchFamily="34" charset="-127"/>
                        <a:cs typeface="Times New Roman" panose="02020603050405020304" pitchFamily="18" charset="0"/>
                      </a:rPr>
                      <m:t>=161,5</m:t>
                    </m:r>
                  </m:oMath>
                </a14:m>
                <a:r>
                  <a:rPr lang="en-US" sz="3700">
                    <a:effectLst/>
                    <a:latin typeface="Arial" panose="020B0604020202020204" pitchFamily="34" charset="0"/>
                    <a:ea typeface="Dotum" panose="020B0600000101010101" pitchFamily="34" charset="-127"/>
                    <a:cs typeface="Arial" panose="020B0604020202020204" pitchFamily="34" charset="0"/>
                  </a:rPr>
                  <a:t> là giá trị đại diện của nhóm 1.</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3700" i="1" smtClean="0">
                        <a:effectLst/>
                        <a:latin typeface="Cambria Math" panose="02040503050406030204" pitchFamily="18" charset="0"/>
                        <a:ea typeface="Arial" panose="020B0604020202020204" pitchFamily="34" charset="0"/>
                        <a:cs typeface="Arial" panose="020B0604020202020204" pitchFamily="34" charset="0"/>
                      </a:rPr>
                      <m:t>𝑏</m:t>
                    </m:r>
                    <m:r>
                      <a:rPr lang="en-US" sz="3700" i="1" smtClean="0">
                        <a:effectLst/>
                        <a:latin typeface="Cambria Math" panose="02040503050406030204" pitchFamily="18" charset="0"/>
                        <a:ea typeface="Arial" panose="020B0604020202020204" pitchFamily="34" charset="0"/>
                        <a:cs typeface="Arial" panose="020B0604020202020204" pitchFamily="34" charset="0"/>
                      </a:rPr>
                      <m:t>) </m:t>
                    </m:r>
                  </m:oMath>
                </a14:m>
                <a:r>
                  <a:rPr lang="en-US" sz="3700">
                    <a:effectLst/>
                    <a:latin typeface="Arial" panose="020B0604020202020204" pitchFamily="34" charset="0"/>
                    <a:ea typeface="Arial" panose="020B0604020202020204" pitchFamily="34" charset="0"/>
                    <a:cs typeface="Arial" panose="020B0604020202020204" pitchFamily="34" charset="0"/>
                  </a:rPr>
                  <a:t>Tương tự ta tính được các giá trị đại diện:</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163+166</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=164,</m:t>
                      </m:r>
                      <m:r>
                        <a:rPr lang="en-US" sz="3700" i="1" smtClean="0">
                          <a:effectLst/>
                          <a:latin typeface="Cambria Math" panose="02040503050406030204" pitchFamily="18" charset="0"/>
                          <a:ea typeface="Arial" panose="020B0604020202020204" pitchFamily="34" charset="0"/>
                          <a:cs typeface="Times New Roman" panose="02020603050405020304" pitchFamily="18" charset="0"/>
                        </a:rPr>
                        <m:t>5</m:t>
                      </m:r>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166+169</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=167,5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169+172</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=170,5</m:t>
                      </m:r>
                      <m:r>
                        <a:rPr lang="en-US" sz="3700" b="0" i="0"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172+175</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=173,5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4600" y="2380032"/>
                <a:ext cx="13944600" cy="7329635"/>
              </a:xfrm>
              <a:prstGeom prst="rect">
                <a:avLst/>
              </a:prstGeom>
              <a:blipFill>
                <a:blip r:embed="rId4"/>
                <a:stretch>
                  <a:fillRect l="-1399"/>
                </a:stretch>
              </a:blipFill>
            </p:spPr>
            <p:txBody>
              <a:bodyPr/>
              <a:lstStyle/>
              <a:p>
                <a:r>
                  <a:rPr lang="en-US">
                    <a:noFill/>
                  </a:rPr>
                  <a:t> </a:t>
                </a:r>
              </a:p>
            </p:txBody>
          </p:sp>
        </mc:Fallback>
      </mc:AlternateContent>
    </p:spTree>
    <p:extLst>
      <p:ext uri="{BB962C8B-B14F-4D97-AF65-F5344CB8AC3E}">
        <p14:creationId xmlns:p14="http://schemas.microsoft.com/office/powerpoint/2010/main" val="40896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up)">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689990" y="518692"/>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p:pic>
        <p:nvPicPr>
          <p:cNvPr id="17" name="Picture 16"/>
          <p:cNvPicPr>
            <a:picLocks noChangeAspect="1"/>
          </p:cNvPicPr>
          <p:nvPr/>
        </p:nvPicPr>
        <p:blipFill>
          <a:blip r:embed="rId3"/>
          <a:stretch>
            <a:fillRect/>
          </a:stretch>
        </p:blipFill>
        <p:spPr>
          <a:xfrm rot="20617592">
            <a:off x="16383907" y="65867"/>
            <a:ext cx="1403117" cy="14031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179296" y="800100"/>
                <a:ext cx="5181600" cy="840871"/>
              </a:xfrm>
              <a:prstGeom prst="rect">
                <a:avLst/>
              </a:prstGeom>
            </p:spPr>
            <p:txBody>
              <a:bodyPr wrap="square">
                <a:spAutoFit/>
              </a:bodyPr>
              <a:lstStyle/>
              <a:p>
                <a:pPr algn="just">
                  <a:lnSpc>
                    <a:spcPct val="150000"/>
                  </a:lnSpc>
                  <a:spcBef>
                    <a:spcPts val="600"/>
                  </a:spcBef>
                  <a:spcAft>
                    <a:spcPts val="600"/>
                  </a:spcAft>
                </a:pPr>
                <a14:m>
                  <m:oMath xmlns:m="http://schemas.openxmlformats.org/officeDocument/2006/math">
                    <m:r>
                      <a:rPr lang="en-US" sz="3700" i="1">
                        <a:latin typeface="Cambria Math" panose="02040503050406030204" pitchFamily="18" charset="0"/>
                        <a:ea typeface="Arial" panose="020B0604020202020204" pitchFamily="34" charset="0"/>
                        <a:cs typeface="Times New Roman" panose="02020603050405020304" pitchFamily="18" charset="0"/>
                      </a:rPr>
                      <m:t>⇒</m:t>
                    </m:r>
                  </m:oMath>
                </a14:m>
                <a:r>
                  <a:rPr lang="en-US" sz="3700">
                    <a:latin typeface="Arial" panose="020B0604020202020204" pitchFamily="34" charset="0"/>
                    <a:ea typeface="Arial" panose="020B0604020202020204" pitchFamily="34" charset="0"/>
                    <a:cs typeface="Arial" panose="020B0604020202020204" pitchFamily="34" charset="0"/>
                  </a:rPr>
                  <a:t> Bảng hoàn thiện:</a:t>
                </a: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79296" y="800100"/>
                <a:ext cx="5181600" cy="840871"/>
              </a:xfrm>
              <a:prstGeom prst="rect">
                <a:avLst/>
              </a:prstGeom>
              <a:blipFill>
                <a:blip r:embed="rId4"/>
                <a:stretch>
                  <a:fillRect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4048642151"/>
                  </p:ext>
                </p:extLst>
              </p:nvPr>
            </p:nvGraphicFramePr>
            <p:xfrm>
              <a:off x="4199349" y="1943100"/>
              <a:ext cx="10050051" cy="5864317"/>
            </p:xfrm>
            <a:graphic>
              <a:graphicData uri="http://schemas.openxmlformats.org/drawingml/2006/table">
                <a:tbl>
                  <a:tblPr firstRow="1" firstCol="1" bandRow="1"/>
                  <a:tblGrid>
                    <a:gridCol w="3757253">
                      <a:extLst>
                        <a:ext uri="{9D8B030D-6E8A-4147-A177-3AD203B41FA5}">
                          <a16:colId xmlns:a16="http://schemas.microsoft.com/office/drawing/2014/main" val="1559872067"/>
                        </a:ext>
                      </a:extLst>
                    </a:gridCol>
                    <a:gridCol w="3404759">
                      <a:extLst>
                        <a:ext uri="{9D8B030D-6E8A-4147-A177-3AD203B41FA5}">
                          <a16:colId xmlns:a16="http://schemas.microsoft.com/office/drawing/2014/main" val="4279438761"/>
                        </a:ext>
                      </a:extLst>
                    </a:gridCol>
                    <a:gridCol w="2888039">
                      <a:extLst>
                        <a:ext uri="{9D8B030D-6E8A-4147-A177-3AD203B41FA5}">
                          <a16:colId xmlns:a16="http://schemas.microsoft.com/office/drawing/2014/main" val="1663589985"/>
                        </a:ext>
                      </a:extLst>
                    </a:gridCol>
                  </a:tblGrid>
                  <a:tr h="743677">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00776"/>
                      </a:ext>
                    </a:extLst>
                  </a:tr>
                  <a:tr h="4242015">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160;163</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163;166</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166;169</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169;172</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400" i="1">
                                        <a:effectLst/>
                                        <a:latin typeface="Cambria Math" panose="02040503050406030204" pitchFamily="18" charset="0"/>
                                        <a:ea typeface="Arial" panose="020B0604020202020204" pitchFamily="34" charset="0"/>
                                        <a:cs typeface="Times New Roman" panose="02020603050405020304" pitchFamily="18" charset="0"/>
                                      </a:rPr>
                                      <m:t>172;175</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=161,5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=164,5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=167,5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=170,5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=173,5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=10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4</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4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400" i="1">
                                        <a:effectLst/>
                                        <a:latin typeface="Cambria Math" panose="02040503050406030204" pitchFamily="18" charset="0"/>
                                        <a:ea typeface="Arial" panose="020B0604020202020204" pitchFamily="34" charset="0"/>
                                        <a:cs typeface="Times New Roman" panose="02020603050405020304" pitchFamily="18" charset="0"/>
                                      </a:rPr>
                                      <m:t>5</m:t>
                                    </m:r>
                                  </m:sub>
                                </m:sSub>
                                <m:r>
                                  <a:rPr lang="en-US" sz="3400" i="1">
                                    <a:effectLst/>
                                    <a:latin typeface="Cambria Math" panose="02040503050406030204" pitchFamily="18" charset="0"/>
                                    <a:ea typeface="Arial" panose="020B0604020202020204" pitchFamily="34" charset="0"/>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93673"/>
                      </a:ext>
                    </a:extLst>
                  </a:tr>
                  <a:tr h="848403">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Arial" panose="020B0604020202020204" pitchFamily="34" charset="0"/>
                                    <a:cs typeface="Times New Roman" panose="02020603050405020304" pitchFamily="18" charset="0"/>
                                  </a:rPr>
                                  <m:t>𝑛</m:t>
                                </m:r>
                                <m:r>
                                  <a:rPr lang="en-US" sz="3400" i="1">
                                    <a:effectLst/>
                                    <a:latin typeface="Cambria Math" panose="02040503050406030204" pitchFamily="18" charset="0"/>
                                    <a:ea typeface="Arial" panose="020B0604020202020204" pitchFamily="34" charset="0"/>
                                    <a:cs typeface="Times New Roman" panose="02020603050405020304" pitchFamily="18" charset="0"/>
                                  </a:rPr>
                                  <m:t>=36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034734"/>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048642151"/>
                  </p:ext>
                </p:extLst>
              </p:nvPr>
            </p:nvGraphicFramePr>
            <p:xfrm>
              <a:off x="4199349" y="1943100"/>
              <a:ext cx="10050051" cy="5864317"/>
            </p:xfrm>
            <a:graphic>
              <a:graphicData uri="http://schemas.openxmlformats.org/drawingml/2006/table">
                <a:tbl>
                  <a:tblPr firstRow="1" firstCol="1" bandRow="1"/>
                  <a:tblGrid>
                    <a:gridCol w="3757253">
                      <a:extLst>
                        <a:ext uri="{9D8B030D-6E8A-4147-A177-3AD203B41FA5}">
                          <a16:colId xmlns:a16="http://schemas.microsoft.com/office/drawing/2014/main" val="1559872067"/>
                        </a:ext>
                      </a:extLst>
                    </a:gridCol>
                    <a:gridCol w="3404759">
                      <a:extLst>
                        <a:ext uri="{9D8B030D-6E8A-4147-A177-3AD203B41FA5}">
                          <a16:colId xmlns:a16="http://schemas.microsoft.com/office/drawing/2014/main" val="4279438761"/>
                        </a:ext>
                      </a:extLst>
                    </a:gridCol>
                    <a:gridCol w="2888039">
                      <a:extLst>
                        <a:ext uri="{9D8B030D-6E8A-4147-A177-3AD203B41FA5}">
                          <a16:colId xmlns:a16="http://schemas.microsoft.com/office/drawing/2014/main" val="1663589985"/>
                        </a:ext>
                      </a:extLst>
                    </a:gridCol>
                  </a:tblGrid>
                  <a:tr h="743677">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00776"/>
                      </a:ext>
                    </a:extLst>
                  </a:tr>
                  <a:tr h="426720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62" t="-17546" r="-167747" b="-202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110555" t="-17546" r="-85152" b="-20257"/>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8312" t="-17546" r="-422" b="-20257"/>
                          </a:stretch>
                        </a:blipFill>
                      </a:tcPr>
                    </a:tc>
                    <a:extLst>
                      <a:ext uri="{0D108BD9-81ED-4DB2-BD59-A6C34878D82A}">
                        <a16:rowId xmlns:a16="http://schemas.microsoft.com/office/drawing/2014/main" val="164893673"/>
                      </a:ext>
                    </a:extLst>
                  </a:tr>
                  <a:tr h="853440">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4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5"/>
                          <a:stretch>
                            <a:fillRect l="-248312" t="-588571" r="-422" b="-1429"/>
                          </a:stretch>
                        </a:blipFill>
                      </a:tcPr>
                    </a:tc>
                    <a:extLst>
                      <a:ext uri="{0D108BD9-81ED-4DB2-BD59-A6C34878D82A}">
                        <a16:rowId xmlns:a16="http://schemas.microsoft.com/office/drawing/2014/main" val="1356034734"/>
                      </a:ext>
                    </a:extLst>
                  </a:tr>
                </a:tbl>
              </a:graphicData>
            </a:graphic>
          </p:graphicFrame>
        </mc:Fallback>
      </mc:AlternateContent>
      <mc:AlternateContent xmlns:mc="http://schemas.openxmlformats.org/markup-compatibility/2006" xmlns:a14="http://schemas.microsoft.com/office/drawing/2010/main">
        <mc:Choice Requires="a14">
          <p:sp>
            <p:nvSpPr>
              <p:cNvPr id="3" name="Rectangle 2"/>
              <p:cNvSpPr/>
              <p:nvPr/>
            </p:nvSpPr>
            <p:spPr>
              <a:xfrm>
                <a:off x="1603287" y="8083826"/>
                <a:ext cx="15240000" cy="183197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𝑐</m:t>
                      </m:r>
                      <m:r>
                        <a:rPr lang="en-US" sz="3700" b="0" i="1" smtClean="0">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vi-VN" sz="3700" i="1">
                              <a:solidFill>
                                <a:srgbClr val="000000"/>
                              </a:solidFill>
                              <a:latin typeface="Cambria Math" panose="02040503050406030204" pitchFamily="18" charset="0"/>
                              <a:cs typeface="Arial" panose="020B0604020202020204" pitchFamily="34" charset="0"/>
                            </a:rPr>
                          </m:ctrlPr>
                        </m:accPr>
                        <m:e>
                          <m:r>
                            <a:rPr lang="en-US" sz="3700" i="1">
                              <a:solidFill>
                                <a:srgbClr val="000000"/>
                              </a:solidFill>
                              <a:latin typeface="Cambria Math" panose="02040503050406030204" pitchFamily="18" charset="0"/>
                              <a:cs typeface="Arial" panose="020B0604020202020204" pitchFamily="34" charset="0"/>
                            </a:rPr>
                            <m:t>𝑥</m:t>
                          </m:r>
                        </m:e>
                      </m:acc>
                      <m:r>
                        <a:rPr lang="en-US" sz="3700" i="1">
                          <a:solidFill>
                            <a:srgbClr val="000000"/>
                          </a:solidFill>
                          <a:latin typeface="Cambria Math" panose="02040503050406030204" pitchFamily="18" charset="0"/>
                          <a:cs typeface="Arial" panose="020B0604020202020204" pitchFamily="34" charset="0"/>
                        </a:rPr>
                        <m:t>=</m:t>
                      </m:r>
                      <m:f>
                        <m:fPr>
                          <m:ctrlPr>
                            <a:rPr lang="en-US" sz="3700" i="1" smtClean="0">
                              <a:solidFill>
                                <a:srgbClr val="000000"/>
                              </a:solidFill>
                              <a:latin typeface="Cambria Math" panose="02040503050406030204" pitchFamily="18" charset="0"/>
                              <a:cs typeface="Arial" panose="020B0604020202020204" pitchFamily="34" charset="0"/>
                            </a:rPr>
                          </m:ctrlPr>
                        </m:fPr>
                        <m:num>
                          <m:r>
                            <a:rPr lang="en-US" sz="3700">
                              <a:latin typeface="Cambria Math" panose="02040503050406030204" pitchFamily="18" charset="0"/>
                              <a:ea typeface="Arial" panose="020B0604020202020204" pitchFamily="34" charset="0"/>
                              <a:cs typeface="Times New Roman" panose="02020603050405020304" pitchFamily="18" charset="0"/>
                            </a:rPr>
                            <m:t>6.161,5+12.164,5+10.167,5+5.170,5+3.173,5</m:t>
                          </m:r>
                        </m:num>
                        <m:den>
                          <m:r>
                            <a:rPr lang="en-US" sz="3700" b="0" i="1" smtClean="0">
                              <a:solidFill>
                                <a:srgbClr val="000000"/>
                              </a:solidFill>
                              <a:latin typeface="Cambria Math" panose="02040503050406030204" pitchFamily="18" charset="0"/>
                              <a:cs typeface="Arial" panose="020B0604020202020204" pitchFamily="34" charset="0"/>
                            </a:rPr>
                            <m:t>36</m:t>
                          </m:r>
                        </m:den>
                      </m:f>
                      <m:r>
                        <a:rPr lang="en-US" sz="3700">
                          <a:effectLst/>
                          <a:latin typeface="Cambria Math" panose="02040503050406030204" pitchFamily="18" charset="0"/>
                          <a:ea typeface="Arial" panose="020B0604020202020204" pitchFamily="34" charset="0"/>
                          <a:cs typeface="Times New Roman" panose="02020603050405020304" pitchFamily="18" charset="0"/>
                        </a:rPr>
                        <m:t>≈166,4</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3287" y="8083826"/>
                <a:ext cx="15240000" cy="1831976"/>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9439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8" name="Rectangle 37"/>
              <p:cNvSpPr/>
              <p:nvPr/>
            </p:nvSpPr>
            <p:spPr>
              <a:xfrm>
                <a:off x="548213" y="2106754"/>
                <a:ext cx="8955505" cy="8133509"/>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800">
                    <a:latin typeface="Arial" panose="020B0604020202020204" pitchFamily="34" charset="0"/>
                    <a:ea typeface="Arial" panose="020B0604020202020204" pitchFamily="34" charset="0"/>
                    <a:cs typeface="Arial" panose="020B0604020202020204" pitchFamily="34" charset="0"/>
                  </a:rPr>
                  <a:t>Trung điểm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𝑖</m:t>
                        </m:r>
                      </m:sub>
                    </m:sSub>
                  </m:oMath>
                </a14:m>
                <a:r>
                  <a:rPr lang="en-US" sz="3800">
                    <a:effectLst/>
                    <a:latin typeface="Arial" panose="020B0604020202020204" pitchFamily="34" charset="0"/>
                    <a:ea typeface="Arial" panose="020B0604020202020204" pitchFamily="34" charset="0"/>
                    <a:cs typeface="Arial" panose="020B0604020202020204" pitchFamily="34" charset="0"/>
                  </a:rPr>
                  <a:t> của nửa khoảng (tính bằng trung bình cộng của hai đầu mút) ứng với nhóm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𝑖</m:t>
                    </m:r>
                  </m:oMath>
                </a14:m>
                <a:r>
                  <a:rPr lang="en-US" sz="3800">
                    <a:effectLst/>
                    <a:latin typeface="Arial" panose="020B0604020202020204" pitchFamily="34" charset="0"/>
                    <a:ea typeface="Arial" panose="020B0604020202020204" pitchFamily="34" charset="0"/>
                    <a:cs typeface="Arial" panose="020B0604020202020204" pitchFamily="34" charset="0"/>
                  </a:rPr>
                  <a:t> là </a:t>
                </a:r>
                <a:r>
                  <a:rPr lang="en-US" sz="3800" i="1">
                    <a:effectLst/>
                    <a:latin typeface="Arial" panose="020B0604020202020204" pitchFamily="34" charset="0"/>
                    <a:ea typeface="Arial" panose="020B0604020202020204" pitchFamily="34" charset="0"/>
                    <a:cs typeface="Arial" panose="020B0604020202020204" pitchFamily="34" charset="0"/>
                  </a:rPr>
                  <a:t>giá trị đại diện </a:t>
                </a:r>
                <a:r>
                  <a:rPr lang="en-US" sz="3800">
                    <a:effectLst/>
                    <a:latin typeface="Arial" panose="020B0604020202020204" pitchFamily="34" charset="0"/>
                    <a:ea typeface="Arial" panose="020B0604020202020204" pitchFamily="34" charset="0"/>
                    <a:cs typeface="Arial" panose="020B0604020202020204" pitchFamily="34" charset="0"/>
                  </a:rPr>
                  <a:t>của nhóm đó.</a:t>
                </a:r>
              </a:p>
              <a:p>
                <a:pPr marL="571500" indent="-571500" algn="just">
                  <a:lnSpc>
                    <a:spcPct val="150000"/>
                  </a:lnSpc>
                  <a:buFont typeface="Arial" panose="020B0604020202020204" pitchFamily="34" charset="0"/>
                  <a:buChar char="•"/>
                </a:pPr>
                <a:r>
                  <a:rPr lang="en-US" sz="3800" i="1">
                    <a:effectLst/>
                    <a:latin typeface="Arial" panose="020B0604020202020204" pitchFamily="34" charset="0"/>
                    <a:ea typeface="Arial" panose="020B0604020202020204" pitchFamily="34" charset="0"/>
                    <a:cs typeface="Arial" panose="020B0604020202020204" pitchFamily="34" charset="0"/>
                  </a:rPr>
                  <a:t>Số trung bình cộng </a:t>
                </a:r>
                <a:r>
                  <a:rPr lang="en-US" sz="3800">
                    <a:effectLst/>
                    <a:latin typeface="Arial" panose="020B0604020202020204" pitchFamily="34" charset="0"/>
                    <a:ea typeface="Arial" panose="020B0604020202020204" pitchFamily="34" charset="0"/>
                    <a:cs typeface="Arial" panose="020B0604020202020204" pitchFamily="34" charset="0"/>
                  </a:rPr>
                  <a:t>của mẫu số liệu ghép nhóm, kí hiệu </a:t>
                </a:r>
                <a14:m>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acc>
                  </m:oMath>
                </a14:m>
                <a:r>
                  <a:rPr lang="en-US" sz="3800">
                    <a:effectLst/>
                    <a:latin typeface="Arial" panose="020B0604020202020204" pitchFamily="34" charset="0"/>
                    <a:ea typeface="Arial" panose="020B0604020202020204" pitchFamily="34" charset="0"/>
                    <a:cs typeface="Arial" panose="020B0604020202020204" pitchFamily="34" charset="0"/>
                  </a:rPr>
                  <a:t>, được tính theo công thức: </a:t>
                </a: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acc>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den>
                      </m:f>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48213" y="2106754"/>
                <a:ext cx="8955505" cy="8133509"/>
              </a:xfrm>
              <a:prstGeom prst="rect">
                <a:avLst/>
              </a:prstGeom>
              <a:blipFill>
                <a:blip r:embed="rId2"/>
                <a:stretch>
                  <a:fillRect l="-2042" r="-2246"/>
                </a:stretch>
              </a:blipFill>
            </p:spPr>
            <p:txBody>
              <a:bodyPr/>
              <a:lstStyle/>
              <a:p>
                <a:r>
                  <a:rPr lang="en-US">
                    <a:noFill/>
                  </a:rPr>
                  <a:t> </a:t>
                </a:r>
              </a:p>
            </p:txBody>
          </p:sp>
        </mc:Fallback>
      </mc:AlternateContent>
      <p:sp>
        <p:nvSpPr>
          <p:cNvPr id="43" name="Freeform 36"/>
          <p:cNvSpPr/>
          <p:nvPr/>
        </p:nvSpPr>
        <p:spPr>
          <a:xfrm rot="5943249">
            <a:off x="-947007" y="1056111"/>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roup 38"/>
          <p:cNvGrpSpPr/>
          <p:nvPr/>
        </p:nvGrpSpPr>
        <p:grpSpPr>
          <a:xfrm>
            <a:off x="6858000" y="607560"/>
            <a:ext cx="4038600" cy="1237283"/>
            <a:chOff x="2057400" y="1572126"/>
            <a:chExt cx="4038600" cy="1666374"/>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363730" y="1572126"/>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806258906"/>
                  </p:ext>
                </p:extLst>
              </p:nvPr>
            </p:nvGraphicFramePr>
            <p:xfrm>
              <a:off x="9925238" y="2460089"/>
              <a:ext cx="7244397" cy="6646910"/>
            </p:xfrm>
            <a:graphic>
              <a:graphicData uri="http://schemas.openxmlformats.org/drawingml/2006/table">
                <a:tbl>
                  <a:tblPr firstRow="1" firstCol="1" bandRow="1"/>
                  <a:tblGrid>
                    <a:gridCol w="2209799">
                      <a:extLst>
                        <a:ext uri="{9D8B030D-6E8A-4147-A177-3AD203B41FA5}">
                          <a16:colId xmlns:a16="http://schemas.microsoft.com/office/drawing/2014/main" val="2646480740"/>
                        </a:ext>
                      </a:extLst>
                    </a:gridCol>
                    <a:gridCol w="1981200">
                      <a:extLst>
                        <a:ext uri="{9D8B030D-6E8A-4147-A177-3AD203B41FA5}">
                          <a16:colId xmlns:a16="http://schemas.microsoft.com/office/drawing/2014/main" val="3666003997"/>
                        </a:ext>
                      </a:extLst>
                    </a:gridCol>
                    <a:gridCol w="3053398">
                      <a:extLst>
                        <a:ext uri="{9D8B030D-6E8A-4147-A177-3AD203B41FA5}">
                          <a16:colId xmlns:a16="http://schemas.microsoft.com/office/drawing/2014/main" val="4010911734"/>
                        </a:ext>
                      </a:extLst>
                    </a:gridCol>
                  </a:tblGrid>
                  <a:tr h="152813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4726"/>
                      </a:ext>
                    </a:extLst>
                  </a:tr>
                  <a:tr h="3489400">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a:t>
                          </a: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996975"/>
                      </a:ext>
                    </a:extLst>
                  </a:tr>
                  <a:tr h="153738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sub>
                              </m:sSub>
                            </m:oMath>
                          </a14:m>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8658523"/>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806258906"/>
                  </p:ext>
                </p:extLst>
              </p:nvPr>
            </p:nvGraphicFramePr>
            <p:xfrm>
              <a:off x="9925238" y="2460089"/>
              <a:ext cx="7244397" cy="6646910"/>
            </p:xfrm>
            <a:graphic>
              <a:graphicData uri="http://schemas.openxmlformats.org/drawingml/2006/table">
                <a:tbl>
                  <a:tblPr firstRow="1" firstCol="1" bandRow="1"/>
                  <a:tblGrid>
                    <a:gridCol w="2209799">
                      <a:extLst>
                        <a:ext uri="{9D8B030D-6E8A-4147-A177-3AD203B41FA5}">
                          <a16:colId xmlns:a16="http://schemas.microsoft.com/office/drawing/2014/main" val="2646480740"/>
                        </a:ext>
                      </a:extLst>
                    </a:gridCol>
                    <a:gridCol w="1981200">
                      <a:extLst>
                        <a:ext uri="{9D8B030D-6E8A-4147-A177-3AD203B41FA5}">
                          <a16:colId xmlns:a16="http://schemas.microsoft.com/office/drawing/2014/main" val="3666003997"/>
                        </a:ext>
                      </a:extLst>
                    </a:gridCol>
                    <a:gridCol w="3053398">
                      <a:extLst>
                        <a:ext uri="{9D8B030D-6E8A-4147-A177-3AD203B41FA5}">
                          <a16:colId xmlns:a16="http://schemas.microsoft.com/office/drawing/2014/main" val="4010911734"/>
                        </a:ext>
                      </a:extLst>
                    </a:gridCol>
                  </a:tblGrid>
                  <a:tr h="152813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Giá trị đại diện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234726"/>
                      </a:ext>
                    </a:extLst>
                  </a:tr>
                  <a:tr h="35814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275" t="-42857" r="-228099" b="-4336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2000" t="-42857" r="-154769" b="-4336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37525" t="-42857" r="-399" b="-43367"/>
                          </a:stretch>
                        </a:blipFill>
                      </a:tcPr>
                    </a:tc>
                    <a:extLst>
                      <a:ext uri="{0D108BD9-81ED-4DB2-BD59-A6C34878D82A}">
                        <a16:rowId xmlns:a16="http://schemas.microsoft.com/office/drawing/2014/main" val="1739996975"/>
                      </a:ext>
                    </a:extLst>
                  </a:tr>
                  <a:tr h="1537380">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en-US" sz="35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37525" t="-333333" r="-399" b="-1190"/>
                          </a:stretch>
                        </a:blipFill>
                      </a:tcPr>
                    </a:tc>
                    <a:extLst>
                      <a:ext uri="{0D108BD9-81ED-4DB2-BD59-A6C34878D82A}">
                        <a16:rowId xmlns:a16="http://schemas.microsoft.com/office/drawing/2014/main" val="838658523"/>
                      </a:ext>
                    </a:extLst>
                  </a:tr>
                </a:tbl>
              </a:graphicData>
            </a:graphic>
          </p:graphicFrame>
        </mc:Fallback>
      </mc:AlternateContent>
      <p:sp>
        <p:nvSpPr>
          <p:cNvPr id="5" name="Rectangle 4"/>
          <p:cNvSpPr/>
          <p:nvPr/>
        </p:nvSpPr>
        <p:spPr>
          <a:xfrm>
            <a:off x="12801600" y="9305985"/>
            <a:ext cx="1564852" cy="615553"/>
          </a:xfrm>
          <a:prstGeom prst="rect">
            <a:avLst/>
          </a:prstGeom>
        </p:spPr>
        <p:txBody>
          <a:bodyPr wrap="none">
            <a:spAutoFit/>
          </a:bodyPr>
          <a:lstStyle/>
          <a:p>
            <a:r>
              <a:rPr lang="vi-VN" sz="3400" i="1">
                <a:solidFill>
                  <a:srgbClr val="000000"/>
                </a:solidFill>
                <a:cs typeface="Arial" panose="020B0604020202020204" pitchFamily="34" charset="0"/>
              </a:rPr>
              <a:t>Bảng </a:t>
            </a:r>
            <a:r>
              <a:rPr lang="en-US" sz="3400" i="1">
                <a:solidFill>
                  <a:srgbClr val="000000"/>
                </a:solidFill>
                <a:latin typeface="Arial" panose="020B0604020202020204" pitchFamily="34" charset="0"/>
                <a:cs typeface="Arial" panose="020B0604020202020204" pitchFamily="34" charset="0"/>
              </a:rPr>
              <a:t>8</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65035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p:cNvGrpSpPr/>
          <p:nvPr/>
        </p:nvGrpSpPr>
        <p:grpSpPr>
          <a:xfrm>
            <a:off x="757989" y="571500"/>
            <a:ext cx="9910011" cy="5766066"/>
            <a:chOff x="529389" y="584423"/>
            <a:chExt cx="9910011" cy="5766066"/>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4</a:t>
              </a:r>
            </a:p>
          </p:txBody>
        </p:sp>
        <p:sp>
          <p:nvSpPr>
            <p:cNvPr id="5" name="Rectangle 4"/>
            <p:cNvSpPr/>
            <p:nvPr/>
          </p:nvSpPr>
          <p:spPr>
            <a:xfrm>
              <a:off x="529389" y="584423"/>
              <a:ext cx="9910011" cy="5766066"/>
            </a:xfrm>
            <a:prstGeom prst="rect">
              <a:avLst/>
            </a:prstGeom>
          </p:spPr>
          <p:txBody>
            <a:bodyPr wrap="square">
              <a:spAutoFit/>
            </a:bodyPr>
            <a:lstStyle/>
            <a:p>
              <a:pPr lvl="0" algn="just">
                <a:lnSpc>
                  <a:spcPct val="170000"/>
                </a:lnSpc>
              </a:pPr>
              <a:r>
                <a:rPr lang="en-US" sz="3700">
                  <a:solidFill>
                    <a:prstClr val="black"/>
                  </a:solidFill>
                  <a:latin typeface="Arial" panose="020B0604020202020204" pitchFamily="34" charset="0"/>
                  <a:cs typeface="Arial" panose="020B0604020202020204" pitchFamily="34" charset="0"/>
                </a:rPr>
                <a:t>                  </a:t>
              </a:r>
              <a:r>
                <a:rPr lang="vi-VN" sz="3700">
                  <a:solidFill>
                    <a:prstClr val="black"/>
                  </a:solidFill>
                  <a:latin typeface="Arial" panose="020B0604020202020204" pitchFamily="34" charset="0"/>
                  <a:cs typeface="Arial" panose="020B0604020202020204" pitchFamily="34" charset="0"/>
                </a:rPr>
                <a:t>Một nhà thực vật học đo chiều dài của 74 lá cây (đơn vị: milimét) và thu được bảng tần số như Bảng 9.</a:t>
              </a:r>
            </a:p>
            <a:p>
              <a:pPr lvl="0" algn="just">
                <a:lnSpc>
                  <a:spcPct val="170000"/>
                </a:lnSpc>
              </a:pPr>
              <a:r>
                <a:rPr lang="vi-VN" sz="3700">
                  <a:solidFill>
                    <a:prstClr val="black"/>
                  </a:solidFill>
                  <a:latin typeface="Arial" panose="020B0604020202020204" pitchFamily="34" charset="0"/>
                  <a:cs typeface="Arial" panose="020B0604020202020204" pitchFamily="34" charset="0"/>
                </a:rPr>
                <a:t>Tính chiều dài trung bình của 74 lá cây trên theo đơn vị milimét (làm tròn kết quả đến hàng phần trăm).</a:t>
              </a:r>
            </a:p>
          </p:txBody>
        </p:sp>
      </p:grpSp>
      <p:sp>
        <p:nvSpPr>
          <p:cNvPr id="19" name="TextBox 18"/>
          <p:cNvSpPr txBox="1"/>
          <p:nvPr/>
        </p:nvSpPr>
        <p:spPr>
          <a:xfrm>
            <a:off x="4904205" y="6462980"/>
            <a:ext cx="13970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749968" y="7353300"/>
                <a:ext cx="17373600" cy="2565254"/>
              </a:xfrm>
              <a:prstGeom prst="rect">
                <a:avLst/>
              </a:prstGeom>
            </p:spPr>
            <p:txBody>
              <a:bodyPr wrap="square">
                <a:spAutoFit/>
              </a:bodyPr>
              <a:lstStyle/>
              <a:p>
                <a:pPr lvl="0" algn="just">
                  <a:lnSpc>
                    <a:spcPct val="150000"/>
                  </a:lnSpc>
                </a:pPr>
                <a:r>
                  <a:rPr lang="vi-VN" sz="3700">
                    <a:solidFill>
                      <a:prstClr val="black"/>
                    </a:solidFill>
                    <a:cs typeface="Arial" panose="020B0604020202020204" pitchFamily="34" charset="0"/>
                  </a:rPr>
                  <a:t>Chiều dài trung bình của 74 lá cây mà nhà thực vật học đo xấp xỉ là:</a:t>
                </a:r>
                <a:endParaRPr lang="en-US" sz="3700">
                  <a:solidFill>
                    <a:prstClr val="black"/>
                  </a:solidFill>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acc>
                        <m:accPr>
                          <m:chr m:val="̄"/>
                          <m:ctrlPr>
                            <a:rPr lang="en-US" sz="3700" i="1">
                              <a:latin typeface="Cambria Math" panose="02040503050406030204" pitchFamily="18" charset="0"/>
                              <a:ea typeface="Arial" panose="020B0604020202020204" pitchFamily="34" charset="0"/>
                              <a:cs typeface="Times New Roman" panose="02020603050405020304" pitchFamily="18" charset="0"/>
                            </a:rPr>
                          </m:ctrlPr>
                        </m:accPr>
                        <m:e>
                          <m:r>
                            <a:rPr lang="en-US" sz="3700" i="1">
                              <a:latin typeface="Cambria Math" panose="02040503050406030204" pitchFamily="18" charset="0"/>
                              <a:ea typeface="Arial" panose="020B0604020202020204" pitchFamily="34" charset="0"/>
                              <a:cs typeface="Times New Roman" panose="02020603050405020304" pitchFamily="18" charset="0"/>
                            </a:rPr>
                            <m:t>𝑥</m:t>
                          </m:r>
                        </m:e>
                      </m:acc>
                      <m:r>
                        <a:rPr lang="en-US" sz="3700" i="1">
                          <a:latin typeface="Cambria Math" panose="02040503050406030204" pitchFamily="18" charset="0"/>
                          <a:ea typeface="Arial" panose="020B0604020202020204" pitchFamily="34" charset="0"/>
                          <a:cs typeface="Times New Roman" panose="02020603050405020304" pitchFamily="18" charset="0"/>
                        </a:rPr>
                        <m:t>=</m:t>
                      </m:r>
                      <m:f>
                        <m:fPr>
                          <m:ctrlPr>
                            <a:rPr lang="en-US" sz="3700" i="1">
                              <a:latin typeface="Cambria Math" panose="02040503050406030204" pitchFamily="18" charset="0"/>
                              <a:ea typeface="Arial" panose="020B0604020202020204" pitchFamily="34" charset="0"/>
                              <a:cs typeface="Times New Roman" panose="02020603050405020304" pitchFamily="18" charset="0"/>
                            </a:rPr>
                          </m:ctrlPr>
                        </m:fPr>
                        <m:num>
                          <m:r>
                            <a:rPr lang="en-US" sz="3700" b="0" i="1" smtClean="0">
                              <a:latin typeface="Cambria Math" panose="02040503050406030204" pitchFamily="18" charset="0"/>
                              <a:ea typeface="Arial" panose="020B0604020202020204" pitchFamily="34" charset="0"/>
                              <a:cs typeface="Times New Roman" panose="02020603050405020304" pitchFamily="18" charset="0"/>
                            </a:rPr>
                            <m:t>5.5,65+9.6,05+15.6,45+19.6,85+16.7,25+8.7,65+2.8,05</m:t>
                          </m:r>
                        </m:num>
                        <m:den>
                          <m:r>
                            <a:rPr lang="en-US" sz="3700" b="0" i="1" smtClean="0">
                              <a:latin typeface="Cambria Math" panose="02040503050406030204" pitchFamily="18" charset="0"/>
                              <a:ea typeface="Arial" panose="020B0604020202020204" pitchFamily="34" charset="0"/>
                              <a:cs typeface="Times New Roman" panose="02020603050405020304" pitchFamily="18" charset="0"/>
                            </a:rPr>
                            <m:t>74</m:t>
                          </m:r>
                        </m:den>
                      </m:f>
                      <m:r>
                        <a:rPr lang="en-US" sz="3700" i="1" smtClean="0">
                          <a:latin typeface="Cambria Math" panose="02040503050406030204" pitchFamily="18" charset="0"/>
                          <a:ea typeface="Cambria Math" panose="02040503050406030204" pitchFamily="18" charset="0"/>
                          <a:cs typeface="Times New Roman" panose="02020603050405020304" pitchFamily="18" charset="0"/>
                        </a:rPr>
                        <m:t>≈</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6,80 (</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𝑚𝑚</m:t>
                      </m:r>
                      <m:r>
                        <a:rPr lang="en-US" sz="37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vi-VN" sz="3700">
                  <a:solidFill>
                    <a:prstClr val="black"/>
                  </a:solidFill>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49968" y="7353300"/>
                <a:ext cx="17373600" cy="2565254"/>
              </a:xfrm>
              <a:prstGeom prst="rect">
                <a:avLst/>
              </a:prstGeom>
              <a:blipFill>
                <a:blip r:embed="rId2"/>
                <a:stretch>
                  <a:fillRect l="-1088"/>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0900610" y="723900"/>
            <a:ext cx="6697579" cy="5838814"/>
          </a:xfrm>
          <a:prstGeom prst="rect">
            <a:avLst/>
          </a:prstGeom>
        </p:spPr>
      </p:pic>
      <p:pic>
        <p:nvPicPr>
          <p:cNvPr id="14" name="Picture 13"/>
          <p:cNvPicPr>
            <a:picLocks noChangeAspect="1"/>
          </p:cNvPicPr>
          <p:nvPr/>
        </p:nvPicPr>
        <p:blipFill>
          <a:blip r:embed="rId4"/>
          <a:stretch>
            <a:fillRect/>
          </a:stretch>
        </p:blipFill>
        <p:spPr>
          <a:xfrm rot="20903899">
            <a:off x="16682037" y="-150141"/>
            <a:ext cx="1491294" cy="1491294"/>
          </a:xfrm>
          <a:prstGeom prst="rect">
            <a:avLst/>
          </a:prstGeom>
        </p:spPr>
      </p:pic>
    </p:spTree>
    <p:extLst>
      <p:ext uri="{BB962C8B-B14F-4D97-AF65-F5344CB8AC3E}">
        <p14:creationId xmlns:p14="http://schemas.microsoft.com/office/powerpoint/2010/main" val="226908936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0">
                                            <p:txEl>
                                              <p:pRg st="0" end="0"/>
                                            </p:txEl>
                                          </p:spTgt>
                                        </p:tgtEl>
                                        <p:attrNameLst>
                                          <p:attrName>style.visibility</p:attrName>
                                        </p:attrNameLst>
                                      </p:cBhvr>
                                      <p:to>
                                        <p:strVal val="visible"/>
                                      </p:to>
                                    </p:set>
                                    <p:animEffect transition="in" filter="wipe(up)">
                                      <p:cBhvr>
                                        <p:cTn id="20" dur="500"/>
                                        <p:tgtEl>
                                          <p:spTgt spid="20">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wipe(up)">
                                      <p:cBhvr>
                                        <p:cTn id="24"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9DCFF">
            <a:alpha val="6600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0" name="Rectangle 9"/>
          <p:cNvSpPr/>
          <p:nvPr/>
        </p:nvSpPr>
        <p:spPr>
          <a:xfrm>
            <a:off x="1912820" y="1104900"/>
            <a:ext cx="14462356" cy="3124381"/>
          </a:xfrm>
          <a:prstGeom prst="rect">
            <a:avLst/>
          </a:prstGeom>
        </p:spPr>
        <p:txBody>
          <a:bodyPr wrap="square">
            <a:spAutoFit/>
          </a:bodyPr>
          <a:lstStyle/>
          <a:p>
            <a:pPr algn="ctr">
              <a:lnSpc>
                <a:spcPct val="150000"/>
              </a:lnSpc>
              <a:spcBef>
                <a:spcPts val="1200"/>
              </a:spcBef>
              <a:spcAft>
                <a:spcPts val="0"/>
              </a:spcAft>
            </a:pPr>
            <a:r>
              <a:rPr lang="vi-VN" sz="7000" b="1" kern="0">
                <a:solidFill>
                  <a:schemeClr val="tx2"/>
                </a:solidFill>
                <a:ea typeface="Times New Roman" panose="02020603050405020304" pitchFamily="18" charset="0"/>
                <a:cs typeface="Arial" panose="020B0604020202020204" pitchFamily="34" charset="0"/>
              </a:rPr>
              <a:t>CHƯƠNG V. MỘT SỐ YẾU TỐ THỐNG KÊ VÀ XÁC SUẤT</a:t>
            </a:r>
            <a:endParaRPr lang="en-US" sz="7000" b="1" kern="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1985961" y="4289492"/>
            <a:ext cx="14316075" cy="4740208"/>
          </a:xfrm>
          <a:prstGeom prst="rect">
            <a:avLst/>
          </a:prstGeom>
        </p:spPr>
        <p:txBody>
          <a:bodyPr wrap="square">
            <a:spAutoFit/>
          </a:bodyPr>
          <a:lstStyle/>
          <a:p>
            <a:pPr algn="ctr">
              <a:lnSpc>
                <a:spcPct val="150000"/>
              </a:lnSpc>
            </a:pPr>
            <a:r>
              <a:rPr lang="vi-VN" sz="7000" b="1">
                <a:solidFill>
                  <a:srgbClr val="C00000"/>
                </a:solidFill>
                <a:cs typeface="Arial" panose="020B0604020202020204" pitchFamily="34" charset="0"/>
              </a:rPr>
              <a:t>BÀI 1. CÁC SỐ ĐẶC TRƯNG ĐO XU THẾ TRUNG TÂM CHO MẪU SỐ LIỆU GHÉP NHÓM </a:t>
            </a:r>
            <a:endParaRPr lang="en-US" sz="7000" b="1">
              <a:solidFill>
                <a:srgbClr val="C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a:off x="205642" y="226413"/>
            <a:ext cx="2255716" cy="2261812"/>
          </a:xfrm>
          <a:prstGeom prst="rect">
            <a:avLst/>
          </a:prstGeom>
        </p:spPr>
      </p:pic>
      <p:pic>
        <p:nvPicPr>
          <p:cNvPr id="16" name="Picture 15"/>
          <p:cNvPicPr>
            <a:picLocks noChangeAspect="1"/>
          </p:cNvPicPr>
          <p:nvPr/>
        </p:nvPicPr>
        <p:blipFill>
          <a:blip r:embed="rId3"/>
          <a:stretch>
            <a:fillRect/>
          </a:stretch>
        </p:blipFill>
        <p:spPr>
          <a:xfrm>
            <a:off x="14554200" y="8449964"/>
            <a:ext cx="2943028" cy="1235673"/>
          </a:xfrm>
          <a:prstGeom prst="rect">
            <a:avLst/>
          </a:prstGeom>
        </p:spPr>
      </p:pic>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7" name="Rounded Rectangle 36"/>
          <p:cNvSpPr/>
          <p:nvPr/>
        </p:nvSpPr>
        <p:spPr>
          <a:xfrm>
            <a:off x="6347916" y="1858857"/>
            <a:ext cx="4433664" cy="1520346"/>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5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sp>
        <p:nvSpPr>
          <p:cNvPr id="38" name="TextBox 37"/>
          <p:cNvSpPr txBox="1"/>
          <p:nvPr/>
        </p:nvSpPr>
        <p:spPr>
          <a:xfrm>
            <a:off x="838200" y="3898936"/>
            <a:ext cx="15621000" cy="2235164"/>
          </a:xfrm>
          <a:prstGeom prst="rect">
            <a:avLst/>
          </a:prstGeom>
          <a:noFill/>
        </p:spPr>
        <p:txBody>
          <a:bodyPr wrap="square" rtlCol="0">
            <a:spAutoFit/>
          </a:bodyPr>
          <a:lstStyle/>
          <a:p>
            <a:pPr lvl="0" algn="just">
              <a:lnSpc>
                <a:spcPct val="170000"/>
              </a:lnSpc>
            </a:pPr>
            <a:r>
              <a:rPr lang="vi-VN" sz="4400">
                <a:solidFill>
                  <a:prstClr val="black"/>
                </a:solidFill>
              </a:rPr>
              <a:t> Xác định số trung bình cộng của mẫu số liệu ghép nhóm trong bài toán ở Luyện tập 2.</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42" name="Freeform 35"/>
          <p:cNvSpPr/>
          <p:nvPr/>
        </p:nvSpPr>
        <p:spPr>
          <a:xfrm rot="203255">
            <a:off x="984253" y="18449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27" name="Picture 26"/>
          <p:cNvPicPr>
            <a:picLocks noChangeAspect="1"/>
          </p:cNvPicPr>
          <p:nvPr/>
        </p:nvPicPr>
        <p:blipFill>
          <a:blip r:embed="rId6"/>
          <a:stretch>
            <a:fillRect/>
          </a:stretch>
        </p:blipFill>
        <p:spPr>
          <a:xfrm>
            <a:off x="13944600" y="6077286"/>
            <a:ext cx="2490537" cy="4050874"/>
          </a:xfrm>
          <a:prstGeom prst="rect">
            <a:avLst/>
          </a:prstGeom>
        </p:spPr>
      </p:pic>
    </p:spTree>
    <p:extLst>
      <p:ext uri="{BB962C8B-B14F-4D97-AF65-F5344CB8AC3E}">
        <p14:creationId xmlns:p14="http://schemas.microsoft.com/office/powerpoint/2010/main" val="28015118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42" name="Freeform 35"/>
          <p:cNvSpPr/>
          <p:nvPr/>
        </p:nvSpPr>
        <p:spPr>
          <a:xfrm rot="18555805">
            <a:off x="15526073" y="-72545"/>
            <a:ext cx="666081" cy="2261385"/>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TextBox 35"/>
          <p:cNvSpPr txBox="1"/>
          <p:nvPr/>
        </p:nvSpPr>
        <p:spPr>
          <a:xfrm>
            <a:off x="7913070" y="767133"/>
            <a:ext cx="1397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7" name="Table 36"/>
              <p:cNvGraphicFramePr>
                <a:graphicFrameLocks noGrp="1"/>
              </p:cNvGraphicFramePr>
              <p:nvPr>
                <p:extLst>
                  <p:ext uri="{D42A27DB-BD31-4B8C-83A1-F6EECF244321}">
                    <p14:modId xmlns:p14="http://schemas.microsoft.com/office/powerpoint/2010/main" val="2080444271"/>
                  </p:ext>
                </p:extLst>
              </p:nvPr>
            </p:nvGraphicFramePr>
            <p:xfrm>
              <a:off x="1066800" y="1638300"/>
              <a:ext cx="7467600" cy="8439502"/>
            </p:xfrm>
            <a:graphic>
              <a:graphicData uri="http://schemas.openxmlformats.org/drawingml/2006/table">
                <a:tbl>
                  <a:tblPr firstRow="1" firstCol="1" bandRow="1"/>
                  <a:tblGrid>
                    <a:gridCol w="2176196">
                      <a:extLst>
                        <a:ext uri="{9D8B030D-6E8A-4147-A177-3AD203B41FA5}">
                          <a16:colId xmlns:a16="http://schemas.microsoft.com/office/drawing/2014/main" val="2337072313"/>
                        </a:ext>
                      </a:extLst>
                    </a:gridCol>
                    <a:gridCol w="3284160">
                      <a:extLst>
                        <a:ext uri="{9D8B030D-6E8A-4147-A177-3AD203B41FA5}">
                          <a16:colId xmlns:a16="http://schemas.microsoft.com/office/drawing/2014/main" val="3890207314"/>
                        </a:ext>
                      </a:extLst>
                    </a:gridCol>
                    <a:gridCol w="2007244">
                      <a:extLst>
                        <a:ext uri="{9D8B030D-6E8A-4147-A177-3AD203B41FA5}">
                          <a16:colId xmlns:a16="http://schemas.microsoft.com/office/drawing/2014/main" val="2043915993"/>
                        </a:ext>
                      </a:extLst>
                    </a:gridCol>
                  </a:tblGrid>
                  <a:tr h="758542">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Giá trị đại diện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6065"/>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25;34</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Times New Roman" panose="02020603050405020304" pitchFamily="18" charset="0"/>
                                    <a:cs typeface="Times New Roman" panose="02020603050405020304" pitchFamily="18" charset="0"/>
                                  </a:rPr>
                                  <m:t>29,5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17064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34;43</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Times New Roman" panose="02020603050405020304" pitchFamily="18" charset="0"/>
                                    <a:cs typeface="Times New Roman" panose="02020603050405020304" pitchFamily="18" charset="0"/>
                                  </a:rPr>
                                  <m:t>38,5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073519"/>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43;52</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47,5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6</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188660"/>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52;61</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56,5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00632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61;70</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65,5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53007"/>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70;79</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74,5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3</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3902285"/>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79;88</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83,5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4</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491816"/>
                      </a:ext>
                    </a:extLst>
                  </a:tr>
                  <a:tr h="832909">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4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400" i="1">
                                        <a:effectLst/>
                                        <a:latin typeface="Cambria Math" panose="02040503050406030204" pitchFamily="18" charset="0"/>
                                        <a:ea typeface="Dotum" panose="020B0600000101010101" pitchFamily="34" charset="-127"/>
                                        <a:cs typeface="Times New Roman" panose="02020603050405020304" pitchFamily="18" charset="0"/>
                                      </a:rPr>
                                      <m:t>88;97</m:t>
                                    </m:r>
                                  </m:e>
                                </m:d>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Arial" panose="020B0604020202020204" pitchFamily="34" charset="0"/>
                                    <a:cs typeface="Times New Roman" panose="02020603050405020304" pitchFamily="18" charset="0"/>
                                  </a:rPr>
                                  <m:t>92,5</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2</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49130"/>
                      </a:ext>
                    </a:extLst>
                  </a:tr>
                  <a:tr h="832909">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Arial" panose="020B060402020202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400" i="1">
                                    <a:effectLst/>
                                    <a:latin typeface="Cambria Math" panose="02040503050406030204" pitchFamily="18" charset="0"/>
                                    <a:ea typeface="Dotum" panose="020B0600000101010101" pitchFamily="34" charset="-127"/>
                                    <a:cs typeface="Times New Roman" panose="02020603050405020304" pitchFamily="18" charset="0"/>
                                  </a:rPr>
                                  <m:t>𝑛</m:t>
                                </m:r>
                                <m:r>
                                  <a:rPr lang="da-DK" sz="3400" i="1">
                                    <a:effectLst/>
                                    <a:latin typeface="Cambria Math" panose="02040503050406030204" pitchFamily="18" charset="0"/>
                                    <a:ea typeface="Dotum" panose="020B0600000101010101" pitchFamily="34" charset="-127"/>
                                    <a:cs typeface="Times New Roman" panose="02020603050405020304" pitchFamily="18" charset="0"/>
                                  </a:rPr>
                                  <m:t>=30</m:t>
                                </m:r>
                              </m:oMath>
                            </m:oMathPara>
                          </a14:m>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3496474"/>
                      </a:ext>
                    </a:extLst>
                  </a:tr>
                </a:tbl>
              </a:graphicData>
            </a:graphic>
          </p:graphicFrame>
        </mc:Choice>
        <mc:Fallback xmlns="">
          <p:graphicFrame>
            <p:nvGraphicFramePr>
              <p:cNvPr id="37" name="Table 36"/>
              <p:cNvGraphicFramePr>
                <a:graphicFrameLocks noGrp="1"/>
              </p:cNvGraphicFramePr>
              <p:nvPr>
                <p:extLst>
                  <p:ext uri="{D42A27DB-BD31-4B8C-83A1-F6EECF244321}">
                    <p14:modId xmlns:p14="http://schemas.microsoft.com/office/powerpoint/2010/main" val="2080444271"/>
                  </p:ext>
                </p:extLst>
              </p:nvPr>
            </p:nvGraphicFramePr>
            <p:xfrm>
              <a:off x="1066800" y="1638300"/>
              <a:ext cx="7467600" cy="8439502"/>
            </p:xfrm>
            <a:graphic>
              <a:graphicData uri="http://schemas.openxmlformats.org/drawingml/2006/table">
                <a:tbl>
                  <a:tblPr firstRow="1" firstCol="1" bandRow="1"/>
                  <a:tblGrid>
                    <a:gridCol w="2176196">
                      <a:extLst>
                        <a:ext uri="{9D8B030D-6E8A-4147-A177-3AD203B41FA5}">
                          <a16:colId xmlns:a16="http://schemas.microsoft.com/office/drawing/2014/main" val="2337072313"/>
                        </a:ext>
                      </a:extLst>
                    </a:gridCol>
                    <a:gridCol w="3284160">
                      <a:extLst>
                        <a:ext uri="{9D8B030D-6E8A-4147-A177-3AD203B41FA5}">
                          <a16:colId xmlns:a16="http://schemas.microsoft.com/office/drawing/2014/main" val="3890207314"/>
                        </a:ext>
                      </a:extLst>
                    </a:gridCol>
                    <a:gridCol w="2007244">
                      <a:extLst>
                        <a:ext uri="{9D8B030D-6E8A-4147-A177-3AD203B41FA5}">
                          <a16:colId xmlns:a16="http://schemas.microsoft.com/office/drawing/2014/main" val="2043915993"/>
                        </a:ext>
                      </a:extLst>
                    </a:gridCol>
                  </a:tblGrid>
                  <a:tr h="758542">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Nhóm</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Giá trị đại diện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Tần số</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836065"/>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90000" r="-243978" b="-8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90000" r="-61596" b="-8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90000" r="-912" b="-802143"/>
                          </a:stretch>
                        </a:blipFill>
                      </a:tcPr>
                    </a:tc>
                    <a:extLst>
                      <a:ext uri="{0D108BD9-81ED-4DB2-BD59-A6C34878D82A}">
                        <a16:rowId xmlns:a16="http://schemas.microsoft.com/office/drawing/2014/main" val="228517064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190000" r="-243978" b="-7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190000" r="-61596" b="-7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190000" r="-912" b="-702143"/>
                          </a:stretch>
                        </a:blipFill>
                      </a:tcPr>
                    </a:tc>
                    <a:extLst>
                      <a:ext uri="{0D108BD9-81ED-4DB2-BD59-A6C34878D82A}">
                        <a16:rowId xmlns:a16="http://schemas.microsoft.com/office/drawing/2014/main" val="1023073519"/>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290000" r="-243978" b="-6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290000" r="-61596" b="-6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290000" r="-912" b="-602143"/>
                          </a:stretch>
                        </a:blipFill>
                      </a:tcPr>
                    </a:tc>
                    <a:extLst>
                      <a:ext uri="{0D108BD9-81ED-4DB2-BD59-A6C34878D82A}">
                        <a16:rowId xmlns:a16="http://schemas.microsoft.com/office/drawing/2014/main" val="1750188660"/>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390000" r="-243978" b="-5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390000" r="-61596" b="-5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390000" r="-912" b="-502143"/>
                          </a:stretch>
                        </a:blipFill>
                      </a:tcPr>
                    </a:tc>
                    <a:extLst>
                      <a:ext uri="{0D108BD9-81ED-4DB2-BD59-A6C34878D82A}">
                        <a16:rowId xmlns:a16="http://schemas.microsoft.com/office/drawing/2014/main" val="345300632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490000" r="-243978" b="-4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490000" r="-61596" b="-402143"/>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490000" r="-912" b="-402143"/>
                          </a:stretch>
                        </a:blipFill>
                      </a:tcPr>
                    </a:tc>
                    <a:extLst>
                      <a:ext uri="{0D108BD9-81ED-4DB2-BD59-A6C34878D82A}">
                        <a16:rowId xmlns:a16="http://schemas.microsoft.com/office/drawing/2014/main" val="176653007"/>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585816" r="-243978" b="-2992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585816" r="-61596" b="-29929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585816" r="-912" b="-299291"/>
                          </a:stretch>
                        </a:blipFill>
                      </a:tcPr>
                    </a:tc>
                    <a:extLst>
                      <a:ext uri="{0D108BD9-81ED-4DB2-BD59-A6C34878D82A}">
                        <a16:rowId xmlns:a16="http://schemas.microsoft.com/office/drawing/2014/main" val="843902285"/>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690714" r="-243978" b="-2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690714" r="-61596" b="-2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690714" r="-912" b="-201429"/>
                          </a:stretch>
                        </a:blipFill>
                      </a:tcPr>
                    </a:tc>
                    <a:extLst>
                      <a:ext uri="{0D108BD9-81ED-4DB2-BD59-A6C34878D82A}">
                        <a16:rowId xmlns:a16="http://schemas.microsoft.com/office/drawing/2014/main" val="170491816"/>
                      </a:ext>
                    </a:extLst>
                  </a:tr>
                  <a:tr h="85344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60" t="-790714" r="-243978" b="-1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6605" t="-790714" r="-61596" b="-101429"/>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790714" r="-912" b="-101429"/>
                          </a:stretch>
                        </a:blipFill>
                      </a:tcPr>
                    </a:tc>
                    <a:extLst>
                      <a:ext uri="{0D108BD9-81ED-4DB2-BD59-A6C34878D82A}">
                        <a16:rowId xmlns:a16="http://schemas.microsoft.com/office/drawing/2014/main" val="257549130"/>
                      </a:ext>
                    </a:extLst>
                  </a:tr>
                  <a:tr h="853440">
                    <a:tc>
                      <a:txBody>
                        <a:bodyPr/>
                        <a:lstStyle/>
                        <a:p>
                          <a:pPr algn="just">
                            <a:lnSpc>
                              <a:spcPct val="150000"/>
                            </a:lnSpc>
                            <a:spcBef>
                              <a:spcPts val="600"/>
                            </a:spcBef>
                            <a:spcAft>
                              <a:spcPts val="600"/>
                            </a:spcAft>
                          </a:pPr>
                          <a:r>
                            <a:rPr lang="da-DK" sz="3400">
                              <a:effectLst/>
                              <a:latin typeface="Arial" panose="020B0604020202020204" pitchFamily="34" charset="0"/>
                              <a:ea typeface="Dotum" panose="020B0600000101010101" pitchFamily="34" charset="-127"/>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400">
                              <a:effectLst/>
                              <a:latin typeface="Arial" panose="020B0604020202020204" pitchFamily="34" charset="0"/>
                              <a:ea typeface="Arial" panose="020B0604020202020204" pitchFamily="34" charset="0"/>
                              <a:cs typeface="Arial" panose="020B0604020202020204" pitchFamily="34" charset="0"/>
                            </a:rPr>
                            <a:t> </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72948" t="-890714" r="-912" b="-1429"/>
                          </a:stretch>
                        </a:blipFill>
                      </a:tcPr>
                    </a:tc>
                    <a:extLst>
                      <a:ext uri="{0D108BD9-81ED-4DB2-BD59-A6C34878D82A}">
                        <a16:rowId xmlns:a16="http://schemas.microsoft.com/office/drawing/2014/main" val="1023496474"/>
                      </a:ext>
                    </a:extLst>
                  </a:tr>
                </a:tbl>
              </a:graphicData>
            </a:graphic>
          </p:graphicFrame>
        </mc:Fallback>
      </mc:AlternateContent>
      <mc:AlternateContent xmlns:mc="http://schemas.openxmlformats.org/markup-compatibility/2006" xmlns:a14="http://schemas.microsoft.com/office/drawing/2010/main">
        <mc:Choice Requires="a14">
          <p:sp>
            <p:nvSpPr>
              <p:cNvPr id="38" name="Rectangle 37"/>
              <p:cNvSpPr/>
              <p:nvPr/>
            </p:nvSpPr>
            <p:spPr>
              <a:xfrm>
                <a:off x="9570005" y="2828855"/>
                <a:ext cx="6647561" cy="4156459"/>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600" i="1" smtClean="0">
                              <a:latin typeface="Cambria Math" panose="02040503050406030204" pitchFamily="18" charset="0"/>
                              <a:ea typeface="Arial" panose="020B0604020202020204" pitchFamily="34" charset="0"/>
                              <a:cs typeface="Times New Roman" panose="02020603050405020304" pitchFamily="18" charset="0"/>
                            </a:rPr>
                          </m:ctrlPr>
                        </m:accPr>
                        <m:e>
                          <m:r>
                            <a:rPr lang="en-US" sz="3600" i="1">
                              <a:effectLst/>
                              <a:latin typeface="Cambria Math" panose="02040503050406030204" pitchFamily="18" charset="0"/>
                              <a:ea typeface="Arial" panose="020B0604020202020204" pitchFamily="34" charset="0"/>
                              <a:cs typeface="Times New Roman" panose="02020603050405020304" pitchFamily="18" charset="0"/>
                            </a:rPr>
                            <m:t>𝑥</m:t>
                          </m:r>
                        </m:e>
                      </m:acc>
                      <m:r>
                        <a:rPr lang="en-US" sz="3600">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eqArr>
                            <m:eqArr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eqArrPr>
                            <m:e>
                              <m:r>
                                <a:rPr lang="en-US" sz="3600">
                                  <a:effectLst/>
                                  <a:latin typeface="Cambria Math" panose="02040503050406030204" pitchFamily="18" charset="0"/>
                                  <a:ea typeface="Arial" panose="020B0604020202020204" pitchFamily="34" charset="0"/>
                                  <a:cs typeface="Times New Roman" panose="02020603050405020304" pitchFamily="18" charset="0"/>
                                </a:rPr>
                                <m:t>3.29,5 + 3.38,5 + 6.47,5</m:t>
                              </m:r>
                              <m:r>
                                <a:rPr lang="en-US" sz="3600" smtClean="0">
                                  <a:effectLst/>
                                  <a:latin typeface="Cambria Math" panose="02040503050406030204" pitchFamily="18" charset="0"/>
                                  <a:ea typeface="Arial" panose="020B0604020202020204" pitchFamily="34" charset="0"/>
                                  <a:cs typeface="Times New Roman" panose="02020603050405020304" pitchFamily="18" charset="0"/>
                                </a:rPr>
                                <m:t> </m:t>
                              </m:r>
                            </m:e>
                            <m:e>
                              <m:r>
                                <a:rPr lang="en-US" sz="3600" smtClean="0">
                                  <a:effectLst/>
                                  <a:latin typeface="Cambria Math" panose="02040503050406030204" pitchFamily="18" charset="0"/>
                                  <a:ea typeface="Arial" panose="020B0604020202020204" pitchFamily="34" charset="0"/>
                                  <a:cs typeface="Times New Roman" panose="02020603050405020304" pitchFamily="18" charset="0"/>
                                </a:rPr>
                                <m:t>+ 5.56,5</m:t>
                              </m:r>
                              <m:r>
                                <a:rPr lang="en-US" sz="3600">
                                  <a:solidFill>
                                    <a:prstClr val="black"/>
                                  </a:solidFill>
                                  <a:latin typeface="Cambria Math" panose="02040503050406030204" pitchFamily="18" charset="0"/>
                                  <a:ea typeface="Arial" panose="020B0604020202020204" pitchFamily="34" charset="0"/>
                                  <a:cs typeface="Times New Roman" panose="02020603050405020304" pitchFamily="18" charset="0"/>
                                </a:rPr>
                                <m:t>+ 4.65,5 + 3.74,5</m:t>
                              </m:r>
                            </m:e>
                            <m:e>
                              <m:r>
                                <a:rPr lang="en-US" sz="3600" smtClean="0">
                                  <a:effectLst/>
                                  <a:latin typeface="Cambria Math" panose="02040503050406030204" pitchFamily="18" charset="0"/>
                                  <a:ea typeface="Arial" panose="020B0604020202020204" pitchFamily="34" charset="0"/>
                                  <a:cs typeface="Times New Roman" panose="02020603050405020304" pitchFamily="18" charset="0"/>
                                </a:rPr>
                                <m:t>+ 4.83,5 + 2.92,5</m:t>
                              </m:r>
                            </m:e>
                          </m:eqArr>
                        </m:num>
                        <m:den>
                          <m:r>
                            <a:rPr lang="en-US" sz="3600">
                              <a:effectLst/>
                              <a:latin typeface="Cambria Math" panose="02040503050406030204" pitchFamily="18" charset="0"/>
                              <a:ea typeface="Arial" panose="020B0604020202020204" pitchFamily="34" charset="0"/>
                              <a:cs typeface="Times New Roman" panose="02020603050405020304" pitchFamily="18" charset="0"/>
                            </a:rPr>
                            <m:t>30</m:t>
                          </m:r>
                        </m:den>
                      </m:f>
                    </m:oMath>
                  </m:oMathPara>
                </a14:m>
                <a:endParaRPr lang="en-US" sz="3600" i="1">
                  <a:effectLst/>
                  <a:latin typeface="Cambria Math" panose="02040503050406030204" pitchFamily="18" charset="0"/>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3600">
                    <a:effectLst/>
                    <a:ea typeface="Arial" panose="020B0604020202020204" pitchFamily="34" charset="0"/>
                    <a:cs typeface="Times New Roman" panose="02020603050405020304" pitchFamily="18" charset="0"/>
                  </a:rPr>
                  <a:t>     </a:t>
                </a:r>
                <a14:m>
                  <m:oMath xmlns:m="http://schemas.openxmlformats.org/officeDocument/2006/math">
                    <m:r>
                      <a:rPr lang="en-US" sz="3600">
                        <a:effectLst/>
                        <a:latin typeface="Cambria Math" panose="02040503050406030204" pitchFamily="18" charset="0"/>
                        <a:ea typeface="Arial" panose="020B0604020202020204" pitchFamily="34" charset="0"/>
                        <a:cs typeface="Times New Roman" panose="02020603050405020304" pitchFamily="18" charset="0"/>
                      </a:rPr>
                      <m:t>≈59,2</m:t>
                    </m:r>
                  </m:oMath>
                </a14:m>
                <a:r>
                  <a:rPr lang="en-US"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9570005" y="2828855"/>
                <a:ext cx="6647561" cy="4156459"/>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3614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up)">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7" dur="500"/>
                                        <p:tgtEl>
                                          <p:spTgt spid="38">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457200" y="2786468"/>
            <a:ext cx="7384010" cy="540503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42171" y="2248963"/>
              <a:ext cx="9104307" cy="274825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Clr>
                  <a:srgbClr val="080808"/>
                </a:buClr>
                <a:tabLst>
                  <a:tab pos="200025" algn="l"/>
                </a:tabLst>
              </a:pPr>
              <a:r>
                <a:rPr lang="vi-VN" sz="4000">
                  <a:solidFill>
                    <a:srgbClr val="080808"/>
                  </a:solidFill>
                  <a:ea typeface="Calibri" panose="020F0502020204030204" pitchFamily="34" charset="0"/>
                  <a:cs typeface="Arial" panose="020B0604020202020204" pitchFamily="34" charset="0"/>
                </a:rPr>
                <a:t>Số trung bình của mẫu số liệu ghép nhóm là giá trị xấp xỉ cho số trung bình của mẫu số liệu gốc. </a:t>
              </a:r>
              <a:endParaRPr lang="en-US" sz="4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lvl="0"/>
              <a:r>
                <a:rPr lang="vi-VN" sz="4800" b="1">
                  <a:solidFill>
                    <a:prstClr val="black"/>
                  </a:solidFill>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8271024" y="2781300"/>
            <a:ext cx="8369232" cy="5410200"/>
            <a:chOff x="4076940" y="1944162"/>
            <a:chExt cx="9928087" cy="5410200"/>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6335884" y="-314782"/>
              <a:ext cx="5410200" cy="9928087"/>
              <a:chOff x="-3169408" y="-2714484"/>
              <a:chExt cx="6401486" cy="9963416"/>
            </a:xfrm>
            <a:grpFill/>
          </p:grpSpPr>
          <p:sp>
            <p:nvSpPr>
              <p:cNvPr id="54" name="Freeform 7">
                <a:extLst>
                  <a:ext uri="{FF2B5EF4-FFF2-40B4-BE49-F238E27FC236}">
                    <a16:creationId xmlns:a16="http://schemas.microsoft.com/office/drawing/2014/main" id="{13675BDA-D8FE-0288-59EF-9A3C11ADD552}"/>
                  </a:ext>
                </a:extLst>
              </p:cNvPr>
              <p:cNvSpPr/>
              <p:nvPr/>
            </p:nvSpPr>
            <p:spPr>
              <a:xfrm>
                <a:off x="-3169408" y="-2714484"/>
                <a:ext cx="640148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53" name="TextBox 52">
              <a:extLst>
                <a:ext uri="{FF2B5EF4-FFF2-40B4-BE49-F238E27FC236}">
                  <a16:creationId xmlns:a16="http://schemas.microsoft.com/office/drawing/2014/main" id="{F67F2D29-5CAE-058F-BC6E-2225BC63A789}"/>
                </a:ext>
              </a:extLst>
            </p:cNvPr>
            <p:cNvSpPr txBox="1"/>
            <p:nvPr/>
          </p:nvSpPr>
          <p:spPr>
            <a:xfrm>
              <a:off x="4442171" y="2248963"/>
              <a:ext cx="9104307" cy="45949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buClr>
                  <a:srgbClr val="080808"/>
                </a:buClr>
                <a:tabLst>
                  <a:tab pos="200025" algn="l"/>
                </a:tabLst>
              </a:pPr>
              <a:r>
                <a:rPr lang="vi-VN" sz="4000">
                  <a:solidFill>
                    <a:srgbClr val="080808"/>
                  </a:solidFill>
                  <a:ea typeface="Calibri" panose="020F0502020204030204" pitchFamily="34" charset="0"/>
                  <a:cs typeface="Arial" panose="020B0604020202020204" pitchFamily="34" charset="0"/>
                </a:rPr>
                <a:t>Nó cho biết vị trí trung tâm của mẫu số liệu; có thể dùng đại diện cho mẫu số liệu khi các số liệu trong mẫu ít sai lệch với số trung bình cộng.</a:t>
              </a:r>
              <a:endParaRPr lang="en-US" sz="4000" dirty="0">
                <a:solidFill>
                  <a:srgbClr val="080808"/>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55" name="Picture 54"/>
          <p:cNvPicPr>
            <a:picLocks noChangeAspect="1"/>
          </p:cNvPicPr>
          <p:nvPr/>
        </p:nvPicPr>
        <p:blipFill>
          <a:blip r:embed="rId4"/>
          <a:stretch>
            <a:fillRect/>
          </a:stretch>
        </p:blipFill>
        <p:spPr>
          <a:xfrm>
            <a:off x="3908787" y="7007366"/>
            <a:ext cx="2580865" cy="2998424"/>
          </a:xfrm>
          <a:prstGeom prst="rect">
            <a:avLst/>
          </a:prstGeom>
        </p:spPr>
      </p:pic>
      <p:sp>
        <p:nvSpPr>
          <p:cNvPr id="56" name="Freeform 32"/>
          <p:cNvSpPr/>
          <p:nvPr/>
        </p:nvSpPr>
        <p:spPr>
          <a:xfrm rot="829932">
            <a:off x="16098238" y="6910900"/>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82227968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500"/>
                                        <p:tgtEl>
                                          <p:spTgt spid="44"/>
                                        </p:tgtEl>
                                      </p:cBhvr>
                                    </p:animEffect>
                                  </p:childTnLst>
                                </p:cTn>
                              </p:par>
                              <p:par>
                                <p:cTn id="13" presetID="6"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circle(in)">
                                      <p:cBhvr>
                                        <p:cTn id="15" dur="500"/>
                                        <p:tgtEl>
                                          <p:spTgt spid="55"/>
                                        </p:tgtEl>
                                      </p:cBhvr>
                                    </p:animEffect>
                                  </p:childTnLst>
                                </p:cTn>
                              </p:par>
                            </p:childTnLst>
                          </p:cTn>
                        </p:par>
                        <p:par>
                          <p:cTn id="16" fill="hold">
                            <p:stCondLst>
                              <p:cond delay="500"/>
                            </p:stCondLst>
                            <p:childTnLst>
                              <p:par>
                                <p:cTn id="17" presetID="6" presetClass="entr" presetSubtype="16"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circle(in)">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27331"/>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III</a:t>
            </a:r>
          </a:p>
        </p:txBody>
      </p:sp>
      <p:sp>
        <p:nvSpPr>
          <p:cNvPr id="33" name="TextBox 33"/>
          <p:cNvSpPr txBox="1"/>
          <p:nvPr/>
        </p:nvSpPr>
        <p:spPr>
          <a:xfrm>
            <a:off x="1422387" y="5205841"/>
            <a:ext cx="14284721"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TRUNG VỊ</a:t>
            </a: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87668818"/>
      </p:ext>
    </p:extLst>
  </p:cSld>
  <p:clrMapOvr>
    <a:masterClrMapping/>
  </p:clrMapOvr>
  <p:transition spd="med">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562847" y="1333500"/>
            <a:ext cx="17100607" cy="8750819"/>
            <a:chOff x="715247" y="1346576"/>
            <a:chExt cx="17100607" cy="8750819"/>
          </a:xfrm>
        </p:grpSpPr>
        <p:sp>
          <p:nvSpPr>
            <p:cNvPr id="12" name="Rectangle 11"/>
            <p:cNvSpPr/>
            <p:nvPr/>
          </p:nvSpPr>
          <p:spPr>
            <a:xfrm>
              <a:off x="754468" y="1346576"/>
              <a:ext cx="17061386" cy="2132892"/>
            </a:xfrm>
            <a:prstGeom prst="rect">
              <a:avLst/>
            </a:prstGeom>
          </p:spPr>
          <p:txBody>
            <a:bodyPr wrap="square">
              <a:spAutoFit/>
            </a:bodyPr>
            <a:lstStyle/>
            <a:p>
              <a:pPr lvl="0" algn="just">
                <a:lnSpc>
                  <a:spcPct val="130000"/>
                </a:lnSpc>
                <a:defRPr/>
              </a:pPr>
              <a:r>
                <a:rPr kumimoji="0" lang="vi-VN" sz="3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HĐ</a:t>
              </a:r>
              <a:r>
                <a:rPr kumimoji="0" lang="en-US" sz="3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5.</a:t>
              </a:r>
              <a:r>
                <a:rPr kumimoji="0" lang="en-US" sz="3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3400">
                  <a:solidFill>
                    <a:prstClr val="black"/>
                  </a:solidFill>
                  <a:latin typeface="Arial" panose="020B0604020202020204" pitchFamily="34" charset="0"/>
                  <a:cs typeface="Arial" panose="020B0604020202020204" pitchFamily="34" charset="0"/>
                </a:rPr>
                <a:t>Trong phòng thí nghiệm, người ta chia 99 mẫu vật thành năm nhóm căn cứ trên khối lượng của chúng (đơn vị: gam) và lập bảng tần số ghép nhóm bao gồm cả tần số tích luỹ như Bảng 10.</a:t>
              </a:r>
              <a:endParaRPr kumimoji="0" lang="vi-VN" sz="3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715247" y="3391841"/>
                  <a:ext cx="10181353" cy="6705554"/>
                </a:xfrm>
                <a:prstGeom prst="rect">
                  <a:avLst/>
                </a:prstGeom>
              </p:spPr>
              <p:txBody>
                <a:bodyPr wrap="square">
                  <a:spAutoFit/>
                </a:bodyPr>
                <a:lstStyle/>
                <a:p>
                  <a:pPr algn="just">
                    <a:lnSpc>
                      <a:spcPct val="130000"/>
                    </a:lnSpc>
                  </a:pPr>
                  <a:r>
                    <a:rPr lang="vi-VN" sz="3600">
                      <a:solidFill>
                        <a:srgbClr val="000000"/>
                      </a:solidFill>
                      <a:latin typeface="Open Sans"/>
                    </a:rPr>
                    <a:t>a) Nhóm 3 là nhóm đầu tiên có tần số tích lũy lớn hơn hoặc bằng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𝑛</m:t>
                          </m:r>
                        </m:num>
                        <m:den>
                          <m:r>
                            <a:rPr lang="en-US" sz="3600" b="0" i="1" smtClean="0">
                              <a:solidFill>
                                <a:srgbClr val="000000"/>
                              </a:solidFill>
                              <a:latin typeface="Cambria Math" panose="02040503050406030204" pitchFamily="18" charset="0"/>
                            </a:rPr>
                            <m:t>2</m:t>
                          </m:r>
                        </m:den>
                      </m:f>
                      <m:r>
                        <a:rPr lang="en-US" sz="3600" b="0" i="1" smtClean="0">
                          <a:solidFill>
                            <a:srgbClr val="000000"/>
                          </a:solidFill>
                          <a:latin typeface="Cambria Math" panose="02040503050406030204" pitchFamily="18" charset="0"/>
                        </a:rPr>
                        <m:t>=</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99</m:t>
                          </m:r>
                        </m:num>
                        <m:den>
                          <m:r>
                            <a:rPr lang="en-US" sz="3600" b="0" i="1" smtClean="0">
                              <a:solidFill>
                                <a:srgbClr val="000000"/>
                              </a:solidFill>
                              <a:latin typeface="Cambria Math" panose="02040503050406030204" pitchFamily="18" charset="0"/>
                            </a:rPr>
                            <m:t>2</m:t>
                          </m:r>
                        </m:den>
                      </m:f>
                      <m:r>
                        <a:rPr lang="en-US" sz="3600" b="0" i="1" smtClean="0">
                          <a:solidFill>
                            <a:srgbClr val="000000"/>
                          </a:solidFill>
                          <a:latin typeface="Cambria Math" panose="02040503050406030204" pitchFamily="18" charset="0"/>
                        </a:rPr>
                        <m:t>=49,5</m:t>
                      </m:r>
                    </m:oMath>
                  </a14:m>
                  <a:r>
                    <a:rPr lang="en-US" sz="3600">
                      <a:solidFill>
                        <a:srgbClr val="000000"/>
                      </a:solidFill>
                      <a:latin typeface="MJXc-TeX-math-I"/>
                    </a:rPr>
                    <a:t> </a:t>
                  </a:r>
                  <a:r>
                    <a:rPr lang="vi-VN" sz="3600">
                      <a:solidFill>
                        <a:srgbClr val="000000"/>
                      </a:solidFill>
                      <a:latin typeface="Open Sans"/>
                    </a:rPr>
                    <a:t>có đúng không?</a:t>
                  </a:r>
                </a:p>
                <a:p>
                  <a:pPr algn="just">
                    <a:lnSpc>
                      <a:spcPct val="130000"/>
                    </a:lnSpc>
                  </a:pPr>
                  <a:r>
                    <a:rPr lang="vi-VN" sz="3600">
                      <a:solidFill>
                        <a:srgbClr val="000000"/>
                      </a:solidFill>
                      <a:latin typeface="Open Sans"/>
                    </a:rPr>
                    <a:t>b) Tìm đầu mút trái </a:t>
                  </a:r>
                  <a14:m>
                    <m:oMath xmlns:m="http://schemas.openxmlformats.org/officeDocument/2006/math">
                      <m:r>
                        <a:rPr lang="vi-VN" sz="3600" i="1" smtClean="0">
                          <a:solidFill>
                            <a:srgbClr val="000000"/>
                          </a:solidFill>
                          <a:latin typeface="Cambria Math" panose="02040503050406030204" pitchFamily="18" charset="0"/>
                        </a:rPr>
                        <m:t>𝑟</m:t>
                      </m:r>
                    </m:oMath>
                  </a14:m>
                  <a:r>
                    <a:rPr lang="vi-VN" sz="3600">
                      <a:solidFill>
                        <a:srgbClr val="000000"/>
                      </a:solidFill>
                      <a:latin typeface="Open Sans"/>
                    </a:rPr>
                    <a:t>, độ dài </a:t>
                  </a:r>
                  <a14:m>
                    <m:oMath xmlns:m="http://schemas.openxmlformats.org/officeDocument/2006/math">
                      <m:r>
                        <a:rPr lang="vi-VN" sz="3600" i="1" smtClean="0">
                          <a:solidFill>
                            <a:srgbClr val="000000"/>
                          </a:solidFill>
                          <a:latin typeface="Cambria Math" panose="02040503050406030204" pitchFamily="18" charset="0"/>
                        </a:rPr>
                        <m:t>𝑑</m:t>
                      </m:r>
                    </m:oMath>
                  </a14:m>
                  <a:r>
                    <a:rPr lang="vi-VN" sz="3600">
                      <a:solidFill>
                        <a:srgbClr val="000000"/>
                      </a:solidFill>
                      <a:latin typeface="Open Sans"/>
                    </a:rPr>
                    <a:t>, tần số</a:t>
                  </a:r>
                  <a:r>
                    <a:rPr lang="en-US" sz="3600">
                      <a:solidFill>
                        <a:srgbClr val="000000"/>
                      </a:solidFill>
                      <a:latin typeface="Open Sans"/>
                    </a:rPr>
                    <a:t> </a:t>
                  </a:r>
                  <a14:m>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3</m:t>
                          </m:r>
                        </m:sub>
                      </m:sSub>
                    </m:oMath>
                  </a14:m>
                  <a:r>
                    <a:rPr lang="vi-VN" sz="3600">
                      <a:solidFill>
                        <a:srgbClr val="000000"/>
                      </a:solidFill>
                      <a:latin typeface="Open Sans"/>
                    </a:rPr>
                    <a:t> của nhóm 3; tần số tích lũy </a:t>
                  </a:r>
                  <a14:m>
                    <m:oMath xmlns:m="http://schemas.openxmlformats.org/officeDocument/2006/math">
                      <m:r>
                        <a:rPr lang="vi-VN" sz="3600" i="1" smtClean="0">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oMath>
                  </a14:m>
                  <a:r>
                    <a:rPr lang="vi-VN" sz="3600">
                      <a:solidFill>
                        <a:srgbClr val="000000"/>
                      </a:solidFill>
                      <a:latin typeface="Open Sans"/>
                    </a:rPr>
                    <a:t> của nhóm 2.</a:t>
                  </a:r>
                </a:p>
                <a:p>
                  <a:pPr algn="just">
                    <a:lnSpc>
                      <a:spcPct val="130000"/>
                    </a:lnSpc>
                  </a:pPr>
                  <a:r>
                    <a:rPr lang="vi-VN" sz="3600">
                      <a:solidFill>
                        <a:srgbClr val="000000"/>
                      </a:solidFill>
                      <a:latin typeface="Open Sans"/>
                    </a:rPr>
                    <a:t>c) Tính giá trị </a:t>
                  </a: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oMath>
                  </a14:m>
                  <a:r>
                    <a:rPr lang="vi-VN" sz="3600">
                      <a:solidFill>
                        <a:srgbClr val="000000"/>
                      </a:solidFill>
                      <a:latin typeface="Open Sans"/>
                    </a:rPr>
                    <a:t> theo công thức sau: </a:t>
                  </a:r>
                  <a:endParaRPr lang="en-US" sz="3600">
                    <a:solidFill>
                      <a:srgbClr val="000000"/>
                    </a:solidFill>
                    <a:latin typeface="Open Sans"/>
                  </a:endParaRPr>
                </a:p>
                <a:p>
                  <a:pPr algn="ctr">
                    <a:lnSpc>
                      <a:spcPct val="130000"/>
                    </a:lnSpc>
                  </a:pP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𝑟</m:t>
                      </m:r>
                      <m:r>
                        <a:rPr lang="en-US" sz="3600" b="0" i="1" smtClean="0">
                          <a:solidFill>
                            <a:srgbClr val="000000"/>
                          </a:solidFill>
                          <a:latin typeface="Cambria Math" panose="02040503050406030204" pitchFamily="18" charset="0"/>
                        </a:rPr>
                        <m:t>+ </m:t>
                      </m:r>
                      <m:d>
                        <m:dPr>
                          <m:ctrlPr>
                            <a:rPr lang="en-US" sz="3600" b="0" i="1" smtClean="0">
                              <a:solidFill>
                                <a:srgbClr val="000000"/>
                              </a:solidFill>
                              <a:latin typeface="Cambria Math" panose="02040503050406030204" pitchFamily="18" charset="0"/>
                            </a:rPr>
                          </m:ctrlPr>
                        </m:dPr>
                        <m:e>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49,5−</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num>
                            <m:den>
                              <m:sSub>
                                <m:sSubPr>
                                  <m:ctrlPr>
                                    <a:rPr lang="en-US" sz="3600" b="0" i="1" smtClean="0">
                                      <a:solidFill>
                                        <a:srgbClr val="000000"/>
                                      </a:solidFill>
                                      <a:latin typeface="Cambria Math" panose="02040503050406030204" pitchFamily="18" charset="0"/>
                                    </a:rPr>
                                  </m:ctrlPr>
                                </m:sSubPr>
                                <m:e>
                                  <m:r>
                                    <a:rPr lang="en-US" sz="3600" b="0" i="1" smtClean="0">
                                      <a:solidFill>
                                        <a:srgbClr val="000000"/>
                                      </a:solidFill>
                                      <a:latin typeface="Cambria Math" panose="02040503050406030204" pitchFamily="18" charset="0"/>
                                    </a:rPr>
                                    <m:t>𝑛</m:t>
                                  </m:r>
                                </m:e>
                                <m:sub>
                                  <m:r>
                                    <a:rPr lang="en-US" sz="3600" b="0" i="1" smtClean="0">
                                      <a:solidFill>
                                        <a:srgbClr val="000000"/>
                                      </a:solidFill>
                                      <a:latin typeface="Cambria Math" panose="02040503050406030204" pitchFamily="18" charset="0"/>
                                    </a:rPr>
                                    <m:t>3</m:t>
                                  </m:r>
                                </m:sub>
                              </m:sSub>
                            </m:den>
                          </m:f>
                        </m:e>
                      </m:d>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𝑑</m:t>
                      </m:r>
                    </m:oMath>
                  </a14:m>
                  <a:r>
                    <a:rPr lang="en-US" sz="3600">
                      <a:solidFill>
                        <a:srgbClr val="000000"/>
                      </a:solidFill>
                      <a:latin typeface="Open Sans"/>
                    </a:rPr>
                    <a:t> </a:t>
                  </a:r>
                </a:p>
                <a:p>
                  <a:pPr algn="just">
                    <a:lnSpc>
                      <a:spcPct val="130000"/>
                    </a:lnSpc>
                  </a:pPr>
                  <a:r>
                    <a:rPr lang="vi-VN" sz="3600">
                      <a:solidFill>
                        <a:srgbClr val="000000"/>
                      </a:solidFill>
                      <a:latin typeface="Open Sans"/>
                    </a:rPr>
                    <a:t>Giá trị </a:t>
                  </a:r>
                  <a14:m>
                    <m:oMath xmlns:m="http://schemas.openxmlformats.org/officeDocument/2006/math">
                      <m:r>
                        <a:rPr lang="vi-VN" sz="3600" i="1">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baseline="-25000">
                          <a:solidFill>
                            <a:srgbClr val="000000"/>
                          </a:solidFill>
                          <a:latin typeface="Cambria Math" panose="02040503050406030204" pitchFamily="18" charset="0"/>
                        </a:rPr>
                        <m:t> </m:t>
                      </m:r>
                    </m:oMath>
                  </a14:m>
                  <a:r>
                    <a:rPr lang="en-US" sz="3600">
                      <a:solidFill>
                        <a:srgbClr val="000000"/>
                      </a:solidFill>
                      <a:latin typeface="Open Sans"/>
                    </a:rPr>
                    <a:t> </a:t>
                  </a:r>
                  <a:r>
                    <a:rPr lang="vi-VN" sz="3600">
                      <a:solidFill>
                        <a:srgbClr val="000000"/>
                      </a:solidFill>
                      <a:latin typeface="Open Sans"/>
                    </a:rPr>
                    <a:t>được gọi là </a:t>
                  </a:r>
                  <a:r>
                    <a:rPr lang="vi-VN" sz="3600" i="1">
                      <a:solidFill>
                        <a:srgbClr val="000000"/>
                      </a:solidFill>
                      <a:latin typeface="Open Sans"/>
                    </a:rPr>
                    <a:t>trung vị</a:t>
                  </a:r>
                  <a:r>
                    <a:rPr lang="vi-VN" sz="3600">
                      <a:solidFill>
                        <a:srgbClr val="000000"/>
                      </a:solidFill>
                      <a:latin typeface="Open Sans"/>
                    </a:rPr>
                    <a:t> của mẫu số liệu ghép nhóm đã cho.</a:t>
                  </a:r>
                  <a:endParaRPr lang="vi-VN" sz="3600" b="0" i="0">
                    <a:solidFill>
                      <a:srgbClr val="000000"/>
                    </a:solidFill>
                    <a:effectLst/>
                    <a:latin typeface="Open Sans"/>
                  </a:endParaRPr>
                </a:p>
              </p:txBody>
            </p:sp>
          </mc:Choice>
          <mc:Fallback xmlns="">
            <p:sp>
              <p:nvSpPr>
                <p:cNvPr id="5" name="Rectangle 4"/>
                <p:cNvSpPr>
                  <a:spLocks noRot="1" noChangeAspect="1" noMove="1" noResize="1" noEditPoints="1" noAdjustHandles="1" noChangeArrowheads="1" noChangeShapeType="1" noTextEdit="1"/>
                </p:cNvSpPr>
                <p:nvPr/>
              </p:nvSpPr>
              <p:spPr>
                <a:xfrm>
                  <a:off x="715247" y="3391841"/>
                  <a:ext cx="10181353" cy="6705554"/>
                </a:xfrm>
                <a:prstGeom prst="rect">
                  <a:avLst/>
                </a:prstGeom>
                <a:blipFill>
                  <a:blip r:embed="rId2"/>
                  <a:stretch>
                    <a:fillRect l="-1795" r="-1795" b="-1364"/>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3106788749"/>
              </p:ext>
            </p:extLst>
          </p:nvPr>
        </p:nvGraphicFramePr>
        <p:xfrm>
          <a:off x="11446141" y="3673723"/>
          <a:ext cx="6105711" cy="5025853"/>
        </p:xfrm>
        <a:graphic>
          <a:graphicData uri="http://schemas.openxmlformats.org/drawingml/2006/table">
            <a:tbl>
              <a:tblPr/>
              <a:tblGrid>
                <a:gridCol w="2514599">
                  <a:extLst>
                    <a:ext uri="{9D8B030D-6E8A-4147-A177-3AD203B41FA5}">
                      <a16:colId xmlns:a16="http://schemas.microsoft.com/office/drawing/2014/main" val="1299548197"/>
                    </a:ext>
                  </a:extLst>
                </a:gridCol>
                <a:gridCol w="1752600">
                  <a:extLst>
                    <a:ext uri="{9D8B030D-6E8A-4147-A177-3AD203B41FA5}">
                      <a16:colId xmlns:a16="http://schemas.microsoft.com/office/drawing/2014/main" val="3637780706"/>
                    </a:ext>
                  </a:extLst>
                </a:gridCol>
                <a:gridCol w="1838512">
                  <a:extLst>
                    <a:ext uri="{9D8B030D-6E8A-4147-A177-3AD203B41FA5}">
                      <a16:colId xmlns:a16="http://schemas.microsoft.com/office/drawing/2014/main" val="3405744628"/>
                    </a:ext>
                  </a:extLst>
                </a:gridCol>
              </a:tblGrid>
              <a:tr h="1283977">
                <a:tc>
                  <a:txBody>
                    <a:bodyPr/>
                    <a:lstStyle/>
                    <a:p>
                      <a:pPr algn="ctr"/>
                      <a:r>
                        <a:rPr lang="en-US" sz="3300" b="1">
                          <a:solidFill>
                            <a:srgbClr val="000000"/>
                          </a:solidFill>
                          <a:effectLst/>
                          <a:latin typeface="Arial" panose="020B0604020202020204" pitchFamily="34" charset="0"/>
                          <a:cs typeface="Arial" panose="020B0604020202020204" pitchFamily="34" charset="0"/>
                        </a:rPr>
                        <a:t>Nhóm</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b="1">
                          <a:solidFill>
                            <a:srgbClr val="000000"/>
                          </a:solidFill>
                          <a:effectLst/>
                          <a:latin typeface="Arial" panose="020B0604020202020204" pitchFamily="34" charset="0"/>
                          <a:cs typeface="Arial" panose="020B0604020202020204" pitchFamily="34" charset="0"/>
                        </a:rPr>
                        <a:t>Tần số</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b="1">
                          <a:solidFill>
                            <a:srgbClr val="000000"/>
                          </a:solidFill>
                          <a:effectLst/>
                          <a:latin typeface="Arial" panose="020B0604020202020204" pitchFamily="34" charset="0"/>
                          <a:cs typeface="Arial" panose="020B0604020202020204" pitchFamily="34" charset="0"/>
                        </a:rPr>
                        <a:t>Tần số tích lũy</a:t>
                      </a:r>
                      <a:endParaRPr lang="en-US" sz="330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57011714"/>
                  </a:ext>
                </a:extLst>
              </a:tr>
              <a:tr h="3044860">
                <a:tc>
                  <a:txBody>
                    <a:bodyPr/>
                    <a:lstStyle/>
                    <a:p>
                      <a:pPr algn="ctr"/>
                      <a:r>
                        <a:rPr lang="en-US" sz="3300">
                          <a:solidFill>
                            <a:srgbClr val="000000"/>
                          </a:solidFill>
                          <a:effectLst/>
                          <a:latin typeface="Arial" panose="020B0604020202020204" pitchFamily="34" charset="0"/>
                          <a:cs typeface="Arial" panose="020B0604020202020204" pitchFamily="34" charset="0"/>
                        </a:rPr>
                        <a:t>[27,5; 32,5)</a:t>
                      </a:r>
                    </a:p>
                    <a:p>
                      <a:pPr algn="ctr"/>
                      <a:r>
                        <a:rPr lang="en-US" sz="3300">
                          <a:solidFill>
                            <a:srgbClr val="000000"/>
                          </a:solidFill>
                          <a:effectLst/>
                          <a:latin typeface="Arial" panose="020B0604020202020204" pitchFamily="34" charset="0"/>
                          <a:cs typeface="Arial" panose="020B0604020202020204" pitchFamily="34" charset="0"/>
                        </a:rPr>
                        <a:t>[32,5; 37,5)</a:t>
                      </a:r>
                    </a:p>
                    <a:p>
                      <a:pPr algn="ctr"/>
                      <a:r>
                        <a:rPr lang="en-US" sz="3300">
                          <a:solidFill>
                            <a:srgbClr val="000000"/>
                          </a:solidFill>
                          <a:effectLst/>
                          <a:latin typeface="Arial" panose="020B0604020202020204" pitchFamily="34" charset="0"/>
                          <a:cs typeface="Arial" panose="020B0604020202020204" pitchFamily="34" charset="0"/>
                        </a:rPr>
                        <a:t>[37,5; 42,5)</a:t>
                      </a:r>
                    </a:p>
                    <a:p>
                      <a:pPr algn="ctr"/>
                      <a:r>
                        <a:rPr lang="en-US" sz="3300">
                          <a:solidFill>
                            <a:srgbClr val="000000"/>
                          </a:solidFill>
                          <a:effectLst/>
                          <a:latin typeface="Arial" panose="020B0604020202020204" pitchFamily="34" charset="0"/>
                          <a:cs typeface="Arial" panose="020B0604020202020204" pitchFamily="34" charset="0"/>
                        </a:rPr>
                        <a:t>[42,5; 47,5)</a:t>
                      </a:r>
                    </a:p>
                    <a:p>
                      <a:pPr algn="ctr"/>
                      <a:r>
                        <a:rPr lang="en-US" sz="3300">
                          <a:solidFill>
                            <a:srgbClr val="000000"/>
                          </a:solidFill>
                          <a:effectLst/>
                          <a:latin typeface="Arial" panose="020B0604020202020204" pitchFamily="34" charset="0"/>
                          <a:cs typeface="Arial" panose="020B0604020202020204" pitchFamily="34" charset="0"/>
                        </a:rPr>
                        <a:t>[47,5; 52,5)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16</a:t>
                      </a:r>
                    </a:p>
                    <a:p>
                      <a:pPr algn="ctr"/>
                      <a:r>
                        <a:rPr lang="en-US" sz="3300">
                          <a:solidFill>
                            <a:srgbClr val="000000"/>
                          </a:solidFill>
                          <a:effectLst/>
                          <a:latin typeface="Arial" panose="020B0604020202020204" pitchFamily="34" charset="0"/>
                          <a:cs typeface="Arial" panose="020B0604020202020204" pitchFamily="34" charset="0"/>
                        </a:rPr>
                        <a:t>24</a:t>
                      </a:r>
                    </a:p>
                    <a:p>
                      <a:pPr algn="ctr"/>
                      <a:r>
                        <a:rPr lang="en-US" sz="3300">
                          <a:solidFill>
                            <a:srgbClr val="000000"/>
                          </a:solidFill>
                          <a:effectLst/>
                          <a:latin typeface="Arial" panose="020B0604020202020204" pitchFamily="34" charset="0"/>
                          <a:cs typeface="Arial" panose="020B0604020202020204" pitchFamily="34" charset="0"/>
                        </a:rPr>
                        <a:t>20</a:t>
                      </a:r>
                    </a:p>
                    <a:p>
                      <a:pPr algn="ctr"/>
                      <a:r>
                        <a:rPr lang="en-US" sz="3300">
                          <a:solidFill>
                            <a:srgbClr val="000000"/>
                          </a:solidFill>
                          <a:effectLst/>
                          <a:latin typeface="Arial" panose="020B0604020202020204" pitchFamily="34" charset="0"/>
                          <a:cs typeface="Arial" panose="020B0604020202020204" pitchFamily="34" charset="0"/>
                        </a:rPr>
                        <a:t>30</a:t>
                      </a:r>
                    </a:p>
                    <a:p>
                      <a:pPr algn="ctr"/>
                      <a:r>
                        <a:rPr lang="en-US" sz="3300">
                          <a:solidFill>
                            <a:srgbClr val="000000"/>
                          </a:solidFill>
                          <a:effectLst/>
                          <a:latin typeface="Arial" panose="020B0604020202020204" pitchFamily="34" charset="0"/>
                          <a:cs typeface="Arial" panose="020B0604020202020204"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16</a:t>
                      </a:r>
                    </a:p>
                    <a:p>
                      <a:pPr algn="ctr"/>
                      <a:r>
                        <a:rPr lang="en-US" sz="3300">
                          <a:solidFill>
                            <a:srgbClr val="000000"/>
                          </a:solidFill>
                          <a:effectLst/>
                          <a:latin typeface="Arial" panose="020B0604020202020204" pitchFamily="34" charset="0"/>
                          <a:cs typeface="Arial" panose="020B0604020202020204" pitchFamily="34" charset="0"/>
                        </a:rPr>
                        <a:t>40</a:t>
                      </a:r>
                    </a:p>
                    <a:p>
                      <a:pPr algn="ctr"/>
                      <a:r>
                        <a:rPr lang="en-US" sz="3300">
                          <a:solidFill>
                            <a:srgbClr val="000000"/>
                          </a:solidFill>
                          <a:effectLst/>
                          <a:latin typeface="Arial" panose="020B0604020202020204" pitchFamily="34" charset="0"/>
                          <a:cs typeface="Arial" panose="020B0604020202020204" pitchFamily="34" charset="0"/>
                        </a:rPr>
                        <a:t>60</a:t>
                      </a:r>
                    </a:p>
                    <a:p>
                      <a:pPr algn="ctr"/>
                      <a:r>
                        <a:rPr lang="en-US" sz="3300">
                          <a:solidFill>
                            <a:srgbClr val="000000"/>
                          </a:solidFill>
                          <a:effectLst/>
                          <a:latin typeface="Arial" panose="020B0604020202020204" pitchFamily="34" charset="0"/>
                          <a:cs typeface="Arial" panose="020B0604020202020204" pitchFamily="34" charset="0"/>
                        </a:rPr>
                        <a:t>90</a:t>
                      </a:r>
                    </a:p>
                    <a:p>
                      <a:pPr algn="ctr"/>
                      <a:r>
                        <a:rPr lang="en-US" sz="3300">
                          <a:solidFill>
                            <a:srgbClr val="000000"/>
                          </a:solidFill>
                          <a:effectLst/>
                          <a:latin typeface="Arial" panose="020B0604020202020204" pitchFamily="34" charset="0"/>
                          <a:cs typeface="Arial" panose="020B0604020202020204" pitchFamily="34" charset="0"/>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53642966"/>
                  </a:ext>
                </a:extLst>
              </a:tr>
              <a:tr h="697016">
                <a:tc>
                  <a:txBody>
                    <a:bodyPr/>
                    <a:lstStyle/>
                    <a:p>
                      <a:pPr algn="ctr"/>
                      <a:r>
                        <a:rPr lang="en-US" sz="33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n =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3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50204997"/>
                  </a:ext>
                </a:extLst>
              </a:tr>
            </a:tbl>
          </a:graphicData>
        </a:graphic>
      </p:graphicFrame>
      <p:sp>
        <p:nvSpPr>
          <p:cNvPr id="10" name="Rectangle 9"/>
          <p:cNvSpPr/>
          <p:nvPr/>
        </p:nvSpPr>
        <p:spPr>
          <a:xfrm>
            <a:off x="13595543" y="9224435"/>
            <a:ext cx="1806905" cy="615553"/>
          </a:xfrm>
          <a:prstGeom prst="rect">
            <a:avLst/>
          </a:prstGeom>
        </p:spPr>
        <p:txBody>
          <a:bodyPr wrap="none">
            <a:spAutoFit/>
          </a:bodyPr>
          <a:lstStyle/>
          <a:p>
            <a:r>
              <a:rPr lang="vi-VN" sz="3300" i="1">
                <a:solidFill>
                  <a:prstClr val="black"/>
                </a:solidFill>
                <a:cs typeface="Arial" panose="020B0604020202020204" pitchFamily="34" charset="0"/>
              </a:rPr>
              <a:t>Bảng 10</a:t>
            </a:r>
            <a:endParaRPr lang="en-US" sz="3300" i="1"/>
          </a:p>
        </p:txBody>
      </p:sp>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spTree>
    <p:extLst>
      <p:ext uri="{BB962C8B-B14F-4D97-AF65-F5344CB8AC3E}">
        <p14:creationId xmlns:p14="http://schemas.microsoft.com/office/powerpoint/2010/main" val="324848453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1667722" y="800100"/>
            <a:ext cx="1997899" cy="13716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4" name="Rectangle 3"/>
              <p:cNvSpPr/>
              <p:nvPr/>
            </p:nvSpPr>
            <p:spPr>
              <a:xfrm>
                <a:off x="3810000" y="2019300"/>
                <a:ext cx="10268112" cy="759143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Arial" panose="020B0604020202020204" pitchFamily="34" charset="0"/>
                    <a:cs typeface="Arial" panose="020B0604020202020204" pitchFamily="34" charset="0"/>
                  </a:rPr>
                  <a:t>a) Đúng.</a:t>
                </a: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b) </a:t>
                </a: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 Đầu mút trái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𝑟</m:t>
                    </m:r>
                    <m:r>
                      <a:rPr lang="en-US" sz="3800" i="1">
                        <a:effectLst/>
                        <a:latin typeface="Cambria Math" panose="02040503050406030204" pitchFamily="18" charset="0"/>
                        <a:ea typeface="Arial" panose="020B0604020202020204" pitchFamily="34" charset="0"/>
                        <a:cs typeface="Times New Roman" panose="02020603050405020304" pitchFamily="18" charset="0"/>
                      </a:rPr>
                      <m:t>=32,5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𝑑</m:t>
                    </m:r>
                    <m:r>
                      <a:rPr lang="en-US" sz="3800" i="1">
                        <a:effectLst/>
                        <a:latin typeface="Cambria Math" panose="02040503050406030204" pitchFamily="18" charset="0"/>
                        <a:ea typeface="Dotum" panose="020B0600000101010101" pitchFamily="34" charset="-127"/>
                        <a:cs typeface="Times New Roman" panose="02020603050405020304" pitchFamily="18" charset="0"/>
                      </a:rPr>
                      <m:t>=42,5−37,5=5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=20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 Tần số tích lũy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=40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=32,5+</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49,5−40</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20</m:t>
                            </m:r>
                          </m:den>
                        </m:f>
                      </m:e>
                    </m:d>
                    <m:r>
                      <a:rPr lang="en-US" sz="3800" i="1">
                        <a:effectLst/>
                        <a:latin typeface="Cambria Math" panose="02040503050406030204" pitchFamily="18" charset="0"/>
                        <a:ea typeface="Arial" panose="020B0604020202020204" pitchFamily="34" charset="0"/>
                        <a:cs typeface="Times New Roman" panose="02020603050405020304" pitchFamily="18" charset="0"/>
                      </a:rPr>
                      <m:t>.5=34,875</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810000" y="2019300"/>
                <a:ext cx="10268112" cy="7591437"/>
              </a:xfrm>
              <a:prstGeom prst="rect">
                <a:avLst/>
              </a:prstGeom>
              <a:blipFill>
                <a:blip r:embed="rId3"/>
                <a:stretch>
                  <a:fillRect l="-1960"/>
                </a:stretch>
              </a:blipFill>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5240000" y="5829300"/>
            <a:ext cx="2426418" cy="4115157"/>
          </a:xfrm>
          <a:prstGeom prst="rect">
            <a:avLst/>
          </a:prstGeom>
        </p:spPr>
      </p:pic>
    </p:spTree>
    <p:extLst>
      <p:ext uri="{BB962C8B-B14F-4D97-AF65-F5344CB8AC3E}">
        <p14:creationId xmlns:p14="http://schemas.microsoft.com/office/powerpoint/2010/main" val="29221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up)">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83325" y="1958748"/>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25072" y="509134"/>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8" name="Rectangle 37"/>
              <p:cNvSpPr/>
              <p:nvPr/>
            </p:nvSpPr>
            <p:spPr>
              <a:xfrm>
                <a:off x="330076" y="1790700"/>
                <a:ext cx="17094446" cy="832131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Cho mẫu số liệu ghép nhóm bao gồm cả tần số tích lũy như ở </a:t>
                </a:r>
                <a:r>
                  <a:rPr lang="en-US" sz="4000" i="1">
                    <a:latin typeface="Arial" panose="020B0604020202020204" pitchFamily="34" charset="0"/>
                    <a:ea typeface="Arial" panose="020B0604020202020204" pitchFamily="34" charset="0"/>
                    <a:cs typeface="Arial" panose="020B0604020202020204" pitchFamily="34" charset="0"/>
                  </a:rPr>
                  <a:t>Bảng 5</a:t>
                </a:r>
                <a:r>
                  <a:rPr lang="en-US" sz="4000">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Giả sử nhóm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oMath>
                </a14:m>
                <a:r>
                  <a:rPr lang="en-US" sz="40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40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sub>
                    </m:sSub>
                    <m:r>
                      <a:rPr lang="en-US"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en-US" sz="4000" i="1">
                            <a:effectLst/>
                            <a:latin typeface="Cambria Math" panose="02040503050406030204" pitchFamily="18" charset="0"/>
                            <a:ea typeface="Dotum" panose="020B0600000101010101" pitchFamily="34" charset="-127"/>
                            <a:cs typeface="Times New Roman" panose="02020603050405020304" pitchFamily="18" charset="0"/>
                          </a:rPr>
                          <m:t>2</m:t>
                        </m:r>
                      </m:den>
                    </m:f>
                  </m:oMath>
                </a14:m>
                <a:r>
                  <a:rPr lang="en-US" sz="40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𝑟</m:t>
                    </m:r>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𝑑</m:t>
                    </m:r>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𝑘</m:t>
                    </m:r>
                    <m:r>
                      <a:rPr lang="en-US"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Trung vị của mẫu số liệu ghép nhóm, kí hiệu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𝑒</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được tính theo        công thức:</a:t>
                </a:r>
                <a:r>
                  <a:rPr lang="en-US" sz="40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𝑟</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𝑘</m:t>
                                </m:r>
                              </m:sub>
                            </m:sSub>
                          </m:den>
                        </m:f>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4000">
                    <a:effectLst/>
                    <a:latin typeface="Arial" panose="020B0604020202020204" pitchFamily="34" charset="0"/>
                    <a:ea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Quy ước: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330076" y="1790700"/>
                <a:ext cx="17094446" cy="8321317"/>
              </a:xfrm>
              <a:prstGeom prst="rect">
                <a:avLst/>
              </a:prstGeom>
              <a:blipFill>
                <a:blip r:embed="rId2"/>
                <a:stretch>
                  <a:fillRect l="-1141" r="-1284" b="-806"/>
                </a:stretch>
              </a:blipFill>
            </p:spPr>
            <p:txBody>
              <a:bodyPr/>
              <a:lstStyle/>
              <a:p>
                <a:r>
                  <a:rPr lang="en-US">
                    <a:noFill/>
                  </a:rPr>
                  <a:t> </a:t>
                </a:r>
              </a:p>
            </p:txBody>
          </p:sp>
        </mc:Fallback>
      </mc:AlternateContent>
      <p:grpSp>
        <p:nvGrpSpPr>
          <p:cNvPr id="39" name="Group 38"/>
          <p:cNvGrpSpPr/>
          <p:nvPr/>
        </p:nvGrpSpPr>
        <p:grpSpPr>
          <a:xfrm>
            <a:off x="6857999" y="419100"/>
            <a:ext cx="4038600" cy="1237283"/>
            <a:chOff x="2057400" y="1572126"/>
            <a:chExt cx="4038600" cy="1666374"/>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363730" y="1572126"/>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p:pic>
        <p:nvPicPr>
          <p:cNvPr id="3" name="Picture 2"/>
          <p:cNvPicPr>
            <a:picLocks noChangeAspect="1"/>
          </p:cNvPicPr>
          <p:nvPr/>
        </p:nvPicPr>
        <p:blipFill>
          <a:blip r:embed="rId3"/>
          <a:stretch>
            <a:fillRect/>
          </a:stretch>
        </p:blipFill>
        <p:spPr>
          <a:xfrm>
            <a:off x="15918522" y="8557900"/>
            <a:ext cx="1944878" cy="1610411"/>
          </a:xfrm>
          <a:prstGeom prst="rect">
            <a:avLst/>
          </a:prstGeom>
        </p:spPr>
      </p:pic>
    </p:spTree>
    <p:extLst>
      <p:ext uri="{BB962C8B-B14F-4D97-AF65-F5344CB8AC3E}">
        <p14:creationId xmlns:p14="http://schemas.microsoft.com/office/powerpoint/2010/main" val="211798772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011056" y="8579767"/>
            <a:ext cx="2213407" cy="1587352"/>
          </a:xfrm>
          <a:prstGeom prst="rect">
            <a:avLst/>
          </a:prstGeom>
        </p:spPr>
      </p:pic>
      <p:grpSp>
        <p:nvGrpSpPr>
          <p:cNvPr id="10" name="Group 9"/>
          <p:cNvGrpSpPr/>
          <p:nvPr/>
        </p:nvGrpSpPr>
        <p:grpSpPr>
          <a:xfrm>
            <a:off x="914400" y="800100"/>
            <a:ext cx="9906000" cy="7128510"/>
            <a:chOff x="541422" y="835981"/>
            <a:chExt cx="9906000" cy="7128510"/>
          </a:xfrm>
        </p:grpSpPr>
        <p:sp>
          <p:nvSpPr>
            <p:cNvPr id="11" name="Rounded Rectangle 10"/>
            <p:cNvSpPr/>
            <p:nvPr/>
          </p:nvSpPr>
          <p:spPr>
            <a:xfrm>
              <a:off x="541422" y="835981"/>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latin typeface="Arial" panose="020B0604020202020204" pitchFamily="34" charset="0"/>
                  <a:cs typeface="Arial" panose="020B0604020202020204" pitchFamily="34" charset="0"/>
                </a:rPr>
                <a:t>Ví dụ 5</a:t>
              </a:r>
            </a:p>
          </p:txBody>
        </p:sp>
        <p:sp>
          <p:nvSpPr>
            <p:cNvPr id="12" name="Rectangle 11"/>
            <p:cNvSpPr/>
            <p:nvPr/>
          </p:nvSpPr>
          <p:spPr>
            <a:xfrm>
              <a:off x="541422" y="2055181"/>
              <a:ext cx="9906000" cy="5909310"/>
            </a:xfrm>
            <a:prstGeom prst="rect">
              <a:avLst/>
            </a:prstGeom>
          </p:spPr>
          <p:txBody>
            <a:bodyPr wrap="square">
              <a:spAutoFit/>
            </a:bodyPr>
            <a:lstStyle/>
            <a:p>
              <a:pPr algn="just">
                <a:lnSpc>
                  <a:spcPct val="150000"/>
                </a:lnSpc>
                <a:spcAft>
                  <a:spcPts val="500"/>
                </a:spcAft>
              </a:pPr>
              <a:r>
                <a:rPr lang="vi-VN" sz="3600"/>
                <a:t>Sau khi điều tra về số học sinh trong 100 lớp học, người ta chia mẫu số liệu đó thành năm nhóm căn cứ vào số lượng học sinh của mỗi lớp (đơn vị: học sinh) và lập bảng tần số ghép nhóm bao gồm cả tần số tích luỹ như Bảng 11. Tìm trung vị của mẫu số liệu đó (làm tròn kết quả đến hàng đơn vị).</a:t>
              </a:r>
            </a:p>
          </p:txBody>
        </p:sp>
      </p:grpSp>
      <p:pic>
        <p:nvPicPr>
          <p:cNvPr id="3" name="Picture 2"/>
          <p:cNvPicPr>
            <a:picLocks noChangeAspect="1"/>
          </p:cNvPicPr>
          <p:nvPr/>
        </p:nvPicPr>
        <p:blipFill>
          <a:blip r:embed="rId3"/>
          <a:stretch>
            <a:fillRect/>
          </a:stretch>
        </p:blipFill>
        <p:spPr>
          <a:xfrm>
            <a:off x="11201400" y="2171700"/>
            <a:ext cx="6327873" cy="6159411"/>
          </a:xfrm>
          <a:prstGeom prst="rect">
            <a:avLst/>
          </a:prstGeom>
        </p:spPr>
      </p:pic>
      <p:sp>
        <p:nvSpPr>
          <p:cNvPr id="20" name="Freeform 33"/>
          <p:cNvSpPr/>
          <p:nvPr/>
        </p:nvSpPr>
        <p:spPr>
          <a:xfrm rot="5400000">
            <a:off x="16217507" y="8513485"/>
            <a:ext cx="258877" cy="2053307"/>
          </a:xfrm>
          <a:custGeom>
            <a:avLst/>
            <a:gdLst/>
            <a:ahLst/>
            <a:cxnLst/>
            <a:rect l="l" t="t" r="r" b="b"/>
            <a:pathLst>
              <a:path w="425961" h="3970826">
                <a:moveTo>
                  <a:pt x="0" y="0"/>
                </a:moveTo>
                <a:lnTo>
                  <a:pt x="425961" y="0"/>
                </a:lnTo>
                <a:lnTo>
                  <a:pt x="425961" y="3970826"/>
                </a:lnTo>
                <a:lnTo>
                  <a:pt x="0" y="3970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35826009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5" name="TextBox 4"/>
          <p:cNvSpPr txBox="1"/>
          <p:nvPr/>
        </p:nvSpPr>
        <p:spPr>
          <a:xfrm>
            <a:off x="8358185" y="593621"/>
            <a:ext cx="1689100" cy="707886"/>
          </a:xfrm>
          <a:prstGeom prst="rect">
            <a:avLst/>
          </a:prstGeom>
          <a:noFill/>
        </p:spPr>
        <p:txBody>
          <a:bodyPr wrap="square" rtlCol="0">
            <a:spAutoFit/>
          </a:bodyPr>
          <a:lstStyle/>
          <a:p>
            <a:pPr algn="ctr"/>
            <a:r>
              <a:rPr lang="vi-VN" sz="4000" b="1" u="sng">
                <a:solidFill>
                  <a:srgbClr val="C00000"/>
                </a:solidFill>
                <a:cs typeface="Arial" panose="020B0604020202020204" pitchFamily="34" charset="0"/>
              </a:rPr>
              <a:t>Giải</a:t>
            </a:r>
            <a:r>
              <a:rPr lang="vi-VN" sz="4000" b="1">
                <a:solidFill>
                  <a:srgbClr val="C00000"/>
                </a:solidFill>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7572" y="1628429"/>
                <a:ext cx="16570327" cy="7908447"/>
              </a:xfrm>
              <a:prstGeom prst="rect">
                <a:avLst/>
              </a:prstGeom>
            </p:spPr>
            <p:txBody>
              <a:bodyPr wrap="square">
                <a:spAutoFit/>
              </a:bodyPr>
              <a:lstStyle/>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Số phần tử của mẫu là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𝑛</m:t>
                    </m:r>
                    <m:r>
                      <a:rPr lang="en-US" sz="3800" i="1" kern="100" smtClean="0">
                        <a:latin typeface="Cambria Math" panose="02040503050406030204" pitchFamily="18" charset="0"/>
                        <a:ea typeface="Calibri" panose="020F0502020204030204" pitchFamily="34" charset="0"/>
                        <a:cs typeface="Arial" panose="020B0604020202020204" pitchFamily="34" charset="0"/>
                      </a:rPr>
                      <m:t>=100</m:t>
                    </m:r>
                  </m:oMath>
                </a14:m>
                <a:r>
                  <a:rPr lang="en-US" sz="3800" kern="1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fPr>
                      <m:num>
                        <m:r>
                          <a:rPr lang="en-US" sz="3800" b="0" i="1" kern="100" smtClean="0">
                            <a:latin typeface="Cambria Math" panose="02040503050406030204" pitchFamily="18" charset="0"/>
                            <a:ea typeface="Calibri" panose="020F0502020204030204" pitchFamily="34" charset="0"/>
                            <a:cs typeface="Arial" panose="020B0604020202020204" pitchFamily="34" charset="0"/>
                          </a:rPr>
                          <m:t>𝑛</m:t>
                        </m:r>
                      </m:num>
                      <m:den>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den>
                    </m:f>
                    <m:r>
                      <a:rPr lang="en-US" sz="3800" b="0" i="1" kern="100" smtClean="0">
                        <a:latin typeface="Cambria Math" panose="02040503050406030204" pitchFamily="18" charset="0"/>
                        <a:ea typeface="Calibri" panose="020F0502020204030204" pitchFamily="34" charset="0"/>
                        <a:cs typeface="Arial" panose="020B0604020202020204" pitchFamily="34" charset="0"/>
                      </a:rPr>
                      <m:t>=</m:t>
                    </m:r>
                    <m:f>
                      <m:fPr>
                        <m:ctrlPr>
                          <a:rPr lang="en-US" sz="3800" b="0" i="1" kern="100" smtClean="0">
                            <a:latin typeface="Cambria Math" panose="02040503050406030204" pitchFamily="18" charset="0"/>
                            <a:ea typeface="Calibri" panose="020F0502020204030204" pitchFamily="34" charset="0"/>
                            <a:cs typeface="Arial" panose="020B0604020202020204" pitchFamily="34" charset="0"/>
                          </a:rPr>
                        </m:ctrlPr>
                      </m:fPr>
                      <m:num>
                        <m:r>
                          <a:rPr lang="en-US" sz="3800" b="0" i="1" kern="100" smtClean="0">
                            <a:latin typeface="Cambria Math" panose="02040503050406030204" pitchFamily="18" charset="0"/>
                            <a:ea typeface="Calibri" panose="020F0502020204030204" pitchFamily="34" charset="0"/>
                            <a:cs typeface="Arial" panose="020B0604020202020204" pitchFamily="34" charset="0"/>
                          </a:rPr>
                          <m:t>100</m:t>
                        </m:r>
                      </m:num>
                      <m:den>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den>
                    </m:f>
                    <m:r>
                      <a:rPr lang="en-US" sz="3800" b="0" i="1" kern="100" smtClean="0">
                        <a:latin typeface="Cambria Math" panose="02040503050406030204" pitchFamily="18" charset="0"/>
                        <a:ea typeface="Calibri" panose="020F0502020204030204" pitchFamily="34" charset="0"/>
                        <a:cs typeface="Arial" panose="020B0604020202020204" pitchFamily="34" charset="0"/>
                      </a:rPr>
                      <m:t>=50</m:t>
                    </m:r>
                  </m:oMath>
                </a14:m>
                <a:r>
                  <a:rPr lang="en-US" sz="3800" kern="1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49&lt;50&lt;79</m:t>
                    </m:r>
                  </m:oMath>
                </a14:m>
                <a:r>
                  <a:rPr lang="en-US" sz="3800" kern="100">
                    <a:latin typeface="Arial" panose="020B0604020202020204" pitchFamily="34" charset="0"/>
                    <a:ea typeface="Calibri" panose="020F0502020204030204" pitchFamily="34" charset="0"/>
                    <a:cs typeface="Arial" panose="020B0604020202020204" pitchFamily="34" charset="0"/>
                  </a:rPr>
                  <a:t>. Suy ra nhóm 4 là nhóm đầu tiên có tần số tích luỹ lớn hơn hoặc bằng </a:t>
                </a:r>
                <a14:m>
                  <m:oMath xmlns:m="http://schemas.openxmlformats.org/officeDocument/2006/math">
                    <m:r>
                      <a:rPr lang="en-US" sz="3800" i="1" kern="100">
                        <a:latin typeface="Cambria Math" panose="02040503050406030204" pitchFamily="18" charset="0"/>
                        <a:ea typeface="Calibri" panose="020F0502020204030204" pitchFamily="34" charset="0"/>
                        <a:cs typeface="Arial" panose="020B0604020202020204" pitchFamily="34" charset="0"/>
                      </a:rPr>
                      <m:t>50</m:t>
                    </m:r>
                  </m:oMath>
                </a14:m>
                <a:r>
                  <a:rPr lang="en-US" sz="3800" kern="10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Xét nhóm 4 là nhóm </a:t>
                </a:r>
                <a14:m>
                  <m:oMath xmlns:m="http://schemas.openxmlformats.org/officeDocument/2006/math">
                    <m:d>
                      <m:dPr>
                        <m:begChr m:val="["/>
                        <m:endChr m:val=""/>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dPr>
                      <m:e>
                        <m:r>
                          <a:rPr lang="en-US" sz="3800" b="0" i="1" kern="100" smtClean="0">
                            <a:latin typeface="Cambria Math" panose="02040503050406030204" pitchFamily="18" charset="0"/>
                            <a:ea typeface="Calibri" panose="020F0502020204030204" pitchFamily="34" charset="0"/>
                            <a:cs typeface="Arial" panose="020B0604020202020204" pitchFamily="34" charset="0"/>
                          </a:rPr>
                          <m:t>42;44)</m:t>
                        </m:r>
                      </m:e>
                    </m:d>
                  </m:oMath>
                </a14:m>
                <a:r>
                  <a:rPr lang="en-US" sz="3800" kern="100">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3800" i="1" kern="100" smtClean="0">
                        <a:latin typeface="Cambria Math" panose="02040503050406030204" pitchFamily="18" charset="0"/>
                        <a:ea typeface="Calibri" panose="020F0502020204030204" pitchFamily="34" charset="0"/>
                        <a:cs typeface="Arial" panose="020B0604020202020204" pitchFamily="34" charset="0"/>
                      </a:rPr>
                      <m:t>𝑟</m:t>
                    </m:r>
                    <m:r>
                      <a:rPr lang="en-US" sz="3800" i="1" kern="100" smtClean="0">
                        <a:latin typeface="Cambria Math" panose="02040503050406030204" pitchFamily="18" charset="0"/>
                        <a:ea typeface="Calibri" panose="020F0502020204030204" pitchFamily="34" charset="0"/>
                        <a:cs typeface="Arial" panose="020B0604020202020204" pitchFamily="34" charset="0"/>
                      </a:rPr>
                      <m:t>=42; </m:t>
                    </m:r>
                    <m:r>
                      <a:rPr lang="en-US" sz="3800" i="1" kern="100" smtClean="0">
                        <a:latin typeface="Cambria Math" panose="02040503050406030204" pitchFamily="18" charset="0"/>
                        <a:ea typeface="Calibri" panose="020F0502020204030204" pitchFamily="34" charset="0"/>
                        <a:cs typeface="Arial" panose="020B0604020202020204" pitchFamily="34" charset="0"/>
                      </a:rPr>
                      <m:t>𝑑</m:t>
                    </m:r>
                    <m:r>
                      <a:rPr lang="en-US" sz="3800" i="1" kern="100" smtClean="0">
                        <a:latin typeface="Cambria Math" panose="02040503050406030204" pitchFamily="18" charset="0"/>
                        <a:ea typeface="Calibri" panose="020F0502020204030204" pitchFamily="34" charset="0"/>
                        <a:cs typeface="Arial" panose="020B0604020202020204" pitchFamily="34" charset="0"/>
                      </a:rPr>
                      <m:t>=2;</m:t>
                    </m:r>
                    <m:sSub>
                      <m:sSubPr>
                        <m:ctrlPr>
                          <a:rPr lang="en-US" sz="3800" i="1" kern="100" smtClean="0">
                            <a:latin typeface="Cambria Math" panose="02040503050406030204" pitchFamily="18" charset="0"/>
                            <a:ea typeface="Calibri" panose="020F0502020204030204" pitchFamily="34" charset="0"/>
                            <a:cs typeface="Arial" panose="020B0604020202020204" pitchFamily="34" charset="0"/>
                          </a:rPr>
                        </m:ctrlPr>
                      </m:sSub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𝑛</m:t>
                        </m:r>
                      </m:e>
                      <m:sub>
                        <m:r>
                          <a:rPr lang="en-US" sz="3800" b="0" i="1" kern="100" smtClean="0">
                            <a:latin typeface="Cambria Math" panose="02040503050406030204" pitchFamily="18" charset="0"/>
                            <a:ea typeface="Calibri" panose="020F0502020204030204" pitchFamily="34" charset="0"/>
                            <a:cs typeface="Arial" panose="020B0604020202020204" pitchFamily="34" charset="0"/>
                          </a:rPr>
                          <m:t>4</m:t>
                        </m:r>
                      </m:sub>
                    </m:sSub>
                    <m:r>
                      <a:rPr lang="en-US" sz="3800" b="0" i="1" kern="100" smtClean="0">
                        <a:latin typeface="Cambria Math" panose="02040503050406030204" pitchFamily="18" charset="0"/>
                        <a:ea typeface="Calibri" panose="020F0502020204030204" pitchFamily="34" charset="0"/>
                        <a:cs typeface="Arial" panose="020B0604020202020204" pitchFamily="34" charset="0"/>
                      </a:rPr>
                      <m:t>=30</m:t>
                    </m:r>
                  </m:oMath>
                </a14:m>
                <a:r>
                  <a:rPr lang="en-US" sz="3800" kern="100">
                    <a:latin typeface="Arial" panose="020B0604020202020204" pitchFamily="34" charset="0"/>
                    <a:ea typeface="Calibri" panose="020F0502020204030204" pitchFamily="34" charset="0"/>
                    <a:cs typeface="Arial" panose="020B0604020202020204" pitchFamily="34" charset="0"/>
                  </a:rPr>
                  <a:t> và nhóm 3 là nhóm </a:t>
                </a:r>
                <a14:m>
                  <m:oMath xmlns:m="http://schemas.openxmlformats.org/officeDocument/2006/math">
                    <m:d>
                      <m:dPr>
                        <m:begChr m:val="["/>
                        <m:endChr m:val=""/>
                        <m:ctrlPr>
                          <a:rPr lang="en-US" sz="3800" i="1" kern="100">
                            <a:latin typeface="Cambria Math" panose="02040503050406030204" pitchFamily="18" charset="0"/>
                            <a:ea typeface="Calibri" panose="020F0502020204030204" pitchFamily="34" charset="0"/>
                            <a:cs typeface="Arial" panose="020B0604020202020204" pitchFamily="34" charset="0"/>
                          </a:rPr>
                        </m:ctrlPr>
                      </m:dPr>
                      <m:e>
                        <m:r>
                          <a:rPr lang="en-US" sz="3800" i="1" kern="100">
                            <a:latin typeface="Cambria Math" panose="02040503050406030204" pitchFamily="18" charset="0"/>
                            <a:ea typeface="Calibri" panose="020F0502020204030204" pitchFamily="34" charset="0"/>
                            <a:cs typeface="Arial" panose="020B0604020202020204" pitchFamily="34" charset="0"/>
                          </a:rPr>
                          <m:t>4</m:t>
                        </m:r>
                        <m:r>
                          <a:rPr lang="en-US" sz="3800" b="0" i="1" kern="100" smtClean="0">
                            <a:latin typeface="Cambria Math" panose="02040503050406030204" pitchFamily="18" charset="0"/>
                            <a:ea typeface="Calibri" panose="020F0502020204030204" pitchFamily="34" charset="0"/>
                            <a:cs typeface="Arial" panose="020B0604020202020204" pitchFamily="34" charset="0"/>
                          </a:rPr>
                          <m:t>0</m:t>
                        </m:r>
                        <m:r>
                          <a:rPr lang="en-US" sz="3800" i="1" kern="100">
                            <a:latin typeface="Cambria Math" panose="02040503050406030204" pitchFamily="18" charset="0"/>
                            <a:ea typeface="Calibri" panose="020F0502020204030204" pitchFamily="34" charset="0"/>
                            <a:cs typeface="Arial" panose="020B0604020202020204" pitchFamily="34" charset="0"/>
                          </a:rPr>
                          <m:t>;4</m:t>
                        </m:r>
                        <m:r>
                          <a:rPr lang="en-US" sz="3800" b="0" i="1" kern="100" smtClean="0">
                            <a:latin typeface="Cambria Math" panose="02040503050406030204" pitchFamily="18" charset="0"/>
                            <a:ea typeface="Calibri" panose="020F0502020204030204" pitchFamily="34" charset="0"/>
                            <a:cs typeface="Arial" panose="020B0604020202020204" pitchFamily="34" charset="0"/>
                          </a:rPr>
                          <m:t>2</m:t>
                        </m:r>
                        <m:r>
                          <a:rPr lang="en-US" sz="3800" i="1" kern="100">
                            <a:latin typeface="Cambria Math" panose="02040503050406030204" pitchFamily="18" charset="0"/>
                            <a:ea typeface="Calibri" panose="020F0502020204030204" pitchFamily="34" charset="0"/>
                            <a:cs typeface="Arial" panose="020B0604020202020204" pitchFamily="34" charset="0"/>
                          </a:rPr>
                          <m:t>)</m:t>
                        </m:r>
                      </m:e>
                    </m:d>
                  </m:oMath>
                </a14:m>
                <a:r>
                  <a:rPr lang="en-US" sz="3800" kern="100">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en-US" sz="3800" b="0" i="1" kern="100" smtClean="0">
                        <a:latin typeface="Cambria Math" panose="02040503050406030204" pitchFamily="18" charset="0"/>
                        <a:ea typeface="Calibri" panose="020F0502020204030204" pitchFamily="34" charset="0"/>
                        <a:cs typeface="Arial" panose="020B0604020202020204" pitchFamily="34" charset="0"/>
                      </a:rPr>
                      <m:t>𝑐</m:t>
                    </m:r>
                    <m:sSub>
                      <m:sSubPr>
                        <m:ctrlPr>
                          <a:rPr lang="en-US" sz="3800" i="1" kern="100">
                            <a:latin typeface="Cambria Math" panose="02040503050406030204" pitchFamily="18" charset="0"/>
                            <a:ea typeface="Calibri" panose="020F0502020204030204" pitchFamily="34" charset="0"/>
                            <a:cs typeface="Arial" panose="020B0604020202020204" pitchFamily="34" charset="0"/>
                          </a:rPr>
                        </m:ctrlPr>
                      </m:sSubPr>
                      <m:e>
                        <m:r>
                          <a:rPr lang="en-US" sz="3800" b="0" i="1" kern="100" smtClean="0">
                            <a:latin typeface="Cambria Math" panose="02040503050406030204" pitchFamily="18" charset="0"/>
                            <a:ea typeface="Calibri" panose="020F0502020204030204" pitchFamily="34" charset="0"/>
                            <a:cs typeface="Arial" panose="020B0604020202020204" pitchFamily="34" charset="0"/>
                          </a:rPr>
                          <m:t>𝑓</m:t>
                        </m:r>
                      </m:e>
                      <m:sub>
                        <m:r>
                          <a:rPr lang="en-US" sz="3800" b="0" i="1" kern="100" smtClean="0">
                            <a:latin typeface="Cambria Math" panose="02040503050406030204" pitchFamily="18" charset="0"/>
                            <a:ea typeface="Calibri" panose="020F0502020204030204" pitchFamily="34" charset="0"/>
                            <a:cs typeface="Arial" panose="020B0604020202020204" pitchFamily="34" charset="0"/>
                          </a:rPr>
                          <m:t>3</m:t>
                        </m:r>
                      </m:sub>
                    </m:sSub>
                    <m:r>
                      <a:rPr lang="en-US" sz="3800" i="1" kern="100">
                        <a:latin typeface="Cambria Math" panose="02040503050406030204" pitchFamily="18" charset="0"/>
                        <a:ea typeface="Calibri" panose="020F0502020204030204" pitchFamily="34" charset="0"/>
                        <a:cs typeface="Arial" panose="020B0604020202020204" pitchFamily="34" charset="0"/>
                      </a:rPr>
                      <m:t>=</m:t>
                    </m:r>
                    <m:r>
                      <a:rPr lang="en-US" sz="3800" b="0" i="1" kern="100" smtClean="0">
                        <a:latin typeface="Cambria Math" panose="02040503050406030204" pitchFamily="18" charset="0"/>
                        <a:ea typeface="Calibri" panose="020F0502020204030204" pitchFamily="34" charset="0"/>
                        <a:cs typeface="Arial" panose="020B0604020202020204" pitchFamily="34" charset="0"/>
                      </a:rPr>
                      <m:t>49.</m:t>
                    </m:r>
                  </m:oMath>
                </a14:m>
                <a:r>
                  <a:rPr lang="en-US" sz="3800" kern="100">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800" kern="100">
                    <a:latin typeface="Arial" panose="020B0604020202020204" pitchFamily="34" charset="0"/>
                    <a:ea typeface="Calibri" panose="020F0502020204030204" pitchFamily="34" charset="0"/>
                    <a:cs typeface="Arial" panose="020B0604020202020204" pitchFamily="34" charset="0"/>
                  </a:rPr>
                  <a:t>Áp dụng công thức, ta có trung vị của mẫu số liệu là</a:t>
                </a:r>
              </a:p>
              <a:p>
                <a:pPr lvl="0" algn="ctr">
                  <a:lnSpc>
                    <a:spcPct val="150000"/>
                  </a:lnSpc>
                </a:pPr>
                <a14:m>
                  <m:oMath xmlns:m="http://schemas.openxmlformats.org/officeDocument/2006/math">
                    <m:sSub>
                      <m:sSub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𝑀</m:t>
                        </m:r>
                      </m:e>
                      <m:sub>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𝑒</m:t>
                        </m:r>
                      </m:sub>
                    </m:sSub>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42</m:t>
                    </m:r>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50−49</m:t>
                            </m:r>
                          </m:num>
                          <m:den>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30</m:t>
                            </m:r>
                          </m:den>
                        </m:f>
                      </m:e>
                    </m:d>
                    <m: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8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a:rPr lang="en-US" sz="3800"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≈42</m:t>
                    </m:r>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(học sinh)</a:t>
                </a:r>
              </a:p>
            </p:txBody>
          </p:sp>
        </mc:Choice>
        <mc:Fallback xmlns="">
          <p:sp>
            <p:nvSpPr>
              <p:cNvPr id="7" name="Rectangle 6"/>
              <p:cNvSpPr>
                <a:spLocks noRot="1" noChangeAspect="1" noMove="1" noResize="1" noEditPoints="1" noAdjustHandles="1" noChangeArrowheads="1" noChangeShapeType="1" noTextEdit="1"/>
              </p:cNvSpPr>
              <p:nvPr/>
            </p:nvSpPr>
            <p:spPr>
              <a:xfrm>
                <a:off x="917572" y="1628429"/>
                <a:ext cx="16570327" cy="7908447"/>
              </a:xfrm>
              <a:prstGeom prst="rect">
                <a:avLst/>
              </a:prstGeom>
              <a:blipFill>
                <a:blip r:embed="rId2"/>
                <a:stretch>
                  <a:fillRect l="-1214" r="-1214"/>
                </a:stretch>
              </a:blipFill>
            </p:spPr>
            <p:txBody>
              <a:bodyPr/>
              <a:lstStyle/>
              <a:p>
                <a:r>
                  <a:rPr lang="en-US">
                    <a:noFill/>
                  </a:rPr>
                  <a:t> </a:t>
                </a:r>
              </a:p>
            </p:txBody>
          </p:sp>
        </mc:Fallback>
      </mc:AlternateContent>
      <p:pic>
        <p:nvPicPr>
          <p:cNvPr id="9" name="Picture 8"/>
          <p:cNvPicPr>
            <a:picLocks noChangeAspect="1"/>
          </p:cNvPicPr>
          <p:nvPr/>
        </p:nvPicPr>
        <p:blipFill>
          <a:blip r:embed="rId3"/>
          <a:stretch>
            <a:fillRect/>
          </a:stretch>
        </p:blipFill>
        <p:spPr>
          <a:xfrm>
            <a:off x="16453459" y="477644"/>
            <a:ext cx="1682141" cy="1206353"/>
          </a:xfrm>
          <a:prstGeom prst="rect">
            <a:avLst/>
          </a:prstGeom>
        </p:spPr>
      </p:pic>
    </p:spTree>
    <p:extLst>
      <p:ext uri="{BB962C8B-B14F-4D97-AF65-F5344CB8AC3E}">
        <p14:creationId xmlns:p14="http://schemas.microsoft.com/office/powerpoint/2010/main" val="19809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up)">
                                      <p:cBhvr>
                                        <p:cTn id="32" dur="500"/>
                                        <p:tgtEl>
                                          <p:spTgt spid="7">
                                            <p:txEl>
                                              <p:pRg st="4" end="4"/>
                                            </p:txEl>
                                          </p:spTgt>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wipe(up)">
                                      <p:cBhvr>
                                        <p:cTn id="3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6" name="Rounded Rectangle 5"/>
          <p:cNvSpPr/>
          <p:nvPr/>
        </p:nvSpPr>
        <p:spPr>
          <a:xfrm>
            <a:off x="1341120" y="605589"/>
            <a:ext cx="3718560" cy="102870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5</a:t>
            </a:r>
          </a:p>
        </p:txBody>
      </p:sp>
      <p:sp>
        <p:nvSpPr>
          <p:cNvPr id="8" name="TextBox 7"/>
          <p:cNvSpPr txBox="1"/>
          <p:nvPr/>
        </p:nvSpPr>
        <p:spPr>
          <a:xfrm>
            <a:off x="5334000" y="587542"/>
            <a:ext cx="12030063" cy="946413"/>
          </a:xfrm>
          <a:prstGeom prst="rect">
            <a:avLst/>
          </a:prstGeom>
          <a:noFill/>
        </p:spPr>
        <p:txBody>
          <a:bodyPr wrap="square" rtlCol="0">
            <a:spAutoFit/>
          </a:bodyPr>
          <a:lstStyle/>
          <a:p>
            <a:pPr lvl="0" algn="just">
              <a:lnSpc>
                <a:spcPct val="150000"/>
              </a:lnSpc>
            </a:pPr>
            <a:r>
              <a:rPr lang="vi-VN" sz="3700">
                <a:solidFill>
                  <a:prstClr val="black"/>
                </a:solidFill>
                <a:cs typeface="Arial" panose="020B0604020202020204" pitchFamily="34" charset="0"/>
              </a:rPr>
              <a:t>Xác định trung vị của mẫu số liệu ghép nhóm ở Bảng 1.</a:t>
            </a:r>
          </a:p>
        </p:txBody>
      </p:sp>
      <p:sp>
        <p:nvSpPr>
          <p:cNvPr id="14" name="TextBox 13"/>
          <p:cNvSpPr txBox="1"/>
          <p:nvPr/>
        </p:nvSpPr>
        <p:spPr>
          <a:xfrm>
            <a:off x="8445500" y="1782598"/>
            <a:ext cx="1397000"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vi-VN"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7647882" y="2736360"/>
                <a:ext cx="9525000" cy="5781519"/>
              </a:xfrm>
              <a:prstGeom prst="rect">
                <a:avLst/>
              </a:prstGeom>
            </p:spPr>
            <p:txBody>
              <a:bodyPr wrap="square">
                <a:spAutoFit/>
              </a:bodyPr>
              <a:lstStyle/>
              <a:p>
                <a:pPr algn="just">
                  <a:lnSpc>
                    <a:spcPct val="150000"/>
                  </a:lnSpc>
                </a:pPr>
                <a:r>
                  <a:rPr lang="en-US" sz="3700">
                    <a:latin typeface="Arial" panose="020B0604020202020204" pitchFamily="34" charset="0"/>
                    <a:ea typeface="Arial" panose="020B0604020202020204" pitchFamily="34" charset="0"/>
                    <a:cs typeface="Arial" panose="020B0604020202020204" pitchFamily="34" charset="0"/>
                  </a:rPr>
                  <a:t>Nhóm đầu tiên có tần số tích lũy lớn hơn hoặc bằng </a:t>
                </a:r>
                <a14:m>
                  <m:oMath xmlns:m="http://schemas.openxmlformats.org/officeDocument/2006/math">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120</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=60</m:t>
                    </m:r>
                  </m:oMath>
                </a14:m>
                <a:r>
                  <a:rPr lang="en-US" sz="3700">
                    <a:effectLst/>
                    <a:latin typeface="Arial" panose="020B0604020202020204" pitchFamily="34" charset="0"/>
                    <a:ea typeface="Dotum" panose="020B0600000101010101" pitchFamily="34" charset="-127"/>
                    <a:cs typeface="Arial" panose="020B0604020202020204" pitchFamily="34" charset="0"/>
                  </a:rPr>
                  <a:t> là nhóm 3 </a:t>
                </a:r>
                <a14:m>
                  <m:oMath xmlns:m="http://schemas.openxmlformats.org/officeDocument/2006/math">
                    <m:r>
                      <a:rPr lang="en-US" sz="3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3700" i="1">
                        <a:effectLst/>
                        <a:latin typeface="Cambria Math" panose="02040503050406030204" pitchFamily="18" charset="0"/>
                        <a:ea typeface="Dotum" panose="020B0600000101010101" pitchFamily="34" charset="-127"/>
                        <a:cs typeface="Times New Roman" panose="02020603050405020304" pitchFamily="18" charset="0"/>
                      </a:rPr>
                      <m:t>𝑘</m:t>
                    </m:r>
                    <m:r>
                      <a:rPr lang="en-US" sz="3700" i="1">
                        <a:effectLst/>
                        <a:latin typeface="Cambria Math" panose="02040503050406030204" pitchFamily="18" charset="0"/>
                        <a:ea typeface="Dotum" panose="020B0600000101010101" pitchFamily="34" charset="-127"/>
                        <a:cs typeface="Times New Roman" panose="02020603050405020304" pitchFamily="18" charset="0"/>
                      </a:rPr>
                      <m:t>=3</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𝑟</m:t>
                    </m:r>
                    <m:r>
                      <a:rPr lang="en-US" sz="3700" i="1">
                        <a:effectLst/>
                        <a:latin typeface="Cambria Math" panose="02040503050406030204" pitchFamily="18" charset="0"/>
                        <a:ea typeface="Arial" panose="020B0604020202020204" pitchFamily="34" charset="0"/>
                        <a:cs typeface="Times New Roman" panose="02020603050405020304" pitchFamily="18" charset="0"/>
                      </a:rPr>
                      <m:t>=8</m:t>
                    </m:r>
                  </m:oMath>
                </a14:m>
                <a:r>
                  <a:rPr lang="en-US" sz="37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𝑑</m:t>
                    </m:r>
                    <m:r>
                      <a:rPr lang="en-US" sz="3700" i="1">
                        <a:effectLst/>
                        <a:latin typeface="Cambria Math" panose="02040503050406030204" pitchFamily="18" charset="0"/>
                        <a:ea typeface="Dotum" panose="020B0600000101010101" pitchFamily="34" charset="-127"/>
                        <a:cs typeface="Times New Roman" panose="02020603050405020304" pitchFamily="18" charset="0"/>
                      </a:rPr>
                      <m:t>=12−8=4</m:t>
                    </m:r>
                  </m:oMath>
                </a14:m>
                <a:r>
                  <a:rPr lang="en-US" sz="37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7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700" i="1">
                            <a:effectLst/>
                            <a:latin typeface="Cambria Math" panose="02040503050406030204" pitchFamily="18" charset="0"/>
                            <a:ea typeface="Dotum" panose="020B0600000101010101" pitchFamily="34" charset="-127"/>
                            <a:cs typeface="Times New Roman" panose="02020603050405020304" pitchFamily="18" charset="0"/>
                          </a:rPr>
                          <m:t>𝑘</m:t>
                        </m:r>
                      </m:sub>
                    </m:sSub>
                    <m:r>
                      <a:rPr lang="en-US" sz="3700" i="1">
                        <a:effectLst/>
                        <a:latin typeface="Cambria Math" panose="02040503050406030204" pitchFamily="18" charset="0"/>
                        <a:ea typeface="Dotum" panose="020B0600000101010101" pitchFamily="34" charset="-127"/>
                        <a:cs typeface="Times New Roman" panose="02020603050405020304" pitchFamily="18" charset="0"/>
                      </a:rPr>
                      <m:t>=48</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=42</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𝑟</m:t>
                    </m:r>
                    <m:r>
                      <a:rPr lang="en-US" sz="3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en-US" sz="37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𝑓</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r>
                                  <a:rPr lang="en-US" sz="37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7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700" i="1">
                                    <a:effectLst/>
                                    <a:latin typeface="Cambria Math" panose="02040503050406030204" pitchFamily="18" charset="0"/>
                                    <a:ea typeface="Arial" panose="020B0604020202020204" pitchFamily="34" charset="0"/>
                                    <a:cs typeface="Times New Roman" panose="02020603050405020304" pitchFamily="18" charset="0"/>
                                  </a:rPr>
                                  <m:t>𝑘</m:t>
                                </m:r>
                              </m:sub>
                            </m:sSub>
                          </m:den>
                        </m:f>
                      </m:e>
                    </m:d>
                    <m:r>
                      <a:rPr lang="en-US" sz="3700" i="1">
                        <a:effectLst/>
                        <a:latin typeface="Cambria Math" panose="02040503050406030204" pitchFamily="18" charset="0"/>
                        <a:ea typeface="Arial" panose="020B0604020202020204" pitchFamily="34" charset="0"/>
                        <a:cs typeface="Times New Roman" panose="02020603050405020304" pitchFamily="18" charset="0"/>
                      </a:rPr>
                      <m:t>.</m:t>
                    </m:r>
                    <m:r>
                      <a:rPr lang="en-US" sz="3700" i="1">
                        <a:effectLst/>
                        <a:latin typeface="Cambria Math" panose="02040503050406030204" pitchFamily="18" charset="0"/>
                        <a:ea typeface="Arial" panose="020B0604020202020204" pitchFamily="34" charset="0"/>
                        <a:cs typeface="Times New Roman" panose="02020603050405020304" pitchFamily="18" charset="0"/>
                      </a:rPr>
                      <m:t>𝑑</m:t>
                    </m:r>
                  </m:oMath>
                </a14:m>
                <a:r>
                  <a:rPr lang="en-US"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700" i="1">
                        <a:effectLst/>
                        <a:latin typeface="Cambria Math" panose="02040503050406030204" pitchFamily="18" charset="0"/>
                        <a:ea typeface="Dotum" panose="020B0600000101010101" pitchFamily="34" charset="-127"/>
                        <a:cs typeface="Times New Roman" panose="02020603050405020304" pitchFamily="18" charset="0"/>
                      </a:rPr>
                      <m:t>=8+</m:t>
                    </m:r>
                    <m:d>
                      <m:d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700" i="1">
                                <a:effectLst/>
                                <a:latin typeface="Cambria Math" panose="02040503050406030204" pitchFamily="18" charset="0"/>
                                <a:ea typeface="Dotum" panose="020B0600000101010101" pitchFamily="34" charset="-127"/>
                                <a:cs typeface="Times New Roman" panose="02020603050405020304" pitchFamily="18" charset="0"/>
                              </a:rPr>
                              <m:t>60−42</m:t>
                            </m:r>
                          </m:num>
                          <m:den>
                            <m:r>
                              <a:rPr lang="en-US" sz="3700" i="1">
                                <a:effectLst/>
                                <a:latin typeface="Cambria Math" panose="02040503050406030204" pitchFamily="18" charset="0"/>
                                <a:ea typeface="Dotum" panose="020B0600000101010101" pitchFamily="34" charset="-127"/>
                                <a:cs typeface="Times New Roman" panose="02020603050405020304" pitchFamily="18" charset="0"/>
                              </a:rPr>
                              <m:t>48</m:t>
                            </m:r>
                          </m:den>
                        </m:f>
                      </m:e>
                    </m:d>
                    <m:r>
                      <a:rPr lang="en-US" sz="3700" i="1">
                        <a:effectLst/>
                        <a:latin typeface="Cambria Math" panose="02040503050406030204" pitchFamily="18" charset="0"/>
                        <a:ea typeface="Dotum" panose="020B0600000101010101" pitchFamily="34" charset="-127"/>
                        <a:cs typeface="Times New Roman" panose="02020603050405020304" pitchFamily="18" charset="0"/>
                      </a:rPr>
                      <m:t> . 4=9,5</m:t>
                    </m:r>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647882" y="2736360"/>
                <a:ext cx="9525000" cy="5781519"/>
              </a:xfrm>
              <a:prstGeom prst="rect">
                <a:avLst/>
              </a:prstGeom>
              <a:blipFill>
                <a:blip r:embed="rId2"/>
                <a:stretch>
                  <a:fillRect l="-2049" r="-1985"/>
                </a:stretch>
              </a:blipFill>
            </p:spPr>
            <p:txBody>
              <a:bodyPr/>
              <a:lstStyle/>
              <a:p>
                <a:r>
                  <a:rPr lang="en-US">
                    <a:noFill/>
                  </a:rPr>
                  <a:t> </a:t>
                </a:r>
              </a:p>
            </p:txBody>
          </p:sp>
        </mc:Fallback>
      </mc:AlternateContent>
      <p:pic>
        <p:nvPicPr>
          <p:cNvPr id="15" name="Picture 14"/>
          <p:cNvPicPr>
            <a:picLocks noChangeAspect="1"/>
          </p:cNvPicPr>
          <p:nvPr/>
        </p:nvPicPr>
        <p:blipFill>
          <a:blip r:embed="rId3"/>
          <a:stretch>
            <a:fillRect/>
          </a:stretch>
        </p:blipFill>
        <p:spPr>
          <a:xfrm rot="4334763" flipH="1">
            <a:off x="16644306" y="8599777"/>
            <a:ext cx="1668951" cy="1550509"/>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096719870"/>
                  </p:ext>
                </p:extLst>
              </p:nvPr>
            </p:nvGraphicFramePr>
            <p:xfrm>
              <a:off x="1116133" y="2933700"/>
              <a:ext cx="5752500" cy="6649396"/>
            </p:xfrm>
            <a:graphic>
              <a:graphicData uri="http://schemas.openxmlformats.org/drawingml/2006/table">
                <a:tbl>
                  <a:tblPr firstRow="1" firstCol="1" bandRow="1"/>
                  <a:tblGrid>
                    <a:gridCol w="1917500">
                      <a:extLst>
                        <a:ext uri="{9D8B030D-6E8A-4147-A177-3AD203B41FA5}">
                          <a16:colId xmlns:a16="http://schemas.microsoft.com/office/drawing/2014/main" val="3040771864"/>
                        </a:ext>
                      </a:extLst>
                    </a:gridCol>
                    <a:gridCol w="1917500">
                      <a:extLst>
                        <a:ext uri="{9D8B030D-6E8A-4147-A177-3AD203B41FA5}">
                          <a16:colId xmlns:a16="http://schemas.microsoft.com/office/drawing/2014/main" val="2515214809"/>
                        </a:ext>
                      </a:extLst>
                    </a:gridCol>
                    <a:gridCol w="1917500">
                      <a:extLst>
                        <a:ext uri="{9D8B030D-6E8A-4147-A177-3AD203B41FA5}">
                          <a16:colId xmlns:a16="http://schemas.microsoft.com/office/drawing/2014/main" val="3945715975"/>
                        </a:ext>
                      </a:extLst>
                    </a:gridCol>
                  </a:tblGrid>
                  <a:tr h="1254436">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 tích lũy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835491"/>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6046730"/>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2510069"/>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7484532"/>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73678"/>
                      </a:ext>
                    </a:extLst>
                  </a:tr>
                  <a:tr h="8746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600" i="1">
                                        <a:effectLst/>
                                        <a:latin typeface="Cambria Math" panose="02040503050406030204" pitchFamily="18" charset="0"/>
                                        <a:ea typeface="Arial" panose="020B060402020202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2418437"/>
                      </a:ext>
                    </a:extLst>
                  </a:tr>
                  <a:tr h="874636">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Arial" panose="020B0604020202020204" pitchFamily="34" charset="0"/>
                                    <a:cs typeface="Times New Roman" panose="02020603050405020304" pitchFamily="18" charset="0"/>
                                  </a:rPr>
                                  <m:t>𝑛</m:t>
                                </m:r>
                                <m:r>
                                  <a:rPr lang="en-US"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98237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096719870"/>
                  </p:ext>
                </p:extLst>
              </p:nvPr>
            </p:nvGraphicFramePr>
            <p:xfrm>
              <a:off x="1116133" y="2933700"/>
              <a:ext cx="5752500" cy="6649396"/>
            </p:xfrm>
            <a:graphic>
              <a:graphicData uri="http://schemas.openxmlformats.org/drawingml/2006/table">
                <a:tbl>
                  <a:tblPr firstRow="1" firstCol="1" bandRow="1"/>
                  <a:tblGrid>
                    <a:gridCol w="1917500">
                      <a:extLst>
                        <a:ext uri="{9D8B030D-6E8A-4147-A177-3AD203B41FA5}">
                          <a16:colId xmlns:a16="http://schemas.microsoft.com/office/drawing/2014/main" val="3040771864"/>
                        </a:ext>
                      </a:extLst>
                    </a:gridCol>
                    <a:gridCol w="1917500">
                      <a:extLst>
                        <a:ext uri="{9D8B030D-6E8A-4147-A177-3AD203B41FA5}">
                          <a16:colId xmlns:a16="http://schemas.microsoft.com/office/drawing/2014/main" val="2515214809"/>
                        </a:ext>
                      </a:extLst>
                    </a:gridCol>
                    <a:gridCol w="1917500">
                      <a:extLst>
                        <a:ext uri="{9D8B030D-6E8A-4147-A177-3AD203B41FA5}">
                          <a16:colId xmlns:a16="http://schemas.microsoft.com/office/drawing/2014/main" val="3945715975"/>
                        </a:ext>
                      </a:extLst>
                    </a:gridCol>
                  </a:tblGrid>
                  <a:tr h="1254436">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Tần số tích lũy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083549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145946" r="-200317"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145946" r="-100955" b="-500000"/>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145946" r="-635" b="-500000"/>
                          </a:stretch>
                        </a:blipFill>
                      </a:tcPr>
                    </a:tc>
                    <a:extLst>
                      <a:ext uri="{0D108BD9-81ED-4DB2-BD59-A6C34878D82A}">
                        <a16:rowId xmlns:a16="http://schemas.microsoft.com/office/drawing/2014/main" val="310604673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247619" r="-200317"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247619" r="-100955" b="-40340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247619" r="-635" b="-403401"/>
                          </a:stretch>
                        </a:blipFill>
                      </a:tcPr>
                    </a:tc>
                    <a:extLst>
                      <a:ext uri="{0D108BD9-81ED-4DB2-BD59-A6C34878D82A}">
                        <a16:rowId xmlns:a16="http://schemas.microsoft.com/office/drawing/2014/main" val="3012510069"/>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345270" r="-200317"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345270" r="-10095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345270" r="-635" b="-300676"/>
                          </a:stretch>
                        </a:blipFill>
                      </a:tcPr>
                    </a:tc>
                    <a:extLst>
                      <a:ext uri="{0D108BD9-81ED-4DB2-BD59-A6C34878D82A}">
                        <a16:rowId xmlns:a16="http://schemas.microsoft.com/office/drawing/2014/main" val="407748453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445270" r="-200317"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445270" r="-10095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445270" r="-635" b="-200676"/>
                          </a:stretch>
                        </a:blipFill>
                      </a:tcPr>
                    </a:tc>
                    <a:extLst>
                      <a:ext uri="{0D108BD9-81ED-4DB2-BD59-A6C34878D82A}">
                        <a16:rowId xmlns:a16="http://schemas.microsoft.com/office/drawing/2014/main" val="158273678"/>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317" t="-548980" r="-200317"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548980" r="-10095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000" t="-548980" r="-635" b="-102041"/>
                          </a:stretch>
                        </a:blipFill>
                      </a:tcPr>
                    </a:tc>
                    <a:extLst>
                      <a:ext uri="{0D108BD9-81ED-4DB2-BD59-A6C34878D82A}">
                        <a16:rowId xmlns:a16="http://schemas.microsoft.com/office/drawing/2014/main" val="482418437"/>
                      </a:ext>
                    </a:extLst>
                  </a:tr>
                  <a:tr h="899160">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637" t="-644595" r="-100955" b="-1351"/>
                          </a:stretch>
                        </a:blipFill>
                      </a:tcPr>
                    </a:tc>
                    <a:tc>
                      <a:txBody>
                        <a:bodyPr/>
                        <a:lstStyle/>
                        <a:p>
                          <a:pPr algn="just">
                            <a:lnSpc>
                              <a:spcPct val="150000"/>
                            </a:lnSpc>
                            <a:spcBef>
                              <a:spcPts val="600"/>
                            </a:spcBef>
                            <a:spcAft>
                              <a:spcPts val="600"/>
                            </a:spcAft>
                          </a:pPr>
                          <a:r>
                            <a:rPr lang="en-US" sz="36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7982372"/>
                      </a:ext>
                    </a:extLst>
                  </a:tr>
                </a:tbl>
              </a:graphicData>
            </a:graphic>
          </p:graphicFrame>
        </mc:Fallback>
      </mc:AlternateContent>
    </p:spTree>
    <p:extLst>
      <p:ext uri="{BB962C8B-B14F-4D97-AF65-F5344CB8AC3E}">
        <p14:creationId xmlns:p14="http://schemas.microsoft.com/office/powerpoint/2010/main" val="33081510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fade">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down)">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32" name="TextBox 32"/>
          <p:cNvSpPr txBox="1"/>
          <p:nvPr/>
        </p:nvSpPr>
        <p:spPr>
          <a:xfrm>
            <a:off x="974473" y="1383284"/>
            <a:ext cx="8399209" cy="769441"/>
          </a:xfrm>
          <a:prstGeom prst="rect">
            <a:avLst/>
          </a:prstGeom>
        </p:spPr>
        <p:txBody>
          <a:bodyPr wrap="square" lIns="0" tIns="0" rIns="0" bIns="0" rtlCol="0" anchor="t">
            <a:spAutoFit/>
          </a:bodyPr>
          <a:lstStyle/>
          <a:p>
            <a:pPr>
              <a:lnSpc>
                <a:spcPts val="5989"/>
              </a:lnSpc>
            </a:pPr>
            <a:r>
              <a:rPr lang="vi-VN" sz="6600" b="1" spc="116">
                <a:solidFill>
                  <a:srgbClr val="231F20"/>
                </a:solidFill>
                <a:latin typeface="Arial" panose="020B0604020202020204" pitchFamily="34" charset="0"/>
                <a:cs typeface="Arial" panose="020B0604020202020204" pitchFamily="34" charset="0"/>
              </a:rPr>
              <a:t>NỘI DUNG BÀI HỌC</a:t>
            </a:r>
            <a:endParaRPr lang="en-US" sz="6600" b="1" spc="116">
              <a:solidFill>
                <a:srgbClr val="231F20"/>
              </a:solidFill>
              <a:latin typeface="Arial" panose="020B0604020202020204" pitchFamily="34" charset="0"/>
              <a:cs typeface="Arial" panose="020B0604020202020204" pitchFamily="34" charset="0"/>
            </a:endParaRPr>
          </a:p>
        </p:txBody>
      </p:sp>
      <p:sp>
        <p:nvSpPr>
          <p:cNvPr id="36" name="TextBox 36"/>
          <p:cNvSpPr txBox="1"/>
          <p:nvPr/>
        </p:nvSpPr>
        <p:spPr>
          <a:xfrm>
            <a:off x="2708826" y="3367082"/>
            <a:ext cx="11674143" cy="865173"/>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Mẫu số liệu ghép nhóm</a:t>
            </a:r>
          </a:p>
        </p:txBody>
      </p:sp>
      <p:sp>
        <p:nvSpPr>
          <p:cNvPr id="37" name="TextBox 37"/>
          <p:cNvSpPr txBox="1"/>
          <p:nvPr/>
        </p:nvSpPr>
        <p:spPr>
          <a:xfrm>
            <a:off x="2708826" y="5403908"/>
            <a:ext cx="6016474" cy="1938992"/>
          </a:xfrm>
          <a:prstGeom prst="rect">
            <a:avLst/>
          </a:prstGeom>
        </p:spPr>
        <p:txBody>
          <a:bodyPr wrap="square" lIns="0" tIns="0" rIns="0" bIns="0" rtlCol="0" anchor="t">
            <a:spAutoFit/>
          </a:bodyPr>
          <a:lstStyle/>
          <a:p>
            <a:pPr>
              <a:lnSpc>
                <a:spcPct val="150000"/>
              </a:lnSpc>
            </a:pPr>
            <a:r>
              <a:rPr lang="vi-VN" sz="4200" b="1" spc="80">
                <a:solidFill>
                  <a:srgbClr val="4F81BD">
                    <a:lumMod val="50000"/>
                  </a:srgbClr>
                </a:solidFill>
                <a:cs typeface="Arial" panose="020B0604020202020204" pitchFamily="34" charset="0"/>
              </a:rPr>
              <a:t>Số trung bình cộng (Số trung bình)</a:t>
            </a:r>
            <a:endParaRPr lang="en-US" sz="4200" b="1" spc="80">
              <a:solidFill>
                <a:schemeClr val="accent1">
                  <a:lumMod val="50000"/>
                </a:schemeClr>
              </a:solidFill>
              <a:latin typeface="Arial" panose="020B0604020202020204" pitchFamily="34" charset="0"/>
              <a:cs typeface="Arial" panose="020B0604020202020204" pitchFamily="34" charset="0"/>
            </a:endParaRPr>
          </a:p>
        </p:txBody>
      </p:sp>
      <p:sp>
        <p:nvSpPr>
          <p:cNvPr id="43" name="Freeform 43"/>
          <p:cNvSpPr/>
          <p:nvPr/>
        </p:nvSpPr>
        <p:spPr>
          <a:xfrm rot="1091550">
            <a:off x="15828581" y="455965"/>
            <a:ext cx="804037" cy="2057698"/>
          </a:xfrm>
          <a:custGeom>
            <a:avLst/>
            <a:gdLst/>
            <a:ahLst/>
            <a:cxnLst/>
            <a:rect l="l" t="t" r="r" b="b"/>
            <a:pathLst>
              <a:path w="566223" h="1319587">
                <a:moveTo>
                  <a:pt x="0" y="0"/>
                </a:moveTo>
                <a:lnTo>
                  <a:pt x="566223" y="0"/>
                </a:lnTo>
                <a:lnTo>
                  <a:pt x="566223" y="1319588"/>
                </a:lnTo>
                <a:lnTo>
                  <a:pt x="0" y="1319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0" name="Folded Corner 39"/>
          <p:cNvSpPr/>
          <p:nvPr/>
        </p:nvSpPr>
        <p:spPr>
          <a:xfrm>
            <a:off x="966452" y="3314700"/>
            <a:ext cx="1243835" cy="1086626"/>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a:t>
            </a:r>
          </a:p>
        </p:txBody>
      </p:sp>
      <p:sp>
        <p:nvSpPr>
          <p:cNvPr id="42" name="Folded Corner 41"/>
          <p:cNvSpPr/>
          <p:nvPr/>
        </p:nvSpPr>
        <p:spPr>
          <a:xfrm>
            <a:off x="966452" y="5830091"/>
            <a:ext cx="1243835" cy="1086626"/>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II</a:t>
            </a:r>
          </a:p>
        </p:txBody>
      </p:sp>
      <p:sp>
        <p:nvSpPr>
          <p:cNvPr id="44" name="TextBox 36"/>
          <p:cNvSpPr txBox="1"/>
          <p:nvPr/>
        </p:nvSpPr>
        <p:spPr>
          <a:xfrm>
            <a:off x="12691256" y="3367082"/>
            <a:ext cx="3539344" cy="969496"/>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Trung vị</a:t>
            </a:r>
          </a:p>
        </p:txBody>
      </p:sp>
      <p:sp>
        <p:nvSpPr>
          <p:cNvPr id="45" name="Folded Corner 44"/>
          <p:cNvSpPr/>
          <p:nvPr/>
        </p:nvSpPr>
        <p:spPr>
          <a:xfrm>
            <a:off x="10948881" y="3314700"/>
            <a:ext cx="1243835" cy="1086626"/>
          </a:xfrm>
          <a:prstGeom prst="foldedCorner">
            <a:avLst/>
          </a:prstGeom>
          <a:solidFill>
            <a:schemeClr val="accent5"/>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III</a:t>
            </a:r>
          </a:p>
        </p:txBody>
      </p:sp>
      <p:sp>
        <p:nvSpPr>
          <p:cNvPr id="46" name="TextBox 36"/>
          <p:cNvSpPr txBox="1"/>
          <p:nvPr/>
        </p:nvSpPr>
        <p:spPr>
          <a:xfrm>
            <a:off x="12691256" y="5882473"/>
            <a:ext cx="3539344" cy="849720"/>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Tứ phân vị</a:t>
            </a:r>
          </a:p>
        </p:txBody>
      </p:sp>
      <p:sp>
        <p:nvSpPr>
          <p:cNvPr id="47" name="Folded Corner 46"/>
          <p:cNvSpPr/>
          <p:nvPr/>
        </p:nvSpPr>
        <p:spPr>
          <a:xfrm>
            <a:off x="10948881" y="5830091"/>
            <a:ext cx="1243835" cy="1086626"/>
          </a:xfrm>
          <a:prstGeom prst="foldedCorner">
            <a:avLst/>
          </a:prstGeom>
          <a:solidFill>
            <a:schemeClr val="accent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IV</a:t>
            </a:r>
          </a:p>
        </p:txBody>
      </p:sp>
      <p:sp>
        <p:nvSpPr>
          <p:cNvPr id="48" name="TextBox 36"/>
          <p:cNvSpPr txBox="1"/>
          <p:nvPr/>
        </p:nvSpPr>
        <p:spPr>
          <a:xfrm>
            <a:off x="12691256" y="8509232"/>
            <a:ext cx="3539344" cy="849720"/>
          </a:xfrm>
          <a:prstGeom prst="rect">
            <a:avLst/>
          </a:prstGeom>
        </p:spPr>
        <p:txBody>
          <a:bodyPr wrap="square" lIns="0" tIns="0" rIns="0" bIns="0" rtlCol="0" anchor="t">
            <a:spAutoFit/>
          </a:bodyPr>
          <a:lstStyle/>
          <a:p>
            <a:pPr>
              <a:lnSpc>
                <a:spcPct val="150000"/>
              </a:lnSpc>
            </a:pPr>
            <a:r>
              <a:rPr lang="en-US" sz="4200" b="1" spc="80">
                <a:solidFill>
                  <a:schemeClr val="accent1">
                    <a:lumMod val="50000"/>
                  </a:schemeClr>
                </a:solidFill>
                <a:latin typeface="Arial" panose="020B0604020202020204" pitchFamily="34" charset="0"/>
                <a:cs typeface="Arial" panose="020B0604020202020204" pitchFamily="34" charset="0"/>
              </a:rPr>
              <a:t>Mốt</a:t>
            </a:r>
          </a:p>
        </p:txBody>
      </p:sp>
      <p:sp>
        <p:nvSpPr>
          <p:cNvPr id="49" name="Folded Corner 48"/>
          <p:cNvSpPr/>
          <p:nvPr/>
        </p:nvSpPr>
        <p:spPr>
          <a:xfrm>
            <a:off x="10948881" y="8456850"/>
            <a:ext cx="1243835" cy="1086626"/>
          </a:xfrm>
          <a:prstGeom prst="foldedCorner">
            <a:avLst/>
          </a:prstGeom>
          <a:solidFill>
            <a:schemeClr val="accent2"/>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5000" b="1">
                <a:solidFill>
                  <a:schemeClr val="bg1"/>
                </a:solidFill>
                <a:latin typeface="Arial" panose="020B0604020202020204" pitchFamily="34" charset="0"/>
                <a:cs typeface="Arial" panose="020B0604020202020204" pitchFamily="34" charset="0"/>
              </a:rPr>
              <a:t>V</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anim calcmode="lin" valueType="num">
                                      <p:cBhvr>
                                        <p:cTn id="12" dur="500" fill="hold"/>
                                        <p:tgtEl>
                                          <p:spTgt spid="40"/>
                                        </p:tgtEl>
                                        <p:attrNameLst>
                                          <p:attrName>ppt_x</p:attrName>
                                        </p:attrNameLst>
                                      </p:cBhvr>
                                      <p:tavLst>
                                        <p:tav tm="0">
                                          <p:val>
                                            <p:strVal val="#ppt_x"/>
                                          </p:val>
                                        </p:tav>
                                        <p:tav tm="100000">
                                          <p:val>
                                            <p:strVal val="#ppt_x"/>
                                          </p:val>
                                        </p:tav>
                                      </p:tavLst>
                                    </p:anim>
                                    <p:anim calcmode="lin" valueType="num">
                                      <p:cBhvr>
                                        <p:cTn id="13" dur="500" fill="hold"/>
                                        <p:tgtEl>
                                          <p:spTgt spid="4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anim calcmode="lin" valueType="num">
                                      <p:cBhvr>
                                        <p:cTn id="17" dur="500" fill="hold"/>
                                        <p:tgtEl>
                                          <p:spTgt spid="36"/>
                                        </p:tgtEl>
                                        <p:attrNameLst>
                                          <p:attrName>ppt_x</p:attrName>
                                        </p:attrNameLst>
                                      </p:cBhvr>
                                      <p:tavLst>
                                        <p:tav tm="0">
                                          <p:val>
                                            <p:strVal val="#ppt_x"/>
                                          </p:val>
                                        </p:tav>
                                        <p:tav tm="100000">
                                          <p:val>
                                            <p:strVal val="#ppt_x"/>
                                          </p:val>
                                        </p:tav>
                                      </p:tavLst>
                                    </p:anim>
                                    <p:anim calcmode="lin" valueType="num">
                                      <p:cBhvr>
                                        <p:cTn id="18" dur="500" fill="hold"/>
                                        <p:tgtEl>
                                          <p:spTgt spid="3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anim calcmode="lin" valueType="num">
                                      <p:cBhvr>
                                        <p:cTn id="28" dur="500" fill="hold"/>
                                        <p:tgtEl>
                                          <p:spTgt spid="37"/>
                                        </p:tgtEl>
                                        <p:attrNameLst>
                                          <p:attrName>ppt_x</p:attrName>
                                        </p:attrNameLst>
                                      </p:cBhvr>
                                      <p:tavLst>
                                        <p:tav tm="0">
                                          <p:val>
                                            <p:strVal val="#ppt_x"/>
                                          </p:val>
                                        </p:tav>
                                        <p:tav tm="100000">
                                          <p:val>
                                            <p:strVal val="#ppt_x"/>
                                          </p:val>
                                        </p:tav>
                                      </p:tavLst>
                                    </p:anim>
                                    <p:anim calcmode="lin" valueType="num">
                                      <p:cBhvr>
                                        <p:cTn id="29" dur="500" fill="hold"/>
                                        <p:tgtEl>
                                          <p:spTgt spid="3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anim calcmode="lin" valueType="num">
                                      <p:cBhvr>
                                        <p:cTn id="39" dur="500" fill="hold"/>
                                        <p:tgtEl>
                                          <p:spTgt spid="44"/>
                                        </p:tgtEl>
                                        <p:attrNameLst>
                                          <p:attrName>ppt_x</p:attrName>
                                        </p:attrNameLst>
                                      </p:cBhvr>
                                      <p:tavLst>
                                        <p:tav tm="0">
                                          <p:val>
                                            <p:strVal val="#ppt_x"/>
                                          </p:val>
                                        </p:tav>
                                        <p:tav tm="100000">
                                          <p:val>
                                            <p:strVal val="#ppt_x"/>
                                          </p:val>
                                        </p:tav>
                                      </p:tavLst>
                                    </p:anim>
                                    <p:anim calcmode="lin" valueType="num">
                                      <p:cBhvr>
                                        <p:cTn id="40" dur="500" fill="hold"/>
                                        <p:tgtEl>
                                          <p:spTgt spid="44"/>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anim calcmode="lin" valueType="num">
                                      <p:cBhvr>
                                        <p:cTn id="45" dur="500" fill="hold"/>
                                        <p:tgtEl>
                                          <p:spTgt spid="47"/>
                                        </p:tgtEl>
                                        <p:attrNameLst>
                                          <p:attrName>ppt_x</p:attrName>
                                        </p:attrNameLst>
                                      </p:cBhvr>
                                      <p:tavLst>
                                        <p:tav tm="0">
                                          <p:val>
                                            <p:strVal val="#ppt_x"/>
                                          </p:val>
                                        </p:tav>
                                        <p:tav tm="100000">
                                          <p:val>
                                            <p:strVal val="#ppt_x"/>
                                          </p:val>
                                        </p:tav>
                                      </p:tavLst>
                                    </p:anim>
                                    <p:anim calcmode="lin" valueType="num">
                                      <p:cBhvr>
                                        <p:cTn id="46" dur="5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anim calcmode="lin" valueType="num">
                                      <p:cBhvr>
                                        <p:cTn id="50" dur="500" fill="hold"/>
                                        <p:tgtEl>
                                          <p:spTgt spid="46"/>
                                        </p:tgtEl>
                                        <p:attrNameLst>
                                          <p:attrName>ppt_x</p:attrName>
                                        </p:attrNameLst>
                                      </p:cBhvr>
                                      <p:tavLst>
                                        <p:tav tm="0">
                                          <p:val>
                                            <p:strVal val="#ppt_x"/>
                                          </p:val>
                                        </p:tav>
                                        <p:tav tm="100000">
                                          <p:val>
                                            <p:strVal val="#ppt_x"/>
                                          </p:val>
                                        </p:tav>
                                      </p:tavLst>
                                    </p:anim>
                                    <p:anim calcmode="lin" valueType="num">
                                      <p:cBhvr>
                                        <p:cTn id="51" dur="500" fill="hold"/>
                                        <p:tgtEl>
                                          <p:spTgt spid="46"/>
                                        </p:tgtEl>
                                        <p:attrNameLst>
                                          <p:attrName>ppt_y</p:attrName>
                                        </p:attrNameLst>
                                      </p:cBhvr>
                                      <p:tavLst>
                                        <p:tav tm="0">
                                          <p:val>
                                            <p:strVal val="#ppt_y+.1"/>
                                          </p:val>
                                        </p:tav>
                                        <p:tav tm="100000">
                                          <p:val>
                                            <p:strVal val="#ppt_y"/>
                                          </p:val>
                                        </p:tav>
                                      </p:tavLst>
                                    </p:anim>
                                  </p:childTnLst>
                                </p:cTn>
                              </p:par>
                            </p:childTnLst>
                          </p:cTn>
                        </p:par>
                        <p:par>
                          <p:cTn id="52" fill="hold">
                            <p:stCondLst>
                              <p:cond delay="2500"/>
                            </p:stCondLst>
                            <p:childTnLst>
                              <p:par>
                                <p:cTn id="53" presetID="42" presetClass="entr" presetSubtype="0"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anim calcmode="lin" valueType="num">
                                      <p:cBhvr>
                                        <p:cTn id="56" dur="500" fill="hold"/>
                                        <p:tgtEl>
                                          <p:spTgt spid="49"/>
                                        </p:tgtEl>
                                        <p:attrNameLst>
                                          <p:attrName>ppt_x</p:attrName>
                                        </p:attrNameLst>
                                      </p:cBhvr>
                                      <p:tavLst>
                                        <p:tav tm="0">
                                          <p:val>
                                            <p:strVal val="#ppt_x"/>
                                          </p:val>
                                        </p:tav>
                                        <p:tav tm="100000">
                                          <p:val>
                                            <p:strVal val="#ppt_x"/>
                                          </p:val>
                                        </p:tav>
                                      </p:tavLst>
                                    </p:anim>
                                    <p:anim calcmode="lin" valueType="num">
                                      <p:cBhvr>
                                        <p:cTn id="57" dur="500" fill="hold"/>
                                        <p:tgtEl>
                                          <p:spTgt spid="4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anim calcmode="lin" valueType="num">
                                      <p:cBhvr>
                                        <p:cTn id="61" dur="500" fill="hold"/>
                                        <p:tgtEl>
                                          <p:spTgt spid="48"/>
                                        </p:tgtEl>
                                        <p:attrNameLst>
                                          <p:attrName>ppt_x</p:attrName>
                                        </p:attrNameLst>
                                      </p:cBhvr>
                                      <p:tavLst>
                                        <p:tav tm="0">
                                          <p:val>
                                            <p:strVal val="#ppt_x"/>
                                          </p:val>
                                        </p:tav>
                                        <p:tav tm="100000">
                                          <p:val>
                                            <p:strVal val="#ppt_x"/>
                                          </p:val>
                                        </p:tav>
                                      </p:tavLst>
                                    </p:anim>
                                    <p:anim calcmode="lin" valueType="num">
                                      <p:cBhvr>
                                        <p:cTn id="62"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7" grpId="0"/>
      <p:bldP spid="40" grpId="0" animBg="1"/>
      <p:bldP spid="42" grpId="0" animBg="1"/>
      <p:bldP spid="44" grpId="0"/>
      <p:bldP spid="45" grpId="0" animBg="1"/>
      <p:bldP spid="46" grpId="0"/>
      <p:bldP spid="47" grpId="0" animBg="1"/>
      <p:bldP spid="48" grpId="0"/>
      <p:bldP spid="4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652343" y="2714439"/>
            <a:ext cx="15824810" cy="397300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46" name="TextBox 45">
              <a:extLst>
                <a:ext uri="{FF2B5EF4-FFF2-40B4-BE49-F238E27FC236}">
                  <a16:creationId xmlns:a16="http://schemas.microsoft.com/office/drawing/2014/main" id="{F67F2D29-5CAE-058F-BC6E-2225BC63A789}"/>
                </a:ext>
              </a:extLst>
            </p:cNvPr>
            <p:cNvSpPr txBox="1"/>
            <p:nvPr/>
          </p:nvSpPr>
          <p:spPr>
            <a:xfrm>
              <a:off x="4472744" y="2554022"/>
              <a:ext cx="9104307" cy="241213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Clr>
                  <a:srgbClr val="080808"/>
                </a:buClr>
                <a:tabLst>
                  <a:tab pos="200025" algn="l"/>
                </a:tabLst>
              </a:pPr>
              <a:r>
                <a:rPr lang="vi-VN" sz="4100">
                  <a:solidFill>
                    <a:srgbClr val="080808"/>
                  </a:solidFill>
                  <a:ea typeface="Calibri" panose="020F0502020204030204" pitchFamily="34" charset="0"/>
                  <a:cs typeface="Arial" panose="020B0604020202020204" pitchFamily="34" charset="0"/>
                </a:rPr>
                <a:t>Trung vị của mẫu số liệu sau khi ghép nhóm xấp xỉ với trung vị của mẫu số liệu không ghép nhóm ban đầu và có thể dùng để đại diện cho mẫu số liệu đã cho.</a:t>
              </a:r>
              <a:endParaRPr kumimoji="0" lang="en-US" sz="4100" b="0" i="0" u="none" strike="noStrike" kern="1200" cap="none" spc="0" normalizeH="0" baseline="0" noProof="0" dirty="0">
                <a:ln>
                  <a:noFill/>
                </a:ln>
                <a:solidFill>
                  <a:srgbClr val="080808"/>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55" name="Picture 54"/>
          <p:cNvPicPr>
            <a:picLocks noChangeAspect="1"/>
          </p:cNvPicPr>
          <p:nvPr/>
        </p:nvPicPr>
        <p:blipFill>
          <a:blip r:embed="rId4"/>
          <a:stretch>
            <a:fillRect/>
          </a:stretch>
        </p:blipFill>
        <p:spPr>
          <a:xfrm flipH="1">
            <a:off x="13129879" y="6096201"/>
            <a:ext cx="2953448" cy="3431287"/>
          </a:xfrm>
          <a:prstGeom prst="rect">
            <a:avLst/>
          </a:prstGeom>
        </p:spPr>
      </p:pic>
    </p:spTree>
    <p:extLst>
      <p:ext uri="{BB962C8B-B14F-4D97-AF65-F5344CB8AC3E}">
        <p14:creationId xmlns:p14="http://schemas.microsoft.com/office/powerpoint/2010/main" val="2723536902"/>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up)">
                                      <p:cBhvr>
                                        <p:cTn id="1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71900"/>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IV</a:t>
            </a:r>
          </a:p>
        </p:txBody>
      </p:sp>
      <p:sp>
        <p:nvSpPr>
          <p:cNvPr id="33" name="TextBox 33"/>
          <p:cNvSpPr txBox="1"/>
          <p:nvPr/>
        </p:nvSpPr>
        <p:spPr>
          <a:xfrm>
            <a:off x="1422387" y="5201334"/>
            <a:ext cx="14284721" cy="253915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TỨ</a:t>
            </a:r>
            <a:r>
              <a:rPr kumimoji="0" lang="en-US" sz="11000" b="1" i="0" u="none" strike="noStrike" kern="1200" cap="none" spc="120" normalizeH="0" noProof="0">
                <a:ln>
                  <a:noFill/>
                </a:ln>
                <a:solidFill>
                  <a:srgbClr val="1F497D"/>
                </a:solidFill>
                <a:effectLst/>
                <a:uLnTx/>
                <a:uFillTx/>
                <a:latin typeface="Arial" panose="020B0604020202020204" pitchFamily="34" charset="0"/>
                <a:ea typeface="+mn-ea"/>
                <a:cs typeface="Arial" panose="020B0604020202020204" pitchFamily="34" charset="0"/>
              </a:rPr>
              <a:t> PHÂN </a:t>
            </a: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VỊ</a:t>
            </a: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2441799191"/>
      </p:ext>
    </p:extLst>
  </p:cSld>
  <p:clrMapOvr>
    <a:masterClrMapping/>
  </p:clrMapOvr>
  <p:transition spd="med">
    <p:comb/>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 name="Group 7"/>
          <p:cNvGrpSpPr/>
          <p:nvPr/>
        </p:nvGrpSpPr>
        <p:grpSpPr>
          <a:xfrm>
            <a:off x="550886" y="1409700"/>
            <a:ext cx="17061387" cy="8065721"/>
            <a:chOff x="754467" y="1346576"/>
            <a:chExt cx="17061387" cy="8065721"/>
          </a:xfrm>
        </p:grpSpPr>
        <p:sp>
          <p:nvSpPr>
            <p:cNvPr id="12" name="Rectangle 11"/>
            <p:cNvSpPr/>
            <p:nvPr/>
          </p:nvSpPr>
          <p:spPr>
            <a:xfrm>
              <a:off x="754468" y="1346576"/>
              <a:ext cx="17061386" cy="2528834"/>
            </a:xfrm>
            <a:prstGeom prst="rect">
              <a:avLst/>
            </a:prstGeom>
          </p:spPr>
          <p:txBody>
            <a:bodyPr wrap="square">
              <a:spAutoFit/>
            </a:bodyPr>
            <a:lstStyle/>
            <a:p>
              <a:pPr lvl="0" algn="just">
                <a:lnSpc>
                  <a:spcPct val="150000"/>
                </a:lnSpc>
                <a:defRPr/>
              </a:pPr>
              <a:r>
                <a:rPr kumimoji="0" lang="vi-VN" sz="38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HĐ</a:t>
              </a:r>
              <a:r>
                <a:rPr kumimoji="0" lang="en-US" sz="38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6.</a:t>
              </a:r>
              <a:r>
                <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Giáo viên chủ nhiệm chia thời gian sử dụng Internet trong một ngày của 40 học sinh thành năm nhóm (đơn vị: phút) và lập bảng tần số ghép nhóm bao gồm cả tần số tích lũy như Bảng 12.</a:t>
              </a:r>
            </a:p>
          </p:txBody>
        </p:sp>
        <mc:AlternateContent xmlns:mc="http://schemas.openxmlformats.org/markup-compatibility/2006" xmlns:a14="http://schemas.microsoft.com/office/drawing/2010/main">
          <mc:Choice Requires="a14">
            <p:sp>
              <p:nvSpPr>
                <p:cNvPr id="5" name="Rectangle 4"/>
                <p:cNvSpPr/>
                <p:nvPr/>
              </p:nvSpPr>
              <p:spPr>
                <a:xfrm>
                  <a:off x="754467" y="3989851"/>
                  <a:ext cx="9812313" cy="5422446"/>
                </a:xfrm>
                <a:prstGeom prst="rect">
                  <a:avLst/>
                </a:prstGeom>
              </p:spPr>
              <p:txBody>
                <a:bodyPr wrap="square">
                  <a:spAutoFit/>
                </a:bodyPr>
                <a:lstStyle/>
                <a:p>
                  <a:pPr algn="just">
                    <a:lnSpc>
                      <a:spcPct val="150000"/>
                    </a:lnSpc>
                  </a:pPr>
                  <a:r>
                    <a:rPr lang="vi-VN" sz="3600">
                      <a:solidFill>
                        <a:srgbClr val="000000"/>
                      </a:solidFill>
                      <a:latin typeface="Arial" panose="020B0604020202020204" pitchFamily="34" charset="0"/>
                      <a:cs typeface="Arial" panose="020B0604020202020204" pitchFamily="34" charset="0"/>
                    </a:rPr>
                    <a:t>a) Tìm trung vị </a:t>
                  </a:r>
                  <a14:m>
                    <m:oMath xmlns:m="http://schemas.openxmlformats.org/officeDocument/2006/math">
                      <m:r>
                        <a:rPr lang="vi-VN" sz="3600" i="1" smtClean="0">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oMath>
                  </a14:m>
                  <a:r>
                    <a:rPr lang="vi-VN" sz="3600">
                      <a:solidFill>
                        <a:srgbClr val="000000"/>
                      </a:solidFill>
                      <a:latin typeface="Arial" panose="020B0604020202020204" pitchFamily="34" charset="0"/>
                      <a:cs typeface="Arial" panose="020B0604020202020204" pitchFamily="34" charset="0"/>
                    </a:rPr>
                    <a:t> của mẫu số liệu ghép nhóm đó. Trung vị </a:t>
                  </a:r>
                  <a14:m>
                    <m:oMath xmlns:m="http://schemas.openxmlformats.org/officeDocument/2006/math">
                      <m:r>
                        <a:rPr lang="vi-VN" sz="3600" i="1">
                          <a:solidFill>
                            <a:srgbClr val="000000"/>
                          </a:solidFill>
                          <a:latin typeface="Cambria Math" panose="02040503050406030204" pitchFamily="18" charset="0"/>
                        </a:rPr>
                        <m:t>𝑀</m:t>
                      </m:r>
                      <m:r>
                        <a:rPr lang="vi-VN" sz="3600" i="1" baseline="-25000">
                          <a:solidFill>
                            <a:srgbClr val="000000"/>
                          </a:solidFill>
                          <a:latin typeface="Cambria Math" panose="02040503050406030204" pitchFamily="18" charset="0"/>
                        </a:rPr>
                        <m:t>𝑒</m:t>
                      </m:r>
                      <m:r>
                        <a:rPr lang="vi-VN" sz="3600" i="1" baseline="-25000">
                          <a:solidFill>
                            <a:srgbClr val="000000"/>
                          </a:solidFill>
                          <a:latin typeface="Cambria Math" panose="02040503050406030204" pitchFamily="18" charset="0"/>
                        </a:rPr>
                        <m:t> </m:t>
                      </m:r>
                    </m:oMath>
                  </a14:m>
                  <a:r>
                    <a:rPr lang="vi-VN" sz="3600">
                      <a:solidFill>
                        <a:srgbClr val="000000"/>
                      </a:solidFill>
                      <a:latin typeface="Arial" panose="020B0604020202020204" pitchFamily="34" charset="0"/>
                      <a:cs typeface="Arial" panose="020B0604020202020204" pitchFamily="34" charset="0"/>
                    </a:rPr>
                    <a:t> còn gọi là </a:t>
                  </a:r>
                  <a:r>
                    <a:rPr lang="vi-VN" sz="3600" i="1">
                      <a:solidFill>
                        <a:srgbClr val="000000"/>
                      </a:solidFill>
                      <a:latin typeface="Arial" panose="020B0604020202020204" pitchFamily="34" charset="0"/>
                      <a:cs typeface="Arial" panose="020B0604020202020204" pitchFamily="34" charset="0"/>
                    </a:rPr>
                    <a:t>tứ phân vị thứ hai</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2</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của mẫu số liệu trên.</a:t>
                  </a:r>
                </a:p>
                <a:p>
                  <a:pPr algn="just">
                    <a:lnSpc>
                      <a:spcPct val="150000"/>
                    </a:lnSpc>
                  </a:pPr>
                  <a:r>
                    <a:rPr lang="vi-VN" sz="3600">
                      <a:solidFill>
                        <a:srgbClr val="000000"/>
                      </a:solidFill>
                      <a:latin typeface="Arial" panose="020B0604020202020204" pitchFamily="34" charset="0"/>
                      <a:cs typeface="Arial" panose="020B0604020202020204" pitchFamily="34" charset="0"/>
                    </a:rPr>
                    <a:t>b)</a:t>
                  </a:r>
                  <a:r>
                    <a:rPr lang="en-US"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•Nhóm 2 là nhóm đầu tiên có tần số tích lũy lớn hơn hoặc bằng </a:t>
                  </a:r>
                  <a14:m>
                    <m:oMath xmlns:m="http://schemas.openxmlformats.org/officeDocument/2006/math">
                      <m:f>
                        <m:fPr>
                          <m:ctrlPr>
                            <a:rPr lang="vi-VN" sz="360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𝑛</m:t>
                          </m:r>
                        </m:num>
                        <m:den>
                          <m:r>
                            <a:rPr lang="en-US" sz="3600" b="0" i="1" smtClean="0">
                              <a:solidFill>
                                <a:srgbClr val="000000"/>
                              </a:solidFill>
                              <a:latin typeface="Cambria Math" panose="02040503050406030204" pitchFamily="18" charset="0"/>
                            </a:rPr>
                            <m:t>4</m:t>
                          </m:r>
                        </m:den>
                      </m:f>
                      <m:r>
                        <a:rPr lang="en-US" sz="3600" b="0" i="1" smtClean="0">
                          <a:solidFill>
                            <a:srgbClr val="000000"/>
                          </a:solidFill>
                          <a:latin typeface="Cambria Math" panose="02040503050406030204" pitchFamily="18" charset="0"/>
                        </a:rPr>
                        <m:t>=</m:t>
                      </m:r>
                      <m:f>
                        <m:fPr>
                          <m:ctrlPr>
                            <a:rPr lang="en-US" sz="3600" b="0" i="1" smtClean="0">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40</m:t>
                          </m:r>
                        </m:num>
                        <m:den>
                          <m:r>
                            <a:rPr lang="en-US" sz="3600" b="0" i="1" smtClean="0">
                              <a:solidFill>
                                <a:srgbClr val="000000"/>
                              </a:solidFill>
                              <a:latin typeface="Cambria Math" panose="02040503050406030204" pitchFamily="18" charset="0"/>
                            </a:rPr>
                            <m:t>4</m:t>
                          </m:r>
                        </m:den>
                      </m:f>
                      <m:r>
                        <a:rPr lang="en-US" sz="3600" b="0" i="1" smtClean="0">
                          <a:solidFill>
                            <a:srgbClr val="000000"/>
                          </a:solidFill>
                          <a:latin typeface="Cambria Math" panose="02040503050406030204" pitchFamily="18" charset="0"/>
                        </a:rPr>
                        <m:t>=10</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có đúng không?</a:t>
                  </a:r>
                </a:p>
              </p:txBody>
            </p:sp>
          </mc:Choice>
          <mc:Fallback xmlns="">
            <p:sp>
              <p:nvSpPr>
                <p:cNvPr id="5" name="Rectangle 4"/>
                <p:cNvSpPr>
                  <a:spLocks noRot="1" noChangeAspect="1" noMove="1" noResize="1" noEditPoints="1" noAdjustHandles="1" noChangeArrowheads="1" noChangeShapeType="1" noTextEdit="1"/>
                </p:cNvSpPr>
                <p:nvPr/>
              </p:nvSpPr>
              <p:spPr>
                <a:xfrm>
                  <a:off x="754467" y="3989851"/>
                  <a:ext cx="9812313" cy="5422446"/>
                </a:xfrm>
                <a:prstGeom prst="rect">
                  <a:avLst/>
                </a:prstGeom>
                <a:blipFill>
                  <a:blip r:embed="rId2"/>
                  <a:stretch>
                    <a:fillRect l="-1863" r="-1863"/>
                  </a:stretch>
                </a:blipFill>
              </p:spPr>
              <p:txBody>
                <a:bodyPr/>
                <a:lstStyle/>
                <a:p>
                  <a:r>
                    <a:rPr lang="en-US">
                      <a:noFill/>
                    </a:rPr>
                    <a:t> </a:t>
                  </a:r>
                </a:p>
              </p:txBody>
            </p:sp>
          </mc:Fallback>
        </mc:AlternateContent>
      </p:grpSp>
      <p:sp>
        <p:nvSpPr>
          <p:cNvPr id="10" name="Rectangle 9"/>
          <p:cNvSpPr/>
          <p:nvPr/>
        </p:nvSpPr>
        <p:spPr>
          <a:xfrm>
            <a:off x="13457803" y="9313149"/>
            <a:ext cx="1762021"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Bảng 1</a:t>
            </a:r>
            <a:r>
              <a:rPr kumimoji="0" lang="en-US" sz="33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3300" b="0" i="1"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722124570"/>
              </p:ext>
            </p:extLst>
          </p:nvPr>
        </p:nvGraphicFramePr>
        <p:xfrm>
          <a:off x="11177004" y="3543301"/>
          <a:ext cx="6323620" cy="5486400"/>
        </p:xfrm>
        <a:graphic>
          <a:graphicData uri="http://schemas.openxmlformats.org/drawingml/2006/table">
            <a:tbl>
              <a:tblPr/>
              <a:tblGrid>
                <a:gridCol w="2332263">
                  <a:extLst>
                    <a:ext uri="{9D8B030D-6E8A-4147-A177-3AD203B41FA5}">
                      <a16:colId xmlns:a16="http://schemas.microsoft.com/office/drawing/2014/main" val="2574266180"/>
                    </a:ext>
                  </a:extLst>
                </a:gridCol>
                <a:gridCol w="1707828">
                  <a:extLst>
                    <a:ext uri="{9D8B030D-6E8A-4147-A177-3AD203B41FA5}">
                      <a16:colId xmlns:a16="http://schemas.microsoft.com/office/drawing/2014/main" val="2938072175"/>
                    </a:ext>
                  </a:extLst>
                </a:gridCol>
                <a:gridCol w="2283529">
                  <a:extLst>
                    <a:ext uri="{9D8B030D-6E8A-4147-A177-3AD203B41FA5}">
                      <a16:colId xmlns:a16="http://schemas.microsoft.com/office/drawing/2014/main" val="4131994265"/>
                    </a:ext>
                  </a:extLst>
                </a:gridCol>
              </a:tblGrid>
              <a:tr h="1399216">
                <a:tc>
                  <a:txBody>
                    <a:bodyPr/>
                    <a:lstStyle/>
                    <a:p>
                      <a:pPr algn="ctr"/>
                      <a:r>
                        <a:rPr lang="en-US" sz="3500" b="0">
                          <a:solidFill>
                            <a:srgbClr val="000000"/>
                          </a:solidFill>
                          <a:effectLst/>
                          <a:latin typeface="Arial" panose="020B0604020202020204" pitchFamily="34" charset="0"/>
                          <a:cs typeface="Arial" panose="020B0604020202020204" pitchFamily="34" charset="0"/>
                        </a:rPr>
                        <a:t>Nhóm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b="0">
                          <a:solidFill>
                            <a:srgbClr val="000000"/>
                          </a:solidFill>
                          <a:effectLst/>
                          <a:latin typeface="Arial" panose="020B0604020202020204" pitchFamily="34" charset="0"/>
                          <a:cs typeface="Arial" panose="020B0604020202020204" pitchFamily="34" charset="0"/>
                        </a:rPr>
                        <a:t>Tần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b="0">
                          <a:solidFill>
                            <a:srgbClr val="000000"/>
                          </a:solidFill>
                          <a:effectLst/>
                          <a:latin typeface="Arial" panose="020B0604020202020204" pitchFamily="34" charset="0"/>
                          <a:cs typeface="Arial" panose="020B0604020202020204" pitchFamily="34" charset="0"/>
                        </a:rPr>
                        <a:t>Tần số tích lũy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92302525"/>
                  </a:ext>
                </a:extLst>
              </a:tr>
              <a:tr h="3332343">
                <a:tc>
                  <a:txBody>
                    <a:bodyPr/>
                    <a:lstStyle/>
                    <a:p>
                      <a:pPr algn="ctr"/>
                      <a:r>
                        <a:rPr lang="en-US" sz="3500">
                          <a:solidFill>
                            <a:srgbClr val="000000"/>
                          </a:solidFill>
                          <a:effectLst/>
                          <a:latin typeface="Arial" panose="020B0604020202020204" pitchFamily="34" charset="0"/>
                          <a:cs typeface="Arial" panose="020B0604020202020204" pitchFamily="34" charset="0"/>
                        </a:rPr>
                        <a:t>[0; 60)</a:t>
                      </a:r>
                    </a:p>
                    <a:p>
                      <a:pPr algn="ctr"/>
                      <a:r>
                        <a:rPr lang="en-US" sz="3500">
                          <a:solidFill>
                            <a:srgbClr val="000000"/>
                          </a:solidFill>
                          <a:effectLst/>
                          <a:latin typeface="Arial" panose="020B0604020202020204" pitchFamily="34" charset="0"/>
                          <a:cs typeface="Arial" panose="020B0604020202020204" pitchFamily="34" charset="0"/>
                        </a:rPr>
                        <a:t>[60; 120)</a:t>
                      </a:r>
                    </a:p>
                    <a:p>
                      <a:pPr algn="ctr"/>
                      <a:r>
                        <a:rPr lang="en-US" sz="3500">
                          <a:solidFill>
                            <a:srgbClr val="000000"/>
                          </a:solidFill>
                          <a:effectLst/>
                          <a:latin typeface="Arial" panose="020B0604020202020204" pitchFamily="34" charset="0"/>
                          <a:cs typeface="Arial" panose="020B0604020202020204" pitchFamily="34" charset="0"/>
                        </a:rPr>
                        <a:t>[120; 180)</a:t>
                      </a:r>
                    </a:p>
                    <a:p>
                      <a:pPr algn="ctr"/>
                      <a:r>
                        <a:rPr lang="en-US" sz="3500">
                          <a:solidFill>
                            <a:srgbClr val="000000"/>
                          </a:solidFill>
                          <a:effectLst/>
                          <a:latin typeface="Arial" panose="020B0604020202020204" pitchFamily="34" charset="0"/>
                          <a:cs typeface="Arial" panose="020B0604020202020204" pitchFamily="34" charset="0"/>
                        </a:rPr>
                        <a:t>[180; 240)</a:t>
                      </a:r>
                    </a:p>
                    <a:p>
                      <a:pPr algn="ctr"/>
                      <a:r>
                        <a:rPr lang="en-US" sz="3500">
                          <a:solidFill>
                            <a:srgbClr val="000000"/>
                          </a:solidFill>
                          <a:effectLst/>
                          <a:latin typeface="Arial" panose="020B0604020202020204" pitchFamily="34" charset="0"/>
                          <a:cs typeface="Arial" panose="020B0604020202020204" pitchFamily="34" charset="0"/>
                        </a:rPr>
                        <a:t>[240; 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13</a:t>
                      </a:r>
                    </a:p>
                    <a:p>
                      <a:pPr algn="ctr"/>
                      <a:r>
                        <a:rPr lang="en-US" sz="3500">
                          <a:solidFill>
                            <a:srgbClr val="000000"/>
                          </a:solidFill>
                          <a:effectLst/>
                          <a:latin typeface="Arial" panose="020B0604020202020204" pitchFamily="34" charset="0"/>
                          <a:cs typeface="Arial" panose="020B0604020202020204" pitchFamily="34" charset="0"/>
                        </a:rPr>
                        <a:t>13</a:t>
                      </a:r>
                    </a:p>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6</a:t>
                      </a:r>
                    </a:p>
                    <a:p>
                      <a:pPr algn="ctr"/>
                      <a:r>
                        <a:rPr lang="en-US" sz="3500">
                          <a:solidFill>
                            <a:srgbClr val="000000"/>
                          </a:solidFill>
                          <a:effectLst/>
                          <a:latin typeface="Arial" panose="020B0604020202020204" pitchFamily="34" charset="0"/>
                          <a:cs typeface="Arial" panose="020B0604020202020204" pitchFamily="34" charset="0"/>
                        </a:rPr>
                        <a:t>19</a:t>
                      </a:r>
                    </a:p>
                    <a:p>
                      <a:pPr algn="ctr"/>
                      <a:r>
                        <a:rPr lang="en-US" sz="3500">
                          <a:solidFill>
                            <a:srgbClr val="000000"/>
                          </a:solidFill>
                          <a:effectLst/>
                          <a:latin typeface="Arial" panose="020B0604020202020204" pitchFamily="34" charset="0"/>
                          <a:cs typeface="Arial" panose="020B0604020202020204" pitchFamily="34" charset="0"/>
                        </a:rPr>
                        <a:t>32</a:t>
                      </a:r>
                    </a:p>
                    <a:p>
                      <a:pPr algn="ctr"/>
                      <a:r>
                        <a:rPr lang="en-US" sz="3500">
                          <a:solidFill>
                            <a:srgbClr val="000000"/>
                          </a:solidFill>
                          <a:effectLst/>
                          <a:latin typeface="Arial" panose="020B0604020202020204" pitchFamily="34" charset="0"/>
                          <a:cs typeface="Arial" panose="020B0604020202020204" pitchFamily="34" charset="0"/>
                        </a:rPr>
                        <a:t>38</a:t>
                      </a:r>
                    </a:p>
                    <a:p>
                      <a:pPr algn="ctr"/>
                      <a:r>
                        <a:rPr lang="en-US" sz="3500">
                          <a:solidFill>
                            <a:srgbClr val="000000"/>
                          </a:solidFill>
                          <a:effectLst/>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99967593"/>
                  </a:ext>
                </a:extLst>
              </a:tr>
              <a:tr h="754841">
                <a:tc>
                  <a:txBody>
                    <a:bodyPr/>
                    <a:lstStyle/>
                    <a:p>
                      <a:pPr algn="ctr"/>
                      <a:r>
                        <a:rPr lang="en-US" sz="35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n = 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3500">
                          <a:solidFill>
                            <a:srgbClr val="000000"/>
                          </a:solidFill>
                          <a:effectLst/>
                          <a:latin typeface="Arial" panose="020B0604020202020204" pitchFamily="34" charset="0"/>
                          <a:cs typeface="Arial" panose="020B06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7309909"/>
                  </a:ext>
                </a:extLst>
              </a:tr>
            </a:tbl>
          </a:graphicData>
        </a:graphic>
      </p:graphicFrame>
    </p:spTree>
    <p:extLst>
      <p:ext uri="{BB962C8B-B14F-4D97-AF65-F5344CB8AC3E}">
        <p14:creationId xmlns:p14="http://schemas.microsoft.com/office/powerpoint/2010/main" val="170211731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00526" y="178468"/>
            <a:ext cx="17907000" cy="9950116"/>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200526" y="178468"/>
            <a:ext cx="3810000" cy="990606"/>
            <a:chOff x="304800" y="266694"/>
            <a:chExt cx="6133171" cy="990606"/>
          </a:xfrm>
        </p:grpSpPr>
        <p:sp>
          <p:nvSpPr>
            <p:cNvPr id="2" name="Round Single Corner Rectangle 1"/>
            <p:cNvSpPr/>
            <p:nvPr/>
          </p:nvSpPr>
          <p:spPr>
            <a:xfrm flipV="1">
              <a:off x="304800" y="266694"/>
              <a:ext cx="5887844" cy="99060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40" y="419100"/>
              <a:ext cx="572793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3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597106" y="1435496"/>
                <a:ext cx="17113839" cy="8463086"/>
              </a:xfrm>
              <a:prstGeom prst="rect">
                <a:avLst/>
              </a:prstGeom>
            </p:spPr>
            <p:txBody>
              <a:bodyPr wrap="square">
                <a:spAutoFit/>
              </a:bodyPr>
              <a:lstStyle/>
              <a:p>
                <a:pPr lvl="0" algn="just">
                  <a:lnSpc>
                    <a:spcPct val="150000"/>
                  </a:lnSpc>
                  <a:defRPr/>
                </a:pPr>
                <a:r>
                  <a:rPr lang="vi-VN" sz="3600">
                    <a:solidFill>
                      <a:srgbClr val="000000"/>
                    </a:solidFill>
                    <a:latin typeface="Arial" panose="020B0604020202020204" pitchFamily="34" charset="0"/>
                    <a:cs typeface="Arial" panose="020B0604020202020204" pitchFamily="34" charset="0"/>
                  </a:rPr>
                  <a:t>⦁Tìm đầu mút trái </a:t>
                </a:r>
                <a14:m>
                  <m:oMath xmlns:m="http://schemas.openxmlformats.org/officeDocument/2006/math">
                    <m:r>
                      <a:rPr lang="vi-VN" sz="3600" i="1">
                        <a:solidFill>
                          <a:srgbClr val="000000"/>
                        </a:solidFill>
                        <a:latin typeface="Cambria Math" panose="02040503050406030204" pitchFamily="18" charset="0"/>
                      </a:rPr>
                      <m:t>𝑠</m:t>
                    </m:r>
                  </m:oMath>
                </a14:m>
                <a:r>
                  <a:rPr lang="vi-VN" sz="3600">
                    <a:solidFill>
                      <a:srgbClr val="000000"/>
                    </a:solidFill>
                    <a:latin typeface="Arial" panose="020B0604020202020204" pitchFamily="34" charset="0"/>
                    <a:cs typeface="Arial" panose="020B0604020202020204" pitchFamily="34" charset="0"/>
                  </a:rPr>
                  <a:t>, độ dài </a:t>
                </a:r>
                <a14:m>
                  <m:oMath xmlns:m="http://schemas.openxmlformats.org/officeDocument/2006/math">
                    <m:r>
                      <a:rPr lang="vi-VN" sz="3600" i="1">
                        <a:solidFill>
                          <a:srgbClr val="000000"/>
                        </a:solidFill>
                        <a:latin typeface="Cambria Math" panose="02040503050406030204" pitchFamily="18" charset="0"/>
                      </a:rPr>
                      <m:t>h</m:t>
                    </m:r>
                  </m:oMath>
                </a14:m>
                <a:r>
                  <a:rPr lang="vi-VN" sz="3600">
                    <a:solidFill>
                      <a:srgbClr val="000000"/>
                    </a:solidFill>
                    <a:latin typeface="Arial" panose="020B0604020202020204" pitchFamily="34" charset="0"/>
                    <a:cs typeface="Arial" panose="020B0604020202020204" pitchFamily="34" charset="0"/>
                  </a:rPr>
                  <a:t>, tần số </a:t>
                </a:r>
                <a14:m>
                  <m:oMath xmlns:m="http://schemas.openxmlformats.org/officeDocument/2006/math">
                    <m:r>
                      <a:rPr lang="vi-VN" sz="3600" i="1">
                        <a:solidFill>
                          <a:srgbClr val="000000"/>
                        </a:solidFill>
                        <a:latin typeface="Cambria Math" panose="02040503050406030204" pitchFamily="18" charset="0"/>
                      </a:rPr>
                      <m:t>𝑛</m:t>
                    </m:r>
                    <m:r>
                      <a:rPr lang="vi-VN" sz="3600" i="1" baseline="-25000">
                        <a:solidFill>
                          <a:srgbClr val="000000"/>
                        </a:solidFill>
                        <a:latin typeface="Cambria Math" panose="02040503050406030204" pitchFamily="18" charset="0"/>
                      </a:rPr>
                      <m:t>2</m:t>
                    </m:r>
                  </m:oMath>
                </a14:m>
                <a:r>
                  <a:rPr lang="vi-VN" sz="3600">
                    <a:solidFill>
                      <a:srgbClr val="000000"/>
                    </a:solidFill>
                    <a:latin typeface="Arial" panose="020B0604020202020204" pitchFamily="34" charset="0"/>
                    <a:cs typeface="Arial" panose="020B0604020202020204" pitchFamily="34" charset="0"/>
                  </a:rPr>
                  <a:t> của nhóm 2; tần số tích luỹ </a:t>
                </a:r>
                <a14:m>
                  <m:oMath xmlns:m="http://schemas.openxmlformats.org/officeDocument/2006/math">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của nhóm 1. Sau đó, hãy tính giá trị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theo công thức sau: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r>
                      <a:rPr lang="vi-VN" sz="3600" i="1">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𝑠</m:t>
                    </m:r>
                    <m:r>
                      <a:rPr lang="en-US" sz="3600" i="1">
                        <a:solidFill>
                          <a:srgbClr val="000000"/>
                        </a:solidFill>
                        <a:latin typeface="Cambria Math" panose="02040503050406030204" pitchFamily="18" charset="0"/>
                      </a:rPr>
                      <m:t>+</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rPr>
                            </m:ctrlPr>
                          </m:fPr>
                          <m:num>
                            <m:r>
                              <a:rPr lang="en-US" sz="3600" i="1">
                                <a:solidFill>
                                  <a:srgbClr val="000000"/>
                                </a:solidFill>
                                <a:latin typeface="Cambria Math" panose="02040503050406030204" pitchFamily="18" charset="0"/>
                              </a:rPr>
                              <m:t>10−</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1</m:t>
                            </m:r>
                          </m:num>
                          <m:den>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2</m:t>
                                </m:r>
                              </m:sub>
                            </m:sSub>
                          </m:den>
                        </m:f>
                      </m:e>
                    </m:d>
                    <m:r>
                      <a:rPr lang="en-US" sz="3600" i="1">
                        <a:solidFill>
                          <a:srgbClr val="000000"/>
                        </a:solidFill>
                        <a:latin typeface="Cambria Math" panose="02040503050406030204" pitchFamily="18" charset="0"/>
                      </a:rPr>
                      <m:t>.</m:t>
                    </m:r>
                    <m:r>
                      <a:rPr lang="en-US" sz="3600" i="1">
                        <a:solidFill>
                          <a:srgbClr val="000000"/>
                        </a:solidFill>
                        <a:latin typeface="Cambria Math" panose="02040503050406030204" pitchFamily="18" charset="0"/>
                      </a:rPr>
                      <m:t>h</m:t>
                    </m:r>
                  </m:oMath>
                </a14:m>
                <a:r>
                  <a:rPr lang="en-US" sz="3600">
                    <a:solidFill>
                      <a:srgbClr val="000000"/>
                    </a:solidFill>
                    <a:latin typeface="Arial" panose="020B0604020202020204" pitchFamily="34" charset="0"/>
                    <a:cs typeface="Arial" panose="020B0604020202020204" pitchFamily="34" charset="0"/>
                  </a:rPr>
                  <a:t> </a:t>
                </a: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Giá trị nói trên được gọi là </a:t>
                </a:r>
                <a:r>
                  <a:rPr lang="vi-VN" sz="3600" i="1">
                    <a:solidFill>
                      <a:srgbClr val="000000"/>
                    </a:solidFill>
                    <a:latin typeface="Arial" panose="020B0604020202020204" pitchFamily="34" charset="0"/>
                    <a:cs typeface="Arial" panose="020B0604020202020204" pitchFamily="34" charset="0"/>
                  </a:rPr>
                  <a:t>tứ phân vị thứ nhất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1</m:t>
                    </m:r>
                  </m:oMath>
                </a14:m>
                <a:r>
                  <a:rPr lang="vi-VN" sz="3600">
                    <a:solidFill>
                      <a:srgbClr val="000000"/>
                    </a:solidFill>
                    <a:latin typeface="Arial" panose="020B0604020202020204" pitchFamily="34" charset="0"/>
                    <a:cs typeface="Arial" panose="020B0604020202020204" pitchFamily="34" charset="0"/>
                  </a:rPr>
                  <a:t> của mẫu số liệu đã cho.</a:t>
                </a:r>
                <a:endParaRPr lang="en-US" sz="360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c) •Nhóm 3 là nhóm đầu tiên có tần số tích lũy lớn hơn hoặc bằng </a:t>
                </a:r>
                <a14:m>
                  <m:oMath xmlns:m="http://schemas.openxmlformats.org/officeDocument/2006/math">
                    <m:f>
                      <m:fPr>
                        <m:ctrlPr>
                          <a:rPr lang="vi-VN"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𝑛</m:t>
                        </m:r>
                      </m:num>
                      <m:den>
                        <m:r>
                          <a:rPr lang="en-US" sz="3600" i="1">
                            <a:solidFill>
                              <a:srgbClr val="000000"/>
                            </a:solidFill>
                            <a:latin typeface="Cambria Math" panose="02040503050406030204" pitchFamily="18" charset="0"/>
                          </a:rPr>
                          <m:t>4</m:t>
                        </m:r>
                      </m:den>
                    </m:f>
                    <m:r>
                      <a:rPr lang="en-US" sz="3600" i="1">
                        <a:solidFill>
                          <a:srgbClr val="000000"/>
                        </a:solidFill>
                        <a:latin typeface="Cambria Math" panose="02040503050406030204" pitchFamily="18" charset="0"/>
                      </a:rPr>
                      <m:t>=</m:t>
                    </m:r>
                    <m:f>
                      <m:fPr>
                        <m:ctrlPr>
                          <a:rPr lang="en-US"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40</m:t>
                        </m:r>
                      </m:num>
                      <m:den>
                        <m:r>
                          <a:rPr lang="en-US" sz="3600" i="1">
                            <a:solidFill>
                              <a:srgbClr val="000000"/>
                            </a:solidFill>
                            <a:latin typeface="Cambria Math" panose="02040503050406030204" pitchFamily="18" charset="0"/>
                          </a:rPr>
                          <m:t>4</m:t>
                        </m:r>
                      </m:den>
                    </m:f>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0</m:t>
                    </m:r>
                  </m:oMath>
                </a14:m>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 có đúng không?</a:t>
                </a:r>
                <a:endParaRPr lang="en-US" sz="3600">
                  <a:solidFill>
                    <a:srgbClr val="000000"/>
                  </a:solidFill>
                  <a:latin typeface="Arial" panose="020B0604020202020204" pitchFamily="34" charset="0"/>
                  <a:cs typeface="Arial" panose="020B0604020202020204" pitchFamily="34" charset="0"/>
                </a:endParaRPr>
              </a:p>
              <a:p>
                <a:pPr lvl="0" algn="just">
                  <a:lnSpc>
                    <a:spcPct val="150000"/>
                  </a:lnSpc>
                  <a:defRPr/>
                </a:pPr>
                <a:r>
                  <a:rPr lang="vi-VN" sz="3600">
                    <a:solidFill>
                      <a:srgbClr val="000000"/>
                    </a:solidFill>
                    <a:latin typeface="Arial" panose="020B0604020202020204" pitchFamily="34" charset="0"/>
                    <a:cs typeface="Arial" panose="020B0604020202020204" pitchFamily="34" charset="0"/>
                  </a:rPr>
                  <a:t>• Tìm đầu mút trái </a:t>
                </a:r>
                <a14:m>
                  <m:oMath xmlns:m="http://schemas.openxmlformats.org/officeDocument/2006/math">
                    <m:r>
                      <a:rPr lang="vi-VN" sz="3600" i="1" smtClean="0">
                        <a:solidFill>
                          <a:srgbClr val="000000"/>
                        </a:solidFill>
                        <a:latin typeface="Cambria Math" panose="02040503050406030204" pitchFamily="18" charset="0"/>
                      </a:rPr>
                      <m:t>𝑡</m:t>
                    </m:r>
                  </m:oMath>
                </a14:m>
                <a:r>
                  <a:rPr lang="vi-VN" sz="3600">
                    <a:solidFill>
                      <a:srgbClr val="000000"/>
                    </a:solidFill>
                    <a:latin typeface="Arial" panose="020B0604020202020204" pitchFamily="34" charset="0"/>
                    <a:cs typeface="Arial" panose="020B0604020202020204" pitchFamily="34" charset="0"/>
                  </a:rPr>
                  <a:t>, độ dài</a:t>
                </a:r>
                <a14:m>
                  <m:oMath xmlns:m="http://schemas.openxmlformats.org/officeDocument/2006/math">
                    <m:r>
                      <a:rPr lang="vi-VN" sz="3600" i="1" smtClean="0">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𝑙</m:t>
                    </m:r>
                  </m:oMath>
                </a14:m>
                <a:r>
                  <a:rPr lang="vi-VN" sz="3600">
                    <a:solidFill>
                      <a:srgbClr val="000000"/>
                    </a:solidFill>
                    <a:latin typeface="Arial" panose="020B0604020202020204" pitchFamily="34" charset="0"/>
                    <a:cs typeface="Arial" panose="020B0604020202020204" pitchFamily="34" charset="0"/>
                  </a:rPr>
                  <a:t>, tần số </a:t>
                </a:r>
                <a14:m>
                  <m:oMath xmlns:m="http://schemas.openxmlformats.org/officeDocument/2006/math">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b="0" i="1" smtClean="0">
                            <a:solidFill>
                              <a:srgbClr val="000000"/>
                            </a:solidFill>
                            <a:latin typeface="Cambria Math" panose="02040503050406030204" pitchFamily="18" charset="0"/>
                          </a:rPr>
                          <m:t>3</m:t>
                        </m:r>
                      </m:sub>
                    </m:sSub>
                  </m:oMath>
                </a14:m>
                <a:r>
                  <a:rPr lang="vi-VN" sz="3600">
                    <a:solidFill>
                      <a:srgbClr val="000000"/>
                    </a:solidFill>
                    <a:latin typeface="Arial" panose="020B0604020202020204" pitchFamily="34" charset="0"/>
                    <a:cs typeface="Arial" panose="020B0604020202020204" pitchFamily="34" charset="0"/>
                  </a:rPr>
                  <a:t> của nhóm 3; tần số tích luỹ </a:t>
                </a:r>
                <a14:m>
                  <m:oMath xmlns:m="http://schemas.openxmlformats.org/officeDocument/2006/math">
                    <m:r>
                      <a:rPr lang="vi-VN" sz="3600" i="1" smtClean="0">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oMath>
                </a14:m>
                <a:r>
                  <a:rPr lang="vi-VN" sz="3600">
                    <a:solidFill>
                      <a:srgbClr val="000000"/>
                    </a:solidFill>
                    <a:latin typeface="Arial" panose="020B0604020202020204" pitchFamily="34" charset="0"/>
                    <a:cs typeface="Arial" panose="020B0604020202020204" pitchFamily="34" charset="0"/>
                  </a:rPr>
                  <a:t> của nhóm 2. Sau đó, hãy tính giá trị </a:t>
                </a:r>
                <a14:m>
                  <m:oMath xmlns:m="http://schemas.openxmlformats.org/officeDocument/2006/math">
                    <m:r>
                      <a:rPr lang="vi-VN" sz="3600" i="1" smtClean="0">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3</m:t>
                    </m:r>
                  </m:oMath>
                </a14:m>
                <a:r>
                  <a:rPr lang="vi-VN" sz="3600">
                    <a:solidFill>
                      <a:srgbClr val="000000"/>
                    </a:solidFill>
                    <a:latin typeface="Arial" panose="020B0604020202020204" pitchFamily="34" charset="0"/>
                    <a:cs typeface="Arial" panose="020B0604020202020204" pitchFamily="34" charset="0"/>
                  </a:rPr>
                  <a:t> theo công thức sau: </a:t>
                </a:r>
                <a14:m>
                  <m:oMath xmlns:m="http://schemas.openxmlformats.org/officeDocument/2006/math">
                    <m:sSub>
                      <m:sSubPr>
                        <m:ctrlPr>
                          <a:rPr lang="vi-VN" sz="3600" i="1" smtClean="0">
                            <a:solidFill>
                              <a:srgbClr val="000000"/>
                            </a:solidFill>
                            <a:latin typeface="Cambria Math" panose="02040503050406030204" pitchFamily="18" charset="0"/>
                          </a:rPr>
                        </m:ctrlPr>
                      </m:sSubPr>
                      <m:e>
                        <m:r>
                          <a:rPr lang="en-US" sz="3600" b="0" i="1" smtClean="0">
                            <a:solidFill>
                              <a:srgbClr val="000000"/>
                            </a:solidFill>
                            <a:latin typeface="Cambria Math" panose="02040503050406030204" pitchFamily="18" charset="0"/>
                          </a:rPr>
                          <m:t>𝑄</m:t>
                        </m:r>
                      </m:e>
                      <m:sub>
                        <m:r>
                          <a:rPr lang="en-US" sz="3600" b="0" i="1" smtClean="0">
                            <a:solidFill>
                              <a:srgbClr val="000000"/>
                            </a:solidFill>
                            <a:latin typeface="Cambria Math" panose="02040503050406030204" pitchFamily="18" charset="0"/>
                          </a:rPr>
                          <m:t>3</m:t>
                        </m:r>
                      </m:sub>
                    </m:sSub>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𝑡</m:t>
                    </m:r>
                    <m:r>
                      <a:rPr lang="en-US" sz="3600" i="1">
                        <a:solidFill>
                          <a:srgbClr val="000000"/>
                        </a:solidFill>
                        <a:latin typeface="Cambria Math" panose="02040503050406030204" pitchFamily="18" charset="0"/>
                      </a:rPr>
                      <m:t>+</m:t>
                    </m:r>
                    <m:d>
                      <m:dPr>
                        <m:ctrlPr>
                          <a:rPr lang="en-US" sz="3600" i="1">
                            <a:solidFill>
                              <a:srgbClr val="000000"/>
                            </a:solidFill>
                            <a:latin typeface="Cambria Math" panose="02040503050406030204" pitchFamily="18" charset="0"/>
                          </a:rPr>
                        </m:ctrlPr>
                      </m:dPr>
                      <m:e>
                        <m:f>
                          <m:fPr>
                            <m:ctrlPr>
                              <a:rPr lang="en-US" sz="3600" i="1">
                                <a:solidFill>
                                  <a:srgbClr val="000000"/>
                                </a:solidFill>
                                <a:latin typeface="Cambria Math" panose="02040503050406030204" pitchFamily="18" charset="0"/>
                              </a:rPr>
                            </m:ctrlPr>
                          </m:fPr>
                          <m:num>
                            <m:r>
                              <a:rPr lang="en-US" sz="3600" b="0" i="1" smtClean="0">
                                <a:solidFill>
                                  <a:srgbClr val="000000"/>
                                </a:solidFill>
                                <a:latin typeface="Cambria Math" panose="02040503050406030204" pitchFamily="18" charset="0"/>
                              </a:rPr>
                              <m:t>3</m:t>
                            </m:r>
                            <m:r>
                              <a:rPr lang="en-US" sz="3600" i="1">
                                <a:solidFill>
                                  <a:srgbClr val="000000"/>
                                </a:solidFill>
                                <a:latin typeface="Cambria Math" panose="02040503050406030204" pitchFamily="18" charset="0"/>
                              </a:rPr>
                              <m:t>0−</m:t>
                            </m:r>
                            <m:r>
                              <a:rPr lang="vi-VN" sz="3600" i="1">
                                <a:solidFill>
                                  <a:srgbClr val="000000"/>
                                </a:solidFill>
                                <a:latin typeface="Cambria Math" panose="02040503050406030204" pitchFamily="18" charset="0"/>
                              </a:rPr>
                              <m:t>𝑐𝑓</m:t>
                            </m:r>
                            <m:r>
                              <a:rPr lang="vi-VN" sz="3600" i="1" baseline="-25000">
                                <a:solidFill>
                                  <a:srgbClr val="000000"/>
                                </a:solidFill>
                                <a:latin typeface="Cambria Math" panose="02040503050406030204" pitchFamily="18" charset="0"/>
                              </a:rPr>
                              <m:t>2</m:t>
                            </m:r>
                          </m:num>
                          <m:den>
                            <m:sSub>
                              <m:sSubPr>
                                <m:ctrlPr>
                                  <a:rPr lang="en-US" sz="3600" i="1">
                                    <a:solidFill>
                                      <a:srgbClr val="000000"/>
                                    </a:solidFill>
                                    <a:latin typeface="Cambria Math" panose="02040503050406030204" pitchFamily="18" charset="0"/>
                                  </a:rPr>
                                </m:ctrlPr>
                              </m:sSubPr>
                              <m:e>
                                <m:r>
                                  <a:rPr lang="en-US" sz="3600" i="1">
                                    <a:solidFill>
                                      <a:srgbClr val="000000"/>
                                    </a:solidFill>
                                    <a:latin typeface="Cambria Math" panose="02040503050406030204" pitchFamily="18" charset="0"/>
                                  </a:rPr>
                                  <m:t>𝑛</m:t>
                                </m:r>
                              </m:e>
                              <m:sub>
                                <m:r>
                                  <a:rPr lang="en-US" sz="3600" i="1">
                                    <a:solidFill>
                                      <a:srgbClr val="000000"/>
                                    </a:solidFill>
                                    <a:latin typeface="Cambria Math" panose="02040503050406030204" pitchFamily="18" charset="0"/>
                                  </a:rPr>
                                  <m:t>3</m:t>
                                </m:r>
                              </m:sub>
                            </m:sSub>
                          </m:den>
                        </m:f>
                      </m:e>
                    </m:d>
                    <m:r>
                      <a:rPr lang="en-US" sz="3600" i="1">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𝑙</m:t>
                    </m:r>
                  </m:oMath>
                </a14:m>
                <a:r>
                  <a:rPr lang="en-US"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Giá trị nói trên được gọi là </a:t>
                </a:r>
                <a:r>
                  <a:rPr lang="vi-VN" sz="3600" i="1">
                    <a:solidFill>
                      <a:srgbClr val="000000"/>
                    </a:solidFill>
                    <a:latin typeface="Arial" panose="020B0604020202020204" pitchFamily="34" charset="0"/>
                    <a:cs typeface="Arial" panose="020B0604020202020204" pitchFamily="34" charset="0"/>
                  </a:rPr>
                  <a:t>tứ phân vị thứ ba</a:t>
                </a:r>
                <a:r>
                  <a:rPr lang="vi-VN"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a:solidFill>
                          <a:srgbClr val="000000"/>
                        </a:solidFill>
                        <a:latin typeface="Cambria Math" panose="02040503050406030204" pitchFamily="18" charset="0"/>
                      </a:rPr>
                      <m:t>𝑄</m:t>
                    </m:r>
                    <m:r>
                      <a:rPr lang="vi-VN" sz="3600" i="1" baseline="-25000">
                        <a:solidFill>
                          <a:srgbClr val="000000"/>
                        </a:solidFill>
                        <a:latin typeface="Cambria Math" panose="02040503050406030204" pitchFamily="18" charset="0"/>
                      </a:rPr>
                      <m:t>3 </m:t>
                    </m:r>
                  </m:oMath>
                </a14:m>
                <a:r>
                  <a:rPr lang="vi-VN" sz="3600">
                    <a:solidFill>
                      <a:srgbClr val="000000"/>
                    </a:solidFill>
                    <a:latin typeface="Arial" panose="020B0604020202020204" pitchFamily="34" charset="0"/>
                    <a:cs typeface="Arial" panose="020B0604020202020204" pitchFamily="34" charset="0"/>
                  </a:rPr>
                  <a:t> của mẫu số liệu đã cho.</a:t>
                </a:r>
              </a:p>
            </p:txBody>
          </p:sp>
        </mc:Choice>
        <mc:Fallback xmlns="">
          <p:sp>
            <p:nvSpPr>
              <p:cNvPr id="5" name="Rectangle 4"/>
              <p:cNvSpPr>
                <a:spLocks noRot="1" noChangeAspect="1" noMove="1" noResize="1" noEditPoints="1" noAdjustHandles="1" noChangeArrowheads="1" noChangeShapeType="1" noTextEdit="1"/>
              </p:cNvSpPr>
              <p:nvPr/>
            </p:nvSpPr>
            <p:spPr>
              <a:xfrm>
                <a:off x="597106" y="1435496"/>
                <a:ext cx="17113839" cy="8463086"/>
              </a:xfrm>
              <a:prstGeom prst="rect">
                <a:avLst/>
              </a:prstGeom>
              <a:blipFill>
                <a:blip r:embed="rId2"/>
                <a:stretch>
                  <a:fillRect l="-1104" r="-1069" b="-504"/>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rot="20404355">
            <a:off x="17221058" y="237588"/>
            <a:ext cx="822536" cy="1233806"/>
          </a:xfrm>
          <a:prstGeom prst="rect">
            <a:avLst/>
          </a:prstGeom>
        </p:spPr>
      </p:pic>
    </p:spTree>
    <p:extLst>
      <p:ext uri="{BB962C8B-B14F-4D97-AF65-F5344CB8AC3E}">
        <p14:creationId xmlns:p14="http://schemas.microsoft.com/office/powerpoint/2010/main" val="415340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288758"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p:cNvGrpSpPr/>
          <p:nvPr/>
        </p:nvGrpSpPr>
        <p:grpSpPr>
          <a:xfrm>
            <a:off x="8201362" y="571500"/>
            <a:ext cx="1853192" cy="1295400"/>
            <a:chOff x="1048490" y="798947"/>
            <a:chExt cx="1997899" cy="137160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072225" y="1059631"/>
              <a:ext cx="1965815" cy="700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4" name="Rectangle 3"/>
              <p:cNvSpPr/>
              <p:nvPr/>
            </p:nvSpPr>
            <p:spPr>
              <a:xfrm>
                <a:off x="1126958" y="1720836"/>
                <a:ext cx="16002000" cy="8070864"/>
              </a:xfrm>
              <a:prstGeom prst="rect">
                <a:avLst/>
              </a:prstGeom>
            </p:spPr>
            <p:txBody>
              <a:bodyPr wrap="square">
                <a:spAutoFit/>
              </a:bodyPr>
              <a:lstStyle/>
              <a:p>
                <a:pPr algn="just">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𝑀</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𝑒</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20−19</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.60=</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1620</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b) Đúng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Đầu mút trái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𝑠</m:t>
                    </m:r>
                    <m:r>
                      <a:rPr lang="da-DK" sz="3600" i="1">
                        <a:effectLst/>
                        <a:latin typeface="Cambria Math" panose="02040503050406030204" pitchFamily="18" charset="0"/>
                        <a:ea typeface="Arial" panose="020B0604020202020204" pitchFamily="34" charset="0"/>
                        <a:cs typeface="Times New Roman" panose="02020603050405020304" pitchFamily="18" charset="0"/>
                      </a:rPr>
                      <m:t>=60</m:t>
                    </m:r>
                  </m:oMath>
                </a14:m>
                <a:r>
                  <a:rPr lang="da-DK" sz="36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h</m:t>
                    </m:r>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da-DK" sz="36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oMath>
                </a14:m>
                <a:r>
                  <a:rPr lang="da-DK" sz="3600">
                    <a:effectLst/>
                    <a:latin typeface="Arial" panose="020B0604020202020204" pitchFamily="34" charset="0"/>
                    <a:ea typeface="Dotum" panose="020B0600000101010101" pitchFamily="34" charset="-127"/>
                    <a:cs typeface="Arial" panose="020B0604020202020204" pitchFamily="34" charset="0"/>
                  </a:rPr>
                  <a:t> ; Tần số tích lũy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=6</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𝑄</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10−6</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den>
                        </m:f>
                      </m:e>
                    </m:d>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1020</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13</m:t>
                        </m:r>
                      </m:den>
                    </m:f>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c) Đúng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Đầu mút trái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𝑡</m:t>
                    </m:r>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da-DK" sz="36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𝑙</m:t>
                    </m:r>
                    <m:r>
                      <a:rPr lang="da-DK" sz="36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da-DK" sz="3600">
                    <a:effectLst/>
                    <a:latin typeface="Arial" panose="020B0604020202020204" pitchFamily="34" charset="0"/>
                    <a:ea typeface="Arial" panose="020B0604020202020204" pitchFamily="34" charset="0"/>
                    <a:cs typeface="Arial" panose="020B0604020202020204" pitchFamily="34" charset="0"/>
                  </a:rPr>
                  <a:t>; Tần số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a14:m>
                <a:r>
                  <a:rPr lang="da-DK" sz="3600">
                    <a:effectLst/>
                    <a:latin typeface="Arial" panose="020B0604020202020204" pitchFamily="34" charset="0"/>
                    <a:ea typeface="Dotum" panose="020B0600000101010101" pitchFamily="34" charset="-127"/>
                    <a:cs typeface="Arial" panose="020B0604020202020204" pitchFamily="34" charset="0"/>
                  </a:rPr>
                  <a:t> ; Tần số tích lũy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=19</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30−19</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.60=</m:t>
                    </m:r>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2220</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13</m:t>
                        </m:r>
                      </m:den>
                    </m:f>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26958" y="1720836"/>
                <a:ext cx="16002000" cy="8070864"/>
              </a:xfrm>
              <a:prstGeom prst="rect">
                <a:avLst/>
              </a:prstGeom>
              <a:blipFill>
                <a:blip r:embed="rId3"/>
                <a:stretch>
                  <a:fillRect l="-1181"/>
                </a:stretch>
              </a:blipFill>
            </p:spPr>
            <p:txBody>
              <a:bodyPr/>
              <a:lstStyle/>
              <a:p>
                <a:r>
                  <a:rPr lang="en-US">
                    <a:noFill/>
                  </a:rPr>
                  <a:t> </a:t>
                </a:r>
              </a:p>
            </p:txBody>
          </p:sp>
        </mc:Fallback>
      </mc:AlternateContent>
    </p:spTree>
    <p:extLst>
      <p:ext uri="{BB962C8B-B14F-4D97-AF65-F5344CB8AC3E}">
        <p14:creationId xmlns:p14="http://schemas.microsoft.com/office/powerpoint/2010/main" val="243155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arn(inVertic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wipe(left)">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38035" y="7252281"/>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05485" y="8625820"/>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379782" y="5802667"/>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Rectangle 37"/>
          <p:cNvSpPr/>
          <p:nvPr/>
        </p:nvSpPr>
        <p:spPr>
          <a:xfrm>
            <a:off x="826388" y="1600570"/>
            <a:ext cx="17094446" cy="1532727"/>
          </a:xfrm>
          <a:prstGeom prst="rect">
            <a:avLst/>
          </a:prstGeom>
        </p:spPr>
        <p:txBody>
          <a:bodyPr wrap="square">
            <a:spAutoFit/>
          </a:bodyPr>
          <a:lstStyle/>
          <a:p>
            <a:pPr algn="just">
              <a:lnSpc>
                <a:spcPct val="130000"/>
              </a:lnSpc>
            </a:pPr>
            <a:r>
              <a:rPr lang="da-DK" sz="3600">
                <a:latin typeface="Arial" panose="020B0604020202020204" pitchFamily="34" charset="0"/>
                <a:ea typeface="Arial" panose="020B0604020202020204" pitchFamily="34" charset="0"/>
                <a:cs typeface="Arial" panose="020B0604020202020204" pitchFamily="34" charset="0"/>
              </a:rPr>
              <a:t>Cho mẫu số liệu ghép nhóm bao gồm cả tần số tích luỹ như ở </a:t>
            </a:r>
            <a:r>
              <a:rPr lang="da-DK" sz="3600" i="1">
                <a:latin typeface="Arial" panose="020B0604020202020204" pitchFamily="34" charset="0"/>
                <a:ea typeface="Arial" panose="020B0604020202020204" pitchFamily="34" charset="0"/>
                <a:cs typeface="Arial" panose="020B0604020202020204" pitchFamily="34" charset="0"/>
              </a:rPr>
              <a:t>Bảng 5</a:t>
            </a:r>
            <a:r>
              <a:rPr lang="da-DK" sz="3600">
                <a:latin typeface="Arial" panose="020B0604020202020204" pitchFamily="34" charset="0"/>
                <a:ea typeface="Arial" panose="020B0604020202020204" pitchFamily="34" charset="0"/>
                <a:cs typeface="Arial" panose="020B0604020202020204" pitchFamily="34" charset="0"/>
              </a:rPr>
              <a:t>.</a:t>
            </a:r>
            <a:endParaRPr lang="en-US" sz="36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30000"/>
              </a:lnSpc>
              <a:buFont typeface="Arial" panose="020B0604020202020204" pitchFamily="34" charset="0"/>
              <a:buChar char="•"/>
            </a:pPr>
            <a:r>
              <a:rPr lang="da-DK" sz="3600">
                <a:latin typeface="Arial" panose="020B0604020202020204" pitchFamily="34" charset="0"/>
                <a:ea typeface="Arial" panose="020B0604020202020204" pitchFamily="34" charset="0"/>
                <a:cs typeface="Arial" panose="020B0604020202020204" pitchFamily="34" charset="0"/>
              </a:rPr>
              <a:t>Tứ phân vị thứ hai của mẫu số liệu ghép nhóm được xác định như sau:</a:t>
            </a:r>
          </a:p>
        </p:txBody>
      </p:sp>
      <mc:AlternateContent xmlns:mc="http://schemas.openxmlformats.org/markup-compatibility/2006" xmlns:a14="http://schemas.microsoft.com/office/drawing/2010/main">
        <mc:Choice Requires="a14">
          <p:sp>
            <p:nvSpPr>
              <p:cNvPr id="44" name="Folded Corner 43"/>
              <p:cNvSpPr/>
              <p:nvPr/>
            </p:nvSpPr>
            <p:spPr>
              <a:xfrm>
                <a:off x="4344391" y="3257097"/>
                <a:ext cx="9601200" cy="1165063"/>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da-DK" sz="3600">
                    <a:solidFill>
                      <a:prstClr val="black"/>
                    </a:solidFill>
                    <a:latin typeface="Arial" panose="020B0604020202020204" pitchFamily="34" charset="0"/>
                    <a:ea typeface="Arial" panose="020B0604020202020204" pitchFamily="34" charset="0"/>
                    <a:cs typeface="Arial" panose="020B0604020202020204" pitchFamily="34" charset="0"/>
                  </a:rPr>
                  <a:t>Tứ phân vị thứ hai </a:t>
                </a: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b>
                    </m:sSub>
                  </m:oMath>
                </a14:m>
                <a:r>
                  <a:rPr lang="da-DK" sz="3600">
                    <a:solidFill>
                      <a:prstClr val="black"/>
                    </a:solidFill>
                    <a:latin typeface="Arial" panose="020B0604020202020204" pitchFamily="34" charset="0"/>
                    <a:ea typeface="Dotum" panose="020B0600000101010101" pitchFamily="34" charset="-127"/>
                    <a:cs typeface="Arial" panose="020B0604020202020204" pitchFamily="34" charset="0"/>
                  </a:rPr>
                  <a:t> bằng trung vị </a:t>
                </a:r>
                <a14:m>
                  <m:oMath xmlns:m="http://schemas.openxmlformats.org/officeDocument/2006/math">
                    <m:sSub>
                      <m:sSubPr>
                        <m:ctrlPr>
                          <a:rPr lang="en-US"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m:t>
                        </m:r>
                      </m:e>
                      <m:sub>
                        <m:r>
                          <a:rPr lang="da-DK" sz="36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𝑒</m:t>
                        </m:r>
                      </m:sub>
                    </m:sSub>
                  </m:oMath>
                </a14:m>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4" name="Folded Corner 43"/>
              <p:cNvSpPr>
                <a:spLocks noRot="1" noChangeAspect="1" noMove="1" noResize="1" noEditPoints="1" noAdjustHandles="1" noChangeArrowheads="1" noChangeShapeType="1" noTextEdit="1"/>
              </p:cNvSpPr>
              <p:nvPr/>
            </p:nvSpPr>
            <p:spPr>
              <a:xfrm>
                <a:off x="4344391" y="3257097"/>
                <a:ext cx="9601200" cy="1165063"/>
              </a:xfrm>
              <a:prstGeom prst="foldedCorner">
                <a:avLst/>
              </a:prstGeom>
              <a:blipFill>
                <a:blip r:embed="rId2"/>
                <a:stretch>
                  <a:fillRect/>
                </a:stretch>
              </a:blipFill>
              <a:ln w="38100">
                <a:solidFill>
                  <a:schemeClr val="accent6">
                    <a:lumMod val="75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15627753" y="-30079"/>
            <a:ext cx="1944878" cy="1610411"/>
          </a:xfrm>
          <a:prstGeom prst="rect">
            <a:avLst/>
          </a:prstGeom>
        </p:spPr>
      </p:pic>
      <p:sp>
        <p:nvSpPr>
          <p:cNvPr id="25" name="Rectangle 24"/>
          <p:cNvSpPr/>
          <p:nvPr/>
        </p:nvSpPr>
        <p:spPr>
          <a:xfrm>
            <a:off x="7368704" y="287659"/>
            <a:ext cx="3552576" cy="114435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2" name="Rectangle 1"/>
              <p:cNvSpPr/>
              <p:nvPr/>
            </p:nvSpPr>
            <p:spPr>
              <a:xfrm>
                <a:off x="826388" y="4488422"/>
                <a:ext cx="16113957" cy="2787879"/>
              </a:xfrm>
              <a:prstGeom prst="rect">
                <a:avLst/>
              </a:prstGeom>
            </p:spPr>
            <p:txBody>
              <a:bodyPr wrap="square">
                <a:spAutoFit/>
              </a:bodyPr>
              <a:lstStyle/>
              <a:p>
                <a:pPr marL="571500" indent="-571500" algn="just">
                  <a:lnSpc>
                    <a:spcPct val="130000"/>
                  </a:lnSpc>
                  <a:buFont typeface="Arial" panose="020B0604020202020204" pitchFamily="34" charset="0"/>
                  <a:buChar char="•"/>
                </a:pPr>
                <a:r>
                  <a:rPr lang="da-DK" sz="3600">
                    <a:latin typeface="Arial" panose="020B0604020202020204" pitchFamily="34" charset="0"/>
                    <a:ea typeface="Arial" panose="020B0604020202020204" pitchFamily="34" charset="0"/>
                    <a:cs typeface="Arial" panose="020B0604020202020204" pitchFamily="34" charset="0"/>
                  </a:rPr>
                  <a:t>Giả sử nhóm </a:t>
                </a:r>
                <a14:m>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𝑝</m:t>
                    </m:r>
                  </m:oMath>
                </a14:m>
                <a:r>
                  <a:rPr lang="da-DK" sz="36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𝑠</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h</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26388" y="4488422"/>
                <a:ext cx="16113957" cy="2787879"/>
              </a:xfrm>
              <a:prstGeom prst="rect">
                <a:avLst/>
              </a:prstGeom>
              <a:blipFill>
                <a:blip r:embed="rId4"/>
                <a:stretch>
                  <a:fillRect l="-1059" r="-1135" b="-3712"/>
                </a:stretch>
              </a:blipFill>
            </p:spPr>
            <p:txBody>
              <a:bodyPr/>
              <a:lstStyle/>
              <a:p>
                <a:r>
                  <a:rPr lang="en-US">
                    <a:noFill/>
                  </a:rPr>
                  <a:t> </a:t>
                </a:r>
              </a:p>
            </p:txBody>
          </p:sp>
        </mc:Fallback>
      </mc:AlternateContent>
      <p:grpSp>
        <p:nvGrpSpPr>
          <p:cNvPr id="5" name="Group 4"/>
          <p:cNvGrpSpPr/>
          <p:nvPr/>
        </p:nvGrpSpPr>
        <p:grpSpPr>
          <a:xfrm>
            <a:off x="2690577" y="7432963"/>
            <a:ext cx="12908829" cy="2437122"/>
            <a:chOff x="1600200" y="8471937"/>
            <a:chExt cx="12908829" cy="2550662"/>
          </a:xfrm>
        </p:grpSpPr>
        <p:sp>
          <p:nvSpPr>
            <p:cNvPr id="27" name="Folded Corner 26"/>
            <p:cNvSpPr/>
            <p:nvPr/>
          </p:nvSpPr>
          <p:spPr>
            <a:xfrm>
              <a:off x="1600200" y="8524374"/>
              <a:ext cx="12908829" cy="2498225"/>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6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905000" y="8471937"/>
                  <a:ext cx="12344400" cy="2544039"/>
                </a:xfrm>
                <a:prstGeom prst="rect">
                  <a:avLst/>
                </a:prstGeom>
              </p:spPr>
              <p:txBody>
                <a:bodyPr wrap="square">
                  <a:spAutoFit/>
                </a:bodyPr>
                <a:lstStyle/>
                <a:p>
                  <a:pPr lvl="0" algn="ctr">
                    <a:lnSpc>
                      <a:spcPct val="130000"/>
                    </a:lnSpc>
                  </a:pPr>
                  <a:r>
                    <a:rPr lang="da-DK" sz="3600">
                      <a:solidFill>
                        <a:prstClr val="black"/>
                      </a:solidFill>
                      <a:latin typeface="Arial" panose="020B0604020202020204" pitchFamily="34" charset="0"/>
                      <a:ea typeface="Arial" panose="020B0604020202020204" pitchFamily="34" charset="0"/>
                      <a:cs typeface="Arial" panose="020B0604020202020204" pitchFamily="34" charset="0"/>
                    </a:rPr>
                    <a:t>Tứ phân vị thứ nhất </a:t>
                  </a: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oMath>
                  </a14:m>
                  <a:r>
                    <a:rPr lang="da-DK" sz="3600">
                      <a:solidFill>
                        <a:prstClr val="black"/>
                      </a:solidFill>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36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30000"/>
                    </a:lnSpc>
                  </a:pPr>
                  <a14:m>
                    <m:oMath xmlns:m="http://schemas.openxmlformats.org/officeDocument/2006/math">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𝑄</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𝑠</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𝑛</m:t>
                                  </m:r>
                                </m:num>
                                <m:den>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den>
                              </m:f>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36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𝑓</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bPr>
                                <m:e>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𝑛</m:t>
                                  </m:r>
                                </m:e>
                                <m:sub>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𝑝</m:t>
                                  </m:r>
                                </m:sub>
                              </m:sSub>
                            </m:den>
                          </m:f>
                        </m:e>
                      </m:d>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da-DK"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h</m:t>
                      </m:r>
                    </m:oMath>
                  </a14:m>
                  <a:r>
                    <a:rPr lang="en-US" sz="36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905000" y="8471937"/>
                  <a:ext cx="12344400" cy="2544039"/>
                </a:xfrm>
                <a:prstGeom prst="rect">
                  <a:avLst/>
                </a:prstGeom>
                <a:blipFill>
                  <a:blip r:embed="rId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11277739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animBg="1"/>
      <p:bldP spid="2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38035" y="7252281"/>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05485" y="8625820"/>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379782" y="5802667"/>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209708"/>
            <a:ext cx="17754600" cy="9886792"/>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2"/>
          <a:stretch>
            <a:fillRect/>
          </a:stretch>
        </p:blipFill>
        <p:spPr>
          <a:xfrm>
            <a:off x="15627753" y="-30079"/>
            <a:ext cx="1944878" cy="1610411"/>
          </a:xfrm>
          <a:prstGeom prst="rect">
            <a:avLst/>
          </a:prstGeom>
        </p:spPr>
      </p:pic>
      <p:sp>
        <p:nvSpPr>
          <p:cNvPr id="25" name="Rectangle 24"/>
          <p:cNvSpPr/>
          <p:nvPr/>
        </p:nvSpPr>
        <p:spPr>
          <a:xfrm>
            <a:off x="7368704" y="287659"/>
            <a:ext cx="3552576" cy="114435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2" name="Rectangle 1"/>
              <p:cNvSpPr/>
              <p:nvPr/>
            </p:nvSpPr>
            <p:spPr>
              <a:xfrm>
                <a:off x="696161" y="1835980"/>
                <a:ext cx="16362278" cy="333777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da-DK" sz="3600">
                    <a:latin typeface="Arial" panose="020B0604020202020204" pitchFamily="34" charset="0"/>
                    <a:ea typeface="Dotum" panose="020B0600000101010101" pitchFamily="34" charset="-127"/>
                    <a:cs typeface="Arial" panose="020B0604020202020204" pitchFamily="34" charset="0"/>
                  </a:rPr>
                  <a:t>Giả sử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oMath>
                </a14:m>
                <a:r>
                  <a:rPr lang="da-DK" sz="3600">
                    <a:effectLst/>
                    <a:latin typeface="Arial" panose="020B0604020202020204" pitchFamily="34" charset="0"/>
                    <a:ea typeface="Dotum" panose="020B0600000101010101" pitchFamily="34" charset="-127"/>
                    <a:cs typeface="Arial" panose="020B0604020202020204" pitchFamily="34" charset="0"/>
                  </a:rPr>
                  <a:t> là nhóm đầu tiên có tần số tích lũy lớn hơn hoặc bằng </a:t>
                </a:r>
                <a14:m>
                  <m:oMath xmlns:m="http://schemas.openxmlformats.org/officeDocument/2006/math">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tức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&lt;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nhưng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sub>
                    </m:sSub>
                    <m:r>
                      <a:rPr lang="da-DK" sz="36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600" i="1">
                            <a:effectLst/>
                            <a:latin typeface="Cambria Math" panose="02040503050406030204" pitchFamily="18" charset="0"/>
                            <a:ea typeface="Dotum" panose="020B0600000101010101" pitchFamily="34" charset="-127"/>
                            <a:cs typeface="Times New Roman" panose="02020603050405020304" pitchFamily="18" charset="0"/>
                          </a:rPr>
                          <m:t>3</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600" i="1">
                            <a:effectLst/>
                            <a:latin typeface="Cambria Math" panose="02040503050406030204" pitchFamily="18" charset="0"/>
                            <a:ea typeface="Dotum" panose="020B0600000101010101" pitchFamily="34" charset="-127"/>
                            <a:cs typeface="Times New Roman" panose="02020603050405020304" pitchFamily="18" charset="0"/>
                          </a:rPr>
                          <m:t>4</m:t>
                        </m:r>
                      </m:den>
                    </m:f>
                  </m:oMath>
                </a14:m>
                <a:r>
                  <a:rPr lang="da-DK" sz="3600">
                    <a:effectLst/>
                    <a:latin typeface="Arial" panose="020B0604020202020204" pitchFamily="34" charset="0"/>
                    <a:ea typeface="Dotum" panose="020B0600000101010101" pitchFamily="34" charset="-127"/>
                    <a:cs typeface="Arial" panose="020B0604020202020204" pitchFamily="34" charset="0"/>
                  </a:rPr>
                  <a:t>. Ta gọi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𝑡</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𝑙</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lần lượt là đầu mút trái, độ dài, tần số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oMath>
                </a14:m>
                <a:r>
                  <a:rPr lang="da-DK" sz="36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là tần số tích lũy của nhóm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𝑞</m:t>
                    </m:r>
                    <m:r>
                      <a:rPr lang="da-DK" sz="36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360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96161" y="1835980"/>
                <a:ext cx="16362278" cy="3337773"/>
              </a:xfrm>
              <a:prstGeom prst="rect">
                <a:avLst/>
              </a:prstGeom>
              <a:blipFill>
                <a:blip r:embed="rId3"/>
                <a:stretch>
                  <a:fillRect l="-1006" r="-1155" b="-2190"/>
                </a:stretch>
              </a:blipFill>
            </p:spPr>
            <p:txBody>
              <a:bodyPr/>
              <a:lstStyle/>
              <a:p>
                <a:r>
                  <a:rPr lang="en-US">
                    <a:noFill/>
                  </a:rPr>
                  <a:t> </a:t>
                </a:r>
              </a:p>
            </p:txBody>
          </p:sp>
        </mc:Fallback>
      </mc:AlternateContent>
      <p:grpSp>
        <p:nvGrpSpPr>
          <p:cNvPr id="5" name="Group 4"/>
          <p:cNvGrpSpPr/>
          <p:nvPr/>
        </p:nvGrpSpPr>
        <p:grpSpPr>
          <a:xfrm>
            <a:off x="2514600" y="5802667"/>
            <a:ext cx="12908829" cy="3128628"/>
            <a:chOff x="1600200" y="8524374"/>
            <a:chExt cx="12908829" cy="3040379"/>
          </a:xfrm>
        </p:grpSpPr>
        <p:sp>
          <p:nvSpPr>
            <p:cNvPr id="27" name="Folded Corner 26"/>
            <p:cNvSpPr/>
            <p:nvPr/>
          </p:nvSpPr>
          <p:spPr>
            <a:xfrm>
              <a:off x="1600200" y="8524374"/>
              <a:ext cx="12908829" cy="3028594"/>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905000" y="8645919"/>
                  <a:ext cx="12344400" cy="2918834"/>
                </a:xfrm>
                <a:prstGeom prst="rect">
                  <a:avLst/>
                </a:prstGeom>
              </p:spPr>
              <p:txBody>
                <a:bodyPr wrap="square">
                  <a:spAutoFit/>
                </a:bodyPr>
                <a:lstStyle/>
                <a:p>
                  <a:pPr algn="ctr">
                    <a:lnSpc>
                      <a:spcPct val="150000"/>
                    </a:lnSpc>
                    <a:spcBef>
                      <a:spcPts val="600"/>
                    </a:spcBef>
                    <a:spcAft>
                      <a:spcPts val="600"/>
                    </a:spcAft>
                  </a:pPr>
                  <a:r>
                    <a:rPr lang="da-DK" sz="3600">
                      <a:latin typeface="Arial" panose="020B0604020202020204" pitchFamily="34" charset="0"/>
                      <a:ea typeface="Arial" panose="020B0604020202020204" pitchFamily="34" charset="0"/>
                      <a:cs typeface="Arial" panose="020B0604020202020204" pitchFamily="34" charset="0"/>
                    </a:rPr>
                    <a:t>Tứ phân vị thứ ba </a:t>
                  </a: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oMath>
                  </a14:m>
                  <a:r>
                    <a:rPr lang="da-DK" sz="3600">
                      <a:effectLst/>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3</m:t>
                          </m:r>
                        </m:sub>
                      </m:sSub>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da-DK" sz="3600" i="1">
                          <a:effectLst/>
                          <a:latin typeface="Cambria Math" panose="02040503050406030204" pitchFamily="18" charset="0"/>
                          <a:ea typeface="Arial" panose="020B0604020202020204" pitchFamily="34" charset="0"/>
                          <a:cs typeface="Times New Roman" panose="02020603050405020304" pitchFamily="18" charset="0"/>
                        </a:rPr>
                        <m:t>𝑡</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f>
                                <m:f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600" i="1">
                                      <a:effectLst/>
                                      <a:latin typeface="Cambria Math" panose="02040503050406030204" pitchFamily="18" charset="0"/>
                                      <a:ea typeface="Arial" panose="020B0604020202020204" pitchFamily="34" charset="0"/>
                                      <a:cs typeface="Times New Roman" panose="02020603050405020304" pitchFamily="18" charset="0"/>
                                    </a:rPr>
                                    <m:t>3</m:t>
                                  </m:r>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num>
                                <m:den>
                                  <m:r>
                                    <a:rPr lang="da-DK" sz="3600" i="1">
                                      <a:effectLst/>
                                      <a:latin typeface="Cambria Math" panose="02040503050406030204" pitchFamily="18" charset="0"/>
                                      <a:ea typeface="Arial" panose="020B0604020202020204" pitchFamily="34" charset="0"/>
                                      <a:cs typeface="Times New Roman" panose="02020603050405020304" pitchFamily="18" charset="0"/>
                                    </a:rPr>
                                    <m:t>4</m:t>
                                  </m:r>
                                </m:den>
                              </m:f>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en-US" sz="36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da-DK" sz="3600" i="1">
                                  <a:effectLst/>
                                  <a:latin typeface="Cambria Math" panose="02040503050406030204" pitchFamily="18" charset="0"/>
                                  <a:ea typeface="Arial" panose="020B0604020202020204" pitchFamily="34" charset="0"/>
                                  <a:cs typeface="Times New Roman" panose="02020603050405020304" pitchFamily="18" charset="0"/>
                                </a:rPr>
                                <m:t>𝑐</m:t>
                              </m:r>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𝑓</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𝑞</m:t>
                                  </m:r>
                                  <m:r>
                                    <a:rPr lang="da-DK" sz="3600" i="1">
                                      <a:effectLst/>
                                      <a:latin typeface="Cambria Math" panose="02040503050406030204" pitchFamily="18" charset="0"/>
                                      <a:ea typeface="Arial" panose="020B0604020202020204" pitchFamily="34" charset="0"/>
                                      <a:cs typeface="Times New Roman" panose="02020603050405020304" pitchFamily="18" charset="0"/>
                                    </a:rPr>
                                    <m:t>−1</m:t>
                                  </m:r>
                                </m:sub>
                              </m:sSub>
                            </m:num>
                            <m:den>
                              <m:sSub>
                                <m:sSubPr>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600" i="1">
                                      <a:effectLst/>
                                      <a:latin typeface="Cambria Math" panose="02040503050406030204" pitchFamily="18" charset="0"/>
                                      <a:ea typeface="Arial" panose="020B0604020202020204" pitchFamily="34" charset="0"/>
                                      <a:cs typeface="Times New Roman" panose="02020603050405020304" pitchFamily="18" charset="0"/>
                                    </a:rPr>
                                    <m:t>𝑞</m:t>
                                  </m:r>
                                </m:sub>
                              </m:sSub>
                            </m:den>
                          </m:f>
                        </m:e>
                      </m:d>
                      <m:r>
                        <a:rPr lang="da-DK" sz="3600" i="1">
                          <a:effectLst/>
                          <a:latin typeface="Cambria Math" panose="02040503050406030204" pitchFamily="18" charset="0"/>
                          <a:ea typeface="Arial" panose="020B0604020202020204" pitchFamily="34" charset="0"/>
                          <a:cs typeface="Times New Roman" panose="02020603050405020304" pitchFamily="18" charset="0"/>
                        </a:rPr>
                        <m:t>.</m:t>
                      </m:r>
                      <m:r>
                        <a:rPr lang="da-DK" sz="3600" i="1">
                          <a:effectLst/>
                          <a:latin typeface="Cambria Math" panose="02040503050406030204" pitchFamily="18" charset="0"/>
                          <a:ea typeface="Arial" panose="020B0604020202020204" pitchFamily="34" charset="0"/>
                          <a:cs typeface="Times New Roman" panose="02020603050405020304" pitchFamily="18" charset="0"/>
                        </a:rPr>
                        <m:t>𝑙</m:t>
                      </m:r>
                    </m:oMath>
                  </a14:m>
                  <a:r>
                    <a:rPr lang="en-US" sz="36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1905000" y="8645919"/>
                  <a:ext cx="12344400" cy="2918834"/>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1506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grpSp>
        <p:nvGrpSpPr>
          <p:cNvPr id="6" name="Group 5"/>
          <p:cNvGrpSpPr/>
          <p:nvPr/>
        </p:nvGrpSpPr>
        <p:grpSpPr>
          <a:xfrm>
            <a:off x="914400" y="495300"/>
            <a:ext cx="16383000" cy="3427424"/>
            <a:chOff x="541422" y="835981"/>
            <a:chExt cx="16383000" cy="3427424"/>
          </a:xfrm>
        </p:grpSpPr>
        <p:sp>
          <p:nvSpPr>
            <p:cNvPr id="8" name="Rounded Rectangle 7"/>
            <p:cNvSpPr/>
            <p:nvPr/>
          </p:nvSpPr>
          <p:spPr>
            <a:xfrm>
              <a:off x="617622" y="835981"/>
              <a:ext cx="2057400"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Ví dụ 6</a:t>
              </a:r>
            </a:p>
          </p:txBody>
        </p:sp>
        <p:sp>
          <p:nvSpPr>
            <p:cNvPr id="9" name="Rectangle 8"/>
            <p:cNvSpPr/>
            <p:nvPr/>
          </p:nvSpPr>
          <p:spPr>
            <a:xfrm>
              <a:off x="541422" y="1064581"/>
              <a:ext cx="16383000" cy="3198824"/>
            </a:xfrm>
            <a:prstGeom prst="rect">
              <a:avLst/>
            </a:prstGeom>
          </p:spPr>
          <p:txBody>
            <a:bodyPr wrap="square">
              <a:spAutoFit/>
            </a:bodyPr>
            <a:lstStyle/>
            <a:p>
              <a:pPr algn="just">
                <a:lnSpc>
                  <a:spcPct val="150000"/>
                </a:lnSpc>
                <a:spcAft>
                  <a:spcPts val="500"/>
                </a:spcAft>
              </a:pPr>
              <a:r>
                <a:rPr lang="en-US" sz="3400">
                  <a:latin typeface="Arial" panose="020B0604020202020204" pitchFamily="34" charset="0"/>
                  <a:cs typeface="Arial" panose="020B0604020202020204" pitchFamily="34" charset="0"/>
                </a:rPr>
                <a:t>                  </a:t>
              </a:r>
            </a:p>
            <a:p>
              <a:pPr algn="just">
                <a:lnSpc>
                  <a:spcPct val="150000"/>
                </a:lnSpc>
                <a:spcAft>
                  <a:spcPts val="500"/>
                </a:spcAft>
              </a:pPr>
              <a:r>
                <a:rPr lang="vi-VN" sz="3400">
                  <a:latin typeface="Arial" panose="020B0604020202020204" pitchFamily="34" charset="0"/>
                  <a:cs typeface="Arial" panose="020B0604020202020204" pitchFamily="34" charset="0"/>
                </a:rPr>
                <a:t>Bảng 13 cho ta bảng tần số ghép nhóm số liệu thống kê cân nặng của 40 học sinh lớp 11A trong một trường trung học phổ thông (đơn vị: kilôgam). Xác định tứ phân vị của mẫu số liệu ghép nhóm đó.</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2211406" y="3314700"/>
            <a:ext cx="5085994" cy="5356313"/>
          </a:xfrm>
          <a:prstGeom prst="rect">
            <a:avLst/>
          </a:prstGeom>
        </p:spPr>
      </p:pic>
      <p:sp>
        <p:nvSpPr>
          <p:cNvPr id="10" name="TextBox 9"/>
          <p:cNvSpPr txBox="1"/>
          <p:nvPr/>
        </p:nvSpPr>
        <p:spPr>
          <a:xfrm>
            <a:off x="1174750" y="4070747"/>
            <a:ext cx="1689100"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934453" y="4829840"/>
                <a:ext cx="10287000" cy="5190460"/>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Số phần tử của mẫu là </a:t>
                </a:r>
                <a14:m>
                  <m:oMath xmlns:m="http://schemas.openxmlformats.org/officeDocument/2006/math">
                    <m:r>
                      <a:rPr lang="en-US" sz="3400" i="1" smtClean="0">
                        <a:latin typeface="Cambria Math" panose="02040503050406030204" pitchFamily="18" charset="0"/>
                        <a:cs typeface="Arial" panose="020B0604020202020204" pitchFamily="34" charset="0"/>
                      </a:rPr>
                      <m:t>𝑛</m:t>
                    </m:r>
                    <m:r>
                      <a:rPr lang="en-US" sz="3400" i="1" smtClean="0">
                        <a:latin typeface="Cambria Math" panose="02040503050406030204" pitchFamily="18" charset="0"/>
                        <a:cs typeface="Arial" panose="020B0604020202020204" pitchFamily="34" charset="0"/>
                      </a:rPr>
                      <m:t>=40</m:t>
                    </m:r>
                  </m:oMath>
                </a14:m>
                <a:r>
                  <a:rPr lang="en-US" sz="3400">
                    <a:latin typeface="Arial" panose="020B0604020202020204" pitchFamily="34" charset="0"/>
                    <a:cs typeface="Arial" panose="020B0604020202020204" pitchFamily="34" charset="0"/>
                  </a:rPr>
                  <a:t>.</a:t>
                </a:r>
              </a:p>
              <a:p>
                <a:pPr algn="just">
                  <a:lnSpc>
                    <a:spcPct val="150000"/>
                  </a:lnSpc>
                </a:pPr>
                <a:r>
                  <a:rPr lang="en-US" sz="3400">
                    <a:latin typeface="Arial" panose="020B0604020202020204" pitchFamily="34" charset="0"/>
                    <a:cs typeface="Arial" panose="020B0604020202020204" pitchFamily="34" charset="0"/>
                  </a:rPr>
                  <a:t>Ta có: </a:t>
                </a:r>
                <a14:m>
                  <m:oMath xmlns:m="http://schemas.openxmlformats.org/officeDocument/2006/math">
                    <m:f>
                      <m:fPr>
                        <m:ctrlPr>
                          <a:rPr lang="en-US" sz="340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𝑛</m:t>
                        </m:r>
                      </m:num>
                      <m:den>
                        <m:r>
                          <a:rPr lang="en-US" sz="3400" b="0" i="1" smtClean="0">
                            <a:latin typeface="Cambria Math" panose="02040503050406030204" pitchFamily="18" charset="0"/>
                            <a:cs typeface="Arial" panose="020B0604020202020204" pitchFamily="34" charset="0"/>
                          </a:rPr>
                          <m:t>4</m:t>
                        </m:r>
                      </m:den>
                    </m:f>
                    <m:r>
                      <a:rPr lang="en-US" sz="3400" b="0" i="1" smtClean="0">
                        <a:latin typeface="Cambria Math" panose="02040503050406030204" pitchFamily="18" charset="0"/>
                        <a:cs typeface="Arial" panose="020B0604020202020204" pitchFamily="34" charset="0"/>
                      </a:rPr>
                      <m:t>=</m:t>
                    </m:r>
                    <m:f>
                      <m:fPr>
                        <m:ctrlPr>
                          <a:rPr lang="en-US" sz="3400" b="0" i="1" smtClean="0">
                            <a:latin typeface="Cambria Math" panose="02040503050406030204" pitchFamily="18" charset="0"/>
                            <a:cs typeface="Arial" panose="020B0604020202020204" pitchFamily="34" charset="0"/>
                          </a:rPr>
                        </m:ctrlPr>
                      </m:fPr>
                      <m:num>
                        <m:r>
                          <a:rPr lang="en-US" sz="3400" b="0" i="1" smtClean="0">
                            <a:latin typeface="Cambria Math" panose="02040503050406030204" pitchFamily="18" charset="0"/>
                            <a:cs typeface="Arial" panose="020B0604020202020204" pitchFamily="34" charset="0"/>
                          </a:rPr>
                          <m:t>40</m:t>
                        </m:r>
                      </m:num>
                      <m:den>
                        <m:r>
                          <a:rPr lang="en-US" sz="3400" b="0" i="1" smtClean="0">
                            <a:latin typeface="Cambria Math" panose="02040503050406030204" pitchFamily="18" charset="0"/>
                            <a:cs typeface="Arial" panose="020B0604020202020204" pitchFamily="34" charset="0"/>
                          </a:rPr>
                          <m:t>4</m:t>
                        </m:r>
                      </m:den>
                    </m:f>
                    <m:r>
                      <a:rPr lang="en-US" sz="3400" b="0" i="1" smtClean="0">
                        <a:latin typeface="Cambria Math" panose="02040503050406030204" pitchFamily="18" charset="0"/>
                        <a:cs typeface="Arial" panose="020B0604020202020204" pitchFamily="34" charset="0"/>
                      </a:rPr>
                      <m:t>=10</m:t>
                    </m:r>
                  </m:oMath>
                </a14:m>
                <a:r>
                  <a:rPr lang="en-US" sz="3400">
                    <a:latin typeface="Arial" panose="020B0604020202020204" pitchFamily="34" charset="0"/>
                    <a:cs typeface="Arial" panose="020B0604020202020204" pitchFamily="34" charset="0"/>
                  </a:rPr>
                  <a:t> mà </a:t>
                </a:r>
                <a14:m>
                  <m:oMath xmlns:m="http://schemas.openxmlformats.org/officeDocument/2006/math">
                    <m:r>
                      <a:rPr lang="en-US" sz="3400" b="0" i="1" smtClean="0">
                        <a:latin typeface="Cambria Math" panose="02040503050406030204" pitchFamily="18" charset="0"/>
                        <a:cs typeface="Arial" panose="020B0604020202020204" pitchFamily="34" charset="0"/>
                      </a:rPr>
                      <m:t>2&lt;10&lt;12</m:t>
                    </m:r>
                  </m:oMath>
                </a14:m>
                <a:r>
                  <a:rPr lang="en-US" sz="3400">
                    <a:latin typeface="Arial" panose="020B0604020202020204" pitchFamily="34" charset="0"/>
                    <a:cs typeface="Arial" panose="020B0604020202020204" pitchFamily="34" charset="0"/>
                  </a:rPr>
                  <a:t>. </a:t>
                </a:r>
              </a:p>
              <a:p>
                <a:pPr algn="just">
                  <a:lnSpc>
                    <a:spcPct val="150000"/>
                  </a:lnSpc>
                </a:pPr>
                <a:r>
                  <a:rPr lang="en-US" sz="3400">
                    <a:latin typeface="Arial" panose="020B0604020202020204" pitchFamily="34" charset="0"/>
                    <a:cs typeface="Arial" panose="020B0604020202020204" pitchFamily="34" charset="0"/>
                  </a:rPr>
                  <a:t>Suy ra nhóm 2 là nhóm đầu tiên có tần số tích luỹ lớn hơn hoặc bằng </a:t>
                </a:r>
                <a14:m>
                  <m:oMath xmlns:m="http://schemas.openxmlformats.org/officeDocument/2006/math">
                    <m:r>
                      <a:rPr lang="en-US" sz="3400" i="1">
                        <a:latin typeface="Cambria Math" panose="02040503050406030204" pitchFamily="18" charset="0"/>
                        <a:cs typeface="Arial" panose="020B0604020202020204" pitchFamily="34" charset="0"/>
                      </a:rPr>
                      <m:t>10</m:t>
                    </m:r>
                    <m:r>
                      <a:rPr lang="en-US" sz="3400" b="0" i="0" smtClean="0">
                        <a:latin typeface="Cambria Math" panose="02040503050406030204" pitchFamily="18" charset="0"/>
                        <a:cs typeface="Arial" panose="020B0604020202020204" pitchFamily="34" charset="0"/>
                      </a:rPr>
                      <m:t>.</m:t>
                    </m:r>
                  </m:oMath>
                </a14:m>
                <a:r>
                  <a:rPr lang="en-US" sz="3400">
                    <a:latin typeface="Arial" panose="020B0604020202020204" pitchFamily="34" charset="0"/>
                    <a:cs typeface="Arial" panose="020B0604020202020204" pitchFamily="34" charset="0"/>
                  </a:rPr>
                  <a:t> </a:t>
                </a:r>
              </a:p>
              <a:p>
                <a:pPr algn="just">
                  <a:lnSpc>
                    <a:spcPct val="150000"/>
                  </a:lnSpc>
                </a:pPr>
                <a:r>
                  <a:rPr lang="en-US" sz="3400">
                    <a:latin typeface="Arial" panose="020B0604020202020204" pitchFamily="34" charset="0"/>
                    <a:cs typeface="Arial" panose="020B0604020202020204" pitchFamily="34" charset="0"/>
                  </a:rPr>
                  <a:t>Xét nhóm 2 là nhóm </a:t>
                </a:r>
                <a14:m>
                  <m:oMath xmlns:m="http://schemas.openxmlformats.org/officeDocument/2006/math">
                    <m:d>
                      <m:dPr>
                        <m:begChr m:val="["/>
                        <m:endChr m:val=""/>
                        <m:ctrlPr>
                          <a:rPr lang="en-US" sz="3400" i="1" smtClean="0">
                            <a:latin typeface="Cambria Math" panose="02040503050406030204" pitchFamily="18" charset="0"/>
                            <a:cs typeface="Arial" panose="020B0604020202020204" pitchFamily="34" charset="0"/>
                          </a:rPr>
                        </m:ctrlPr>
                      </m:dPr>
                      <m:e>
                        <m:r>
                          <a:rPr lang="en-US" sz="3400" b="0" i="1" smtClean="0">
                            <a:latin typeface="Cambria Math" panose="02040503050406030204" pitchFamily="18" charset="0"/>
                            <a:cs typeface="Arial" panose="020B0604020202020204" pitchFamily="34" charset="0"/>
                          </a:rPr>
                          <m:t>40;50)</m:t>
                        </m:r>
                      </m:e>
                    </m:d>
                  </m:oMath>
                </a14:m>
                <a:r>
                  <a:rPr lang="en-US" sz="3400">
                    <a:latin typeface="Arial" panose="020B0604020202020204" pitchFamily="34" charset="0"/>
                    <a:cs typeface="Arial" panose="020B0604020202020204" pitchFamily="34" charset="0"/>
                  </a:rPr>
                  <a:t> có </a:t>
                </a:r>
                <a14:m>
                  <m:oMath xmlns:m="http://schemas.openxmlformats.org/officeDocument/2006/math">
                    <m:r>
                      <a:rPr lang="en-US" sz="3400" b="0" i="1" smtClean="0">
                        <a:latin typeface="Cambria Math" panose="02040503050406030204" pitchFamily="18" charset="0"/>
                        <a:cs typeface="Arial" panose="020B0604020202020204" pitchFamily="34" charset="0"/>
                      </a:rPr>
                      <m:t>𝑠</m:t>
                    </m:r>
                    <m:r>
                      <a:rPr lang="en-US" sz="3400" b="0" i="1" smtClean="0">
                        <a:latin typeface="Cambria Math" panose="02040503050406030204" pitchFamily="18" charset="0"/>
                        <a:cs typeface="Arial" panose="020B0604020202020204" pitchFamily="34" charset="0"/>
                      </a:rPr>
                      <m:t>=40;</m:t>
                    </m:r>
                    <m:r>
                      <a:rPr lang="en-US" sz="3400" b="0" i="1" smtClean="0">
                        <a:latin typeface="Cambria Math" panose="02040503050406030204" pitchFamily="18" charset="0"/>
                        <a:cs typeface="Arial" panose="020B0604020202020204" pitchFamily="34" charset="0"/>
                      </a:rPr>
                      <m:t>h</m:t>
                    </m:r>
                    <m:r>
                      <a:rPr lang="en-US" sz="3400" b="0" i="1" smtClean="0">
                        <a:latin typeface="Cambria Math" panose="02040503050406030204" pitchFamily="18" charset="0"/>
                        <a:cs typeface="Arial" panose="020B0604020202020204" pitchFamily="34" charset="0"/>
                      </a:rPr>
                      <m:t>=10; </m:t>
                    </m:r>
                  </m:oMath>
                </a14:m>
                <a:endParaRPr lang="en-US" sz="3400" b="0" i="1">
                  <a:latin typeface="Cambria Math" panose="02040503050406030204" pitchFamily="18" charset="0"/>
                  <a:cs typeface="Arial" panose="020B0604020202020204" pitchFamily="34" charset="0"/>
                </a:endParaRPr>
              </a:p>
              <a:p>
                <a:pPr algn="just">
                  <a:lnSpc>
                    <a:spcPct val="150000"/>
                  </a:lnSpc>
                </a:pPr>
                <a14:m>
                  <m:oMath xmlns:m="http://schemas.openxmlformats.org/officeDocument/2006/math">
                    <m:sSub>
                      <m:sSubPr>
                        <m:ctrlPr>
                          <a:rPr lang="en-US" sz="3400" b="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𝑛</m:t>
                        </m:r>
                      </m:e>
                      <m:sub>
                        <m:r>
                          <a:rPr lang="en-US" sz="3400" b="0" i="1" smtClean="0">
                            <a:latin typeface="Cambria Math" panose="02040503050406030204" pitchFamily="18" charset="0"/>
                            <a:cs typeface="Arial" panose="020B0604020202020204" pitchFamily="34" charset="0"/>
                          </a:rPr>
                          <m:t>2</m:t>
                        </m:r>
                      </m:sub>
                    </m:sSub>
                    <m:r>
                      <a:rPr lang="en-US" sz="3400" b="0" i="1" smtClean="0">
                        <a:latin typeface="Cambria Math" panose="02040503050406030204" pitchFamily="18" charset="0"/>
                        <a:cs typeface="Arial" panose="020B0604020202020204" pitchFamily="34" charset="0"/>
                      </a:rPr>
                      <m:t>=10</m:t>
                    </m:r>
                  </m:oMath>
                </a14:m>
                <a:r>
                  <a:rPr lang="en-US" sz="3400">
                    <a:latin typeface="Arial" panose="020B0604020202020204" pitchFamily="34" charset="0"/>
                    <a:cs typeface="Arial" panose="020B0604020202020204" pitchFamily="34" charset="0"/>
                  </a:rPr>
                  <a:t> và nhóm 1 là nhóm </a:t>
                </a:r>
                <a14:m>
                  <m:oMath xmlns:m="http://schemas.openxmlformats.org/officeDocument/2006/math">
                    <m:d>
                      <m:dPr>
                        <m:begChr m:val="["/>
                        <m:endChr m:val=""/>
                        <m:ctrlPr>
                          <a:rPr lang="en-US" sz="3400" i="1">
                            <a:solidFill>
                              <a:prstClr val="black"/>
                            </a:solidFill>
                            <a:latin typeface="Cambria Math" panose="02040503050406030204" pitchFamily="18" charset="0"/>
                            <a:cs typeface="Arial" panose="020B0604020202020204" pitchFamily="34" charset="0"/>
                          </a:rPr>
                        </m:ctrlPr>
                      </m:dPr>
                      <m:e>
                        <m:r>
                          <a:rPr lang="en-US" sz="3400" b="0" i="1" smtClean="0">
                            <a:solidFill>
                              <a:prstClr val="black"/>
                            </a:solidFill>
                            <a:latin typeface="Cambria Math" panose="02040503050406030204" pitchFamily="18" charset="0"/>
                            <a:cs typeface="Arial" panose="020B0604020202020204" pitchFamily="34" charset="0"/>
                          </a:rPr>
                          <m:t>3</m:t>
                        </m:r>
                        <m:r>
                          <a:rPr lang="en-US" sz="3400" i="1">
                            <a:solidFill>
                              <a:prstClr val="black"/>
                            </a:solidFill>
                            <a:latin typeface="Cambria Math" panose="02040503050406030204" pitchFamily="18" charset="0"/>
                            <a:cs typeface="Arial" panose="020B0604020202020204" pitchFamily="34" charset="0"/>
                          </a:rPr>
                          <m:t>0;</m:t>
                        </m:r>
                        <m:r>
                          <a:rPr lang="en-US" sz="3400" b="0" i="1" smtClean="0">
                            <a:solidFill>
                              <a:prstClr val="black"/>
                            </a:solidFill>
                            <a:latin typeface="Cambria Math" panose="02040503050406030204" pitchFamily="18" charset="0"/>
                            <a:cs typeface="Arial" panose="020B0604020202020204" pitchFamily="34" charset="0"/>
                          </a:rPr>
                          <m:t>4</m:t>
                        </m:r>
                        <m:r>
                          <a:rPr lang="en-US" sz="3400" i="1">
                            <a:solidFill>
                              <a:prstClr val="black"/>
                            </a:solidFill>
                            <a:latin typeface="Cambria Math" panose="02040503050406030204" pitchFamily="18" charset="0"/>
                            <a:cs typeface="Arial" panose="020B0604020202020204" pitchFamily="34" charset="0"/>
                          </a:rPr>
                          <m:t>0)</m:t>
                        </m:r>
                      </m:e>
                    </m:d>
                  </m:oMath>
                </a14:m>
                <a:r>
                  <a:rPr lang="en-US" sz="3400">
                    <a:latin typeface="Arial" panose="020B0604020202020204" pitchFamily="34" charset="0"/>
                    <a:cs typeface="Arial" panose="020B0604020202020204" pitchFamily="34" charset="0"/>
                  </a:rPr>
                  <a:t> có </a:t>
                </a:r>
                <a14:m>
                  <m:oMath xmlns:m="http://schemas.openxmlformats.org/officeDocument/2006/math">
                    <m:r>
                      <a:rPr lang="en-US" sz="3400" b="0" i="1" smtClean="0">
                        <a:latin typeface="Cambria Math" panose="02040503050406030204" pitchFamily="18" charset="0"/>
                        <a:cs typeface="Arial" panose="020B0604020202020204" pitchFamily="34" charset="0"/>
                      </a:rPr>
                      <m:t>𝑐</m:t>
                    </m:r>
                    <m:sSub>
                      <m:sSubPr>
                        <m:ctrlPr>
                          <a:rPr lang="en-US" sz="3400" b="0" i="1" smtClean="0">
                            <a:latin typeface="Cambria Math" panose="02040503050406030204" pitchFamily="18" charset="0"/>
                            <a:cs typeface="Arial" panose="020B0604020202020204" pitchFamily="34" charset="0"/>
                          </a:rPr>
                        </m:ctrlPr>
                      </m:sSubPr>
                      <m:e>
                        <m:r>
                          <a:rPr lang="en-US" sz="3400" b="0" i="1" smtClean="0">
                            <a:latin typeface="Cambria Math" panose="02040503050406030204" pitchFamily="18" charset="0"/>
                            <a:cs typeface="Arial" panose="020B0604020202020204" pitchFamily="34" charset="0"/>
                          </a:rPr>
                          <m:t>𝑓</m:t>
                        </m:r>
                      </m:e>
                      <m:sub>
                        <m:r>
                          <a:rPr lang="en-US" sz="3400" b="0" i="1" smtClean="0">
                            <a:latin typeface="Cambria Math" panose="02040503050406030204" pitchFamily="18" charset="0"/>
                            <a:cs typeface="Arial" panose="020B0604020202020204" pitchFamily="34" charset="0"/>
                          </a:rPr>
                          <m:t>1</m:t>
                        </m:r>
                      </m:sub>
                    </m:sSub>
                    <m:r>
                      <a:rPr lang="en-US" sz="3400" b="0" i="1" smtClean="0">
                        <a:latin typeface="Cambria Math" panose="02040503050406030204" pitchFamily="18" charset="0"/>
                        <a:cs typeface="Arial" panose="020B0604020202020204" pitchFamily="34" charset="0"/>
                      </a:rPr>
                      <m:t>=2.</m:t>
                    </m:r>
                  </m:oMath>
                </a14:m>
                <a:endParaRPr lang="en-US" sz="3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34453" y="4829840"/>
                <a:ext cx="10287000" cy="5190460"/>
              </a:xfrm>
              <a:prstGeom prst="rect">
                <a:avLst/>
              </a:prstGeom>
              <a:blipFill>
                <a:blip r:embed="rId5"/>
                <a:stretch>
                  <a:fillRect l="-1659" r="-1600" b="-117"/>
                </a:stretch>
              </a:blipFill>
            </p:spPr>
            <p:txBody>
              <a:bodyPr/>
              <a:lstStyle/>
              <a:p>
                <a:r>
                  <a:rPr lang="en-US">
                    <a:noFill/>
                  </a:rPr>
                  <a:t> </a:t>
                </a:r>
              </a:p>
            </p:txBody>
          </p:sp>
        </mc:Fallback>
      </mc:AlternateContent>
    </p:spTree>
    <p:extLst>
      <p:ext uri="{BB962C8B-B14F-4D97-AF65-F5344CB8AC3E}">
        <p14:creationId xmlns:p14="http://schemas.microsoft.com/office/powerpoint/2010/main" val="64846229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up)">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left)">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sp>
        <p:nvSpPr>
          <p:cNvPr id="10" name="TextBox 9"/>
          <p:cNvSpPr txBox="1"/>
          <p:nvPr/>
        </p:nvSpPr>
        <p:spPr>
          <a:xfrm>
            <a:off x="8299450" y="723900"/>
            <a:ext cx="16891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104900" y="1638300"/>
                <a:ext cx="16078200" cy="7909922"/>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Áp dụng công thức, ta có tứ phân vị thứ nhất là</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𝑄</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=40+</m:t>
                    </m:r>
                    <m:d>
                      <m:d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dPr>
                      <m:e>
                        <m:f>
                          <m:fPr>
                            <m:ctrlP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10−2</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m:t>
                            </m:r>
                          </m:den>
                        </m:f>
                      </m:e>
                    </m: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.10=48</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(kg)</a:t>
                </a:r>
              </a:p>
              <a:p>
                <a:pPr lvl="0" algn="just">
                  <a:lnSpc>
                    <a:spcPct val="150000"/>
                  </a:lnSpc>
                </a:pPr>
                <a:r>
                  <a:rPr lang="en-US" sz="3600">
                    <a:solidFill>
                      <a:prstClr val="black"/>
                    </a:solidFill>
                    <a:latin typeface="Arial" panose="020B0604020202020204" pitchFamily="34" charset="0"/>
                    <a:cs typeface="Arial" panose="020B0604020202020204" pitchFamily="34" charset="0"/>
                  </a:rPr>
                  <a:t>Ta có  </a:t>
                </a:r>
                <a14:m>
                  <m:oMath xmlns:m="http://schemas.openxmlformats.org/officeDocument/2006/math">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𝑛</m:t>
                        </m:r>
                      </m:num>
                      <m:den>
                        <m:r>
                          <a:rPr lang="en-US" sz="3600" b="0" i="1" smtClean="0">
                            <a:solidFill>
                              <a:prstClr val="black"/>
                            </a:solidFill>
                            <a:latin typeface="Cambria Math" panose="02040503050406030204" pitchFamily="18" charset="0"/>
                            <a:cs typeface="Arial" panose="020B0604020202020204" pitchFamily="34" charset="0"/>
                          </a:rPr>
                          <m:t>2</m:t>
                        </m:r>
                      </m:den>
                    </m:f>
                    <m:r>
                      <a:rPr lang="en-US" sz="3600" i="1">
                        <a:solidFill>
                          <a:prstClr val="black"/>
                        </a:solidFill>
                        <a:latin typeface="Cambria Math" panose="02040503050406030204" pitchFamily="18" charset="0"/>
                        <a:cs typeface="Arial" panose="020B0604020202020204" pitchFamily="34" charset="0"/>
                      </a:rPr>
                      <m:t>=</m:t>
                    </m:r>
                    <m:f>
                      <m:fPr>
                        <m:ctrlPr>
                          <a:rPr lang="en-US" sz="3600" i="1">
                            <a:solidFill>
                              <a:prstClr val="black"/>
                            </a:solidFill>
                            <a:latin typeface="Cambria Math" panose="02040503050406030204" pitchFamily="18" charset="0"/>
                            <a:cs typeface="Arial" panose="020B0604020202020204" pitchFamily="34" charset="0"/>
                          </a:rPr>
                        </m:ctrlPr>
                      </m:fPr>
                      <m:num>
                        <m:r>
                          <a:rPr lang="en-US" sz="3600" i="1">
                            <a:solidFill>
                              <a:prstClr val="black"/>
                            </a:solidFill>
                            <a:latin typeface="Cambria Math" panose="02040503050406030204" pitchFamily="18" charset="0"/>
                            <a:cs typeface="Arial" panose="020B0604020202020204" pitchFamily="34" charset="0"/>
                          </a:rPr>
                          <m:t>40</m:t>
                        </m:r>
                      </m:num>
                      <m:den>
                        <m:r>
                          <a:rPr lang="en-US" sz="3600" b="0" i="1" smtClean="0">
                            <a:solidFill>
                              <a:prstClr val="black"/>
                            </a:solidFill>
                            <a:latin typeface="Cambria Math" panose="02040503050406030204" pitchFamily="18" charset="0"/>
                            <a:cs typeface="Arial" panose="020B0604020202020204" pitchFamily="34" charset="0"/>
                          </a:rPr>
                          <m:t>2</m:t>
                        </m:r>
                      </m:den>
                    </m:f>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oMath>
                </a14:m>
                <a:r>
                  <a:rPr lang="en-US" sz="3600">
                    <a:solidFill>
                      <a:prstClr val="black"/>
                    </a:solidFill>
                    <a:latin typeface="Arial" panose="020B0604020202020204" pitchFamily="34" charset="0"/>
                    <a:cs typeface="Arial" panose="020B0604020202020204" pitchFamily="34" charset="0"/>
                  </a:rPr>
                  <a:t> mà </a:t>
                </a:r>
                <a14:m>
                  <m:oMath xmlns:m="http://schemas.openxmlformats.org/officeDocument/2006/math">
                    <m:r>
                      <a:rPr lang="en-US" sz="3600" b="0" i="0" smtClean="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2&lt;</m:t>
                    </m:r>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0&lt;2</m:t>
                    </m:r>
                    <m:r>
                      <a:rPr lang="en-US" sz="3600" b="0" i="1" smtClean="0">
                        <a:solidFill>
                          <a:prstClr val="black"/>
                        </a:solidFill>
                        <a:latin typeface="Cambria Math" panose="02040503050406030204" pitchFamily="18" charset="0"/>
                        <a:cs typeface="Arial" panose="020B0604020202020204" pitchFamily="34" charset="0"/>
                      </a:rPr>
                      <m:t>8</m:t>
                    </m:r>
                  </m:oMath>
                </a14:m>
                <a:r>
                  <a:rPr lang="en-US" sz="3600">
                    <a:solidFill>
                      <a:prstClr val="black"/>
                    </a:solidFill>
                    <a:latin typeface="Arial" panose="020B0604020202020204" pitchFamily="34" charset="0"/>
                    <a:cs typeface="Arial" panose="020B0604020202020204" pitchFamily="34" charset="0"/>
                  </a:rPr>
                  <a:t>. </a:t>
                </a:r>
              </a:p>
              <a:p>
                <a:pPr lvl="0" algn="just">
                  <a:lnSpc>
                    <a:spcPct val="150000"/>
                  </a:lnSpc>
                </a:pPr>
                <a:r>
                  <a:rPr lang="en-US" sz="3600">
                    <a:solidFill>
                      <a:prstClr val="black"/>
                    </a:solidFill>
                    <a:latin typeface="Arial" panose="020B0604020202020204" pitchFamily="34" charset="0"/>
                    <a:cs typeface="Arial" panose="020B0604020202020204" pitchFamily="34" charset="0"/>
                  </a:rPr>
                  <a:t>Suy ra nhóm 3 là nhóm đầu tiên có tần số tích luỹ lớn hơn hoặc bằng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r>
                      <a:rPr lang="en-US" sz="3600">
                        <a:solidFill>
                          <a:prstClr val="black"/>
                        </a:solidFill>
                        <a:latin typeface="Cambria Math" panose="02040503050406030204" pitchFamily="18" charset="0"/>
                        <a:cs typeface="Arial" panose="020B0604020202020204" pitchFamily="34" charset="0"/>
                      </a:rPr>
                      <m:t>.</m:t>
                    </m:r>
                  </m:oMath>
                </a14:m>
                <a:r>
                  <a:rPr lang="en-US" sz="3600">
                    <a:solidFill>
                      <a:prstClr val="black"/>
                    </a:solidFill>
                    <a:latin typeface="Arial" panose="020B0604020202020204" pitchFamily="34" charset="0"/>
                    <a:cs typeface="Arial" panose="020B0604020202020204" pitchFamily="34" charset="0"/>
                  </a:rPr>
                  <a:t> </a:t>
                </a:r>
              </a:p>
              <a:p>
                <a:pPr lvl="0" algn="just">
                  <a:lnSpc>
                    <a:spcPct val="150000"/>
                  </a:lnSpc>
                </a:pPr>
                <a:r>
                  <a:rPr lang="en-US" sz="3600">
                    <a:solidFill>
                      <a:prstClr val="black"/>
                    </a:solidFill>
                    <a:latin typeface="Arial" panose="020B0604020202020204" pitchFamily="34" charset="0"/>
                    <a:cs typeface="Arial" panose="020B0604020202020204" pitchFamily="34" charset="0"/>
                  </a:rPr>
                  <a:t>Xét nhóm 3 là nhóm </a:t>
                </a:r>
                <a14:m>
                  <m:oMath xmlns:m="http://schemas.openxmlformats.org/officeDocument/2006/math">
                    <m:d>
                      <m:dPr>
                        <m:begChr m:val="["/>
                        <m:endChr m:val=""/>
                        <m:ctrlPr>
                          <a:rPr lang="en-US" sz="3600" i="1">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6</m:t>
                        </m:r>
                        <m:r>
                          <a:rPr lang="en-US" sz="3600" i="1">
                            <a:solidFill>
                              <a:prstClr val="black"/>
                            </a:solidFill>
                            <a:latin typeface="Cambria Math" panose="02040503050406030204" pitchFamily="18" charset="0"/>
                            <a:cs typeface="Arial" panose="020B0604020202020204" pitchFamily="34" charset="0"/>
                          </a:rPr>
                          <m:t>0)</m:t>
                        </m:r>
                      </m:e>
                    </m:d>
                  </m:oMath>
                </a14:m>
                <a:r>
                  <a:rPr lang="en-US" sz="3600">
                    <a:solidFill>
                      <a:prstClr val="black"/>
                    </a:solidFill>
                    <a:latin typeface="Arial" panose="020B0604020202020204" pitchFamily="34" charset="0"/>
                    <a:cs typeface="Arial" panose="020B0604020202020204" pitchFamily="34" charset="0"/>
                  </a:rPr>
                  <a:t> có </a:t>
                </a:r>
                <a14:m>
                  <m:oMath xmlns:m="http://schemas.openxmlformats.org/officeDocument/2006/math">
                    <m:r>
                      <a:rPr lang="en-US" sz="3600" b="0" i="1" smtClean="0">
                        <a:solidFill>
                          <a:prstClr val="black"/>
                        </a:solidFill>
                        <a:latin typeface="Cambria Math" panose="02040503050406030204" pitchFamily="18" charset="0"/>
                        <a:cs typeface="Arial" panose="020B0604020202020204" pitchFamily="34" charset="0"/>
                      </a:rPr>
                      <m:t>𝑟</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50</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𝑑</m:t>
                    </m:r>
                    <m:r>
                      <a:rPr lang="en-US" sz="3600" i="1">
                        <a:solidFill>
                          <a:prstClr val="black"/>
                        </a:solidFill>
                        <a:latin typeface="Cambria Math" panose="02040503050406030204" pitchFamily="18" charset="0"/>
                        <a:cs typeface="Arial" panose="020B0604020202020204" pitchFamily="34" charset="0"/>
                      </a:rPr>
                      <m:t>=10; </m:t>
                    </m:r>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𝑛</m:t>
                        </m:r>
                      </m:e>
                      <m:sub>
                        <m:r>
                          <a:rPr lang="en-US" sz="3600" b="0" i="1" smtClean="0">
                            <a:solidFill>
                              <a:prstClr val="black"/>
                            </a:solidFill>
                            <a:latin typeface="Cambria Math" panose="02040503050406030204" pitchFamily="18" charset="0"/>
                            <a:cs typeface="Arial" panose="020B0604020202020204" pitchFamily="34" charset="0"/>
                          </a:rPr>
                          <m:t>3</m:t>
                        </m:r>
                      </m:sub>
                    </m:sSub>
                    <m:r>
                      <a:rPr lang="en-US" sz="3600" i="1">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6</m:t>
                    </m:r>
                  </m:oMath>
                </a14:m>
                <a:r>
                  <a:rPr lang="en-US" sz="3600">
                    <a:solidFill>
                      <a:prstClr val="black"/>
                    </a:solidFill>
                    <a:latin typeface="Arial" panose="020B0604020202020204" pitchFamily="34" charset="0"/>
                    <a:cs typeface="Arial" panose="020B0604020202020204" pitchFamily="34" charset="0"/>
                  </a:rPr>
                  <a:t> và nhóm 2 là nhóm </a:t>
                </a:r>
                <a14:m>
                  <m:oMath xmlns:m="http://schemas.openxmlformats.org/officeDocument/2006/math">
                    <m:d>
                      <m:dPr>
                        <m:begChr m:val="["/>
                        <m:endChr m:val=""/>
                        <m:ctrlPr>
                          <a:rPr lang="en-US" sz="3600" i="1">
                            <a:solidFill>
                              <a:prstClr val="black"/>
                            </a:solidFill>
                            <a:latin typeface="Cambria Math" panose="02040503050406030204" pitchFamily="18" charset="0"/>
                            <a:cs typeface="Arial" panose="020B0604020202020204" pitchFamily="34" charset="0"/>
                          </a:rPr>
                        </m:ctrlPr>
                      </m:dPr>
                      <m:e>
                        <m:r>
                          <a:rPr lang="en-US" sz="3600" b="0" i="1" smtClean="0">
                            <a:solidFill>
                              <a:prstClr val="black"/>
                            </a:solidFill>
                            <a:latin typeface="Cambria Math" panose="02040503050406030204" pitchFamily="18" charset="0"/>
                            <a:cs typeface="Arial" panose="020B0604020202020204" pitchFamily="34" charset="0"/>
                          </a:rPr>
                          <m:t>4</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e>
                    </m:d>
                  </m:oMath>
                </a14:m>
                <a:r>
                  <a:rPr lang="en-US" sz="3600">
                    <a:solidFill>
                      <a:prstClr val="black"/>
                    </a:solidFill>
                    <a:latin typeface="Arial" panose="020B0604020202020204" pitchFamily="34" charset="0"/>
                    <a:cs typeface="Arial" panose="020B0604020202020204" pitchFamily="34" charset="0"/>
                  </a:rPr>
                  <a:t> có </a:t>
                </a:r>
                <a14:m>
                  <m:oMath xmlns:m="http://schemas.openxmlformats.org/officeDocument/2006/math">
                    <m:r>
                      <a:rPr lang="en-US" sz="3600" i="1">
                        <a:solidFill>
                          <a:prstClr val="black"/>
                        </a:solidFill>
                        <a:latin typeface="Cambria Math" panose="02040503050406030204" pitchFamily="18" charset="0"/>
                        <a:cs typeface="Arial" panose="020B0604020202020204" pitchFamily="34" charset="0"/>
                      </a:rPr>
                      <m:t>𝑐</m:t>
                    </m:r>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𝑓</m:t>
                        </m:r>
                      </m:e>
                      <m:sub>
                        <m:r>
                          <a:rPr lang="en-US" sz="3600" i="1">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1</m:t>
                    </m:r>
                    <m:r>
                      <a:rPr lang="en-US" sz="3600" i="1">
                        <a:solidFill>
                          <a:prstClr val="black"/>
                        </a:solidFill>
                        <a:latin typeface="Cambria Math" panose="02040503050406030204" pitchFamily="18" charset="0"/>
                        <a:cs typeface="Arial" panose="020B0604020202020204" pitchFamily="34" charset="0"/>
                      </a:rPr>
                      <m:t>2.</m:t>
                    </m:r>
                  </m:oMath>
                </a14:m>
                <a:endParaRPr lang="en-US" sz="3600">
                  <a:solidFill>
                    <a:prstClr val="black"/>
                  </a:solidFill>
                  <a:latin typeface="Arial" panose="020B0604020202020204" pitchFamily="34" charset="0"/>
                  <a:cs typeface="Arial" panose="020B0604020202020204" pitchFamily="34" charset="0"/>
                </a:endParaRPr>
              </a:p>
              <a:p>
                <a:pPr lvl="0">
                  <a:lnSpc>
                    <a:spcPct val="150000"/>
                  </a:lnSpc>
                  <a:defRPr/>
                </a:pPr>
                <a:r>
                  <a:rPr lang="en-US" sz="3600">
                    <a:solidFill>
                      <a:prstClr val="black"/>
                    </a:solidFill>
                    <a:latin typeface="Arial" panose="020B0604020202020204" pitchFamily="34" charset="0"/>
                    <a:cs typeface="Arial" panose="020B0604020202020204" pitchFamily="34" charset="0"/>
                  </a:rPr>
                  <a:t>Áp dụng công thức, ta có tứ phân vị thứ hai là</a:t>
                </a:r>
              </a:p>
              <a:p>
                <a:pPr lvl="0" algn="ctr">
                  <a:lnSpc>
                    <a:spcPct val="150000"/>
                  </a:lnSpc>
                  <a:defRPr/>
                </a:pP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sSub>
                      <m:sSubPr>
                        <m:ctrlPr>
                          <a:rPr lang="en-US" sz="3600" i="1" smtClean="0">
                            <a:solidFill>
                              <a:prstClr val="black"/>
                            </a:solidFill>
                            <a:latin typeface="Cambria Math" panose="02040503050406030204" pitchFamily="18" charset="0"/>
                            <a:cs typeface="Arial" panose="020B0604020202020204" pitchFamily="34" charset="0"/>
                          </a:rPr>
                        </m:ctrlPr>
                      </m:sSubPr>
                      <m:e>
                        <m:r>
                          <a:rPr lang="en-US" sz="3600" b="0" i="1" smtClean="0">
                            <a:solidFill>
                              <a:prstClr val="black"/>
                            </a:solidFill>
                            <a:latin typeface="Cambria Math" panose="02040503050406030204" pitchFamily="18" charset="0"/>
                            <a:cs typeface="Arial" panose="020B0604020202020204" pitchFamily="34" charset="0"/>
                          </a:rPr>
                          <m:t>𝑀</m:t>
                        </m:r>
                      </m:e>
                      <m:sub>
                        <m:r>
                          <a:rPr lang="en-US" sz="3600" b="0" i="1" smtClean="0">
                            <a:solidFill>
                              <a:prstClr val="black"/>
                            </a:solidFill>
                            <a:latin typeface="Cambria Math" panose="02040503050406030204" pitchFamily="18" charset="0"/>
                            <a:cs typeface="Arial" panose="020B0604020202020204" pitchFamily="34" charset="0"/>
                          </a:rPr>
                          <m:t>𝑒</m:t>
                        </m:r>
                      </m:sub>
                    </m:sSub>
                    <m:r>
                      <a:rPr lang="en-US" sz="3600" b="0" i="1" smtClean="0">
                        <a:solidFill>
                          <a:prstClr val="black"/>
                        </a:solidFill>
                        <a:latin typeface="Cambria Math" panose="02040503050406030204" pitchFamily="18" charset="0"/>
                        <a:cs typeface="Arial" panose="020B0604020202020204" pitchFamily="34" charset="0"/>
                      </a:rPr>
                      <m:t>=5</m:t>
                    </m:r>
                    <m:r>
                      <a:rPr lang="en-US" sz="3600" i="1">
                        <a:solidFill>
                          <a:prstClr val="black"/>
                        </a:solidFill>
                        <a:latin typeface="Cambria Math" panose="02040503050406030204" pitchFamily="18" charset="0"/>
                        <a:cs typeface="Arial" panose="020B0604020202020204" pitchFamily="34" charset="0"/>
                      </a:rPr>
                      <m:t>0+</m:t>
                    </m:r>
                    <m:d>
                      <m:dPr>
                        <m:ctrlPr>
                          <a:rPr lang="en-US" sz="3600" i="1">
                            <a:solidFill>
                              <a:prstClr val="black"/>
                            </a:solidFill>
                            <a:latin typeface="Cambria Math" panose="02040503050406030204" pitchFamily="18" charset="0"/>
                            <a:cs typeface="Arial" panose="020B0604020202020204" pitchFamily="34" charset="0"/>
                          </a:rPr>
                        </m:ctrlPr>
                      </m:dPr>
                      <m:e>
                        <m:f>
                          <m:fPr>
                            <m:ctrlPr>
                              <a:rPr lang="en-US" sz="3600" i="1">
                                <a:solidFill>
                                  <a:prstClr val="black"/>
                                </a:solidFill>
                                <a:latin typeface="Cambria Math" panose="02040503050406030204" pitchFamily="18" charset="0"/>
                                <a:cs typeface="Arial" panose="020B0604020202020204" pitchFamily="34" charset="0"/>
                              </a:rPr>
                            </m:ctrlPr>
                          </m:fPr>
                          <m:num>
                            <m:r>
                              <a:rPr lang="en-US" sz="3600" b="0" i="1" smtClean="0">
                                <a:solidFill>
                                  <a:prstClr val="black"/>
                                </a:solidFill>
                                <a:latin typeface="Cambria Math" panose="02040503050406030204" pitchFamily="18" charset="0"/>
                                <a:cs typeface="Arial" panose="020B0604020202020204" pitchFamily="34" charset="0"/>
                              </a:rPr>
                              <m:t>2</m:t>
                            </m:r>
                            <m:r>
                              <a:rPr lang="en-US" sz="3600" i="1">
                                <a:solidFill>
                                  <a:prstClr val="black"/>
                                </a:solidFill>
                                <a:latin typeface="Cambria Math" panose="02040503050406030204" pitchFamily="18" charset="0"/>
                                <a:cs typeface="Arial" panose="020B0604020202020204" pitchFamily="34" charset="0"/>
                              </a:rPr>
                              <m:t>0</m:t>
                            </m:r>
                            <m:r>
                              <a:rPr lang="en-US" sz="3600" b="0" i="1" smtClean="0">
                                <a:solidFill>
                                  <a:prstClr val="black"/>
                                </a:solidFill>
                                <a:latin typeface="Cambria Math" panose="02040503050406030204" pitchFamily="18" charset="0"/>
                                <a:cs typeface="Arial" panose="020B0604020202020204" pitchFamily="34" charset="0"/>
                              </a:rPr>
                              <m:t> </m:t>
                            </m:r>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 1</m:t>
                            </m:r>
                            <m:r>
                              <a:rPr lang="en-US" sz="3600" i="1">
                                <a:solidFill>
                                  <a:prstClr val="black"/>
                                </a:solidFill>
                                <a:latin typeface="Cambria Math" panose="02040503050406030204" pitchFamily="18" charset="0"/>
                                <a:cs typeface="Arial" panose="020B0604020202020204" pitchFamily="34" charset="0"/>
                              </a:rPr>
                              <m:t>2</m:t>
                            </m:r>
                          </m:num>
                          <m:den>
                            <m:r>
                              <a:rPr lang="en-US" sz="3600" i="1">
                                <a:solidFill>
                                  <a:prstClr val="black"/>
                                </a:solidFill>
                                <a:latin typeface="Cambria Math" panose="02040503050406030204" pitchFamily="18" charset="0"/>
                                <a:cs typeface="Arial" panose="020B0604020202020204" pitchFamily="34" charset="0"/>
                              </a:rPr>
                              <m:t>1</m:t>
                            </m:r>
                            <m:r>
                              <a:rPr lang="en-US" sz="3600" b="0" i="1" smtClean="0">
                                <a:solidFill>
                                  <a:prstClr val="black"/>
                                </a:solidFill>
                                <a:latin typeface="Cambria Math" panose="02040503050406030204" pitchFamily="18" charset="0"/>
                                <a:cs typeface="Arial" panose="020B0604020202020204" pitchFamily="34" charset="0"/>
                              </a:rPr>
                              <m:t>6</m:t>
                            </m:r>
                          </m:den>
                        </m:f>
                      </m:e>
                    </m:d>
                    <m:r>
                      <a:rPr lang="en-US" sz="3600" i="1">
                        <a:solidFill>
                          <a:prstClr val="black"/>
                        </a:solidFill>
                        <a:latin typeface="Cambria Math" panose="02040503050406030204" pitchFamily="18" charset="0"/>
                        <a:cs typeface="Arial" panose="020B0604020202020204" pitchFamily="34" charset="0"/>
                      </a:rPr>
                      <m:t>.10=</m:t>
                    </m:r>
                    <m:r>
                      <a:rPr lang="en-US" sz="3600" b="0" i="1" smtClean="0">
                        <a:solidFill>
                          <a:prstClr val="black"/>
                        </a:solidFill>
                        <a:latin typeface="Cambria Math" panose="02040503050406030204" pitchFamily="18" charset="0"/>
                        <a:cs typeface="Arial" panose="020B0604020202020204" pitchFamily="34" charset="0"/>
                      </a:rPr>
                      <m:t>55</m:t>
                    </m:r>
                  </m:oMath>
                </a14:m>
                <a:r>
                  <a:rPr lang="en-US" sz="3600">
                    <a:solidFill>
                      <a:prstClr val="black"/>
                    </a:solidFill>
                    <a:latin typeface="Arial" panose="020B0604020202020204" pitchFamily="34" charset="0"/>
                    <a:cs typeface="Arial" panose="020B0604020202020204" pitchFamily="34" charset="0"/>
                  </a:rPr>
                  <a:t> (kg)</a:t>
                </a:r>
              </a:p>
            </p:txBody>
          </p:sp>
        </mc:Choice>
        <mc:Fallback xmlns="">
          <p:sp>
            <p:nvSpPr>
              <p:cNvPr id="3" name="Rectangle 2"/>
              <p:cNvSpPr>
                <a:spLocks noRot="1" noChangeAspect="1" noMove="1" noResize="1" noEditPoints="1" noAdjustHandles="1" noChangeArrowheads="1" noChangeShapeType="1" noTextEdit="1"/>
              </p:cNvSpPr>
              <p:nvPr/>
            </p:nvSpPr>
            <p:spPr>
              <a:xfrm>
                <a:off x="1104900" y="1638300"/>
                <a:ext cx="16078200" cy="7909922"/>
              </a:xfrm>
              <a:prstGeom prst="rect">
                <a:avLst/>
              </a:prstGeom>
              <a:blipFill>
                <a:blip r:embed="rId3"/>
                <a:stretch>
                  <a:fillRect l="-1137" r="-1137"/>
                </a:stretch>
              </a:blipFill>
            </p:spPr>
            <p:txBody>
              <a:bodyPr/>
              <a:lstStyle/>
              <a:p>
                <a:r>
                  <a:rPr lang="en-US">
                    <a:noFill/>
                  </a:rPr>
                  <a:t> </a:t>
                </a:r>
              </a:p>
            </p:txBody>
          </p:sp>
        </mc:Fallback>
      </mc:AlternateContent>
    </p:spTree>
    <p:extLst>
      <p:ext uri="{BB962C8B-B14F-4D97-AF65-F5344CB8AC3E}">
        <p14:creationId xmlns:p14="http://schemas.microsoft.com/office/powerpoint/2010/main" val="100425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up)">
                                      <p:cBhvr>
                                        <p:cTn id="30" dur="500"/>
                                        <p:tgtEl>
                                          <p:spTgt spid="3">
                                            <p:txEl>
                                              <p:pRg st="5" end="5"/>
                                            </p:txEl>
                                          </p:spTgt>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wipe(up)">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310815"/>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67211">
            <a:off x="15924957" y="8733683"/>
            <a:ext cx="1922712" cy="1493750"/>
          </a:xfrm>
          <a:prstGeom prst="rect">
            <a:avLst/>
          </a:prstGeom>
        </p:spPr>
      </p:pic>
      <p:sp>
        <p:nvSpPr>
          <p:cNvPr id="10" name="TextBox 9"/>
          <p:cNvSpPr txBox="1"/>
          <p:nvPr/>
        </p:nvSpPr>
        <p:spPr>
          <a:xfrm>
            <a:off x="8299450" y="723900"/>
            <a:ext cx="1689100"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104900" y="1638300"/>
                <a:ext cx="16078200" cy="749718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𝑛</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40</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den>
                    </m:f>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mà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&lt;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0&lt;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36</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Suy ra nhóm 4 là nhóm đầu tiên có tần số tích luỹ lớn hơn hoặc bằng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 nhóm 4 là nhóm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𝑡</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60</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𝑙</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=10; </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𝑛</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nhóm 3 là nhóm </a:t>
                </a:r>
                <a14:m>
                  <m:oMath xmlns:m="http://schemas.openxmlformats.org/officeDocument/2006/math">
                    <m:d>
                      <m:dPr>
                        <m:begChr m:val="["/>
                        <m:endChr m:val=""/>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5</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có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𝑓</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Áp dụng công thức, ta có tứ phân vị thứ ba là</a:t>
                </a: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𝑄</m:t>
                        </m:r>
                      </m:e>
                      <m: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sub>
                    </m:sSub>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num>
                          <m:den>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den>
                        </m:f>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.10=</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62,5</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(kg)</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tứ</a:t>
                </a:r>
                <a:r>
                  <a:rPr kumimoji="0" lang="en-US" sz="36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phân vị của mẫu số liệu trên là:</a:t>
                </a:r>
              </a:p>
              <a:p>
                <a:pPr algn="ctr">
                  <a:lnSpc>
                    <a:spcPct val="150000"/>
                  </a:lnSpc>
                  <a:defRPr/>
                </a:pP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1</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48</m:t>
                    </m:r>
                    <m:r>
                      <a:rPr lang="en-US" sz="3600" i="1" smtClean="0">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(kg);   </a:t>
                </a: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2</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55</m:t>
                    </m:r>
                    <m:r>
                      <a:rPr lang="en-US" sz="3600" i="1">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(kg);   </a:t>
                </a:r>
                <a14:m>
                  <m:oMath xmlns:m="http://schemas.openxmlformats.org/officeDocument/2006/math">
                    <m:sSub>
                      <m:sSubPr>
                        <m:ctrlPr>
                          <a:rPr lang="en-US" sz="3600" i="1">
                            <a:solidFill>
                              <a:prstClr val="black"/>
                            </a:solidFill>
                            <a:latin typeface="Cambria Math" panose="02040503050406030204" pitchFamily="18" charset="0"/>
                            <a:cs typeface="Arial" panose="020B0604020202020204" pitchFamily="34" charset="0"/>
                          </a:rPr>
                        </m:ctrlPr>
                      </m:sSubPr>
                      <m:e>
                        <m:r>
                          <a:rPr lang="en-US" sz="3600" i="1">
                            <a:solidFill>
                              <a:prstClr val="black"/>
                            </a:solidFill>
                            <a:latin typeface="Cambria Math" panose="02040503050406030204" pitchFamily="18" charset="0"/>
                            <a:cs typeface="Arial" panose="020B0604020202020204" pitchFamily="34" charset="0"/>
                          </a:rPr>
                          <m:t>𝑄</m:t>
                        </m:r>
                      </m:e>
                      <m:sub>
                        <m:r>
                          <a:rPr lang="en-US" sz="3600" b="0" i="1" smtClean="0">
                            <a:solidFill>
                              <a:prstClr val="black"/>
                            </a:solidFill>
                            <a:latin typeface="Cambria Math" panose="02040503050406030204" pitchFamily="18" charset="0"/>
                            <a:cs typeface="Arial" panose="020B0604020202020204" pitchFamily="34" charset="0"/>
                          </a:rPr>
                          <m:t>3</m:t>
                        </m:r>
                      </m:sub>
                    </m:sSub>
                    <m:r>
                      <a:rPr lang="en-US" sz="3600" i="1">
                        <a:solidFill>
                          <a:prstClr val="black"/>
                        </a:solidFill>
                        <a:latin typeface="Cambria Math" panose="02040503050406030204" pitchFamily="18" charset="0"/>
                        <a:cs typeface="Arial" panose="020B0604020202020204" pitchFamily="34" charset="0"/>
                      </a:rPr>
                      <m:t>=</m:t>
                    </m:r>
                    <m:r>
                      <a:rPr lang="en-US" sz="3600" b="0" i="1" smtClean="0">
                        <a:solidFill>
                          <a:prstClr val="black"/>
                        </a:solidFill>
                        <a:latin typeface="Cambria Math" panose="02040503050406030204" pitchFamily="18" charset="0"/>
                        <a:cs typeface="Arial" panose="020B0604020202020204" pitchFamily="34" charset="0"/>
                      </a:rPr>
                      <m:t>62,5</m:t>
                    </m:r>
                    <m:r>
                      <a:rPr lang="en-US" sz="3600" i="1">
                        <a:solidFill>
                          <a:prstClr val="black"/>
                        </a:solidFill>
                        <a:latin typeface="Cambria Math" panose="02040503050406030204" pitchFamily="18" charset="0"/>
                        <a:cs typeface="Arial" panose="020B0604020202020204" pitchFamily="34" charset="0"/>
                      </a:rPr>
                      <m:t> </m:t>
                    </m:r>
                  </m:oMath>
                </a14:m>
                <a:r>
                  <a:rPr lang="en-US" sz="3600">
                    <a:solidFill>
                      <a:prstClr val="black"/>
                    </a:solidFill>
                    <a:latin typeface="Arial" panose="020B0604020202020204" pitchFamily="34" charset="0"/>
                    <a:cs typeface="Arial" panose="020B0604020202020204" pitchFamily="34" charset="0"/>
                  </a:rPr>
                  <a:t>(kg)</a:t>
                </a:r>
              </a:p>
            </p:txBody>
          </p:sp>
        </mc:Choice>
        <mc:Fallback xmlns="">
          <p:sp>
            <p:nvSpPr>
              <p:cNvPr id="3" name="Rectangle 2"/>
              <p:cNvSpPr>
                <a:spLocks noRot="1" noChangeAspect="1" noMove="1" noResize="1" noEditPoints="1" noAdjustHandles="1" noChangeArrowheads="1" noChangeShapeType="1" noTextEdit="1"/>
              </p:cNvSpPr>
              <p:nvPr/>
            </p:nvSpPr>
            <p:spPr>
              <a:xfrm>
                <a:off x="1104900" y="1638300"/>
                <a:ext cx="16078200" cy="7497181"/>
              </a:xfrm>
              <a:prstGeom prst="rect">
                <a:avLst/>
              </a:prstGeom>
              <a:blipFill>
                <a:blip r:embed="rId3"/>
                <a:stretch>
                  <a:fillRect l="-1137" r="-1137" b="-732"/>
                </a:stretch>
              </a:blipFill>
            </p:spPr>
            <p:txBody>
              <a:bodyPr/>
              <a:lstStyle/>
              <a:p>
                <a:r>
                  <a:rPr lang="en-US">
                    <a:noFill/>
                  </a:rPr>
                  <a:t> </a:t>
                </a:r>
              </a:p>
            </p:txBody>
          </p:sp>
        </mc:Fallback>
      </mc:AlternateContent>
    </p:spTree>
    <p:extLst>
      <p:ext uri="{BB962C8B-B14F-4D97-AF65-F5344CB8AC3E}">
        <p14:creationId xmlns:p14="http://schemas.microsoft.com/office/powerpoint/2010/main" val="285255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up)">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500"/>
                                        <p:tgtEl>
                                          <p:spTgt spid="3">
                                            <p:txEl>
                                              <p:pRg st="5" end="5"/>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36803" y="3548241"/>
            <a:ext cx="2625784" cy="1388650"/>
          </a:xfrm>
          <a:prstGeom prst="rect">
            <a:avLst/>
          </a:prstGeom>
        </p:spPr>
        <p:txBody>
          <a:bodyPr lIns="0" tIns="0" rIns="0" bIns="0" rtlCol="0" anchor="t">
            <a:spAutoFit/>
          </a:bodyPr>
          <a:lstStyle/>
          <a:p>
            <a:pPr algn="ctr">
              <a:lnSpc>
                <a:spcPts val="9426"/>
              </a:lnSpc>
            </a:pPr>
            <a:r>
              <a:rPr lang="en-US" sz="16600" b="1" spc="182">
                <a:solidFill>
                  <a:schemeClr val="tx2"/>
                </a:solidFill>
                <a:latin typeface="Arial" panose="020B0604020202020204" pitchFamily="34" charset="0"/>
                <a:cs typeface="Arial" panose="020B0604020202020204" pitchFamily="34" charset="0"/>
              </a:rPr>
              <a:t>I</a:t>
            </a:r>
          </a:p>
        </p:txBody>
      </p:sp>
      <p:sp>
        <p:nvSpPr>
          <p:cNvPr id="33" name="TextBox 33"/>
          <p:cNvSpPr txBox="1"/>
          <p:nvPr/>
        </p:nvSpPr>
        <p:spPr>
          <a:xfrm>
            <a:off x="448409" y="5244951"/>
            <a:ext cx="16202573" cy="1820819"/>
          </a:xfrm>
          <a:prstGeom prst="rect">
            <a:avLst/>
          </a:prstGeom>
        </p:spPr>
        <p:txBody>
          <a:bodyPr wrap="square" lIns="0" tIns="0" rIns="0" bIns="0" rtlCol="0" anchor="t">
            <a:spAutoFit/>
          </a:bodyPr>
          <a:lstStyle/>
          <a:p>
            <a:pPr algn="ctr">
              <a:lnSpc>
                <a:spcPct val="150000"/>
              </a:lnSpc>
            </a:pPr>
            <a:r>
              <a:rPr lang="en-US" sz="9000" b="1" spc="120">
                <a:solidFill>
                  <a:schemeClr val="tx2"/>
                </a:solidFill>
                <a:latin typeface="Arial" panose="020B0604020202020204" pitchFamily="34" charset="0"/>
                <a:cs typeface="Arial" panose="020B0604020202020204" pitchFamily="34" charset="0"/>
              </a:rPr>
              <a:t>MẪU SỐ LIỆU GHÉP NHÓM</a:t>
            </a:r>
          </a:p>
        </p:txBody>
      </p:sp>
      <p:sp>
        <p:nvSpPr>
          <p:cNvPr id="37" name="Freeform 37"/>
          <p:cNvSpPr/>
          <p:nvPr/>
        </p:nvSpPr>
        <p:spPr>
          <a:xfrm rot="782942">
            <a:off x="2149853" y="1479035"/>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med">
    <p:comb/>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62426"/>
            <a:ext cx="17983200" cy="9947978"/>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3" name="Rounded Rectangle 2"/>
          <p:cNvSpPr/>
          <p:nvPr/>
        </p:nvSpPr>
        <p:spPr>
          <a:xfrm>
            <a:off x="1066800" y="553641"/>
            <a:ext cx="3718560" cy="1137524"/>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3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6</a:t>
            </a:r>
          </a:p>
        </p:txBody>
      </p:sp>
      <p:sp>
        <p:nvSpPr>
          <p:cNvPr id="8" name="TextBox 7"/>
          <p:cNvSpPr txBox="1"/>
          <p:nvPr/>
        </p:nvSpPr>
        <p:spPr>
          <a:xfrm>
            <a:off x="5210476" y="248841"/>
            <a:ext cx="12086924" cy="1694951"/>
          </a:xfrm>
          <a:prstGeom prst="rect">
            <a:avLst/>
          </a:prstGeom>
          <a:noFill/>
        </p:spPr>
        <p:txBody>
          <a:bodyPr wrap="square" rtlCol="0">
            <a:spAutoFit/>
          </a:bodyPr>
          <a:lstStyle/>
          <a:p>
            <a:pPr lvl="0" algn="just">
              <a:lnSpc>
                <a:spcPct val="150000"/>
              </a:lnSpc>
            </a:pPr>
            <a:r>
              <a:rPr lang="vi-VN" sz="3700">
                <a:solidFill>
                  <a:prstClr val="black"/>
                </a:solidFill>
                <a:cs typeface="Arial" panose="020B0604020202020204" pitchFamily="34" charset="0"/>
              </a:rPr>
              <a:t>Tìm tứ phân vị của mẫu số liệu</a:t>
            </a:r>
            <a:r>
              <a:rPr lang="en-US" sz="3700">
                <a:solidFill>
                  <a:prstClr val="black"/>
                </a:solidFill>
                <a:cs typeface="Arial" panose="020B0604020202020204" pitchFamily="34" charset="0"/>
              </a:rPr>
              <a:t> </a:t>
            </a:r>
            <a:r>
              <a:rPr lang="en-US" sz="3700">
                <a:solidFill>
                  <a:prstClr val="black"/>
                </a:solidFill>
                <a:latin typeface="Arial" panose="020B0604020202020204" pitchFamily="34" charset="0"/>
                <a:cs typeface="Arial" panose="020B0604020202020204" pitchFamily="34" charset="0"/>
              </a:rPr>
              <a:t>ghép nhóm ở</a:t>
            </a:r>
            <a:r>
              <a:rPr lang="vi-VN" sz="3700">
                <a:solidFill>
                  <a:prstClr val="black"/>
                </a:solidFill>
                <a:latin typeface="Arial" panose="020B0604020202020204" pitchFamily="34" charset="0"/>
                <a:cs typeface="Arial" panose="020B0604020202020204" pitchFamily="34" charset="0"/>
              </a:rPr>
              <a:t> </a:t>
            </a:r>
            <a:r>
              <a:rPr lang="vi-VN" sz="3700">
                <a:solidFill>
                  <a:prstClr val="black"/>
                </a:solidFill>
                <a:cs typeface="Arial" panose="020B0604020202020204" pitchFamily="34" charset="0"/>
              </a:rPr>
              <a:t>Bảng 1 (làm tròn các kết quả đến hàng đơn vị).</a:t>
            </a:r>
            <a:endParaRPr kumimoji="0" lang="vi-VN" sz="3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5925800" y="8806932"/>
            <a:ext cx="1987278" cy="1168253"/>
          </a:xfrm>
          <a:prstGeom prst="rect">
            <a:avLst/>
          </a:prstGeom>
        </p:spPr>
      </p:pic>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2696974950"/>
                  </p:ext>
                </p:extLst>
              </p:nvPr>
            </p:nvGraphicFramePr>
            <p:xfrm>
              <a:off x="1066800" y="3009900"/>
              <a:ext cx="5334001" cy="6939217"/>
            </p:xfrm>
            <a:graphic>
              <a:graphicData uri="http://schemas.openxmlformats.org/drawingml/2006/table">
                <a:tbl>
                  <a:tblPr firstRow="1" firstCol="1" bandRow="1"/>
                  <a:tblGrid>
                    <a:gridCol w="1777271">
                      <a:extLst>
                        <a:ext uri="{9D8B030D-6E8A-4147-A177-3AD203B41FA5}">
                          <a16:colId xmlns:a16="http://schemas.microsoft.com/office/drawing/2014/main" val="3153309344"/>
                        </a:ext>
                      </a:extLst>
                    </a:gridCol>
                    <a:gridCol w="1778365">
                      <a:extLst>
                        <a:ext uri="{9D8B030D-6E8A-4147-A177-3AD203B41FA5}">
                          <a16:colId xmlns:a16="http://schemas.microsoft.com/office/drawing/2014/main" val="3198179756"/>
                        </a:ext>
                      </a:extLst>
                    </a:gridCol>
                    <a:gridCol w="1778365">
                      <a:extLst>
                        <a:ext uri="{9D8B030D-6E8A-4147-A177-3AD203B41FA5}">
                          <a16:colId xmlns:a16="http://schemas.microsoft.com/office/drawing/2014/main" val="329205961"/>
                        </a:ext>
                      </a:extLst>
                    </a:gridCol>
                  </a:tblGrid>
                  <a:tr h="1502310">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174"/>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0;4</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13</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6157422"/>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4;8</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29</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42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618410"/>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8;12</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48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90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7160"/>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12;16</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112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207141"/>
                      </a:ext>
                    </a:extLst>
                  </a:tr>
                  <a:tr h="874736">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600" i="1">
                                        <a:effectLst/>
                                        <a:latin typeface="Cambria Math" panose="02040503050406030204" pitchFamily="18" charset="0"/>
                                        <a:ea typeface="Arial" panose="020B0604020202020204" pitchFamily="34" charset="0"/>
                                        <a:cs typeface="Times New Roman" panose="02020603050405020304" pitchFamily="18" charset="0"/>
                                      </a:rPr>
                                      <m:t>16;20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8748666"/>
                      </a:ext>
                    </a:extLst>
                  </a:tr>
                  <a:tr h="874736">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Arial" panose="020B0604020202020204" pitchFamily="34" charset="0"/>
                                    <a:cs typeface="Times New Roman" panose="02020603050405020304" pitchFamily="18" charset="0"/>
                                  </a:rPr>
                                  <m:t>𝑛</m:t>
                                </m:r>
                                <m:r>
                                  <a:rPr lang="da-DK" sz="3600" i="1">
                                    <a:effectLst/>
                                    <a:latin typeface="Cambria Math" panose="02040503050406030204" pitchFamily="18" charset="0"/>
                                    <a:ea typeface="Arial" panose="020B0604020202020204" pitchFamily="34" charset="0"/>
                                    <a:cs typeface="Times New Roman" panose="02020603050405020304" pitchFamily="18" charset="0"/>
                                  </a:rPr>
                                  <m:t>=120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57605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2696974950"/>
                  </p:ext>
                </p:extLst>
              </p:nvPr>
            </p:nvGraphicFramePr>
            <p:xfrm>
              <a:off x="1066800" y="3009900"/>
              <a:ext cx="5334001" cy="6939217"/>
            </p:xfrm>
            <a:graphic>
              <a:graphicData uri="http://schemas.openxmlformats.org/drawingml/2006/table">
                <a:tbl>
                  <a:tblPr firstRow="1" firstCol="1" bandRow="1"/>
                  <a:tblGrid>
                    <a:gridCol w="1777271">
                      <a:extLst>
                        <a:ext uri="{9D8B030D-6E8A-4147-A177-3AD203B41FA5}">
                          <a16:colId xmlns:a16="http://schemas.microsoft.com/office/drawing/2014/main" val="3153309344"/>
                        </a:ext>
                      </a:extLst>
                    </a:gridCol>
                    <a:gridCol w="1778365">
                      <a:extLst>
                        <a:ext uri="{9D8B030D-6E8A-4147-A177-3AD203B41FA5}">
                          <a16:colId xmlns:a16="http://schemas.microsoft.com/office/drawing/2014/main" val="3198179756"/>
                        </a:ext>
                      </a:extLst>
                    </a:gridCol>
                    <a:gridCol w="1778365">
                      <a:extLst>
                        <a:ext uri="{9D8B030D-6E8A-4147-A177-3AD203B41FA5}">
                          <a16:colId xmlns:a16="http://schemas.microsoft.com/office/drawing/2014/main" val="329205961"/>
                        </a:ext>
                      </a:extLst>
                    </a:gridCol>
                  </a:tblGrid>
                  <a:tr h="1544257">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510174"/>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173469" r="-200685" b="-5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173469" r="-100685" b="-504082"/>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173469" r="-685" b="-504082"/>
                          </a:stretch>
                        </a:blipFill>
                      </a:tcPr>
                    </a:tc>
                    <a:extLst>
                      <a:ext uri="{0D108BD9-81ED-4DB2-BD59-A6C34878D82A}">
                        <a16:rowId xmlns:a16="http://schemas.microsoft.com/office/drawing/2014/main" val="2476157422"/>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271622" r="-200685" b="-4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271622" r="-100685" b="-4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271622" r="-685" b="-400676"/>
                          </a:stretch>
                        </a:blipFill>
                      </a:tcPr>
                    </a:tc>
                    <a:extLst>
                      <a:ext uri="{0D108BD9-81ED-4DB2-BD59-A6C34878D82A}">
                        <a16:rowId xmlns:a16="http://schemas.microsoft.com/office/drawing/2014/main" val="353261841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371622" r="-20068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371622" r="-100685" b="-3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371622" r="-685" b="-300676"/>
                          </a:stretch>
                        </a:blipFill>
                      </a:tcPr>
                    </a:tc>
                    <a:extLst>
                      <a:ext uri="{0D108BD9-81ED-4DB2-BD59-A6C34878D82A}">
                        <a16:rowId xmlns:a16="http://schemas.microsoft.com/office/drawing/2014/main" val="412847160"/>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471622" r="-20068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471622" r="-100685" b="-200676"/>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471622" r="-685" b="-200676"/>
                          </a:stretch>
                        </a:blipFill>
                      </a:tcPr>
                    </a:tc>
                    <a:extLst>
                      <a:ext uri="{0D108BD9-81ED-4DB2-BD59-A6C34878D82A}">
                        <a16:rowId xmlns:a16="http://schemas.microsoft.com/office/drawing/2014/main" val="2299207141"/>
                      </a:ext>
                    </a:extLst>
                  </a:tr>
                  <a:tr h="899160">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685" t="-575510" r="-20068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575510" r="-100685" b="-102041"/>
                          </a:stretch>
                        </a:blipFill>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00685" t="-575510" r="-685" b="-102041"/>
                          </a:stretch>
                        </a:blipFill>
                      </a:tcPr>
                    </a:tc>
                    <a:extLst>
                      <a:ext uri="{0D108BD9-81ED-4DB2-BD59-A6C34878D82A}">
                        <a16:rowId xmlns:a16="http://schemas.microsoft.com/office/drawing/2014/main" val="848748666"/>
                      </a:ext>
                    </a:extLst>
                  </a:tr>
                  <a:tr h="899160">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0685" t="-670946" r="-100685" b="-1351"/>
                          </a:stretch>
                        </a:blipFill>
                      </a:tcPr>
                    </a:tc>
                    <a:tc>
                      <a:txBody>
                        <a:bodyPr/>
                        <a:lstStyle/>
                        <a:p>
                          <a:pPr algn="just">
                            <a:lnSpc>
                              <a:spcPct val="150000"/>
                            </a:lnSpc>
                            <a:spcBef>
                              <a:spcPts val="600"/>
                            </a:spcBef>
                            <a:spcAft>
                              <a:spcPts val="600"/>
                            </a:spcAft>
                          </a:pPr>
                          <a:r>
                            <a:rPr lang="da-DK" sz="3600">
                              <a:effectLst/>
                              <a:latin typeface="Arial" panose="020B0604020202020204" pitchFamily="34" charset="0"/>
                              <a:ea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576055"/>
                      </a:ext>
                    </a:extLst>
                  </a:tr>
                </a:tbl>
              </a:graphicData>
            </a:graphic>
          </p:graphicFrame>
        </mc:Fallback>
      </mc:AlternateContent>
      <p:sp>
        <p:nvSpPr>
          <p:cNvPr id="11" name="TextBox 10"/>
          <p:cNvSpPr txBox="1"/>
          <p:nvPr/>
        </p:nvSpPr>
        <p:spPr>
          <a:xfrm>
            <a:off x="8299450" y="2119156"/>
            <a:ext cx="16891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7222958" y="3029739"/>
                <a:ext cx="10058400" cy="59947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3700">
                    <a:latin typeface="Arial" panose="020B0604020202020204" pitchFamily="34" charset="0"/>
                    <a:ea typeface="Arial" panose="020B0604020202020204" pitchFamily="34" charset="0"/>
                    <a:cs typeface="Arial" panose="020B0604020202020204" pitchFamily="34" charset="0"/>
                  </a:rPr>
                  <a:t>Tứ phân vị thứ nhất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3700">
                    <a:effectLst/>
                    <a:latin typeface="Arial" panose="020B0604020202020204" pitchFamily="34" charset="0"/>
                    <a:ea typeface="Dotum" panose="020B0600000101010101" pitchFamily="34" charset="-127"/>
                    <a:cs typeface="Arial" panose="020B0604020202020204" pitchFamily="34" charset="0"/>
                  </a:rPr>
                  <a:t>Nhóm đầu tiên có tần số tích lũy lớn hơn hoặc bằng </a:t>
                </a:r>
                <a14:m>
                  <m:oMath xmlns:m="http://schemas.openxmlformats.org/officeDocument/2006/math">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𝑛</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fPr>
                      <m:num>
                        <m:r>
                          <a:rPr lang="da-DK" sz="3700" i="1">
                            <a:effectLst/>
                            <a:latin typeface="Cambria Math" panose="02040503050406030204" pitchFamily="18" charset="0"/>
                            <a:ea typeface="Dotum" panose="020B0600000101010101" pitchFamily="34" charset="-127"/>
                            <a:cs typeface="Times New Roman" panose="02020603050405020304" pitchFamily="18" charset="0"/>
                          </a:rPr>
                          <m:t>120</m:t>
                        </m:r>
                      </m:num>
                      <m:den>
                        <m:r>
                          <a:rPr lang="da-DK" sz="3700" i="1">
                            <a:effectLst/>
                            <a:latin typeface="Cambria Math" panose="02040503050406030204" pitchFamily="18" charset="0"/>
                            <a:ea typeface="Dotum" panose="020B0600000101010101" pitchFamily="34" charset="-127"/>
                            <a:cs typeface="Times New Roman" panose="02020603050405020304" pitchFamily="18" charset="0"/>
                          </a:rPr>
                          <m:t>4</m:t>
                        </m:r>
                      </m:den>
                    </m:f>
                    <m:r>
                      <a:rPr lang="da-DK" sz="3700" i="1">
                        <a:effectLst/>
                        <a:latin typeface="Cambria Math" panose="02040503050406030204" pitchFamily="18" charset="0"/>
                        <a:ea typeface="Dotum" panose="020B0600000101010101" pitchFamily="34" charset="-127"/>
                        <a:cs typeface="Times New Roman" panose="02020603050405020304" pitchFamily="18" charset="0"/>
                      </a:rPr>
                      <m:t>=30</m:t>
                    </m:r>
                  </m:oMath>
                </a14:m>
                <a:r>
                  <a:rPr lang="da-DK" sz="3700">
                    <a:effectLst/>
                    <a:latin typeface="Arial" panose="020B0604020202020204" pitchFamily="34" charset="0"/>
                    <a:ea typeface="Dotum" panose="020B0600000101010101" pitchFamily="34" charset="-127"/>
                    <a:cs typeface="Arial" panose="020B0604020202020204" pitchFamily="34" charset="0"/>
                  </a:rPr>
                  <a:t> là nhóm 2 </a:t>
                </a:r>
                <a14:m>
                  <m:oMath xmlns:m="http://schemas.openxmlformats.org/officeDocument/2006/math">
                    <m:r>
                      <a:rPr lang="en-US" sz="3700" b="0" i="0" smtClean="0">
                        <a:effectLst/>
                        <a:latin typeface="Cambria Math" panose="02040503050406030204" pitchFamily="18" charset="0"/>
                        <a:ea typeface="Dotum" panose="020B0600000101010101" pitchFamily="34" charset="-127"/>
                        <a:cs typeface="Times New Roman" panose="02020603050405020304" pitchFamily="18" charset="0"/>
                      </a:rPr>
                      <m:t>⇒</m:t>
                    </m:r>
                    <m:r>
                      <a:rPr lang="da-DK" sz="3700" i="1">
                        <a:effectLst/>
                        <a:latin typeface="Cambria Math" panose="02040503050406030204" pitchFamily="18" charset="0"/>
                        <a:ea typeface="Dotum" panose="020B0600000101010101" pitchFamily="34" charset="-127"/>
                        <a:cs typeface="Times New Roman" panose="02020603050405020304" pitchFamily="18" charset="0"/>
                      </a:rPr>
                      <m:t>𝑝</m:t>
                    </m:r>
                    <m:r>
                      <a:rPr lang="da-DK" sz="3700" i="1">
                        <a:effectLst/>
                        <a:latin typeface="Cambria Math" panose="02040503050406030204" pitchFamily="18" charset="0"/>
                        <a:ea typeface="Dotum" panose="020B0600000101010101" pitchFamily="34" charset="-127"/>
                        <a:cs typeface="Times New Roman" panose="02020603050405020304" pitchFamily="18" charset="0"/>
                      </a:rPr>
                      <m:t>=2</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da-DK" sz="3700" i="1">
                        <a:effectLst/>
                        <a:latin typeface="Cambria Math" panose="02040503050406030204" pitchFamily="18" charset="0"/>
                        <a:ea typeface="Arial" panose="020B0604020202020204" pitchFamily="34" charset="0"/>
                        <a:cs typeface="Times New Roman" panose="02020603050405020304" pitchFamily="18" charset="0"/>
                      </a:rPr>
                      <m:t>𝑠</m:t>
                    </m:r>
                    <m:r>
                      <a:rPr lang="da-DK" sz="3700" i="1">
                        <a:effectLst/>
                        <a:latin typeface="Cambria Math" panose="02040503050406030204" pitchFamily="18" charset="0"/>
                        <a:ea typeface="Arial" panose="020B0604020202020204" pitchFamily="34" charset="0"/>
                        <a:cs typeface="Times New Roman" panose="02020603050405020304" pitchFamily="18" charset="0"/>
                      </a:rPr>
                      <m:t>=4</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h</m:t>
                    </m:r>
                    <m:r>
                      <a:rPr lang="da-DK" sz="3700" i="1">
                        <a:effectLst/>
                        <a:latin typeface="Cambria Math" panose="02040503050406030204" pitchFamily="18" charset="0"/>
                        <a:ea typeface="Dotum" panose="020B0600000101010101" pitchFamily="34" charset="-127"/>
                        <a:cs typeface="Times New Roman" panose="02020603050405020304" pitchFamily="18" charset="0"/>
                      </a:rPr>
                      <m:t>=8−4=4</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𝑛</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2</m:t>
                        </m:r>
                      </m:sub>
                    </m:sSub>
                    <m:r>
                      <a:rPr lang="da-DK" sz="3700" i="1">
                        <a:effectLst/>
                        <a:latin typeface="Cambria Math" panose="02040503050406030204" pitchFamily="18" charset="0"/>
                        <a:ea typeface="Arial" panose="020B0604020202020204" pitchFamily="34" charset="0"/>
                        <a:cs typeface="Times New Roman" panose="02020603050405020304" pitchFamily="18" charset="0"/>
                      </a:rPr>
                      <m:t>=29</m:t>
                    </m:r>
                  </m:oMath>
                </a14:m>
                <a:r>
                  <a:rPr lang="da-DK" sz="37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3700" i="1">
                        <a:effectLst/>
                        <a:latin typeface="Cambria Math" panose="02040503050406030204" pitchFamily="18" charset="0"/>
                        <a:ea typeface="Dotum" panose="020B0600000101010101" pitchFamily="34" charset="-127"/>
                        <a:cs typeface="Times New Roman" panose="02020603050405020304" pitchFamily="18" charset="0"/>
                      </a:rPr>
                      <m:t>𝑐</m:t>
                    </m:r>
                    <m:sSub>
                      <m:sSubPr>
                        <m:ctrlPr>
                          <a:rPr lang="en-US" sz="3700" i="1">
                            <a:effectLst/>
                            <a:latin typeface="Cambria Math" panose="02040503050406030204" pitchFamily="18" charset="0"/>
                            <a:ea typeface="Dotum" panose="020B0600000101010101" pitchFamily="34" charset="-127"/>
                            <a:cs typeface="Times New Roman" panose="02020603050405020304" pitchFamily="18" charset="0"/>
                          </a:rPr>
                        </m:ctrlPr>
                      </m:sSubPr>
                      <m:e>
                        <m:r>
                          <a:rPr lang="da-DK" sz="3700" i="1">
                            <a:effectLst/>
                            <a:latin typeface="Cambria Math" panose="02040503050406030204" pitchFamily="18" charset="0"/>
                            <a:ea typeface="Dotum" panose="020B0600000101010101" pitchFamily="34" charset="-127"/>
                            <a:cs typeface="Times New Roman" panose="02020603050405020304" pitchFamily="18" charset="0"/>
                          </a:rPr>
                          <m:t>𝑓</m:t>
                        </m:r>
                      </m:e>
                      <m:sub>
                        <m:r>
                          <a:rPr lang="da-DK" sz="37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3700" i="1">
                        <a:effectLst/>
                        <a:latin typeface="Cambria Math" panose="02040503050406030204" pitchFamily="18" charset="0"/>
                        <a:ea typeface="Dotum" panose="020B0600000101010101" pitchFamily="34" charset="-127"/>
                        <a:cs typeface="Times New Roman" panose="02020603050405020304" pitchFamily="18" charset="0"/>
                      </a:rPr>
                      <m:t>=13</m:t>
                    </m:r>
                  </m:oMath>
                </a14:m>
                <a:r>
                  <a:rPr lang="da-DK" sz="3700">
                    <a:effectLst/>
                    <a:latin typeface="Arial" panose="020B0604020202020204" pitchFamily="34" charset="0"/>
                    <a:ea typeface="Dotum" panose="020B0600000101010101" pitchFamily="34" charset="-127"/>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700">
                        <a:latin typeface="Cambria Math" panose="02040503050406030204" pitchFamily="18" charset="0"/>
                        <a:ea typeface="Dotum" panose="020B0600000101010101" pitchFamily="34" charset="-127"/>
                        <a:cs typeface="Times New Roman" panose="02020603050405020304" pitchFamily="18" charset="0"/>
                      </a:rPr>
                      <m:t>⇒</m:t>
                    </m:r>
                  </m:oMath>
                </a14:m>
                <a:r>
                  <a:rPr lang="da-DK" sz="370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sSubPr>
                      <m:e>
                        <m:r>
                          <a:rPr lang="da-DK" sz="37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3700" i="1">
                            <a:effectLst/>
                            <a:latin typeface="Cambria Math" panose="02040503050406030204" pitchFamily="18" charset="0"/>
                            <a:ea typeface="Arial" panose="020B0604020202020204" pitchFamily="34" charset="0"/>
                            <a:cs typeface="Times New Roman" panose="02020603050405020304" pitchFamily="18" charset="0"/>
                          </a:rPr>
                          <m:t>1</m:t>
                        </m:r>
                      </m:sub>
                    </m:sSub>
                    <m:r>
                      <a:rPr lang="da-DK" sz="3700" i="1">
                        <a:effectLst/>
                        <a:latin typeface="Cambria Math" panose="02040503050406030204" pitchFamily="18" charset="0"/>
                        <a:ea typeface="Arial" panose="020B0604020202020204" pitchFamily="34" charset="0"/>
                        <a:cs typeface="Times New Roman" panose="02020603050405020304" pitchFamily="18" charset="0"/>
                      </a:rPr>
                      <m:t>=4+</m:t>
                    </m:r>
                    <m:d>
                      <m:d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700" i="1">
                                <a:effectLst/>
                                <a:latin typeface="Cambria Math" panose="02040503050406030204" pitchFamily="18" charset="0"/>
                                <a:ea typeface="Arial" panose="020B0604020202020204" pitchFamily="34" charset="0"/>
                                <a:cs typeface="Times New Roman" panose="02020603050405020304" pitchFamily="18" charset="0"/>
                              </a:rPr>
                            </m:ctrlPr>
                          </m:fPr>
                          <m:num>
                            <m:r>
                              <a:rPr lang="da-DK" sz="3700" i="1">
                                <a:effectLst/>
                                <a:latin typeface="Cambria Math" panose="02040503050406030204" pitchFamily="18" charset="0"/>
                                <a:ea typeface="Arial" panose="020B0604020202020204" pitchFamily="34" charset="0"/>
                                <a:cs typeface="Times New Roman" panose="02020603050405020304" pitchFamily="18" charset="0"/>
                              </a:rPr>
                              <m:t>30−13</m:t>
                            </m:r>
                          </m:num>
                          <m:den>
                            <m:r>
                              <a:rPr lang="da-DK" sz="3700" i="1">
                                <a:effectLst/>
                                <a:latin typeface="Cambria Math" panose="02040503050406030204" pitchFamily="18" charset="0"/>
                                <a:ea typeface="Arial" panose="020B0604020202020204" pitchFamily="34" charset="0"/>
                                <a:cs typeface="Times New Roman" panose="02020603050405020304" pitchFamily="18" charset="0"/>
                              </a:rPr>
                              <m:t>29</m:t>
                            </m:r>
                          </m:den>
                        </m:f>
                      </m:e>
                    </m:d>
                    <m:r>
                      <a:rPr lang="da-DK" sz="3700" i="1">
                        <a:effectLst/>
                        <a:latin typeface="Cambria Math" panose="02040503050406030204" pitchFamily="18" charset="0"/>
                        <a:ea typeface="Arial" panose="020B0604020202020204" pitchFamily="34" charset="0"/>
                        <a:cs typeface="Times New Roman" panose="02020603050405020304" pitchFamily="18" charset="0"/>
                      </a:rPr>
                      <m:t>.4=6</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222958" y="3029739"/>
                <a:ext cx="10058400" cy="5994718"/>
              </a:xfrm>
              <a:prstGeom prst="rect">
                <a:avLst/>
              </a:prstGeom>
              <a:blipFill>
                <a:blip r:embed="rId4"/>
                <a:stretch>
                  <a:fillRect l="-1939" r="-1879"/>
                </a:stretch>
              </a:blipFill>
            </p:spPr>
            <p:txBody>
              <a:bodyPr/>
              <a:lstStyle/>
              <a:p>
                <a:r>
                  <a:rPr lang="en-US">
                    <a:noFill/>
                  </a:rPr>
                  <a:t> </a:t>
                </a:r>
              </a:p>
            </p:txBody>
          </p:sp>
        </mc:Fallback>
      </mc:AlternateContent>
    </p:spTree>
    <p:extLst>
      <p:ext uri="{BB962C8B-B14F-4D97-AF65-F5344CB8AC3E}">
        <p14:creationId xmlns:p14="http://schemas.microsoft.com/office/powerpoint/2010/main" val="38191106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wipe(left)">
                                      <p:cBhvr>
                                        <p:cTn id="44"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162426"/>
            <a:ext cx="17983200" cy="9947978"/>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9" name="Picture 8"/>
          <p:cNvPicPr>
            <a:picLocks noChangeAspect="1"/>
          </p:cNvPicPr>
          <p:nvPr/>
        </p:nvPicPr>
        <p:blipFill>
          <a:blip r:embed="rId2"/>
          <a:stretch>
            <a:fillRect/>
          </a:stretch>
        </p:blipFill>
        <p:spPr>
          <a:xfrm>
            <a:off x="16219318" y="9029700"/>
            <a:ext cx="1756485" cy="1032578"/>
          </a:xfrm>
          <a:prstGeom prst="rect">
            <a:avLst/>
          </a:prstGeom>
        </p:spPr>
      </p:pic>
      <p:sp>
        <p:nvSpPr>
          <p:cNvPr id="11" name="TextBox 10"/>
          <p:cNvSpPr txBox="1"/>
          <p:nvPr/>
        </p:nvSpPr>
        <p:spPr>
          <a:xfrm>
            <a:off x="8299449" y="647700"/>
            <a:ext cx="16891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385369" y="1485900"/>
                <a:ext cx="15602321" cy="825405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Tứ phân vị thứ hai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𝑀</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𝑒</m:t>
                        </m:r>
                      </m:sub>
                    </m:sSub>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Nhóm đầu tiên có tần số tích lũy lớn hơn hoặc bằng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=60</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nhóm 3 </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𝑘</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𝑟</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𝑑</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𝑓</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=42</m:t>
                    </m:r>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𝑀</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𝑒</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=8+</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60−42</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48</m:t>
                            </m:r>
                          </m:den>
                        </m:f>
                      </m:e>
                    </m:d>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.4=10</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Tứ phân vị thứ ba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Nhóm đầu tiên có tần số lớn hơn hoặc bằng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𝑛</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3.120</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den>
                    </m:f>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=90</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là nhóm 3 </a:t>
                </a:r>
              </a:p>
              <a:p>
                <a:pPr lvl="0" algn="just">
                  <a:lnSpc>
                    <a:spcPct val="150000"/>
                  </a:lnSpc>
                </a:pPr>
                <a14:m>
                  <m:oMath xmlns:m="http://schemas.openxmlformats.org/officeDocument/2006/math">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𝑞</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=3</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𝑡</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𝑙</m:t>
                    </m:r>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𝑛</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𝑐</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𝑓</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2</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=42</m:t>
                    </m:r>
                    <m:r>
                      <a:rPr lang="en-US" sz="36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kumimoji="0" lang="da-DK"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bPr>
                      <m:e>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𝑄</m:t>
                        </m:r>
                      </m:e>
                      <m: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ub>
                    </m:sSub>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=8+</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90−42</m:t>
                            </m:r>
                          </m:num>
                          <m:den>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48</m:t>
                            </m:r>
                          </m:den>
                        </m:f>
                      </m:e>
                    </m:d>
                    <m:r>
                      <a:rPr kumimoji="0" lang="da-DK"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.4=12</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85369" y="1485900"/>
                <a:ext cx="15602321" cy="8254054"/>
              </a:xfrm>
              <a:prstGeom prst="rect">
                <a:avLst/>
              </a:prstGeom>
              <a:blipFill>
                <a:blip r:embed="rId3"/>
                <a:stretch>
                  <a:fillRect l="-1172" r="-234"/>
                </a:stretch>
              </a:blipFill>
            </p:spPr>
            <p:txBody>
              <a:bodyPr/>
              <a:lstStyle/>
              <a:p>
                <a:r>
                  <a:rPr lang="en-US">
                    <a:noFill/>
                  </a:rPr>
                  <a:t> </a:t>
                </a:r>
              </a:p>
            </p:txBody>
          </p:sp>
        </mc:Fallback>
      </mc:AlternateContent>
    </p:spTree>
    <p:extLst>
      <p:ext uri="{BB962C8B-B14F-4D97-AF65-F5344CB8AC3E}">
        <p14:creationId xmlns:p14="http://schemas.microsoft.com/office/powerpoint/2010/main" val="198182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left)">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barn(inVertical)">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left)">
                                      <p:cBhvr>
                                        <p:cTn id="31" dur="500"/>
                                        <p:tgtEl>
                                          <p:spTgt spid="6">
                                            <p:txEl>
                                              <p:pRg st="5" end="5"/>
                                            </p:txEl>
                                          </p:spTgt>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wipe(left)">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457200" y="2690216"/>
            <a:ext cx="7384010" cy="5405032"/>
            <a:chOff x="4076940" y="1944162"/>
            <a:chExt cx="9928087" cy="4632030"/>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6724969" y="-703867"/>
              <a:ext cx="4632030" cy="9928087"/>
              <a:chOff x="-2248657" y="-2714484"/>
              <a:chExt cx="5480735"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2248657" y="-2714484"/>
                <a:ext cx="5480735"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67F2D29-5CAE-058F-BC6E-2225BC63A789}"/>
                    </a:ext>
                  </a:extLst>
                </p:cNvPr>
                <p:cNvSpPr txBox="1"/>
                <p:nvPr/>
              </p:nvSpPr>
              <p:spPr>
                <a:xfrm>
                  <a:off x="4442170" y="2248963"/>
                  <a:ext cx="9104307" cy="39401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lnSpc>
                      <a:spcPct val="150000"/>
                    </a:lnSpc>
                    <a:buClr>
                      <a:srgbClr val="080808"/>
                    </a:buClr>
                    <a:tabLst>
                      <a:tab pos="200025" algn="l"/>
                    </a:tabLst>
                  </a:pPr>
                  <a:r>
                    <a:rPr lang="da-DK" sz="4000">
                      <a:latin typeface="Arial" panose="020B0604020202020204" pitchFamily="34" charset="0"/>
                      <a:ea typeface="Arial" panose="020B0604020202020204" pitchFamily="34" charset="0"/>
                      <a:cs typeface="Arial" panose="020B0604020202020204" pitchFamily="34" charset="0"/>
                    </a:rPr>
                    <a:t>Ba điểm tứ phân vị chia mẫu số liệu đã sắp xếp theo thứ tự không giảm thành bốn phần đều nhau, mỗi phần đều chứa </a:t>
                  </a:r>
                  <a14:m>
                    <m:oMath xmlns:m="http://schemas.openxmlformats.org/officeDocument/2006/math">
                      <m:r>
                        <a:rPr lang="da-DK" sz="4000" i="1">
                          <a:effectLst/>
                          <a:latin typeface="Cambria Math" panose="02040503050406030204" pitchFamily="18" charset="0"/>
                          <a:ea typeface="Arial" panose="020B0604020202020204" pitchFamily="34" charset="0"/>
                          <a:cs typeface="Times New Roman" panose="02020603050405020304" pitchFamily="18" charset="0"/>
                        </a:rPr>
                        <m:t>25%</m:t>
                      </m:r>
                    </m:oMath>
                  </a14:m>
                  <a:r>
                    <a:rPr lang="da-DK" sz="4000">
                      <a:effectLst/>
                      <a:latin typeface="Arial" panose="020B0604020202020204" pitchFamily="34" charset="0"/>
                      <a:ea typeface="Arial" panose="020B0604020202020204" pitchFamily="34" charset="0"/>
                      <a:cs typeface="Arial" panose="020B0604020202020204" pitchFamily="34" charset="0"/>
                    </a:rPr>
                    <a:t> giá trị.</a:t>
                  </a:r>
                  <a:endParaRPr kumimoji="0" lang="en-US" sz="4000" b="0" i="0" u="none" strike="noStrike" kern="1200" cap="none" spc="0" normalizeH="0" baseline="0" noProof="0" dirty="0">
                    <a:ln>
                      <a:noFill/>
                    </a:ln>
                    <a:solidFill>
                      <a:srgbClr val="080808"/>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42170" y="2248963"/>
                  <a:ext cx="9104307" cy="3940188"/>
                </a:xfrm>
                <a:prstGeom prst="rect">
                  <a:avLst/>
                </a:prstGeom>
                <a:blipFill>
                  <a:blip r:embed="rId4"/>
                  <a:stretch>
                    <a:fillRect l="-3243" r="-3243" b="-4775"/>
                  </a:stretch>
                </a:blipFill>
                <a:ln>
                  <a:noFill/>
                </a:ln>
              </p:spPr>
              <p:txBody>
                <a:bodyPr/>
                <a:lstStyle/>
                <a:p>
                  <a:r>
                    <a:rPr lang="en-US">
                      <a:noFill/>
                    </a:rPr>
                    <a:t> </a:t>
                  </a:r>
                </a:p>
              </p:txBody>
            </p:sp>
          </mc:Fallback>
        </mc:AlternateContent>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8271024" y="2685048"/>
            <a:ext cx="8369232" cy="5410200"/>
            <a:chOff x="4076940" y="1944162"/>
            <a:chExt cx="9928087" cy="5410200"/>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6335884" y="-314782"/>
              <a:ext cx="5410200" cy="9928087"/>
              <a:chOff x="-3169408" y="-2714484"/>
              <a:chExt cx="6401486" cy="9963416"/>
            </a:xfrm>
            <a:grpFill/>
          </p:grpSpPr>
          <p:sp>
            <p:nvSpPr>
              <p:cNvPr id="54" name="Freeform 7">
                <a:extLst>
                  <a:ext uri="{FF2B5EF4-FFF2-40B4-BE49-F238E27FC236}">
                    <a16:creationId xmlns:a16="http://schemas.microsoft.com/office/drawing/2014/main" id="{13675BDA-D8FE-0288-59EF-9A3C11ADD552}"/>
                  </a:ext>
                </a:extLst>
              </p:cNvPr>
              <p:cNvSpPr/>
              <p:nvPr/>
            </p:nvSpPr>
            <p:spPr>
              <a:xfrm>
                <a:off x="-3169408" y="-2714484"/>
                <a:ext cx="640148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67F2D29-5CAE-058F-BC6E-2225BC63A789}"/>
                    </a:ext>
                  </a:extLst>
                </p:cNvPr>
                <p:cNvSpPr txBox="1"/>
                <p:nvPr/>
              </p:nvSpPr>
              <p:spPr>
                <a:xfrm>
                  <a:off x="4442171" y="2248963"/>
                  <a:ext cx="9104308" cy="459837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600"/>
                    </a:spcBef>
                    <a:spcAft>
                      <a:spcPts val="600"/>
                    </a:spcAft>
                  </a:pPr>
                  <a:r>
                    <a:rPr lang="da-DK" sz="4000" b="1" i="1">
                      <a:solidFill>
                        <a:srgbClr val="C00000"/>
                      </a:solidFill>
                      <a:latin typeface="Arial" panose="020B0604020202020204" pitchFamily="34" charset="0"/>
                      <a:ea typeface="Arial" panose="020B0604020202020204" pitchFamily="34" charset="0"/>
                      <a:cs typeface="Arial" panose="020B0604020202020204" pitchFamily="34" charset="0"/>
                    </a:rPr>
                    <a:t>Lưu ý: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da-DK" sz="40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2</m:t>
                          </m:r>
                        </m:sub>
                      </m:sSub>
                      <m:r>
                        <a:rPr lang="da-DK" sz="40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𝑄</m:t>
                          </m:r>
                        </m:e>
                        <m:sub>
                          <m:r>
                            <a:rPr lang="da-DK" sz="4000" i="1">
                              <a:effectLst/>
                              <a:latin typeface="Cambria Math" panose="02040503050406030204" pitchFamily="18" charset="0"/>
                              <a:ea typeface="Arial" panose="020B0604020202020204" pitchFamily="34" charset="0"/>
                              <a:cs typeface="Times New Roman" panose="02020603050405020304" pitchFamily="18" charset="0"/>
                            </a:rPr>
                            <m:t>3</m:t>
                          </m:r>
                        </m:sub>
                      </m:sSub>
                    </m:oMath>
                  </a14:m>
                  <a:r>
                    <a:rPr lang="da-DK" sz="4000">
                      <a:effectLst/>
                      <a:latin typeface="Arial" panose="020B0604020202020204" pitchFamily="34" charset="0"/>
                      <a:ea typeface="Arial" panose="020B0604020202020204" pitchFamily="34" charset="0"/>
                      <a:cs typeface="Arial" panose="020B0604020202020204" pitchFamily="34" charset="0"/>
                    </a:rPr>
                    <a:t> trong tứ phân vị của mẫu số liệu sau khi ghép nhóm </a:t>
                  </a:r>
                  <a:r>
                    <a:rPr lang="da-DK" sz="4000" i="1">
                      <a:effectLst/>
                      <a:latin typeface="Arial" panose="020B0604020202020204" pitchFamily="34" charset="0"/>
                      <a:ea typeface="Arial" panose="020B0604020202020204" pitchFamily="34" charset="0"/>
                      <a:cs typeface="Arial" panose="020B0604020202020204" pitchFamily="34" charset="0"/>
                    </a:rPr>
                    <a:t>xấp xỉ</a:t>
                  </a:r>
                  <a:r>
                    <a:rPr lang="da-DK" sz="4000">
                      <a:effectLst/>
                      <a:latin typeface="Arial" panose="020B0604020202020204" pitchFamily="34" charset="0"/>
                      <a:ea typeface="Arial" panose="020B0604020202020204" pitchFamily="34" charset="0"/>
                      <a:cs typeface="Arial" panose="020B0604020202020204" pitchFamily="34" charset="0"/>
                    </a:rPr>
                    <a:t> với bộ ba giá trị trong tứ phân vị của mẫu số liệu không ghép nhóm ban đầu.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3" name="TextBox 52">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42171" y="2248963"/>
                  <a:ext cx="9104308" cy="4598375"/>
                </a:xfrm>
                <a:prstGeom prst="rect">
                  <a:avLst/>
                </a:prstGeom>
                <a:blipFill>
                  <a:blip r:embed="rId5"/>
                  <a:stretch>
                    <a:fillRect l="-2780" r="-2859" b="-4636"/>
                  </a:stretch>
                </a:blipFill>
                <a:ln>
                  <a:noFill/>
                </a:ln>
              </p:spPr>
              <p:txBody>
                <a:bodyPr/>
                <a:lstStyle/>
                <a:p>
                  <a:r>
                    <a:rPr lang="en-US">
                      <a:noFill/>
                    </a:rPr>
                    <a:t> </a:t>
                  </a:r>
                </a:p>
              </p:txBody>
            </p:sp>
          </mc:Fallback>
        </mc:AlternateContent>
      </p:grpSp>
      <p:pic>
        <p:nvPicPr>
          <p:cNvPr id="55" name="Picture 54"/>
          <p:cNvPicPr>
            <a:picLocks noChangeAspect="1"/>
          </p:cNvPicPr>
          <p:nvPr/>
        </p:nvPicPr>
        <p:blipFill>
          <a:blip r:embed="rId6"/>
          <a:stretch>
            <a:fillRect/>
          </a:stretch>
        </p:blipFill>
        <p:spPr>
          <a:xfrm>
            <a:off x="6303128" y="7532790"/>
            <a:ext cx="2287812" cy="2657958"/>
          </a:xfrm>
          <a:prstGeom prst="rect">
            <a:avLst/>
          </a:prstGeom>
        </p:spPr>
      </p:pic>
      <p:sp>
        <p:nvSpPr>
          <p:cNvPr id="56" name="Freeform 32"/>
          <p:cNvSpPr/>
          <p:nvPr/>
        </p:nvSpPr>
        <p:spPr>
          <a:xfrm rot="829932">
            <a:off x="16098238" y="6814648"/>
            <a:ext cx="336643" cy="2275868"/>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50348753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barn(inVertical)">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5"/>
            <a:chOff x="0" y="0"/>
            <a:chExt cx="23604313" cy="15736208"/>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5"/>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7251855" y="3725078"/>
            <a:ext cx="2625784" cy="1388650"/>
          </a:xfrm>
          <a:prstGeom prst="rect">
            <a:avLst/>
          </a:prstGeom>
        </p:spPr>
        <p:txBody>
          <a:bodyPr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5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a:t>
            </a:r>
          </a:p>
        </p:txBody>
      </p:sp>
      <p:sp>
        <p:nvSpPr>
          <p:cNvPr id="33" name="TextBox 33"/>
          <p:cNvSpPr txBox="1"/>
          <p:nvPr/>
        </p:nvSpPr>
        <p:spPr>
          <a:xfrm>
            <a:off x="1422386" y="5139432"/>
            <a:ext cx="14284721"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12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MỐT</a:t>
            </a:r>
          </a:p>
        </p:txBody>
      </p:sp>
      <p:sp>
        <p:nvSpPr>
          <p:cNvPr id="37" name="Freeform 37"/>
          <p:cNvSpPr/>
          <p:nvPr/>
        </p:nvSpPr>
        <p:spPr>
          <a:xfrm rot="782942">
            <a:off x="2259529" y="1100584"/>
            <a:ext cx="2492796" cy="1957978"/>
          </a:xfrm>
          <a:custGeom>
            <a:avLst/>
            <a:gdLst/>
            <a:ahLst/>
            <a:cxnLst/>
            <a:rect l="l" t="t" r="r" b="b"/>
            <a:pathLst>
              <a:path w="2492796" h="1957978">
                <a:moveTo>
                  <a:pt x="0" y="0"/>
                </a:moveTo>
                <a:lnTo>
                  <a:pt x="2492796" y="0"/>
                </a:lnTo>
                <a:lnTo>
                  <a:pt x="2492796" y="1957978"/>
                </a:lnTo>
                <a:lnTo>
                  <a:pt x="0" y="1957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181786110"/>
      </p:ext>
    </p:extLst>
  </p:cSld>
  <p:clrMapOvr>
    <a:masterClrMapping/>
  </p:clrMapOvr>
  <p:transition spd="med">
    <p:comb/>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484350" y="527384"/>
            <a:ext cx="17302334" cy="9312442"/>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487437" y="527384"/>
            <a:ext cx="4389362" cy="1110916"/>
            <a:chOff x="304800" y="266694"/>
            <a:chExt cx="7065802" cy="1110916"/>
          </a:xfrm>
        </p:grpSpPr>
        <p:sp>
          <p:nvSpPr>
            <p:cNvPr id="2" name="Round Single Corner Rectangle 1"/>
            <p:cNvSpPr/>
            <p:nvPr/>
          </p:nvSpPr>
          <p:spPr>
            <a:xfrm flipV="1">
              <a:off x="304800" y="266694"/>
              <a:ext cx="7065802" cy="1110916"/>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10038" y="419100"/>
              <a:ext cx="6660564" cy="7848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Định nghĩa</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rot="20617592">
            <a:off x="16214252" y="370647"/>
            <a:ext cx="1403117" cy="1403117"/>
          </a:xfrm>
          <a:prstGeom prst="rect">
            <a:avLst/>
          </a:prstGeom>
        </p:spPr>
      </p:pic>
      <p:sp>
        <p:nvSpPr>
          <p:cNvPr id="12" name="Rectangle 11"/>
          <p:cNvSpPr/>
          <p:nvPr/>
        </p:nvSpPr>
        <p:spPr>
          <a:xfrm>
            <a:off x="817390" y="2025927"/>
            <a:ext cx="16636253" cy="3647152"/>
          </a:xfrm>
          <a:prstGeom prst="rect">
            <a:avLst/>
          </a:prstGeom>
        </p:spPr>
        <p:txBody>
          <a:bodyPr wrap="square">
            <a:spAutoFit/>
          </a:bodyPr>
          <a:lstStyle/>
          <a:p>
            <a:pPr lvl="0" algn="just">
              <a:lnSpc>
                <a:spcPct val="150000"/>
              </a:lnSpc>
              <a:defRPr/>
            </a:pP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HĐ</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7.</a:t>
            </a:r>
            <a:r>
              <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3800">
                <a:solidFill>
                  <a:prstClr val="black"/>
                </a:solidFill>
                <a:cs typeface="Arial" panose="020B0604020202020204" pitchFamily="34" charset="0"/>
              </a:rPr>
              <a:t>Quan sát bảng tần số ghép nhóm bao gồm cả tần số tích luỹ ở Ví dụ 6 rồi cho biết:</a:t>
            </a:r>
            <a:endParaRPr lang="en-US" sz="3800">
              <a:solidFill>
                <a:prstClr val="black"/>
              </a:solidFill>
              <a:cs typeface="Arial" panose="020B0604020202020204" pitchFamily="34" charset="0"/>
            </a:endParaRPr>
          </a:p>
          <a:p>
            <a:pPr lvl="0" algn="just">
              <a:lnSpc>
                <a:spcPct val="150000"/>
              </a:lnSpc>
            </a:pPr>
            <a:r>
              <a:rPr lang="vi-VN" sz="3800">
                <a:solidFill>
                  <a:srgbClr val="000000"/>
                </a:solidFill>
                <a:cs typeface="Arial" panose="020B0604020202020204" pitchFamily="34" charset="0"/>
              </a:rPr>
              <a:t>a) Nhóm nào có tần số lớn nhất;</a:t>
            </a:r>
          </a:p>
          <a:p>
            <a:pPr lvl="0" algn="just">
              <a:lnSpc>
                <a:spcPct val="150000"/>
              </a:lnSpc>
            </a:pPr>
            <a:r>
              <a:rPr lang="vi-VN" sz="3800">
                <a:solidFill>
                  <a:srgbClr val="000000"/>
                </a:solidFill>
                <a:cs typeface="Arial" panose="020B0604020202020204" pitchFamily="34" charset="0"/>
              </a:rPr>
              <a:t>b) Đầu mút trái và độ dài của nhóm có tần số lớn nhất bằng bao nhiêu.</a:t>
            </a:r>
            <a:endParaRPr lang="en-US" sz="3800">
              <a:solidFill>
                <a:srgbClr val="000000"/>
              </a:solidFill>
              <a:latin typeface="Arial" panose="020B0604020202020204" pitchFamily="34" charset="0"/>
              <a:cs typeface="Arial" panose="020B0604020202020204" pitchFamily="34" charset="0"/>
            </a:endParaRPr>
          </a:p>
        </p:txBody>
      </p:sp>
      <p:grpSp>
        <p:nvGrpSpPr>
          <p:cNvPr id="13" name="Group 12"/>
          <p:cNvGrpSpPr/>
          <p:nvPr/>
        </p:nvGrpSpPr>
        <p:grpSpPr>
          <a:xfrm>
            <a:off x="8136566" y="5828044"/>
            <a:ext cx="1997899" cy="1371600"/>
            <a:chOff x="1048490" y="798947"/>
            <a:chExt cx="1997899" cy="137160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7" name="TextBox 16"/>
            <p:cNvSpPr txBox="1"/>
            <p:nvPr/>
          </p:nvSpPr>
          <p:spPr>
            <a:xfrm>
              <a:off x="1072225" y="1059631"/>
              <a:ext cx="196581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p>
          </p:txBody>
        </p:sp>
      </p:grpSp>
      <mc:AlternateContent xmlns:mc="http://schemas.openxmlformats.org/markup-compatibility/2006" xmlns:a14="http://schemas.microsoft.com/office/drawing/2010/main">
        <mc:Choice Requires="a14">
          <p:sp>
            <p:nvSpPr>
              <p:cNvPr id="4" name="Rectangle 3"/>
              <p:cNvSpPr/>
              <p:nvPr/>
            </p:nvSpPr>
            <p:spPr>
              <a:xfrm>
                <a:off x="3079601" y="7354610"/>
                <a:ext cx="12127213"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Arial" panose="020B0604020202020204" pitchFamily="34" charset="0"/>
                    <a:cs typeface="Arial" panose="020B0604020202020204" pitchFamily="34" charset="0"/>
                  </a:rPr>
                  <a:t>a) Nhóm 3 tức là nhóm </a:t>
                </a:r>
                <a14:m>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da-DK" sz="3800" i="1">
                            <a:effectLst/>
                            <a:latin typeface="Cambria Math" panose="02040503050406030204" pitchFamily="18" charset="0"/>
                            <a:ea typeface="Arial" panose="020B0604020202020204" pitchFamily="34" charset="0"/>
                            <a:cs typeface="Times New Roman" panose="02020603050405020304" pitchFamily="18" charset="0"/>
                          </a:rPr>
                          <m:t>50;60</m:t>
                        </m:r>
                      </m:e>
                    </m:d>
                  </m:oMath>
                </a14:m>
                <a:r>
                  <a:rPr lang="da-DK" sz="3800">
                    <a:effectLst/>
                    <a:latin typeface="Arial" panose="020B0604020202020204" pitchFamily="34" charset="0"/>
                    <a:ea typeface="Dotum" panose="020B0600000101010101" pitchFamily="34" charset="-127"/>
                    <a:cs typeface="Arial" panose="020B0604020202020204" pitchFamily="34" charset="0"/>
                  </a:rPr>
                  <a:t> có tần số lớn nhất.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Arial" panose="020B0604020202020204" pitchFamily="34" charset="0"/>
                    <a:cs typeface="Arial" panose="020B0604020202020204" pitchFamily="34" charset="0"/>
                  </a:rPr>
                  <a:t>b) Đầu mút trái: </a:t>
                </a:r>
                <a14:m>
                  <m:oMath xmlns:m="http://schemas.openxmlformats.org/officeDocument/2006/math">
                    <m:r>
                      <a:rPr lang="da-DK" sz="3800" i="1">
                        <a:effectLst/>
                        <a:latin typeface="Cambria Math" panose="02040503050406030204" pitchFamily="18" charset="0"/>
                        <a:ea typeface="Arial" panose="020B0604020202020204" pitchFamily="34" charset="0"/>
                        <a:cs typeface="Times New Roman" panose="02020603050405020304" pitchFamily="18" charset="0"/>
                      </a:rPr>
                      <m:t>50</m:t>
                    </m:r>
                  </m:oMath>
                </a14:m>
                <a:r>
                  <a:rPr lang="da-DK" sz="3800">
                    <a:effectLst/>
                    <a:latin typeface="Arial" panose="020B0604020202020204" pitchFamily="34" charset="0"/>
                    <a:ea typeface="Dotum" panose="020B0600000101010101" pitchFamily="34" charset="-127"/>
                    <a:cs typeface="Arial" panose="020B0604020202020204" pitchFamily="34" charset="0"/>
                  </a:rPr>
                  <a:t> ; Độ dài: </a:t>
                </a:r>
                <a14:m>
                  <m:oMath xmlns:m="http://schemas.openxmlformats.org/officeDocument/2006/math">
                    <m:r>
                      <a:rPr lang="da-DK" sz="3800" i="1">
                        <a:effectLst/>
                        <a:latin typeface="Cambria Math" panose="02040503050406030204" pitchFamily="18" charset="0"/>
                        <a:ea typeface="Dotum" panose="020B0600000101010101" pitchFamily="34" charset="-127"/>
                        <a:cs typeface="Times New Roman" panose="02020603050405020304" pitchFamily="18" charset="0"/>
                      </a:rPr>
                      <m:t>10</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79601" y="7354610"/>
                <a:ext cx="12127213" cy="2000548"/>
              </a:xfrm>
              <a:prstGeom prst="rect">
                <a:avLst/>
              </a:prstGeom>
              <a:blipFill>
                <a:blip r:embed="rId4"/>
                <a:stretch>
                  <a:fillRect l="-1658" b="-5775"/>
                </a:stretch>
              </a:blipFill>
            </p:spPr>
            <p:txBody>
              <a:bodyPr/>
              <a:lstStyle/>
              <a:p>
                <a:r>
                  <a:rPr lang="en-US">
                    <a:noFill/>
                  </a:rPr>
                  <a:t> </a:t>
                </a:r>
              </a:p>
            </p:txBody>
          </p:sp>
        </mc:Fallback>
      </mc:AlternateContent>
    </p:spTree>
    <p:extLst>
      <p:ext uri="{BB962C8B-B14F-4D97-AF65-F5344CB8AC3E}">
        <p14:creationId xmlns:p14="http://schemas.microsoft.com/office/powerpoint/2010/main" val="125923090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98783"/>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2" name="Freeform 21"/>
          <p:cNvSpPr/>
          <p:nvPr/>
        </p:nvSpPr>
        <p:spPr>
          <a:xfrm rot="2131283">
            <a:off x="915022" y="121588"/>
            <a:ext cx="563173" cy="1392340"/>
          </a:xfrm>
          <a:custGeom>
            <a:avLst/>
            <a:gdLst/>
            <a:ahLst/>
            <a:cxnLst/>
            <a:rect l="l" t="t" r="r" b="b"/>
            <a:pathLst>
              <a:path w="614901" h="2087628">
                <a:moveTo>
                  <a:pt x="0" y="0"/>
                </a:moveTo>
                <a:lnTo>
                  <a:pt x="614901" y="0"/>
                </a:lnTo>
                <a:lnTo>
                  <a:pt x="614901" y="2087629"/>
                </a:lnTo>
                <a:lnTo>
                  <a:pt x="0" y="20876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1" name="Picture 10"/>
          <p:cNvPicPr>
            <a:picLocks noChangeAspect="1"/>
          </p:cNvPicPr>
          <p:nvPr/>
        </p:nvPicPr>
        <p:blipFill>
          <a:blip r:embed="rId4"/>
          <a:stretch>
            <a:fillRect/>
          </a:stretch>
        </p:blipFill>
        <p:spPr>
          <a:xfrm flipH="1">
            <a:off x="16527067" y="8756346"/>
            <a:ext cx="1022892" cy="1187754"/>
          </a:xfrm>
          <a:prstGeom prst="rect">
            <a:avLst/>
          </a:prstGeom>
        </p:spPr>
      </p:pic>
      <p:sp>
        <p:nvSpPr>
          <p:cNvPr id="13" name="Rectangle 12"/>
          <p:cNvSpPr/>
          <p:nvPr/>
        </p:nvSpPr>
        <p:spPr>
          <a:xfrm>
            <a:off x="7268326" y="509427"/>
            <a:ext cx="3751348" cy="12050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945719" y="2171700"/>
            <a:ext cx="9798481" cy="6733272"/>
            <a:chOff x="564718" y="2023074"/>
            <a:chExt cx="9798481" cy="6733272"/>
          </a:xfrm>
        </p:grpSpPr>
        <p:grpSp>
          <p:nvGrpSpPr>
            <p:cNvPr id="5" name="Group 4"/>
            <p:cNvGrpSpPr/>
            <p:nvPr/>
          </p:nvGrpSpPr>
          <p:grpSpPr>
            <a:xfrm>
              <a:off x="564718" y="2023074"/>
              <a:ext cx="9798481" cy="6733272"/>
              <a:chOff x="914400" y="2015526"/>
              <a:chExt cx="9233764" cy="6733272"/>
            </a:xfrm>
          </p:grpSpPr>
          <p:sp>
            <p:nvSpPr>
              <p:cNvPr id="2" name="Folded Corner 1"/>
              <p:cNvSpPr/>
              <p:nvPr/>
            </p:nvSpPr>
            <p:spPr>
              <a:xfrm>
                <a:off x="914400" y="2015526"/>
                <a:ext cx="9233764" cy="6733272"/>
              </a:xfrm>
              <a:prstGeom prst="foldedCorner">
                <a:avLst>
                  <a:gd name="adj" fmla="val 12402"/>
                </a:avLst>
              </a:prstGeom>
              <a:solidFill>
                <a:srgbClr val="FFFF99"/>
              </a:solidFill>
              <a:ln w="38100">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0" i="1" u="none" strike="noStrike" kern="1200" cap="none" spc="0" normalizeH="0" baseline="0" noProof="0">
                  <a:ln>
                    <a:noFill/>
                  </a:ln>
                  <a:solidFill>
                    <a:srgbClr val="1F497D">
                      <a:lumMod val="50000"/>
                    </a:srgbClr>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1301260" y="2091726"/>
                <a:ext cx="8823244" cy="1938992"/>
              </a:xfrm>
              <a:prstGeom prst="rect">
                <a:avLst/>
              </a:prstGeom>
            </p:spPr>
            <p:txBody>
              <a:bodyPr wrap="square">
                <a:spAutoFit/>
              </a:bodyPr>
              <a:lstStyle/>
              <a:p>
                <a:pPr algn="just">
                  <a:lnSpc>
                    <a:spcPct val="150000"/>
                  </a:lnSpc>
                </a:pPr>
                <a:r>
                  <a:rPr lang="da-DK" sz="4000" b="1">
                    <a:latin typeface="Arial" panose="020B0604020202020204" pitchFamily="34" charset="0"/>
                    <a:ea typeface="Arial" panose="020B0604020202020204" pitchFamily="34" charset="0"/>
                    <a:cs typeface="Arial" panose="020B0604020202020204" pitchFamily="34" charset="0"/>
                  </a:rPr>
                  <a:t>Công thức tính Mốt</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da-DK" sz="4000">
                    <a:latin typeface="Arial" panose="020B0604020202020204" pitchFamily="34" charset="0"/>
                    <a:ea typeface="Arial" panose="020B0604020202020204" pitchFamily="34" charset="0"/>
                    <a:cs typeface="Arial" panose="020B0604020202020204" pitchFamily="34" charset="0"/>
                  </a:rPr>
                  <a:t>Cho mẫu số liệu như bảng bên:</a:t>
                </a:r>
              </a:p>
            </p:txBody>
          </p:sp>
        </p:grpSp>
        <mc:AlternateContent xmlns:mc="http://schemas.openxmlformats.org/markup-compatibility/2006" xmlns:a14="http://schemas.microsoft.com/office/drawing/2010/main">
          <mc:Choice Requires="a14">
            <p:sp>
              <p:nvSpPr>
                <p:cNvPr id="3" name="Rectangle 2"/>
                <p:cNvSpPr/>
                <p:nvPr/>
              </p:nvSpPr>
              <p:spPr>
                <a:xfrm>
                  <a:off x="975238" y="3973638"/>
                  <a:ext cx="9006961" cy="4495205"/>
                </a:xfrm>
                <a:prstGeom prst="rect">
                  <a:avLst/>
                </a:prstGeom>
              </p:spPr>
              <p:txBody>
                <a:bodyPr wrap="square">
                  <a:spAutoFit/>
                </a:bodyPr>
                <a:lstStyle/>
                <a:p>
                  <a:pPr algn="just">
                    <a:lnSpc>
                      <a:spcPct val="150000"/>
                    </a:lnSpc>
                  </a:pPr>
                  <a:r>
                    <a:rPr lang="en-US" sz="4000">
                      <a:latin typeface="Arial" panose="020B0604020202020204" pitchFamily="34" charset="0"/>
                      <a:ea typeface="Arial" panose="020B0604020202020204" pitchFamily="34" charset="0"/>
                      <a:cs typeface="Arial" panose="020B0604020202020204" pitchFamily="34" charset="0"/>
                    </a:rPr>
                    <a:t>Mốt của mẫu số liệu ghép nhóm, kí hiệu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được tính theo công thức sau: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𝑢</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num>
                            <m:den>
                              <m:r>
                                <a:rPr lang="en-US" sz="4000" i="1">
                                  <a:effectLst/>
                                  <a:latin typeface="Cambria Math" panose="02040503050406030204" pitchFamily="18" charset="0"/>
                                  <a:ea typeface="Arial" panose="020B0604020202020204" pitchFamily="34" charset="0"/>
                                  <a:cs typeface="Times New Roman" panose="02020603050405020304" pitchFamily="18" charset="0"/>
                                </a:rPr>
                                <m:t>2</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𝑖</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den>
                          </m:f>
                        </m:e>
                      </m:d>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𝑔</m:t>
                      </m:r>
                    </m:oMath>
                  </a14:m>
                  <a:r>
                    <a:rPr lang="en-US" sz="4000">
                      <a:effectLst/>
                      <a:latin typeface="Arial" panose="020B0604020202020204" pitchFamily="34" charset="0"/>
                      <a:ea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Quy ước: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 </m:t>
                      </m:r>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𝑚</m:t>
                          </m:r>
                          <m:r>
                            <a:rPr lang="en-US" sz="40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4000" i="1">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75238" y="3973638"/>
                  <a:ext cx="9006961" cy="4495205"/>
                </a:xfrm>
                <a:prstGeom prst="rect">
                  <a:avLst/>
                </a:prstGeom>
                <a:blipFill>
                  <a:blip r:embed="rId23"/>
                  <a:stretch>
                    <a:fillRect l="-2368" r="-2368" b="-230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274256168"/>
                  </p:ext>
                </p:extLst>
              </p:nvPr>
            </p:nvGraphicFramePr>
            <p:xfrm>
              <a:off x="11430000" y="2171700"/>
              <a:ext cx="5896726" cy="6247762"/>
            </p:xfrm>
            <a:graphic>
              <a:graphicData uri="http://schemas.openxmlformats.org/drawingml/2006/table">
                <a:tbl>
                  <a:tblPr firstRow="1" firstCol="1" bandRow="1"/>
                  <a:tblGrid>
                    <a:gridCol w="3169219">
                      <a:extLst>
                        <a:ext uri="{9D8B030D-6E8A-4147-A177-3AD203B41FA5}">
                          <a16:colId xmlns:a16="http://schemas.microsoft.com/office/drawing/2014/main" val="2989411178"/>
                        </a:ext>
                      </a:extLst>
                    </a:gridCol>
                    <a:gridCol w="2727507">
                      <a:extLst>
                        <a:ext uri="{9D8B030D-6E8A-4147-A177-3AD203B41FA5}">
                          <a16:colId xmlns:a16="http://schemas.microsoft.com/office/drawing/2014/main" val="1044972532"/>
                        </a:ext>
                      </a:extLst>
                    </a:gridCol>
                  </a:tblGrid>
                  <a:tr h="1239270">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17304"/>
                      </a:ext>
                    </a:extLst>
                  </a:tr>
                  <a:tr h="4300747">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a:t>
                          </a: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4643504"/>
                      </a:ext>
                    </a:extLst>
                  </a:tr>
                  <a:tr h="707745">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036691"/>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274256168"/>
                  </p:ext>
                </p:extLst>
              </p:nvPr>
            </p:nvGraphicFramePr>
            <p:xfrm>
              <a:off x="11430000" y="2171700"/>
              <a:ext cx="5896726" cy="6247762"/>
            </p:xfrm>
            <a:graphic>
              <a:graphicData uri="http://schemas.openxmlformats.org/drawingml/2006/table">
                <a:tbl>
                  <a:tblPr firstRow="1" firstCol="1" bandRow="1"/>
                  <a:tblGrid>
                    <a:gridCol w="3169219">
                      <a:extLst>
                        <a:ext uri="{9D8B030D-6E8A-4147-A177-3AD203B41FA5}">
                          <a16:colId xmlns:a16="http://schemas.microsoft.com/office/drawing/2014/main" val="2989411178"/>
                        </a:ext>
                      </a:extLst>
                    </a:gridCol>
                    <a:gridCol w="2727507">
                      <a:extLst>
                        <a:ext uri="{9D8B030D-6E8A-4147-A177-3AD203B41FA5}">
                          <a16:colId xmlns:a16="http://schemas.microsoft.com/office/drawing/2014/main" val="1044972532"/>
                        </a:ext>
                      </a:extLst>
                    </a:gridCol>
                  </a:tblGrid>
                  <a:tr h="1239270">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7317304"/>
                      </a:ext>
                    </a:extLst>
                  </a:tr>
                  <a:tr h="4300747">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385" t="-29037" r="-86538" b="-1671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116518" t="-29037" r="-446" b="-16714"/>
                          </a:stretch>
                        </a:blipFill>
                      </a:tcPr>
                    </a:tc>
                    <a:extLst>
                      <a:ext uri="{0D108BD9-81ED-4DB2-BD59-A6C34878D82A}">
                        <a16:rowId xmlns:a16="http://schemas.microsoft.com/office/drawing/2014/main" val="644643504"/>
                      </a:ext>
                    </a:extLst>
                  </a:tr>
                  <a:tr h="707745">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4"/>
                          <a:stretch>
                            <a:fillRect l="-116518" t="-785345" r="-446" b="-1724"/>
                          </a:stretch>
                        </a:blipFill>
                      </a:tcPr>
                    </a:tc>
                    <a:extLst>
                      <a:ext uri="{0D108BD9-81ED-4DB2-BD59-A6C34878D82A}">
                        <a16:rowId xmlns:a16="http://schemas.microsoft.com/office/drawing/2014/main" val="3593036691"/>
                      </a:ext>
                    </a:extLst>
                  </a:tr>
                </a:tbl>
              </a:graphicData>
            </a:graphic>
          </p:graphicFrame>
        </mc:Fallback>
      </mc:AlternateContent>
    </p:spTree>
    <p:extLst>
      <p:ext uri="{BB962C8B-B14F-4D97-AF65-F5344CB8AC3E}">
        <p14:creationId xmlns:p14="http://schemas.microsoft.com/office/powerpoint/2010/main" val="17494403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p:cNvGrpSpPr/>
          <p:nvPr/>
        </p:nvGrpSpPr>
        <p:grpSpPr>
          <a:xfrm>
            <a:off x="1256459" y="1227772"/>
            <a:ext cx="15071557" cy="1096328"/>
            <a:chOff x="533400" y="551695"/>
            <a:chExt cx="15071557" cy="1096328"/>
          </a:xfrm>
        </p:grpSpPr>
        <p:sp>
          <p:nvSpPr>
            <p:cNvPr id="2" name="Rounded Rectangle 1"/>
            <p:cNvSpPr/>
            <p:nvPr/>
          </p:nvSpPr>
          <p:spPr>
            <a:xfrm>
              <a:off x="533400" y="657423"/>
              <a:ext cx="2241885" cy="990600"/>
            </a:xfrm>
            <a:prstGeom prst="roundRect">
              <a:avLst/>
            </a:prstGeom>
            <a:solidFill>
              <a:schemeClr val="accent1">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Ví dụ </a:t>
              </a:r>
              <a:r>
                <a:rPr lang="en-US" sz="3800" b="1">
                  <a:solidFill>
                    <a:prstClr val="white"/>
                  </a:solidFill>
                  <a:latin typeface="Arial" panose="020B0604020202020204" pitchFamily="34" charset="0"/>
                  <a:cs typeface="Arial" panose="020B0604020202020204" pitchFamily="34" charset="0"/>
                </a:rPr>
                <a:t>7</a:t>
              </a:r>
              <a:endPar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875546" y="551695"/>
              <a:ext cx="12729411" cy="948849"/>
            </a:xfrm>
            <a:prstGeom prst="rect">
              <a:avLst/>
            </a:prstGeom>
          </p:spPr>
          <p:txBody>
            <a:bodyPr wrap="square">
              <a:spAutoFit/>
            </a:bodyPr>
            <a:lstStyle/>
            <a:p>
              <a:pPr lvl="0" algn="just">
                <a:lnSpc>
                  <a:spcPct val="170000"/>
                </a:lnSpc>
              </a:pPr>
              <a:r>
                <a:rPr lang="vi-VN" sz="3800">
                  <a:solidFill>
                    <a:prstClr val="black"/>
                  </a:solidFill>
                  <a:cs typeface="Arial" panose="020B0604020202020204" pitchFamily="34" charset="0"/>
                </a:rPr>
                <a:t>Kết quả kiểm tra môn Toán của lớp 11D như sau:</a:t>
              </a:r>
            </a:p>
          </p:txBody>
        </p:sp>
      </p:grpSp>
      <p:pic>
        <p:nvPicPr>
          <p:cNvPr id="14" name="Picture 13"/>
          <p:cNvPicPr>
            <a:picLocks noChangeAspect="1"/>
          </p:cNvPicPr>
          <p:nvPr/>
        </p:nvPicPr>
        <p:blipFill>
          <a:blip r:embed="rId2"/>
          <a:stretch>
            <a:fillRect/>
          </a:stretch>
        </p:blipFill>
        <p:spPr>
          <a:xfrm rot="20903899">
            <a:off x="16136145" y="-284955"/>
            <a:ext cx="2328429" cy="2328429"/>
          </a:xfrm>
          <a:prstGeom prst="rect">
            <a:avLst/>
          </a:prstGeom>
        </p:spPr>
      </p:pic>
      <p:pic>
        <p:nvPicPr>
          <p:cNvPr id="4" name="Picture 3"/>
          <p:cNvPicPr>
            <a:picLocks noChangeAspect="1"/>
          </p:cNvPicPr>
          <p:nvPr/>
        </p:nvPicPr>
        <p:blipFill>
          <a:blip r:embed="rId3"/>
          <a:stretch>
            <a:fillRect/>
          </a:stretch>
        </p:blipFill>
        <p:spPr>
          <a:xfrm>
            <a:off x="1256459" y="2917017"/>
            <a:ext cx="15815961" cy="1769283"/>
          </a:xfrm>
          <a:prstGeom prst="rect">
            <a:avLst/>
          </a:prstGeom>
        </p:spPr>
      </p:pic>
      <p:sp>
        <p:nvSpPr>
          <p:cNvPr id="7" name="Rectangle 6"/>
          <p:cNvSpPr/>
          <p:nvPr/>
        </p:nvSpPr>
        <p:spPr>
          <a:xfrm>
            <a:off x="1171850" y="4920450"/>
            <a:ext cx="15985180" cy="3665106"/>
          </a:xfrm>
          <a:prstGeom prst="rect">
            <a:avLst/>
          </a:prstGeom>
        </p:spPr>
        <p:txBody>
          <a:bodyPr wrap="square">
            <a:spAutoFit/>
          </a:bodyPr>
          <a:lstStyle/>
          <a:p>
            <a:pPr algn="just">
              <a:lnSpc>
                <a:spcPct val="150000"/>
              </a:lnSpc>
              <a:spcAft>
                <a:spcPts val="500"/>
              </a:spcAft>
            </a:pPr>
            <a:r>
              <a:rPr lang="vi-VN" sz="3800"/>
              <a:t>a) Lập bảng tần số ghép nhóm của mẫu số liệu trên có bốn nhóm ứng với bốn nửa khoảng: [3 ; 5), [5 ; 7), [7 ; 9), [9 ; 11).</a:t>
            </a:r>
          </a:p>
          <a:p>
            <a:pPr algn="just">
              <a:lnSpc>
                <a:spcPct val="150000"/>
              </a:lnSpc>
              <a:spcAft>
                <a:spcPts val="500"/>
              </a:spcAft>
            </a:pPr>
            <a:r>
              <a:rPr lang="vi-VN" sz="3800"/>
              <a:t>b) Mốt của mẫu số liệu ghép nhóm trên là bao nhiêu (làm tròn kết quả đến hàng phần mười)?</a:t>
            </a:r>
          </a:p>
        </p:txBody>
      </p:sp>
    </p:spTree>
    <p:extLst>
      <p:ext uri="{BB962C8B-B14F-4D97-AF65-F5344CB8AC3E}">
        <p14:creationId xmlns:p14="http://schemas.microsoft.com/office/powerpoint/2010/main" val="312485445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
          <a:stretch>
            <a:fillRect/>
          </a:stretch>
        </p:blipFill>
        <p:spPr>
          <a:xfrm rot="20903899">
            <a:off x="16344691" y="-284955"/>
            <a:ext cx="2328429" cy="2328429"/>
          </a:xfrm>
          <a:prstGeom prst="rect">
            <a:avLst/>
          </a:prstGeom>
        </p:spPr>
      </p:pic>
      <p:sp>
        <p:nvSpPr>
          <p:cNvPr id="9" name="TextBox 8"/>
          <p:cNvSpPr txBox="1"/>
          <p:nvPr/>
        </p:nvSpPr>
        <p:spPr>
          <a:xfrm>
            <a:off x="1275346" y="647700"/>
            <a:ext cx="1397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1275346" y="1401008"/>
            <a:ext cx="15468600" cy="1800493"/>
          </a:xfrm>
          <a:prstGeom prst="rect">
            <a:avLst/>
          </a:prstGeom>
        </p:spPr>
        <p:txBody>
          <a:bodyPr wrap="square">
            <a:spAutoFit/>
          </a:bodyPr>
          <a:lstStyle/>
          <a:p>
            <a:pPr algn="just">
              <a:lnSpc>
                <a:spcPct val="150000"/>
              </a:lnSpc>
              <a:spcAft>
                <a:spcPts val="500"/>
              </a:spcAft>
            </a:pPr>
            <a:r>
              <a:rPr lang="en-US" sz="3700">
                <a:latin typeface="Arial" panose="020B0604020202020204" pitchFamily="34" charset="0"/>
                <a:cs typeface="Arial" panose="020B0604020202020204" pitchFamily="34" charset="0"/>
              </a:rPr>
              <a:t>a) Bảng 14 là bảng tần số ghép nhóm cho kết quả kiểm tra môn Toán của lớp 11D.</a:t>
            </a:r>
          </a:p>
        </p:txBody>
      </p:sp>
      <p:pic>
        <p:nvPicPr>
          <p:cNvPr id="6" name="Picture 5"/>
          <p:cNvPicPr>
            <a:picLocks noChangeAspect="1"/>
          </p:cNvPicPr>
          <p:nvPr/>
        </p:nvPicPr>
        <p:blipFill>
          <a:blip r:embed="rId3"/>
          <a:stretch>
            <a:fillRect/>
          </a:stretch>
        </p:blipFill>
        <p:spPr>
          <a:xfrm>
            <a:off x="11533222" y="3015820"/>
            <a:ext cx="5410200" cy="562470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275346" y="3118170"/>
                <a:ext cx="9595280" cy="6687408"/>
              </a:xfrm>
              <a:prstGeom prst="rect">
                <a:avLst/>
              </a:prstGeom>
            </p:spPr>
            <p:txBody>
              <a:bodyPr wrap="square">
                <a:spAutoFit/>
              </a:bodyPr>
              <a:lstStyle/>
              <a:p>
                <a:pPr lvl="0" algn="just">
                  <a:lnSpc>
                    <a:spcPct val="150000"/>
                  </a:lnSpc>
                  <a:spcAft>
                    <a:spcPts val="500"/>
                  </a:spcAft>
                </a:pPr>
                <a:r>
                  <a:rPr lang="en-US" sz="3700">
                    <a:solidFill>
                      <a:prstClr val="black"/>
                    </a:solidFill>
                    <a:latin typeface="Arial" panose="020B0604020202020204" pitchFamily="34" charset="0"/>
                    <a:cs typeface="Arial" panose="020B0604020202020204" pitchFamily="34" charset="0"/>
                  </a:rPr>
                  <a:t>b) Ta thấy: Nhóm 2 ứng với nửa khoảng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[5 ; 7) </m:t>
                    </m:r>
                  </m:oMath>
                </a14:m>
                <a:r>
                  <a:rPr lang="en-US" sz="3700">
                    <a:solidFill>
                      <a:prstClr val="black"/>
                    </a:solidFill>
                    <a:latin typeface="Arial" panose="020B0604020202020204" pitchFamily="34" charset="0"/>
                    <a:cs typeface="Arial" panose="020B0604020202020204" pitchFamily="34" charset="0"/>
                  </a:rPr>
                  <a:t>là nhóm có tần số lớn nhất với </a:t>
                </a: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𝑢</m:t>
                    </m:r>
                    <m:r>
                      <a:rPr lang="en-US" sz="3700" i="1" smtClean="0">
                        <a:solidFill>
                          <a:prstClr val="black"/>
                        </a:solidFill>
                        <a:latin typeface="Cambria Math" panose="02040503050406030204" pitchFamily="18" charset="0"/>
                        <a:cs typeface="Arial" panose="020B0604020202020204" pitchFamily="34" charset="0"/>
                      </a:rPr>
                      <m:t>=5; </m:t>
                    </m:r>
                  </m:oMath>
                </a14:m>
                <a:endParaRPr lang="en-US" sz="3700" i="1">
                  <a:solidFill>
                    <a:prstClr val="black"/>
                  </a:solidFill>
                  <a:latin typeface="Cambria Math" panose="02040503050406030204" pitchFamily="18" charset="0"/>
                  <a:cs typeface="Arial" panose="020B0604020202020204" pitchFamily="34" charset="0"/>
                </a:endParaRPr>
              </a:p>
              <a:p>
                <a:pPr lvl="0" algn="just">
                  <a:lnSpc>
                    <a:spcPct val="150000"/>
                  </a:lnSpc>
                  <a:spcAft>
                    <a:spcPts val="500"/>
                  </a:spcAft>
                </a:pPr>
                <a14:m>
                  <m:oMath xmlns:m="http://schemas.openxmlformats.org/officeDocument/2006/math">
                    <m:r>
                      <a:rPr lang="en-US" sz="3700" i="1" smtClean="0">
                        <a:solidFill>
                          <a:prstClr val="black"/>
                        </a:solidFill>
                        <a:latin typeface="Cambria Math" panose="02040503050406030204" pitchFamily="18" charset="0"/>
                        <a:cs typeface="Arial" panose="020B0604020202020204" pitchFamily="34" charset="0"/>
                      </a:rPr>
                      <m:t>𝑔</m:t>
                    </m:r>
                    <m:r>
                      <a:rPr lang="en-US" sz="3700" i="1" smtClean="0">
                        <a:solidFill>
                          <a:prstClr val="black"/>
                        </a:solidFill>
                        <a:latin typeface="Cambria Math" panose="02040503050406030204" pitchFamily="18" charset="0"/>
                        <a:cs typeface="Arial" panose="020B0604020202020204" pitchFamily="34" charset="0"/>
                      </a:rPr>
                      <m:t>=2; </m:t>
                    </m:r>
                    <m:sSub>
                      <m:sSubPr>
                        <m:ctrlPr>
                          <a:rPr lang="en-US" sz="3700" i="1" smtClean="0">
                            <a:solidFill>
                              <a:prstClr val="black"/>
                            </a:solidFill>
                            <a:latin typeface="Cambria Math" panose="02040503050406030204" pitchFamily="18" charset="0"/>
                            <a:cs typeface="Arial" panose="020B0604020202020204" pitchFamily="34" charset="0"/>
                          </a:rPr>
                        </m:ctrlPr>
                      </m:sSubPr>
                      <m:e>
                        <m:r>
                          <a:rPr lang="en-US" sz="3700" b="0" i="1" smtClean="0">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2</m:t>
                        </m:r>
                      </m:sub>
                    </m:sSub>
                    <m:r>
                      <a:rPr lang="en-US" sz="3700" i="1" smtClean="0">
                        <a:solidFill>
                          <a:prstClr val="black"/>
                        </a:solidFill>
                        <a:latin typeface="Cambria Math" panose="02040503050406030204" pitchFamily="18" charset="0"/>
                        <a:cs typeface="Arial" panose="020B0604020202020204" pitchFamily="34" charset="0"/>
                      </a:rPr>
                      <m:t>=18</m:t>
                    </m:r>
                  </m:oMath>
                </a14:m>
                <a:r>
                  <a:rPr lang="en-US" sz="3700">
                    <a:solidFill>
                      <a:prstClr val="black"/>
                    </a:solidFill>
                    <a:latin typeface="Arial" panose="020B0604020202020204" pitchFamily="34" charset="0"/>
                    <a:cs typeface="Arial" panose="020B0604020202020204" pitchFamily="34" charset="0"/>
                  </a:rPr>
                  <a:t>. Nhóm 1 có tần số </a:t>
                </a:r>
                <a14:m>
                  <m:oMath xmlns:m="http://schemas.openxmlformats.org/officeDocument/2006/math">
                    <m:sSub>
                      <m:sSubPr>
                        <m:ctrlPr>
                          <a:rPr lang="en-US" sz="3700" i="1">
                            <a:solidFill>
                              <a:prstClr val="black"/>
                            </a:solidFill>
                            <a:latin typeface="Cambria Math" panose="02040503050406030204" pitchFamily="18" charset="0"/>
                            <a:cs typeface="Arial" panose="020B0604020202020204" pitchFamily="34" charset="0"/>
                          </a:rPr>
                        </m:ctrlPr>
                      </m:sSubPr>
                      <m:e>
                        <m:r>
                          <a:rPr lang="en-US" sz="3700" i="1">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1</m:t>
                        </m:r>
                      </m:sub>
                    </m:sSub>
                    <m:r>
                      <a:rPr lang="en-US" sz="3700" i="1">
                        <a:solidFill>
                          <a:prstClr val="black"/>
                        </a:solidFill>
                        <a:latin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cs typeface="Arial" panose="020B0604020202020204" pitchFamily="34" charset="0"/>
                      </a:rPr>
                      <m:t>5</m:t>
                    </m:r>
                  </m:oMath>
                </a14:m>
                <a:r>
                  <a:rPr lang="en-US" sz="3700">
                    <a:solidFill>
                      <a:prstClr val="black"/>
                    </a:solidFill>
                    <a:latin typeface="Arial" panose="020B0604020202020204" pitchFamily="34" charset="0"/>
                    <a:cs typeface="Arial" panose="020B0604020202020204" pitchFamily="34" charset="0"/>
                  </a:rPr>
                  <a:t>, nhóm 3 có tần số </a:t>
                </a:r>
                <a14:m>
                  <m:oMath xmlns:m="http://schemas.openxmlformats.org/officeDocument/2006/math">
                    <m:sSub>
                      <m:sSubPr>
                        <m:ctrlPr>
                          <a:rPr lang="en-US" sz="3700" i="1">
                            <a:solidFill>
                              <a:prstClr val="black"/>
                            </a:solidFill>
                            <a:latin typeface="Cambria Math" panose="02040503050406030204" pitchFamily="18" charset="0"/>
                            <a:cs typeface="Arial" panose="020B0604020202020204" pitchFamily="34" charset="0"/>
                          </a:rPr>
                        </m:ctrlPr>
                      </m:sSubPr>
                      <m:e>
                        <m:r>
                          <a:rPr lang="en-US" sz="3700" i="1">
                            <a:solidFill>
                              <a:prstClr val="black"/>
                            </a:solidFill>
                            <a:latin typeface="Cambria Math" panose="02040503050406030204" pitchFamily="18" charset="0"/>
                            <a:cs typeface="Arial" panose="020B0604020202020204" pitchFamily="34" charset="0"/>
                          </a:rPr>
                          <m:t>𝑛</m:t>
                        </m:r>
                      </m:e>
                      <m:sub>
                        <m:r>
                          <a:rPr lang="en-US" sz="3700" b="0" i="1" smtClean="0">
                            <a:solidFill>
                              <a:prstClr val="black"/>
                            </a:solidFill>
                            <a:latin typeface="Cambria Math" panose="02040503050406030204" pitchFamily="18" charset="0"/>
                            <a:cs typeface="Arial" panose="020B0604020202020204" pitchFamily="34" charset="0"/>
                          </a:rPr>
                          <m:t>3</m:t>
                        </m:r>
                      </m:sub>
                    </m:sSub>
                    <m:r>
                      <a:rPr lang="en-US" sz="3700" i="1">
                        <a:solidFill>
                          <a:prstClr val="black"/>
                        </a:solidFill>
                        <a:latin typeface="Cambria Math" panose="02040503050406030204" pitchFamily="18" charset="0"/>
                        <a:cs typeface="Arial" panose="020B0604020202020204" pitchFamily="34" charset="0"/>
                      </a:rPr>
                      <m:t>=1</m:t>
                    </m:r>
                    <m:r>
                      <a:rPr lang="en-US" sz="3700" b="0" i="1" smtClean="0">
                        <a:solidFill>
                          <a:prstClr val="black"/>
                        </a:solidFill>
                        <a:latin typeface="Cambria Math" panose="02040503050406030204" pitchFamily="18" charset="0"/>
                        <a:cs typeface="Arial" panose="020B0604020202020204" pitchFamily="34" charset="0"/>
                      </a:rPr>
                      <m:t>0</m:t>
                    </m:r>
                  </m:oMath>
                </a14:m>
                <a:r>
                  <a:rPr lang="en-US" sz="3700">
                    <a:solidFill>
                      <a:prstClr val="black"/>
                    </a:solidFill>
                    <a:latin typeface="Arial" panose="020B0604020202020204" pitchFamily="34" charset="0"/>
                    <a:cs typeface="Arial" panose="020B0604020202020204" pitchFamily="34" charset="0"/>
                  </a:rPr>
                  <a:t>.</a:t>
                </a:r>
              </a:p>
              <a:p>
                <a:pPr lvl="0" algn="just">
                  <a:lnSpc>
                    <a:spcPct val="150000"/>
                  </a:lnSpc>
                  <a:spcAft>
                    <a:spcPts val="500"/>
                  </a:spcAft>
                </a:pPr>
                <a:r>
                  <a:rPr lang="en-US" sz="3700">
                    <a:solidFill>
                      <a:prstClr val="black"/>
                    </a:solidFill>
                    <a:latin typeface="Arial" panose="020B0604020202020204" pitchFamily="34" charset="0"/>
                    <a:cs typeface="Arial" panose="020B0604020202020204" pitchFamily="34" charset="0"/>
                  </a:rPr>
                  <a:t>Áp dụng công thức, ta có mốt của mẫu số liệu là:</a:t>
                </a:r>
              </a:p>
              <a:p>
                <a:pPr lvl="0" algn="ctr">
                  <a:lnSpc>
                    <a:spcPct val="150000"/>
                  </a:lnSpc>
                  <a:spcAft>
                    <a:spcPts val="500"/>
                  </a:spcAft>
                </a:pPr>
                <a14:m>
                  <m:oMath xmlns:m="http://schemas.openxmlformats.org/officeDocument/2006/math">
                    <m:sSub>
                      <m:sSubPr>
                        <m:ctrlPr>
                          <a:rPr lang="en-US" sz="3700" i="1" smtClean="0">
                            <a:solidFill>
                              <a:prstClr val="black"/>
                            </a:solidFill>
                            <a:latin typeface="Cambria Math" panose="02040503050406030204" pitchFamily="18" charset="0"/>
                            <a:cs typeface="Arial" panose="020B0604020202020204" pitchFamily="34" charset="0"/>
                          </a:rPr>
                        </m:ctrlPr>
                      </m:sSubPr>
                      <m:e>
                        <m:r>
                          <a:rPr lang="en-US" sz="3700" b="0" i="1" smtClean="0">
                            <a:solidFill>
                              <a:prstClr val="black"/>
                            </a:solidFill>
                            <a:latin typeface="Cambria Math" panose="02040503050406030204" pitchFamily="18" charset="0"/>
                            <a:cs typeface="Arial" panose="020B0604020202020204" pitchFamily="34" charset="0"/>
                          </a:rPr>
                          <m:t>𝑀</m:t>
                        </m:r>
                      </m:e>
                      <m:sub>
                        <m:r>
                          <a:rPr lang="en-US" sz="3700" b="0" i="1" smtClean="0">
                            <a:solidFill>
                              <a:prstClr val="black"/>
                            </a:solidFill>
                            <a:latin typeface="Cambria Math" panose="02040503050406030204" pitchFamily="18" charset="0"/>
                            <a:cs typeface="Arial" panose="020B0604020202020204" pitchFamily="34" charset="0"/>
                          </a:rPr>
                          <m:t>𝑜</m:t>
                        </m:r>
                      </m:sub>
                    </m:sSub>
                    <m:r>
                      <a:rPr lang="en-US" sz="3700" b="0" i="1" smtClean="0">
                        <a:solidFill>
                          <a:prstClr val="black"/>
                        </a:solidFill>
                        <a:latin typeface="Cambria Math" panose="02040503050406030204" pitchFamily="18" charset="0"/>
                        <a:cs typeface="Arial" panose="020B0604020202020204" pitchFamily="34" charset="0"/>
                      </a:rPr>
                      <m:t>=5+</m:t>
                    </m:r>
                    <m:d>
                      <m:dPr>
                        <m:ctrlPr>
                          <a:rPr lang="en-US" sz="3700" b="0" i="1" smtClean="0">
                            <a:solidFill>
                              <a:prstClr val="black"/>
                            </a:solidFill>
                            <a:latin typeface="Cambria Math" panose="02040503050406030204" pitchFamily="18" charset="0"/>
                            <a:cs typeface="Arial" panose="020B0604020202020204" pitchFamily="34" charset="0"/>
                          </a:rPr>
                        </m:ctrlPr>
                      </m:dPr>
                      <m:e>
                        <m:f>
                          <m:fPr>
                            <m:ctrlPr>
                              <a:rPr lang="en-US" sz="3700" b="0" i="1" smtClean="0">
                                <a:solidFill>
                                  <a:prstClr val="black"/>
                                </a:solidFill>
                                <a:latin typeface="Cambria Math" panose="02040503050406030204" pitchFamily="18" charset="0"/>
                                <a:cs typeface="Arial" panose="020B0604020202020204" pitchFamily="34" charset="0"/>
                              </a:rPr>
                            </m:ctrlPr>
                          </m:fPr>
                          <m:num>
                            <m:r>
                              <a:rPr lang="en-US" sz="3700" b="0" i="1" smtClean="0">
                                <a:solidFill>
                                  <a:prstClr val="black"/>
                                </a:solidFill>
                                <a:latin typeface="Cambria Math" panose="02040503050406030204" pitchFamily="18" charset="0"/>
                                <a:cs typeface="Arial" panose="020B0604020202020204" pitchFamily="34" charset="0"/>
                              </a:rPr>
                              <m:t>18−5</m:t>
                            </m:r>
                          </m:num>
                          <m:den>
                            <m:r>
                              <a:rPr lang="en-US" sz="3700" b="0" i="1" smtClean="0">
                                <a:solidFill>
                                  <a:prstClr val="black"/>
                                </a:solidFill>
                                <a:latin typeface="Cambria Math" panose="02040503050406030204" pitchFamily="18" charset="0"/>
                                <a:cs typeface="Arial" panose="020B0604020202020204" pitchFamily="34" charset="0"/>
                              </a:rPr>
                              <m:t>2.18−5−10</m:t>
                            </m:r>
                          </m:den>
                        </m:f>
                      </m:e>
                    </m:d>
                    <m:r>
                      <a:rPr lang="en-US" sz="3700" b="0" i="1" smtClean="0">
                        <a:solidFill>
                          <a:prstClr val="black"/>
                        </a:solidFill>
                        <a:latin typeface="Cambria Math" panose="02040503050406030204" pitchFamily="18" charset="0"/>
                        <a:cs typeface="Arial" panose="020B0604020202020204" pitchFamily="34" charset="0"/>
                      </a:rPr>
                      <m:t>.2</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≈6,2</m:t>
                    </m:r>
                  </m:oMath>
                </a14:m>
                <a:r>
                  <a:rPr lang="en-US" sz="3700">
                    <a:solidFill>
                      <a:prstClr val="black"/>
                    </a:solidFill>
                    <a:latin typeface="Arial" panose="020B0604020202020204" pitchFamily="34" charset="0"/>
                    <a:cs typeface="Arial" panose="020B0604020202020204" pitchFamily="34" charset="0"/>
                  </a:rPr>
                  <a:t> </a:t>
                </a:r>
              </a:p>
            </p:txBody>
          </p:sp>
        </mc:Choice>
        <mc:Fallback xmlns="">
          <p:sp>
            <p:nvSpPr>
              <p:cNvPr id="8" name="Rectangle 7"/>
              <p:cNvSpPr>
                <a:spLocks noRot="1" noChangeAspect="1" noMove="1" noResize="1" noEditPoints="1" noAdjustHandles="1" noChangeArrowheads="1" noChangeShapeType="1" noTextEdit="1"/>
              </p:cNvSpPr>
              <p:nvPr/>
            </p:nvSpPr>
            <p:spPr>
              <a:xfrm>
                <a:off x="1275346" y="3118170"/>
                <a:ext cx="9595280" cy="6687408"/>
              </a:xfrm>
              <a:prstGeom prst="rect">
                <a:avLst/>
              </a:prstGeom>
              <a:blipFill>
                <a:blip r:embed="rId4"/>
                <a:stretch>
                  <a:fillRect l="-1970" r="-2033"/>
                </a:stretch>
              </a:blipFill>
            </p:spPr>
            <p:txBody>
              <a:bodyPr/>
              <a:lstStyle/>
              <a:p>
                <a:r>
                  <a:rPr lang="en-US">
                    <a:noFill/>
                  </a:rPr>
                  <a:t> </a:t>
                </a:r>
              </a:p>
            </p:txBody>
          </p:sp>
        </mc:Fallback>
      </mc:AlternateContent>
    </p:spTree>
    <p:extLst>
      <p:ext uri="{BB962C8B-B14F-4D97-AF65-F5344CB8AC3E}">
        <p14:creationId xmlns:p14="http://schemas.microsoft.com/office/powerpoint/2010/main" val="377515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0" dur="500"/>
                                        <p:tgtEl>
                                          <p:spTgt spid="8">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9" name="Group 29"/>
          <p:cNvGrpSpPr/>
          <p:nvPr/>
        </p:nvGrpSpPr>
        <p:grpSpPr>
          <a:xfrm>
            <a:off x="14450775" y="2108145"/>
            <a:ext cx="3666838" cy="947966"/>
            <a:chOff x="0" y="0"/>
            <a:chExt cx="3623462" cy="936752"/>
          </a:xfrm>
        </p:grpSpPr>
        <p:sp>
          <p:nvSpPr>
            <p:cNvPr id="30" name="Freeform 30"/>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31" name="Freeform 31"/>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2" name="Freeform 32"/>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33" name="Freeform 3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3573532"/>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778767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60300" y="70990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6"/>
          <p:cNvSpPr/>
          <p:nvPr/>
        </p:nvSpPr>
        <p:spPr>
          <a:xfrm>
            <a:off x="6545448" y="800100"/>
            <a:ext cx="4038600" cy="1240425"/>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a:t>
            </a: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7</a:t>
            </a:r>
          </a:p>
        </p:txBody>
      </p:sp>
      <p:sp>
        <p:nvSpPr>
          <p:cNvPr id="38" name="TextBox 37"/>
          <p:cNvSpPr txBox="1"/>
          <p:nvPr/>
        </p:nvSpPr>
        <p:spPr>
          <a:xfrm>
            <a:off x="754248" y="2095500"/>
            <a:ext cx="15621000" cy="1942968"/>
          </a:xfrm>
          <a:prstGeom prst="rect">
            <a:avLst/>
          </a:prstGeom>
          <a:noFill/>
        </p:spPr>
        <p:txBody>
          <a:bodyPr wrap="square" rtlCol="0">
            <a:spAutoFit/>
          </a:bodyPr>
          <a:lstStyle/>
          <a:p>
            <a:pPr lvl="0" algn="just">
              <a:lnSpc>
                <a:spcPct val="170000"/>
              </a:lnSpc>
            </a:pPr>
            <a:r>
              <a:rPr lang="vi-VN" sz="3800">
                <a:solidFill>
                  <a:prstClr val="black"/>
                </a:solidFill>
              </a:rPr>
              <a:t>Tìm mốt của mẫu số liệu</a:t>
            </a:r>
            <a:r>
              <a:rPr lang="en-US" sz="3800">
                <a:solidFill>
                  <a:prstClr val="black"/>
                </a:solidFill>
              </a:rPr>
              <a:t> </a:t>
            </a:r>
            <a:r>
              <a:rPr lang="en-US" sz="3800">
                <a:solidFill>
                  <a:prstClr val="black"/>
                </a:solidFill>
                <a:latin typeface="Arial" panose="020B0604020202020204" pitchFamily="34" charset="0"/>
                <a:cs typeface="Arial" panose="020B0604020202020204" pitchFamily="34" charset="0"/>
              </a:rPr>
              <a:t>ghép nhóm</a:t>
            </a:r>
            <a:r>
              <a:rPr lang="vi-VN" sz="3800">
                <a:solidFill>
                  <a:prstClr val="black"/>
                </a:solidFill>
                <a:latin typeface="Arial" panose="020B0604020202020204" pitchFamily="34" charset="0"/>
                <a:cs typeface="Arial" panose="020B0604020202020204" pitchFamily="34" charset="0"/>
              </a:rPr>
              <a:t> </a:t>
            </a:r>
            <a:r>
              <a:rPr lang="vi-VN" sz="3800">
                <a:solidFill>
                  <a:prstClr val="black"/>
                </a:solidFill>
              </a:rPr>
              <a:t>trong Ví dụ 6 (làm tròn các kết quả đến hàng phần mười).</a:t>
            </a:r>
            <a:endParaRPr kumimoji="0" lang="vi-VN" sz="38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42" name="Freeform 35"/>
          <p:cNvSpPr/>
          <p:nvPr/>
        </p:nvSpPr>
        <p:spPr>
          <a:xfrm rot="203255">
            <a:off x="1207116" y="264952"/>
            <a:ext cx="526960" cy="1352827"/>
          </a:xfrm>
          <a:custGeom>
            <a:avLst/>
            <a:gdLst/>
            <a:ahLst/>
            <a:cxnLst/>
            <a:rect l="l" t="t" r="r" b="b"/>
            <a:pathLst>
              <a:path w="666081" h="2261385">
                <a:moveTo>
                  <a:pt x="0" y="0"/>
                </a:moveTo>
                <a:lnTo>
                  <a:pt x="666080" y="0"/>
                </a:lnTo>
                <a:lnTo>
                  <a:pt x="666080" y="2261385"/>
                </a:lnTo>
                <a:lnTo>
                  <a:pt x="0" y="22613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6" name="TextBox 35"/>
          <p:cNvSpPr txBox="1"/>
          <p:nvPr/>
        </p:nvSpPr>
        <p:spPr>
          <a:xfrm>
            <a:off x="7866248" y="4152900"/>
            <a:ext cx="13970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vi-VN"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3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754248" y="5118734"/>
                <a:ext cx="15653325" cy="5156412"/>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Arial" panose="020B0604020202020204" pitchFamily="34" charset="0"/>
                    <a:cs typeface="Arial" panose="020B0604020202020204" pitchFamily="34" charset="0"/>
                  </a:rPr>
                  <a:t>- Nhóm 3 tức là nhóm </a:t>
                </a:r>
                <a14:m>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50;60</m:t>
                        </m:r>
                      </m:e>
                    </m:d>
                  </m:oMath>
                </a14:m>
                <a:r>
                  <a:rPr lang="en-US" sz="3800">
                    <a:effectLst/>
                    <a:latin typeface="Arial" panose="020B0604020202020204" pitchFamily="34" charset="0"/>
                    <a:ea typeface="Dotum" panose="020B0600000101010101" pitchFamily="34" charset="-127"/>
                    <a:cs typeface="Arial" panose="020B0604020202020204" pitchFamily="34" charset="0"/>
                  </a:rPr>
                  <a:t> là nhóm có tần số lớn nhất.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Arial" panose="020B0604020202020204" pitchFamily="34" charset="0"/>
                    <a:cs typeface="Arial" panose="020B0604020202020204" pitchFamily="34" charset="0"/>
                  </a:rPr>
                  <a:t>- Đầu mút trái </a:t>
                </a:r>
                <a14:m>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𝑢</m:t>
                    </m:r>
                    <m:r>
                      <a:rPr lang="en-US" sz="3800" i="1">
                        <a:effectLst/>
                        <a:latin typeface="Cambria Math" panose="02040503050406030204" pitchFamily="18" charset="0"/>
                        <a:ea typeface="Arial" panose="020B0604020202020204" pitchFamily="34" charset="0"/>
                        <a:cs typeface="Times New Roman" panose="02020603050405020304" pitchFamily="18" charset="0"/>
                      </a:rPr>
                      <m:t>=50</m:t>
                    </m:r>
                  </m:oMath>
                </a14:m>
                <a:r>
                  <a:rPr lang="en-US" sz="3800">
                    <a:effectLst/>
                    <a:latin typeface="Arial" panose="020B0604020202020204" pitchFamily="34" charset="0"/>
                    <a:ea typeface="Dotum" panose="020B0600000101010101" pitchFamily="34" charset="-127"/>
                    <a:cs typeface="Arial" panose="020B0604020202020204" pitchFamily="34" charset="0"/>
                  </a:rPr>
                  <a:t>; Độ dài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𝑔</m:t>
                    </m:r>
                    <m:r>
                      <a:rPr lang="en-US"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Dotum" panose="020B0600000101010101" pitchFamily="34" charset="-127"/>
                    <a:cs typeface="Arial" panose="020B0604020202020204" pitchFamily="34" charset="0"/>
                  </a:rPr>
                  <a:t>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=16</m:t>
                    </m:r>
                  </m:oMath>
                </a14:m>
                <a:r>
                  <a:rPr lang="en-US" sz="38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r>
                          <a:rPr lang="en-US" sz="38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=10</m:t>
                    </m:r>
                  </m:oMath>
                </a14:m>
                <a:r>
                  <a:rPr lang="en-US" sz="3800">
                    <a:effectLst/>
                    <a:latin typeface="Arial" panose="020B0604020202020204" pitchFamily="34" charset="0"/>
                    <a:ea typeface="Dotum" panose="020B0600000101010101" pitchFamily="34" charset="-127"/>
                    <a:cs typeface="Arial" panose="020B0604020202020204" pitchFamily="34" charset="0"/>
                  </a:rPr>
                  <a:t>; Tần số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𝑛</m:t>
                        </m:r>
                      </m:e>
                      <m:sub>
                        <m:r>
                          <a:rPr lang="en-US" sz="3800" i="1">
                            <a:effectLst/>
                            <a:latin typeface="Cambria Math" panose="02040503050406030204" pitchFamily="18" charset="0"/>
                            <a:ea typeface="Dotum" panose="020B0600000101010101" pitchFamily="34" charset="-127"/>
                            <a:cs typeface="Times New Roman" panose="02020603050405020304" pitchFamily="18" charset="0"/>
                          </a:rPr>
                          <m:t>𝑖</m:t>
                        </m:r>
                        <m:r>
                          <a:rPr lang="en-US" sz="38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en-US" sz="3800" i="1">
                        <a:effectLst/>
                        <a:latin typeface="Cambria Math" panose="02040503050406030204" pitchFamily="18" charset="0"/>
                        <a:ea typeface="Dotum" panose="020B0600000101010101" pitchFamily="34" charset="-127"/>
                        <a:cs typeface="Times New Roman" panose="02020603050405020304" pitchFamily="18" charset="0"/>
                      </a:rPr>
                      <m:t>=8</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𝑜</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=50+</m:t>
                      </m:r>
                      <m:d>
                        <m:d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i="1">
                                  <a:effectLst/>
                                  <a:latin typeface="Cambria Math" panose="02040503050406030204" pitchFamily="18" charset="0"/>
                                  <a:ea typeface="Arial" panose="020B0604020202020204" pitchFamily="34" charset="0"/>
                                  <a:cs typeface="Times New Roman" panose="02020603050405020304" pitchFamily="18" charset="0"/>
                                </a:rPr>
                                <m:t>16−10</m:t>
                              </m:r>
                            </m:num>
                            <m:den>
                              <m:r>
                                <a:rPr lang="en-US" sz="3800" i="1">
                                  <a:effectLst/>
                                  <a:latin typeface="Cambria Math" panose="02040503050406030204" pitchFamily="18" charset="0"/>
                                  <a:ea typeface="Arial" panose="020B0604020202020204" pitchFamily="34" charset="0"/>
                                  <a:cs typeface="Times New Roman" panose="02020603050405020304" pitchFamily="18" charset="0"/>
                                </a:rPr>
                                <m:t>2.16−10−8</m:t>
                              </m:r>
                            </m:den>
                          </m:f>
                        </m:e>
                      </m:d>
                      <m:r>
                        <a:rPr lang="en-US" sz="3800" i="1">
                          <a:effectLst/>
                          <a:latin typeface="Cambria Math" panose="02040503050406030204" pitchFamily="18" charset="0"/>
                          <a:ea typeface="Arial" panose="020B0604020202020204" pitchFamily="34" charset="0"/>
                          <a:cs typeface="Times New Roman" panose="02020603050405020304" pitchFamily="18" charset="0"/>
                        </a:rPr>
                        <m:t>.10=54,3</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754248" y="5118734"/>
                <a:ext cx="15653325" cy="5156412"/>
              </a:xfrm>
              <a:prstGeom prst="rect">
                <a:avLst/>
              </a:prstGeom>
              <a:blipFill>
                <a:blip r:embed="rId9"/>
                <a:stretch>
                  <a:fillRect l="-1285"/>
                </a:stretch>
              </a:blipFill>
            </p:spPr>
            <p:txBody>
              <a:bodyPr/>
              <a:lstStyle/>
              <a:p>
                <a:r>
                  <a:rPr lang="en-US">
                    <a:noFill/>
                  </a:rPr>
                  <a:t> </a:t>
                </a:r>
              </a:p>
            </p:txBody>
          </p:sp>
        </mc:Fallback>
      </mc:AlternateContent>
      <p:pic>
        <p:nvPicPr>
          <p:cNvPr id="34" name="Picture 33"/>
          <p:cNvPicPr>
            <a:picLocks noChangeAspect="1"/>
          </p:cNvPicPr>
          <p:nvPr/>
        </p:nvPicPr>
        <p:blipFill>
          <a:blip r:embed="rId10"/>
          <a:stretch>
            <a:fillRect/>
          </a:stretch>
        </p:blipFill>
        <p:spPr>
          <a:xfrm>
            <a:off x="14490015" y="8286706"/>
            <a:ext cx="1966170" cy="1962194"/>
          </a:xfrm>
          <a:prstGeom prst="rect">
            <a:avLst/>
          </a:prstGeom>
        </p:spPr>
      </p:pic>
    </p:spTree>
    <p:extLst>
      <p:ext uri="{BB962C8B-B14F-4D97-AF65-F5344CB8AC3E}">
        <p14:creationId xmlns:p14="http://schemas.microsoft.com/office/powerpoint/2010/main" val="3685036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dissolv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fade">
                                      <p:cBhvr>
                                        <p:cTn id="24" dur="500"/>
                                        <p:tgtEl>
                                          <p:spTgt spid="2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8">
                                            <p:txEl>
                                              <p:pRg st="1" end="1"/>
                                            </p:txEl>
                                          </p:spTgt>
                                        </p:tgtEl>
                                        <p:attrNameLst>
                                          <p:attrName>style.visibility</p:attrName>
                                        </p:attrNameLst>
                                      </p:cBhvr>
                                      <p:to>
                                        <p:strVal val="visible"/>
                                      </p:to>
                                    </p:set>
                                    <p:animEffect transition="in" filter="wipe(down)">
                                      <p:cBhvr>
                                        <p:cTn id="29" dur="500"/>
                                        <p:tgtEl>
                                          <p:spTgt spid="2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4" dur="500"/>
                                        <p:tgtEl>
                                          <p:spTgt spid="2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8">
                                            <p:txEl>
                                              <p:pRg st="3" end="3"/>
                                            </p:txEl>
                                          </p:spTgt>
                                        </p:tgtEl>
                                        <p:attrNameLst>
                                          <p:attrName>style.visibility</p:attrName>
                                        </p:attrNameLst>
                                      </p:cBhvr>
                                      <p:to>
                                        <p:strVal val="visible"/>
                                      </p:to>
                                    </p:set>
                                    <p:animEffect transition="in" filter="barn(inVertical)">
                                      <p:cBhvr>
                                        <p:cTn id="39"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7" name="Group 27"/>
          <p:cNvGrpSpPr/>
          <p:nvPr/>
        </p:nvGrpSpPr>
        <p:grpSpPr>
          <a:xfrm>
            <a:off x="14450775" y="3573532"/>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60300" y="709904"/>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2108145"/>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44" name="Group 43">
            <a:extLst>
              <a:ext uri="{FF2B5EF4-FFF2-40B4-BE49-F238E27FC236}">
                <a16:creationId xmlns:a16="http://schemas.microsoft.com/office/drawing/2014/main" id="{D82410D0-2397-BB4E-BAEE-4E01DC4D9AD1}"/>
              </a:ext>
            </a:extLst>
          </p:cNvPr>
          <p:cNvGrpSpPr/>
          <p:nvPr/>
        </p:nvGrpSpPr>
        <p:grpSpPr>
          <a:xfrm>
            <a:off x="381000" y="2423081"/>
            <a:ext cx="10855532" cy="7219322"/>
            <a:chOff x="4076941" y="1944161"/>
            <a:chExt cx="9928087" cy="6186849"/>
          </a:xfrm>
          <a:solidFill>
            <a:schemeClr val="accent1">
              <a:lumMod val="20000"/>
              <a:lumOff val="80000"/>
            </a:schemeClr>
          </a:solidFill>
        </p:grpSpPr>
        <p:grpSp>
          <p:nvGrpSpPr>
            <p:cNvPr id="45" name="Group 6">
              <a:extLst>
                <a:ext uri="{FF2B5EF4-FFF2-40B4-BE49-F238E27FC236}">
                  <a16:creationId xmlns:a16="http://schemas.microsoft.com/office/drawing/2014/main" id="{5406D125-318E-95D8-B608-E7E528643FAB}"/>
                </a:ext>
              </a:extLst>
            </p:cNvPr>
            <p:cNvGrpSpPr/>
            <p:nvPr/>
          </p:nvGrpSpPr>
          <p:grpSpPr>
            <a:xfrm rot="16200000">
              <a:off x="5947560" y="73542"/>
              <a:ext cx="6186849" cy="9928087"/>
              <a:chOff x="-4088358" y="-2714484"/>
              <a:chExt cx="7320436" cy="9963416"/>
            </a:xfrm>
            <a:grpFill/>
          </p:grpSpPr>
          <p:sp>
            <p:nvSpPr>
              <p:cNvPr id="47" name="Freeform 7">
                <a:extLst>
                  <a:ext uri="{FF2B5EF4-FFF2-40B4-BE49-F238E27FC236}">
                    <a16:creationId xmlns:a16="http://schemas.microsoft.com/office/drawing/2014/main" id="{13675BDA-D8FE-0288-59EF-9A3C11ADD552}"/>
                  </a:ext>
                </a:extLst>
              </p:cNvPr>
              <p:cNvSpPr/>
              <p:nvPr/>
            </p:nvSpPr>
            <p:spPr>
              <a:xfrm>
                <a:off x="-4088358" y="-2714484"/>
                <a:ext cx="7320436" cy="9963416"/>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67F2D29-5CAE-058F-BC6E-2225BC63A789}"/>
                    </a:ext>
                  </a:extLst>
                </p:cNvPr>
                <p:cNvSpPr txBox="1"/>
                <p:nvPr/>
              </p:nvSpPr>
              <p:spPr>
                <a:xfrm>
                  <a:off x="4495080" y="2248963"/>
                  <a:ext cx="9104307" cy="56180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1200"/>
                    </a:spcAft>
                  </a:pPr>
                  <a:r>
                    <a:rPr lang="en-US" sz="4000">
                      <a:latin typeface="Arial" panose="020B0604020202020204" pitchFamily="34" charset="0"/>
                      <a:ea typeface="Dotum" panose="020B0600000101010101" pitchFamily="34" charset="-127"/>
                      <a:cs typeface="Arial" panose="020B0604020202020204" pitchFamily="34" charset="0"/>
                    </a:rPr>
                    <a:t>Mốt của mẫu số liệu không ghép nhóm là giá trị có khả năng xuất hiện cao nhất khi lấy mẫu. Mốt của mẫu số liệu sau khi ghép nhóm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xấp xỉ với mốt của mẫu số liệu không ghép nhóm. Các giá trị nằm xung quanh </a:t>
                  </a:r>
                  <a14:m>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4000" i="1">
                              <a:effectLst/>
                              <a:latin typeface="Cambria Math" panose="02040503050406030204" pitchFamily="18" charset="0"/>
                              <a:ea typeface="Arial" panose="020B0604020202020204" pitchFamily="34" charset="0"/>
                              <a:cs typeface="Times New Roman" panose="02020603050405020304" pitchFamily="18" charset="0"/>
                            </a:rPr>
                            <m:t>𝑀</m:t>
                          </m:r>
                        </m:e>
                        <m:sub>
                          <m:r>
                            <a:rPr lang="en-US" sz="4000" i="1">
                              <a:effectLst/>
                              <a:latin typeface="Cambria Math" panose="02040503050406030204" pitchFamily="18" charset="0"/>
                              <a:ea typeface="Arial" panose="020B0604020202020204" pitchFamily="34" charset="0"/>
                              <a:cs typeface="Times New Roman" panose="02020603050405020304" pitchFamily="18" charset="0"/>
                            </a:rPr>
                            <m:t>𝑜</m:t>
                          </m:r>
                        </m:sub>
                      </m:sSub>
                    </m:oMath>
                  </a14:m>
                  <a:r>
                    <a:rPr lang="en-US" sz="4000">
                      <a:effectLst/>
                      <a:latin typeface="Arial" panose="020B0604020202020204" pitchFamily="34" charset="0"/>
                      <a:ea typeface="Dotum" panose="020B0600000101010101" pitchFamily="34" charset="-127"/>
                      <a:cs typeface="Arial" panose="020B0604020202020204" pitchFamily="34" charset="0"/>
                    </a:rPr>
                    <a:t> thường có khả năng xuất hiện cao hơn các giá trị khác.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6" name="TextBox 45">
                  <a:extLst>
                    <a:ext uri="{FF2B5EF4-FFF2-40B4-BE49-F238E27FC236}">
                      <a16:creationId xmlns:a16="http://schemas.microsoft.com/office/drawing/2014/main" id="{F67F2D29-5CAE-058F-BC6E-2225BC63A789}"/>
                    </a:ext>
                  </a:extLst>
                </p:cNvPr>
                <p:cNvSpPr txBox="1">
                  <a:spLocks noRot="1" noChangeAspect="1" noMove="1" noResize="1" noEditPoints="1" noAdjustHandles="1" noChangeArrowheads="1" noChangeShapeType="1" noTextEdit="1"/>
                </p:cNvSpPr>
                <p:nvPr/>
              </p:nvSpPr>
              <p:spPr>
                <a:xfrm>
                  <a:off x="4495080" y="2248963"/>
                  <a:ext cx="9104307" cy="5618084"/>
                </a:xfrm>
                <a:prstGeom prst="rect">
                  <a:avLst/>
                </a:prstGeom>
                <a:blipFill>
                  <a:blip r:embed="rId4"/>
                  <a:stretch>
                    <a:fillRect l="-2205" r="-2143" b="-1395"/>
                  </a:stretch>
                </a:blipFill>
                <a:ln>
                  <a:noFill/>
                </a:ln>
              </p:spPr>
              <p:txBody>
                <a:bodyPr/>
                <a:lstStyle/>
                <a:p>
                  <a:r>
                    <a:rPr lang="en-US">
                      <a:noFill/>
                    </a:rPr>
                    <a:t> </a:t>
                  </a:r>
                </a:p>
              </p:txBody>
            </p:sp>
          </mc:Fallback>
        </mc:AlternateContent>
      </p:grpSp>
      <p:grpSp>
        <p:nvGrpSpPr>
          <p:cNvPr id="48" name="Group 47"/>
          <p:cNvGrpSpPr/>
          <p:nvPr/>
        </p:nvGrpSpPr>
        <p:grpSpPr>
          <a:xfrm>
            <a:off x="-84316" y="530786"/>
            <a:ext cx="4275316" cy="1336113"/>
            <a:chOff x="304798" y="266692"/>
            <a:chExt cx="6882216" cy="1336113"/>
          </a:xfrm>
        </p:grpSpPr>
        <p:sp>
          <p:nvSpPr>
            <p:cNvPr id="49" name="Round Single Corner Rectangle 48"/>
            <p:cNvSpPr/>
            <p:nvPr/>
          </p:nvSpPr>
          <p:spPr>
            <a:xfrm flipV="1">
              <a:off x="304798" y="266692"/>
              <a:ext cx="6882216" cy="1336113"/>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175454" y="526707"/>
              <a:ext cx="544310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 Ý nghĩa</a:t>
              </a:r>
              <a:endParaRPr kumimoji="0" lang="en-US" sz="4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51" name="Group 50">
            <a:extLst>
              <a:ext uri="{FF2B5EF4-FFF2-40B4-BE49-F238E27FC236}">
                <a16:creationId xmlns:a16="http://schemas.microsoft.com/office/drawing/2014/main" id="{D82410D0-2397-BB4E-BAEE-4E01DC4D9AD1}"/>
              </a:ext>
            </a:extLst>
          </p:cNvPr>
          <p:cNvGrpSpPr/>
          <p:nvPr/>
        </p:nvGrpSpPr>
        <p:grpSpPr>
          <a:xfrm>
            <a:off x="11811000" y="2423080"/>
            <a:ext cx="4911728" cy="5549495"/>
            <a:chOff x="6434418" y="1944162"/>
            <a:chExt cx="7627008" cy="4495801"/>
          </a:xfrm>
          <a:solidFill>
            <a:schemeClr val="accent1">
              <a:lumMod val="20000"/>
              <a:lumOff val="80000"/>
            </a:schemeClr>
          </a:solidFill>
        </p:grpSpPr>
        <p:grpSp>
          <p:nvGrpSpPr>
            <p:cNvPr id="52" name="Group 6">
              <a:extLst>
                <a:ext uri="{FF2B5EF4-FFF2-40B4-BE49-F238E27FC236}">
                  <a16:creationId xmlns:a16="http://schemas.microsoft.com/office/drawing/2014/main" id="{5406D125-318E-95D8-B608-E7E528643FAB}"/>
                </a:ext>
              </a:extLst>
            </p:cNvPr>
            <p:cNvGrpSpPr/>
            <p:nvPr/>
          </p:nvGrpSpPr>
          <p:grpSpPr>
            <a:xfrm rot="16200000">
              <a:off x="8000021" y="378559"/>
              <a:ext cx="4495801" cy="7627008"/>
              <a:chOff x="-2087470" y="-348618"/>
              <a:chExt cx="5319546" cy="7654149"/>
            </a:xfrm>
            <a:grpFill/>
          </p:grpSpPr>
          <p:sp>
            <p:nvSpPr>
              <p:cNvPr id="54" name="Freeform 7">
                <a:extLst>
                  <a:ext uri="{FF2B5EF4-FFF2-40B4-BE49-F238E27FC236}">
                    <a16:creationId xmlns:a16="http://schemas.microsoft.com/office/drawing/2014/main" id="{13675BDA-D8FE-0288-59EF-9A3C11ADD552}"/>
                  </a:ext>
                </a:extLst>
              </p:cNvPr>
              <p:cNvSpPr/>
              <p:nvPr/>
            </p:nvSpPr>
            <p:spPr>
              <a:xfrm>
                <a:off x="-2087470" y="-348618"/>
                <a:ext cx="5319546" cy="7654149"/>
              </a:xfrm>
              <a:custGeom>
                <a:avLst/>
                <a:gdLst/>
                <a:ahLst/>
                <a:cxnLst/>
                <a:rect l="l" t="t" r="r" b="b"/>
                <a:pathLst>
                  <a:path w="2524536" h="11417072">
                    <a:moveTo>
                      <a:pt x="0" y="0"/>
                    </a:moveTo>
                    <a:lnTo>
                      <a:pt x="0" y="11417072"/>
                    </a:lnTo>
                    <a:lnTo>
                      <a:pt x="2524536" y="11417072"/>
                    </a:lnTo>
                    <a:lnTo>
                      <a:pt x="2524536" y="0"/>
                    </a:lnTo>
                    <a:lnTo>
                      <a:pt x="0" y="0"/>
                    </a:lnTo>
                    <a:close/>
                    <a:moveTo>
                      <a:pt x="2463576" y="11356112"/>
                    </a:moveTo>
                    <a:lnTo>
                      <a:pt x="59690" y="11356112"/>
                    </a:lnTo>
                    <a:lnTo>
                      <a:pt x="59690" y="59690"/>
                    </a:lnTo>
                    <a:lnTo>
                      <a:pt x="2463576" y="59690"/>
                    </a:lnTo>
                    <a:lnTo>
                      <a:pt x="2463576" y="11356112"/>
                    </a:lnTo>
                    <a:close/>
                  </a:path>
                </a:pathLst>
              </a:custGeom>
              <a:grpFill/>
            </p:spPr>
            <p:style>
              <a:lnRef idx="2">
                <a:schemeClr val="accent1"/>
              </a:lnRef>
              <a:fillRef idx="1">
                <a:schemeClr val="lt1"/>
              </a:fillRef>
              <a:effectRef idx="0">
                <a:schemeClr val="accent1"/>
              </a:effectRef>
              <a:fontRef idx="minor">
                <a:schemeClr val="dk1"/>
              </a:fontRef>
            </p:style>
          </p:sp>
        </p:grpSp>
        <p:sp>
          <p:nvSpPr>
            <p:cNvPr id="53" name="TextBox 52">
              <a:extLst>
                <a:ext uri="{FF2B5EF4-FFF2-40B4-BE49-F238E27FC236}">
                  <a16:creationId xmlns:a16="http://schemas.microsoft.com/office/drawing/2014/main" id="{F67F2D29-5CAE-058F-BC6E-2225BC63A789}"/>
                </a:ext>
              </a:extLst>
            </p:cNvPr>
            <p:cNvSpPr txBox="1"/>
            <p:nvPr/>
          </p:nvSpPr>
          <p:spPr>
            <a:xfrm>
              <a:off x="6959026" y="2248963"/>
              <a:ext cx="6587451" cy="378565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Một mẫu số liệu ghép nhóm có thể có nhiều nhóm chứa mốt và nhiều mốt.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sp>
        <p:nvSpPr>
          <p:cNvPr id="56" name="Freeform 32"/>
          <p:cNvSpPr/>
          <p:nvPr/>
        </p:nvSpPr>
        <p:spPr>
          <a:xfrm rot="829932">
            <a:off x="16329593" y="6676427"/>
            <a:ext cx="231272" cy="1765043"/>
          </a:xfrm>
          <a:custGeom>
            <a:avLst/>
            <a:gdLst/>
            <a:ahLst/>
            <a:cxnLst/>
            <a:rect l="l" t="t" r="r" b="b"/>
            <a:pathLst>
              <a:path w="398505" h="3714879">
                <a:moveTo>
                  <a:pt x="0" y="0"/>
                </a:moveTo>
                <a:lnTo>
                  <a:pt x="398505" y="0"/>
                </a:lnTo>
                <a:lnTo>
                  <a:pt x="398505" y="3714878"/>
                </a:lnTo>
                <a:lnTo>
                  <a:pt x="0" y="37148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39695495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up)">
                                      <p:cBhvr>
                                        <p:cTn id="12" dur="500"/>
                                        <p:tgtEl>
                                          <p:spTgt spid="44"/>
                                        </p:tgtEl>
                                      </p:cBhvr>
                                    </p:animEffect>
                                  </p:childTnLst>
                                </p:cTn>
                              </p:par>
                              <p:par>
                                <p:cTn id="13" presetID="22" presetClass="entr" presetSubtype="1"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up)">
                                      <p:cBhvr>
                                        <p:cTn id="1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algn="ctr">
              <a:lnSpc>
                <a:spcPts val="2659"/>
              </a:lnSpc>
              <a:spcBef>
                <a:spcPct val="0"/>
              </a:spcBef>
            </a:pPr>
            <a:endParaRPr/>
          </a:p>
        </p:txBody>
      </p:sp>
      <p:grpSp>
        <p:nvGrpSpPr>
          <p:cNvPr id="9" name="Group 8"/>
          <p:cNvGrpSpPr/>
          <p:nvPr/>
        </p:nvGrpSpPr>
        <p:grpSpPr>
          <a:xfrm>
            <a:off x="304800" y="266696"/>
            <a:ext cx="7804484" cy="1295401"/>
            <a:chOff x="304800" y="266696"/>
            <a:chExt cx="12563317" cy="1295401"/>
          </a:xfrm>
        </p:grpSpPr>
        <p:sp>
          <p:nvSpPr>
            <p:cNvPr id="2" name="Round Single Corner Rectangle 1"/>
            <p:cNvSpPr/>
            <p:nvPr/>
          </p:nvSpPr>
          <p:spPr>
            <a:xfrm flipV="1">
              <a:off x="304800" y="266696"/>
              <a:ext cx="12511669"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24438" y="564059"/>
              <a:ext cx="12143679" cy="769441"/>
            </a:xfrm>
            <a:prstGeom prst="rect">
              <a:avLst/>
            </a:prstGeom>
          </p:spPr>
          <p:txBody>
            <a:bodyPr wrap="square">
              <a:spAutoFit/>
            </a:bodyPr>
            <a:lstStyle/>
            <a:p>
              <a:r>
                <a:rPr lang="vi-VN" sz="4400" b="1">
                  <a:cs typeface="Arial" panose="020B0604020202020204" pitchFamily="34" charset="0"/>
                </a:rPr>
                <a:t>1. Bảng tần số ghép nhóm</a:t>
              </a:r>
              <a:endParaRPr lang="en-US" sz="4400" b="1">
                <a:latin typeface="Arial" panose="020B0604020202020204" pitchFamily="34" charset="0"/>
                <a:cs typeface="Arial" panose="020B0604020202020204" pitchFamily="34" charset="0"/>
              </a:endParaRPr>
            </a:p>
          </p:txBody>
        </p:sp>
      </p:grpSp>
      <p:sp>
        <p:nvSpPr>
          <p:cNvPr id="10" name="Rounded Rectangle 9"/>
          <p:cNvSpPr/>
          <p:nvPr/>
        </p:nvSpPr>
        <p:spPr>
          <a:xfrm>
            <a:off x="762000" y="2570598"/>
            <a:ext cx="1676400" cy="1197581"/>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720060" y="2324100"/>
            <a:ext cx="9395740" cy="6555641"/>
          </a:xfrm>
          <a:prstGeom prst="rect">
            <a:avLst/>
          </a:prstGeom>
        </p:spPr>
        <p:txBody>
          <a:bodyPr wrap="square">
            <a:spAutoFit/>
          </a:bodyPr>
          <a:lstStyle/>
          <a:p>
            <a:pPr algn="just">
              <a:lnSpc>
                <a:spcPct val="150000"/>
              </a:lnSpc>
            </a:pPr>
            <a:r>
              <a:rPr lang="vi-VN" sz="4000">
                <a:cs typeface="Arial" panose="020B0604020202020204" pitchFamily="34" charset="0"/>
              </a:rPr>
              <a:t>Trong Bảng 1 ở phần mở đầu ta thấy:</a:t>
            </a:r>
            <a:endParaRPr lang="en-US" sz="4000">
              <a:cs typeface="Arial" panose="020B0604020202020204" pitchFamily="34" charset="0"/>
            </a:endParaRPr>
          </a:p>
          <a:p>
            <a:pPr algn="just">
              <a:lnSpc>
                <a:spcPct val="150000"/>
              </a:lnSpc>
            </a:pPr>
            <a:r>
              <a:rPr lang="vi-VN" sz="4000">
                <a:cs typeface="Arial" panose="020B0604020202020204" pitchFamily="34" charset="0"/>
              </a:rPr>
              <a:t>⦁ Có 13 ô tô có độ tuổi dưới 4;</a:t>
            </a:r>
          </a:p>
          <a:p>
            <a:pPr algn="just">
              <a:lnSpc>
                <a:spcPct val="150000"/>
              </a:lnSpc>
            </a:pPr>
            <a:r>
              <a:rPr lang="vi-VN" sz="4000">
                <a:cs typeface="Arial" panose="020B0604020202020204" pitchFamily="34" charset="0"/>
              </a:rPr>
              <a:t>⦁ Có 29 ô tô có độ tuổi từ 4 đến dưới 8.</a:t>
            </a:r>
          </a:p>
          <a:p>
            <a:pPr algn="just">
              <a:lnSpc>
                <a:spcPct val="150000"/>
              </a:lnSpc>
            </a:pPr>
            <a:r>
              <a:rPr lang="vi-VN" sz="4000">
                <a:cs typeface="Arial" panose="020B0604020202020204" pitchFamily="34" charset="0"/>
              </a:rPr>
              <a:t>Hãy xác định số ô tô có độ tuổi:</a:t>
            </a:r>
          </a:p>
          <a:p>
            <a:pPr algn="just">
              <a:lnSpc>
                <a:spcPct val="150000"/>
              </a:lnSpc>
            </a:pPr>
            <a:r>
              <a:rPr lang="vi-VN" sz="4000">
                <a:cs typeface="Arial" panose="020B0604020202020204" pitchFamily="34" charset="0"/>
              </a:rPr>
              <a:t>a) Từ 8 đến dưới 12;</a:t>
            </a:r>
          </a:p>
          <a:p>
            <a:pPr algn="just">
              <a:lnSpc>
                <a:spcPct val="150000"/>
              </a:lnSpc>
            </a:pPr>
            <a:r>
              <a:rPr lang="vi-VN" sz="4000">
                <a:cs typeface="Arial" panose="020B0604020202020204" pitchFamily="34" charset="0"/>
              </a:rPr>
              <a:t>b) Từ 12 đến dưới 16;</a:t>
            </a:r>
          </a:p>
          <a:p>
            <a:pPr algn="just">
              <a:lnSpc>
                <a:spcPct val="150000"/>
              </a:lnSpc>
            </a:pPr>
            <a:r>
              <a:rPr lang="vi-VN" sz="4000">
                <a:cs typeface="Arial" panose="020B0604020202020204" pitchFamily="34" charset="0"/>
              </a:rPr>
              <a:t>c) Từ 16 đến dưới 20.</a:t>
            </a:r>
          </a:p>
        </p:txBody>
      </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pic>
        <p:nvPicPr>
          <p:cNvPr id="7" name="Picture 6"/>
          <p:cNvPicPr>
            <a:picLocks noChangeAspect="1"/>
          </p:cNvPicPr>
          <p:nvPr/>
        </p:nvPicPr>
        <p:blipFill>
          <a:blip r:embed="rId3"/>
          <a:stretch>
            <a:fillRect/>
          </a:stretch>
        </p:blipFill>
        <p:spPr>
          <a:xfrm>
            <a:off x="12465895" y="2555141"/>
            <a:ext cx="4907705" cy="7364606"/>
          </a:xfrm>
          <a:prstGeom prst="rect">
            <a:avLst/>
          </a:prstGeom>
        </p:spPr>
      </p:pic>
    </p:spTree>
    <p:extLst>
      <p:ext uri="{BB962C8B-B14F-4D97-AF65-F5344CB8AC3E}">
        <p14:creationId xmlns:p14="http://schemas.microsoft.com/office/powerpoint/2010/main" val="257503562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lang="en-US" sz="13000" b="1" spc="182">
                <a:solidFill>
                  <a:srgbClr val="1F497D"/>
                </a:solidFill>
                <a:latin typeface="Arial" panose="020B0604020202020204" pitchFamily="34" charset="0"/>
                <a:cs typeface="Arial" panose="020B0604020202020204" pitchFamily="34" charset="0"/>
              </a:rPr>
              <a:t>LUYỆN TẬP</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370695970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8">
            <a:extLst>
              <a:ext uri="{FF2B5EF4-FFF2-40B4-BE49-F238E27FC236}">
                <a16:creationId xmlns:a16="http://schemas.microsoft.com/office/drawing/2014/main" id="{A19ECB77-B032-4E88-B15F-FDAE0101D1A8}"/>
              </a:ext>
            </a:extLst>
          </p:cNvPr>
          <p:cNvSpPr txBox="1"/>
          <p:nvPr/>
        </p:nvSpPr>
        <p:spPr>
          <a:xfrm>
            <a:off x="4558221" y="342900"/>
            <a:ext cx="9315375" cy="679673"/>
          </a:xfrm>
          <a:prstGeom prst="rect">
            <a:avLst/>
          </a:prstGeom>
        </p:spPr>
        <p:txBody>
          <a:bodyPr wrap="square" lIns="0" tIns="0" rIns="0" bIns="0" rtlCol="0" anchor="t">
            <a:spAutoFit/>
          </a:bodyPr>
          <a:lstStyle/>
          <a:p>
            <a:pPr algn="ctr" defTabSz="609630">
              <a:lnSpc>
                <a:spcPts val="5334"/>
              </a:lnSpc>
              <a:spcBef>
                <a:spcPct val="0"/>
              </a:spcBef>
            </a:pPr>
            <a:r>
              <a:rPr lang="en-US" sz="5400" b="1" spc="-53">
                <a:solidFill>
                  <a:srgbClr val="000000"/>
                </a:solidFill>
                <a:latin typeface="Arial" panose="020B0604020202020204" pitchFamily="34" charset="0"/>
                <a:cs typeface="Arial" panose="020B0604020202020204" pitchFamily="34" charset="0"/>
              </a:rPr>
              <a:t>CÂU HỎI TRẮC NGHIỆM</a:t>
            </a:r>
            <a:endParaRPr lang="en-US" sz="5400" b="1" spc="-53" dirty="0">
              <a:solidFill>
                <a:srgbClr val="000000"/>
              </a:solidFill>
              <a:latin typeface="Arial" panose="020B0604020202020204" pitchFamily="34" charset="0"/>
              <a:cs typeface="Arial" panose="020B0604020202020204" pitchFamily="34" charset="0"/>
            </a:endParaRPr>
          </a:p>
        </p:txBody>
      </p:sp>
      <p:sp>
        <p:nvSpPr>
          <p:cNvPr id="22" name="Câu hỏi">
            <a:extLst>
              <a:ext uri="{FF2B5EF4-FFF2-40B4-BE49-F238E27FC236}">
                <a16:creationId xmlns:a16="http://schemas.microsoft.com/office/drawing/2014/main" id="{4ADFFF1A-F500-CC57-185E-00F4826D0836}"/>
              </a:ext>
            </a:extLst>
          </p:cNvPr>
          <p:cNvSpPr/>
          <p:nvPr/>
        </p:nvSpPr>
        <p:spPr>
          <a:xfrm>
            <a:off x="757708" y="1257300"/>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830030" y="74884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A. 6,52</a:t>
            </a:r>
            <a:endParaRPr lang="vi-VN" sz="3600" noProof="1">
              <a:solidFill>
                <a:schemeClr val="tx1"/>
              </a:solidFill>
              <a:latin typeface="Arial" panose="020B0604020202020204" pitchFamily="34" charset="0"/>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842435" y="89362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B . 6,25</a:t>
            </a:r>
            <a:endParaRPr lang="vi-VN" sz="3600" noProof="1">
              <a:solidFill>
                <a:schemeClr val="tx1"/>
              </a:solidFill>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363200" y="7486971"/>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C. 6,55</a:t>
            </a:r>
            <a:endParaRPr lang="vi-VN" sz="3600" noProof="1">
              <a:solidFill>
                <a:schemeClr val="tx1"/>
              </a:solidFill>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10363200" y="8936225"/>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noProof="1">
                <a:solidFill>
                  <a:schemeClr val="tx1"/>
                </a:solidFill>
                <a:latin typeface="Arial" panose="020B0604020202020204" pitchFamily="34" charset="0"/>
                <a:cs typeface="Arial" panose="020B0604020202020204" pitchFamily="34" charset="0"/>
              </a:rPr>
              <a:t>D. 6,75</a:t>
            </a:r>
            <a:endParaRPr lang="vi-VN" sz="3600" noProof="1">
              <a:solidFill>
                <a:schemeClr val="tx1"/>
              </a:solidFill>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90761" y="7585679"/>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535194" y="7702287"/>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544054" y="9026918"/>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66206" y="9088625"/>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184925184"/>
                  </p:ext>
                </p:extLst>
              </p:nvPr>
            </p:nvGraphicFramePr>
            <p:xfrm>
              <a:off x="9067800" y="1531620"/>
              <a:ext cx="7689952" cy="5344668"/>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gian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184925184"/>
                  </p:ext>
                </p:extLst>
              </p:nvPr>
            </p:nvGraphicFramePr>
            <p:xfrm>
              <a:off x="9067800" y="1531620"/>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000" r="-265607"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200000" r="-100655"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200000" r="-655" b="-400000"/>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2362" r="-265607"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302362" r="-100655"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302362" r="-655" b="-303150"/>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99219"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399219" r="-100655"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399219" r="-655"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150"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503150" r="-100655"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503150" r="-655"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8438"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764" t="-598438" r="-100655"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764" t="-598438" r="-655"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628989" y="1603003"/>
            <a:ext cx="6600611" cy="3416320"/>
          </a:xfrm>
          <a:prstGeom prst="rect">
            <a:avLst/>
          </a:prstGeom>
        </p:spPr>
        <p:txBody>
          <a:bodyPr wrap="square">
            <a:spAutoFit/>
          </a:bodyPr>
          <a:lstStyle/>
          <a:p>
            <a:pPr lvl="0"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p:sp>
        <p:nvSpPr>
          <p:cNvPr id="4" name="Rectangle 3"/>
          <p:cNvSpPr/>
          <p:nvPr/>
        </p:nvSpPr>
        <p:spPr>
          <a:xfrm>
            <a:off x="1628988" y="5065574"/>
            <a:ext cx="6600611" cy="1754326"/>
          </a:xfrm>
          <a:prstGeom prst="rect">
            <a:avLst/>
          </a:prstGeom>
        </p:spPr>
        <p:txBody>
          <a:bodyPr wrap="square">
            <a:spAutoFit/>
          </a:bodyPr>
          <a:lstStyle/>
          <a:p>
            <a:pPr marR="30480" algn="just">
              <a:lnSpc>
                <a:spcPct val="150000"/>
              </a:lnSpc>
              <a:spcBef>
                <a:spcPts val="600"/>
              </a:spcBef>
              <a:spcAft>
                <a:spcPts val="600"/>
              </a:spcAft>
            </a:pPr>
            <a:r>
              <a:rPr lang="fr-FR" sz="3600" b="1">
                <a:latin typeface="Arial" panose="020B0604020202020204" pitchFamily="34" charset="0"/>
                <a:ea typeface="Times New Roman" panose="02020603050405020304" pitchFamily="18" charset="0"/>
                <a:cs typeface="Arial" panose="020B0604020202020204" pitchFamily="34" charset="0"/>
              </a:rPr>
              <a:t>Câu 1.</a:t>
            </a:r>
            <a:r>
              <a:rPr lang="fr-FR" sz="3600">
                <a:latin typeface="Arial" panose="020B0604020202020204" pitchFamily="34" charset="0"/>
                <a:ea typeface="Times New Roman" panose="02020603050405020304" pitchFamily="18" charset="0"/>
                <a:cs typeface="Arial" panose="020B0604020202020204" pitchFamily="34" charset="0"/>
              </a:rPr>
              <a:t> Thời gian ngủ trung bình của HS nam là?</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8129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23"/>
                                        </p:tgtEl>
                                        <p:attrNameLst>
                                          <p:attrName>fillcolor</p:attrName>
                                        </p:attrNameLst>
                                      </p:cBhvr>
                                      <p:to>
                                        <a:srgbClr val="92D050"/>
                                      </p:to>
                                    </p:animClr>
                                    <p:set>
                                      <p:cBhvr>
                                        <p:cTn id="38" dur="500" fill="hold"/>
                                        <p:tgtEl>
                                          <p:spTgt spid="23"/>
                                        </p:tgtEl>
                                        <p:attrNameLst>
                                          <p:attrName>fill.type</p:attrName>
                                        </p:attrNameLst>
                                      </p:cBhvr>
                                      <p:to>
                                        <p:strVal val="solid"/>
                                      </p:to>
                                    </p:set>
                                    <p:set>
                                      <p:cBhvr>
                                        <p:cTn id="39" dur="500" fill="hold"/>
                                        <p:tgtEl>
                                          <p:spTgt spid="23"/>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35" fill="hold"/>
                                        <p:tgtEl>
                                          <p:spTgt spid="28"/>
                                        </p:tgtEl>
                                      </p:cBhvr>
                                    </p:cmd>
                                  </p:childTnLst>
                                </p:cTn>
                              </p:par>
                              <p:par>
                                <p:cTn id="42" presetID="1" presetClass="entr" presetSubtype="0" fill="hold" nodeType="withEffect">
                                  <p:stCondLst>
                                    <p:cond delay="0"/>
                                  </p:stCondLst>
                                  <p:childTnLst>
                                    <p:set>
                                      <p:cBhvr>
                                        <p:cTn id="43" dur="1" fill="hold">
                                          <p:stCondLst>
                                            <p:cond delay="9"/>
                                          </p:stCondLst>
                                        </p:cTn>
                                        <p:tgtEl>
                                          <p:spTgt spid="30"/>
                                        </p:tgtEl>
                                        <p:attrNameLst>
                                          <p:attrName>style.visibility</p:attrName>
                                        </p:attrNameLst>
                                      </p:cBhvr>
                                      <p:to>
                                        <p:strVal val="visible"/>
                                      </p:to>
                                    </p:set>
                                  </p:childTnLst>
                                </p:cTn>
                              </p:par>
                              <p:par>
                                <p:cTn id="44" presetID="26" presetClass="emph" presetSubtype="0" repeatCount="4000" fill="hold" grpId="1" nodeType="withEffect">
                                  <p:stCondLst>
                                    <p:cond delay="0"/>
                                  </p:stCondLst>
                                  <p:childTnLst>
                                    <p:animEffect transition="out" filter="fade">
                                      <p:cBhvr>
                                        <p:cTn id="45" dur="500" tmFilter="0, 0; .2, .5; .8, .5; 1, 0"/>
                                        <p:tgtEl>
                                          <p:spTgt spid="23"/>
                                        </p:tgtEl>
                                      </p:cBhvr>
                                    </p:animEffect>
                                    <p:animScale>
                                      <p:cBhvr>
                                        <p:cTn id="46"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4"/>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24"/>
                                        </p:tgtEl>
                                        <p:attrNameLst>
                                          <p:attrName>fillcolor</p:attrName>
                                        </p:attrNameLst>
                                      </p:cBhvr>
                                      <p:to>
                                        <a:srgbClr val="D99694"/>
                                      </p:to>
                                    </p:animClr>
                                    <p:set>
                                      <p:cBhvr>
                                        <p:cTn id="52" dur="500" fill="hold"/>
                                        <p:tgtEl>
                                          <p:spTgt spid="24"/>
                                        </p:tgtEl>
                                        <p:attrNameLst>
                                          <p:attrName>fill.type</p:attrName>
                                        </p:attrNameLst>
                                      </p:cBhvr>
                                      <p:to>
                                        <p:strVal val="solid"/>
                                      </p:to>
                                    </p:set>
                                    <p:set>
                                      <p:cBhvr>
                                        <p:cTn id="53" dur="500" fill="hold"/>
                                        <p:tgtEl>
                                          <p:spTgt spid="24"/>
                                        </p:tgtEl>
                                        <p:attrNameLst>
                                          <p:attrName>fill.on</p:attrName>
                                        </p:attrNameLst>
                                      </p:cBhvr>
                                      <p:to>
                                        <p:strVal val="true"/>
                                      </p:to>
                                    </p:set>
                                  </p:childTnLst>
                                </p:cTn>
                              </p:par>
                              <p:par>
                                <p:cTn id="54" presetID="1" presetClass="mediacall" presetSubtype="0" fill="hold" nodeType="withEffect">
                                  <p:stCondLst>
                                    <p:cond delay="0"/>
                                  </p:stCondLst>
                                  <p:childTnLst>
                                    <p:cmd type="call" cmd="playFrom(0.0)">
                                      <p:cBhvr>
                                        <p:cTn id="55" dur="862" fill="hold"/>
                                        <p:tgtEl>
                                          <p:spTgt spid="34"/>
                                        </p:tgtEl>
                                      </p:cBhvr>
                                    </p:cmd>
                                  </p:childTnLst>
                                </p:cTn>
                              </p:par>
                              <p:par>
                                <p:cTn id="56" presetID="1" presetClass="entr" presetSubtype="0" fill="hold" nodeType="withEffect">
                                  <p:stCondLst>
                                    <p:cond delay="0"/>
                                  </p:stCondLst>
                                  <p:childTnLst>
                                    <p:set>
                                      <p:cBhvr>
                                        <p:cTn id="57" dur="1" fill="hold">
                                          <p:stCondLst>
                                            <p:cond delay="0"/>
                                          </p:stCondLst>
                                        </p:cTn>
                                        <p:tgtEl>
                                          <p:spTgt spid="33"/>
                                        </p:tgtEl>
                                        <p:attrNameLst>
                                          <p:attrName>style.visibility</p:attrName>
                                        </p:attrNameLst>
                                      </p:cBhvr>
                                      <p:to>
                                        <p:strVal val="visible"/>
                                      </p:to>
                                    </p:set>
                                  </p:childTnLst>
                                </p:cTn>
                              </p:par>
                              <p:par>
                                <p:cTn id="58" presetID="26" presetClass="emph" presetSubtype="0" repeatCount="4000" fill="hold" grpId="1" nodeType="withEffect">
                                  <p:stCondLst>
                                    <p:cond delay="0"/>
                                  </p:stCondLst>
                                  <p:childTnLst>
                                    <p:animEffect transition="out" filter="fade">
                                      <p:cBhvr>
                                        <p:cTn id="59" dur="500" tmFilter="0, 0; .2, .5; .8, .5; 1, 0"/>
                                        <p:tgtEl>
                                          <p:spTgt spid="24"/>
                                        </p:tgtEl>
                                      </p:cBhvr>
                                    </p:animEffect>
                                    <p:animScale>
                                      <p:cBhvr>
                                        <p:cTn id="6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1" restart="whenNotActive" fill="hold" evtFilter="cancelBubble" nodeType="interactiveSeq">
                <p:stCondLst>
                  <p:cond evt="onClick" delay="0">
                    <p:tgtEl>
                      <p:spTgt spid="2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26"/>
                                        </p:tgtEl>
                                        <p:attrNameLst>
                                          <p:attrName>fillcolor</p:attrName>
                                        </p:attrNameLst>
                                      </p:cBhvr>
                                      <p:to>
                                        <a:srgbClr val="D99694"/>
                                      </p:to>
                                    </p:animClr>
                                    <p:set>
                                      <p:cBhvr>
                                        <p:cTn id="66" dur="500" fill="hold"/>
                                        <p:tgtEl>
                                          <p:spTgt spid="26"/>
                                        </p:tgtEl>
                                        <p:attrNameLst>
                                          <p:attrName>fill.type</p:attrName>
                                        </p:attrNameLst>
                                      </p:cBhvr>
                                      <p:to>
                                        <p:strVal val="solid"/>
                                      </p:to>
                                    </p:set>
                                    <p:set>
                                      <p:cBhvr>
                                        <p:cTn id="67" dur="500" fill="hold"/>
                                        <p:tgtEl>
                                          <p:spTgt spid="26"/>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34"/>
                                        </p:tgtEl>
                                      </p:cBhvr>
                                    </p:cmd>
                                  </p:childTnLst>
                                </p:cTn>
                              </p:par>
                              <p:par>
                                <p:cTn id="70" presetID="1" presetClass="entr" presetSubtype="0" fill="hold" nodeType="withEffect">
                                  <p:stCondLst>
                                    <p:cond delay="0"/>
                                  </p:stCondLst>
                                  <p:childTnLst>
                                    <p:set>
                                      <p:cBhvr>
                                        <p:cTn id="71" dur="1" fill="hold">
                                          <p:stCondLst>
                                            <p:cond delay="9"/>
                                          </p:stCondLst>
                                        </p:cTn>
                                        <p:tgtEl>
                                          <p:spTgt spid="31"/>
                                        </p:tgtEl>
                                        <p:attrNameLst>
                                          <p:attrName>style.visibility</p:attrName>
                                        </p:attrNameLst>
                                      </p:cBhvr>
                                      <p:to>
                                        <p:strVal val="visible"/>
                                      </p:to>
                                    </p:set>
                                  </p:childTnLst>
                                </p:cTn>
                              </p:par>
                              <p:par>
                                <p:cTn id="72" presetID="26" presetClass="emph" presetSubtype="0" repeatCount="4000" fill="hold" grpId="1" nodeType="withEffect">
                                  <p:stCondLst>
                                    <p:cond delay="0"/>
                                  </p:stCondLst>
                                  <p:childTnLst>
                                    <p:animEffect transition="out" filter="fade">
                                      <p:cBhvr>
                                        <p:cTn id="73" dur="500" tmFilter="0, 0; .2, .5; .8, .5; 1, 0"/>
                                        <p:tgtEl>
                                          <p:spTgt spid="26"/>
                                        </p:tgtEl>
                                      </p:cBhvr>
                                    </p:animEffect>
                                    <p:animScale>
                                      <p:cBhvr>
                                        <p:cTn id="7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500" fill="hold"/>
                                        <p:tgtEl>
                                          <p:spTgt spid="27"/>
                                        </p:tgtEl>
                                        <p:attrNameLst>
                                          <p:attrName>fillcolor</p:attrName>
                                        </p:attrNameLst>
                                      </p:cBhvr>
                                      <p:to>
                                        <a:srgbClr val="D99694"/>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par>
                                <p:cTn id="82" presetID="1" presetClass="mediacall" presetSubtype="0" fill="hold" nodeType="withEffect">
                                  <p:stCondLst>
                                    <p:cond delay="0"/>
                                  </p:stCondLst>
                                  <p:childTnLst>
                                    <p:cmd type="call" cmd="playFrom(0.0)">
                                      <p:cBhvr>
                                        <p:cTn id="83" dur="862" fill="hold"/>
                                        <p:tgtEl>
                                          <p:spTgt spid="34"/>
                                        </p:tgtEl>
                                      </p:cBhvr>
                                    </p:cmd>
                                  </p:childTnLst>
                                </p:cTn>
                              </p:par>
                              <p:par>
                                <p:cTn id="84" presetID="1" presetClass="entr" presetSubtype="0" fill="hold" nodeType="withEffect">
                                  <p:stCondLst>
                                    <p:cond delay="0"/>
                                  </p:stCondLst>
                                  <p:childTnLst>
                                    <p:set>
                                      <p:cBhvr>
                                        <p:cTn id="85" dur="1" fill="hold">
                                          <p:stCondLst>
                                            <p:cond delay="9"/>
                                          </p:stCondLst>
                                        </p:cTn>
                                        <p:tgtEl>
                                          <p:spTgt spid="32"/>
                                        </p:tgtEl>
                                        <p:attrNameLst>
                                          <p:attrName>style.visibility</p:attrName>
                                        </p:attrNameLst>
                                      </p:cBhvr>
                                      <p:to>
                                        <p:strVal val="visible"/>
                                      </p:to>
                                    </p:set>
                                  </p:childTnLst>
                                </p:cTn>
                              </p:par>
                              <p:par>
                                <p:cTn id="86" presetID="26" presetClass="emph" presetSubtype="0" repeatCount="4000" fill="hold" grpId="1" nodeType="withEffect">
                                  <p:stCondLst>
                                    <p:cond delay="0"/>
                                  </p:stCondLst>
                                  <p:childTnLst>
                                    <p:animEffect transition="out" filter="fade">
                                      <p:cBhvr>
                                        <p:cTn id="87" dur="500" tmFilter="0, 0; .2, .5; .8, .5; 1, 0"/>
                                        <p:tgtEl>
                                          <p:spTgt spid="27"/>
                                        </p:tgtEl>
                                      </p:cBhvr>
                                    </p:animEffect>
                                    <p:animScale>
                                      <p:cBhvr>
                                        <p:cTn id="88"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9" fill="hold" display="0">
                  <p:stCondLst>
                    <p:cond delay="indefinite"/>
                  </p:stCondLst>
                  <p:endCondLst>
                    <p:cond evt="onStopAudio" delay="0">
                      <p:tgtEl>
                        <p:sldTgt/>
                      </p:tgtEl>
                    </p:cond>
                  </p:endCondLst>
                </p:cTn>
                <p:tgtEl>
                  <p:spTgt spid="28"/>
                </p:tgtEl>
              </p:cMediaNode>
            </p:audio>
            <p:audio>
              <p:cMediaNode vol="80000">
                <p:cTn id="90"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713466"/>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2945620"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B. 6,77</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918631" y="7051601"/>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A. 6,11</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116349"/>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C. 6,66</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10291292"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D. 6,55</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181100"/>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06351" y="8725198"/>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63286" y="7331665"/>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72146"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42402" y="7204001"/>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181100"/>
            <a:ext cx="487363" cy="487363"/>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3088639802"/>
                  </p:ext>
                </p:extLst>
              </p:nvPr>
            </p:nvGraphicFramePr>
            <p:xfrm>
              <a:off x="8995892" y="987786"/>
              <a:ext cx="7689952" cy="5344668"/>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gian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3088639802"/>
                  </p:ext>
                </p:extLst>
              </p:nvPr>
            </p:nvGraphicFramePr>
            <p:xfrm>
              <a:off x="8995892" y="987786"/>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781" r="-265607"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200781" r="-100218" b="-40000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200781" r="-437" b="-400000"/>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3150" r="-265607"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303150" r="-100218" b="-303150"/>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303150" r="-437" b="-303150"/>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400000"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400000" r="-100218"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400000" r="-437"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937"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03937" r="-100218"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03937" r="-437"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9219"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99219" r="-100218"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99219" r="-437"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557081" y="1059169"/>
            <a:ext cx="6600611"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p:sp>
        <p:nvSpPr>
          <p:cNvPr id="4" name="Rectangle 3"/>
          <p:cNvSpPr/>
          <p:nvPr/>
        </p:nvSpPr>
        <p:spPr>
          <a:xfrm>
            <a:off x="1557080" y="4521740"/>
            <a:ext cx="6600611" cy="1754326"/>
          </a:xfrm>
          <a:prstGeom prst="rect">
            <a:avLst/>
          </a:prstGeom>
        </p:spPr>
        <p:txBody>
          <a:bodyPr wrap="square">
            <a:spAutoFit/>
          </a:bodyPr>
          <a:lstStyle/>
          <a:p>
            <a:pPr marL="0" marR="30480" lvl="0" indent="0" algn="just" defTabSz="914400" rtl="0" eaLnBrk="1" fontAlgn="auto" latinLnBrk="0" hangingPunct="1">
              <a:lnSpc>
                <a:spcPct val="150000"/>
              </a:lnSpc>
              <a:spcBef>
                <a:spcPts val="600"/>
              </a:spcBef>
              <a:spcAft>
                <a:spcPts val="600"/>
              </a:spcAft>
              <a:buClrTx/>
              <a:buSzTx/>
              <a:buFontTx/>
              <a:buNone/>
              <a:tabLst/>
              <a:defRPr/>
            </a:pPr>
            <a:r>
              <a:rPr kumimoji="0" lang="fr-FR" sz="36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2.</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Thời gian ngủ trung bình của HS nữ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6085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3" grpId="0" animBg="1"/>
      <p:bldP spid="23" grpId="1" animBg="1"/>
      <p:bldP spid="24" grpId="0" animBg="1"/>
      <p:bldP spid="24" grpId="1" animBg="1"/>
      <p:bldP spid="26" grpId="0" animBg="1"/>
      <p:bldP spid="26" grpId="1" animBg="1"/>
      <p:bldP spid="27" grpId="0" animBg="1"/>
      <p:bldP spid="27" grpId="1" animBg="1"/>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35" name="Rectangle 34"/>
          <p:cNvSpPr/>
          <p:nvPr/>
        </p:nvSpPr>
        <p:spPr>
          <a:xfrm>
            <a:off x="0" y="-3810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685800" y="657193"/>
            <a:ext cx="16916400" cy="59301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10291292"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D. 5,64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Đáp án sai 1">
            <a:extLst>
              <a:ext uri="{FF2B5EF4-FFF2-40B4-BE49-F238E27FC236}">
                <a16:creationId xmlns:a16="http://schemas.microsoft.com/office/drawing/2014/main" id="{3FCD9830-5FD1-BD44-878B-228BD96CE996}"/>
              </a:ext>
            </a:extLst>
          </p:cNvPr>
          <p:cNvSpPr/>
          <p:nvPr/>
        </p:nvSpPr>
        <p:spPr>
          <a:xfrm>
            <a:off x="2918631"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A. 7,675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10291292" y="7039196"/>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C. 6,66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2918631" y="8627944"/>
            <a:ext cx="5239060" cy="11637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noProof="1">
                <a:solidFill>
                  <a:prstClr val="black"/>
                </a:solidFill>
                <a:latin typeface="Arial" panose="020B0604020202020204" pitchFamily="34" charset="0"/>
                <a:cs typeface="Arial" panose="020B0604020202020204" pitchFamily="34" charset="0"/>
              </a:rPr>
              <a:t>B. 7,2 giờ</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70454" y="-1237373"/>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418353" y="8733172"/>
            <a:ext cx="1036950" cy="902565"/>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421907" y="7206659"/>
            <a:ext cx="1033396" cy="920662"/>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99485" y="8718637"/>
            <a:ext cx="1058205" cy="920662"/>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42402" y="7191596"/>
            <a:ext cx="1033396" cy="920662"/>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97317" y="-1237373"/>
            <a:ext cx="487363" cy="487363"/>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303596353"/>
                  </p:ext>
                </p:extLst>
              </p:nvPr>
            </p:nvGraphicFramePr>
            <p:xfrm>
              <a:off x="8995892" y="931513"/>
              <a:ext cx="7689952" cy="5344668"/>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34036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gian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 5)</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055081"/>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[5; 6)</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6051524"/>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[6; 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13</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523719"/>
                      </a:ext>
                    </a:extLst>
                  </a:tr>
                  <a:tr h="33020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 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591019"/>
                      </a:ext>
                    </a:extLst>
                  </a:tr>
                  <a:tr h="340360">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 9)</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14:m>
                            <m:oMathPara xmlns:m="http://schemas.openxmlformats.org/officeDocument/2006/math">
                              <m:oMathParaPr>
                                <m:jc m:val="centerGroup"/>
                              </m:oMathParaPr>
                              <m:oMath xmlns:m="http://schemas.openxmlformats.org/officeDocument/2006/math">
                                <m:r>
                                  <a:rPr lang="en-US" sz="34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389402"/>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303596353"/>
                  </p:ext>
                </p:extLst>
              </p:nvPr>
            </p:nvGraphicFramePr>
            <p:xfrm>
              <a:off x="8995892" y="931513"/>
              <a:ext cx="7689952" cy="5440680"/>
            </p:xfrm>
            <a:graphic>
              <a:graphicData uri="http://schemas.openxmlformats.org/drawingml/2006/table">
                <a:tbl>
                  <a:tblPr firstRow="1" firstCol="1" bandRow="1"/>
                  <a:tblGrid>
                    <a:gridCol w="2109300">
                      <a:extLst>
                        <a:ext uri="{9D8B030D-6E8A-4147-A177-3AD203B41FA5}">
                          <a16:colId xmlns:a16="http://schemas.microsoft.com/office/drawing/2014/main" val="2949546236"/>
                        </a:ext>
                      </a:extLst>
                    </a:gridCol>
                    <a:gridCol w="2790326">
                      <a:extLst>
                        <a:ext uri="{9D8B030D-6E8A-4147-A177-3AD203B41FA5}">
                          <a16:colId xmlns:a16="http://schemas.microsoft.com/office/drawing/2014/main" val="3835453710"/>
                        </a:ext>
                      </a:extLst>
                    </a:gridCol>
                    <a:gridCol w="2790326">
                      <a:extLst>
                        <a:ext uri="{9D8B030D-6E8A-4147-A177-3AD203B41FA5}">
                          <a16:colId xmlns:a16="http://schemas.microsoft.com/office/drawing/2014/main" val="1799568618"/>
                        </a:ext>
                      </a:extLst>
                    </a:gridCol>
                  </a:tblGrid>
                  <a:tr h="1554480">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Thời </a:t>
                          </a:r>
                          <a:r>
                            <a:rPr lang="en-US" sz="3400" smtClean="0">
                              <a:effectLst/>
                              <a:latin typeface="Arial" panose="020B0604020202020204" pitchFamily="34" charset="0"/>
                              <a:ea typeface="Times New Roman" panose="02020603050405020304" pitchFamily="18" charset="0"/>
                              <a:cs typeface="Arial" panose="020B0604020202020204" pitchFamily="34" charset="0"/>
                            </a:rPr>
                            <a:t>gian</a:t>
                          </a:r>
                          <a:endParaRPr lang="en-US" sz="3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400">
                              <a:effectLst/>
                              <a:latin typeface="Arial" panose="020B0604020202020204" pitchFamily="34" charset="0"/>
                              <a:ea typeface="Times New Roman" panose="02020603050405020304" pitchFamily="18" charset="0"/>
                              <a:cs typeface="Arial" panose="020B0604020202020204" pitchFamily="34" charset="0"/>
                            </a:rPr>
                            <a:t>Số học sinh nữ</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452253"/>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200000" r="-265607" b="-4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200000" r="-100218" b="-4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200000" r="-437" b="-400781"/>
                          </a:stretch>
                        </a:blipFill>
                      </a:tcPr>
                    </a:tc>
                    <a:extLst>
                      <a:ext uri="{0D108BD9-81ED-4DB2-BD59-A6C34878D82A}">
                        <a16:rowId xmlns:a16="http://schemas.microsoft.com/office/drawing/2014/main" val="92055081"/>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300000" r="-265607" b="-3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300000" r="-100218" b="-3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300000" r="-437" b="-300781"/>
                          </a:stretch>
                        </a:blipFill>
                      </a:tcPr>
                    </a:tc>
                    <a:extLst>
                      <a:ext uri="{0D108BD9-81ED-4DB2-BD59-A6C34878D82A}">
                        <a16:rowId xmlns:a16="http://schemas.microsoft.com/office/drawing/2014/main" val="3556051524"/>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400000" r="-265607"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400000" r="-100218" b="-20078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400000" r="-437" b="-200781"/>
                          </a:stretch>
                        </a:blipFill>
                      </a:tcPr>
                    </a:tc>
                    <a:extLst>
                      <a:ext uri="{0D108BD9-81ED-4DB2-BD59-A6C34878D82A}">
                        <a16:rowId xmlns:a16="http://schemas.microsoft.com/office/drawing/2014/main" val="22285237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03937" r="-265607"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03937" r="-100218" b="-102362"/>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03937" r="-437" b="-102362"/>
                          </a:stretch>
                        </a:blipFill>
                      </a:tcPr>
                    </a:tc>
                    <a:extLst>
                      <a:ext uri="{0D108BD9-81ED-4DB2-BD59-A6C34878D82A}">
                        <a16:rowId xmlns:a16="http://schemas.microsoft.com/office/drawing/2014/main" val="1057591019"/>
                      </a:ext>
                    </a:extLst>
                  </a:tr>
                  <a:tr h="7772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289" t="-599219" r="-265607"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75599" t="-599219" r="-100218" b="-156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5"/>
                          <a:stretch>
                            <a:fillRect l="-175983" t="-599219" r="-437" b="-1563"/>
                          </a:stretch>
                        </a:blipFill>
                      </a:tcPr>
                    </a:tc>
                    <a:extLst>
                      <a:ext uri="{0D108BD9-81ED-4DB2-BD59-A6C34878D82A}">
                        <a16:rowId xmlns:a16="http://schemas.microsoft.com/office/drawing/2014/main" val="3059389402"/>
                      </a:ext>
                    </a:extLst>
                  </a:tr>
                </a:tbl>
              </a:graphicData>
            </a:graphic>
          </p:graphicFrame>
        </mc:Fallback>
      </mc:AlternateContent>
      <p:sp>
        <p:nvSpPr>
          <p:cNvPr id="3" name="Rectangle 2"/>
          <p:cNvSpPr/>
          <p:nvPr/>
        </p:nvSpPr>
        <p:spPr>
          <a:xfrm>
            <a:off x="1557081" y="1002896"/>
            <a:ext cx="6600611" cy="34163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Phỏng vấn một số học sinh khối 11 về thời gian (giờ) ngủ của một buổi tối, thu được bảng số liệu:</a:t>
            </a:r>
          </a:p>
        </p:txBody>
      </p:sp>
      <mc:AlternateContent xmlns:mc="http://schemas.openxmlformats.org/markup-compatibility/2006" xmlns:a14="http://schemas.microsoft.com/office/drawing/2010/main">
        <mc:Choice Requires="a14">
          <p:sp>
            <p:nvSpPr>
              <p:cNvPr id="4" name="Rectangle 3"/>
              <p:cNvSpPr/>
              <p:nvPr/>
            </p:nvSpPr>
            <p:spPr>
              <a:xfrm>
                <a:off x="1557081" y="4477872"/>
                <a:ext cx="7210212" cy="1754326"/>
              </a:xfrm>
              <a:prstGeom prst="rect">
                <a:avLst/>
              </a:prstGeom>
            </p:spPr>
            <p:txBody>
              <a:bodyPr wrap="square">
                <a:spAutoFit/>
              </a:bodyPr>
              <a:lstStyle/>
              <a:p>
                <a:pPr marR="30480" algn="just">
                  <a:lnSpc>
                    <a:spcPct val="150000"/>
                  </a:lnSpc>
                  <a:spcBef>
                    <a:spcPts val="600"/>
                  </a:spcBef>
                  <a:spcAft>
                    <a:spcPts val="600"/>
                  </a:spcAft>
                </a:pPr>
                <a:r>
                  <a:rPr lang="fr-FR" sz="3600" b="1">
                    <a:latin typeface="Arial" panose="020B0604020202020204" pitchFamily="34" charset="0"/>
                    <a:ea typeface="Times New Roman" panose="02020603050405020304" pitchFamily="18" charset="0"/>
                    <a:cs typeface="Arial" panose="020B0604020202020204" pitchFamily="34" charset="0"/>
                  </a:rPr>
                  <a:t>Câu 3.</a:t>
                </a:r>
                <a:r>
                  <a:rPr lang="fr-FR" sz="3600">
                    <a:effectLst/>
                    <a:latin typeface="Arial" panose="020B0604020202020204" pitchFamily="34" charset="0"/>
                    <a:ea typeface="Times New Roman" panose="02020603050405020304" pitchFamily="18" charset="0"/>
                    <a:cs typeface="Arial" panose="020B0604020202020204" pitchFamily="34" charset="0"/>
                  </a:rPr>
                  <a:t> Hãy cho biết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75%</m:t>
                    </m:r>
                  </m:oMath>
                </a14:m>
                <a:r>
                  <a:rPr lang="fr-FR" sz="3600">
                    <a:effectLst/>
                    <a:latin typeface="Arial" panose="020B0604020202020204" pitchFamily="34" charset="0"/>
                    <a:ea typeface="Times New Roman" panose="02020603050405020304" pitchFamily="18" charset="0"/>
                    <a:cs typeface="Arial" panose="020B0604020202020204" pitchFamily="34" charset="0"/>
                  </a:rPr>
                  <a:t> học sinh khối 11 ngủ ít nhất bao nhiêu giờ?</a:t>
                </a:r>
                <a:endParaRPr lang="en-US" sz="3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57081" y="4477872"/>
                <a:ext cx="7210212" cy="1754326"/>
              </a:xfrm>
              <a:prstGeom prst="rect">
                <a:avLst/>
              </a:prstGeom>
              <a:blipFill>
                <a:blip r:embed="rId16"/>
                <a:stretch>
                  <a:fillRect l="-2536" r="-2198" b="-6620"/>
                </a:stretch>
              </a:blipFill>
            </p:spPr>
            <p:txBody>
              <a:bodyPr/>
              <a:lstStyle/>
              <a:p>
                <a:r>
                  <a:rPr lang="en-US">
                    <a:noFill/>
                  </a:rPr>
                  <a:t> </a:t>
                </a:r>
              </a:p>
            </p:txBody>
          </p:sp>
        </mc:Fallback>
      </mc:AlternateContent>
    </p:spTree>
    <p:extLst>
      <p:ext uri="{BB962C8B-B14F-4D97-AF65-F5344CB8AC3E}">
        <p14:creationId xmlns:p14="http://schemas.microsoft.com/office/powerpoint/2010/main" val="5380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3"/>
                                        </p:tgtEl>
                                        <p:attrNameLst>
                                          <p:attrName>fillcolor</p:attrName>
                                        </p:attrNameLst>
                                      </p:cBhvr>
                                      <p:to>
                                        <a:srgbClr val="92D050"/>
                                      </p:to>
                                    </p:animClr>
                                    <p:set>
                                      <p:cBhvr>
                                        <p:cTn id="29" dur="500" fill="hold"/>
                                        <p:tgtEl>
                                          <p:spTgt spid="23"/>
                                        </p:tgtEl>
                                        <p:attrNameLst>
                                          <p:attrName>fill.type</p:attrName>
                                        </p:attrNameLst>
                                      </p:cBhvr>
                                      <p:to>
                                        <p:strVal val="solid"/>
                                      </p:to>
                                    </p:set>
                                    <p:set>
                                      <p:cBhvr>
                                        <p:cTn id="30" dur="500" fill="hold"/>
                                        <p:tgtEl>
                                          <p:spTgt spid="23"/>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8"/>
                                        </p:tgtEl>
                                      </p:cBhvr>
                                    </p:cmd>
                                  </p:childTnLst>
                                </p:cTn>
                              </p:par>
                              <p:par>
                                <p:cTn id="33" presetID="1" presetClass="entr" presetSubtype="0" fill="hold" nodeType="withEffect">
                                  <p:stCondLst>
                                    <p:cond delay="0"/>
                                  </p:stCondLst>
                                  <p:childTnLst>
                                    <p:set>
                                      <p:cBhvr>
                                        <p:cTn id="34" dur="1" fill="hold">
                                          <p:stCondLst>
                                            <p:cond delay="9"/>
                                          </p:stCondLst>
                                        </p:cTn>
                                        <p:tgtEl>
                                          <p:spTgt spid="30"/>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3"/>
                                        </p:tgtEl>
                                      </p:cBhvr>
                                    </p:animEffect>
                                    <p:animScale>
                                      <p:cBhvr>
                                        <p:cTn id="37"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4"/>
                                        </p:tgtEl>
                                        <p:attrNameLst>
                                          <p:attrName>fillcolor</p:attrName>
                                        </p:attrNameLst>
                                      </p:cBhvr>
                                      <p:to>
                                        <a:srgbClr val="D99694"/>
                                      </p:to>
                                    </p:animClr>
                                    <p:set>
                                      <p:cBhvr>
                                        <p:cTn id="43" dur="500" fill="hold"/>
                                        <p:tgtEl>
                                          <p:spTgt spid="24"/>
                                        </p:tgtEl>
                                        <p:attrNameLst>
                                          <p:attrName>fill.type</p:attrName>
                                        </p:attrNameLst>
                                      </p:cBhvr>
                                      <p:to>
                                        <p:strVal val="solid"/>
                                      </p:to>
                                    </p:set>
                                    <p:set>
                                      <p:cBhvr>
                                        <p:cTn id="44" dur="500" fill="hold"/>
                                        <p:tgtEl>
                                          <p:spTgt spid="24"/>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4"/>
                                        </p:tgtEl>
                                      </p:cBhvr>
                                    </p:cmd>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4"/>
                                        </p:tgtEl>
                                      </p:cBhvr>
                                    </p:animEffect>
                                    <p:animScale>
                                      <p:cBhvr>
                                        <p:cTn id="51"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26"/>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6"/>
                                        </p:tgtEl>
                                        <p:attrNameLst>
                                          <p:attrName>fillcolor</p:attrName>
                                        </p:attrNameLst>
                                      </p:cBhvr>
                                      <p:to>
                                        <a:srgbClr val="D99694"/>
                                      </p:to>
                                    </p:animClr>
                                    <p:set>
                                      <p:cBhvr>
                                        <p:cTn id="57" dur="500" fill="hold"/>
                                        <p:tgtEl>
                                          <p:spTgt spid="26"/>
                                        </p:tgtEl>
                                        <p:attrNameLst>
                                          <p:attrName>fill.type</p:attrName>
                                        </p:attrNameLst>
                                      </p:cBhvr>
                                      <p:to>
                                        <p:strVal val="solid"/>
                                      </p:to>
                                    </p:set>
                                    <p:set>
                                      <p:cBhvr>
                                        <p:cTn id="58" dur="500" fill="hold"/>
                                        <p:tgtEl>
                                          <p:spTgt spid="26"/>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4"/>
                                        </p:tgtEl>
                                      </p:cBhvr>
                                    </p:cmd>
                                  </p:childTnLst>
                                </p:cTn>
                              </p:par>
                              <p:par>
                                <p:cTn id="61" presetID="1" presetClass="entr" presetSubtype="0" fill="hold" nodeType="withEffect">
                                  <p:stCondLst>
                                    <p:cond delay="0"/>
                                  </p:stCondLst>
                                  <p:childTnLst>
                                    <p:set>
                                      <p:cBhvr>
                                        <p:cTn id="62" dur="1" fill="hold">
                                          <p:stCondLst>
                                            <p:cond delay="9"/>
                                          </p:stCondLst>
                                        </p:cTn>
                                        <p:tgtEl>
                                          <p:spTgt spid="31"/>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6"/>
                                        </p:tgtEl>
                                      </p:cBhvr>
                                    </p:animEffect>
                                    <p:animScale>
                                      <p:cBhvr>
                                        <p:cTn id="65"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7"/>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7"/>
                                        </p:tgtEl>
                                        <p:attrNameLst>
                                          <p:attrName>fillcolor</p:attrName>
                                        </p:attrNameLst>
                                      </p:cBhvr>
                                      <p:to>
                                        <a:srgbClr val="D99694"/>
                                      </p:to>
                                    </p:animClr>
                                    <p:set>
                                      <p:cBhvr>
                                        <p:cTn id="71" dur="500" fill="hold"/>
                                        <p:tgtEl>
                                          <p:spTgt spid="27"/>
                                        </p:tgtEl>
                                        <p:attrNameLst>
                                          <p:attrName>fill.type</p:attrName>
                                        </p:attrNameLst>
                                      </p:cBhvr>
                                      <p:to>
                                        <p:strVal val="solid"/>
                                      </p:to>
                                    </p:set>
                                    <p:set>
                                      <p:cBhvr>
                                        <p:cTn id="72" dur="500" fill="hold"/>
                                        <p:tgtEl>
                                          <p:spTgt spid="27"/>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4"/>
                                        </p:tgtEl>
                                      </p:cBhvr>
                                    </p:cmd>
                                  </p:childTnLst>
                                </p:cTn>
                              </p:par>
                              <p:par>
                                <p:cTn id="75" presetID="1" presetClass="entr" presetSubtype="0" fill="hold" nodeType="withEffect">
                                  <p:stCondLst>
                                    <p:cond delay="0"/>
                                  </p:stCondLst>
                                  <p:childTnLst>
                                    <p:set>
                                      <p:cBhvr>
                                        <p:cTn id="76" dur="1" fill="hold">
                                          <p:stCondLst>
                                            <p:cond delay="9"/>
                                          </p:stCondLst>
                                        </p:cTn>
                                        <p:tgtEl>
                                          <p:spTgt spid="32"/>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7"/>
                                        </p:tgtEl>
                                      </p:cBhvr>
                                    </p:animEffect>
                                    <p:animScale>
                                      <p:cBhvr>
                                        <p:cTn id="79"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80" fill="hold" display="0">
                  <p:stCondLst>
                    <p:cond delay="indefinite"/>
                  </p:stCondLst>
                  <p:endCondLst>
                    <p:cond evt="onStopAudio" delay="0">
                      <p:tgtEl>
                        <p:sldTgt/>
                      </p:tgtEl>
                    </p:cond>
                  </p:endCondLst>
                </p:cTn>
                <p:tgtEl>
                  <p:spTgt spid="28"/>
                </p:tgtEl>
              </p:cMediaNode>
            </p:audio>
            <p:audio>
              <p:cMediaNode vol="80000">
                <p:cTn id="81" fill="hold" display="0">
                  <p:stCondLst>
                    <p:cond delay="indefinite"/>
                  </p:stCondLst>
                  <p:endCondLst>
                    <p:cond evt="onStopAudio" delay="0">
                      <p:tgtEl>
                        <p:sldTgt/>
                      </p:tgtEl>
                    </p:cond>
                  </p:endCondLst>
                </p:cTn>
                <p:tgtEl>
                  <p:spTgt spid="34"/>
                </p:tgtEl>
              </p:cMediaNode>
            </p:audio>
          </p:childTnLst>
        </p:cTn>
      </p:par>
    </p:tnLst>
    <p:bldLst>
      <p:bldP spid="23" grpId="0" animBg="1"/>
      <p:bldP spid="23" grpId="1" animBg="1"/>
      <p:bldP spid="24" grpId="0" animBg="1"/>
      <p:bldP spid="24" grpId="1" animBg="1"/>
      <p:bldP spid="26" grpId="0" animBg="1"/>
      <p:bldP spid="26" grpId="1" animBg="1"/>
      <p:bldP spid="27" grpId="0" animBg="1"/>
      <p:bldP spid="27" grpId="1"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âu hỏi">
            <a:extLst>
              <a:ext uri="{FF2B5EF4-FFF2-40B4-BE49-F238E27FC236}">
                <a16:creationId xmlns:a16="http://schemas.microsoft.com/office/drawing/2014/main" id="{4ADFFF1A-F500-CC57-185E-00F4826D0836}"/>
              </a:ext>
            </a:extLst>
          </p:cNvPr>
          <p:cNvSpPr/>
          <p:nvPr/>
        </p:nvSpPr>
        <p:spPr>
          <a:xfrm>
            <a:off x="294246" y="202133"/>
            <a:ext cx="17699507" cy="5017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366399" y="7867649"/>
            <a:ext cx="8627354" cy="22025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 </a:t>
            </a:r>
          </a:p>
        </p:txBody>
      </p:sp>
      <p:sp>
        <p:nvSpPr>
          <p:cNvPr id="24" name="Đáp án sai 1">
            <a:extLst>
              <a:ext uri="{FF2B5EF4-FFF2-40B4-BE49-F238E27FC236}">
                <a16:creationId xmlns:a16="http://schemas.microsoft.com/office/drawing/2014/main" id="{3FCD9830-5FD1-BD44-878B-228BD96CE996}"/>
              </a:ext>
            </a:extLst>
          </p:cNvPr>
          <p:cNvSpPr/>
          <p:nvPr/>
        </p:nvSpPr>
        <p:spPr>
          <a:xfrm>
            <a:off x="288265" y="7867649"/>
            <a:ext cx="8627353" cy="22198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a:t>
            </a:r>
            <a:r>
              <a:rPr kumimoji="0" lang="en-US" sz="2600" b="0" i="0" u="none" strike="noStrike" kern="1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6" name="Đáp án sai 2">
            <a:extLst>
              <a:ext uri="{FF2B5EF4-FFF2-40B4-BE49-F238E27FC236}">
                <a16:creationId xmlns:a16="http://schemas.microsoft.com/office/drawing/2014/main" id="{6A919885-0285-0403-1E09-FA94D8BC080B}"/>
              </a:ext>
            </a:extLst>
          </p:cNvPr>
          <p:cNvSpPr/>
          <p:nvPr/>
        </p:nvSpPr>
        <p:spPr>
          <a:xfrm>
            <a:off x="294246" y="5414630"/>
            <a:ext cx="8621154" cy="22198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US" sz="2600" kern="100" noProof="0">
                <a:solidFill>
                  <a:prstClr val="black"/>
                </a:solidFill>
                <a:latin typeface="Arial" panose="020B0604020202020204" pitchFamily="34" charset="0"/>
                <a:ea typeface="Calibri" panose="020F0502020204030204" pitchFamily="34" charset="0"/>
                <a:cs typeface="Arial" panose="020B0604020202020204" pitchFamily="34" charset="0"/>
              </a:rPr>
              <a:t>A.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7" name="Đáp án sai 3">
            <a:extLst>
              <a:ext uri="{FF2B5EF4-FFF2-40B4-BE49-F238E27FC236}">
                <a16:creationId xmlns:a16="http://schemas.microsoft.com/office/drawing/2014/main" id="{2E7D83A4-3758-8699-4DD0-010A80780539}"/>
              </a:ext>
            </a:extLst>
          </p:cNvPr>
          <p:cNvSpPr/>
          <p:nvPr/>
        </p:nvSpPr>
        <p:spPr>
          <a:xfrm>
            <a:off x="9366400" y="5444537"/>
            <a:ext cx="8627353" cy="22198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US" sz="2600" kern="100">
                <a:solidFill>
                  <a:prstClr val="black"/>
                </a:solidFill>
                <a:latin typeface="Arial" panose="020B0604020202020204" pitchFamily="34" charset="0"/>
                <a:ea typeface="Calibri" panose="020F0502020204030204" pitchFamily="34" charset="0"/>
                <a:cs typeface="Arial" panose="020B0604020202020204" pitchFamily="34" charset="0"/>
              </a:rPr>
              <a:t>C. </a:t>
            </a:r>
            <a:endParaRPr kumimoji="0" lang="en-US" sz="26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817744"/>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810805" y="9137336"/>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02924" y="6837013"/>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810805" y="6743700"/>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002924" y="8885210"/>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817744"/>
            <a:ext cx="487363" cy="487363"/>
          </a:xfrm>
          <a:prstGeom prst="rect">
            <a:avLst/>
          </a:prstGeom>
        </p:spPr>
      </p:pic>
      <p:sp>
        <p:nvSpPr>
          <p:cNvPr id="3" name="Rectangle 2"/>
          <p:cNvSpPr/>
          <p:nvPr/>
        </p:nvSpPr>
        <p:spPr>
          <a:xfrm>
            <a:off x="533400" y="238622"/>
            <a:ext cx="17409551" cy="618374"/>
          </a:xfrm>
          <a:prstGeom prst="rect">
            <a:avLst/>
          </a:prstGeom>
        </p:spPr>
        <p:txBody>
          <a:bodyPr wrap="square">
            <a:spAutoFit/>
          </a:bodyPr>
          <a:lstStyle/>
          <a:p>
            <a:pPr lvl="0">
              <a:lnSpc>
                <a:spcPct val="150000"/>
              </a:lnSpc>
            </a:pPr>
            <a:r>
              <a:rPr lang="fr-FR" sz="2600"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fr-FR" sz="2600">
                <a:solidFill>
                  <a:prstClr val="black"/>
                </a:solidFill>
                <a:latin typeface="Arial" panose="020B0604020202020204" pitchFamily="34" charset="0"/>
                <a:ea typeface="Times New Roman" panose="02020603050405020304" pitchFamily="18" charset="0"/>
                <a:cs typeface="Arial" panose="020B0604020202020204" pitchFamily="34" charset="0"/>
              </a:rPr>
              <a:t>Một công ty may quần áo đồng phục học sinh cho biết cỡ áo theo chiều cao của học sinh được tính như sau:</a:t>
            </a:r>
            <a:endParaRPr lang="en-US" sz="2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1394812575"/>
                  </p:ext>
                </p:extLst>
              </p:nvPr>
            </p:nvGraphicFramePr>
            <p:xfrm>
              <a:off x="2380174" y="924422"/>
              <a:ext cx="13716002" cy="1097280"/>
            </p:xfrm>
            <a:graphic>
              <a:graphicData uri="http://schemas.openxmlformats.org/drawingml/2006/table">
                <a:tbl>
                  <a:tblPr firstRow="1" firstCol="1" bandRow="1"/>
                  <a:tblGrid>
                    <a:gridCol w="2857502">
                      <a:extLst>
                        <a:ext uri="{9D8B030D-6E8A-4147-A177-3AD203B41FA5}">
                          <a16:colId xmlns:a16="http://schemas.microsoft.com/office/drawing/2014/main" val="2207708231"/>
                        </a:ext>
                      </a:extLst>
                    </a:gridCol>
                    <a:gridCol w="2171700">
                      <a:extLst>
                        <a:ext uri="{9D8B030D-6E8A-4147-A177-3AD203B41FA5}">
                          <a16:colId xmlns:a16="http://schemas.microsoft.com/office/drawing/2014/main" val="1721092075"/>
                        </a:ext>
                      </a:extLst>
                    </a:gridCol>
                    <a:gridCol w="2171700">
                      <a:extLst>
                        <a:ext uri="{9D8B030D-6E8A-4147-A177-3AD203B41FA5}">
                          <a16:colId xmlns:a16="http://schemas.microsoft.com/office/drawing/2014/main" val="670187590"/>
                        </a:ext>
                      </a:extLst>
                    </a:gridCol>
                    <a:gridCol w="2171700">
                      <a:extLst>
                        <a:ext uri="{9D8B030D-6E8A-4147-A177-3AD203B41FA5}">
                          <a16:colId xmlns:a16="http://schemas.microsoft.com/office/drawing/2014/main" val="3216503513"/>
                        </a:ext>
                      </a:extLst>
                    </a:gridCol>
                    <a:gridCol w="2171700">
                      <a:extLst>
                        <a:ext uri="{9D8B030D-6E8A-4147-A177-3AD203B41FA5}">
                          <a16:colId xmlns:a16="http://schemas.microsoft.com/office/drawing/2014/main" val="566698386"/>
                        </a:ext>
                      </a:extLst>
                    </a:gridCol>
                    <a:gridCol w="2171700">
                      <a:extLst>
                        <a:ext uri="{9D8B030D-6E8A-4147-A177-3AD203B41FA5}">
                          <a16:colId xmlns:a16="http://schemas.microsoft.com/office/drawing/2014/main" val="3645315561"/>
                        </a:ext>
                      </a:extLst>
                    </a:gridCol>
                  </a:tblGrid>
                  <a:tr h="423289">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Chiều cao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22471"/>
                      </a:ext>
                    </a:extLst>
                  </a:tr>
                  <a:tr h="423289">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Cỡ 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𝑆</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𝑀</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𝑋𝐿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400" i="1">
                                    <a:effectLst/>
                                    <a:latin typeface="Cambria Math" panose="02040503050406030204" pitchFamily="18" charset="0"/>
                                    <a:ea typeface="Times New Roman" panose="02020603050405020304" pitchFamily="18" charset="0"/>
                                    <a:cs typeface="Times New Roman" panose="02020603050405020304" pitchFamily="18" charset="0"/>
                                  </a:rPr>
                                  <m:t>𝑋𝑋𝐿</m:t>
                                </m:r>
                              </m:oMath>
                            </m:oMathPara>
                          </a14:m>
                          <a:endParaRPr lang="en-US" sz="24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1258250"/>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1394812575"/>
                  </p:ext>
                </p:extLst>
              </p:nvPr>
            </p:nvGraphicFramePr>
            <p:xfrm>
              <a:off x="2380174" y="924422"/>
              <a:ext cx="13716002" cy="1097280"/>
            </p:xfrm>
            <a:graphic>
              <a:graphicData uri="http://schemas.openxmlformats.org/drawingml/2006/table">
                <a:tbl>
                  <a:tblPr firstRow="1" firstCol="1" bandRow="1"/>
                  <a:tblGrid>
                    <a:gridCol w="2857502">
                      <a:extLst>
                        <a:ext uri="{9D8B030D-6E8A-4147-A177-3AD203B41FA5}">
                          <a16:colId xmlns:a16="http://schemas.microsoft.com/office/drawing/2014/main" val="2207708231"/>
                        </a:ext>
                      </a:extLst>
                    </a:gridCol>
                    <a:gridCol w="2171700">
                      <a:extLst>
                        <a:ext uri="{9D8B030D-6E8A-4147-A177-3AD203B41FA5}">
                          <a16:colId xmlns:a16="http://schemas.microsoft.com/office/drawing/2014/main" val="1721092075"/>
                        </a:ext>
                      </a:extLst>
                    </a:gridCol>
                    <a:gridCol w="2171700">
                      <a:extLst>
                        <a:ext uri="{9D8B030D-6E8A-4147-A177-3AD203B41FA5}">
                          <a16:colId xmlns:a16="http://schemas.microsoft.com/office/drawing/2014/main" val="670187590"/>
                        </a:ext>
                      </a:extLst>
                    </a:gridCol>
                    <a:gridCol w="2171700">
                      <a:extLst>
                        <a:ext uri="{9D8B030D-6E8A-4147-A177-3AD203B41FA5}">
                          <a16:colId xmlns:a16="http://schemas.microsoft.com/office/drawing/2014/main" val="3216503513"/>
                        </a:ext>
                      </a:extLst>
                    </a:gridCol>
                    <a:gridCol w="2171700">
                      <a:extLst>
                        <a:ext uri="{9D8B030D-6E8A-4147-A177-3AD203B41FA5}">
                          <a16:colId xmlns:a16="http://schemas.microsoft.com/office/drawing/2014/main" val="566698386"/>
                        </a:ext>
                      </a:extLst>
                    </a:gridCol>
                    <a:gridCol w="2171700">
                      <a:extLst>
                        <a:ext uri="{9D8B030D-6E8A-4147-A177-3AD203B41FA5}">
                          <a16:colId xmlns:a16="http://schemas.microsoft.com/office/drawing/2014/main" val="3645315561"/>
                        </a:ext>
                      </a:extLst>
                    </a:gridCol>
                  </a:tblGrid>
                  <a:tr h="548640">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Chiều cao (cm)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132022" t="-1099" r="-401124"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31373" t="-1099" r="-300000"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32303" t="-1099" r="-200843"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31092" t="-1099" r="-100280" b="-12747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32584" t="-1099" r="-562" b="-127473"/>
                          </a:stretch>
                        </a:blipFill>
                      </a:tcPr>
                    </a:tc>
                    <a:extLst>
                      <a:ext uri="{0D108BD9-81ED-4DB2-BD59-A6C34878D82A}">
                        <a16:rowId xmlns:a16="http://schemas.microsoft.com/office/drawing/2014/main" val="66022471"/>
                      </a:ext>
                    </a:extLst>
                  </a:tr>
                  <a:tr h="548640">
                    <a:tc>
                      <a:txBody>
                        <a:bodyPr/>
                        <a:lstStyle/>
                        <a:p>
                          <a:pPr algn="ctr">
                            <a:lnSpc>
                              <a:spcPct val="150000"/>
                            </a:lnSpc>
                          </a:pPr>
                          <a:r>
                            <a:rPr lang="en-US" sz="2400">
                              <a:effectLst/>
                              <a:latin typeface="Arial" panose="020B0604020202020204" pitchFamily="34" charset="0"/>
                              <a:ea typeface="Times New Roman" panose="02020603050405020304" pitchFamily="18" charset="0"/>
                              <a:cs typeface="Arial" panose="020B0604020202020204" pitchFamily="34" charset="0"/>
                            </a:rPr>
                            <a:t>Cỡ 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132022" t="-102222" r="-401124"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31373" t="-102222" r="-300000"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32303" t="-102222" r="-200843"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31092" t="-102222" r="-100280" b="-288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32584" t="-102222" r="-562" b="-28889"/>
                          </a:stretch>
                        </a:blipFill>
                      </a:tcPr>
                    </a:tc>
                    <a:extLst>
                      <a:ext uri="{0D108BD9-81ED-4DB2-BD59-A6C34878D82A}">
                        <a16:rowId xmlns:a16="http://schemas.microsoft.com/office/drawing/2014/main" val="1201258250"/>
                      </a:ext>
                    </a:extLst>
                  </a:tr>
                </a:tbl>
              </a:graphicData>
            </a:graphic>
          </p:graphicFrame>
        </mc:Fallback>
      </mc:AlternateContent>
      <p:sp>
        <p:nvSpPr>
          <p:cNvPr id="5" name="Rectangle 4"/>
          <p:cNvSpPr/>
          <p:nvPr/>
        </p:nvSpPr>
        <p:spPr>
          <a:xfrm>
            <a:off x="543942" y="1991222"/>
            <a:ext cx="17058257" cy="1218539"/>
          </a:xfrm>
          <a:prstGeom prst="rect">
            <a:avLst/>
          </a:prstGeom>
        </p:spPr>
        <p:txBody>
          <a:bodyPr wrap="square">
            <a:spAutoFit/>
          </a:bodyPr>
          <a:lstStyle/>
          <a:p>
            <a:pPr algn="just">
              <a:lnSpc>
                <a:spcPct val="150000"/>
              </a:lnSpc>
            </a:pPr>
            <a:r>
              <a:rPr lang="en-US" sz="2600">
                <a:latin typeface="Arial" panose="020B0604020202020204" pitchFamily="34" charset="0"/>
                <a:ea typeface="Times New Roman" panose="02020603050405020304" pitchFamily="18" charset="0"/>
                <a:cs typeface="Arial" panose="020B0604020202020204" pitchFamily="34" charset="0"/>
              </a:rPr>
              <a:t>Công ty muốn ước lượng tỉ lệ các cỡ áo khi may cho học sinh lớp 11 đã đo chiều cao của 36 học sinh nam khối 11 của một trường và thu được mẫu số liệu sau (đơn vị là centimét): </a:t>
            </a: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44456961"/>
              </p:ext>
            </p:extLst>
          </p:nvPr>
        </p:nvGraphicFramePr>
        <p:xfrm>
          <a:off x="3294576" y="3210422"/>
          <a:ext cx="11887198" cy="1442466"/>
        </p:xfrm>
        <a:graphic>
          <a:graphicData uri="http://schemas.openxmlformats.org/drawingml/2006/table">
            <a:tbl>
              <a:tblPr firstRow="1" firstCol="1" bandRow="1"/>
              <a:tblGrid>
                <a:gridCol w="917344">
                  <a:extLst>
                    <a:ext uri="{9D8B030D-6E8A-4147-A177-3AD203B41FA5}">
                      <a16:colId xmlns:a16="http://schemas.microsoft.com/office/drawing/2014/main" val="1120808419"/>
                    </a:ext>
                  </a:extLst>
                </a:gridCol>
                <a:gridCol w="916110">
                  <a:extLst>
                    <a:ext uri="{9D8B030D-6E8A-4147-A177-3AD203B41FA5}">
                      <a16:colId xmlns:a16="http://schemas.microsoft.com/office/drawing/2014/main" val="830418960"/>
                    </a:ext>
                  </a:extLst>
                </a:gridCol>
                <a:gridCol w="916110">
                  <a:extLst>
                    <a:ext uri="{9D8B030D-6E8A-4147-A177-3AD203B41FA5}">
                      <a16:colId xmlns:a16="http://schemas.microsoft.com/office/drawing/2014/main" val="1760197121"/>
                    </a:ext>
                  </a:extLst>
                </a:gridCol>
                <a:gridCol w="914874">
                  <a:extLst>
                    <a:ext uri="{9D8B030D-6E8A-4147-A177-3AD203B41FA5}">
                      <a16:colId xmlns:a16="http://schemas.microsoft.com/office/drawing/2014/main" val="4085792068"/>
                    </a:ext>
                  </a:extLst>
                </a:gridCol>
                <a:gridCol w="913640">
                  <a:extLst>
                    <a:ext uri="{9D8B030D-6E8A-4147-A177-3AD203B41FA5}">
                      <a16:colId xmlns:a16="http://schemas.microsoft.com/office/drawing/2014/main" val="1718195901"/>
                    </a:ext>
                  </a:extLst>
                </a:gridCol>
                <a:gridCol w="913640">
                  <a:extLst>
                    <a:ext uri="{9D8B030D-6E8A-4147-A177-3AD203B41FA5}">
                      <a16:colId xmlns:a16="http://schemas.microsoft.com/office/drawing/2014/main" val="4153339708"/>
                    </a:ext>
                  </a:extLst>
                </a:gridCol>
                <a:gridCol w="913640">
                  <a:extLst>
                    <a:ext uri="{9D8B030D-6E8A-4147-A177-3AD203B41FA5}">
                      <a16:colId xmlns:a16="http://schemas.microsoft.com/office/drawing/2014/main" val="579835468"/>
                    </a:ext>
                  </a:extLst>
                </a:gridCol>
                <a:gridCol w="913640">
                  <a:extLst>
                    <a:ext uri="{9D8B030D-6E8A-4147-A177-3AD203B41FA5}">
                      <a16:colId xmlns:a16="http://schemas.microsoft.com/office/drawing/2014/main" val="953283485"/>
                    </a:ext>
                  </a:extLst>
                </a:gridCol>
                <a:gridCol w="913640">
                  <a:extLst>
                    <a:ext uri="{9D8B030D-6E8A-4147-A177-3AD203B41FA5}">
                      <a16:colId xmlns:a16="http://schemas.microsoft.com/office/drawing/2014/main" val="2359770373"/>
                    </a:ext>
                  </a:extLst>
                </a:gridCol>
                <a:gridCol w="913640">
                  <a:extLst>
                    <a:ext uri="{9D8B030D-6E8A-4147-A177-3AD203B41FA5}">
                      <a16:colId xmlns:a16="http://schemas.microsoft.com/office/drawing/2014/main" val="1300580782"/>
                    </a:ext>
                  </a:extLst>
                </a:gridCol>
                <a:gridCol w="913640">
                  <a:extLst>
                    <a:ext uri="{9D8B030D-6E8A-4147-A177-3AD203B41FA5}">
                      <a16:colId xmlns:a16="http://schemas.microsoft.com/office/drawing/2014/main" val="4135265305"/>
                    </a:ext>
                  </a:extLst>
                </a:gridCol>
                <a:gridCol w="913640">
                  <a:extLst>
                    <a:ext uri="{9D8B030D-6E8A-4147-A177-3AD203B41FA5}">
                      <a16:colId xmlns:a16="http://schemas.microsoft.com/office/drawing/2014/main" val="879025117"/>
                    </a:ext>
                  </a:extLst>
                </a:gridCol>
                <a:gridCol w="913640">
                  <a:extLst>
                    <a:ext uri="{9D8B030D-6E8A-4147-A177-3AD203B41FA5}">
                      <a16:colId xmlns:a16="http://schemas.microsoft.com/office/drawing/2014/main" val="493334885"/>
                    </a:ext>
                  </a:extLst>
                </a:gridCol>
              </a:tblGrid>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160</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163</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164</a:t>
                      </a:r>
                    </a:p>
                  </a:txBody>
                  <a:tcPr marL="68580" marR="68580" marT="0" marB="0">
                    <a:lnL>
                      <a:noFill/>
                    </a:lnL>
                    <a:lnR>
                      <a:noFill/>
                    </a:lnR>
                    <a:lnT>
                      <a:noFill/>
                    </a:lnT>
                    <a:lnB>
                      <a:noFill/>
                    </a:lnB>
                  </a:tcPr>
                </a:tc>
                <a:extLst>
                  <a:ext uri="{0D108BD9-81ED-4DB2-BD59-A6C34878D82A}">
                    <a16:rowId xmlns:a16="http://schemas.microsoft.com/office/drawing/2014/main" val="1326905143"/>
                  </a:ext>
                </a:extLst>
              </a:tr>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165</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166</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167</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167</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extLst>
                  <a:ext uri="{0D108BD9-81ED-4DB2-BD59-A6C34878D82A}">
                    <a16:rowId xmlns:a16="http://schemas.microsoft.com/office/drawing/2014/main" val="2653855015"/>
                  </a:ext>
                </a:extLst>
              </a:tr>
              <a:tr h="0">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168</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169</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169</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170</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171</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172</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174</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tc>
                  <a:txBody>
                    <a:bodyPr/>
                    <a:lstStyle/>
                    <a:p>
                      <a:pPr marR="30480" algn="just">
                        <a:lnSpc>
                          <a:spcPct val="150000"/>
                        </a:lnSpc>
                        <a:spcBef>
                          <a:spcPts val="600"/>
                        </a:spcBef>
                        <a:spcAft>
                          <a:spcPts val="600"/>
                        </a:spcAft>
                      </a:pPr>
                      <a:r>
                        <a:rPr lang="en-US" sz="2400">
                          <a:effectLst/>
                          <a:latin typeface="Arial" panose="020B0604020202020204" pitchFamily="34" charset="0"/>
                          <a:ea typeface="Times New Roman" panose="02020603050405020304" pitchFamily="18" charset="0"/>
                          <a:cs typeface="Arial" panose="020B0604020202020204" pitchFamily="34" charset="0"/>
                        </a:rPr>
                        <a:t> </a:t>
                      </a:r>
                    </a:p>
                  </a:txBody>
                  <a:tcPr marL="68580" marR="68580" marT="0" marB="0">
                    <a:lnL>
                      <a:noFill/>
                    </a:lnL>
                    <a:lnR>
                      <a:noFill/>
                    </a:lnR>
                    <a:lnT>
                      <a:noFill/>
                    </a:lnT>
                    <a:lnB>
                      <a:noFill/>
                    </a:lnB>
                  </a:tcPr>
                </a:tc>
                <a:extLst>
                  <a:ext uri="{0D108BD9-81ED-4DB2-BD59-A6C34878D82A}">
                    <a16:rowId xmlns:a16="http://schemas.microsoft.com/office/drawing/2014/main" val="942075084"/>
                  </a:ext>
                </a:extLst>
              </a:tr>
            </a:tbl>
          </a:graphicData>
        </a:graphic>
      </p:graphicFrame>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469281415"/>
                  </p:ext>
                </p:extLst>
              </p:nvPr>
            </p:nvGraphicFramePr>
            <p:xfrm>
              <a:off x="973726"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469281415"/>
                  </p:ext>
                </p:extLst>
              </p:nvPr>
            </p:nvGraphicFramePr>
            <p:xfrm>
              <a:off x="973726"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100478" t="-709" r="-4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200478" t="-709" r="-3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300478" t="-709" r="-2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400478"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500478"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100478" t="-100709"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200478" t="-100709"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300478" t="-100709" r="-2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400478"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7"/>
                          <a:stretch>
                            <a:fillRect l="-500478" t="-100709" r="-957" b="-17730"/>
                          </a:stretch>
                        </a:blipFill>
                      </a:tcPr>
                    </a:tc>
                    <a:extLst>
                      <a:ext uri="{0D108BD9-81ED-4DB2-BD59-A6C34878D82A}">
                        <a16:rowId xmlns:a16="http://schemas.microsoft.com/office/drawing/2014/main" val="229844100"/>
                      </a:ext>
                    </a:extLst>
                  </a:tr>
                </a:tbl>
              </a:graphicData>
            </a:graphic>
          </p:graphicFrame>
        </mc:Fallback>
      </mc:AlternateContent>
      <p:sp>
        <p:nvSpPr>
          <p:cNvPr id="8" name="Rectangle 7"/>
          <p:cNvSpPr/>
          <p:nvPr/>
        </p:nvSpPr>
        <p:spPr>
          <a:xfrm>
            <a:off x="570930" y="4573248"/>
            <a:ext cx="11293797" cy="618374"/>
          </a:xfrm>
          <a:prstGeom prst="rect">
            <a:avLst/>
          </a:prstGeom>
        </p:spPr>
        <p:txBody>
          <a:bodyPr wrap="none">
            <a:spAutoFit/>
          </a:bodyPr>
          <a:lstStyle/>
          <a:p>
            <a:pPr marR="30480" algn="just">
              <a:lnSpc>
                <a:spcPct val="150000"/>
              </a:lnSpc>
              <a:spcBef>
                <a:spcPts val="600"/>
              </a:spcBef>
              <a:spcAft>
                <a:spcPts val="600"/>
              </a:spcAft>
            </a:pPr>
            <a:r>
              <a:rPr lang="fr-FR" sz="2600">
                <a:latin typeface="Arial" panose="020B0604020202020204" pitchFamily="34" charset="0"/>
                <a:ea typeface="Times New Roman" panose="02020603050405020304" pitchFamily="18" charset="0"/>
                <a:cs typeface="Arial" panose="020B0604020202020204" pitchFamily="34" charset="0"/>
              </a:rPr>
              <a:t>Bảng tần số ghép nhóm của mẫu số liệu với các nhóm đã cho ở bảng trên.</a:t>
            </a:r>
            <a:endParaRPr lang="en-US" sz="26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21" name="Table 20"/>
              <p:cNvGraphicFramePr>
                <a:graphicFrameLocks noGrp="1"/>
              </p:cNvGraphicFramePr>
              <p:nvPr>
                <p:extLst>
                  <p:ext uri="{D42A27DB-BD31-4B8C-83A1-F6EECF244321}">
                    <p14:modId xmlns:p14="http://schemas.microsoft.com/office/powerpoint/2010/main" val="1188242504"/>
                  </p:ext>
                </p:extLst>
              </p:nvPr>
            </p:nvGraphicFramePr>
            <p:xfrm>
              <a:off x="973745" y="8126571"/>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5</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21" name="Table 20"/>
              <p:cNvGraphicFramePr>
                <a:graphicFrameLocks noGrp="1"/>
              </p:cNvGraphicFramePr>
              <p:nvPr>
                <p:extLst>
                  <p:ext uri="{D42A27DB-BD31-4B8C-83A1-F6EECF244321}">
                    <p14:modId xmlns:p14="http://schemas.microsoft.com/office/powerpoint/2010/main" val="1188242504"/>
                  </p:ext>
                </p:extLst>
              </p:nvPr>
            </p:nvGraphicFramePr>
            <p:xfrm>
              <a:off x="973745" y="8126571"/>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00478" t="-709" r="-4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200478" t="-709" r="-3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300478" t="-709" r="-2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400478"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500478"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100478" t="-100709"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200478" t="-100709"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300478" t="-100709" r="-2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400478"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8"/>
                          <a:stretch>
                            <a:fillRect l="-500478" t="-100709" r="-957" b="-17730"/>
                          </a:stretch>
                        </a:blipFill>
                      </a:tcPr>
                    </a:tc>
                    <a:extLst>
                      <a:ext uri="{0D108BD9-81ED-4DB2-BD59-A6C34878D82A}">
                        <a16:rowId xmlns:a16="http://schemas.microsoft.com/office/drawing/2014/main" val="2298441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p:cNvGraphicFramePr>
                <a:graphicFrameLocks noGrp="1"/>
              </p:cNvGraphicFramePr>
              <p:nvPr>
                <p:extLst>
                  <p:ext uri="{D42A27DB-BD31-4B8C-83A1-F6EECF244321}">
                    <p14:modId xmlns:p14="http://schemas.microsoft.com/office/powerpoint/2010/main" val="4167746393"/>
                  </p:ext>
                </p:extLst>
              </p:nvPr>
            </p:nvGraphicFramePr>
            <p:xfrm>
              <a:off x="9992062"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21</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25" name="Table 24"/>
              <p:cNvGraphicFramePr>
                <a:graphicFrameLocks noGrp="1"/>
              </p:cNvGraphicFramePr>
              <p:nvPr>
                <p:extLst>
                  <p:ext uri="{D42A27DB-BD31-4B8C-83A1-F6EECF244321}">
                    <p14:modId xmlns:p14="http://schemas.microsoft.com/office/powerpoint/2010/main" val="4167746393"/>
                  </p:ext>
                </p:extLst>
              </p:nvPr>
            </p:nvGraphicFramePr>
            <p:xfrm>
              <a:off x="9992062" y="5676900"/>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00478" t="-709" r="-400478"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0478" t="-709" r="-300478"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301923" t="-709" r="-201923"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400000" t="-709" r="-100957" b="-1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500000" t="-709" r="-957" b="-117730"/>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100478" t="-100709" r="-400478"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200478" t="-100709" r="-300478"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301923" t="-100709" r="-201923"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400000" t="-100709" r="-1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19"/>
                          <a:stretch>
                            <a:fillRect l="-500000" t="-100709" r="-957" b="-17730"/>
                          </a:stretch>
                        </a:blipFill>
                      </a:tcPr>
                    </a:tc>
                    <a:extLst>
                      <a:ext uri="{0D108BD9-81ED-4DB2-BD59-A6C34878D82A}">
                        <a16:rowId xmlns:a16="http://schemas.microsoft.com/office/drawing/2014/main" val="2298441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9" name="Table 28"/>
              <p:cNvGraphicFramePr>
                <a:graphicFrameLocks noGrp="1"/>
              </p:cNvGraphicFramePr>
              <p:nvPr>
                <p:extLst>
                  <p:ext uri="{D42A27DB-BD31-4B8C-83A1-F6EECF244321}">
                    <p14:modId xmlns:p14="http://schemas.microsoft.com/office/powerpoint/2010/main" val="533378250"/>
                  </p:ext>
                </p:extLst>
              </p:nvPr>
            </p:nvGraphicFramePr>
            <p:xfrm>
              <a:off x="9998668" y="8130737"/>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[150; 160)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[160; 167)</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[167; 170)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[170; 175)</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[175; 180)</m:t>
                                </m:r>
                              </m:oMath>
                            </m:oMathPara>
                          </a14:m>
                          <a:endParaRPr lang="en-US" sz="20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438516"/>
                      </a:ext>
                    </a:extLst>
                  </a:tr>
                  <a:tr h="0">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6</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oMath>
                            </m:oMathPara>
                          </a14:m>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44100"/>
                      </a:ext>
                    </a:extLst>
                  </a:tr>
                </a:tbl>
              </a:graphicData>
            </a:graphic>
          </p:graphicFrame>
        </mc:Choice>
        <mc:Fallback xmlns="">
          <p:graphicFrame>
            <p:nvGraphicFramePr>
              <p:cNvPr id="29" name="Table 28"/>
              <p:cNvGraphicFramePr>
                <a:graphicFrameLocks noGrp="1"/>
              </p:cNvGraphicFramePr>
              <p:nvPr>
                <p:extLst>
                  <p:ext uri="{D42A27DB-BD31-4B8C-83A1-F6EECF244321}">
                    <p14:modId xmlns:p14="http://schemas.microsoft.com/office/powerpoint/2010/main" val="533378250"/>
                  </p:ext>
                </p:extLst>
              </p:nvPr>
            </p:nvGraphicFramePr>
            <p:xfrm>
              <a:off x="9998668" y="8130737"/>
              <a:ext cx="7636872" cy="1715898"/>
            </p:xfrm>
            <a:graphic>
              <a:graphicData uri="http://schemas.openxmlformats.org/drawingml/2006/table">
                <a:tbl>
                  <a:tblPr firstRow="1" firstCol="1" bandRow="1"/>
                  <a:tblGrid>
                    <a:gridCol w="1272812">
                      <a:extLst>
                        <a:ext uri="{9D8B030D-6E8A-4147-A177-3AD203B41FA5}">
                          <a16:colId xmlns:a16="http://schemas.microsoft.com/office/drawing/2014/main" val="475445920"/>
                        </a:ext>
                      </a:extLst>
                    </a:gridCol>
                    <a:gridCol w="1272812">
                      <a:extLst>
                        <a:ext uri="{9D8B030D-6E8A-4147-A177-3AD203B41FA5}">
                          <a16:colId xmlns:a16="http://schemas.microsoft.com/office/drawing/2014/main" val="2160397245"/>
                        </a:ext>
                      </a:extLst>
                    </a:gridCol>
                    <a:gridCol w="1272812">
                      <a:extLst>
                        <a:ext uri="{9D8B030D-6E8A-4147-A177-3AD203B41FA5}">
                          <a16:colId xmlns:a16="http://schemas.microsoft.com/office/drawing/2014/main" val="3151714891"/>
                        </a:ext>
                      </a:extLst>
                    </a:gridCol>
                    <a:gridCol w="1272812">
                      <a:extLst>
                        <a:ext uri="{9D8B030D-6E8A-4147-A177-3AD203B41FA5}">
                          <a16:colId xmlns:a16="http://schemas.microsoft.com/office/drawing/2014/main" val="3308096036"/>
                        </a:ext>
                      </a:extLst>
                    </a:gridCol>
                    <a:gridCol w="1272812">
                      <a:extLst>
                        <a:ext uri="{9D8B030D-6E8A-4147-A177-3AD203B41FA5}">
                          <a16:colId xmlns:a16="http://schemas.microsoft.com/office/drawing/2014/main" val="2868025709"/>
                        </a:ext>
                      </a:extLst>
                    </a:gridCol>
                    <a:gridCol w="1272812">
                      <a:extLst>
                        <a:ext uri="{9D8B030D-6E8A-4147-A177-3AD203B41FA5}">
                          <a16:colId xmlns:a16="http://schemas.microsoft.com/office/drawing/2014/main" val="2160920614"/>
                        </a:ext>
                      </a:extLst>
                    </a:gridCol>
                  </a:tblGrid>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Chiều cao (cm)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0478" t="-704" r="-400957"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0478" t="-704" r="-300957"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1923" t="-704" r="-202404"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0000" t="-704" r="-101435" b="-116901"/>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0000" t="-704" r="-1435" b="-116901"/>
                          </a:stretch>
                        </a:blipFill>
                      </a:tcPr>
                    </a:tc>
                    <a:extLst>
                      <a:ext uri="{0D108BD9-81ED-4DB2-BD59-A6C34878D82A}">
                        <a16:rowId xmlns:a16="http://schemas.microsoft.com/office/drawing/2014/main" val="721438516"/>
                      </a:ext>
                    </a:extLst>
                  </a:tr>
                  <a:tr h="857949">
                    <a:tc>
                      <a:txBody>
                        <a:bodyPr/>
                        <a:lstStyle/>
                        <a:p>
                          <a:pPr algn="ctr">
                            <a:lnSpc>
                              <a:spcPct val="150000"/>
                            </a:lnSpc>
                          </a:pPr>
                          <a:r>
                            <a:rPr lang="en-US" sz="2000">
                              <a:effectLst/>
                              <a:latin typeface="Arial" panose="020B0604020202020204" pitchFamily="34" charset="0"/>
                              <a:ea typeface="Times New Roman" panose="02020603050405020304" pitchFamily="18" charset="0"/>
                              <a:cs typeface="Arial" panose="020B0604020202020204" pitchFamily="34" charset="0"/>
                            </a:rPr>
                            <a:t>Số học sinh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100478" t="-101418" r="-4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200478" t="-101418" r="-300957"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301923" t="-101418" r="-202404"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400000" t="-101418" r="-101435" b="-1773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0"/>
                          <a:stretch>
                            <a:fillRect l="-500000" t="-101418" r="-1435" b="-17730"/>
                          </a:stretch>
                        </a:blipFill>
                      </a:tcPr>
                    </a:tc>
                    <a:extLst>
                      <a:ext uri="{0D108BD9-81ED-4DB2-BD59-A6C34878D82A}">
                        <a16:rowId xmlns:a16="http://schemas.microsoft.com/office/drawing/2014/main" val="229844100"/>
                      </a:ext>
                    </a:extLst>
                  </a:tr>
                </a:tbl>
              </a:graphicData>
            </a:graphic>
          </p:graphicFrame>
        </mc:Fallback>
      </mc:AlternateContent>
    </p:spTree>
    <p:extLst>
      <p:ext uri="{BB962C8B-B14F-4D97-AF65-F5344CB8AC3E}">
        <p14:creationId xmlns:p14="http://schemas.microsoft.com/office/powerpoint/2010/main" val="103709822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3"/>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500" fill="hold"/>
                                        <p:tgtEl>
                                          <p:spTgt spid="23"/>
                                        </p:tgtEl>
                                        <p:attrNameLst>
                                          <p:attrName>fillcolor</p:attrName>
                                        </p:attrNameLst>
                                      </p:cBhvr>
                                      <p:to>
                                        <a:srgbClr val="92D050"/>
                                      </p:to>
                                    </p:animClr>
                                    <p:set>
                                      <p:cBhvr>
                                        <p:cTn id="68" dur="500" fill="hold"/>
                                        <p:tgtEl>
                                          <p:spTgt spid="23"/>
                                        </p:tgtEl>
                                        <p:attrNameLst>
                                          <p:attrName>fill.type</p:attrName>
                                        </p:attrNameLst>
                                      </p:cBhvr>
                                      <p:to>
                                        <p:strVal val="solid"/>
                                      </p:to>
                                    </p:set>
                                    <p:set>
                                      <p:cBhvr>
                                        <p:cTn id="69" dur="500" fill="hold"/>
                                        <p:tgtEl>
                                          <p:spTgt spid="23"/>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835" fill="hold"/>
                                        <p:tgtEl>
                                          <p:spTgt spid="28"/>
                                        </p:tgtEl>
                                      </p:cBhvr>
                                    </p:cmd>
                                  </p:childTnLst>
                                </p:cTn>
                              </p:par>
                              <p:par>
                                <p:cTn id="72" presetID="1" presetClass="entr" presetSubtype="0" fill="hold" nodeType="withEffect">
                                  <p:stCondLst>
                                    <p:cond delay="0"/>
                                  </p:stCondLst>
                                  <p:childTnLst>
                                    <p:set>
                                      <p:cBhvr>
                                        <p:cTn id="73" dur="1" fill="hold">
                                          <p:stCondLst>
                                            <p:cond delay="9"/>
                                          </p:stCondLst>
                                        </p:cTn>
                                        <p:tgtEl>
                                          <p:spTgt spid="30"/>
                                        </p:tgtEl>
                                        <p:attrNameLst>
                                          <p:attrName>style.visibility</p:attrName>
                                        </p:attrNameLst>
                                      </p:cBhvr>
                                      <p:to>
                                        <p:strVal val="visible"/>
                                      </p:to>
                                    </p:set>
                                  </p:childTnLst>
                                </p:cTn>
                              </p:par>
                              <p:par>
                                <p:cTn id="74" presetID="26" presetClass="emph" presetSubtype="0" repeatCount="4000" fill="hold" grpId="1" nodeType="withEffect">
                                  <p:stCondLst>
                                    <p:cond delay="0"/>
                                  </p:stCondLst>
                                  <p:childTnLst>
                                    <p:animEffect transition="out" filter="fade">
                                      <p:cBhvr>
                                        <p:cTn id="75" dur="500" tmFilter="0, 0; .2, .5; .8, .5; 1, 0"/>
                                        <p:tgtEl>
                                          <p:spTgt spid="23"/>
                                        </p:tgtEl>
                                      </p:cBhvr>
                                    </p:animEffect>
                                    <p:animScale>
                                      <p:cBhvr>
                                        <p:cTn id="76"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500" fill="hold"/>
                                        <p:tgtEl>
                                          <p:spTgt spid="24"/>
                                        </p:tgtEl>
                                        <p:attrNameLst>
                                          <p:attrName>fillcolor</p:attrName>
                                        </p:attrNameLst>
                                      </p:cBhvr>
                                      <p:to>
                                        <a:srgbClr val="D99694"/>
                                      </p:to>
                                    </p:animClr>
                                    <p:set>
                                      <p:cBhvr>
                                        <p:cTn id="82" dur="500" fill="hold"/>
                                        <p:tgtEl>
                                          <p:spTgt spid="24"/>
                                        </p:tgtEl>
                                        <p:attrNameLst>
                                          <p:attrName>fill.type</p:attrName>
                                        </p:attrNameLst>
                                      </p:cBhvr>
                                      <p:to>
                                        <p:strVal val="solid"/>
                                      </p:to>
                                    </p:set>
                                    <p:set>
                                      <p:cBhvr>
                                        <p:cTn id="83" dur="500" fill="hold"/>
                                        <p:tgtEl>
                                          <p:spTgt spid="24"/>
                                        </p:tgtEl>
                                        <p:attrNameLst>
                                          <p:attrName>fill.on</p:attrName>
                                        </p:attrNameLst>
                                      </p:cBhvr>
                                      <p:to>
                                        <p:strVal val="true"/>
                                      </p:to>
                                    </p:set>
                                  </p:childTnLst>
                                </p:cTn>
                              </p:par>
                              <p:par>
                                <p:cTn id="84" presetID="1" presetClass="mediacall" presetSubtype="0" fill="hold" nodeType="withEffect">
                                  <p:stCondLst>
                                    <p:cond delay="0"/>
                                  </p:stCondLst>
                                  <p:childTnLst>
                                    <p:cmd type="call" cmd="playFrom(0.0)">
                                      <p:cBhvr>
                                        <p:cTn id="85" dur="862" fill="hold"/>
                                        <p:tgtEl>
                                          <p:spTgt spid="34"/>
                                        </p:tgtEl>
                                      </p:cBhvr>
                                    </p:cmd>
                                  </p:childTnLst>
                                </p:cTn>
                              </p:par>
                              <p:par>
                                <p:cTn id="86" presetID="1"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par>
                                <p:cTn id="88" presetID="26" presetClass="emph" presetSubtype="0" repeatCount="4000" fill="hold" grpId="1" nodeType="withEffect">
                                  <p:stCondLst>
                                    <p:cond delay="0"/>
                                  </p:stCondLst>
                                  <p:childTnLst>
                                    <p:animEffect transition="out" filter="fade">
                                      <p:cBhvr>
                                        <p:cTn id="89" dur="500" tmFilter="0, 0; .2, .5; .8, .5; 1, 0"/>
                                        <p:tgtEl>
                                          <p:spTgt spid="24"/>
                                        </p:tgtEl>
                                      </p:cBhvr>
                                    </p:animEffect>
                                    <p:animScale>
                                      <p:cBhvr>
                                        <p:cTn id="90"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91" restart="whenNotActive" fill="hold" evtFilter="cancelBubble" nodeType="interactiveSeq">
                <p:stCondLst>
                  <p:cond evt="onClick" delay="0">
                    <p:tgtEl>
                      <p:spTgt spid="26"/>
                    </p:tgtEl>
                  </p:cond>
                </p:stCondLst>
                <p:endSync evt="end" delay="0">
                  <p:rtn val="all"/>
                </p:endSync>
                <p:childTnLst>
                  <p:par>
                    <p:cTn id="92" fill="hold">
                      <p:stCondLst>
                        <p:cond delay="0"/>
                      </p:stCondLst>
                      <p:childTnLst>
                        <p:par>
                          <p:cTn id="93" fill="hold">
                            <p:stCondLst>
                              <p:cond delay="0"/>
                            </p:stCondLst>
                            <p:childTnLst>
                              <p:par>
                                <p:cTn id="94" presetID="1" presetClass="emph" presetSubtype="2" fill="hold" nodeType="clickEffect">
                                  <p:stCondLst>
                                    <p:cond delay="0"/>
                                  </p:stCondLst>
                                  <p:childTnLst>
                                    <p:animClr clrSpc="rgb" dir="cw">
                                      <p:cBhvr>
                                        <p:cTn id="95" dur="500" fill="hold"/>
                                        <p:tgtEl>
                                          <p:spTgt spid="26"/>
                                        </p:tgtEl>
                                        <p:attrNameLst>
                                          <p:attrName>fillcolor</p:attrName>
                                        </p:attrNameLst>
                                      </p:cBhvr>
                                      <p:to>
                                        <a:srgbClr val="D99694"/>
                                      </p:to>
                                    </p:animClr>
                                    <p:set>
                                      <p:cBhvr>
                                        <p:cTn id="96" dur="500" fill="hold"/>
                                        <p:tgtEl>
                                          <p:spTgt spid="26"/>
                                        </p:tgtEl>
                                        <p:attrNameLst>
                                          <p:attrName>fill.type</p:attrName>
                                        </p:attrNameLst>
                                      </p:cBhvr>
                                      <p:to>
                                        <p:strVal val="solid"/>
                                      </p:to>
                                    </p:set>
                                    <p:set>
                                      <p:cBhvr>
                                        <p:cTn id="97" dur="500" fill="hold"/>
                                        <p:tgtEl>
                                          <p:spTgt spid="26"/>
                                        </p:tgtEl>
                                        <p:attrNameLst>
                                          <p:attrName>fill.on</p:attrName>
                                        </p:attrNameLst>
                                      </p:cBhvr>
                                      <p:to>
                                        <p:strVal val="true"/>
                                      </p:to>
                                    </p:set>
                                  </p:childTnLst>
                                </p:cTn>
                              </p:par>
                              <p:par>
                                <p:cTn id="98" presetID="1" presetClass="mediacall" presetSubtype="0" fill="hold" nodeType="withEffect">
                                  <p:stCondLst>
                                    <p:cond delay="0"/>
                                  </p:stCondLst>
                                  <p:childTnLst>
                                    <p:cmd type="call" cmd="playFrom(0.0)">
                                      <p:cBhvr>
                                        <p:cTn id="99" dur="862" fill="hold"/>
                                        <p:tgtEl>
                                          <p:spTgt spid="34"/>
                                        </p:tgtEl>
                                      </p:cBhvr>
                                    </p:cmd>
                                  </p:childTnLst>
                                </p:cTn>
                              </p:par>
                              <p:par>
                                <p:cTn id="100" presetID="1" presetClass="entr" presetSubtype="0" fill="hold" nodeType="withEffect">
                                  <p:stCondLst>
                                    <p:cond delay="0"/>
                                  </p:stCondLst>
                                  <p:childTnLst>
                                    <p:set>
                                      <p:cBhvr>
                                        <p:cTn id="101" dur="1" fill="hold">
                                          <p:stCondLst>
                                            <p:cond delay="9"/>
                                          </p:stCondLst>
                                        </p:cTn>
                                        <p:tgtEl>
                                          <p:spTgt spid="31"/>
                                        </p:tgtEl>
                                        <p:attrNameLst>
                                          <p:attrName>style.visibility</p:attrName>
                                        </p:attrNameLst>
                                      </p:cBhvr>
                                      <p:to>
                                        <p:strVal val="visible"/>
                                      </p:to>
                                    </p:set>
                                  </p:childTnLst>
                                </p:cTn>
                              </p:par>
                              <p:par>
                                <p:cTn id="102" presetID="26" presetClass="emph" presetSubtype="0" repeatCount="4000" fill="hold" grpId="1" nodeType="withEffect">
                                  <p:stCondLst>
                                    <p:cond delay="0"/>
                                  </p:stCondLst>
                                  <p:childTnLst>
                                    <p:animEffect transition="out" filter="fade">
                                      <p:cBhvr>
                                        <p:cTn id="103" dur="500" tmFilter="0, 0; .2, .5; .8, .5; 1, 0"/>
                                        <p:tgtEl>
                                          <p:spTgt spid="26"/>
                                        </p:tgtEl>
                                      </p:cBhvr>
                                    </p:animEffect>
                                    <p:animScale>
                                      <p:cBhvr>
                                        <p:cTn id="10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105" restart="whenNotActive" fill="hold" evtFilter="cancelBubble" nodeType="interactiveSeq">
                <p:stCondLst>
                  <p:cond evt="onClick" delay="0">
                    <p:tgtEl>
                      <p:spTgt spid="27"/>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27"/>
                                        </p:tgtEl>
                                        <p:attrNameLst>
                                          <p:attrName>fillcolor</p:attrName>
                                        </p:attrNameLst>
                                      </p:cBhvr>
                                      <p:to>
                                        <a:srgbClr val="D99694"/>
                                      </p:to>
                                    </p:animClr>
                                    <p:set>
                                      <p:cBhvr>
                                        <p:cTn id="110" dur="500" fill="hold"/>
                                        <p:tgtEl>
                                          <p:spTgt spid="27"/>
                                        </p:tgtEl>
                                        <p:attrNameLst>
                                          <p:attrName>fill.type</p:attrName>
                                        </p:attrNameLst>
                                      </p:cBhvr>
                                      <p:to>
                                        <p:strVal val="solid"/>
                                      </p:to>
                                    </p:set>
                                    <p:set>
                                      <p:cBhvr>
                                        <p:cTn id="111" dur="500" fill="hold"/>
                                        <p:tgtEl>
                                          <p:spTgt spid="27"/>
                                        </p:tgtEl>
                                        <p:attrNameLst>
                                          <p:attrName>fill.on</p:attrName>
                                        </p:attrNameLst>
                                      </p:cBhvr>
                                      <p:to>
                                        <p:strVal val="true"/>
                                      </p:to>
                                    </p:set>
                                  </p:childTnLst>
                                </p:cTn>
                              </p:par>
                              <p:par>
                                <p:cTn id="112" presetID="1" presetClass="mediacall" presetSubtype="0" fill="hold" nodeType="withEffect">
                                  <p:stCondLst>
                                    <p:cond delay="0"/>
                                  </p:stCondLst>
                                  <p:childTnLst>
                                    <p:cmd type="call" cmd="playFrom(0.0)">
                                      <p:cBhvr>
                                        <p:cTn id="113" dur="862" fill="hold"/>
                                        <p:tgtEl>
                                          <p:spTgt spid="34"/>
                                        </p:tgtEl>
                                      </p:cBhvr>
                                    </p:cmd>
                                  </p:childTnLst>
                                </p:cTn>
                              </p:par>
                              <p:par>
                                <p:cTn id="114" presetID="1" presetClass="entr" presetSubtype="0" fill="hold" nodeType="withEffect">
                                  <p:stCondLst>
                                    <p:cond delay="0"/>
                                  </p:stCondLst>
                                  <p:childTnLst>
                                    <p:set>
                                      <p:cBhvr>
                                        <p:cTn id="115" dur="1" fill="hold">
                                          <p:stCondLst>
                                            <p:cond delay="9"/>
                                          </p:stCondLst>
                                        </p:cTn>
                                        <p:tgtEl>
                                          <p:spTgt spid="32"/>
                                        </p:tgtEl>
                                        <p:attrNameLst>
                                          <p:attrName>style.visibility</p:attrName>
                                        </p:attrNameLst>
                                      </p:cBhvr>
                                      <p:to>
                                        <p:strVal val="visible"/>
                                      </p:to>
                                    </p:set>
                                  </p:childTnLst>
                                </p:cTn>
                              </p:par>
                              <p:par>
                                <p:cTn id="116" presetID="26" presetClass="emph" presetSubtype="0" repeatCount="4000" fill="hold" grpId="1" nodeType="withEffect">
                                  <p:stCondLst>
                                    <p:cond delay="0"/>
                                  </p:stCondLst>
                                  <p:childTnLst>
                                    <p:animEffect transition="out" filter="fade">
                                      <p:cBhvr>
                                        <p:cTn id="117" dur="500" tmFilter="0, 0; .2, .5; .8, .5; 1, 0"/>
                                        <p:tgtEl>
                                          <p:spTgt spid="27"/>
                                        </p:tgtEl>
                                      </p:cBhvr>
                                    </p:animEffect>
                                    <p:animScale>
                                      <p:cBhvr>
                                        <p:cTn id="118"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119" fill="hold" display="0">
                  <p:stCondLst>
                    <p:cond delay="indefinite"/>
                  </p:stCondLst>
                  <p:endCondLst>
                    <p:cond evt="onStopAudio" delay="0">
                      <p:tgtEl>
                        <p:sldTgt/>
                      </p:tgtEl>
                    </p:cond>
                  </p:endCondLst>
                </p:cTn>
                <p:tgtEl>
                  <p:spTgt spid="28"/>
                </p:tgtEl>
              </p:cMediaNode>
            </p:audio>
            <p:audio>
              <p:cMediaNode vol="80000">
                <p:cTn id="120"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2" name="Rectangle 1"/>
          <p:cNvSpPr/>
          <p:nvPr/>
        </p:nvSpPr>
        <p:spPr>
          <a:xfrm>
            <a:off x="0" y="0"/>
            <a:ext cx="18288000" cy="102870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âu hỏi">
            <a:extLst>
              <a:ext uri="{FF2B5EF4-FFF2-40B4-BE49-F238E27FC236}">
                <a16:creationId xmlns:a16="http://schemas.microsoft.com/office/drawing/2014/main" id="{4ADFFF1A-F500-CC57-185E-00F4826D0836}"/>
              </a:ext>
            </a:extLst>
          </p:cNvPr>
          <p:cNvSpPr/>
          <p:nvPr/>
        </p:nvSpPr>
        <p:spPr>
          <a:xfrm>
            <a:off x="457200" y="669368"/>
            <a:ext cx="17373600" cy="40552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endParaRPr lang="en-US" sz="32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Đáp án đúng">
            <a:extLst>
              <a:ext uri="{FF2B5EF4-FFF2-40B4-BE49-F238E27FC236}">
                <a16:creationId xmlns:a16="http://schemas.microsoft.com/office/drawing/2014/main" id="{8B66CBE4-2DB9-BCF7-D1C4-281B894BFE17}"/>
              </a:ext>
            </a:extLst>
          </p:cNvPr>
          <p:cNvSpPr/>
          <p:nvPr/>
        </p:nvSpPr>
        <p:spPr>
          <a:xfrm>
            <a:off x="9519442" y="5393365"/>
            <a:ext cx="6711158" cy="1871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3500" kern="100">
                <a:solidFill>
                  <a:schemeClr val="tx1"/>
                </a:solidFill>
                <a:latin typeface="Arial" panose="020B0604020202020204" pitchFamily="34" charset="0"/>
                <a:ea typeface="Calibri" panose="020F0502020204030204" pitchFamily="34" charset="0"/>
                <a:cs typeface="Arial" panose="020B0604020202020204" pitchFamily="34" charset="0"/>
              </a:rPr>
              <a:t>C. Số học sinh có chiều cao khoảng 153,18 cm là nhiều nhất</a:t>
            </a:r>
            <a:endParaRPr lang="en-US" sz="3500"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Đáp án sai 1">
                <a:extLst>
                  <a:ext uri="{FF2B5EF4-FFF2-40B4-BE49-F238E27FC236}">
                    <a16:creationId xmlns:a16="http://schemas.microsoft.com/office/drawing/2014/main" id="{3FCD9830-5FD1-BD44-878B-228BD96CE996}"/>
                  </a:ext>
                </a:extLst>
              </p:cNvPr>
              <p:cNvSpPr/>
              <p:nvPr/>
            </p:nvSpPr>
            <p:spPr>
              <a:xfrm>
                <a:off x="1813720" y="7806333"/>
                <a:ext cx="6711158"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B</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ố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sinh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ó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chi</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ề</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cao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kho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ả</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ng</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a:rPr lang="fr-FR" sz="3500" i="1">
                          <a:solidFill>
                            <a:schemeClr val="tx1"/>
                          </a:solidFill>
                          <a:effectLst/>
                          <a:latin typeface="Cambria Math" panose="02040503050406030204" pitchFamily="18" charset="0"/>
                          <a:ea typeface="Times New Roman" panose="02020603050405020304" pitchFamily="18" charset="0"/>
                        </a:rPr>
                        <m:t>153,18</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cm</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l</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à í</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t</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nh</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ấ</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t</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Đáp án sai 1">
                <a:extLst>
                  <a:ext uri="{FF2B5EF4-FFF2-40B4-BE49-F238E27FC236}">
                    <a16:creationId xmlns:a16="http://schemas.microsoft.com/office/drawing/2014/main" id="{3FCD9830-5FD1-BD44-878B-228BD96CE996}"/>
                  </a:ext>
                </a:extLst>
              </p:cNvPr>
              <p:cNvSpPr>
                <a:spLocks noRot="1" noChangeAspect="1" noMove="1" noResize="1" noEditPoints="1" noAdjustHandles="1" noChangeArrowheads="1" noChangeShapeType="1" noTextEdit="1"/>
              </p:cNvSpPr>
              <p:nvPr/>
            </p:nvSpPr>
            <p:spPr>
              <a:xfrm>
                <a:off x="1813720" y="7806333"/>
                <a:ext cx="6711158" cy="1803683"/>
              </a:xfrm>
              <a:prstGeom prst="round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Đáp án sai 2">
                <a:extLst>
                  <a:ext uri="{FF2B5EF4-FFF2-40B4-BE49-F238E27FC236}">
                    <a16:creationId xmlns:a16="http://schemas.microsoft.com/office/drawing/2014/main" id="{6A919885-0285-0403-1E09-FA94D8BC080B}"/>
                  </a:ext>
                </a:extLst>
              </p:cNvPr>
              <p:cNvSpPr/>
              <p:nvPr/>
            </p:nvSpPr>
            <p:spPr>
              <a:xfrm>
                <a:off x="1795654" y="5393365"/>
                <a:ext cx="6814946"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A</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ấ</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ả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ọ</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sinh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trong</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kh</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ố</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i</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8 đề</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u</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cao</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tr</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ê</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n</m:t>
                      </m:r>
                      <m:r>
                        <m:rPr>
                          <m:nor/>
                        </m:rPr>
                        <a:rPr lang="fr-FR" sz="3500" smtClean="0">
                          <a:solidFill>
                            <a:schemeClr val="tx1"/>
                          </a:solidFill>
                          <a:latin typeface="Arial" panose="020B0604020202020204" pitchFamily="34" charset="0"/>
                          <a:ea typeface="Times New Roman" panose="02020603050405020304" pitchFamily="18" charset="0"/>
                          <a:cs typeface="Arial" panose="020B0604020202020204" pitchFamily="34" charset="0"/>
                        </a:rPr>
                        <m:t> </m:t>
                      </m:r>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153,18</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m:t>cm</m:t>
                      </m:r>
                    </m:oMath>
                  </m:oMathPara>
                </a14:m>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Đáp án sai 2">
                <a:extLst>
                  <a:ext uri="{FF2B5EF4-FFF2-40B4-BE49-F238E27FC236}">
                    <a16:creationId xmlns:a16="http://schemas.microsoft.com/office/drawing/2014/main" id="{6A919885-0285-0403-1E09-FA94D8BC080B}"/>
                  </a:ext>
                </a:extLst>
              </p:cNvPr>
              <p:cNvSpPr>
                <a:spLocks noRot="1" noChangeAspect="1" noMove="1" noResize="1" noEditPoints="1" noAdjustHandles="1" noChangeArrowheads="1" noChangeShapeType="1" noTextEdit="1"/>
              </p:cNvSpPr>
              <p:nvPr/>
            </p:nvSpPr>
            <p:spPr>
              <a:xfrm>
                <a:off x="1795654" y="5393365"/>
                <a:ext cx="6814946" cy="1803683"/>
              </a:xfrm>
              <a:prstGeom prst="round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Đáp án sai 3">
                <a:extLst>
                  <a:ext uri="{FF2B5EF4-FFF2-40B4-BE49-F238E27FC236}">
                    <a16:creationId xmlns:a16="http://schemas.microsoft.com/office/drawing/2014/main" id="{2E7D83A4-3758-8699-4DD0-010A80780539}"/>
                  </a:ext>
                </a:extLst>
              </p:cNvPr>
              <p:cNvSpPr/>
              <p:nvPr/>
            </p:nvSpPr>
            <p:spPr>
              <a:xfrm>
                <a:off x="9519442" y="7806332"/>
                <a:ext cx="6711158" cy="18036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3500">
                    <a:solidFill>
                      <a:schemeClr val="tx1"/>
                    </a:solidFill>
                    <a:latin typeface="Arial" panose="020B0604020202020204" pitchFamily="34" charset="0"/>
                    <a:ea typeface="Times New Roman" panose="02020603050405020304" pitchFamily="18" charset="0"/>
                    <a:cs typeface="Arial" panose="020B0604020202020204" pitchFamily="34" charset="0"/>
                  </a:rPr>
                  <a:t>D. Tất cả học sinh trong khối 8 đều cao dưới </a:t>
                </a:r>
                <a14:m>
                  <m:oMath xmlns:m="http://schemas.openxmlformats.org/officeDocument/2006/math">
                    <m:r>
                      <a:rPr lang="fr-FR" sz="35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153,18</m:t>
                    </m:r>
                  </m:oMath>
                </a14:m>
                <a:r>
                  <a:rPr lang="fr-FR" sz="35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a:t>
                </a:r>
                <a:endParaRPr lang="en-US" sz="35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7" name="Đáp án sai 3">
                <a:extLst>
                  <a:ext uri="{FF2B5EF4-FFF2-40B4-BE49-F238E27FC236}">
                    <a16:creationId xmlns:a16="http://schemas.microsoft.com/office/drawing/2014/main" id="{2E7D83A4-3758-8699-4DD0-010A80780539}"/>
                  </a:ext>
                </a:extLst>
              </p:cNvPr>
              <p:cNvSpPr>
                <a:spLocks noRot="1" noChangeAspect="1" noMove="1" noResize="1" noEditPoints="1" noAdjustHandles="1" noChangeArrowheads="1" noChangeShapeType="1" noTextEdit="1"/>
              </p:cNvSpPr>
              <p:nvPr/>
            </p:nvSpPr>
            <p:spPr>
              <a:xfrm>
                <a:off x="9519442" y="7806332"/>
                <a:ext cx="6711158" cy="1803683"/>
              </a:xfrm>
              <a:prstGeom prst="roundRect">
                <a:avLst/>
              </a:prstGeom>
              <a:blipFill>
                <a:blip r:embed="rId8"/>
                <a:stretch>
                  <a:fillRect l="-1362" r="-908" b="-4068"/>
                </a:stretch>
              </a:blipFill>
              <a:ln>
                <a:noFill/>
              </a:ln>
            </p:spPr>
            <p:txBody>
              <a:bodyPr/>
              <a:lstStyle/>
              <a:p>
                <a:r>
                  <a:rPr lang="en-US">
                    <a:noFill/>
                  </a:rPr>
                  <a:t> </a:t>
                </a:r>
              </a:p>
            </p:txBody>
          </p:sp>
        </mc:Fallback>
      </mc:AlternateContent>
      <p:pic>
        <p:nvPicPr>
          <p:cNvPr id="28"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761767"/>
            <a:ext cx="487363" cy="487363"/>
          </a:xfrm>
          <a:prstGeom prst="rect">
            <a:avLst/>
          </a:prstGeom>
        </p:spPr>
      </p:pic>
      <p:pic>
        <p:nvPicPr>
          <p:cNvPr id="30" name="Picture 5">
            <a:extLst>
              <a:ext uri="{FF2B5EF4-FFF2-40B4-BE49-F238E27FC236}">
                <a16:creationId xmlns:a16="http://schemas.microsoft.com/office/drawing/2014/main" id="{31EA41D2-9796-7E4F-2882-9DC49D5A8C0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57329" y="6080324"/>
            <a:ext cx="1334647" cy="1161681"/>
          </a:xfrm>
          <a:prstGeom prst="rect">
            <a:avLst/>
          </a:prstGeom>
        </p:spPr>
      </p:pic>
      <p:pic>
        <p:nvPicPr>
          <p:cNvPr id="31" name="Picture 30">
            <a:extLst>
              <a:ext uri="{FF2B5EF4-FFF2-40B4-BE49-F238E27FC236}">
                <a16:creationId xmlns:a16="http://schemas.microsoft.com/office/drawing/2014/main" id="{4B31FD67-694B-8D1E-89C7-5C3C61578F6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80528" y="6080324"/>
            <a:ext cx="1330072" cy="1184973"/>
          </a:xfrm>
          <a:prstGeom prst="rect">
            <a:avLst/>
          </a:prstGeom>
        </p:spPr>
      </p:pic>
      <p:pic>
        <p:nvPicPr>
          <p:cNvPr id="32" name="Picture 10">
            <a:extLst>
              <a:ext uri="{FF2B5EF4-FFF2-40B4-BE49-F238E27FC236}">
                <a16:creationId xmlns:a16="http://schemas.microsoft.com/office/drawing/2014/main" id="{A47525BE-8DC6-1E4E-AED4-3C6DAB364AF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40370" y="8521187"/>
            <a:ext cx="1330072" cy="1184973"/>
          </a:xfrm>
          <a:prstGeom prst="rect">
            <a:avLst/>
          </a:prstGeom>
        </p:spPr>
      </p:pic>
      <p:pic>
        <p:nvPicPr>
          <p:cNvPr id="33" name="Picture 10">
            <a:extLst>
              <a:ext uri="{FF2B5EF4-FFF2-40B4-BE49-F238E27FC236}">
                <a16:creationId xmlns:a16="http://schemas.microsoft.com/office/drawing/2014/main" id="{65C423E0-743C-7316-FEF3-4CE8613F3E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80528" y="8431245"/>
            <a:ext cx="1330072" cy="1184973"/>
          </a:xfrm>
          <a:prstGeom prst="rect">
            <a:avLst/>
          </a:prstGeom>
        </p:spPr>
      </p:pic>
      <p:pic>
        <p:nvPicPr>
          <p:cNvPr id="34"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69225" y="-800100"/>
            <a:ext cx="487363" cy="487363"/>
          </a:xfrm>
          <a:prstGeom prst="rect">
            <a:avLst/>
          </a:prstGeom>
        </p:spPr>
      </p:pic>
      <p:sp>
        <p:nvSpPr>
          <p:cNvPr id="3" name="Rectangle 2"/>
          <p:cNvSpPr/>
          <p:nvPr/>
        </p:nvSpPr>
        <p:spPr>
          <a:xfrm>
            <a:off x="762000" y="649967"/>
            <a:ext cx="17221200" cy="900246"/>
          </a:xfrm>
          <a:prstGeom prst="rect">
            <a:avLst/>
          </a:prstGeom>
        </p:spPr>
        <p:txBody>
          <a:bodyPr wrap="square">
            <a:spAutoFit/>
          </a:bodyPr>
          <a:lstStyle/>
          <a:p>
            <a:pPr lvl="0" algn="just">
              <a:lnSpc>
                <a:spcPct val="150000"/>
              </a:lnSpc>
              <a:spcAft>
                <a:spcPts val="1200"/>
              </a:spcAft>
            </a:pPr>
            <a:r>
              <a:rPr lang="nl-NL" sz="3500" b="1" kern="100">
                <a:solidFill>
                  <a:prstClr val="black"/>
                </a:solidFill>
                <a:latin typeface="Arial" panose="020B0604020202020204" pitchFamily="34" charset="0"/>
                <a:ea typeface="Calibri" panose="020F0502020204030204" pitchFamily="34" charset="0"/>
                <a:cs typeface="Arial" panose="020B0604020202020204" pitchFamily="34" charset="0"/>
              </a:rPr>
              <a:t>Câu 5. </a:t>
            </a:r>
            <a:r>
              <a:rPr lang="nl-NL" sz="3500" kern="100">
                <a:solidFill>
                  <a:prstClr val="black"/>
                </a:solidFill>
                <a:latin typeface="Arial" panose="020B0604020202020204" pitchFamily="34" charset="0"/>
                <a:ea typeface="Calibri" panose="020F0502020204030204" pitchFamily="34" charset="0"/>
                <a:cs typeface="Arial" panose="020B0604020202020204" pitchFamily="34" charset="0"/>
              </a:rPr>
              <a:t>Bảng số liệu ghép nhóm sau cho biết chiều cao (cm) của 50 học sinh lớp 8A</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4068821540"/>
                  </p:ext>
                </p:extLst>
              </p:nvPr>
            </p:nvGraphicFramePr>
            <p:xfrm>
              <a:off x="1066800" y="1600433"/>
              <a:ext cx="16154400" cy="1615440"/>
            </p:xfrm>
            <a:graphic>
              <a:graphicData uri="http://schemas.openxmlformats.org/drawingml/2006/table">
                <a:tbl>
                  <a:tblPr firstRow="1" firstCol="1" bandRow="1"/>
                  <a:tblGrid>
                    <a:gridCol w="5310507">
                      <a:extLst>
                        <a:ext uri="{9D8B030D-6E8A-4147-A177-3AD203B41FA5}">
                          <a16:colId xmlns:a16="http://schemas.microsoft.com/office/drawing/2014/main" val="1642290192"/>
                        </a:ext>
                      </a:extLst>
                    </a:gridCol>
                    <a:gridCol w="2167697">
                      <a:extLst>
                        <a:ext uri="{9D8B030D-6E8A-4147-A177-3AD203B41FA5}">
                          <a16:colId xmlns:a16="http://schemas.microsoft.com/office/drawing/2014/main" val="1208329120"/>
                        </a:ext>
                      </a:extLst>
                    </a:gridCol>
                    <a:gridCol w="2169049">
                      <a:extLst>
                        <a:ext uri="{9D8B030D-6E8A-4147-A177-3AD203B41FA5}">
                          <a16:colId xmlns:a16="http://schemas.microsoft.com/office/drawing/2014/main" val="3983945976"/>
                        </a:ext>
                      </a:extLst>
                    </a:gridCol>
                    <a:gridCol w="2169049">
                      <a:extLst>
                        <a:ext uri="{9D8B030D-6E8A-4147-A177-3AD203B41FA5}">
                          <a16:colId xmlns:a16="http://schemas.microsoft.com/office/drawing/2014/main" val="4234733549"/>
                        </a:ext>
                      </a:extLst>
                    </a:gridCol>
                    <a:gridCol w="2169049">
                      <a:extLst>
                        <a:ext uri="{9D8B030D-6E8A-4147-A177-3AD203B41FA5}">
                          <a16:colId xmlns:a16="http://schemas.microsoft.com/office/drawing/2014/main" val="558118485"/>
                        </a:ext>
                      </a:extLst>
                    </a:gridCol>
                    <a:gridCol w="2169049">
                      <a:extLst>
                        <a:ext uri="{9D8B030D-6E8A-4147-A177-3AD203B41FA5}">
                          <a16:colId xmlns:a16="http://schemas.microsoft.com/office/drawing/2014/main" val="598149012"/>
                        </a:ext>
                      </a:extLst>
                    </a:gridCol>
                  </a:tblGrid>
                  <a:tr h="708179">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Khoảng chiều cao (cm)</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145;150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150;155</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155;160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160;165</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165;170</m:t>
                                    </m:r>
                                  </m:e>
                                </m:d>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2590085"/>
                      </a:ext>
                    </a:extLst>
                  </a:tr>
                  <a:tr h="708179">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Số học sinh</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14</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10</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200" i="1">
                                    <a:effectLst/>
                                    <a:latin typeface="Cambria Math" panose="02040503050406030204" pitchFamily="18" charset="0"/>
                                    <a:ea typeface="Times New Roman" panose="02020603050405020304" pitchFamily="18" charset="0"/>
                                    <a:cs typeface="Times New Roman" panose="02020603050405020304" pitchFamily="18" charset="0"/>
                                  </a:rPr>
                                  <m:t>9</m:t>
                                </m:r>
                              </m:oMath>
                            </m:oMathPara>
                          </a14:m>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480087"/>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4068821540"/>
                  </p:ext>
                </p:extLst>
              </p:nvPr>
            </p:nvGraphicFramePr>
            <p:xfrm>
              <a:off x="1066800" y="1600433"/>
              <a:ext cx="16154400" cy="1615440"/>
            </p:xfrm>
            <a:graphic>
              <a:graphicData uri="http://schemas.openxmlformats.org/drawingml/2006/table">
                <a:tbl>
                  <a:tblPr firstRow="1" firstCol="1" bandRow="1"/>
                  <a:tblGrid>
                    <a:gridCol w="5310507">
                      <a:extLst>
                        <a:ext uri="{9D8B030D-6E8A-4147-A177-3AD203B41FA5}">
                          <a16:colId xmlns:a16="http://schemas.microsoft.com/office/drawing/2014/main" val="1642290192"/>
                        </a:ext>
                      </a:extLst>
                    </a:gridCol>
                    <a:gridCol w="2167697">
                      <a:extLst>
                        <a:ext uri="{9D8B030D-6E8A-4147-A177-3AD203B41FA5}">
                          <a16:colId xmlns:a16="http://schemas.microsoft.com/office/drawing/2014/main" val="1208329120"/>
                        </a:ext>
                      </a:extLst>
                    </a:gridCol>
                    <a:gridCol w="2169049">
                      <a:extLst>
                        <a:ext uri="{9D8B030D-6E8A-4147-A177-3AD203B41FA5}">
                          <a16:colId xmlns:a16="http://schemas.microsoft.com/office/drawing/2014/main" val="3983945976"/>
                        </a:ext>
                      </a:extLst>
                    </a:gridCol>
                    <a:gridCol w="2169049">
                      <a:extLst>
                        <a:ext uri="{9D8B030D-6E8A-4147-A177-3AD203B41FA5}">
                          <a16:colId xmlns:a16="http://schemas.microsoft.com/office/drawing/2014/main" val="4234733549"/>
                        </a:ext>
                      </a:extLst>
                    </a:gridCol>
                    <a:gridCol w="2169049">
                      <a:extLst>
                        <a:ext uri="{9D8B030D-6E8A-4147-A177-3AD203B41FA5}">
                          <a16:colId xmlns:a16="http://schemas.microsoft.com/office/drawing/2014/main" val="558118485"/>
                        </a:ext>
                      </a:extLst>
                    </a:gridCol>
                    <a:gridCol w="2169049">
                      <a:extLst>
                        <a:ext uri="{9D8B030D-6E8A-4147-A177-3AD203B41FA5}">
                          <a16:colId xmlns:a16="http://schemas.microsoft.com/office/drawing/2014/main" val="598149012"/>
                        </a:ext>
                      </a:extLst>
                    </a:gridCol>
                  </a:tblGrid>
                  <a:tr h="807720">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Khoảng </a:t>
                          </a:r>
                          <a:r>
                            <a:rPr lang="fr-FR" sz="3200" smtClean="0">
                              <a:effectLst/>
                              <a:latin typeface="Arial" panose="020B0604020202020204" pitchFamily="34" charset="0"/>
                              <a:ea typeface="Times New Roman" panose="02020603050405020304" pitchFamily="18" charset="0"/>
                              <a:cs typeface="Arial" panose="020B0604020202020204" pitchFamily="34" charset="0"/>
                            </a:rPr>
                            <a:t>chiều </a:t>
                          </a:r>
                          <a:r>
                            <a:rPr lang="fr-FR" sz="3200">
                              <a:effectLst/>
                              <a:latin typeface="Arial" panose="020B0604020202020204" pitchFamily="34" charset="0"/>
                              <a:ea typeface="Times New Roman" panose="02020603050405020304" pitchFamily="18" charset="0"/>
                              <a:cs typeface="Arial" panose="020B0604020202020204" pitchFamily="34" charset="0"/>
                            </a:rPr>
                            <a:t>cao (cm)</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45225" t="-752" r="-400562"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45225" t="-752" r="-300562"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46479" t="-752" r="-201408"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44944" t="-752" r="-100843" b="-1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644944" t="-752" r="-843" b="-119549"/>
                          </a:stretch>
                        </a:blipFill>
                      </a:tcPr>
                    </a:tc>
                    <a:extLst>
                      <a:ext uri="{0D108BD9-81ED-4DB2-BD59-A6C34878D82A}">
                        <a16:rowId xmlns:a16="http://schemas.microsoft.com/office/drawing/2014/main" val="942590085"/>
                      </a:ext>
                    </a:extLst>
                  </a:tr>
                  <a:tr h="807720">
                    <a:tc>
                      <a:txBody>
                        <a:bodyPr/>
                        <a:lstStyle/>
                        <a:p>
                          <a:pPr marR="30480" algn="ctr">
                            <a:lnSpc>
                              <a:spcPct val="150000"/>
                            </a:lnSpc>
                            <a:spcBef>
                              <a:spcPts val="600"/>
                            </a:spcBef>
                            <a:spcAft>
                              <a:spcPts val="600"/>
                            </a:spcAft>
                          </a:pPr>
                          <a:r>
                            <a:rPr lang="fr-FR" sz="3200">
                              <a:effectLst/>
                              <a:latin typeface="Arial" panose="020B0604020202020204" pitchFamily="34" charset="0"/>
                              <a:ea typeface="Times New Roman" panose="02020603050405020304" pitchFamily="18" charset="0"/>
                              <a:cs typeface="Arial" panose="020B0604020202020204" pitchFamily="34" charset="0"/>
                            </a:rPr>
                            <a:t>Số học sinh</a:t>
                          </a:r>
                          <a:endParaRPr lang="en-US" sz="3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245225" t="-100752" r="-400562"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345225" t="-100752" r="-300562"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446479" t="-100752" r="-201408"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544944" t="-100752" r="-100843" b="-1954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6"/>
                          <a:stretch>
                            <a:fillRect l="-644944" t="-100752" r="-843" b="-19549"/>
                          </a:stretch>
                        </a:blipFill>
                      </a:tcPr>
                    </a:tc>
                    <a:extLst>
                      <a:ext uri="{0D108BD9-81ED-4DB2-BD59-A6C34878D82A}">
                        <a16:rowId xmlns:a16="http://schemas.microsoft.com/office/drawing/2014/main" val="303480087"/>
                      </a:ext>
                    </a:extLst>
                  </a:tr>
                </a:tbl>
              </a:graphicData>
            </a:graphic>
          </p:graphicFrame>
        </mc:Fallback>
      </mc:AlternateContent>
      <p:sp>
        <p:nvSpPr>
          <p:cNvPr id="5" name="Rectangle 4"/>
          <p:cNvSpPr/>
          <p:nvPr/>
        </p:nvSpPr>
        <p:spPr>
          <a:xfrm>
            <a:off x="786809" y="3276833"/>
            <a:ext cx="16434391" cy="1419812"/>
          </a:xfrm>
          <a:prstGeom prst="rect">
            <a:avLst/>
          </a:prstGeom>
        </p:spPr>
        <p:txBody>
          <a:bodyPr wrap="square">
            <a:spAutoFit/>
          </a:bodyPr>
          <a:lstStyle/>
          <a:p>
            <a:pPr>
              <a:lnSpc>
                <a:spcPct val="130000"/>
              </a:lnSpc>
            </a:pPr>
            <a:r>
              <a:rPr lang="fr-FR" sz="3500">
                <a:latin typeface="Arial" panose="020B0604020202020204" pitchFamily="34" charset="0"/>
                <a:ea typeface="Arial" panose="020B0604020202020204" pitchFamily="34" charset="0"/>
                <a:cs typeface="Arial" panose="020B0604020202020204" pitchFamily="34" charset="0"/>
              </a:rPr>
              <a:t>Dựa vào giá trị mốt của mẫu số liệu ghép nhóm trên, điều kết luận nào sau đây là hợp lí? </a:t>
            </a:r>
            <a:endParaRPr lang="en-US" sz="3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0546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3"/>
                                        </p:tgtEl>
                                        <p:attrNameLst>
                                          <p:attrName>fillcolor</p:attrName>
                                        </p:attrNameLst>
                                      </p:cBhvr>
                                      <p:to>
                                        <a:srgbClr val="92D050"/>
                                      </p:to>
                                    </p:animClr>
                                    <p:set>
                                      <p:cBhvr>
                                        <p:cTn id="46" dur="500" fill="hold"/>
                                        <p:tgtEl>
                                          <p:spTgt spid="23"/>
                                        </p:tgtEl>
                                        <p:attrNameLst>
                                          <p:attrName>fill.type</p:attrName>
                                        </p:attrNameLst>
                                      </p:cBhvr>
                                      <p:to>
                                        <p:strVal val="solid"/>
                                      </p:to>
                                    </p:set>
                                    <p:set>
                                      <p:cBhvr>
                                        <p:cTn id="47" dur="500" fill="hold"/>
                                        <p:tgtEl>
                                          <p:spTgt spid="23"/>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35" fill="hold"/>
                                        <p:tgtEl>
                                          <p:spTgt spid="28"/>
                                        </p:tgtEl>
                                      </p:cBhvr>
                                    </p:cmd>
                                  </p:childTnLst>
                                </p:cTn>
                              </p:par>
                              <p:par>
                                <p:cTn id="50" presetID="1" presetClass="entr" presetSubtype="0" fill="hold" nodeType="withEffect">
                                  <p:stCondLst>
                                    <p:cond delay="0"/>
                                  </p:stCondLst>
                                  <p:childTnLst>
                                    <p:set>
                                      <p:cBhvr>
                                        <p:cTn id="51" dur="1" fill="hold">
                                          <p:stCondLst>
                                            <p:cond delay="9"/>
                                          </p:stCondLst>
                                        </p:cTn>
                                        <p:tgtEl>
                                          <p:spTgt spid="30"/>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23"/>
                                        </p:tgtEl>
                                      </p:cBhvr>
                                    </p:animEffect>
                                    <p:animScale>
                                      <p:cBhvr>
                                        <p:cTn id="5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4"/>
                                        </p:tgtEl>
                                        <p:attrNameLst>
                                          <p:attrName>fillcolor</p:attrName>
                                        </p:attrNameLst>
                                      </p:cBhvr>
                                      <p:to>
                                        <a:srgbClr val="D99694"/>
                                      </p:to>
                                    </p:animClr>
                                    <p:set>
                                      <p:cBhvr>
                                        <p:cTn id="60" dur="500" fill="hold"/>
                                        <p:tgtEl>
                                          <p:spTgt spid="24"/>
                                        </p:tgtEl>
                                        <p:attrNameLst>
                                          <p:attrName>fill.type</p:attrName>
                                        </p:attrNameLst>
                                      </p:cBhvr>
                                      <p:to>
                                        <p:strVal val="solid"/>
                                      </p:to>
                                    </p:set>
                                    <p:set>
                                      <p:cBhvr>
                                        <p:cTn id="61" dur="500" fill="hold"/>
                                        <p:tgtEl>
                                          <p:spTgt spid="24"/>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34"/>
                                        </p:tgtEl>
                                      </p:cBhvr>
                                    </p:cmd>
                                  </p:childTnLst>
                                </p:cTn>
                              </p:par>
                              <p:par>
                                <p:cTn id="64" presetID="1" presetClass="entr" presetSubtype="0" fill="hold" nodeType="with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4"/>
                                        </p:tgtEl>
                                      </p:cBhvr>
                                    </p:animEffect>
                                    <p:animScale>
                                      <p:cBhvr>
                                        <p:cTn id="68" dur="250" autoRev="1" fill="hold"/>
                                        <p:tgtEl>
                                          <p:spTgt spid="24"/>
                                        </p:tgtEl>
                                      </p:cBhvr>
                                      <p:by x="105000" y="105000"/>
                                    </p:animScale>
                                  </p:child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6"/>
                                        </p:tgtEl>
                                        <p:attrNameLst>
                                          <p:attrName>fillcolor</p:attrName>
                                        </p:attrNameLst>
                                      </p:cBhvr>
                                      <p:to>
                                        <a:srgbClr val="D99694"/>
                                      </p:to>
                                    </p:animClr>
                                    <p:set>
                                      <p:cBhvr>
                                        <p:cTn id="74" dur="500" fill="hold"/>
                                        <p:tgtEl>
                                          <p:spTgt spid="26"/>
                                        </p:tgtEl>
                                        <p:attrNameLst>
                                          <p:attrName>fill.type</p:attrName>
                                        </p:attrNameLst>
                                      </p:cBhvr>
                                      <p:to>
                                        <p:strVal val="solid"/>
                                      </p:to>
                                    </p:set>
                                    <p:set>
                                      <p:cBhvr>
                                        <p:cTn id="75" dur="500" fill="hold"/>
                                        <p:tgtEl>
                                          <p:spTgt spid="2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34"/>
                                        </p:tgtEl>
                                      </p:cBhvr>
                                    </p:cmd>
                                  </p:childTnLst>
                                </p:cTn>
                              </p:par>
                              <p:par>
                                <p:cTn id="78" presetID="1" presetClass="entr" presetSubtype="0" fill="hold" nodeType="withEffect">
                                  <p:stCondLst>
                                    <p:cond delay="0"/>
                                  </p:stCondLst>
                                  <p:childTnLst>
                                    <p:set>
                                      <p:cBhvr>
                                        <p:cTn id="79" dur="1" fill="hold">
                                          <p:stCondLst>
                                            <p:cond delay="9"/>
                                          </p:stCondLst>
                                        </p:cTn>
                                        <p:tgtEl>
                                          <p:spTgt spid="31"/>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6"/>
                                        </p:tgtEl>
                                      </p:cBhvr>
                                    </p:animEffect>
                                    <p:animScale>
                                      <p:cBhvr>
                                        <p:cTn id="82"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7"/>
                                        </p:tgtEl>
                                        <p:attrNameLst>
                                          <p:attrName>fillcolor</p:attrName>
                                        </p:attrNameLst>
                                      </p:cBhvr>
                                      <p:to>
                                        <a:srgbClr val="D99694"/>
                                      </p:to>
                                    </p:animClr>
                                    <p:set>
                                      <p:cBhvr>
                                        <p:cTn id="88" dur="500" fill="hold"/>
                                        <p:tgtEl>
                                          <p:spTgt spid="27"/>
                                        </p:tgtEl>
                                        <p:attrNameLst>
                                          <p:attrName>fill.type</p:attrName>
                                        </p:attrNameLst>
                                      </p:cBhvr>
                                      <p:to>
                                        <p:strVal val="solid"/>
                                      </p:to>
                                    </p:set>
                                    <p:set>
                                      <p:cBhvr>
                                        <p:cTn id="89" dur="500" fill="hold"/>
                                        <p:tgtEl>
                                          <p:spTgt spid="27"/>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2" fill="hold"/>
                                        <p:tgtEl>
                                          <p:spTgt spid="34"/>
                                        </p:tgtEl>
                                      </p:cBhvr>
                                    </p:cmd>
                                  </p:childTnLst>
                                </p:cTn>
                              </p:par>
                              <p:par>
                                <p:cTn id="92" presetID="1" presetClass="entr" presetSubtype="0" fill="hold" nodeType="withEffect">
                                  <p:stCondLst>
                                    <p:cond delay="0"/>
                                  </p:stCondLst>
                                  <p:childTnLst>
                                    <p:set>
                                      <p:cBhvr>
                                        <p:cTn id="93" dur="1" fill="hold">
                                          <p:stCondLst>
                                            <p:cond delay="9"/>
                                          </p:stCondLst>
                                        </p:cTn>
                                        <p:tgtEl>
                                          <p:spTgt spid="32"/>
                                        </p:tgtEl>
                                        <p:attrNameLst>
                                          <p:attrName>style.visibility</p:attrName>
                                        </p:attrNameLst>
                                      </p:cBhvr>
                                      <p:to>
                                        <p:strVal val="visible"/>
                                      </p:to>
                                    </p:set>
                                  </p:childTnLst>
                                </p:cTn>
                              </p:par>
                              <p:par>
                                <p:cTn id="94" presetID="26" presetClass="emph" presetSubtype="0" repeatCount="4000" fill="hold" grpId="1" nodeType="withEffect">
                                  <p:stCondLst>
                                    <p:cond delay="0"/>
                                  </p:stCondLst>
                                  <p:childTnLst>
                                    <p:animEffect transition="out" filter="fade">
                                      <p:cBhvr>
                                        <p:cTn id="95" dur="500" tmFilter="0, 0; .2, .5; .8, .5; 1, 0"/>
                                        <p:tgtEl>
                                          <p:spTgt spid="27"/>
                                        </p:tgtEl>
                                      </p:cBhvr>
                                    </p:animEffect>
                                    <p:animScale>
                                      <p:cBhvr>
                                        <p:cTn id="96" dur="250" autoRev="1" fill="hold"/>
                                        <p:tgtEl>
                                          <p:spTgt spid="27"/>
                                        </p:tgtEl>
                                      </p:cBhvr>
                                      <p:by x="105000" y="105000"/>
                                    </p:animScale>
                                  </p:childTnLst>
                                </p:cTn>
                              </p:par>
                            </p:childTnLst>
                          </p:cTn>
                        </p:par>
                      </p:childTnLst>
                    </p:cTn>
                  </p:par>
                </p:childTnLst>
              </p:cTn>
              <p:nextCondLst>
                <p:cond evt="onClick" delay="0">
                  <p:tgtEl>
                    <p:spTgt spid="27"/>
                  </p:tgtEl>
                </p:cond>
              </p:nextCondLst>
            </p:seq>
            <p:audio>
              <p:cMediaNode vol="80000">
                <p:cTn id="97" fill="hold" display="0">
                  <p:stCondLst>
                    <p:cond delay="indefinite"/>
                  </p:stCondLst>
                  <p:endCondLst>
                    <p:cond evt="onStopAudio" delay="0">
                      <p:tgtEl>
                        <p:sldTgt/>
                      </p:tgtEl>
                    </p:cond>
                  </p:endCondLst>
                </p:cTn>
                <p:tgtEl>
                  <p:spTgt spid="28"/>
                </p:tgtEl>
              </p:cMediaNode>
            </p:audio>
            <p:audio>
              <p:cMediaNode vol="80000">
                <p:cTn id="98" fill="hold" display="0">
                  <p:stCondLst>
                    <p:cond delay="indefinite"/>
                  </p:stCondLst>
                  <p:endCondLst>
                    <p:cond evt="onStopAudio" delay="0">
                      <p:tgtEl>
                        <p:sldTgt/>
                      </p:tgtEl>
                    </p:cond>
                  </p:endCondLst>
                </p:cTn>
                <p:tgtEl>
                  <p:spTgt spid="34"/>
                </p:tgtEl>
              </p:cMediaNode>
            </p:audio>
          </p:childTnLst>
        </p:cTn>
      </p:par>
    </p:tnLst>
    <p:bldLst>
      <p:bldP spid="22" grpId="0" animBg="1"/>
      <p:bldP spid="23" grpId="0" animBg="1"/>
      <p:bldP spid="23" grpId="1" animBg="1"/>
      <p:bldP spid="24" grpId="0" animBg="1"/>
      <p:bldP spid="24" grpId="1" animBg="1"/>
      <p:bldP spid="26" grpId="0" animBg="1"/>
      <p:bldP spid="26" grpId="1" animBg="1"/>
      <p:bldP spid="27" grpId="0" animBg="1"/>
      <p:bldP spid="27" grpId="1" animBg="1"/>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Rectangle 4"/>
          <p:cNvSpPr/>
          <p:nvPr/>
        </p:nvSpPr>
        <p:spPr>
          <a:xfrm>
            <a:off x="712381" y="190500"/>
            <a:ext cx="16847460" cy="1869743"/>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a:t>
            </a:r>
            <a:r>
              <a:rPr lang="en-US" sz="4000" b="1">
                <a:solidFill>
                  <a:srgbClr val="C00000"/>
                </a:solidFill>
                <a:latin typeface="Arial" panose="020B0604020202020204" pitchFamily="34" charset="0"/>
                <a:cs typeface="Arial" panose="020B0604020202020204" pitchFamily="34" charset="0"/>
              </a:rPr>
              <a:t>1</a:t>
            </a:r>
            <a:r>
              <a:rPr lang="vi-VN" sz="4000" b="1">
                <a:solidFill>
                  <a:srgbClr val="C00000"/>
                </a:solidFill>
                <a:latin typeface="Arial" panose="020B0604020202020204" pitchFamily="34" charset="0"/>
                <a:cs typeface="Arial" panose="020B0604020202020204" pitchFamily="34" charset="0"/>
              </a:rPr>
              <a:t> (SGK-tr.</a:t>
            </a:r>
            <a:r>
              <a:rPr lang="en-US" sz="4000" b="1">
                <a:solidFill>
                  <a:srgbClr val="C00000"/>
                </a:solidFill>
                <a:latin typeface="Arial" panose="020B0604020202020204" pitchFamily="34" charset="0"/>
                <a:cs typeface="Arial" panose="020B0604020202020204" pitchFamily="34" charset="0"/>
              </a:rPr>
              <a:t>14) </a:t>
            </a:r>
            <a:r>
              <a:rPr lang="vi-VN" sz="3700">
                <a:cs typeface="Arial" panose="020B0604020202020204" pitchFamily="34" charset="0"/>
              </a:rPr>
              <a:t>Mẫu số liệu dưới đây ghi lại tốc độ của 40 ô tô khi đi qua một trạm đo tốc độ (đơn vị: km/h).</a:t>
            </a:r>
            <a:endParaRPr lang="en-US" sz="3700">
              <a:cs typeface="Arial" panose="020B0604020202020204" pitchFamily="34" charset="0"/>
            </a:endParaRPr>
          </a:p>
        </p:txBody>
      </p:sp>
      <p:sp>
        <p:nvSpPr>
          <p:cNvPr id="6" name="Rectangle 5"/>
          <p:cNvSpPr/>
          <p:nvPr/>
        </p:nvSpPr>
        <p:spPr>
          <a:xfrm>
            <a:off x="715925" y="4984146"/>
            <a:ext cx="16843916" cy="5216813"/>
          </a:xfrm>
          <a:prstGeom prst="rect">
            <a:avLst/>
          </a:prstGeom>
        </p:spPr>
        <p:txBody>
          <a:bodyPr wrap="square">
            <a:spAutoFit/>
          </a:bodyPr>
          <a:lstStyle/>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a) Lập bảng tần số ghép nhóm cho mẫu số liệu trên có sáu nhóm ứng với sáu nửa khoảng:</a:t>
            </a:r>
          </a:p>
          <a:p>
            <a:pPr algn="ctr">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[40; 45), [45; 50), [50; 55), [55; 60), [60; 65), [65; 70).</a:t>
            </a:r>
          </a:p>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b) Xác định số trung bình cộng, trung vị, tứ phân vị của mẫu số liệu ghép nhóm trên.</a:t>
            </a:r>
          </a:p>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c) Mốt của mẫu số liệu ghép nhóm trên là bao nhiêu?</a:t>
            </a:r>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17068800" y="8877300"/>
            <a:ext cx="791887" cy="1126916"/>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250556" y="2201340"/>
            <a:ext cx="13771109" cy="2696765"/>
          </a:xfrm>
          <a:prstGeom prst="rect">
            <a:avLst/>
          </a:prstGeom>
        </p:spPr>
      </p:pic>
    </p:spTree>
    <p:extLst>
      <p:ext uri="{BB962C8B-B14F-4D97-AF65-F5344CB8AC3E}">
        <p14:creationId xmlns:p14="http://schemas.microsoft.com/office/powerpoint/2010/main" val="2708095106"/>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838200" y="1020131"/>
            <a:ext cx="1104900" cy="840871"/>
          </a:xfrm>
          <a:prstGeom prst="rect">
            <a:avLst/>
          </a:prstGeom>
        </p:spPr>
        <p:txBody>
          <a:bodyPr wrap="square">
            <a:spAutoFit/>
          </a:bodyPr>
          <a:lstStyle/>
          <a:p>
            <a:pPr lvl="0" algn="just">
              <a:lnSpc>
                <a:spcPct val="150000"/>
              </a:lnSpc>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a) </a:t>
            </a:r>
            <a:endParaRPr kumimoji="0" lang="en-US" sz="37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2421823187"/>
                  </p:ext>
                </p:extLst>
              </p:nvPr>
            </p:nvGraphicFramePr>
            <p:xfrm>
              <a:off x="4433887" y="2108086"/>
              <a:ext cx="9420225" cy="7561695"/>
            </p:xfrm>
            <a:graphic>
              <a:graphicData uri="http://schemas.openxmlformats.org/drawingml/2006/table">
                <a:tbl>
                  <a:tblPr firstRow="1" firstCol="1" bandRow="1"/>
                  <a:tblGrid>
                    <a:gridCol w="3068634">
                      <a:extLst>
                        <a:ext uri="{9D8B030D-6E8A-4147-A177-3AD203B41FA5}">
                          <a16:colId xmlns:a16="http://schemas.microsoft.com/office/drawing/2014/main" val="1757689059"/>
                        </a:ext>
                      </a:extLst>
                    </a:gridCol>
                    <a:gridCol w="2819422">
                      <a:extLst>
                        <a:ext uri="{9D8B030D-6E8A-4147-A177-3AD203B41FA5}">
                          <a16:colId xmlns:a16="http://schemas.microsoft.com/office/drawing/2014/main" val="3571740570"/>
                        </a:ext>
                      </a:extLst>
                    </a:gridCol>
                    <a:gridCol w="3532169">
                      <a:extLst>
                        <a:ext uri="{9D8B030D-6E8A-4147-A177-3AD203B41FA5}">
                          <a16:colId xmlns:a16="http://schemas.microsoft.com/office/drawing/2014/main" val="47450610"/>
                        </a:ext>
                      </a:extLst>
                    </a:gridCol>
                  </a:tblGrid>
                  <a:tr h="874371">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560697"/>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40;45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363893"/>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45;50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11</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482507"/>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50;55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7</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405460"/>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55;60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455935"/>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60;65</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38</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9864340"/>
                      </a:ext>
                    </a:extLst>
                  </a:tr>
                  <a:tr h="955332">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65;70</m:t>
                                    </m:r>
                                  </m:e>
                                </m:d>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606325"/>
                      </a:ext>
                    </a:extLst>
                  </a:tr>
                  <a:tr h="955332">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=40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41481"/>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2421823187"/>
                  </p:ext>
                </p:extLst>
              </p:nvPr>
            </p:nvGraphicFramePr>
            <p:xfrm>
              <a:off x="4433887" y="2108086"/>
              <a:ext cx="9420225" cy="7561695"/>
            </p:xfrm>
            <a:graphic>
              <a:graphicData uri="http://schemas.openxmlformats.org/drawingml/2006/table">
                <a:tbl>
                  <a:tblPr firstRow="1" firstCol="1" bandRow="1"/>
                  <a:tblGrid>
                    <a:gridCol w="3068634">
                      <a:extLst>
                        <a:ext uri="{9D8B030D-6E8A-4147-A177-3AD203B41FA5}">
                          <a16:colId xmlns:a16="http://schemas.microsoft.com/office/drawing/2014/main" val="1757689059"/>
                        </a:ext>
                      </a:extLst>
                    </a:gridCol>
                    <a:gridCol w="2819422">
                      <a:extLst>
                        <a:ext uri="{9D8B030D-6E8A-4147-A177-3AD203B41FA5}">
                          <a16:colId xmlns:a16="http://schemas.microsoft.com/office/drawing/2014/main" val="3571740570"/>
                        </a:ext>
                      </a:extLst>
                    </a:gridCol>
                    <a:gridCol w="3532169">
                      <a:extLst>
                        <a:ext uri="{9D8B030D-6E8A-4147-A177-3AD203B41FA5}">
                          <a16:colId xmlns:a16="http://schemas.microsoft.com/office/drawing/2014/main" val="47450610"/>
                        </a:ext>
                      </a:extLst>
                    </a:gridCol>
                  </a:tblGrid>
                  <a:tr h="874371">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Nhóm</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Tần số tích lũy</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560697"/>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92357" r="-207143" b="-6006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92357" r="-125974" b="-60063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92357" r="-345" b="-600637"/>
                          </a:stretch>
                        </a:blipFill>
                      </a:tcPr>
                    </a:tc>
                    <a:extLst>
                      <a:ext uri="{0D108BD9-81ED-4DB2-BD59-A6C34878D82A}">
                        <a16:rowId xmlns:a16="http://schemas.microsoft.com/office/drawing/2014/main" val="3809363893"/>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193590" r="-207143" b="-504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193590" r="-125974" b="-504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193590" r="-345" b="-504487"/>
                          </a:stretch>
                        </a:blipFill>
                      </a:tcPr>
                    </a:tc>
                    <a:extLst>
                      <a:ext uri="{0D108BD9-81ED-4DB2-BD59-A6C34878D82A}">
                        <a16:rowId xmlns:a16="http://schemas.microsoft.com/office/drawing/2014/main" val="1755482507"/>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291720" r="-207143" b="-4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291720" r="-125974" b="-4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291720" r="-345" b="-401274"/>
                          </a:stretch>
                        </a:blipFill>
                      </a:tcPr>
                    </a:tc>
                    <a:extLst>
                      <a:ext uri="{0D108BD9-81ED-4DB2-BD59-A6C34878D82A}">
                        <a16:rowId xmlns:a16="http://schemas.microsoft.com/office/drawing/2014/main" val="3878405460"/>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391720" r="-207143" b="-3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391720" r="-125974" b="-3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391720" r="-345" b="-301274"/>
                          </a:stretch>
                        </a:blipFill>
                      </a:tcPr>
                    </a:tc>
                    <a:extLst>
                      <a:ext uri="{0D108BD9-81ED-4DB2-BD59-A6C34878D82A}">
                        <a16:rowId xmlns:a16="http://schemas.microsoft.com/office/drawing/2014/main" val="4104455935"/>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491720" r="-207143" b="-2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491720" r="-125974" b="-2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491720" r="-345" b="-201274"/>
                          </a:stretch>
                        </a:blipFill>
                      </a:tcPr>
                    </a:tc>
                    <a:extLst>
                      <a:ext uri="{0D108BD9-81ED-4DB2-BD59-A6C34878D82A}">
                        <a16:rowId xmlns:a16="http://schemas.microsoft.com/office/drawing/2014/main" val="2489864340"/>
                      </a:ext>
                    </a:extLst>
                  </a:tr>
                  <a:tr h="955332">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98" t="-591720" r="-207143" b="-1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591720" r="-125974" b="-10127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66724" t="-591720" r="-345" b="-101274"/>
                          </a:stretch>
                        </a:blipFill>
                      </a:tcPr>
                    </a:tc>
                    <a:extLst>
                      <a:ext uri="{0D108BD9-81ED-4DB2-BD59-A6C34878D82A}">
                        <a16:rowId xmlns:a16="http://schemas.microsoft.com/office/drawing/2014/main" val="4104606325"/>
                      </a:ext>
                    </a:extLst>
                  </a:tr>
                  <a:tr h="955332">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09307" t="-691720" r="-125974" b="-1274"/>
                          </a:stretch>
                        </a:blipFill>
                      </a:tcPr>
                    </a:tc>
                    <a:tc>
                      <a:txBody>
                        <a:bodyPr/>
                        <a:lstStyle/>
                        <a:p>
                          <a:pPr algn="ctr">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4141481"/>
                      </a:ext>
                    </a:extLst>
                  </a:tr>
                </a:tbl>
              </a:graphicData>
            </a:graphic>
          </p:graphicFrame>
        </mc:Fallback>
      </mc:AlternateContent>
    </p:spTree>
    <p:extLst>
      <p:ext uri="{BB962C8B-B14F-4D97-AF65-F5344CB8AC3E}">
        <p14:creationId xmlns:p14="http://schemas.microsoft.com/office/powerpoint/2010/main" val="179906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081742" y="1790700"/>
                <a:ext cx="16124513" cy="7403502"/>
              </a:xfrm>
              <a:prstGeom prst="rect">
                <a:avLst/>
              </a:prstGeom>
            </p:spPr>
            <p:txBody>
              <a:bodyPr wrap="square">
                <a:spAutoFit/>
              </a:bodyPr>
              <a:lstStyle/>
              <a:p>
                <a:pPr algn="just">
                  <a:lnSpc>
                    <a:spcPct val="150000"/>
                  </a:lnSpc>
                </a:pPr>
                <a:r>
                  <a:rPr lang="fr-FR" sz="3700">
                    <a:latin typeface="Arial" panose="020B0604020202020204" pitchFamily="34" charset="0"/>
                    <a:ea typeface="Times New Roman" panose="02020603050405020304" pitchFamily="18" charset="0"/>
                    <a:cs typeface="Arial" panose="020B0604020202020204" pitchFamily="34" charset="0"/>
                  </a:rPr>
                  <a:t>b) </a:t>
                </a:r>
                <a:endParaRPr lang="en-US" sz="37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Trung bình cộng: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acc>
                        <m:accPr>
                          <m:chr m:val="̅"/>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X</m:t>
                          </m:r>
                        </m:e>
                      </m:acc>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42,5.4+47,5.11+52,5.7+57,5.8+62,5.8+67,5.2</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40</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=53,875</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700">
                    <a:effectLst/>
                    <a:latin typeface="Arial" panose="020B0604020202020204" pitchFamily="34" charset="0"/>
                    <a:ea typeface="Times New Roman" panose="02020603050405020304" pitchFamily="18" charset="0"/>
                    <a:cs typeface="Arial" panose="020B0604020202020204" pitchFamily="34" charset="0"/>
                  </a:rPr>
                  <a:t>Trung vị: Ta có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n</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40</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=20 </m:t>
                    </m:r>
                  </m:oMath>
                </a14:m>
                <a:r>
                  <a:rPr lang="en-US" sz="3700">
                    <a:effectLst/>
                    <a:latin typeface="Arial" panose="020B0604020202020204" pitchFamily="34" charset="0"/>
                    <a:ea typeface="Times New Roman" panose="02020603050405020304" pitchFamily="18" charset="0"/>
                    <a:cs typeface="Arial" panose="020B0604020202020204" pitchFamily="34" charset="0"/>
                  </a:rPr>
                  <a:t>nên nhóm 3 là nhóm đầu tiên có tần số tích lũy lớn hơn hoặc bằng  20 với </a:t>
                </a:r>
                <a14:m>
                  <m:oMath xmlns:m="http://schemas.openxmlformats.org/officeDocument/2006/math">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r</m:t>
                    </m:r>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=50;</m:t>
                    </m:r>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m:t>
                    </m:r>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n</m:t>
                        </m:r>
                      </m:e>
                      <m: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=7;</m:t>
                    </m:r>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cf</m:t>
                        </m:r>
                      </m:e>
                      <m: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=15</m:t>
                    </m:r>
                  </m:oMath>
                </a14:m>
                <a:r>
                  <a:rPr lang="en-US" sz="3700">
                    <a:effectLst/>
                    <a:latin typeface="Arial" panose="020B0604020202020204" pitchFamily="34" charset="0"/>
                    <a:ea typeface="Times New Roman" panose="02020603050405020304" pitchFamily="18"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M</m:t>
                          </m:r>
                        </m:e>
                        <m:sub>
                          <m:r>
                            <m:rPr>
                              <m:sty m:val="p"/>
                            </m:rPr>
                            <a:rPr lang="nl-NL" sz="3700" i="0">
                              <a:effectLst/>
                              <a:latin typeface="Cambria Math" panose="02040503050406030204" pitchFamily="18" charset="0"/>
                              <a:ea typeface="Times New Roman" panose="02020603050405020304" pitchFamily="18" charset="0"/>
                              <a:cs typeface="Times New Roman" panose="02020603050405020304" pitchFamily="18" charset="0"/>
                            </a:rPr>
                            <m:t>e</m:t>
                          </m:r>
                        </m:sub>
                      </m:sSub>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=50+</m:t>
                      </m:r>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20−15</m:t>
                              </m:r>
                            </m:num>
                            <m:den>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7</m:t>
                              </m:r>
                            </m:den>
                          </m:f>
                        </m:e>
                      </m:d>
                      <m:r>
                        <a:rPr lang="en-US" sz="3700" i="0">
                          <a:effectLst/>
                          <a:latin typeface="Cambria Math" panose="02040503050406030204" pitchFamily="18" charset="0"/>
                          <a:ea typeface="Times New Roman" panose="02020603050405020304" pitchFamily="18" charset="0"/>
                          <a:cs typeface="Times New Roman" panose="02020603050405020304" pitchFamily="18" charset="0"/>
                        </a:rPr>
                        <m:t>.5≈53,57</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081742" y="1790700"/>
                <a:ext cx="16124513" cy="7403502"/>
              </a:xfrm>
              <a:prstGeom prst="rect">
                <a:avLst/>
              </a:prstGeom>
              <a:blipFill>
                <a:blip r:embed="rId3"/>
                <a:stretch>
                  <a:fillRect l="-1172" r="-1172"/>
                </a:stretch>
              </a:blipFill>
            </p:spPr>
            <p:txBody>
              <a:bodyPr/>
              <a:lstStyle/>
              <a:p>
                <a:r>
                  <a:rPr lang="en-US">
                    <a:noFill/>
                  </a:rPr>
                  <a:t> </a:t>
                </a:r>
              </a:p>
            </p:txBody>
          </p:sp>
        </mc:Fallback>
      </mc:AlternateContent>
    </p:spTree>
    <p:extLst>
      <p:ext uri="{BB962C8B-B14F-4D97-AF65-F5344CB8AC3E}">
        <p14:creationId xmlns:p14="http://schemas.microsoft.com/office/powerpoint/2010/main" val="328383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up)">
                                      <p:cBhvr>
                                        <p:cTn id="16" dur="500"/>
                                        <p:tgtEl>
                                          <p:spTgt spid="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4" end="4"/>
                                            </p:txEl>
                                          </p:spTgt>
                                        </p:tgtEl>
                                        <p:attrNameLst>
                                          <p:attrName>style.visibility</p:attrName>
                                        </p:attrNameLst>
                                      </p:cBhvr>
                                      <p:to>
                                        <p:strVal val="visible"/>
                                      </p:to>
                                    </p:set>
                                    <p:animEffect transition="in" filter="wipe(left)">
                                      <p:cBhvr>
                                        <p:cTn id="26"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914399" y="1426434"/>
                <a:ext cx="16459200" cy="8670066"/>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Tứ phân vị: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e>
                      <m:sub>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e</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≈53,57</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40</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 </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nhóm 2 là nhóm đầu tiên có tần số tích lũy lớn hơn hoặc bằng 10 với </a:t>
                </a: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=45;</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h</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=11;</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cf</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=45+</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10−4</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11</m:t>
                              </m:r>
                            </m:den>
                          </m:f>
                        </m:e>
                      </m:d>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.5≈47,7</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3.40</m:t>
                        </m:r>
                      </m:num>
                      <m:den>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den>
                    </m:f>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=30 </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nên  nhóm 4 là nhóm có tần số tích lũy bằng 30 với </a:t>
                </a: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t</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=55;</m:t>
                    </m:r>
                  </m:oMath>
                </a14:m>
                <a:endPar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l</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n</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cf</m:t>
                        </m:r>
                      </m:e>
                      <m: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b>
                    </m:sSub>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=22</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Q</m:t>
                          </m:r>
                        </m:e>
                        <m:sub>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ub>
                      </m:sSub>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=55+</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30−22</m:t>
                              </m:r>
                            </m:num>
                            <m:den>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8</m:t>
                              </m:r>
                            </m:den>
                          </m:f>
                        </m:e>
                      </m:d>
                      <m:r>
                        <a:rPr kumimoji="0" lang="nl-NL" sz="3600" b="0" i="0"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.5=60</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399" y="1426434"/>
                <a:ext cx="16459200" cy="8670066"/>
              </a:xfrm>
              <a:prstGeom prst="rect">
                <a:avLst/>
              </a:prstGeom>
              <a:blipFill>
                <a:blip r:embed="rId3"/>
                <a:stretch>
                  <a:fillRect l="-1111" r="-1111"/>
                </a:stretch>
              </a:blipFill>
            </p:spPr>
            <p:txBody>
              <a:bodyPr/>
              <a:lstStyle/>
              <a:p>
                <a:r>
                  <a:rPr lang="en-US">
                    <a:noFill/>
                  </a:rPr>
                  <a:t> </a:t>
                </a:r>
              </a:p>
            </p:txBody>
          </p:sp>
        </mc:Fallback>
      </mc:AlternateContent>
    </p:spTree>
    <p:extLst>
      <p:ext uri="{BB962C8B-B14F-4D97-AF65-F5344CB8AC3E}">
        <p14:creationId xmlns:p14="http://schemas.microsoft.com/office/powerpoint/2010/main" val="378916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
                                            <p:txEl>
                                              <p:pRg st="5" end="5"/>
                                            </p:txEl>
                                          </p:spTgt>
                                        </p:tgtEl>
                                        <p:attrNameLst>
                                          <p:attrName>style.visibility</p:attrName>
                                        </p:attrNameLst>
                                      </p:cBhvr>
                                      <p:to>
                                        <p:strVal val="visible"/>
                                      </p:to>
                                    </p:set>
                                    <p:animEffect transition="in" filter="wipe(up)">
                                      <p:cBhvr>
                                        <p:cTn id="3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304800" y="266699"/>
            <a:ext cx="17678400" cy="96774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113689"/>
            <a:ext cx="3246680" cy="325559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p:cNvGrpSpPr/>
          <p:nvPr/>
        </p:nvGrpSpPr>
        <p:grpSpPr>
          <a:xfrm>
            <a:off x="304800" y="266696"/>
            <a:ext cx="7804484" cy="1295401"/>
            <a:chOff x="304800" y="266696"/>
            <a:chExt cx="12563317" cy="1295401"/>
          </a:xfrm>
        </p:grpSpPr>
        <p:sp>
          <p:nvSpPr>
            <p:cNvPr id="2" name="Round Single Corner Rectangle 1"/>
            <p:cNvSpPr/>
            <p:nvPr/>
          </p:nvSpPr>
          <p:spPr>
            <a:xfrm flipV="1">
              <a:off x="304800" y="266696"/>
              <a:ext cx="12511669" cy="129540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724438" y="564059"/>
              <a:ext cx="1214367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 Bảng tần số ghép nhóm</a:t>
              </a:r>
              <a:endPar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2"/>
          <a:stretch>
            <a:fillRect/>
          </a:stretch>
        </p:blipFill>
        <p:spPr>
          <a:xfrm>
            <a:off x="16154400" y="256670"/>
            <a:ext cx="1565547" cy="1565547"/>
          </a:xfrm>
          <a:prstGeom prst="rect">
            <a:avLst/>
          </a:prstGeom>
        </p:spPr>
      </p:pic>
      <p:pic>
        <p:nvPicPr>
          <p:cNvPr id="7" name="Picture 6"/>
          <p:cNvPicPr>
            <a:picLocks noChangeAspect="1"/>
          </p:cNvPicPr>
          <p:nvPr/>
        </p:nvPicPr>
        <p:blipFill>
          <a:blip r:embed="rId3"/>
          <a:stretch>
            <a:fillRect/>
          </a:stretch>
        </p:blipFill>
        <p:spPr>
          <a:xfrm>
            <a:off x="12465895" y="2555141"/>
            <a:ext cx="4907705" cy="7364606"/>
          </a:xfrm>
          <a:prstGeom prst="rect">
            <a:avLst/>
          </a:prstGeom>
        </p:spPr>
      </p:pic>
      <p:grpSp>
        <p:nvGrpSpPr>
          <p:cNvPr id="11" name="Group 10"/>
          <p:cNvGrpSpPr/>
          <p:nvPr/>
        </p:nvGrpSpPr>
        <p:grpSpPr>
          <a:xfrm>
            <a:off x="1143000" y="2555141"/>
            <a:ext cx="2057400" cy="1371600"/>
            <a:chOff x="1048490" y="798947"/>
            <a:chExt cx="2057400" cy="137160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8490" y="798947"/>
              <a:ext cx="1997899" cy="1371600"/>
            </a:xfrm>
            <a:prstGeom prst="rect">
              <a:avLst/>
            </a:prstGeom>
          </p:spPr>
        </p:pic>
        <p:sp>
          <p:nvSpPr>
            <p:cNvPr id="15" name="TextBox 14"/>
            <p:cNvSpPr txBox="1"/>
            <p:nvPr/>
          </p:nvSpPr>
          <p:spPr>
            <a:xfrm>
              <a:off x="1140075" y="1027547"/>
              <a:ext cx="1965815" cy="707886"/>
            </a:xfrm>
            <a:prstGeom prst="rect">
              <a:avLst/>
            </a:prstGeom>
            <a:noFill/>
          </p:spPr>
          <p:txBody>
            <a:bodyPr wrap="square" rtlCol="0">
              <a:spAutoFit/>
            </a:bodyPr>
            <a:lstStyle/>
            <a:p>
              <a:pPr algn="ctr"/>
              <a:r>
                <a:rPr lang="en-US" sz="4000" b="1">
                  <a:solidFill>
                    <a:schemeClr val="tx2"/>
                  </a:solidFill>
                  <a:latin typeface="Arial" panose="020B0604020202020204" pitchFamily="34" charset="0"/>
                  <a:cs typeface="Arial" panose="020B0604020202020204" pitchFamily="34" charset="0"/>
                </a:rPr>
                <a:t>Giải:</a:t>
              </a:r>
            </a:p>
          </p:txBody>
        </p:sp>
      </p:grpSp>
      <p:sp>
        <p:nvSpPr>
          <p:cNvPr id="16" name="Rectangle 15"/>
          <p:cNvSpPr/>
          <p:nvPr/>
        </p:nvSpPr>
        <p:spPr>
          <a:xfrm>
            <a:off x="1454406" y="4170255"/>
            <a:ext cx="9829800" cy="4093428"/>
          </a:xfrm>
          <a:prstGeom prst="rect">
            <a:avLst/>
          </a:prstGeom>
        </p:spPr>
        <p:txBody>
          <a:bodyPr wrap="square">
            <a:spAutoFit/>
          </a:bodyPr>
          <a:lstStyle/>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a) Có 48 ô có độ tuổi từ 8 đến dưới 12.</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b) Có 22 ô có độ tuổi từ 12 đến dưới 16.</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c) Có 8 ô có độ tuổi từ 16 đến dưới 20.</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00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left)">
                                      <p:cBhvr>
                                        <p:cTn id="2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chemeClr val="bg1"/>
            </a:solidFill>
            <a:ln w="209550">
              <a:solidFill>
                <a:srgbClr val="FFCB7C"/>
              </a:solidFill>
            </a:ln>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p:cNvSpPr txBox="1"/>
          <p:nvPr/>
        </p:nvSpPr>
        <p:spPr>
          <a:xfrm>
            <a:off x="8524248" y="571500"/>
            <a:ext cx="1239502"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16581713" y="8796696"/>
            <a:ext cx="871803" cy="1240643"/>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914399" y="1637522"/>
                <a:ext cx="16459200" cy="4727576"/>
              </a:xfrm>
              <a:prstGeom prst="rect">
                <a:avLst/>
              </a:prstGeom>
            </p:spPr>
            <p:txBody>
              <a:bodyPr wrap="square">
                <a:spAutoFit/>
              </a:bodyPr>
              <a:lstStyle/>
              <a:p>
                <a:pPr algn="just">
                  <a:lnSpc>
                    <a:spcPct val="150000"/>
                  </a:lnSpc>
                  <a:spcBef>
                    <a:spcPts val="600"/>
                  </a:spcBef>
                  <a:spcAft>
                    <a:spcPts val="600"/>
                  </a:spcAft>
                </a:pPr>
                <a:r>
                  <a:rPr lang="fr-FR" sz="3700">
                    <a:latin typeface="Arial" panose="020B0604020202020204" pitchFamily="34" charset="0"/>
                    <a:ea typeface="Times New Roman" panose="02020603050405020304" pitchFamily="18" charset="0"/>
                    <a:cs typeface="Arial" panose="020B0604020202020204" pitchFamily="34" charset="0"/>
                  </a:rPr>
                  <a:t>c) </a:t>
                </a:r>
                <a:r>
                  <a:rPr lang="nl-NL" sz="3700">
                    <a:effectLst/>
                    <a:latin typeface="Arial" panose="020B0604020202020204" pitchFamily="34" charset="0"/>
                    <a:ea typeface="Times New Roman" panose="02020603050405020304" pitchFamily="18" charset="0"/>
                    <a:cs typeface="Arial" panose="020B0604020202020204" pitchFamily="34" charset="0"/>
                  </a:rPr>
                  <a:t>Mốt của mẫu số liệu: Nhóm 2 tương ứng </a:t>
                </a:r>
                <a14:m>
                  <m:oMath xmlns:m="http://schemas.openxmlformats.org/officeDocument/2006/math">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[45;50)</m:t>
                    </m:r>
                  </m:oMath>
                </a14:m>
                <a:r>
                  <a:rPr lang="nl-NL" sz="3700">
                    <a:effectLst/>
                    <a:latin typeface="Arial" panose="020B0604020202020204" pitchFamily="34" charset="0"/>
                    <a:ea typeface="Times New Roman" panose="02020603050405020304" pitchFamily="18" charset="0"/>
                    <a:cs typeface="Arial" panose="020B0604020202020204" pitchFamily="34" charset="0"/>
                  </a:rPr>
                  <a:t> là nhóm có tần số lớn nhất với </a:t>
                </a:r>
                <a14:m>
                  <m:oMath xmlns:m="http://schemas.openxmlformats.org/officeDocument/2006/math">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𝑢</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𝑔</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=5;</m:t>
                    </m:r>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=11</m:t>
                    </m:r>
                  </m:oMath>
                </a14:m>
                <a:r>
                  <a:rPr lang="nl-NL" sz="3700">
                    <a:effectLst/>
                    <a:latin typeface="Arial" panose="020B0604020202020204" pitchFamily="34" charset="0"/>
                    <a:ea typeface="Times New Roman" panose="02020603050405020304" pitchFamily="18" charset="0"/>
                    <a:cs typeface="Arial" panose="020B0604020202020204" pitchFamily="34" charset="0"/>
                  </a:rPr>
                  <a:t>. Nhóm 1 có tần số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nl-NL" sz="3700">
                    <a:effectLst/>
                    <a:latin typeface="Arial" panose="020B0604020202020204" pitchFamily="34" charset="0"/>
                    <a:ea typeface="Times New Roman" panose="02020603050405020304" pitchFamily="18" charset="0"/>
                    <a:cs typeface="Arial" panose="020B0604020202020204" pitchFamily="34" charset="0"/>
                  </a:rPr>
                  <a:t> và nhóm 3 có tần số </a:t>
                </a:r>
                <a14:m>
                  <m:oMath xmlns:m="http://schemas.openxmlformats.org/officeDocument/2006/math">
                    <m:sSub>
                      <m:sSub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𝑛</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=7</m:t>
                    </m:r>
                  </m:oMath>
                </a14:m>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7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=45+</m:t>
                      </m:r>
                      <m:d>
                        <m:d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700" b="1"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11−4</m:t>
                              </m:r>
                            </m:num>
                            <m:den>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2.11−4−7</m:t>
                              </m:r>
                            </m:den>
                          </m:f>
                        </m:e>
                      </m:d>
                      <m:r>
                        <a:rPr lang="nl-NL" sz="3700" i="1">
                          <a:effectLst/>
                          <a:latin typeface="Cambria Math" panose="02040503050406030204" pitchFamily="18" charset="0"/>
                          <a:ea typeface="Times New Roman" panose="02020603050405020304" pitchFamily="18" charset="0"/>
                          <a:cs typeface="Times New Roman" panose="02020603050405020304" pitchFamily="18" charset="0"/>
                        </a:rPr>
                        <m:t>.5≈48,18</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14399" y="1637522"/>
                <a:ext cx="16459200" cy="4727576"/>
              </a:xfrm>
              <a:prstGeom prst="rect">
                <a:avLst/>
              </a:prstGeom>
              <a:blipFill>
                <a:blip r:embed="rId3"/>
                <a:stretch>
                  <a:fillRect l="-1148" r="-1148"/>
                </a:stretch>
              </a:blipFill>
            </p:spPr>
            <p:txBody>
              <a:bodyPr/>
              <a:lstStyle/>
              <a:p>
                <a:r>
                  <a:rPr lang="en-US">
                    <a:noFill/>
                  </a:rPr>
                  <a:t> </a:t>
                </a:r>
              </a:p>
            </p:txBody>
          </p:sp>
        </mc:Fallback>
      </mc:AlternateContent>
    </p:spTree>
    <p:extLst>
      <p:ext uri="{BB962C8B-B14F-4D97-AF65-F5344CB8AC3E}">
        <p14:creationId xmlns:p14="http://schemas.microsoft.com/office/powerpoint/2010/main" val="23196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2108145"/>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3573532"/>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7787674"/>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27" name="Group 27"/>
          <p:cNvGrpSpPr/>
          <p:nvPr/>
        </p:nvGrpSpPr>
        <p:grpSpPr>
          <a:xfrm>
            <a:off x="14460300" y="709904"/>
            <a:ext cx="3666838" cy="947966"/>
            <a:chOff x="0" y="0"/>
            <a:chExt cx="3623462" cy="936752"/>
          </a:xfrm>
        </p:grpSpPr>
        <p:sp>
          <p:nvSpPr>
            <p:cNvPr id="28" name="Freeform 2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29" name="Freeform 2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30" name="Freeform 3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31" name="Freeform 3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sp>
        <p:nvSpPr>
          <p:cNvPr id="32" name="TextBox 32"/>
          <p:cNvSpPr txBox="1"/>
          <p:nvPr/>
        </p:nvSpPr>
        <p:spPr>
          <a:xfrm>
            <a:off x="1101546" y="3555143"/>
            <a:ext cx="14896300" cy="1283557"/>
          </a:xfrm>
          <a:prstGeom prst="rect">
            <a:avLst/>
          </a:prstGeom>
        </p:spPr>
        <p:txBody>
          <a:bodyPr wrap="square" lIns="0" tIns="0" rIns="0" bIns="0" rtlCol="0" anchor="t">
            <a:spAutoFit/>
          </a:bodyPr>
          <a:lstStyle/>
          <a:p>
            <a:pPr marL="0" marR="0" lvl="0" indent="0" algn="ctr" defTabSz="914400" rtl="0" eaLnBrk="1" fontAlgn="auto" latinLnBrk="0" hangingPunct="1">
              <a:lnSpc>
                <a:spcPts val="9426"/>
              </a:lnSpc>
              <a:spcBef>
                <a:spcPts val="0"/>
              </a:spcBef>
              <a:spcAft>
                <a:spcPts val="0"/>
              </a:spcAft>
              <a:buClrTx/>
              <a:buSzTx/>
              <a:buFontTx/>
              <a:buNone/>
              <a:tabLst/>
              <a:defRPr/>
            </a:pPr>
            <a:r>
              <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3000" b="1" i="0" u="none" strike="noStrike" kern="1200" cap="none" spc="182" normalizeH="0" noProof="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3000" b="1" i="0" u="none" strike="noStrike" kern="1200" cap="none" spc="182"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5" name="Picture 34"/>
          <p:cNvPicPr>
            <a:picLocks noChangeAspect="1"/>
          </p:cNvPicPr>
          <p:nvPr/>
        </p:nvPicPr>
        <p:blipFill rotWithShape="1">
          <a:blip r:embed="rId4"/>
          <a:srcRect b="51852"/>
          <a:stretch/>
        </p:blipFill>
        <p:spPr>
          <a:xfrm>
            <a:off x="6225596" y="7082986"/>
            <a:ext cx="4648200" cy="2386526"/>
          </a:xfrm>
          <a:prstGeom prst="rect">
            <a:avLst/>
          </a:prstGeom>
        </p:spPr>
      </p:pic>
    </p:spTree>
    <p:extLst>
      <p:ext uri="{BB962C8B-B14F-4D97-AF65-F5344CB8AC3E}">
        <p14:creationId xmlns:p14="http://schemas.microsoft.com/office/powerpoint/2010/main" val="597452256"/>
      </p:ext>
    </p:extLst>
  </p:cSld>
  <p:clrMapOvr>
    <a:masterClrMapping/>
  </p:clrMapOvr>
  <p:transition spd="med">
    <p:comb/>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8" name="Rectangle 7"/>
          <p:cNvSpPr/>
          <p:nvPr/>
        </p:nvSpPr>
        <p:spPr>
          <a:xfrm>
            <a:off x="635155" y="272860"/>
            <a:ext cx="17187810" cy="1846659"/>
          </a:xfrm>
          <a:prstGeom prst="rect">
            <a:avLst/>
          </a:prstGeom>
        </p:spPr>
        <p:txBody>
          <a:bodyPr wrap="square">
            <a:spAutoFit/>
          </a:bodyPr>
          <a:lstStyle/>
          <a:p>
            <a:pPr lvl="0" algn="just">
              <a:lnSpc>
                <a:spcPct val="150000"/>
              </a:lnSpc>
            </a:pPr>
            <a:r>
              <a:rPr kumimoji="0" lang="vi-VN"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Bài </a:t>
            </a:r>
            <a:r>
              <a:rPr kumimoji="0" lang="en-US"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2 </a:t>
            </a:r>
            <a:r>
              <a:rPr kumimoji="0" lang="vi-VN"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(SGK-tr.</a:t>
            </a:r>
            <a:r>
              <a:rPr lang="en-US" sz="3900" b="1">
                <a:solidFill>
                  <a:srgbClr val="C00000"/>
                </a:solidFill>
                <a:latin typeface="Arial" panose="020B0604020202020204" pitchFamily="34" charset="0"/>
                <a:cs typeface="Arial" panose="020B0604020202020204" pitchFamily="34" charset="0"/>
              </a:rPr>
              <a:t>14</a:t>
            </a:r>
            <a:r>
              <a:rPr kumimoji="0" lang="vi-VN"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a:t>
            </a:r>
            <a:r>
              <a:rPr kumimoji="0" lang="en-US" sz="39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3700">
                <a:solidFill>
                  <a:prstClr val="black"/>
                </a:solidFill>
                <a:cs typeface="Arial" panose="020B0604020202020204" pitchFamily="34" charset="0"/>
              </a:rPr>
              <a:t>Mẫu số liệu sau ghi lại cân nặng của 30 bạn học sinh (đơn vị: kilôgam):</a:t>
            </a:r>
          </a:p>
        </p:txBody>
      </p:sp>
      <p:sp>
        <p:nvSpPr>
          <p:cNvPr id="6" name="Rectangle 5"/>
          <p:cNvSpPr/>
          <p:nvPr/>
        </p:nvSpPr>
        <p:spPr>
          <a:xfrm>
            <a:off x="624522" y="4413355"/>
            <a:ext cx="16988004" cy="5530745"/>
          </a:xfrm>
          <a:prstGeom prst="rect">
            <a:avLst/>
          </a:prstGeom>
        </p:spPr>
        <p:txBody>
          <a:bodyPr wrap="square">
            <a:spAutoFit/>
          </a:bodyPr>
          <a:lstStyle/>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a) Lập bảng tần số ghép nhóm cho mẫu số liệu trên có tám nhóm ứng với tám nửa khoảng:</a:t>
            </a:r>
          </a:p>
          <a:p>
            <a:pPr algn="ctr">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[15; 20), [20; 25), [25; 30), [30; 35), [35; 40), [40; 45), [45; 50), [50; 55).</a:t>
            </a:r>
          </a:p>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b) Xác định số trung bình cộng, trung vị, tứ phân vị của mẫu số liệu ghép nhóm trên.</a:t>
            </a:r>
          </a:p>
          <a:p>
            <a:pPr algn="just">
              <a:lnSpc>
                <a:spcPct val="155000"/>
              </a:lnSpc>
            </a:pPr>
            <a:r>
              <a:rPr lang="en-US" sz="3800" kern="100">
                <a:latin typeface="Arial" panose="020B0604020202020204" pitchFamily="34" charset="0"/>
                <a:ea typeface="Calibri" panose="020F0502020204030204" pitchFamily="34" charset="0"/>
                <a:cs typeface="Arial" panose="020B0604020202020204" pitchFamily="34" charset="0"/>
              </a:rPr>
              <a:t>c) Mốt của mẫu số liệu ghép nhóm trên là bao nhiêu?</a:t>
            </a:r>
            <a:endParaRPr lang="en-US">
              <a:solidFill>
                <a:prstClr val="black"/>
              </a:solidFill>
            </a:endParaRPr>
          </a:p>
        </p:txBody>
      </p:sp>
      <p:pic>
        <p:nvPicPr>
          <p:cNvPr id="7" name="Picture 6"/>
          <p:cNvPicPr>
            <a:picLocks noChangeAspect="1"/>
          </p:cNvPicPr>
          <p:nvPr/>
        </p:nvPicPr>
        <p:blipFill>
          <a:blip r:embed="rId3"/>
          <a:stretch>
            <a:fillRect/>
          </a:stretch>
        </p:blipFill>
        <p:spPr>
          <a:xfrm>
            <a:off x="15936126" y="8496390"/>
            <a:ext cx="1676400" cy="1644161"/>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2005611" y="2221992"/>
            <a:ext cx="14446897" cy="2246298"/>
          </a:xfrm>
          <a:prstGeom prst="rect">
            <a:avLst/>
          </a:prstGeom>
        </p:spPr>
      </p:pic>
    </p:spTree>
    <p:extLst>
      <p:ext uri="{BB962C8B-B14F-4D97-AF65-F5344CB8AC3E}">
        <p14:creationId xmlns:p14="http://schemas.microsoft.com/office/powerpoint/2010/main" val="41815936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5" name="Picture 4"/>
          <p:cNvPicPr>
            <a:picLocks noChangeAspect="1"/>
          </p:cNvPicPr>
          <p:nvPr/>
        </p:nvPicPr>
        <p:blipFill>
          <a:blip r:embed="rId3"/>
          <a:stretch>
            <a:fillRect/>
          </a:stretch>
        </p:blipFill>
        <p:spPr>
          <a:xfrm>
            <a:off x="15697200" y="7885989"/>
            <a:ext cx="2020772" cy="1981911"/>
          </a:xfrm>
          <a:prstGeom prst="rect">
            <a:avLst/>
          </a:prstGeom>
        </p:spPr>
      </p:pic>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2640178" y="128319"/>
            <a:ext cx="865022" cy="1086451"/>
          </a:xfrm>
          <a:prstGeom prst="rect">
            <a:avLst/>
          </a:prstGeom>
        </p:spPr>
        <p:txBody>
          <a:bodyPr wrap="square">
            <a:spAutoFit/>
          </a:bodyPr>
          <a:lstStyle/>
          <a:p>
            <a:pPr>
              <a:lnSpc>
                <a:spcPct val="170000"/>
              </a:lnSpc>
            </a:pPr>
            <a:r>
              <a:rPr lang="en-US" sz="3800" kern="100">
                <a:latin typeface="Arial" panose="020B0604020202020204" pitchFamily="34" charset="0"/>
                <a:ea typeface="Calibri" panose="020F0502020204030204" pitchFamily="34" charset="0"/>
                <a:cs typeface="Arial" panose="020B0604020202020204" pitchFamily="34" charset="0"/>
              </a:rPr>
              <a:t>a)</a:t>
            </a:r>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910501347"/>
                  </p:ext>
                </p:extLst>
              </p:nvPr>
            </p:nvGraphicFramePr>
            <p:xfrm>
              <a:off x="3599508" y="1016113"/>
              <a:ext cx="11046453" cy="8851787"/>
            </p:xfrm>
            <a:graphic>
              <a:graphicData uri="http://schemas.openxmlformats.org/drawingml/2006/table">
                <a:tbl>
                  <a:tblPr firstRow="1" firstCol="1" bandRow="1"/>
                  <a:tblGrid>
                    <a:gridCol w="3682151">
                      <a:extLst>
                        <a:ext uri="{9D8B030D-6E8A-4147-A177-3AD203B41FA5}">
                          <a16:colId xmlns:a16="http://schemas.microsoft.com/office/drawing/2014/main" val="2755464584"/>
                        </a:ext>
                      </a:extLst>
                    </a:gridCol>
                    <a:gridCol w="3682151">
                      <a:extLst>
                        <a:ext uri="{9D8B030D-6E8A-4147-A177-3AD203B41FA5}">
                          <a16:colId xmlns:a16="http://schemas.microsoft.com/office/drawing/2014/main" val="1664964882"/>
                        </a:ext>
                      </a:extLst>
                    </a:gridCol>
                    <a:gridCol w="3682151">
                      <a:extLst>
                        <a:ext uri="{9D8B030D-6E8A-4147-A177-3AD203B41FA5}">
                          <a16:colId xmlns:a16="http://schemas.microsoft.com/office/drawing/2014/main" val="1592450265"/>
                        </a:ext>
                      </a:extLst>
                    </a:gridCol>
                  </a:tblGrid>
                  <a:tr h="965087">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Nhóm</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 tích lũy</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452600"/>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15;20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6385886"/>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20;25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2684746"/>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25;30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282697"/>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30;35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0347255"/>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35;40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14633"/>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40;45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17</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86424"/>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45;50</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29</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977991"/>
                      </a:ext>
                    </a:extLst>
                  </a:tr>
                  <a:tr h="785748">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d>
                                  <m:dPr>
                                    <m:beg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50;55</m:t>
                                    </m:r>
                                  </m:e>
                                </m:d>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4859508"/>
                      </a:ext>
                    </a:extLst>
                  </a:tr>
                  <a:tr h="785748">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500" i="1">
                                    <a:effectLst/>
                                    <a:latin typeface="Cambria Math" panose="02040503050406030204" pitchFamily="18" charset="0"/>
                                    <a:ea typeface="Calibri" panose="020F0502020204030204" pitchFamily="34" charset="0"/>
                                    <a:cs typeface="Times New Roman" panose="02020603050405020304" pitchFamily="18" charset="0"/>
                                  </a:rPr>
                                  <m:t>=30</m:t>
                                </m:r>
                              </m:oMath>
                            </m:oMathPara>
                          </a14:m>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0886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910501347"/>
                  </p:ext>
                </p:extLst>
              </p:nvPr>
            </p:nvGraphicFramePr>
            <p:xfrm>
              <a:off x="3599508" y="1016113"/>
              <a:ext cx="11046453" cy="8851787"/>
            </p:xfrm>
            <a:graphic>
              <a:graphicData uri="http://schemas.openxmlformats.org/drawingml/2006/table">
                <a:tbl>
                  <a:tblPr firstRow="1" firstCol="1" bandRow="1"/>
                  <a:tblGrid>
                    <a:gridCol w="3682151">
                      <a:extLst>
                        <a:ext uri="{9D8B030D-6E8A-4147-A177-3AD203B41FA5}">
                          <a16:colId xmlns:a16="http://schemas.microsoft.com/office/drawing/2014/main" val="2755464584"/>
                        </a:ext>
                      </a:extLst>
                    </a:gridCol>
                    <a:gridCol w="3682151">
                      <a:extLst>
                        <a:ext uri="{9D8B030D-6E8A-4147-A177-3AD203B41FA5}">
                          <a16:colId xmlns:a16="http://schemas.microsoft.com/office/drawing/2014/main" val="1664964882"/>
                        </a:ext>
                      </a:extLst>
                    </a:gridCol>
                    <a:gridCol w="3682151">
                      <a:extLst>
                        <a:ext uri="{9D8B030D-6E8A-4147-A177-3AD203B41FA5}">
                          <a16:colId xmlns:a16="http://schemas.microsoft.com/office/drawing/2014/main" val="1592450265"/>
                        </a:ext>
                      </a:extLst>
                    </a:gridCol>
                  </a:tblGrid>
                  <a:tr h="965087">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Nhóm</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Tần số tích lũy</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452600"/>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110417" r="-200497" b="-8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110417" r="-100165" b="-8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110417" r="-331" b="-800694"/>
                          </a:stretch>
                        </a:blipFill>
                      </a:tcPr>
                    </a:tc>
                    <a:extLst>
                      <a:ext uri="{0D108BD9-81ED-4DB2-BD59-A6C34878D82A}">
                        <a16:rowId xmlns:a16="http://schemas.microsoft.com/office/drawing/2014/main" val="746385886"/>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210417" r="-200497" b="-7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210417" r="-100165" b="-7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210417" r="-331" b="-700694"/>
                          </a:stretch>
                        </a:blipFill>
                      </a:tcPr>
                    </a:tc>
                    <a:extLst>
                      <a:ext uri="{0D108BD9-81ED-4DB2-BD59-A6C34878D82A}">
                        <a16:rowId xmlns:a16="http://schemas.microsoft.com/office/drawing/2014/main" val="1022684746"/>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310417" r="-200497" b="-6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310417" r="-100165" b="-6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310417" r="-331" b="-600694"/>
                          </a:stretch>
                        </a:blipFill>
                      </a:tcPr>
                    </a:tc>
                    <a:extLst>
                      <a:ext uri="{0D108BD9-81ED-4DB2-BD59-A6C34878D82A}">
                        <a16:rowId xmlns:a16="http://schemas.microsoft.com/office/drawing/2014/main" val="639282697"/>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410417" r="-200497" b="-5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410417" r="-100165" b="-5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410417" r="-331" b="-500694"/>
                          </a:stretch>
                        </a:blipFill>
                      </a:tcPr>
                    </a:tc>
                    <a:extLst>
                      <a:ext uri="{0D108BD9-81ED-4DB2-BD59-A6C34878D82A}">
                        <a16:rowId xmlns:a16="http://schemas.microsoft.com/office/drawing/2014/main" val="2720347255"/>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510417" r="-200497" b="-4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510417" r="-100165" b="-400694"/>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510417" r="-331" b="-400694"/>
                          </a:stretch>
                        </a:blipFill>
                      </a:tcPr>
                    </a:tc>
                    <a:extLst>
                      <a:ext uri="{0D108BD9-81ED-4DB2-BD59-A6C34878D82A}">
                        <a16:rowId xmlns:a16="http://schemas.microsoft.com/office/drawing/2014/main" val="246014633"/>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614685" r="-200497" b="-3034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614685" r="-100165" b="-30349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614685" r="-331" b="-303497"/>
                          </a:stretch>
                        </a:blipFill>
                      </a:tcPr>
                    </a:tc>
                    <a:extLst>
                      <a:ext uri="{0D108BD9-81ED-4DB2-BD59-A6C34878D82A}">
                        <a16:rowId xmlns:a16="http://schemas.microsoft.com/office/drawing/2014/main" val="387286424"/>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709722" r="-200497" b="-2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709722" r="-100165" b="-2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709722" r="-331" b="-201389"/>
                          </a:stretch>
                        </a:blipFill>
                      </a:tcPr>
                    </a:tc>
                    <a:extLst>
                      <a:ext uri="{0D108BD9-81ED-4DB2-BD59-A6C34878D82A}">
                        <a16:rowId xmlns:a16="http://schemas.microsoft.com/office/drawing/2014/main" val="3464977991"/>
                      </a:ext>
                    </a:extLst>
                  </a:tr>
                  <a:tr h="87630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66" t="-809722" r="-200497" b="-1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809722" r="-100165" b="-10138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200331" t="-809722" r="-331" b="-101389"/>
                          </a:stretch>
                        </a:blipFill>
                      </a:tcPr>
                    </a:tc>
                    <a:extLst>
                      <a:ext uri="{0D108BD9-81ED-4DB2-BD59-A6C34878D82A}">
                        <a16:rowId xmlns:a16="http://schemas.microsoft.com/office/drawing/2014/main" val="2014859508"/>
                      </a:ext>
                    </a:extLst>
                  </a:tr>
                  <a:tr h="876300">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4"/>
                          <a:stretch>
                            <a:fillRect l="-100000" t="-909722" r="-100165" b="-1389"/>
                          </a:stretch>
                        </a:blipFill>
                      </a:tcPr>
                    </a:tc>
                    <a:tc>
                      <a:txBody>
                        <a:bodyPr/>
                        <a:lstStyle/>
                        <a:p>
                          <a:pPr algn="ctr">
                            <a:lnSpc>
                              <a:spcPct val="150000"/>
                            </a:lnSpc>
                            <a:spcBef>
                              <a:spcPts val="600"/>
                            </a:spcBef>
                            <a:spcAft>
                              <a:spcPts val="600"/>
                            </a:spcAft>
                          </a:pPr>
                          <a:r>
                            <a:rPr lang="fr-FR" sz="3500">
                              <a:effectLst/>
                              <a:latin typeface="Arial" panose="020B0604020202020204" pitchFamily="34" charset="0"/>
                              <a:ea typeface="Calibri" panose="020F0502020204030204" pitchFamily="34" charset="0"/>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08860"/>
                      </a:ext>
                    </a:extLst>
                  </a:tr>
                </a:tbl>
              </a:graphicData>
            </a:graphic>
          </p:graphicFrame>
        </mc:Fallback>
      </mc:AlternateContent>
    </p:spTree>
    <p:extLst>
      <p:ext uri="{BB962C8B-B14F-4D97-AF65-F5344CB8AC3E}">
        <p14:creationId xmlns:p14="http://schemas.microsoft.com/office/powerpoint/2010/main" val="8876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398474" y="1423756"/>
                <a:ext cx="15448521" cy="8139344"/>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b) </a:t>
                </a:r>
              </a:p>
              <a:p>
                <a:pPr marL="571500" indent="-571500" algn="just">
                  <a:lnSpc>
                    <a:spcPct val="150000"/>
                  </a:lnSpc>
                  <a:spcBef>
                    <a:spcPts val="600"/>
                  </a:spcBef>
                  <a:spcAft>
                    <a:spcPts val="600"/>
                  </a:spcAft>
                  <a:buFont typeface="Arial" panose="020B0604020202020204" pitchFamily="34" charset="0"/>
                  <a:buChar char="•"/>
                </a:pPr>
                <a:r>
                  <a:rPr lang="nl-NL" sz="3800">
                    <a:effectLst/>
                    <a:latin typeface="Arial" panose="020B0604020202020204" pitchFamily="34" charset="0"/>
                    <a:ea typeface="Calibri" panose="020F0502020204030204" pitchFamily="34" charset="0"/>
                    <a:cs typeface="Arial" panose="020B0604020202020204" pitchFamily="34" charset="0"/>
                  </a:rPr>
                  <a:t>Trung bình cộng: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X</m:t>
                          </m:r>
                        </m:e>
                      </m:acc>
                      <m:r>
                        <a:rPr lang="nl-NL"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17,5+32,5+37,5.10+42,5.17+52,5</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30</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3800">
                    <a:effectLst/>
                    <a:latin typeface="Arial" panose="020B0604020202020204" pitchFamily="34" charset="0"/>
                    <a:ea typeface="Calibri" panose="020F0502020204030204" pitchFamily="34" charset="0"/>
                    <a:cs typeface="Arial" panose="020B0604020202020204" pitchFamily="34" charset="0"/>
                  </a:rPr>
                  <a:t>Trung vị: Ta có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30</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800" i="0">
                        <a:effectLst/>
                        <a:latin typeface="Cambria Math" panose="02040503050406030204" pitchFamily="18" charset="0"/>
                        <a:ea typeface="Calibri" panose="020F0502020204030204" pitchFamily="34" charset="0"/>
                        <a:cs typeface="Times New Roman" panose="02020603050405020304" pitchFamily="18" charset="0"/>
                      </a:rPr>
                      <m:t>=15 </m:t>
                    </m:r>
                  </m:oMath>
                </a14:m>
                <a:r>
                  <a:rPr lang="nl-NL" sz="3800">
                    <a:effectLst/>
                    <a:latin typeface="Arial" panose="020B0604020202020204" pitchFamily="34" charset="0"/>
                    <a:ea typeface="Calibri" panose="020F0502020204030204" pitchFamily="34" charset="0"/>
                    <a:cs typeface="Arial" panose="020B0604020202020204" pitchFamily="34" charset="0"/>
                  </a:rPr>
                  <a:t> nên nhóm 6 là nhóm có tần số tích lũy lớn hơn 15 với </a:t>
                </a:r>
                <a14:m>
                  <m:oMath xmlns:m="http://schemas.openxmlformats.org/officeDocument/2006/math">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r</m:t>
                    </m:r>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d</m:t>
                    </m:r>
                    <m:r>
                      <a:rPr lang="nl-NL" sz="3800" i="0">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e>
                      <m:sub>
                        <m:r>
                          <a:rPr lang="nl-NL" sz="3800" i="0">
                            <a:effectLst/>
                            <a:latin typeface="Cambria Math" panose="02040503050406030204" pitchFamily="18" charset="0"/>
                            <a:ea typeface="Calibri" panose="020F0502020204030204" pitchFamily="34" charset="0"/>
                            <a:cs typeface="Times New Roman" panose="02020603050405020304" pitchFamily="18" charset="0"/>
                          </a:rPr>
                          <m:t>6</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=17;</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cf</m:t>
                        </m:r>
                      </m:e>
                      <m:sub>
                        <m:r>
                          <a:rPr lang="nl-NL" sz="3800" i="0">
                            <a:effectLst/>
                            <a:latin typeface="Cambria Math" panose="02040503050406030204" pitchFamily="18" charset="0"/>
                            <a:ea typeface="Calibri" panose="020F0502020204030204" pitchFamily="34" charset="0"/>
                            <a:cs typeface="Times New Roman" panose="02020603050405020304" pitchFamily="18" charset="0"/>
                          </a:rPr>
                          <m:t>5</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=12</m:t>
                    </m:r>
                  </m:oMath>
                </a14:m>
                <a:r>
                  <a:rPr lang="nl-NL"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e</m:t>
                          </m:r>
                        </m:sub>
                      </m:sSub>
                      <m:r>
                        <a:rPr lang="nl-NL" sz="3800" i="0">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0">
                                  <a:effectLst/>
                                  <a:latin typeface="Cambria Math" panose="02040503050406030204" pitchFamily="18" charset="0"/>
                                  <a:ea typeface="Calibri" panose="020F0502020204030204" pitchFamily="34" charset="0"/>
                                  <a:cs typeface="Times New Roman" panose="02020603050405020304" pitchFamily="18" charset="0"/>
                                </a:rPr>
                                <m:t>15−12</m:t>
                              </m:r>
                            </m:num>
                            <m:den>
                              <m:r>
                                <a:rPr lang="nl-NL" sz="3800" i="0">
                                  <a:effectLst/>
                                  <a:latin typeface="Cambria Math" panose="02040503050406030204" pitchFamily="18" charset="0"/>
                                  <a:ea typeface="Calibri" panose="020F0502020204030204" pitchFamily="34" charset="0"/>
                                  <a:cs typeface="Times New Roman" panose="02020603050405020304" pitchFamily="18" charset="0"/>
                                </a:rPr>
                                <m:t>17</m:t>
                              </m:r>
                            </m:den>
                          </m:f>
                        </m:e>
                      </m:d>
                      <m:r>
                        <a:rPr lang="nl-NL" sz="3800" i="0">
                          <a:effectLst/>
                          <a:latin typeface="Cambria Math" panose="02040503050406030204" pitchFamily="18" charset="0"/>
                          <a:ea typeface="Calibri" panose="020F0502020204030204" pitchFamily="34" charset="0"/>
                          <a:cs typeface="Times New Roman" panose="02020603050405020304" pitchFamily="18" charset="0"/>
                        </a:rPr>
                        <m:t>.5≈40,88</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98474" y="1423756"/>
                <a:ext cx="15448521" cy="8139344"/>
              </a:xfrm>
              <a:prstGeom prst="rect">
                <a:avLst/>
              </a:prstGeom>
              <a:blipFill>
                <a:blip r:embed="rId3"/>
                <a:stretch>
                  <a:fillRect l="-1302" r="-1262"/>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267567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up)">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left)">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436574" y="1234996"/>
                <a:ext cx="15372321" cy="8908464"/>
              </a:xfrm>
              <a:prstGeom prst="rect">
                <a:avLst/>
              </a:prstGeom>
            </p:spPr>
            <p:txBody>
              <a:bodyPr wrap="square">
                <a:spAutoFit/>
              </a:bodyPr>
              <a:lstStyle/>
              <a:p>
                <a:pPr marL="571500" marR="0" lvl="0" indent="-571500" algn="just" defTabSz="914400" rtl="0" eaLnBrk="1" fontAlgn="auto" latinLnBrk="0" hangingPunct="1">
                  <a:lnSpc>
                    <a:spcPct val="150000"/>
                  </a:lnSpc>
                  <a:buClrTx/>
                  <a:buSzTx/>
                  <a:buFont typeface="Arial" panose="020B0604020202020204" pitchFamily="34" charset="0"/>
                  <a:buChar char="•"/>
                  <a:tabLst/>
                  <a:defRPr/>
                </a:pPr>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Tứ phân vị: </a:t>
                </a:r>
                <a14:m>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Q</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e>
                      <m:sub>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e</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≈40,88</m:t>
                    </m:r>
                  </m:oMath>
                </a14:m>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30</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 </m:t>
                    </m:r>
                  </m:oMath>
                </a14:m>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nhóm 5 là nhóm có tần số tích lũy lớn hớn 7,5 với </a:t>
                </a:r>
                <a14:m>
                  <m:oMath xmlns:m="http://schemas.openxmlformats.org/officeDocument/2006/math">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cf</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nl-NL" sz="3700" b="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Q</m:t>
                          </m:r>
                        </m:e>
                        <m: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=35+</m:t>
                      </m:r>
                      <m:d>
                        <m:d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37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7,5−2</m:t>
                              </m:r>
                            </m:num>
                            <m:den>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den>
                          </m:f>
                        </m:e>
                      </m:d>
                      <m:r>
                        <a:rPr kumimoji="0" lang="nl-NL" sz="37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.5=37,75</m:t>
                      </m:r>
                    </m:oMath>
                  </m:oMathPara>
                </a14:m>
                <a:endParaRPr kumimoji="0" lang="en-US" sz="37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nl-NL" sz="37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3</m:t>
                        </m:r>
                        <m:r>
                          <a:rPr lang="nl-NL" sz="3700" i="1">
                            <a:effectLst/>
                            <a:latin typeface="Cambria Math" panose="02040503050406030204" pitchFamily="18" charset="0"/>
                            <a:ea typeface="Calibri" panose="020F0502020204030204" pitchFamily="34" charset="0"/>
                            <a:cs typeface="Times New Roman" panose="02020603050405020304" pitchFamily="18" charset="0"/>
                          </a:rPr>
                          <m:t>𝑛</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nl-NL"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3.30</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4</m:t>
                        </m:r>
                      </m:den>
                    </m:f>
                    <m:r>
                      <a:rPr lang="nl-NL" sz="3700" i="1">
                        <a:effectLst/>
                        <a:latin typeface="Cambria Math" panose="02040503050406030204" pitchFamily="18" charset="0"/>
                        <a:ea typeface="Calibri" panose="020F0502020204030204" pitchFamily="34" charset="0"/>
                        <a:cs typeface="Times New Roman" panose="02020603050405020304" pitchFamily="18" charset="0"/>
                      </a:rPr>
                      <m:t>=22,5 </m:t>
                    </m:r>
                  </m:oMath>
                </a14:m>
                <a:r>
                  <a:rPr lang="nl-NL" sz="3700">
                    <a:effectLst/>
                    <a:latin typeface="Arial" panose="020B0604020202020204" pitchFamily="34" charset="0"/>
                    <a:ea typeface="Calibri" panose="020F0502020204030204" pitchFamily="34" charset="0"/>
                    <a:cs typeface="Arial" panose="020B0604020202020204" pitchFamily="34" charset="0"/>
                  </a:rPr>
                  <a:t> nên nhóm 6 là nhóm có tần số tích lũy bằng 29 lớn hơn 22,5 với </a:t>
                </a:r>
                <a14:m>
                  <m:oMath xmlns:m="http://schemas.openxmlformats.org/officeDocument/2006/math">
                    <m:r>
                      <a:rPr lang="nl-NL" sz="3700" i="1">
                        <a:effectLst/>
                        <a:latin typeface="Cambria Math" panose="02040503050406030204" pitchFamily="18" charset="0"/>
                        <a:ea typeface="Calibri" panose="020F0502020204030204" pitchFamily="34" charset="0"/>
                        <a:cs typeface="Times New Roman" panose="02020603050405020304" pitchFamily="18" charset="0"/>
                      </a:rPr>
                      <m:t>𝑡</m:t>
                    </m:r>
                    <m:r>
                      <a:rPr lang="nl-NL" sz="3700" i="1">
                        <a:effectLst/>
                        <a:latin typeface="Cambria Math" panose="02040503050406030204" pitchFamily="18" charset="0"/>
                        <a:ea typeface="Calibri" panose="020F0502020204030204" pitchFamily="34" charset="0"/>
                        <a:cs typeface="Times New Roman" panose="02020603050405020304" pitchFamily="18" charset="0"/>
                      </a:rPr>
                      <m:t>=40;</m:t>
                    </m:r>
                    <m:r>
                      <a:rPr lang="nl-NL" sz="3700" i="1">
                        <a:effectLst/>
                        <a:latin typeface="Cambria Math" panose="02040503050406030204" pitchFamily="18" charset="0"/>
                        <a:ea typeface="Calibri" panose="020F0502020204030204" pitchFamily="34" charset="0"/>
                        <a:cs typeface="Times New Roman" panose="02020603050405020304" pitchFamily="18" charset="0"/>
                      </a:rPr>
                      <m:t>𝑙</m:t>
                    </m:r>
                    <m:r>
                      <a:rPr lang="nl-NL" sz="3700" i="1">
                        <a:effectLst/>
                        <a:latin typeface="Cambria Math" panose="02040503050406030204" pitchFamily="18" charset="0"/>
                        <a:ea typeface="Calibri" panose="020F0502020204030204" pitchFamily="34" charset="0"/>
                        <a:cs typeface="Times New Roman" panose="02020603050405020304" pitchFamily="18" charset="0"/>
                      </a:rPr>
                      <m:t>=5;</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6</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=17;</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𝑐𝑓</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nl-NL" sz="3700">
                    <a:effectLst/>
                    <a:latin typeface="Arial" panose="020B0604020202020204" pitchFamily="34" charset="0"/>
                    <a:ea typeface="Calibri" panose="020F050202020403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nl-NL" sz="3700" i="1">
                              <a:effectLst/>
                              <a:latin typeface="Cambria Math" panose="02040503050406030204" pitchFamily="18" charset="0"/>
                              <a:ea typeface="Calibri" panose="020F0502020204030204" pitchFamily="34" charset="0"/>
                              <a:cs typeface="Times New Roman" panose="02020603050405020304" pitchFamily="18" charset="0"/>
                            </a:rPr>
                            <m:t>𝑄</m:t>
                          </m:r>
                        </m:e>
                        <m:sub>
                          <m:r>
                            <a:rPr lang="nl-NL" sz="37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nl-NL" sz="3700" i="1">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700" i="1">
                                  <a:effectLst/>
                                  <a:latin typeface="Cambria Math" panose="02040503050406030204" pitchFamily="18" charset="0"/>
                                  <a:ea typeface="Calibri" panose="020F0502020204030204" pitchFamily="34" charset="0"/>
                                  <a:cs typeface="Times New Roman" panose="02020603050405020304" pitchFamily="18" charset="0"/>
                                </a:rPr>
                                <m:t>22,5−12</m:t>
                              </m:r>
                            </m:num>
                            <m:den>
                              <m:r>
                                <a:rPr lang="nl-NL" sz="3700" i="1">
                                  <a:effectLst/>
                                  <a:latin typeface="Cambria Math" panose="02040503050406030204" pitchFamily="18" charset="0"/>
                                  <a:ea typeface="Calibri" panose="020F0502020204030204" pitchFamily="34" charset="0"/>
                                  <a:cs typeface="Times New Roman" panose="02020603050405020304" pitchFamily="18" charset="0"/>
                                </a:rPr>
                                <m:t>17</m:t>
                              </m:r>
                            </m:den>
                          </m:f>
                        </m:e>
                      </m:d>
                      <m:r>
                        <a:rPr lang="nl-NL" sz="3700" i="1">
                          <a:effectLst/>
                          <a:latin typeface="Cambria Math" panose="02040503050406030204" pitchFamily="18" charset="0"/>
                          <a:ea typeface="Calibri" panose="020F0502020204030204" pitchFamily="34" charset="0"/>
                          <a:cs typeface="Times New Roman" panose="02020603050405020304" pitchFamily="18" charset="0"/>
                        </a:rPr>
                        <m:t>.5≈43,09</m:t>
                      </m:r>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436574" y="1234996"/>
                <a:ext cx="15372321" cy="8908464"/>
              </a:xfrm>
              <a:prstGeom prst="rect">
                <a:avLst/>
              </a:prstGeom>
              <a:blipFill>
                <a:blip r:embed="rId3"/>
                <a:stretch>
                  <a:fillRect l="-1269" r="-1269"/>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40188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ircle(i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31135" y="135565"/>
            <a:ext cx="17983200" cy="10007895"/>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953626" y="407647"/>
            <a:ext cx="1408573" cy="6924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16122" y="1549813"/>
                <a:ext cx="16013226" cy="5879687"/>
              </a:xfrm>
              <a:prstGeom prst="rect">
                <a:avLst/>
              </a:prstGeom>
            </p:spPr>
            <p:txBody>
              <a:bodyPr wrap="square">
                <a:spAutoFit/>
              </a:bodyPr>
              <a:lstStyle/>
              <a:p>
                <a:pPr algn="just">
                  <a:lnSpc>
                    <a:spcPct val="150000"/>
                  </a:lnSpc>
                  <a:spcBef>
                    <a:spcPts val="600"/>
                  </a:spcBef>
                  <a:spcAft>
                    <a:spcPts val="600"/>
                  </a:spcAft>
                </a:pPr>
                <a:r>
                  <a:rPr lang="fr-FR" sz="3800">
                    <a:latin typeface="Arial" panose="020B0604020202020204" pitchFamily="34" charset="0"/>
                    <a:ea typeface="Calibri" panose="020F0502020204030204" pitchFamily="34" charset="0"/>
                    <a:cs typeface="Arial" panose="020B0604020202020204" pitchFamily="34" charset="0"/>
                  </a:rPr>
                  <a:t>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Mốt của mẫu số liệu: Nhóm 6 tương ứng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[40;45)</m:t>
                    </m:r>
                  </m:oMath>
                </a14:m>
                <a:r>
                  <a:rPr lang="fr-FR" sz="3800">
                    <a:effectLst/>
                    <a:latin typeface="Arial" panose="020B0604020202020204" pitchFamily="34" charset="0"/>
                    <a:ea typeface="Calibri" panose="020F0502020204030204" pitchFamily="34" charset="0"/>
                    <a:cs typeface="Arial" panose="020B0604020202020204" pitchFamily="34" charset="0"/>
                  </a:rPr>
                  <a:t> là nhóm có tần số lớn nhất với </a:t>
                </a:r>
                <a14:m>
                  <m:oMath xmlns:m="http://schemas.openxmlformats.org/officeDocument/2006/math">
                    <m:r>
                      <a:rPr lang="nl-NL" sz="3800" i="1">
                        <a:effectLst/>
                        <a:latin typeface="Cambria Math" panose="02040503050406030204" pitchFamily="18" charset="0"/>
                        <a:ea typeface="Calibri" panose="020F0502020204030204" pitchFamily="34" charset="0"/>
                        <a:cs typeface="Times New Roman" panose="02020603050405020304" pitchFamily="18" charset="0"/>
                      </a:rPr>
                      <m:t>𝑢</m:t>
                    </m:r>
                    <m:r>
                      <a:rPr lang="fr-FR" sz="3800" i="1">
                        <a:effectLst/>
                        <a:latin typeface="Cambria Math" panose="02040503050406030204" pitchFamily="18" charset="0"/>
                        <a:ea typeface="Calibri" panose="020F0502020204030204" pitchFamily="34" charset="0"/>
                        <a:cs typeface="Times New Roman" panose="02020603050405020304" pitchFamily="18" charset="0"/>
                      </a:rPr>
                      <m:t>=40;</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𝑔</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r>
                      <a:rPr lang="fr-FR" sz="3800" i="1">
                        <a:effectLst/>
                        <a:latin typeface="Cambria Math" panose="02040503050406030204" pitchFamily="18" charset="0"/>
                        <a:ea typeface="Calibri" panose="020F0502020204030204" pitchFamily="34" charset="0"/>
                        <a:cs typeface="Times New Roman" panose="02020603050405020304" pitchFamily="18" charset="0"/>
                      </a:rPr>
                      <m:t>=17</m:t>
                    </m:r>
                  </m:oMath>
                </a14:m>
                <a:r>
                  <a:rPr lang="fr-FR" sz="3800">
                    <a:effectLst/>
                    <a:latin typeface="Arial" panose="020B0604020202020204" pitchFamily="34" charset="0"/>
                    <a:ea typeface="Calibri" panose="020F0502020204030204" pitchFamily="34" charset="0"/>
                    <a:cs typeface="Arial" panose="020B0604020202020204" pitchFamily="34" charset="0"/>
                  </a:rPr>
                  <a:t>. Nhóm 5 có tần số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=10</m:t>
                    </m:r>
                  </m:oMath>
                </a14:m>
                <a:r>
                  <a:rPr lang="fr-FR" sz="3800">
                    <a:effectLst/>
                    <a:latin typeface="Arial" panose="020B0604020202020204" pitchFamily="34" charset="0"/>
                    <a:ea typeface="Calibri" panose="020F0502020204030204" pitchFamily="34" charset="0"/>
                    <a:cs typeface="Arial" panose="020B0604020202020204" pitchFamily="34" charset="0"/>
                  </a:rPr>
                  <a:t> và nhóm 7 có tần số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𝑛</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fr-FR" sz="380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𝑀</m:t>
                          </m:r>
                        </m:e>
                        <m:sub>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b>
                      </m:sSub>
                      <m:r>
                        <a:rPr lang="en-US" sz="3800" i="1">
                          <a:effectLst/>
                          <a:latin typeface="Cambria Math" panose="02040503050406030204" pitchFamily="18" charset="0"/>
                          <a:ea typeface="Calibri" panose="020F0502020204030204" pitchFamily="34" charset="0"/>
                          <a:cs typeface="Times New Roman" panose="02020603050405020304" pitchFamily="18" charset="0"/>
                        </a:rPr>
                        <m:t>=40+</m:t>
                      </m:r>
                      <m:d>
                        <m:d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b="1"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17−10</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2.17−10−0</m:t>
                              </m:r>
                            </m:den>
                          </m:f>
                        </m:e>
                      </m:d>
                      <m:r>
                        <a:rPr lang="en-US" sz="3800" i="1">
                          <a:effectLst/>
                          <a:latin typeface="Cambria Math" panose="02040503050406030204" pitchFamily="18" charset="0"/>
                          <a:ea typeface="Calibri" panose="020F0502020204030204" pitchFamily="34" charset="0"/>
                          <a:cs typeface="Times New Roman" panose="02020603050405020304" pitchFamily="18" charset="0"/>
                        </a:rPr>
                        <m:t>.5≈41,46</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16122" y="1549813"/>
                <a:ext cx="16013226" cy="5879687"/>
              </a:xfrm>
              <a:prstGeom prst="rect">
                <a:avLst/>
              </a:prstGeom>
              <a:blipFill>
                <a:blip r:embed="rId3"/>
                <a:stretch>
                  <a:fillRect l="-1256" r="-1256"/>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5697200" y="7885989"/>
            <a:ext cx="2020772" cy="1981911"/>
          </a:xfrm>
          <a:prstGeom prst="rect">
            <a:avLst/>
          </a:prstGeom>
        </p:spPr>
      </p:pic>
    </p:spTree>
    <p:extLst>
      <p:ext uri="{BB962C8B-B14F-4D97-AF65-F5344CB8AC3E}">
        <p14:creationId xmlns:p14="http://schemas.microsoft.com/office/powerpoint/2010/main" val="108967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19800" y="8179759"/>
            <a:ext cx="1790701" cy="2069141"/>
          </a:xfrm>
          <a:prstGeom prst="rect">
            <a:avLst/>
          </a:prstGeom>
        </p:spPr>
      </p:pic>
      <p:sp>
        <p:nvSpPr>
          <p:cNvPr id="8" name="Rectangle 7"/>
          <p:cNvSpPr/>
          <p:nvPr/>
        </p:nvSpPr>
        <p:spPr>
          <a:xfrm>
            <a:off x="989790" y="634018"/>
            <a:ext cx="16156019" cy="2862322"/>
          </a:xfrm>
          <a:prstGeom prst="rect">
            <a:avLst/>
          </a:prstGeom>
        </p:spPr>
        <p:txBody>
          <a:bodyPr wrap="square">
            <a:spAutoFit/>
          </a:bodyPr>
          <a:lstStyle/>
          <a:p>
            <a:pPr lvl="0" algn="just">
              <a:lnSpc>
                <a:spcPct val="150000"/>
              </a:lnSpc>
            </a:pP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Bài </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3 </a:t>
            </a: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(SGK-tr.</a:t>
            </a:r>
            <a:r>
              <a:rPr lang="en-US" sz="4000" b="1">
                <a:solidFill>
                  <a:srgbClr val="C00000"/>
                </a:solidFill>
                <a:latin typeface="Arial" panose="020B0604020202020204" pitchFamily="34" charset="0"/>
                <a:cs typeface="Arial" panose="020B0604020202020204" pitchFamily="34" charset="0"/>
              </a:rPr>
              <a:t>14</a:t>
            </a:r>
            <a:r>
              <a:rPr kumimoji="0" lang="vi-VN"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a:t>
            </a: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4000">
                <a:solidFill>
                  <a:prstClr val="black"/>
                </a:solidFill>
                <a:cs typeface="Arial" panose="020B0604020202020204" pitchFamily="34" charset="0"/>
              </a:rPr>
              <a:t>Bảng 15 cho ta bảng tần số ghép nhóm số liệu thống kê chiều cao của 40 mẫu cây ở một vườn thực vật (đơn vị: centimét).</a:t>
            </a:r>
          </a:p>
        </p:txBody>
      </p:sp>
      <p:sp>
        <p:nvSpPr>
          <p:cNvPr id="2" name="Rectangle 1"/>
          <p:cNvSpPr/>
          <p:nvPr/>
        </p:nvSpPr>
        <p:spPr>
          <a:xfrm>
            <a:off x="989790" y="3390900"/>
            <a:ext cx="8459819" cy="4708981"/>
          </a:xfrm>
          <a:prstGeom prst="rect">
            <a:avLst/>
          </a:prstGeom>
        </p:spPr>
        <p:txBody>
          <a:bodyPr wrap="square">
            <a:spAutoFit/>
          </a:bodyPr>
          <a:lstStyle/>
          <a:p>
            <a:pPr algn="just">
              <a:lnSpc>
                <a:spcPct val="150000"/>
              </a:lnSpc>
            </a:pPr>
            <a:r>
              <a:rPr lang="en-US" sz="4000">
                <a:solidFill>
                  <a:srgbClr val="000000"/>
                </a:solidFill>
                <a:latin typeface="Arial" panose="020B0604020202020204" pitchFamily="34" charset="0"/>
                <a:cs typeface="Arial" panose="020B0604020202020204" pitchFamily="34" charset="0"/>
              </a:rPr>
              <a:t>a) Xác định số trung bình cộng, trung vị, tứ phân vị của mẫu số liệu ghép nhóm trên.</a:t>
            </a:r>
          </a:p>
          <a:p>
            <a:pPr algn="just">
              <a:lnSpc>
                <a:spcPct val="150000"/>
              </a:lnSpc>
            </a:pPr>
            <a:r>
              <a:rPr lang="en-US" sz="4000">
                <a:solidFill>
                  <a:srgbClr val="000000"/>
                </a:solidFill>
                <a:latin typeface="Arial" panose="020B0604020202020204" pitchFamily="34" charset="0"/>
                <a:cs typeface="Arial" panose="020B0604020202020204" pitchFamily="34" charset="0"/>
              </a:rPr>
              <a:t>b) Mốt của mẫu số liệu ghép nhóm trên là bao nhiêu?</a:t>
            </a:r>
            <a:endParaRPr lang="en-US" sz="4000" b="0" i="0">
              <a:solidFill>
                <a:srgbClr val="000000"/>
              </a:solidFill>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218697" y="3314700"/>
            <a:ext cx="6934200" cy="6650205"/>
          </a:xfrm>
          <a:prstGeom prst="rect">
            <a:avLst/>
          </a:prstGeom>
        </p:spPr>
      </p:pic>
    </p:spTree>
    <p:extLst>
      <p:ext uri="{BB962C8B-B14F-4D97-AF65-F5344CB8AC3E}">
        <p14:creationId xmlns:p14="http://schemas.microsoft.com/office/powerpoint/2010/main" val="377026931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27459" y="2248721"/>
                <a:ext cx="15080682" cy="710829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fr-FR" sz="3800">
                    <a:latin typeface="Arial" panose="020B0604020202020204" pitchFamily="34" charset="0"/>
                    <a:ea typeface="Calibri" panose="020F0502020204030204" pitchFamily="34" charset="0"/>
                    <a:cs typeface="Arial" panose="020B0604020202020204" pitchFamily="34" charset="0"/>
                  </a:rPr>
                  <a:t>Trung bình cộng:</a:t>
                </a:r>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X</m:t>
                          </m:r>
                        </m:e>
                      </m:acc>
                      <m:r>
                        <a:rPr lang="fr-FR"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0">
                              <a:effectLst/>
                              <a:latin typeface="Cambria Math" panose="02040503050406030204" pitchFamily="18" charset="0"/>
                              <a:ea typeface="Calibri" panose="020F0502020204030204" pitchFamily="34" charset="0"/>
                              <a:cs typeface="Times New Roman" panose="02020603050405020304" pitchFamily="18" charset="0"/>
                            </a:rPr>
                            <m:t>35.4+45.10+55.14+65.6+75.4+85.2</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40</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=55,5</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fr-FR" sz="3800">
                    <a:effectLst/>
                    <a:latin typeface="Arial" panose="020B0604020202020204" pitchFamily="34" charset="0"/>
                    <a:ea typeface="Calibri" panose="020F0502020204030204" pitchFamily="34" charset="0"/>
                    <a:cs typeface="Arial" panose="020B0604020202020204" pitchFamily="34" charset="0"/>
                  </a:rPr>
                  <a:t>Trung vị: Ta có </a:t>
                </a:r>
                <a14:m>
                  <m:oMath xmlns:m="http://schemas.openxmlformats.org/officeDocument/2006/math">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0">
                            <a:effectLst/>
                            <a:latin typeface="Cambria Math" panose="02040503050406030204" pitchFamily="18" charset="0"/>
                            <a:ea typeface="Calibri" panose="020F0502020204030204" pitchFamily="34" charset="0"/>
                            <a:cs typeface="Times New Roman" panose="02020603050405020304" pitchFamily="18" charset="0"/>
                          </a:rPr>
                          <m:t>40</m:t>
                        </m:r>
                      </m:num>
                      <m:den>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0">
                        <a:effectLst/>
                        <a:latin typeface="Cambria Math" panose="02040503050406030204" pitchFamily="18" charset="0"/>
                        <a:ea typeface="Calibri" panose="020F0502020204030204" pitchFamily="34" charset="0"/>
                        <a:cs typeface="Times New Roman" panose="02020603050405020304" pitchFamily="18" charset="0"/>
                      </a:rPr>
                      <m:t>=20 </m:t>
                    </m:r>
                  </m:oMath>
                </a14:m>
                <a:r>
                  <a:rPr lang="fr-FR" sz="3800">
                    <a:effectLst/>
                    <a:latin typeface="Arial" panose="020B0604020202020204" pitchFamily="34" charset="0"/>
                    <a:ea typeface="Calibri" panose="020F0502020204030204" pitchFamily="34" charset="0"/>
                    <a:cs typeface="Arial" panose="020B0604020202020204" pitchFamily="34" charset="0"/>
                  </a:rPr>
                  <a:t> nên  nhóm 3 là nhóm có tần số tích lũy lớn hớn 20 với </a:t>
                </a:r>
                <a14:m>
                  <m:oMath xmlns:m="http://schemas.openxmlformats.org/officeDocument/2006/math">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r</m:t>
                    </m:r>
                    <m:r>
                      <a:rPr lang="fr-FR" sz="3800" i="0">
                        <a:effectLst/>
                        <a:latin typeface="Cambria Math" panose="02040503050406030204" pitchFamily="18" charset="0"/>
                        <a:ea typeface="Calibri" panose="020F0502020204030204" pitchFamily="34" charset="0"/>
                        <a:cs typeface="Times New Roman" panose="02020603050405020304" pitchFamily="18" charset="0"/>
                      </a:rPr>
                      <m:t>=50;</m:t>
                    </m:r>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d</m:t>
                    </m:r>
                    <m:r>
                      <a:rPr lang="fr-FR" sz="3800" i="0">
                        <a:effectLst/>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n</m:t>
                        </m:r>
                      </m:e>
                      <m:sub>
                        <m:r>
                          <a:rPr lang="fr-FR" sz="3800" i="0">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0">
                        <a:effectLst/>
                        <a:latin typeface="Cambria Math" panose="02040503050406030204" pitchFamily="18" charset="0"/>
                        <a:ea typeface="Calibri" panose="020F0502020204030204" pitchFamily="34" charset="0"/>
                        <a:cs typeface="Times New Roman" panose="02020603050405020304" pitchFamily="18" charset="0"/>
                      </a:rPr>
                      <m:t>=14;</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cf</m:t>
                        </m:r>
                      </m:e>
                      <m:sub>
                        <m:r>
                          <a:rPr lang="fr-FR" sz="3800" i="0">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0">
                        <a:effectLst/>
                        <a:latin typeface="Cambria Math" panose="02040503050406030204" pitchFamily="18" charset="0"/>
                        <a:ea typeface="Calibri" panose="020F0502020204030204" pitchFamily="34" charset="0"/>
                        <a:cs typeface="Times New Roman" panose="02020603050405020304" pitchFamily="18" charset="0"/>
                      </a:rPr>
                      <m:t>=14</m:t>
                    </m:r>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800" i="0">
                              <a:effectLst/>
                              <a:latin typeface="Cambria Math" panose="02040503050406030204" pitchFamily="18" charset="0"/>
                              <a:ea typeface="Calibri" panose="020F0502020204030204" pitchFamily="34" charset="0"/>
                              <a:cs typeface="Times New Roman" panose="02020603050405020304" pitchFamily="18" charset="0"/>
                            </a:rPr>
                            <m:t>e</m:t>
                          </m:r>
                        </m:sub>
                      </m:sSub>
                      <m:r>
                        <a:rPr lang="en-US" sz="3800" i="0">
                          <a:effectLst/>
                          <a:latin typeface="Cambria Math" panose="02040503050406030204" pitchFamily="18" charset="0"/>
                          <a:ea typeface="Calibri" panose="020F0502020204030204" pitchFamily="34" charset="0"/>
                          <a:cs typeface="Times New Roman" panose="02020603050405020304" pitchFamily="18" charset="0"/>
                        </a:rPr>
                        <m:t>=50+</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0">
                                  <a:effectLst/>
                                  <a:latin typeface="Cambria Math" panose="02040503050406030204" pitchFamily="18" charset="0"/>
                                  <a:ea typeface="Calibri" panose="020F0502020204030204" pitchFamily="34" charset="0"/>
                                  <a:cs typeface="Times New Roman" panose="02020603050405020304" pitchFamily="18" charset="0"/>
                                </a:rPr>
                                <m:t>20−14</m:t>
                              </m:r>
                            </m:num>
                            <m:den>
                              <m:r>
                                <a:rPr lang="en-US" sz="3800" i="0">
                                  <a:effectLst/>
                                  <a:latin typeface="Cambria Math" panose="02040503050406030204" pitchFamily="18" charset="0"/>
                                  <a:ea typeface="Calibri" panose="020F0502020204030204" pitchFamily="34" charset="0"/>
                                  <a:cs typeface="Times New Roman" panose="02020603050405020304" pitchFamily="18" charset="0"/>
                                </a:rPr>
                                <m:t>14</m:t>
                              </m:r>
                            </m:den>
                          </m:f>
                        </m:e>
                      </m:d>
                      <m:r>
                        <a:rPr lang="en-US" sz="3800" i="0">
                          <a:effectLst/>
                          <a:latin typeface="Cambria Math" panose="02040503050406030204" pitchFamily="18" charset="0"/>
                          <a:ea typeface="Calibri" panose="020F0502020204030204" pitchFamily="34" charset="0"/>
                          <a:cs typeface="Times New Roman" panose="02020603050405020304" pitchFamily="18" charset="0"/>
                        </a:rPr>
                        <m:t>.10≈54,2</m:t>
                      </m:r>
                      <m:r>
                        <a:rPr lang="en-US" sz="3800" i="0" smtClean="0">
                          <a:effectLst/>
                          <a:latin typeface="Cambria Math" panose="02040503050406030204" pitchFamily="18" charset="0"/>
                          <a:ea typeface="Calibri" panose="020F0502020204030204" pitchFamily="34" charset="0"/>
                          <a:cs typeface="Times New Roman" panose="02020603050405020304" pitchFamily="18" charset="0"/>
                        </a:rPr>
                        <m:t>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27459" y="2248721"/>
                <a:ext cx="15080682" cy="7108293"/>
              </a:xfrm>
              <a:prstGeom prst="rect">
                <a:avLst/>
              </a:prstGeom>
              <a:blipFill>
                <a:blip r:embed="rId3"/>
                <a:stretch>
                  <a:fillRect l="-1213" r="-1375"/>
                </a:stretch>
              </a:blipFill>
            </p:spPr>
            <p:txBody>
              <a:bodyPr/>
              <a:lstStyle/>
              <a:p>
                <a:r>
                  <a:rPr lang="en-US">
                    <a:noFill/>
                  </a:rPr>
                  <a:t> </a:t>
                </a:r>
              </a:p>
            </p:txBody>
          </p:sp>
        </mc:Fallback>
      </mc:AlternateContent>
    </p:spTree>
    <p:extLst>
      <p:ext uri="{BB962C8B-B14F-4D97-AF65-F5344CB8AC3E}">
        <p14:creationId xmlns:p14="http://schemas.microsoft.com/office/powerpoint/2010/main" val="296616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left)">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27459" y="1670483"/>
                <a:ext cx="15080682" cy="8242256"/>
              </a:xfrm>
              <a:prstGeom prst="rect">
                <a:avLst/>
              </a:prstGeom>
            </p:spPr>
            <p:txBody>
              <a:bodyPr wrap="square">
                <a:spAutoFit/>
              </a:bodyPr>
              <a:lstStyle/>
              <a:p>
                <a:pPr marL="571500" lvl="0" indent="-571500" algn="just">
                  <a:lnSpc>
                    <a:spcPct val="150000"/>
                  </a:lnSpc>
                  <a:spcBef>
                    <a:spcPts val="600"/>
                  </a:spcBef>
                  <a:spcAft>
                    <a:spcPts val="600"/>
                  </a:spcAft>
                  <a:buFont typeface="Arial" panose="020B0604020202020204" pitchFamily="34" charset="0"/>
                  <a:buChar char="•"/>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Tứ phân vị: </a:t>
                </a:r>
                <a14:m>
                  <m:oMath xmlns:m="http://schemas.openxmlformats.org/officeDocument/2006/math">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m:t>
                        </m:r>
                      </m:e>
                      <m:sub>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e</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≈54,29</m:t>
                    </m:r>
                  </m:oMath>
                </a14:m>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 </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nên  nhóm 2 là nhóm có tần số tích lũy lớn hớn 10 với </a:t>
                </a:r>
                <a14:m>
                  <m:oMath xmlns:m="http://schemas.openxmlformats.org/officeDocument/2006/math">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r>
                      <m:rPr>
                        <m:sty m:val="p"/>
                      </m:rP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m:t>
                    </m:r>
                    <m:d>
                      <m:d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10−4</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den>
                        </m:f>
                      </m:e>
                    </m:d>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.10=46</m:t>
                    </m:r>
                  </m:oMath>
                </a14:m>
                <a:r>
                  <a:rPr lang="en-US" sz="3700">
                    <a:solidFill>
                      <a:prstClr val="black"/>
                    </a:solidFill>
                    <a:latin typeface="Arial" panose="020B0604020202020204" pitchFamily="34" charset="0"/>
                    <a:ea typeface="Arial" panose="020B0604020202020204" pitchFamily="34" charset="0"/>
                    <a:cs typeface="Arial" panose="020B0604020202020204" pitchFamily="34" charset="0"/>
                  </a:rPr>
                  <a:t> </a:t>
                </a:r>
              </a:p>
              <a:p>
                <a:pPr lvl="0" algn="just">
                  <a:lnSpc>
                    <a:spcPct val="150000"/>
                  </a:lnSpc>
                  <a:spcBef>
                    <a:spcPts val="600"/>
                  </a:spcBef>
                  <a:spcAft>
                    <a:spcPts val="600"/>
                  </a:spcAft>
                  <a:defRPr/>
                </a:pPr>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3.40</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n>
                    </m:f>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=30 </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nên  nhóm 4 là nhóm có tần số tích lũy bằng 34 lớn hơn 30 với </a:t>
                </a:r>
                <a14:m>
                  <m:oMath xmlns:m="http://schemas.openxmlformats.org/officeDocument/2006/math">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t</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l</m:t>
                    </m:r>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n</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cf</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=28</m:t>
                    </m:r>
                  </m:oMath>
                </a14:m>
                <a:r>
                  <a:rPr lang="en-US" sz="37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7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sSub>
                      <m:sSub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nl-NL"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Q</m:t>
                        </m:r>
                      </m:e>
                      <m: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=60+</m:t>
                    </m:r>
                    <m:d>
                      <m:d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30−28</m:t>
                            </m:r>
                          </m:num>
                          <m:den>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e>
                    </m:d>
                    <m:r>
                      <a:rPr lang="en-US" sz="3700" i="0">
                        <a:solidFill>
                          <a:prstClr val="black"/>
                        </a:solidFill>
                        <a:latin typeface="Cambria Math" panose="02040503050406030204" pitchFamily="18" charset="0"/>
                        <a:ea typeface="Calibri" panose="020F0502020204030204" pitchFamily="34" charset="0"/>
                        <a:cs typeface="Times New Roman" panose="02020603050405020304" pitchFamily="18" charset="0"/>
                      </a:rPr>
                      <m:t>.10≈63,33</m:t>
                    </m:r>
                  </m:oMath>
                </a14:m>
                <a:r>
                  <a:rPr lang="en-US" sz="3700">
                    <a:solidFill>
                      <a:prstClr val="black"/>
                    </a:solidFill>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1527459" y="1670483"/>
                <a:ext cx="15080682" cy="8242256"/>
              </a:xfrm>
              <a:prstGeom prst="rect">
                <a:avLst/>
              </a:prstGeom>
              <a:blipFill>
                <a:blip r:embed="rId3"/>
                <a:stretch>
                  <a:fillRect l="-1294" r="-1294"/>
                </a:stretch>
              </a:blipFill>
            </p:spPr>
            <p:txBody>
              <a:bodyPr/>
              <a:lstStyle/>
              <a:p>
                <a:r>
                  <a:rPr lang="en-US">
                    <a:noFill/>
                  </a:rPr>
                  <a:t> </a:t>
                </a:r>
              </a:p>
            </p:txBody>
          </p:sp>
        </mc:Fallback>
      </mc:AlternateContent>
    </p:spTree>
    <p:extLst>
      <p:ext uri="{BB962C8B-B14F-4D97-AF65-F5344CB8AC3E}">
        <p14:creationId xmlns:p14="http://schemas.microsoft.com/office/powerpoint/2010/main" val="25644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528702"/>
            <a:ext cx="17754600" cy="9243790"/>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38" name="Rectangle 37"/>
              <p:cNvSpPr/>
              <p:nvPr/>
            </p:nvSpPr>
            <p:spPr>
              <a:xfrm>
                <a:off x="569495" y="2247900"/>
                <a:ext cx="16615610" cy="736490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4000" i="1">
                    <a:latin typeface="Arial" panose="020B0604020202020204" pitchFamily="34" charset="0"/>
                    <a:ea typeface="Dotum" panose="020B0600000101010101" pitchFamily="34" charset="-127"/>
                    <a:cs typeface="Arial" panose="020B0604020202020204" pitchFamily="34" charset="0"/>
                  </a:rPr>
                  <a:t>Mẫu số liệu ghép nhóm </a:t>
                </a:r>
                <a:r>
                  <a:rPr lang="da-DK" sz="4000">
                    <a:latin typeface="Arial" panose="020B0604020202020204" pitchFamily="34" charset="0"/>
                    <a:ea typeface="Dotum" panose="020B0600000101010101" pitchFamily="34" charset="-127"/>
                    <a:cs typeface="Arial" panose="020B0604020202020204" pitchFamily="34" charset="0"/>
                  </a:rPr>
                  <a:t>là mẫu số liệu cho dưới dạng bảng tần số ghép nhóm.</a:t>
                </a:r>
                <a:endParaRPr lang="en-US" sz="40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buFont typeface="Arial" panose="020B0604020202020204" pitchFamily="34" charset="0"/>
                  <a:buChar char="•"/>
                </a:pPr>
                <a:r>
                  <a:rPr lang="da-DK" sz="4000">
                    <a:effectLst/>
                    <a:latin typeface="Arial" panose="020B0604020202020204" pitchFamily="34" charset="0"/>
                    <a:ea typeface="Dotum" panose="020B0600000101010101" pitchFamily="34" charset="-127"/>
                    <a:cs typeface="Arial" panose="020B0604020202020204" pitchFamily="34" charset="0"/>
                  </a:rPr>
                  <a:t>Mỗi nhóm số liệu gồm một số giá trị của mẫu số liệu được ghép nhóm theo một tiêu chí xác định có dạng </a:t>
                </a:r>
                <a14:m>
                  <m:oMath xmlns:m="http://schemas.openxmlformats.org/officeDocument/2006/math">
                    <m:d>
                      <m:dPr>
                        <m:beg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e>
                    </m:d>
                  </m:oMath>
                </a14:m>
                <a:r>
                  <a:rPr lang="da-DK" sz="4000">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r>
                  <a:rPr lang="da-DK" sz="4000" i="1">
                    <a:effectLst/>
                    <a:latin typeface="Arial" panose="020B0604020202020204" pitchFamily="34" charset="0"/>
                    <a:ea typeface="Dotum" panose="020B0600000101010101" pitchFamily="34" charset="-127"/>
                    <a:cs typeface="Arial" panose="020B0604020202020204" pitchFamily="34" charset="0"/>
                  </a:rPr>
                  <a:t>đầu mút trái</a:t>
                </a:r>
                <a:r>
                  <a:rPr lang="da-DK"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da-DK" sz="4000">
                    <a:effectLst/>
                    <a:latin typeface="Arial" panose="020B0604020202020204" pitchFamily="34" charset="0"/>
                    <a:ea typeface="Dotum" panose="020B0600000101010101" pitchFamily="34" charset="-127"/>
                    <a:cs typeface="Arial" panose="020B0604020202020204" pitchFamily="34" charset="0"/>
                  </a:rPr>
                  <a:t> là </a:t>
                </a:r>
                <a:r>
                  <a:rPr lang="da-DK" sz="4000" i="1">
                    <a:effectLst/>
                    <a:latin typeface="Arial" panose="020B0604020202020204" pitchFamily="34" charset="0"/>
                    <a:ea typeface="Dotum" panose="020B0600000101010101" pitchFamily="34" charset="-127"/>
                    <a:cs typeface="Arial" panose="020B0604020202020204" pitchFamily="34" charset="0"/>
                  </a:rPr>
                  <a:t>đầu mút phải</a:t>
                </a:r>
                <a:r>
                  <a:rPr lang="da-DK" sz="4000">
                    <a:effectLst/>
                    <a:latin typeface="Arial" panose="020B0604020202020204" pitchFamily="34" charset="0"/>
                    <a:ea typeface="Dotum" panose="020B0600000101010101" pitchFamily="34" charset="-127"/>
                    <a:cs typeface="Arial" panose="020B0604020202020204" pitchFamily="34" charset="0"/>
                  </a:rPr>
                  <a:t>. Độ dài nhóm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𝑏</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da-DK" sz="4000">
                    <a:effectLst/>
                    <a:latin typeface="Arial" panose="020B0604020202020204" pitchFamily="34" charset="0"/>
                    <a:ea typeface="Dotum" panose="020B0600000101010101" pitchFamily="34" charset="-127"/>
                    <a:cs typeface="Arial" panose="020B0604020202020204" pitchFamily="34" charset="0"/>
                  </a:rPr>
                  <a:t>.</a:t>
                </a:r>
              </a:p>
              <a:p>
                <a:pPr marL="571500" lvl="0" indent="-571500" algn="just">
                  <a:lnSpc>
                    <a:spcPct val="150000"/>
                  </a:lnSpc>
                  <a:buFont typeface="Arial" panose="020B0604020202020204" pitchFamily="34" charset="0"/>
                  <a:buChar char="•"/>
                </a:pPr>
                <a:r>
                  <a:rPr lang="da-DK" sz="4000" i="1">
                    <a:solidFill>
                      <a:prstClr val="black"/>
                    </a:solidFill>
                    <a:latin typeface="Arial" panose="020B0604020202020204" pitchFamily="34" charset="0"/>
                    <a:ea typeface="Dotum" panose="020B0600000101010101" pitchFamily="34" charset="-127"/>
                    <a:cs typeface="Arial" panose="020B0604020202020204" pitchFamily="34" charset="0"/>
                  </a:rPr>
                  <a:t>Tần số </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của một nhóm là số số liệu trong mẫu số liệu thuộc vào nhóm đó. Tần số của nhóm 1, nhóm 2,..., nhóm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kí hiệu lần lượt là </a:t>
                </a:r>
                <a14:m>
                  <m:oMath xmlns:m="http://schemas.openxmlformats.org/officeDocument/2006/math">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569495" y="2247900"/>
                <a:ext cx="16615610" cy="7364901"/>
              </a:xfrm>
              <a:prstGeom prst="rect">
                <a:avLst/>
              </a:prstGeom>
              <a:blipFill>
                <a:blip r:embed="rId2"/>
                <a:stretch>
                  <a:fillRect l="-1174" r="-1321" b="-2649"/>
                </a:stretch>
              </a:blipFill>
            </p:spPr>
            <p:txBody>
              <a:bodyPr/>
              <a:lstStyle/>
              <a:p>
                <a:r>
                  <a:rPr lang="en-US">
                    <a:noFill/>
                  </a:rPr>
                  <a:t> </a:t>
                </a:r>
              </a:p>
            </p:txBody>
          </p:sp>
        </mc:Fallback>
      </mc:AlternateContent>
      <p:sp>
        <p:nvSpPr>
          <p:cNvPr id="43" name="Freeform 36"/>
          <p:cNvSpPr/>
          <p:nvPr/>
        </p:nvSpPr>
        <p:spPr>
          <a:xfrm rot="5943249">
            <a:off x="-900272" y="1267227"/>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roup 38"/>
          <p:cNvGrpSpPr/>
          <p:nvPr/>
        </p:nvGrpSpPr>
        <p:grpSpPr>
          <a:xfrm>
            <a:off x="6858000" y="723900"/>
            <a:ext cx="4038600" cy="1258035"/>
            <a:chOff x="2057400" y="1544177"/>
            <a:chExt cx="4038600" cy="1694323"/>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p>
          </p:txBody>
        </p:sp>
        <p:sp>
          <p:nvSpPr>
            <p:cNvPr id="45" name="Rectangle 44"/>
            <p:cNvSpPr/>
            <p:nvPr/>
          </p:nvSpPr>
          <p:spPr>
            <a:xfrm>
              <a:off x="2439504" y="1544177"/>
              <a:ext cx="3425939" cy="1103892"/>
            </a:xfrm>
            <a:prstGeom prst="rect">
              <a:avLst/>
            </a:prstGeom>
          </p:spPr>
          <p:txBody>
            <a:bodyPr wrap="none">
              <a:spAutoFit/>
            </a:bodyPr>
            <a:lstStyle/>
            <a:p>
              <a:pPr lvl="0" algn="ctr">
                <a:lnSpc>
                  <a:spcPct val="150000"/>
                </a:lnSpc>
              </a:pPr>
              <a:r>
                <a:rPr lang="en-US" sz="5000" b="1">
                  <a:solidFill>
                    <a:prstClr val="black"/>
                  </a:solidFill>
                  <a:latin typeface="Arial" panose="020B0604020202020204" pitchFamily="34" charset="0"/>
                  <a:cs typeface="Arial" panose="020B0604020202020204" pitchFamily="34" charset="0"/>
                </a:rPr>
                <a:t>KẾT LUẬN</a:t>
              </a:r>
            </a:p>
          </p:txBody>
        </p:sp>
      </p:gr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anim calcmode="lin" valueType="num">
                                      <p:cBhvr>
                                        <p:cTn id="15" dur="500" fill="hold"/>
                                        <p:tgtEl>
                                          <p:spTgt spid="38"/>
                                        </p:tgtEl>
                                        <p:attrNameLst>
                                          <p:attrName>ppt_x</p:attrName>
                                        </p:attrNameLst>
                                      </p:cBhvr>
                                      <p:tavLst>
                                        <p:tav tm="0">
                                          <p:val>
                                            <p:strVal val="#ppt_x"/>
                                          </p:val>
                                        </p:tav>
                                        <p:tav tm="100000">
                                          <p:val>
                                            <p:strVal val="#ppt_x"/>
                                          </p:val>
                                        </p:tav>
                                      </p:tavLst>
                                    </p:anim>
                                    <p:anim calcmode="lin" valueType="num">
                                      <p:cBhvr>
                                        <p:cTn id="16"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sp>
        <p:nvSpPr>
          <p:cNvPr id="18" name="Freeform 18"/>
          <p:cNvSpPr/>
          <p:nvPr/>
        </p:nvSpPr>
        <p:spPr>
          <a:xfrm>
            <a:off x="-152400" y="211765"/>
            <a:ext cx="18440400" cy="9829801"/>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9" name="TextBox 8"/>
          <p:cNvSpPr txBox="1"/>
          <p:nvPr/>
        </p:nvSpPr>
        <p:spPr>
          <a:xfrm>
            <a:off x="8448049" y="876300"/>
            <a:ext cx="1239502"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900" b="1" i="0"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9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527459" y="2248721"/>
                <a:ext cx="15080682" cy="4848635"/>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Mốt của mẫu số liệu: Nhóm 3 tương ứng </a:t>
                </a:r>
                <a14:m>
                  <m:oMath xmlns:m="http://schemas.openxmlformats.org/officeDocument/2006/math">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[50;60)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nhóm có tần số lớn nhất với </a:t>
                </a:r>
                <a14:m>
                  <m:oMath xmlns:m="http://schemas.openxmlformats.org/officeDocument/2006/math">
                    <m:r>
                      <a:rPr kumimoji="0" lang="nl-NL"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𝑢</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𝑔</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=14</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Nhóm 2 có tần số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nhóm 4 có tần số </a:t>
                </a:r>
                <a14:m>
                  <m:oMath xmlns:m="http://schemas.openxmlformats.org/officeDocument/2006/math">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𝑛</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𝑀</m:t>
                          </m:r>
                        </m:e>
                        <m: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=50+</m:t>
                      </m:r>
                      <m:d>
                        <m:d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f>
                            <m:fPr>
                              <m:ctrlPr>
                                <a:rPr kumimoji="0" lang="en-US" sz="3800" b="1"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14−10</m:t>
                              </m:r>
                            </m:num>
                            <m:den>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2.14−10−6</m:t>
                              </m:r>
                            </m:den>
                          </m:f>
                        </m:e>
                      </m:d>
                      <m: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.10≈53,33</m:t>
                      </m:r>
                    </m:oMath>
                  </m:oMathPara>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27459" y="2248721"/>
                <a:ext cx="15080682" cy="4848635"/>
              </a:xfrm>
              <a:prstGeom prst="rect">
                <a:avLst/>
              </a:prstGeom>
              <a:blipFill>
                <a:blip r:embed="rId2"/>
                <a:stretch>
                  <a:fillRect l="-1334" r="-1375"/>
                </a:stretch>
              </a:blipFill>
            </p:spPr>
            <p:txBody>
              <a:bodyPr/>
              <a:lstStyle/>
              <a:p>
                <a:r>
                  <a:rPr lang="en-US">
                    <a:noFill/>
                  </a:rPr>
                  <a:t> </a:t>
                </a:r>
              </a:p>
            </p:txBody>
          </p:sp>
        </mc:Fallback>
      </mc:AlternateContent>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6800" y="7380094"/>
            <a:ext cx="2286000" cy="2641456"/>
          </a:xfrm>
          <a:prstGeom prst="rect">
            <a:avLst/>
          </a:prstGeom>
        </p:spPr>
      </p:pic>
    </p:spTree>
    <p:extLst>
      <p:ext uri="{BB962C8B-B14F-4D97-AF65-F5344CB8AC3E}">
        <p14:creationId xmlns:p14="http://schemas.microsoft.com/office/powerpoint/2010/main" val="113224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2" name="Group 2"/>
          <p:cNvGrpSpPr/>
          <p:nvPr/>
        </p:nvGrpSpPr>
        <p:grpSpPr>
          <a:xfrm>
            <a:off x="14097000" y="3617836"/>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046553" y="4922120"/>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249400" y="2389988"/>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84314" y="527652"/>
            <a:ext cx="17298124" cy="10024998"/>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489425" y="527652"/>
            <a:ext cx="17703235" cy="11802156"/>
            <a:chOff x="0" y="0"/>
            <a:chExt cx="23604313" cy="15736209"/>
          </a:xfrm>
        </p:grpSpPr>
        <p:sp>
          <p:nvSpPr>
            <p:cNvPr id="21" name="Freeform 21"/>
            <p:cNvSpPr/>
            <p:nvPr/>
          </p:nvSpPr>
          <p:spPr>
            <a:xfrm>
              <a:off x="0"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2" name="Freeform 22"/>
            <p:cNvSpPr/>
            <p:nvPr/>
          </p:nvSpPr>
          <p:spPr>
            <a:xfrm>
              <a:off x="7868104" y="0"/>
              <a:ext cx="7868104" cy="7868104"/>
            </a:xfrm>
            <a:custGeom>
              <a:avLst/>
              <a:gdLst/>
              <a:ahLst/>
              <a:cxnLst/>
              <a:rect l="l" t="t" r="r" b="b"/>
              <a:pathLst>
                <a:path w="7868104" h="7868104">
                  <a:moveTo>
                    <a:pt x="0" y="0"/>
                  </a:moveTo>
                  <a:lnTo>
                    <a:pt x="7868105" y="0"/>
                  </a:lnTo>
                  <a:lnTo>
                    <a:pt x="7868105"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3" name="Freeform 23"/>
            <p:cNvSpPr/>
            <p:nvPr/>
          </p:nvSpPr>
          <p:spPr>
            <a:xfrm>
              <a:off x="15736209" y="0"/>
              <a:ext cx="7868104" cy="7868104"/>
            </a:xfrm>
            <a:custGeom>
              <a:avLst/>
              <a:gdLst/>
              <a:ahLst/>
              <a:cxnLst/>
              <a:rect l="l" t="t" r="r" b="b"/>
              <a:pathLst>
                <a:path w="7868104" h="7868104">
                  <a:moveTo>
                    <a:pt x="0" y="0"/>
                  </a:moveTo>
                  <a:lnTo>
                    <a:pt x="7868104" y="0"/>
                  </a:lnTo>
                  <a:lnTo>
                    <a:pt x="7868104" y="7868104"/>
                  </a:lnTo>
                  <a:lnTo>
                    <a:pt x="0" y="7868104"/>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4" name="Freeform 24"/>
            <p:cNvSpPr/>
            <p:nvPr/>
          </p:nvSpPr>
          <p:spPr>
            <a:xfrm>
              <a:off x="0"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5" name="Freeform 25"/>
            <p:cNvSpPr/>
            <p:nvPr/>
          </p:nvSpPr>
          <p:spPr>
            <a:xfrm>
              <a:off x="7868104" y="7868104"/>
              <a:ext cx="7868104" cy="7868104"/>
            </a:xfrm>
            <a:custGeom>
              <a:avLst/>
              <a:gdLst/>
              <a:ahLst/>
              <a:cxnLst/>
              <a:rect l="l" t="t" r="r" b="b"/>
              <a:pathLst>
                <a:path w="7868104" h="7868104">
                  <a:moveTo>
                    <a:pt x="0" y="0"/>
                  </a:moveTo>
                  <a:lnTo>
                    <a:pt x="7868105" y="0"/>
                  </a:lnTo>
                  <a:lnTo>
                    <a:pt x="7868105"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6" name="Freeform 26"/>
            <p:cNvSpPr/>
            <p:nvPr/>
          </p:nvSpPr>
          <p:spPr>
            <a:xfrm>
              <a:off x="15736209" y="7868104"/>
              <a:ext cx="7868104" cy="7868104"/>
            </a:xfrm>
            <a:custGeom>
              <a:avLst/>
              <a:gdLst/>
              <a:ahLst/>
              <a:cxnLst/>
              <a:rect l="l" t="t" r="r" b="b"/>
              <a:pathLst>
                <a:path w="7868104" h="7868104">
                  <a:moveTo>
                    <a:pt x="0" y="0"/>
                  </a:moveTo>
                  <a:lnTo>
                    <a:pt x="7868104" y="0"/>
                  </a:lnTo>
                  <a:lnTo>
                    <a:pt x="7868104" y="7868105"/>
                  </a:lnTo>
                  <a:lnTo>
                    <a:pt x="0" y="7868105"/>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sp>
        <p:nvSpPr>
          <p:cNvPr id="32" name="TextBox 32"/>
          <p:cNvSpPr txBox="1"/>
          <p:nvPr/>
        </p:nvSpPr>
        <p:spPr>
          <a:xfrm>
            <a:off x="3733800" y="1425674"/>
            <a:ext cx="10152906" cy="974626"/>
          </a:xfrm>
          <a:prstGeom prst="rect">
            <a:avLst/>
          </a:prstGeom>
        </p:spPr>
        <p:txBody>
          <a:bodyPr lIns="0" tIns="0" rIns="0" bIns="0" rtlCol="0" anchor="t">
            <a:spAutoFit/>
          </a:bodyPr>
          <a:lstStyle/>
          <a:p>
            <a:pPr algn="ctr">
              <a:lnSpc>
                <a:spcPts val="7588"/>
              </a:lnSpc>
            </a:pPr>
            <a:r>
              <a:rPr lang="vi-VN" sz="6600" b="1" spc="147">
                <a:solidFill>
                  <a:srgbClr val="002060"/>
                </a:solidFill>
                <a:latin typeface="Arial" panose="020B0604020202020204" pitchFamily="34" charset="0"/>
                <a:cs typeface="Arial" panose="020B0604020202020204" pitchFamily="34" charset="0"/>
              </a:rPr>
              <a:t>HƯỚNG DẪN VỀ NHÀ</a:t>
            </a:r>
            <a:endParaRPr lang="en-US" sz="6600" b="1" spc="147">
              <a:solidFill>
                <a:srgbClr val="002060"/>
              </a:solidFill>
              <a:latin typeface="Arial" panose="020B0604020202020204" pitchFamily="34" charset="0"/>
              <a:cs typeface="Arial" panose="020B0604020202020204" pitchFamily="34" charset="0"/>
            </a:endParaRPr>
          </a:p>
        </p:txBody>
      </p:sp>
      <p:sp>
        <p:nvSpPr>
          <p:cNvPr id="43" name="Folded Corner 42"/>
          <p:cNvSpPr/>
          <p:nvPr/>
        </p:nvSpPr>
        <p:spPr>
          <a:xfrm>
            <a:off x="762002" y="3068513"/>
            <a:ext cx="1465387" cy="1465387"/>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44" name="Folded Corner 43"/>
          <p:cNvSpPr/>
          <p:nvPr/>
        </p:nvSpPr>
        <p:spPr>
          <a:xfrm>
            <a:off x="762000" y="5142871"/>
            <a:ext cx="1465387" cy="1465387"/>
          </a:xfrm>
          <a:prstGeom prst="foldedCorner">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45" name="Folded Corner 44"/>
          <p:cNvSpPr/>
          <p:nvPr/>
        </p:nvSpPr>
        <p:spPr>
          <a:xfrm>
            <a:off x="762000" y="7284423"/>
            <a:ext cx="1465387" cy="1465387"/>
          </a:xfrm>
          <a:prstGeom prst="foldedCorner">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lnSpc>
                <a:spcPct val="200000"/>
              </a:lnSpc>
            </a:pP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46" name="TextBox 45"/>
          <p:cNvSpPr txBox="1"/>
          <p:nvPr/>
        </p:nvSpPr>
        <p:spPr>
          <a:xfrm>
            <a:off x="2719880" y="3287047"/>
            <a:ext cx="10453271" cy="942053"/>
          </a:xfrm>
          <a:prstGeom prst="rect">
            <a:avLst/>
          </a:prstGeom>
          <a:noFill/>
        </p:spPr>
        <p:txBody>
          <a:bodyPr wrap="square" rtlCol="0">
            <a:spAutoFit/>
          </a:bodyPr>
          <a:lstStyle/>
          <a:p>
            <a:pPr>
              <a:lnSpc>
                <a:spcPct val="150000"/>
              </a:lnSpc>
            </a:pPr>
            <a:r>
              <a:rPr lang="vi-VN" sz="4200">
                <a:latin typeface="Arial" panose="020B0604020202020204" pitchFamily="34" charset="0"/>
                <a:cs typeface="Arial" panose="020B0604020202020204" pitchFamily="34" charset="0"/>
              </a:rPr>
              <a:t>Ôn lại các kiến thức đã học trong bài</a:t>
            </a:r>
            <a:endParaRPr lang="en-US" sz="4200">
              <a:latin typeface="Arial" panose="020B0604020202020204" pitchFamily="34" charset="0"/>
              <a:cs typeface="Arial" panose="020B0604020202020204" pitchFamily="34" charset="0"/>
            </a:endParaRPr>
          </a:p>
        </p:txBody>
      </p:sp>
      <p:sp>
        <p:nvSpPr>
          <p:cNvPr id="47" name="TextBox 46"/>
          <p:cNvSpPr txBox="1"/>
          <p:nvPr/>
        </p:nvSpPr>
        <p:spPr>
          <a:xfrm>
            <a:off x="2719880" y="5344447"/>
            <a:ext cx="11790624" cy="942053"/>
          </a:xfrm>
          <a:prstGeom prst="rect">
            <a:avLst/>
          </a:prstGeom>
          <a:noFill/>
        </p:spPr>
        <p:txBody>
          <a:bodyPr wrap="square" rtlCol="0">
            <a:spAutoFit/>
          </a:bodyPr>
          <a:lstStyle/>
          <a:p>
            <a:pPr>
              <a:lnSpc>
                <a:spcPct val="150000"/>
              </a:lnSpc>
            </a:pPr>
            <a:r>
              <a:rPr lang="vi-VN" sz="4200">
                <a:cs typeface="Arial" panose="020B0604020202020204" pitchFamily="34" charset="0"/>
              </a:rPr>
              <a:t>Hoàn thành các bài tập trong SBT</a:t>
            </a:r>
            <a:endParaRPr lang="en-US" sz="4200">
              <a:latin typeface="Arial" panose="020B0604020202020204" pitchFamily="34" charset="0"/>
              <a:cs typeface="Arial" panose="020B0604020202020204" pitchFamily="34" charset="0"/>
            </a:endParaRPr>
          </a:p>
        </p:txBody>
      </p:sp>
      <p:sp>
        <p:nvSpPr>
          <p:cNvPr id="48" name="TextBox 47"/>
          <p:cNvSpPr txBox="1"/>
          <p:nvPr/>
        </p:nvSpPr>
        <p:spPr>
          <a:xfrm>
            <a:off x="2686210" y="6988495"/>
            <a:ext cx="13693834" cy="2031325"/>
          </a:xfrm>
          <a:prstGeom prst="rect">
            <a:avLst/>
          </a:prstGeom>
          <a:noFill/>
        </p:spPr>
        <p:txBody>
          <a:bodyPr wrap="square" rtlCol="0">
            <a:spAutoFit/>
          </a:bodyPr>
          <a:lstStyle/>
          <a:p>
            <a:pPr algn="just">
              <a:lnSpc>
                <a:spcPct val="150000"/>
              </a:lnSpc>
            </a:pPr>
            <a:r>
              <a:rPr lang="vi-VN" sz="4200">
                <a:latin typeface="Arial" panose="020B0604020202020204" pitchFamily="34" charset="0"/>
                <a:cs typeface="Arial" panose="020B0604020202020204" pitchFamily="34" charset="0"/>
              </a:rPr>
              <a:t>Chuẩn bị bài sau - </a:t>
            </a:r>
            <a:r>
              <a:rPr lang="vi-VN" sz="4200" b="1">
                <a:cs typeface="Arial" panose="020B0604020202020204" pitchFamily="34" charset="0"/>
              </a:rPr>
              <a:t>Bài </a:t>
            </a:r>
            <a:r>
              <a:rPr lang="en-US" sz="4200" b="1">
                <a:latin typeface="Arial" panose="020B0604020202020204" pitchFamily="34" charset="0"/>
                <a:cs typeface="Arial" panose="020B0604020202020204" pitchFamily="34" charset="0"/>
              </a:rPr>
              <a:t>2</a:t>
            </a:r>
            <a:r>
              <a:rPr lang="vi-VN" sz="4200" b="1">
                <a:latin typeface="Arial" panose="020B0604020202020204" pitchFamily="34" charset="0"/>
                <a:cs typeface="Arial" panose="020B0604020202020204" pitchFamily="34" charset="0"/>
              </a:rPr>
              <a:t>.</a:t>
            </a:r>
            <a:r>
              <a:rPr lang="vi-VN" sz="4200" b="1">
                <a:cs typeface="Arial" panose="020B0604020202020204" pitchFamily="34" charset="0"/>
              </a:rPr>
              <a:t> Biến cố hợp và biến cố giao. Biến cố độc lập. Các quy tắc tính xác suất</a:t>
            </a:r>
            <a:endParaRPr lang="en-US" sz="42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anim calcmode="lin" valueType="num">
                                      <p:cBhvr>
                                        <p:cTn id="12" dur="500" fill="hold"/>
                                        <p:tgtEl>
                                          <p:spTgt spid="43"/>
                                        </p:tgtEl>
                                        <p:attrNameLst>
                                          <p:attrName>ppt_x</p:attrName>
                                        </p:attrNameLst>
                                      </p:cBhvr>
                                      <p:tavLst>
                                        <p:tav tm="0">
                                          <p:val>
                                            <p:strVal val="#ppt_x"/>
                                          </p:val>
                                        </p:tav>
                                        <p:tav tm="100000">
                                          <p:val>
                                            <p:strVal val="#ppt_x"/>
                                          </p:val>
                                        </p:tav>
                                      </p:tavLst>
                                    </p:anim>
                                    <p:anim calcmode="lin" valueType="num">
                                      <p:cBhvr>
                                        <p:cTn id="13" dur="500" fill="hold"/>
                                        <p:tgtEl>
                                          <p:spTgt spid="4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anim calcmode="lin" valueType="num">
                                      <p:cBhvr>
                                        <p:cTn id="28" dur="500" fill="hold"/>
                                        <p:tgtEl>
                                          <p:spTgt spid="47"/>
                                        </p:tgtEl>
                                        <p:attrNameLst>
                                          <p:attrName>ppt_x</p:attrName>
                                        </p:attrNameLst>
                                      </p:cBhvr>
                                      <p:tavLst>
                                        <p:tav tm="0">
                                          <p:val>
                                            <p:strVal val="#ppt_x"/>
                                          </p:val>
                                        </p:tav>
                                        <p:tav tm="100000">
                                          <p:val>
                                            <p:strVal val="#ppt_x"/>
                                          </p:val>
                                        </p:tav>
                                      </p:tavLst>
                                    </p:anim>
                                    <p:anim calcmode="lin" valueType="num">
                                      <p:cBhvr>
                                        <p:cTn id="29" dur="500" fill="hold"/>
                                        <p:tgtEl>
                                          <p:spTgt spid="4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anim calcmode="lin" valueType="num">
                                      <p:cBhvr>
                                        <p:cTn id="39" dur="500" fill="hold"/>
                                        <p:tgtEl>
                                          <p:spTgt spid="48"/>
                                        </p:tgtEl>
                                        <p:attrNameLst>
                                          <p:attrName>ppt_x</p:attrName>
                                        </p:attrNameLst>
                                      </p:cBhvr>
                                      <p:tavLst>
                                        <p:tav tm="0">
                                          <p:val>
                                            <p:strVal val="#ppt_x"/>
                                          </p:val>
                                        </p:tav>
                                        <p:tav tm="100000">
                                          <p:val>
                                            <p:strVal val="#ppt_x"/>
                                          </p:val>
                                        </p:tav>
                                      </p:tavLst>
                                    </p:anim>
                                    <p:anim calcmode="lin" valueType="num">
                                      <p:cBhvr>
                                        <p:cTn id="40"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3" grpId="0" animBg="1"/>
      <p:bldP spid="44" grpId="0" animBg="1"/>
      <p:bldP spid="45" grpId="0" animBg="1"/>
      <p:bldP spid="46" grpId="0"/>
      <p:bldP spid="47" grpId="0"/>
      <p:bldP spid="4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8ADE1"/>
        </a:solidFill>
        <a:effectLst/>
      </p:bgPr>
    </p:bg>
    <p:spTree>
      <p:nvGrpSpPr>
        <p:cNvPr id="1" name=""/>
        <p:cNvGrpSpPr/>
        <p:nvPr/>
      </p:nvGrpSpPr>
      <p:grpSpPr>
        <a:xfrm>
          <a:off x="0" y="0"/>
          <a:ext cx="0" cy="0"/>
          <a:chOff x="0" y="0"/>
          <a:chExt cx="0" cy="0"/>
        </a:xfrm>
      </p:grpSpPr>
      <p:grpSp>
        <p:nvGrpSpPr>
          <p:cNvPr id="2" name="Group 2"/>
          <p:cNvGrpSpPr/>
          <p:nvPr/>
        </p:nvGrpSpPr>
        <p:grpSpPr>
          <a:xfrm>
            <a:off x="14450775" y="7787674"/>
            <a:ext cx="3666838" cy="947966"/>
            <a:chOff x="0" y="0"/>
            <a:chExt cx="3623462" cy="936752"/>
          </a:xfrm>
        </p:grpSpPr>
        <p:sp>
          <p:nvSpPr>
            <p:cNvPr id="3"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BD2"/>
            </a:solidFill>
          </p:spPr>
        </p:sp>
        <p:sp>
          <p:nvSpPr>
            <p:cNvPr id="5"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7" name="Group 7"/>
          <p:cNvGrpSpPr/>
          <p:nvPr/>
        </p:nvGrpSpPr>
        <p:grpSpPr>
          <a:xfrm>
            <a:off x="14450775" y="2108145"/>
            <a:ext cx="3666838" cy="947966"/>
            <a:chOff x="0" y="0"/>
            <a:chExt cx="3623462" cy="936752"/>
          </a:xfrm>
        </p:grpSpPr>
        <p:sp>
          <p:nvSpPr>
            <p:cNvPr id="8"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9"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0"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11"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2" name="Group 12"/>
          <p:cNvGrpSpPr/>
          <p:nvPr/>
        </p:nvGrpSpPr>
        <p:grpSpPr>
          <a:xfrm>
            <a:off x="14450775" y="3573532"/>
            <a:ext cx="3666838" cy="947966"/>
            <a:chOff x="0" y="0"/>
            <a:chExt cx="3623462" cy="936752"/>
          </a:xfrm>
        </p:grpSpPr>
        <p:sp>
          <p:nvSpPr>
            <p:cNvPr id="13"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4"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15"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16"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14460300" y="709904"/>
            <a:ext cx="3666838" cy="947966"/>
            <a:chOff x="0" y="0"/>
            <a:chExt cx="3623462" cy="936752"/>
          </a:xfrm>
        </p:grpSpPr>
        <p:sp>
          <p:nvSpPr>
            <p:cNvPr id="18" name="Freeform 1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19" name="Freeform 1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20" name="Freeform 2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89B"/>
            </a:solidFill>
          </p:spPr>
        </p:sp>
        <p:sp>
          <p:nvSpPr>
            <p:cNvPr id="21" name="Freeform 2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22" name="Group 22"/>
          <p:cNvGrpSpPr/>
          <p:nvPr/>
        </p:nvGrpSpPr>
        <p:grpSpPr>
          <a:xfrm>
            <a:off x="-115376" y="527652"/>
            <a:ext cx="17319661" cy="9948534"/>
            <a:chOff x="0" y="0"/>
            <a:chExt cx="4561557" cy="2620190"/>
          </a:xfrm>
        </p:grpSpPr>
        <p:sp>
          <p:nvSpPr>
            <p:cNvPr id="23" name="Freeform 23"/>
            <p:cNvSpPr/>
            <p:nvPr/>
          </p:nvSpPr>
          <p:spPr>
            <a:xfrm>
              <a:off x="0" y="0"/>
              <a:ext cx="4561557" cy="2620190"/>
            </a:xfrm>
            <a:custGeom>
              <a:avLst/>
              <a:gdLst/>
              <a:ahLst/>
              <a:cxnLst/>
              <a:rect l="l" t="t" r="r" b="b"/>
              <a:pathLst>
                <a:path w="4561557" h="2620190">
                  <a:moveTo>
                    <a:pt x="0" y="0"/>
                  </a:moveTo>
                  <a:lnTo>
                    <a:pt x="4561557" y="0"/>
                  </a:lnTo>
                  <a:lnTo>
                    <a:pt x="4561557" y="2620190"/>
                  </a:lnTo>
                  <a:lnTo>
                    <a:pt x="0" y="2620190"/>
                  </a:lnTo>
                  <a:close/>
                </a:path>
              </a:pathLst>
            </a:custGeom>
            <a:solidFill>
              <a:srgbClr val="99DCFF"/>
            </a:solidFill>
            <a:ln w="28575">
              <a:solidFill>
                <a:srgbClr val="000000"/>
              </a:solidFill>
            </a:ln>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5" name="Group 25"/>
          <p:cNvGrpSpPr/>
          <p:nvPr/>
        </p:nvGrpSpPr>
        <p:grpSpPr>
          <a:xfrm>
            <a:off x="-363921" y="527652"/>
            <a:ext cx="17568206" cy="11712137"/>
            <a:chOff x="0" y="0"/>
            <a:chExt cx="23424274" cy="15616183"/>
          </a:xfrm>
        </p:grpSpPr>
        <p:sp>
          <p:nvSpPr>
            <p:cNvPr id="26" name="Freeform 26"/>
            <p:cNvSpPr/>
            <p:nvPr/>
          </p:nvSpPr>
          <p:spPr>
            <a:xfrm>
              <a:off x="0"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7" name="Freeform 27"/>
            <p:cNvSpPr/>
            <p:nvPr/>
          </p:nvSpPr>
          <p:spPr>
            <a:xfrm>
              <a:off x="7808091" y="0"/>
              <a:ext cx="7808091" cy="7808091"/>
            </a:xfrm>
            <a:custGeom>
              <a:avLst/>
              <a:gdLst/>
              <a:ahLst/>
              <a:cxnLst/>
              <a:rect l="l" t="t" r="r" b="b"/>
              <a:pathLst>
                <a:path w="7808091" h="7808091">
                  <a:moveTo>
                    <a:pt x="0" y="0"/>
                  </a:moveTo>
                  <a:lnTo>
                    <a:pt x="7808092" y="0"/>
                  </a:lnTo>
                  <a:lnTo>
                    <a:pt x="7808092"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8" name="Freeform 28"/>
            <p:cNvSpPr/>
            <p:nvPr/>
          </p:nvSpPr>
          <p:spPr>
            <a:xfrm>
              <a:off x="15616183" y="0"/>
              <a:ext cx="7808091" cy="7808091"/>
            </a:xfrm>
            <a:custGeom>
              <a:avLst/>
              <a:gdLst/>
              <a:ahLst/>
              <a:cxnLst/>
              <a:rect l="l" t="t" r="r" b="b"/>
              <a:pathLst>
                <a:path w="7808091" h="7808091">
                  <a:moveTo>
                    <a:pt x="0" y="0"/>
                  </a:moveTo>
                  <a:lnTo>
                    <a:pt x="7808091" y="0"/>
                  </a:lnTo>
                  <a:lnTo>
                    <a:pt x="7808091" y="7808091"/>
                  </a:lnTo>
                  <a:lnTo>
                    <a:pt x="0" y="7808091"/>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29" name="Freeform 29"/>
            <p:cNvSpPr/>
            <p:nvPr/>
          </p:nvSpPr>
          <p:spPr>
            <a:xfrm>
              <a:off x="0"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0" name="Freeform 30"/>
            <p:cNvSpPr/>
            <p:nvPr/>
          </p:nvSpPr>
          <p:spPr>
            <a:xfrm>
              <a:off x="7808091" y="7808091"/>
              <a:ext cx="7808091" cy="7808091"/>
            </a:xfrm>
            <a:custGeom>
              <a:avLst/>
              <a:gdLst/>
              <a:ahLst/>
              <a:cxnLst/>
              <a:rect l="l" t="t" r="r" b="b"/>
              <a:pathLst>
                <a:path w="7808091" h="7808091">
                  <a:moveTo>
                    <a:pt x="0" y="0"/>
                  </a:moveTo>
                  <a:lnTo>
                    <a:pt x="7808092" y="0"/>
                  </a:lnTo>
                  <a:lnTo>
                    <a:pt x="7808092"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sp>
          <p:nvSpPr>
            <p:cNvPr id="31" name="Freeform 31"/>
            <p:cNvSpPr/>
            <p:nvPr/>
          </p:nvSpPr>
          <p:spPr>
            <a:xfrm>
              <a:off x="15616183" y="7808091"/>
              <a:ext cx="7808091" cy="7808091"/>
            </a:xfrm>
            <a:custGeom>
              <a:avLst/>
              <a:gdLst/>
              <a:ahLst/>
              <a:cxnLst/>
              <a:rect l="l" t="t" r="r" b="b"/>
              <a:pathLst>
                <a:path w="7808091" h="7808091">
                  <a:moveTo>
                    <a:pt x="0" y="0"/>
                  </a:moveTo>
                  <a:lnTo>
                    <a:pt x="7808091" y="0"/>
                  </a:lnTo>
                  <a:lnTo>
                    <a:pt x="7808091" y="7808092"/>
                  </a:lnTo>
                  <a:lnTo>
                    <a:pt x="0" y="7808092"/>
                  </a:lnTo>
                  <a:lnTo>
                    <a:pt x="0" y="0"/>
                  </a:lnTo>
                  <a:close/>
                </a:path>
              </a:pathLst>
            </a:custGeom>
            <a:blipFill>
              <a:blip r:embed="rId2">
                <a:alphaModFix amt="34000"/>
                <a:extLst>
                  <a:ext uri="{96DAC541-7B7A-43D3-8B79-37D633B846F1}">
                    <asvg:svgBlip xmlns:asvg="http://schemas.microsoft.com/office/drawing/2016/SVG/main" r:embed="rId3"/>
                  </a:ext>
                </a:extLst>
              </a:blip>
              <a:stretch>
                <a:fillRect/>
              </a:stretch>
            </a:blipFill>
          </p:spPr>
        </p:sp>
      </p:grpSp>
      <p:grpSp>
        <p:nvGrpSpPr>
          <p:cNvPr id="32" name="Group 32"/>
          <p:cNvGrpSpPr/>
          <p:nvPr/>
        </p:nvGrpSpPr>
        <p:grpSpPr>
          <a:xfrm>
            <a:off x="828737" y="2237854"/>
            <a:ext cx="14900499" cy="6311473"/>
            <a:chOff x="0" y="0"/>
            <a:chExt cx="3454583" cy="1463274"/>
          </a:xfrm>
        </p:grpSpPr>
        <p:sp>
          <p:nvSpPr>
            <p:cNvPr id="33" name="Freeform 33"/>
            <p:cNvSpPr/>
            <p:nvPr/>
          </p:nvSpPr>
          <p:spPr>
            <a:xfrm>
              <a:off x="0" y="0"/>
              <a:ext cx="3454583" cy="1463274"/>
            </a:xfrm>
            <a:custGeom>
              <a:avLst/>
              <a:gdLst/>
              <a:ahLst/>
              <a:cxnLst/>
              <a:rect l="l" t="t" r="r" b="b"/>
              <a:pathLst>
                <a:path w="3454583" h="1463274">
                  <a:moveTo>
                    <a:pt x="26498" y="0"/>
                  </a:moveTo>
                  <a:lnTo>
                    <a:pt x="3428085" y="0"/>
                  </a:lnTo>
                  <a:cubicBezTo>
                    <a:pt x="3435112" y="0"/>
                    <a:pt x="3441852" y="2792"/>
                    <a:pt x="3446822" y="7761"/>
                  </a:cubicBezTo>
                  <a:cubicBezTo>
                    <a:pt x="3451791" y="12731"/>
                    <a:pt x="3454583" y="19471"/>
                    <a:pt x="3454583" y="26498"/>
                  </a:cubicBezTo>
                  <a:lnTo>
                    <a:pt x="3454583" y="1436775"/>
                  </a:lnTo>
                  <a:cubicBezTo>
                    <a:pt x="3454583" y="1443803"/>
                    <a:pt x="3451791" y="1450543"/>
                    <a:pt x="3446822" y="1455512"/>
                  </a:cubicBezTo>
                  <a:cubicBezTo>
                    <a:pt x="3441852" y="1460482"/>
                    <a:pt x="3435112" y="1463274"/>
                    <a:pt x="3428085" y="1463274"/>
                  </a:cubicBezTo>
                  <a:lnTo>
                    <a:pt x="26498" y="1463274"/>
                  </a:lnTo>
                  <a:cubicBezTo>
                    <a:pt x="19471" y="1463274"/>
                    <a:pt x="12731" y="1460482"/>
                    <a:pt x="7761" y="1455512"/>
                  </a:cubicBezTo>
                  <a:cubicBezTo>
                    <a:pt x="2792" y="1450543"/>
                    <a:pt x="0" y="1443803"/>
                    <a:pt x="0" y="1436775"/>
                  </a:cubicBezTo>
                  <a:lnTo>
                    <a:pt x="0" y="26498"/>
                  </a:lnTo>
                  <a:cubicBezTo>
                    <a:pt x="0" y="19471"/>
                    <a:pt x="2792" y="12731"/>
                    <a:pt x="7761" y="7761"/>
                  </a:cubicBezTo>
                  <a:cubicBezTo>
                    <a:pt x="12731" y="2792"/>
                    <a:pt x="19471" y="0"/>
                    <a:pt x="26498" y="0"/>
                  </a:cubicBezTo>
                  <a:close/>
                </a:path>
              </a:pathLst>
            </a:custGeom>
            <a:solidFill>
              <a:srgbClr val="FFFFFF"/>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6" name="Freeform 36"/>
          <p:cNvSpPr/>
          <p:nvPr/>
        </p:nvSpPr>
        <p:spPr>
          <a:xfrm>
            <a:off x="828737" y="7495136"/>
            <a:ext cx="3332211" cy="2108380"/>
          </a:xfrm>
          <a:custGeom>
            <a:avLst/>
            <a:gdLst/>
            <a:ahLst/>
            <a:cxnLst/>
            <a:rect l="l" t="t" r="r" b="b"/>
            <a:pathLst>
              <a:path w="3332211" h="2108380">
                <a:moveTo>
                  <a:pt x="0" y="0"/>
                </a:moveTo>
                <a:lnTo>
                  <a:pt x="3332210" y="0"/>
                </a:lnTo>
                <a:lnTo>
                  <a:pt x="3332210" y="2108381"/>
                </a:lnTo>
                <a:lnTo>
                  <a:pt x="0" y="21083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9" name="Freeform 39"/>
          <p:cNvSpPr/>
          <p:nvPr/>
        </p:nvSpPr>
        <p:spPr>
          <a:xfrm rot="-1729736">
            <a:off x="14147400" y="811567"/>
            <a:ext cx="470779" cy="4388615"/>
          </a:xfrm>
          <a:custGeom>
            <a:avLst/>
            <a:gdLst/>
            <a:ahLst/>
            <a:cxnLst/>
            <a:rect l="l" t="t" r="r" b="b"/>
            <a:pathLst>
              <a:path w="470779" h="4388615">
                <a:moveTo>
                  <a:pt x="0" y="0"/>
                </a:moveTo>
                <a:lnTo>
                  <a:pt x="470778" y="0"/>
                </a:lnTo>
                <a:lnTo>
                  <a:pt x="470778" y="4388615"/>
                </a:lnTo>
                <a:lnTo>
                  <a:pt x="0" y="4388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Freeform 40"/>
          <p:cNvSpPr/>
          <p:nvPr/>
        </p:nvSpPr>
        <p:spPr>
          <a:xfrm rot="-897102">
            <a:off x="15279507" y="809281"/>
            <a:ext cx="493296" cy="4598517"/>
          </a:xfrm>
          <a:custGeom>
            <a:avLst/>
            <a:gdLst/>
            <a:ahLst/>
            <a:cxnLst/>
            <a:rect l="l" t="t" r="r" b="b"/>
            <a:pathLst>
              <a:path w="493296" h="4598517">
                <a:moveTo>
                  <a:pt x="0" y="0"/>
                </a:moveTo>
                <a:lnTo>
                  <a:pt x="493296" y="0"/>
                </a:lnTo>
                <a:lnTo>
                  <a:pt x="493296" y="4598517"/>
                </a:lnTo>
                <a:lnTo>
                  <a:pt x="0" y="45985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1" name="TextBox 41"/>
          <p:cNvSpPr txBox="1"/>
          <p:nvPr/>
        </p:nvSpPr>
        <p:spPr>
          <a:xfrm>
            <a:off x="2494842" y="3288228"/>
            <a:ext cx="12299056" cy="3693319"/>
          </a:xfrm>
          <a:prstGeom prst="rect">
            <a:avLst/>
          </a:prstGeom>
        </p:spPr>
        <p:txBody>
          <a:bodyPr wrap="square" lIns="0" tIns="0" rIns="0" bIns="0" rtlCol="0" anchor="t">
            <a:spAutoFit/>
          </a:bodyPr>
          <a:lstStyle/>
          <a:p>
            <a:pPr algn="ctr">
              <a:lnSpc>
                <a:spcPct val="150000"/>
              </a:lnSpc>
            </a:pPr>
            <a:r>
              <a:rPr lang="vi-VN" sz="8000" b="1" spc="204">
                <a:solidFill>
                  <a:srgbClr val="231F20"/>
                </a:solidFill>
                <a:cs typeface="Arial" panose="020B0604020202020204" pitchFamily="34" charset="0"/>
              </a:rPr>
              <a:t>HẸN GẶP LẠI CÁC EM TRONG TIẾT HỌC SAU!</a:t>
            </a:r>
            <a:endParaRPr lang="en-US" sz="8000" b="1" spc="204">
              <a:solidFill>
                <a:srgbClr val="231F2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26601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DCFF"/>
        </a:solidFill>
        <a:effectLst/>
      </p:bgPr>
    </p:bg>
    <p:spTree>
      <p:nvGrpSpPr>
        <p:cNvPr id="1" name=""/>
        <p:cNvGrpSpPr/>
        <p:nvPr/>
      </p:nvGrpSpPr>
      <p:grpSpPr>
        <a:xfrm>
          <a:off x="0" y="0"/>
          <a:ext cx="0" cy="0"/>
          <a:chOff x="0" y="0"/>
          <a:chExt cx="0" cy="0"/>
        </a:xfrm>
      </p:grpSpPr>
      <p:grpSp>
        <p:nvGrpSpPr>
          <p:cNvPr id="46" name="Group 2"/>
          <p:cNvGrpSpPr/>
          <p:nvPr/>
        </p:nvGrpSpPr>
        <p:grpSpPr>
          <a:xfrm>
            <a:off x="14450775" y="1866900"/>
            <a:ext cx="3666838" cy="947966"/>
            <a:chOff x="0" y="0"/>
            <a:chExt cx="3623462" cy="936752"/>
          </a:xfrm>
        </p:grpSpPr>
        <p:sp>
          <p:nvSpPr>
            <p:cNvPr id="47" name="Freeform 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48" name="Freeform 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49" name="Freeform 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5B5FC"/>
            </a:solidFill>
          </p:spPr>
        </p:sp>
        <p:sp>
          <p:nvSpPr>
            <p:cNvPr id="50" name="Freeform 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1" name="Group 7"/>
          <p:cNvGrpSpPr/>
          <p:nvPr/>
        </p:nvGrpSpPr>
        <p:grpSpPr>
          <a:xfrm>
            <a:off x="14450775" y="3332287"/>
            <a:ext cx="3666838" cy="947966"/>
            <a:chOff x="0" y="0"/>
            <a:chExt cx="3623462" cy="936752"/>
          </a:xfrm>
        </p:grpSpPr>
        <p:sp>
          <p:nvSpPr>
            <p:cNvPr id="52" name="Freeform 8"/>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3" name="Freeform 9"/>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4" name="Freeform 10"/>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FFFBD2"/>
            </a:solidFill>
          </p:spPr>
        </p:sp>
        <p:sp>
          <p:nvSpPr>
            <p:cNvPr id="55" name="Freeform 11"/>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56" name="Group 12"/>
          <p:cNvGrpSpPr/>
          <p:nvPr/>
        </p:nvGrpSpPr>
        <p:grpSpPr>
          <a:xfrm>
            <a:off x="14450775" y="7546429"/>
            <a:ext cx="3666838" cy="947966"/>
            <a:chOff x="0" y="0"/>
            <a:chExt cx="3623462" cy="936752"/>
          </a:xfrm>
        </p:grpSpPr>
        <p:sp>
          <p:nvSpPr>
            <p:cNvPr id="57" name="Freeform 13"/>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path>
              </a:pathLst>
            </a:custGeom>
            <a:solidFill>
              <a:srgbClr val="231F20"/>
            </a:solidFill>
          </p:spPr>
        </p:sp>
        <p:sp>
          <p:nvSpPr>
            <p:cNvPr id="58" name="Freeform 14"/>
            <p:cNvSpPr/>
            <p:nvPr/>
          </p:nvSpPr>
          <p:spPr>
            <a:xfrm>
              <a:off x="25400" y="25400"/>
              <a:ext cx="2661298" cy="885952"/>
            </a:xfrm>
            <a:custGeom>
              <a:avLst/>
              <a:gdLst/>
              <a:ahLst/>
              <a:cxnLst/>
              <a:rect l="l" t="t" r="r" b="b"/>
              <a:pathLst>
                <a:path w="2661298" h="885952">
                  <a:moveTo>
                    <a:pt x="0" y="0"/>
                  </a:moveTo>
                  <a:lnTo>
                    <a:pt x="2661298" y="0"/>
                  </a:lnTo>
                  <a:lnTo>
                    <a:pt x="2661298" y="885952"/>
                  </a:lnTo>
                  <a:lnTo>
                    <a:pt x="0" y="885952"/>
                  </a:lnTo>
                  <a:close/>
                </a:path>
              </a:pathLst>
            </a:custGeom>
            <a:solidFill>
              <a:srgbClr val="FFFFFF"/>
            </a:solidFill>
          </p:spPr>
        </p:sp>
        <p:sp>
          <p:nvSpPr>
            <p:cNvPr id="59" name="Freeform 15"/>
            <p:cNvSpPr/>
            <p:nvPr/>
          </p:nvSpPr>
          <p:spPr>
            <a:xfrm>
              <a:off x="2712098" y="25400"/>
              <a:ext cx="885965" cy="885952"/>
            </a:xfrm>
            <a:custGeom>
              <a:avLst/>
              <a:gdLst/>
              <a:ahLst/>
              <a:cxnLst/>
              <a:rect l="l" t="t" r="r" b="b"/>
              <a:pathLst>
                <a:path w="885965" h="885952">
                  <a:moveTo>
                    <a:pt x="708165" y="0"/>
                  </a:moveTo>
                  <a:lnTo>
                    <a:pt x="0" y="0"/>
                  </a:lnTo>
                  <a:lnTo>
                    <a:pt x="0" y="885952"/>
                  </a:lnTo>
                  <a:lnTo>
                    <a:pt x="708165" y="885952"/>
                  </a:lnTo>
                  <a:cubicBezTo>
                    <a:pt x="806209" y="885952"/>
                    <a:pt x="885965" y="806196"/>
                    <a:pt x="885965" y="708152"/>
                  </a:cubicBezTo>
                  <a:lnTo>
                    <a:pt x="885965" y="177800"/>
                  </a:lnTo>
                  <a:cubicBezTo>
                    <a:pt x="885965" y="79756"/>
                    <a:pt x="806209" y="0"/>
                    <a:pt x="708165" y="0"/>
                  </a:cubicBezTo>
                  <a:close/>
                </a:path>
              </a:pathLst>
            </a:custGeom>
            <a:solidFill>
              <a:srgbClr val="96F7D2"/>
            </a:solidFill>
          </p:spPr>
        </p:sp>
        <p:sp>
          <p:nvSpPr>
            <p:cNvPr id="60" name="Freeform 16"/>
            <p:cNvSpPr/>
            <p:nvPr/>
          </p:nvSpPr>
          <p:spPr>
            <a:xfrm>
              <a:off x="0" y="0"/>
              <a:ext cx="3623463" cy="936752"/>
            </a:xfrm>
            <a:custGeom>
              <a:avLst/>
              <a:gdLst/>
              <a:ahLst/>
              <a:cxnLst/>
              <a:rect l="l" t="t" r="r" b="b"/>
              <a:pathLst>
                <a:path w="3623463" h="936752">
                  <a:moveTo>
                    <a:pt x="3420263" y="0"/>
                  </a:moveTo>
                  <a:lnTo>
                    <a:pt x="2699398" y="0"/>
                  </a:lnTo>
                  <a:lnTo>
                    <a:pt x="12700" y="0"/>
                  </a:lnTo>
                  <a:cubicBezTo>
                    <a:pt x="5690" y="0"/>
                    <a:pt x="0" y="5690"/>
                    <a:pt x="0" y="12700"/>
                  </a:cubicBezTo>
                  <a:lnTo>
                    <a:pt x="0" y="924052"/>
                  </a:lnTo>
                  <a:cubicBezTo>
                    <a:pt x="0" y="931075"/>
                    <a:pt x="5690" y="936752"/>
                    <a:pt x="12700" y="936752"/>
                  </a:cubicBezTo>
                  <a:lnTo>
                    <a:pt x="2699398" y="936752"/>
                  </a:lnTo>
                  <a:lnTo>
                    <a:pt x="3420263" y="936752"/>
                  </a:lnTo>
                  <a:cubicBezTo>
                    <a:pt x="3532302" y="936752"/>
                    <a:pt x="3623463" y="845591"/>
                    <a:pt x="3623463" y="733552"/>
                  </a:cubicBezTo>
                  <a:lnTo>
                    <a:pt x="3623463" y="203200"/>
                  </a:lnTo>
                  <a:cubicBezTo>
                    <a:pt x="3623463" y="91148"/>
                    <a:pt x="3532302" y="0"/>
                    <a:pt x="3420263" y="0"/>
                  </a:cubicBezTo>
                  <a:close/>
                  <a:moveTo>
                    <a:pt x="25400" y="25400"/>
                  </a:moveTo>
                  <a:lnTo>
                    <a:pt x="2686698" y="25400"/>
                  </a:lnTo>
                  <a:lnTo>
                    <a:pt x="2686698" y="911352"/>
                  </a:lnTo>
                  <a:lnTo>
                    <a:pt x="25400" y="911352"/>
                  </a:lnTo>
                  <a:lnTo>
                    <a:pt x="25400" y="25400"/>
                  </a:lnTo>
                  <a:close/>
                  <a:moveTo>
                    <a:pt x="3598063" y="733552"/>
                  </a:moveTo>
                  <a:cubicBezTo>
                    <a:pt x="3598063" y="831596"/>
                    <a:pt x="3518307" y="911352"/>
                    <a:pt x="3420263" y="911352"/>
                  </a:cubicBezTo>
                  <a:lnTo>
                    <a:pt x="2712098" y="911352"/>
                  </a:lnTo>
                  <a:lnTo>
                    <a:pt x="2712098" y="25400"/>
                  </a:lnTo>
                  <a:lnTo>
                    <a:pt x="3420263" y="25400"/>
                  </a:lnTo>
                  <a:cubicBezTo>
                    <a:pt x="3518307" y="25400"/>
                    <a:pt x="3598063" y="105156"/>
                    <a:pt x="3598063" y="203200"/>
                  </a:cubicBezTo>
                  <a:lnTo>
                    <a:pt x="3598063" y="733552"/>
                  </a:lnTo>
                  <a:close/>
                </a:path>
              </a:pathLst>
            </a:custGeom>
            <a:solidFill>
              <a:srgbClr val="231F20"/>
            </a:solidFill>
          </p:spPr>
        </p:sp>
      </p:grpSp>
      <p:grpSp>
        <p:nvGrpSpPr>
          <p:cNvPr id="17" name="Group 17"/>
          <p:cNvGrpSpPr/>
          <p:nvPr/>
        </p:nvGrpSpPr>
        <p:grpSpPr>
          <a:xfrm>
            <a:off x="0" y="528702"/>
            <a:ext cx="17754600" cy="9243790"/>
            <a:chOff x="0" y="0"/>
            <a:chExt cx="4521135" cy="2620190"/>
          </a:xfrm>
        </p:grpSpPr>
        <p:sp>
          <p:nvSpPr>
            <p:cNvPr id="18"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9"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mc:AlternateContent xmlns:mc="http://schemas.openxmlformats.org/markup-compatibility/2006" xmlns:a14="http://schemas.microsoft.com/office/drawing/2010/main">
        <mc:Choice Requires="a14">
          <p:sp>
            <p:nvSpPr>
              <p:cNvPr id="38" name="Rectangle 37"/>
              <p:cNvSpPr/>
              <p:nvPr/>
            </p:nvSpPr>
            <p:spPr>
              <a:xfrm>
                <a:off x="798095" y="2550259"/>
                <a:ext cx="10631905" cy="6555641"/>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da-DK" sz="4000" i="1">
                    <a:solidFill>
                      <a:prstClr val="black"/>
                    </a:solidFill>
                    <a:latin typeface="Arial" panose="020B0604020202020204" pitchFamily="34" charset="0"/>
                    <a:ea typeface="Dotum" panose="020B0600000101010101" pitchFamily="34" charset="-127"/>
                    <a:cs typeface="Arial" panose="020B0604020202020204" pitchFamily="34" charset="0"/>
                  </a:rPr>
                  <a:t>Bảng tần số ghép nhóm </a:t>
                </a: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được lập như ở Bảng 2, trong đó mẫu số liệu gồm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số liệu được chia thành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nhóm ứng với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nửa khoảng </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14:m>
                  <m:oMath xmlns:m="http://schemas.openxmlformats.org/officeDocument/2006/math">
                    <m:d>
                      <m:dPr>
                        <m:begChr m:val="["/>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e>
                    </m:d>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ở đó</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 </a:t>
                </a:r>
              </a:p>
              <a:p>
                <a:pPr lvl="0" algn="ctr">
                  <a:lnSpc>
                    <a:spcPct val="150000"/>
                  </a:lnSpc>
                  <a:defRPr/>
                </a:pPr>
                <a14:m>
                  <m:oMath xmlns:m="http://schemas.openxmlformats.org/officeDocument/2006/math">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&lt;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 </a:t>
                </a:r>
              </a:p>
              <a:p>
                <a:pPr lvl="0" algn="ctr">
                  <a:lnSpc>
                    <a:spcPct val="150000"/>
                  </a:lnSpc>
                  <a:defRPr/>
                </a:pPr>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và </a:t>
                </a:r>
                <a14:m>
                  <m:oMath xmlns:m="http://schemas.openxmlformats.org/officeDocument/2006/math">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bPr>
                      <m:e>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𝑛</m:t>
                        </m:r>
                      </m:e>
                      <m:sub>
                        <m:r>
                          <a:rPr lang="da-DK"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sub>
                    </m:sSub>
                  </m:oMath>
                </a14:m>
                <a:r>
                  <a:rPr lang="da-DK" sz="4000">
                    <a:solidFill>
                      <a:prstClr val="black"/>
                    </a:solidFill>
                    <a:latin typeface="Arial" panose="020B0604020202020204" pitchFamily="34" charset="0"/>
                    <a:ea typeface="Dotum" panose="020B0600000101010101" pitchFamily="34" charset="-127"/>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8" name="Rectangle 37"/>
              <p:cNvSpPr>
                <a:spLocks noRot="1" noChangeAspect="1" noMove="1" noResize="1" noEditPoints="1" noAdjustHandles="1" noChangeArrowheads="1" noChangeShapeType="1" noTextEdit="1"/>
              </p:cNvSpPr>
              <p:nvPr/>
            </p:nvSpPr>
            <p:spPr>
              <a:xfrm>
                <a:off x="798095" y="2550259"/>
                <a:ext cx="10631905" cy="6555641"/>
              </a:xfrm>
              <a:prstGeom prst="rect">
                <a:avLst/>
              </a:prstGeom>
              <a:blipFill>
                <a:blip r:embed="rId2"/>
                <a:stretch>
                  <a:fillRect l="-1835" r="-2007" b="-1301"/>
                </a:stretch>
              </a:blipFill>
            </p:spPr>
            <p:txBody>
              <a:bodyPr/>
              <a:lstStyle/>
              <a:p>
                <a:r>
                  <a:rPr lang="en-US">
                    <a:noFill/>
                  </a:rPr>
                  <a:t> </a:t>
                </a:r>
              </a:p>
            </p:txBody>
          </p:sp>
        </mc:Fallback>
      </mc:AlternateContent>
      <p:sp>
        <p:nvSpPr>
          <p:cNvPr id="43" name="Freeform 36"/>
          <p:cNvSpPr/>
          <p:nvPr/>
        </p:nvSpPr>
        <p:spPr>
          <a:xfrm rot="5943249">
            <a:off x="-900272" y="1267227"/>
            <a:ext cx="2370038" cy="502883"/>
          </a:xfrm>
          <a:custGeom>
            <a:avLst/>
            <a:gdLst/>
            <a:ahLst/>
            <a:cxnLst/>
            <a:rect l="l" t="t" r="r" b="b"/>
            <a:pathLst>
              <a:path w="2532131" h="653750">
                <a:moveTo>
                  <a:pt x="0" y="0"/>
                </a:moveTo>
                <a:lnTo>
                  <a:pt x="2532131" y="0"/>
                </a:lnTo>
                <a:lnTo>
                  <a:pt x="2532131" y="653750"/>
                </a:lnTo>
                <a:lnTo>
                  <a:pt x="0" y="6537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9" name="Group 38"/>
          <p:cNvGrpSpPr/>
          <p:nvPr/>
        </p:nvGrpSpPr>
        <p:grpSpPr>
          <a:xfrm>
            <a:off x="6858000" y="723900"/>
            <a:ext cx="4038600" cy="1258035"/>
            <a:chOff x="2057400" y="1544177"/>
            <a:chExt cx="4038600" cy="1694323"/>
          </a:xfrm>
        </p:grpSpPr>
        <p:sp>
          <p:nvSpPr>
            <p:cNvPr id="44" name="Folded Corner 43"/>
            <p:cNvSpPr/>
            <p:nvPr/>
          </p:nvSpPr>
          <p:spPr>
            <a:xfrm>
              <a:off x="2057400" y="1615112"/>
              <a:ext cx="4038600" cy="1623388"/>
            </a:xfrm>
            <a:prstGeom prst="foldedCorner">
              <a:avLst/>
            </a:prstGeom>
            <a:solidFill>
              <a:srgbClr val="FFFFCC"/>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39504" y="1544177"/>
              <a:ext cx="3425939"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grpSp>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02841008"/>
                  </p:ext>
                </p:extLst>
              </p:nvPr>
            </p:nvGraphicFramePr>
            <p:xfrm>
              <a:off x="12395965" y="2921061"/>
              <a:ext cx="4444235" cy="4612661"/>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m:t>
                                </m:r>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3</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d>
                                  <m:dPr>
                                    <m:begChr m:val=""/>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r>
                                      <a:rPr lang="en-US" sz="38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𝑎</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e>
                                </m:d>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1</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2</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 </a:t>
                          </a:r>
                        </a:p>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sSub>
                                  <m:sSub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e>
                                  <m:sub>
                                    <m:r>
                                      <a:rPr lang="en-US" sz="3800" i="1">
                                        <a:effectLst/>
                                        <a:latin typeface="Cambria Math" panose="02040503050406030204" pitchFamily="18" charset="0"/>
                                        <a:ea typeface="Arial" panose="020B0604020202020204" pitchFamily="34" charset="0"/>
                                        <a:cs typeface="Times New Roman" panose="02020603050405020304" pitchFamily="18" charset="0"/>
                                      </a:rPr>
                                      <m:t>𝑚</m:t>
                                    </m:r>
                                  </m:sub>
                                </m:sSub>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8344322"/>
                      </a:ext>
                    </a:extLst>
                  </a:tr>
                  <a:tr h="621772">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Bef>
                              <a:spcPts val="200"/>
                            </a:spcBef>
                            <a:spcAft>
                              <a:spcPts val="200"/>
                            </a:spcAft>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Arial" panose="020B0604020202020204" pitchFamily="34" charset="0"/>
                                    <a:cs typeface="Times New Roman" panose="02020603050405020304" pitchFamily="18" charset="0"/>
                                  </a:rPr>
                                  <m:t>𝑛</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24829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02841008"/>
                  </p:ext>
                </p:extLst>
              </p:nvPr>
            </p:nvGraphicFramePr>
            <p:xfrm>
              <a:off x="12395965" y="2921061"/>
              <a:ext cx="4444235" cy="4612661"/>
            </p:xfrm>
            <a:graphic>
              <a:graphicData uri="http://schemas.openxmlformats.org/drawingml/2006/table">
                <a:tbl>
                  <a:tblPr firstRow="1" firstCol="1" bandRow="1"/>
                  <a:tblGrid>
                    <a:gridCol w="2388572">
                      <a:extLst>
                        <a:ext uri="{9D8B030D-6E8A-4147-A177-3AD203B41FA5}">
                          <a16:colId xmlns:a16="http://schemas.microsoft.com/office/drawing/2014/main" val="2738249290"/>
                        </a:ext>
                      </a:extLst>
                    </a:gridCol>
                    <a:gridCol w="2055663">
                      <a:extLst>
                        <a:ext uri="{9D8B030D-6E8A-4147-A177-3AD203B41FA5}">
                          <a16:colId xmlns:a16="http://schemas.microsoft.com/office/drawing/2014/main" val="4051012884"/>
                        </a:ext>
                      </a:extLst>
                    </a:gridCol>
                  </a:tblGrid>
                  <a:tr h="983389">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Nhóm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Tần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3855734"/>
                      </a:ext>
                    </a:extLst>
                  </a:tr>
                  <a:tr h="2966840">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255" t="-33265" r="-86735" b="-22793"/>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6272" t="-33265" r="-592" b="-22793"/>
                          </a:stretch>
                        </a:blipFill>
                      </a:tcPr>
                    </a:tc>
                    <a:extLst>
                      <a:ext uri="{0D108BD9-81ED-4DB2-BD59-A6C34878D82A}">
                        <a16:rowId xmlns:a16="http://schemas.microsoft.com/office/drawing/2014/main" val="2728344322"/>
                      </a:ext>
                    </a:extLst>
                  </a:tr>
                  <a:tr h="662432">
                    <a:tc>
                      <a:txBody>
                        <a:bodyPr/>
                        <a:lstStyle/>
                        <a:p>
                          <a:pPr algn="ctr">
                            <a:lnSpc>
                              <a:spcPct val="110000"/>
                            </a:lnSpc>
                            <a:spcBef>
                              <a:spcPts val="200"/>
                            </a:spcBef>
                            <a:spcAft>
                              <a:spcPts val="200"/>
                            </a:spcAft>
                          </a:pPr>
                          <a:r>
                            <a:rPr lang="en-US" sz="3800">
                              <a:effectLst/>
                              <a:latin typeface="Arial" panose="020B0604020202020204" pitchFamily="34" charset="0"/>
                              <a:ea typeface="Arial" panose="020B0604020202020204" pitchFamily="34" charset="0"/>
                              <a:cs typeface="Arial" panose="020B0604020202020204" pitchFamily="34"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11"/>
                          <a:stretch>
                            <a:fillRect l="-116272" t="-595413" r="-592" b="-1835"/>
                          </a:stretch>
                        </a:blipFill>
                      </a:tcPr>
                    </a:tc>
                    <a:extLst>
                      <a:ext uri="{0D108BD9-81ED-4DB2-BD59-A6C34878D82A}">
                        <a16:rowId xmlns:a16="http://schemas.microsoft.com/office/drawing/2014/main" val="3366248295"/>
                      </a:ext>
                    </a:extLst>
                  </a:tr>
                </a:tbl>
              </a:graphicData>
            </a:graphic>
          </p:graphicFrame>
        </mc:Fallback>
      </mc:AlternateContent>
      <p:sp>
        <p:nvSpPr>
          <p:cNvPr id="3" name="Rectangle 2"/>
          <p:cNvSpPr/>
          <p:nvPr/>
        </p:nvSpPr>
        <p:spPr>
          <a:xfrm>
            <a:off x="14008483" y="7889815"/>
            <a:ext cx="1646605" cy="646331"/>
          </a:xfrm>
          <a:prstGeom prst="rect">
            <a:avLst/>
          </a:prstGeom>
        </p:spPr>
        <p:txBody>
          <a:bodyPr wrap="none">
            <a:spAutoFit/>
          </a:bodyPr>
          <a:lstStyle/>
          <a:p>
            <a:r>
              <a:rPr lang="da-DK" sz="3600" i="1">
                <a:solidFill>
                  <a:prstClr val="black"/>
                </a:solidFill>
                <a:latin typeface="Arial" panose="020B0604020202020204" pitchFamily="34" charset="0"/>
                <a:ea typeface="Dotum" panose="020B0600000101010101" pitchFamily="34" charset="-127"/>
                <a:cs typeface="Arial" panose="020B0604020202020204" pitchFamily="34" charset="0"/>
              </a:rPr>
              <a:t>Bảng 2</a:t>
            </a:r>
            <a:endParaRPr lang="en-US" sz="3600" i="1"/>
          </a:p>
        </p:txBody>
      </p:sp>
      <p:sp>
        <p:nvSpPr>
          <p:cNvPr id="5" name="TextBox 4">
            <a:extLst>
              <a:ext uri="{FF2B5EF4-FFF2-40B4-BE49-F238E27FC236}">
                <a16:creationId xmlns:a16="http://schemas.microsoft.com/office/drawing/2014/main" id="{DE9545A5-08DC-D290-ABAB-BE8B21A46CC3}"/>
              </a:ext>
            </a:extLst>
          </p:cNvPr>
          <p:cNvSpPr txBox="1"/>
          <p:nvPr/>
        </p:nvSpPr>
        <p:spPr>
          <a:xfrm>
            <a:off x="1686340" y="9055647"/>
            <a:ext cx="9223512" cy="369332"/>
          </a:xfrm>
          <a:prstGeom prst="rect">
            <a:avLst/>
          </a:prstGeom>
          <a:noFill/>
        </p:spPr>
        <p:txBody>
          <a:bodyPr wrap="square">
            <a:spAutoFit/>
          </a:bodyPr>
          <a:lstStyle/>
          <a:p>
            <a:r>
              <a:rPr lang="en-US"/>
              <a:t>https://www.vnteach.com</a:t>
            </a:r>
          </a:p>
        </p:txBody>
      </p:sp>
    </p:spTree>
    <p:extLst>
      <p:ext uri="{BB962C8B-B14F-4D97-AF65-F5344CB8AC3E}">
        <p14:creationId xmlns:p14="http://schemas.microsoft.com/office/powerpoint/2010/main" val="198674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3518</TotalTime>
  <Words>6542</Words>
  <Application>Microsoft Office PowerPoint</Application>
  <PresentationFormat>Custom</PresentationFormat>
  <Paragraphs>957</Paragraphs>
  <Slides>82</Slides>
  <Notes>5</Notes>
  <HiddenSlides>0</HiddenSlides>
  <MMClips>10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89" baseType="lpstr">
      <vt:lpstr>Open Sans</vt:lpstr>
      <vt:lpstr>MJXc-TeX-math-I</vt:lpstr>
      <vt:lpstr>Calibri</vt:lpstr>
      <vt:lpstr>Cambria Math</vt:lpstr>
      <vt:lpstr>Arial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2024-01-18T03:55:58Z</dcterms:modified>
  <dc:identifier>DAFn2dd0_sY</dc:identifier>
</cp:coreProperties>
</file>