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01" r:id="rId2"/>
    <p:sldId id="500" r:id="rId3"/>
    <p:sldId id="278" r:id="rId4"/>
    <p:sldId id="502" r:id="rId5"/>
    <p:sldId id="503" r:id="rId6"/>
    <p:sldId id="504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6" r:id="rId17"/>
    <p:sldId id="517" r:id="rId18"/>
    <p:sldId id="518" r:id="rId19"/>
    <p:sldId id="515" r:id="rId20"/>
    <p:sldId id="26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9767" y="17708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12444" y="26567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4: KHẢO SÁT HÀM SỐ VÀ VẼ ĐỒ THỊ MỘT SỐ HÀM SỐ C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BẢN (</a:t>
            </a:r>
            <a:r>
              <a:rPr lang="en-US" sz="5400" b="1">
                <a:solidFill>
                  <a:srgbClr val="3333FF"/>
                </a:solidFill>
                <a:latin typeface="More Sugar"/>
              </a:rPr>
              <a:t>TIẾT 6)</a:t>
            </a:r>
            <a:endParaRPr lang="en-US" sz="54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5472" y="5015939"/>
            <a:ext cx="824503" cy="9275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38CFE91-50E0-47DB-852C-15CF5F732B8E}"/>
              </a:ext>
            </a:extLst>
          </p:cNvPr>
          <p:cNvSpPr/>
          <p:nvPr/>
        </p:nvSpPr>
        <p:spPr>
          <a:xfrm>
            <a:off x="9902096" y="244150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6036CF7-0210-4DA7-B4E0-8F273CBAF6EC}"/>
              </a:ext>
            </a:extLst>
          </p:cNvPr>
          <p:cNvSpPr/>
          <p:nvPr/>
        </p:nvSpPr>
        <p:spPr>
          <a:xfrm rot="813216">
            <a:off x="9873761" y="318551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x</a:t>
            </a:r>
            <a:r>
              <a:rPr lang="en-US" sz="2400" baseline="30000" dirty="0"/>
              <a:t>3</a:t>
            </a:r>
            <a:r>
              <a:rPr lang="en-US" sz="2400" dirty="0"/>
              <a:t> – 3x</a:t>
            </a:r>
            <a:r>
              <a:rPr lang="en-US" sz="2400" baseline="30000" dirty="0"/>
              <a:t>2</a:t>
            </a:r>
            <a:r>
              <a:rPr lang="en-US" sz="2400" dirty="0"/>
              <a:t> + 2.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a)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điểm</a:t>
            </a:r>
            <a:r>
              <a:rPr lang="en-US" sz="2300" dirty="0"/>
              <a:t> I </a:t>
            </a:r>
            <a:r>
              <a:rPr lang="en-US" sz="2300" dirty="0" err="1"/>
              <a:t>thuộc</a:t>
            </a:r>
            <a:r>
              <a:rPr lang="en-US" sz="2300" dirty="0"/>
              <a:t> </a:t>
            </a:r>
            <a:r>
              <a:rPr lang="en-US" sz="2300" dirty="0" err="1"/>
              <a:t>đồ</a:t>
            </a:r>
            <a:r>
              <a:rPr lang="en-US" sz="2300" dirty="0"/>
              <a:t> </a:t>
            </a:r>
            <a:r>
              <a:rPr lang="en-US" sz="2300" dirty="0" err="1"/>
              <a:t>thị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biết</a:t>
            </a:r>
            <a:r>
              <a:rPr lang="en-US" sz="2300" dirty="0"/>
              <a:t> </a:t>
            </a:r>
            <a:r>
              <a:rPr lang="en-US" sz="2300" dirty="0" err="1"/>
              <a:t>hoành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I </a:t>
            </a:r>
            <a:r>
              <a:rPr lang="en-US" sz="2300" dirty="0" err="1"/>
              <a:t>là</a:t>
            </a:r>
            <a:r>
              <a:rPr lang="en-US" sz="2300" dirty="0"/>
              <a:t> nghiệm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phương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y</a:t>
            </a:r>
            <a:r>
              <a:rPr lang="en-US" sz="2300" i="1" dirty="0"/>
              <a:t>"</a:t>
            </a:r>
            <a:r>
              <a:rPr lang="en-US" sz="2300" dirty="0"/>
              <a:t> = 0.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b) </a:t>
            </a:r>
            <a:r>
              <a:rPr lang="en-US" sz="2300" dirty="0" err="1"/>
              <a:t>Chứng</a:t>
            </a:r>
            <a:r>
              <a:rPr lang="en-US" sz="2300" dirty="0"/>
              <a:t> </a:t>
            </a:r>
            <a:r>
              <a:rPr lang="en-US" sz="2300" dirty="0" err="1"/>
              <a:t>minh</a:t>
            </a:r>
            <a:r>
              <a:rPr lang="en-US" sz="2300" dirty="0"/>
              <a:t> </a:t>
            </a:r>
            <a:r>
              <a:rPr lang="en-US" sz="2300" dirty="0" err="1"/>
              <a:t>rằng</a:t>
            </a:r>
            <a:r>
              <a:rPr lang="en-US" sz="2300" dirty="0"/>
              <a:t> I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trung</a:t>
            </a:r>
            <a:r>
              <a:rPr lang="en-US" sz="2300" dirty="0"/>
              <a:t> </a:t>
            </a:r>
            <a:r>
              <a:rPr lang="en-US" sz="2300" dirty="0" err="1"/>
              <a:t>điểm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đoạn</a:t>
            </a:r>
            <a:r>
              <a:rPr lang="en-US" sz="2300" dirty="0"/>
              <a:t> </a:t>
            </a:r>
            <a:r>
              <a:rPr lang="en-US" sz="2300" dirty="0" err="1"/>
              <a:t>thẳng</a:t>
            </a:r>
            <a:r>
              <a:rPr lang="en-US" sz="2300" dirty="0"/>
              <a:t> </a:t>
            </a:r>
            <a:r>
              <a:rPr lang="en-US" sz="2300" dirty="0" err="1"/>
              <a:t>nối</a:t>
            </a:r>
            <a:r>
              <a:rPr lang="en-US" sz="2300" dirty="0"/>
              <a:t> </a:t>
            </a:r>
            <a:r>
              <a:rPr lang="en-US" sz="2300" dirty="0" err="1"/>
              <a:t>hai</a:t>
            </a:r>
            <a:r>
              <a:rPr lang="en-US" sz="2300" dirty="0"/>
              <a:t> </a:t>
            </a:r>
            <a:r>
              <a:rPr lang="en-US" sz="2300" dirty="0" err="1"/>
              <a:t>điểm</a:t>
            </a:r>
            <a:r>
              <a:rPr lang="en-US" sz="2300" dirty="0"/>
              <a:t> </a:t>
            </a:r>
            <a:r>
              <a:rPr lang="en-US" sz="2300" dirty="0" err="1"/>
              <a:t>cực</a:t>
            </a:r>
            <a:r>
              <a:rPr lang="en-US" sz="2300" dirty="0"/>
              <a:t> </a:t>
            </a:r>
            <a:r>
              <a:rPr lang="en-US" sz="2300" dirty="0" err="1"/>
              <a:t>trị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đồ</a:t>
            </a:r>
            <a:r>
              <a:rPr lang="en-US" sz="2300" dirty="0"/>
              <a:t> </a:t>
            </a:r>
            <a:r>
              <a:rPr lang="en-US" sz="2300" dirty="0" err="1"/>
              <a:t>thị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. </a:t>
            </a:r>
          </a:p>
          <a:p>
            <a:pPr algn="ctr">
              <a:lnSpc>
                <a:spcPct val="150000"/>
              </a:lnSpc>
            </a:pPr>
            <a:r>
              <a:rPr lang="en-US" sz="2600" b="1" dirty="0"/>
              <a:t>Lời </a:t>
            </a:r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Xét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y = x</a:t>
            </a:r>
            <a:r>
              <a:rPr lang="en-US" sz="2600" baseline="30000" dirty="0"/>
              <a:t>3</a:t>
            </a:r>
            <a:r>
              <a:rPr lang="en-US" sz="2600" dirty="0"/>
              <a:t> – 3x</a:t>
            </a:r>
            <a:r>
              <a:rPr lang="en-US" sz="2600" baseline="30000" dirty="0"/>
              <a:t>2</a:t>
            </a:r>
            <a:r>
              <a:rPr lang="en-US" sz="2600" dirty="0"/>
              <a:t> + 2.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D = ℝ.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Ta </a:t>
            </a:r>
            <a:r>
              <a:rPr lang="en-US" sz="2600" dirty="0" err="1"/>
              <a:t>có</a:t>
            </a:r>
            <a:r>
              <a:rPr lang="en-US" sz="2600" dirty="0"/>
              <a:t> y</a:t>
            </a:r>
            <a:r>
              <a:rPr lang="en-US" sz="2600" i="1" dirty="0"/>
              <a:t>'</a:t>
            </a:r>
            <a:r>
              <a:rPr lang="en-US" sz="2600" dirty="0"/>
              <a:t> = 3x</a:t>
            </a:r>
            <a:r>
              <a:rPr lang="en-US" sz="2600" baseline="30000" dirty="0"/>
              <a:t>2</a:t>
            </a:r>
            <a:r>
              <a:rPr lang="en-US" sz="2600" dirty="0"/>
              <a:t> – 6x; y</a:t>
            </a:r>
            <a:r>
              <a:rPr lang="en-US" sz="2600" i="1" dirty="0"/>
              <a:t>"</a:t>
            </a:r>
            <a:r>
              <a:rPr lang="en-US" sz="2600" dirty="0"/>
              <a:t> = 6x – 6;      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y</a:t>
            </a:r>
            <a:r>
              <a:rPr lang="en-US" sz="2600" i="1" dirty="0"/>
              <a:t>"</a:t>
            </a:r>
            <a:r>
              <a:rPr lang="en-US" sz="2600" dirty="0"/>
              <a:t> = 0 ⇔ x = 1.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Với</a:t>
            </a:r>
            <a:r>
              <a:rPr lang="en-US" sz="2600" dirty="0"/>
              <a:t> x = 1, ta </a:t>
            </a:r>
            <a:r>
              <a:rPr lang="en-US" sz="2600" dirty="0" err="1"/>
              <a:t>có</a:t>
            </a:r>
            <a:r>
              <a:rPr lang="en-US" sz="2600" dirty="0"/>
              <a:t> y(1) = 0.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Vậy</a:t>
            </a:r>
            <a:r>
              <a:rPr lang="en-US" sz="2600" dirty="0"/>
              <a:t> I(1; 0).</a:t>
            </a:r>
          </a:p>
          <a:p>
            <a:pPr>
              <a:lnSpc>
                <a:spcPct val="160000"/>
              </a:lnSpc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7613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y</a:t>
                </a:r>
                <a:r>
                  <a:rPr lang="en-US" sz="2800" i="1" dirty="0"/>
                  <a:t>'</a:t>
                </a:r>
                <a:r>
                  <a:rPr lang="en-US" sz="2800" dirty="0"/>
                  <a:t> = 0 ⇔ 3x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 – 6x = 0 ⇔ x = 0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x = 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/>
                          <m:t>CD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/>
                          <m:t>CT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2800" dirty="0"/>
                  <a:t> 2.</a:t>
                </a:r>
              </a:p>
              <a:p>
                <a:pPr>
                  <a:lnSpc>
                    <a:spcPct val="160000"/>
                  </a:lnSpc>
                </a:pPr>
                <a:endParaRPr lang="en-US" sz="6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2 trang 36 Toán 12 Tập 1 Chân trời sáng tạo | Giải Toán 12">
            <a:extLst>
              <a:ext uri="{FF2B5EF4-FFF2-40B4-BE49-F238E27FC236}">
                <a16:creationId xmlns:a16="http://schemas.microsoft.com/office/drawing/2014/main" id="{28D1BE5D-A09A-4DF2-89F4-824A842B3E3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50" y="2277270"/>
            <a:ext cx="6382499" cy="269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0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Hai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0+2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I(1; 0)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thắng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sz="6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51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;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b="-1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72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Tiệm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cận</a:t>
                </a:r>
                <a:r>
                  <a:rPr lang="en-US" sz="33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/>
                  <a:t>Ta </a:t>
                </a:r>
                <a:r>
                  <a:rPr lang="en-US" sz="3300" dirty="0" err="1"/>
                  <a:t>có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li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300"/>
                      <m:t>li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3300"/>
                      <m:t>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300"/>
                      <m:t>li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300" dirty="0"/>
                  <a:t>. </a:t>
                </a:r>
                <a:r>
                  <a:rPr lang="en-US" sz="3300" dirty="0" err="1"/>
                  <a:t>Suy</a:t>
                </a:r>
                <a:r>
                  <a:rPr lang="en-US" sz="3300" dirty="0"/>
                  <a:t> ra </a:t>
                </a:r>
                <a:r>
                  <a:rPr lang="en-US" sz="3300" dirty="0" err="1"/>
                  <a:t>đường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thắng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tiệm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cận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ngang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đồ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thị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/>
                  <a:t>Ta </a:t>
                </a:r>
                <a:r>
                  <a:rPr lang="en-US" sz="3300" dirty="0" err="1"/>
                  <a:t>có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li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300"/>
                      <m:t>li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3300"/>
                      <m:t>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300"/>
                      <m:t>li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3300" dirty="0"/>
                  <a:t>. </a:t>
                </a:r>
                <a:r>
                  <a:rPr lang="en-US" sz="3300" dirty="0" err="1"/>
                  <a:t>Suy</a:t>
                </a:r>
                <a:r>
                  <a:rPr lang="en-US" sz="3300" dirty="0"/>
                  <a:t> ra </a:t>
                </a:r>
                <a:r>
                  <a:rPr lang="en-US" sz="3300" dirty="0" err="1"/>
                  <a:t>đường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thắng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300" dirty="0"/>
                  <a:t> (hay </a:t>
                </a:r>
                <a:r>
                  <a:rPr lang="en-US" sz="3300" dirty="0" err="1"/>
                  <a:t>trục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Oy</m:t>
                    </m:r>
                  </m:oMath>
                </a14:m>
                <a:r>
                  <a:rPr lang="en-US" sz="3300" dirty="0"/>
                  <a:t> )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tiệm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cận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đứng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đồ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thị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Bảng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biến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thiên</a:t>
                </a:r>
                <a:r>
                  <a:rPr lang="en-US" sz="3300" dirty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r="-465" b="-101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77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=0⇔3+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Ox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Oy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Ngoài</a:t>
                </a:r>
                <a:r>
                  <a:rPr lang="en-US" sz="2400" dirty="0"/>
                  <a:t> ra,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qua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(-1;2)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3 trang 36 Toán 12 Tập 1 Chân trời sáng tạo | Giải Toán 12">
            <a:extLst>
              <a:ext uri="{FF2B5EF4-FFF2-40B4-BE49-F238E27FC236}">
                <a16:creationId xmlns:a16="http://schemas.microsoft.com/office/drawing/2014/main" id="{D1B70F3B-16FD-4BFD-A8F4-FE0461D4B55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" y="1382867"/>
            <a:ext cx="6028814" cy="202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63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I(0; 3).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tạo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3 trang 36 Toán 12 Tập 1 Chân trời sáng tạo | Giải Toán 12">
            <a:extLst>
              <a:ext uri="{FF2B5EF4-FFF2-40B4-BE49-F238E27FC236}">
                <a16:creationId xmlns:a16="http://schemas.microsoft.com/office/drawing/2014/main" id="{29D67A18-941A-4754-95AE-372A58AA593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1227"/>
            <a:ext cx="5577253" cy="5602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27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Sự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. 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nghịch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mỗi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b="-91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5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Bài 3 trang 36 Toán 12 Tập 1 Chân trời sáng tạo | Giải Toán 12">
            <a:extLst>
              <a:ext uri="{FF2B5EF4-FFF2-40B4-BE49-F238E27FC236}">
                <a16:creationId xmlns:a16="http://schemas.microsoft.com/office/drawing/2014/main" id="{6F44918D-E2F7-4533-A638-8F2B58FCB0D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3" y="4360986"/>
            <a:ext cx="5680564" cy="2236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26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nên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Ox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diễn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dưới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đây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Tầm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I(1; - 1).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r="-310" b="-30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Bài 3 trang 36 Toán 12 Tập 1 Chân trời sáng tạo | Giải Toán 12">
            <a:extLst>
              <a:ext uri="{FF2B5EF4-FFF2-40B4-BE49-F238E27FC236}">
                <a16:creationId xmlns:a16="http://schemas.microsoft.com/office/drawing/2014/main" id="{828BD11A-050C-48F9-B8FF-5BAF9DB80A3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56" y="621667"/>
            <a:ext cx="5892800" cy="481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56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1D6C2-6EB1-44E3-9C79-A9CBDB43B2D4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1E42B3C-1710-498B-BF86-453D4970ABB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9782DA37-DB10-404C-A89D-3A9CDC42317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12DF28D-AB53-4018-B4D7-925EB9CFDA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01AEB9F-FE47-4F6D-A18C-8C3F2986AE1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B49F792-300A-4745-A97C-EFEFC3CB63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46D9892-DB34-45CE-B26B-55E237426C8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9109D89-281D-4ABF-BE64-96CB1E132A5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59C3C9A-F93C-4F74-89B7-E3A805E20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8E5D8F7-D2A4-4909-8267-30DC044A2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F27D719-0E00-4B63-893A-DDD83F4DBB0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EAD5930-A018-4756-B8B3-E81D88D43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5B4F449-5CD3-4858-BD80-4AC82A5499B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C590C5-F027-4992-B4C7-0124EE2373E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2F79026-02AA-4443-B3B1-AA5C260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3E3357F-3CD7-42E4-B621-3BA64901FB9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5BD1EB9-232E-42AA-90F6-C15C3535DA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2C50209-EF6F-4ED9-8FF1-14B1DE3AFC1B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11DBF12-5F7C-40E5-BA62-D9839BC7DC44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SGK ( </a:t>
            </a:r>
            <a:r>
              <a:rPr lang="en-US" sz="3600" dirty="0" err="1"/>
              <a:t>phần</a:t>
            </a:r>
            <a:r>
              <a:rPr lang="en-US" sz="3600"/>
              <a:t> 1)</a:t>
            </a:r>
            <a:endParaRPr lang="en-US" sz="3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1617D1E-8C48-42BF-96C4-F6DFAD85EF8B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4.6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404C84-81EF-4C20-A461-F2A30306B0E4}"/>
              </a:ext>
            </a:extLst>
          </p:cNvPr>
          <p:cNvSpPr/>
          <p:nvPr/>
        </p:nvSpPr>
        <p:spPr>
          <a:xfrm rot="-1135901">
            <a:off x="4298683" y="120276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6A44CD5-75F7-4737-AC30-21B9D80430BC}"/>
              </a:ext>
            </a:extLst>
          </p:cNvPr>
          <p:cNvSpPr/>
          <p:nvPr/>
        </p:nvSpPr>
        <p:spPr>
          <a:xfrm rot="813216">
            <a:off x="4778858" y="141344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1A45E4A0-40C9-459D-8832-22E1F8D4F4E0}"/>
              </a:ext>
            </a:extLst>
          </p:cNvPr>
          <p:cNvSpPr/>
          <p:nvPr/>
        </p:nvSpPr>
        <p:spPr>
          <a:xfrm rot="-1135901">
            <a:off x="7030134" y="47755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F5E6F2B-DEAC-4BA5-951A-07232DFCD559}"/>
              </a:ext>
            </a:extLst>
          </p:cNvPr>
          <p:cNvSpPr/>
          <p:nvPr/>
        </p:nvSpPr>
        <p:spPr>
          <a:xfrm rot="813216">
            <a:off x="7510309" y="498624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8064B73-429E-3FEE-E39E-3932B74913A7}"/>
              </a:ext>
            </a:extLst>
          </p:cNvPr>
          <p:cNvSpPr txBox="1"/>
          <p:nvPr/>
        </p:nvSpPr>
        <p:spPr>
          <a:xfrm>
            <a:off x="2913037" y="3547936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/>
                  <a:t>;		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Bài 1 trang 36 Toán 12 Tập 1 Chân trời sáng tạo | Giải Toán 12">
            <a:extLst>
              <a:ext uri="{FF2B5EF4-FFF2-40B4-BE49-F238E27FC236}">
                <a16:creationId xmlns:a16="http://schemas.microsoft.com/office/drawing/2014/main" id="{DD0770D9-F57F-417B-A612-590297A6CAD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7" y="4037428"/>
            <a:ext cx="5578622" cy="236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02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Khi</a:t>
            </a:r>
            <a:r>
              <a:rPr lang="en-US" sz="2400" dirty="0"/>
              <a:t> x = 0 </a:t>
            </a:r>
            <a:r>
              <a:rPr lang="en-US" sz="2400" dirty="0" err="1"/>
              <a:t>thì</a:t>
            </a:r>
            <a:r>
              <a:rPr lang="en-US" sz="2400" dirty="0"/>
              <a:t> y = – 2 </a:t>
            </a:r>
            <a:r>
              <a:rPr lang="en-US" sz="2400" dirty="0" err="1"/>
              <a:t>nên</a:t>
            </a:r>
            <a:r>
              <a:rPr lang="en-US" sz="2400" dirty="0"/>
              <a:t> (0; – 2)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Oy.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Ta </a:t>
            </a:r>
            <a:r>
              <a:rPr lang="en-US" sz="2400" dirty="0" err="1"/>
              <a:t>có</a:t>
            </a:r>
            <a:r>
              <a:rPr lang="en-US" sz="2400" dirty="0"/>
              <a:t> y = 0 ⇔ x</a:t>
            </a:r>
            <a:r>
              <a:rPr lang="en-US" sz="2400" baseline="30000" dirty="0"/>
              <a:t>3</a:t>
            </a:r>
            <a:r>
              <a:rPr lang="en-US" sz="2400" dirty="0"/>
              <a:t> + x – 2 = 0 ⇔ x = 1.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Ox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(1; 0).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I( 0 ; - 2).</a:t>
            </a:r>
          </a:p>
        </p:txBody>
      </p:sp>
      <p:pic>
        <p:nvPicPr>
          <p:cNvPr id="7" name="Picture 6" descr="Bài 1 trang 36 Toán 12 Tập 1 Chân trời sáng tạo | Giải Toán 12">
            <a:extLst>
              <a:ext uri="{FF2B5EF4-FFF2-40B4-BE49-F238E27FC236}">
                <a16:creationId xmlns:a16="http://schemas.microsoft.com/office/drawing/2014/main" id="{E1E97DE0-23C9-40B5-AC35-93A7FF78A35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64" y="815512"/>
            <a:ext cx="4976836" cy="44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90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2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9600" b="1" dirty="0"/>
                  <a:t>Lời </a:t>
                </a:r>
                <a:r>
                  <a:rPr lang="en-US" sz="9600" b="1" dirty="0" err="1"/>
                  <a:t>giải</a:t>
                </a:r>
                <a:r>
                  <a:rPr lang="en-US" sz="9600" b="1" dirty="0"/>
                  <a:t>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9200" dirty="0"/>
                  <a:t>b) </a:t>
                </a:r>
                <a14:m>
                  <m:oMath xmlns:m="http://schemas.openxmlformats.org/officeDocument/2006/math">
                    <m:r>
                      <a:rPr lang="en-US" sz="9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92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9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9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9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2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9200" dirty="0"/>
              </a:p>
              <a:p>
                <a:pPr>
                  <a:lnSpc>
                    <a:spcPct val="160000"/>
                  </a:lnSpc>
                </a:pPr>
                <a:r>
                  <a:rPr lang="en-US" sz="9200" dirty="0" err="1"/>
                  <a:t>Tập</a:t>
                </a:r>
                <a:r>
                  <a:rPr lang="en-US" sz="9200" dirty="0"/>
                  <a:t> </a:t>
                </a:r>
                <a:r>
                  <a:rPr lang="en-US" sz="9200" dirty="0" err="1"/>
                  <a:t>xác</a:t>
                </a:r>
                <a:r>
                  <a:rPr lang="en-US" sz="9200" dirty="0"/>
                  <a:t> </a:t>
                </a:r>
                <a:r>
                  <a:rPr lang="en-US" sz="9200" dirty="0" err="1"/>
                  <a:t>định</a:t>
                </a:r>
                <a:r>
                  <a:rPr lang="en-US" sz="9200" dirty="0"/>
                  <a:t>: </a:t>
                </a:r>
                <a14:m>
                  <m:oMath xmlns:m="http://schemas.openxmlformats.org/officeDocument/2006/math">
                    <m:r>
                      <a:rPr lang="en-US" sz="92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9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9200" dirty="0" err="1"/>
                  <a:t>Sự</a:t>
                </a:r>
                <a:r>
                  <a:rPr lang="en-US" sz="9200" dirty="0"/>
                  <a:t> </a:t>
                </a:r>
                <a:r>
                  <a:rPr lang="en-US" sz="9200" dirty="0" err="1"/>
                  <a:t>biến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thiên</a:t>
                </a:r>
                <a:r>
                  <a:rPr lang="en-US" sz="92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9200" dirty="0" err="1"/>
                  <a:t>Chiều</a:t>
                </a:r>
                <a:r>
                  <a:rPr lang="en-US" sz="9200" dirty="0"/>
                  <a:t> </a:t>
                </a:r>
                <a:r>
                  <a:rPr lang="en-US" sz="9200" dirty="0" err="1"/>
                  <a:t>biến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thiên</a:t>
                </a:r>
                <a:r>
                  <a:rPr lang="en-US" sz="92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9200" dirty="0" err="1"/>
                  <a:t>Đạo</a:t>
                </a:r>
                <a:r>
                  <a:rPr lang="en-US" sz="9200" dirty="0"/>
                  <a:t> </a:t>
                </a:r>
                <a:r>
                  <a:rPr lang="en-US" sz="9200" dirty="0" err="1"/>
                  <a:t>hàm</a:t>
                </a:r>
                <a:r>
                  <a:rPr lang="en-US" sz="9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2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9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9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9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p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2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9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200" dirty="0"/>
                  <a:t> </a:t>
                </a:r>
                <a:r>
                  <a:rPr lang="en-US" sz="9200" dirty="0" err="1"/>
                  <a:t>hoặc</a:t>
                </a:r>
                <a:r>
                  <a:rPr lang="en-US" sz="9200" dirty="0"/>
                  <a:t> </a:t>
                </a:r>
                <a14:m>
                  <m:oMath xmlns:m="http://schemas.openxmlformats.org/officeDocument/2006/math">
                    <m:r>
                      <a:rPr lang="en-US" sz="9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9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9200" dirty="0" err="1"/>
                  <a:t>Trên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các</a:t>
                </a:r>
                <a:r>
                  <a:rPr lang="en-US" sz="9200" dirty="0"/>
                  <a:t> </a:t>
                </a:r>
                <a:r>
                  <a:rPr lang="en-US" sz="9200" dirty="0" err="1"/>
                  <a:t>khoáng</a:t>
                </a:r>
                <a:r>
                  <a:rPr lang="en-US" sz="9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9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sz="9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9200" dirty="0"/>
                  <a:t> </a:t>
                </a:r>
                <a:r>
                  <a:rPr lang="en-US" sz="9200" dirty="0" err="1"/>
                  <a:t>và</a:t>
                </a:r>
                <a:r>
                  <a:rPr lang="en-US" sz="9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func>
                          <m:funcPr>
                            <m:ctrlPr>
                              <a:rPr lang="en-US" sz="9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9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9200" dirty="0"/>
                  <a:t> </a:t>
                </a:r>
                <a:r>
                  <a:rPr lang="en-US" sz="9200" dirty="0" err="1"/>
                  <a:t>nên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hàm</a:t>
                </a:r>
                <a:r>
                  <a:rPr lang="en-US" sz="9200" dirty="0"/>
                  <a:t> </a:t>
                </a:r>
                <a:r>
                  <a:rPr lang="en-US" sz="9200" dirty="0" err="1"/>
                  <a:t>số</a:t>
                </a:r>
                <a:r>
                  <a:rPr lang="en-US" sz="9200" dirty="0"/>
                  <a:t> </a:t>
                </a:r>
                <a:r>
                  <a:rPr lang="en-US" sz="9200" dirty="0" err="1"/>
                  <a:t>đồng</a:t>
                </a:r>
                <a:r>
                  <a:rPr lang="en-US" sz="9200" dirty="0"/>
                  <a:t> </a:t>
                </a:r>
                <a:r>
                  <a:rPr lang="en-US" sz="9200" dirty="0" err="1"/>
                  <a:t>biến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trên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mỗi</a:t>
                </a:r>
                <a:r>
                  <a:rPr lang="en-US" sz="9200" dirty="0"/>
                  <a:t> </a:t>
                </a:r>
                <a:r>
                  <a:rPr lang="en-US" sz="9200" dirty="0" err="1"/>
                  <a:t>khoảng</a:t>
                </a:r>
                <a:r>
                  <a:rPr lang="en-US" sz="9200" dirty="0"/>
                  <a:t> </a:t>
                </a:r>
                <a:r>
                  <a:rPr lang="en-US" sz="9200" dirty="0" err="1"/>
                  <a:t>đó</a:t>
                </a:r>
                <a:r>
                  <a:rPr lang="en-US" sz="9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9200" dirty="0" err="1"/>
                  <a:t>Trên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khoảng</a:t>
                </a:r>
                <a:r>
                  <a:rPr lang="en-US" sz="9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9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9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9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9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9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9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9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9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9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9200" dirty="0"/>
                  <a:t> </a:t>
                </a:r>
                <a:r>
                  <a:rPr lang="en-US" sz="9200" dirty="0" err="1"/>
                  <a:t>nên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hàm</a:t>
                </a:r>
                <a:r>
                  <a:rPr lang="en-US" sz="9200" dirty="0"/>
                  <a:t> </a:t>
                </a:r>
                <a:r>
                  <a:rPr lang="en-US" sz="9200" dirty="0" err="1"/>
                  <a:t>số</a:t>
                </a:r>
                <a:r>
                  <a:rPr lang="en-US" sz="9200" dirty="0"/>
                  <a:t> </a:t>
                </a:r>
                <a:r>
                  <a:rPr lang="en-US" sz="9200" dirty="0" err="1"/>
                  <a:t>nghịch</a:t>
                </a:r>
                <a:r>
                  <a:rPr lang="en-US" sz="9200" dirty="0"/>
                  <a:t> </a:t>
                </a:r>
                <a:r>
                  <a:rPr lang="en-US" sz="9200" dirty="0" err="1"/>
                  <a:t>biến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trên</a:t>
                </a:r>
                <a:r>
                  <a:rPr lang="en-US" sz="9200" dirty="0"/>
                  <a:t> </a:t>
                </a:r>
                <a:r>
                  <a:rPr lang="en-US" sz="9200" dirty="0" err="1"/>
                  <a:t>khoảng</a:t>
                </a:r>
                <a:r>
                  <a:rPr lang="en-US" sz="9200" dirty="0"/>
                  <a:t> </a:t>
                </a:r>
                <a:r>
                  <a:rPr lang="en-US" sz="9200" dirty="0" err="1"/>
                  <a:t>đó</a:t>
                </a:r>
                <a:endParaRPr lang="en-US" sz="9200" dirty="0"/>
              </a:p>
              <a:p>
                <a:pPr>
                  <a:lnSpc>
                    <a:spcPct val="160000"/>
                  </a:lnSpc>
                </a:pPr>
                <a:endParaRPr lang="en-US" sz="6000" dirty="0"/>
              </a:p>
              <a:p>
                <a:pPr>
                  <a:lnSpc>
                    <a:spcPct val="160000"/>
                  </a:lnSpc>
                </a:pPr>
                <a:endParaRPr lang="en-US" sz="6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63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tiểu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CT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329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108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vô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endParaRPr lang="en-US" sz="6000" dirty="0"/>
              </a:p>
              <a:p>
                <a:pPr>
                  <a:lnSpc>
                    <a:spcPct val="160000"/>
                  </a:lnSpc>
                </a:pPr>
                <a:endParaRPr lang="en-US" sz="6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b="-8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03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800" b="1" dirty="0"/>
                  <a:t>Lời </a:t>
                </a:r>
                <a:r>
                  <a:rPr lang="en-US" sz="3800" b="1" dirty="0" err="1"/>
                  <a:t>giải</a:t>
                </a:r>
                <a:r>
                  <a:rPr lang="en-US" sz="3800" b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điếm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trục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/>
                      <m:t>Oy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/>
                  <a:t>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=0⇔2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sz="34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phương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này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1 nghiệm </a:t>
                </a:r>
                <a:r>
                  <a:rPr lang="en-US" sz="3400" dirty="0" err="1"/>
                  <a:t>nên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trục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/>
                      <m:t>Ox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1 </a:t>
                </a:r>
                <a:r>
                  <a:rPr lang="en-US" sz="3400" dirty="0" err="1"/>
                  <a:t>điếm</a:t>
                </a:r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đại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điếm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329</m:t>
                            </m:r>
                          </m:num>
                          <m:den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108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điếm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.</a:t>
                </a:r>
                <a:endParaRPr lang="en-US" sz="77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Bài 1 trang 36 Toán 12 Tập 1 Chân trời sáng tạo | Giải Toán 12">
            <a:extLst>
              <a:ext uri="{FF2B5EF4-FFF2-40B4-BE49-F238E27FC236}">
                <a16:creationId xmlns:a16="http://schemas.microsoft.com/office/drawing/2014/main" id="{F8E25B99-3EBC-4416-81F8-A758C27B675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40" y="1129643"/>
            <a:ext cx="5832849" cy="272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35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313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sz="6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1 trang 36 Toán 12 Tập 1 Chân trời sáng tạo | Giải Toán 12">
            <a:extLst>
              <a:ext uri="{FF2B5EF4-FFF2-40B4-BE49-F238E27FC236}">
                <a16:creationId xmlns:a16="http://schemas.microsoft.com/office/drawing/2014/main" id="{F28EA332-CC58-412B-A9F4-A80AA011C77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91" y="998806"/>
            <a:ext cx="5668328" cy="545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10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1485</Words>
  <Application>Microsoft Office PowerPoint</Application>
  <PresentationFormat>Widescreen</PresentationFormat>
  <Paragraphs>189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2024-11-18T01:42:34Z</dcterms:modified>
</cp:coreProperties>
</file>