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7" r:id="rId4"/>
    <p:sldId id="310" r:id="rId5"/>
    <p:sldId id="273" r:id="rId6"/>
    <p:sldId id="279" r:id="rId7"/>
    <p:sldId id="312" r:id="rId8"/>
    <p:sldId id="297" r:id="rId9"/>
    <p:sldId id="314" r:id="rId10"/>
    <p:sldId id="319" r:id="rId11"/>
    <p:sldId id="299" r:id="rId12"/>
    <p:sldId id="305" r:id="rId13"/>
    <p:sldId id="315" r:id="rId14"/>
    <p:sldId id="316" r:id="rId15"/>
    <p:sldId id="307" r:id="rId16"/>
    <p:sldId id="317" r:id="rId17"/>
    <p:sldId id="308" r:id="rId18"/>
  </p:sldIdLst>
  <p:sldSz cx="12192000" cy="6858000"/>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49" autoAdjust="0"/>
    <p:restoredTop sz="94660"/>
  </p:normalViewPr>
  <p:slideViewPr>
    <p:cSldViewPr snapToGrid="0">
      <p:cViewPr>
        <p:scale>
          <a:sx n="81" d="100"/>
          <a:sy n="81" d="100"/>
        </p:scale>
        <p:origin x="-282"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7/18/2022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pPr/>
              <a:t>18/07/2022</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18/07/2022</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175846" y="890955"/>
            <a:ext cx="12016154" cy="2813890"/>
          </a:xfrm>
        </p:spPr>
        <p:txBody>
          <a:bodyPr>
            <a:noAutofit/>
          </a:bodyPr>
          <a:lstStyle/>
          <a:p>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vi-VN" sz="4800" b="1" smtClean="0">
                <a:solidFill>
                  <a:srgbClr val="FFFF00"/>
                </a:solidFill>
              </a:rPr>
              <a:t>BÀI </a:t>
            </a:r>
            <a:r>
              <a:rPr lang="en-US" sz="4800" b="1" smtClean="0">
                <a:solidFill>
                  <a:srgbClr val="FFFF00"/>
                </a:solidFill>
                <a:latin typeface="Times New Roman" pitchFamily="18" charset="0"/>
                <a:cs typeface="Times New Roman" pitchFamily="18" charset="0"/>
              </a:rPr>
              <a:t>3: </a:t>
            </a:r>
            <a:r>
              <a:rPr lang="en-US" sz="4800" b="1" smtClean="0">
                <a:solidFill>
                  <a:srgbClr val="FFFF00"/>
                </a:solidFill>
              </a:rPr>
              <a:t>PHONG TRÀO CẢI CÁCH </a:t>
            </a:r>
            <a:br>
              <a:rPr lang="en-US" sz="4800" b="1" smtClean="0">
                <a:solidFill>
                  <a:srgbClr val="FFFF00"/>
                </a:solidFill>
              </a:rPr>
            </a:br>
            <a:r>
              <a:rPr lang="en-US" sz="4800" b="1" smtClean="0">
                <a:solidFill>
                  <a:srgbClr val="FFFF00"/>
                </a:solidFill>
              </a:rPr>
              <a:t>TÔN GIÁO</a:t>
            </a:r>
            <a:r>
              <a:rPr lang="en-US" sz="4800" smtClean="0"/>
              <a:t/>
            </a:r>
            <a:br>
              <a:rPr lang="en-US" sz="480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30923"/>
            <a:ext cx="12192000" cy="3847207"/>
          </a:xfrm>
          <a:prstGeom prst="rect">
            <a:avLst/>
          </a:prstGeom>
          <a:noFill/>
        </p:spPr>
        <p:txBody>
          <a:bodyPr wrap="square" rtlCol="0">
            <a:spAutoFit/>
          </a:bodyPr>
          <a:lstStyle/>
          <a:p>
            <a:r>
              <a:rPr lang="en-US" sz="2400" b="1" smtClean="0"/>
              <a:t> </a:t>
            </a:r>
            <a:endParaRPr lang="en-US" sz="2400" smtClean="0"/>
          </a:p>
          <a:p>
            <a:r>
              <a:rPr lang="en-US" sz="2800" b="1" smtClean="0">
                <a:solidFill>
                  <a:srgbClr val="C00000"/>
                </a:solidFill>
              </a:rPr>
              <a:t>II</a:t>
            </a:r>
            <a:r>
              <a:rPr lang="en-US" sz="2800" b="1" smtClean="0">
                <a:solidFill>
                  <a:srgbClr val="C00000"/>
                </a:solidFill>
              </a:rPr>
              <a:t>. Nội dung và tác động của Cải cách tôn giáo đối với xã hội Tây </a:t>
            </a:r>
            <a:r>
              <a:rPr lang="en-US" sz="2800" b="1" smtClean="0">
                <a:solidFill>
                  <a:srgbClr val="C00000"/>
                </a:solidFill>
              </a:rPr>
              <a:t>Âu</a:t>
            </a:r>
            <a:r>
              <a:rPr lang="en-US" sz="2800" b="1" smtClean="0">
                <a:solidFill>
                  <a:srgbClr val="C00000"/>
                </a:solidFill>
              </a:rPr>
              <a:t>.</a:t>
            </a:r>
          </a:p>
          <a:p>
            <a:r>
              <a:rPr lang="en-US" sz="2400" b="1" smtClean="0">
                <a:solidFill>
                  <a:srgbClr val="C00000"/>
                </a:solidFill>
              </a:rPr>
              <a:t>* Nội dung</a:t>
            </a:r>
            <a:endParaRPr lang="en-US" sz="2400" smtClean="0">
              <a:solidFill>
                <a:srgbClr val="C00000"/>
              </a:solidFill>
            </a:endParaRPr>
          </a:p>
          <a:p>
            <a:r>
              <a:rPr lang="en-US" sz="2400" smtClean="0"/>
              <a:t>- Công </a:t>
            </a:r>
            <a:r>
              <a:rPr lang="en-US" sz="2400" smtClean="0"/>
              <a:t>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endParaRPr lang="en-US" sz="2400" b="1" smtClean="0">
              <a:solidFill>
                <a:srgbClr val="C00000"/>
              </a:solidFill>
            </a:endParaRPr>
          </a:p>
          <a:p>
            <a:r>
              <a:rPr lang="en-US" sz="2400" b="1" smtClean="0">
                <a:solidFill>
                  <a:srgbClr val="C00000"/>
                </a:solidFill>
              </a:rPr>
              <a:t>* </a:t>
            </a:r>
            <a:r>
              <a:rPr lang="en-US" sz="2400" b="1" smtClean="0">
                <a:solidFill>
                  <a:srgbClr val="C00000"/>
                </a:solidFill>
              </a:rPr>
              <a:t>Tác động</a:t>
            </a:r>
            <a:endParaRPr lang="en-US" sz="2400" smtClean="0">
              <a:solidFill>
                <a:srgbClr val="C00000"/>
              </a:solidFill>
            </a:endParaRPr>
          </a:p>
          <a:p>
            <a:r>
              <a:rPr lang="en-US" sz="2400" smtClean="0"/>
              <a:t>- Các </a:t>
            </a:r>
            <a:r>
              <a:rPr lang="en-US" sz="2400" smtClean="0"/>
              <a:t>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 xmlns:p14="http://schemas.microsoft.com/office/powerpoint/2010/main" val="327692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63967"/>
          <a:ext cx="11301046" cy="4104173"/>
        </p:xfrm>
        <a:graphic>
          <a:graphicData uri="http://schemas.openxmlformats.org/drawingml/2006/table">
            <a:tbl>
              <a:tblPr/>
              <a:tblGrid>
                <a:gridCol w="3766276"/>
                <a:gridCol w="3767385"/>
                <a:gridCol w="3767385"/>
              </a:tblGrid>
              <a:tr h="652585">
                <a:tc>
                  <a:txBody>
                    <a:bodyPr/>
                    <a:lstStyle/>
                    <a:p>
                      <a:pPr marL="0" marR="0">
                        <a:lnSpc>
                          <a:spcPct val="115000"/>
                        </a:lnSpc>
                        <a:spcBef>
                          <a:spcPts val="0"/>
                        </a:spcBef>
                        <a:spcAft>
                          <a:spcPts val="0"/>
                        </a:spcAft>
                      </a:pPr>
                      <a:r>
                        <a:rPr lang="en-US" sz="2400">
                          <a:latin typeface="Times New Roman"/>
                          <a:ea typeface="Calibri"/>
                          <a:cs typeface="Times New Roman"/>
                        </a:rPr>
                        <a:t>Các nhà </a:t>
                      </a:r>
                      <a:r>
                        <a:rPr lang="en-US" sz="2400" kern="1200">
                          <a:latin typeface="Times New Roman"/>
                          <a:ea typeface="Calibri"/>
                          <a:cs typeface="Times New Roman"/>
                        </a:rPr>
                        <a:t>Văn hóa Phục hưng </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Câu 1: Hãy lập và hoàn thành bảng theo mẫu dưới đây:</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giáo.</a:t>
            </a:r>
            <a:endParaRPr lang="en-US" sz="32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893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en-US" sz="3500" b="1" u="sng" smtClean="0"/>
              <a:t>Kiểm tra bài cũ</a:t>
            </a:r>
            <a:endParaRPr lang="vi-VN" sz="3500" b="1" u="sng" dirty="0"/>
          </a:p>
        </p:txBody>
      </p:sp>
      <p:sp>
        <p:nvSpPr>
          <p:cNvPr id="3" name="Subtitle 2">
            <a:extLst>
              <a:ext uri="{FF2B5EF4-FFF2-40B4-BE49-F238E27FC236}">
                <a16:creationId xmlns=""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buFontTx/>
              <a:buChar char="-"/>
            </a:pPr>
            <a:r>
              <a:rPr lang="en-US" sz="2800" smtClean="0">
                <a:latin typeface="Times New Roman"/>
                <a:ea typeface="Calibri"/>
                <a:cs typeface="Times New Roman"/>
              </a:rPr>
              <a:t>Trong các hệ quả của các cuộc phát kiến địa lí, theo em hệ quả nào là quan trọng nhất? Vì sao?</a:t>
            </a:r>
            <a:endParaRPr lang="en-US" sz="2800" dirty="0"/>
          </a:p>
          <a:p>
            <a:pPr algn="just">
              <a:lnSpc>
                <a:spcPct val="115000"/>
              </a:lnSpc>
              <a:spcBef>
                <a:spcPts val="700"/>
              </a:spcBef>
              <a:spcAft>
                <a:spcPts val="700"/>
              </a:spcAft>
              <a:buFontTx/>
              <a:buChar char="-"/>
            </a:pPr>
            <a:endParaRPr lang="en-US" sz="2800" dirty="0"/>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a:t>
            </a:r>
            <a:r>
              <a:rPr lang="en-US" sz="4000" b="1" smtClean="0">
                <a:solidFill>
                  <a:srgbClr val="C00000"/>
                </a:solidFill>
              </a:rPr>
              <a:t>PHỤC CẢI </a:t>
            </a:r>
            <a:r>
              <a:rPr lang="en-US" sz="4000" b="1" smtClean="0">
                <a:solidFill>
                  <a:srgbClr val="C00000"/>
                </a:solidFill>
              </a:rPr>
              <a:t>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endParaRPr lang="en-US" sz="3200" b="1" smtClean="0">
              <a:solidFill>
                <a:srgbClr val="C00000"/>
              </a:solidFill>
            </a:endParaRPr>
          </a:p>
          <a:p>
            <a:pPr algn="ctr" defTabSz="1555750">
              <a:lnSpc>
                <a:spcPct val="90000"/>
              </a:lnSpc>
              <a:spcBef>
                <a:spcPct val="0"/>
              </a:spcBef>
              <a:spcAft>
                <a:spcPct val="35000"/>
              </a:spcAft>
            </a:pPr>
            <a:r>
              <a:rPr lang="en-US" sz="3200" b="1" smtClean="0">
                <a:solidFill>
                  <a:srgbClr val="C00000"/>
                </a:solidFill>
              </a:rPr>
              <a:t>I</a:t>
            </a:r>
            <a:r>
              <a:rPr lang="en-US" sz="3200" b="1" smtClean="0">
                <a:solidFill>
                  <a:srgbClr val="C00000"/>
                </a:solidFill>
              </a:rPr>
              <a:t>. Nguyên nhân của phong trào Cải cách tôn giáo </a:t>
            </a:r>
            <a:endParaRPr lang="en-US" sz="3200" smtClean="0">
              <a:solidFill>
                <a:srgbClr val="C00000"/>
              </a:solidFill>
            </a:endParaRPr>
          </a:p>
          <a:p>
            <a:pPr algn="ctr" defTabSz="1555750">
              <a:lnSpc>
                <a:spcPct val="90000"/>
              </a:lnSpc>
              <a:spcBef>
                <a:spcPct val="0"/>
              </a:spcBef>
              <a:spcAft>
                <a:spcPct val="35000"/>
              </a:spcAft>
            </a:pPr>
            <a:r>
              <a:rPr lang="en-US" sz="3200" b="1" smtClean="0">
                <a:solidFill>
                  <a:srgbClr val="C00000"/>
                </a:solidFill>
              </a:rPr>
              <a:t> </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 xmlns:a16="http://schemas.microsoft.com/office/drawing/2014/main" id="{D12991DD-62E0-468B-8E6E-1105B332F39C}"/>
              </a:ext>
            </a:extLst>
          </p:cNvPr>
          <p:cNvSpPr/>
          <p:nvPr/>
        </p:nvSpPr>
        <p:spPr>
          <a:xfrm>
            <a:off x="6729046" y="1500554"/>
            <a:ext cx="5462953" cy="2157046"/>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endParaRPr lang="en-US" sz="3600" b="1" smtClean="0">
              <a:solidFill>
                <a:srgbClr val="C00000"/>
              </a:solidFill>
            </a:endParaRPr>
          </a:p>
          <a:p>
            <a:pPr algn="ctr" defTabSz="1555750">
              <a:lnSpc>
                <a:spcPct val="90000"/>
              </a:lnSpc>
              <a:spcBef>
                <a:spcPct val="0"/>
              </a:spcBef>
              <a:spcAft>
                <a:spcPct val="35000"/>
              </a:spcAft>
            </a:pPr>
            <a:r>
              <a:rPr lang="en-US" sz="3600" b="1" smtClean="0">
                <a:solidFill>
                  <a:srgbClr val="C00000"/>
                </a:solidFill>
              </a:rPr>
              <a:t>II</a:t>
            </a:r>
            <a:r>
              <a:rPr lang="en-US" sz="3600" b="1" smtClean="0">
                <a:solidFill>
                  <a:srgbClr val="C00000"/>
                </a:solidFill>
              </a:rPr>
              <a:t>. Nội dung và tác động của Cải cách tôn giáo đối với xã hội Tây Âu.</a:t>
            </a:r>
            <a:endParaRPr lang="en-US" sz="3600" smtClean="0">
              <a:solidFill>
                <a:srgbClr val="C00000"/>
              </a:solidFill>
            </a:endParaRPr>
          </a:p>
          <a:p>
            <a:pPr algn="ctr" defTabSz="1555750">
              <a:lnSpc>
                <a:spcPct val="90000"/>
              </a:lnSpc>
              <a:spcBef>
                <a:spcPct val="0"/>
              </a:spcBef>
              <a:spcAft>
                <a:spcPct val="35000"/>
              </a:spcAft>
            </a:pPr>
            <a:r>
              <a:rPr lang="en-US" sz="3600" b="1" smtClean="0">
                <a:solidFill>
                  <a:srgbClr val="C00000"/>
                </a:solidFill>
              </a:rPr>
              <a:t> </a:t>
            </a: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bích họa của Mi-ken-lăng-giơ trên vòm nhà thờ Xích – xtin (Va-ti-căng) – một kiệt tác đương thời.</a:t>
            </a:r>
            <a:endParaRPr lang="en-US" sz="2800"/>
          </a:p>
        </p:txBody>
      </p:sp>
    </p:spTree>
    <p:extLst>
      <p:ext uri="{BB962C8B-B14F-4D97-AF65-F5344CB8AC3E}">
        <p14:creationId xmlns=""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98637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75937" y="211015"/>
            <a:ext cx="5416063" cy="611944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8100645" y="4045858"/>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sp>
        <p:nvSpPr>
          <p:cNvPr id="6" name="Cloud Callout 5"/>
          <p:cNvSpPr/>
          <p:nvPr/>
        </p:nvSpPr>
        <p:spPr>
          <a:xfrm>
            <a:off x="0" y="164123"/>
            <a:ext cx="6693877" cy="60256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t>GV yêu cầu HS đọc thông tin trong SGK, quan sát tranh ảnh của </a:t>
            </a:r>
            <a:r>
              <a:rPr lang="en-US" sz="2800" smtClean="0"/>
              <a:t>mục </a:t>
            </a:r>
            <a:r>
              <a:rPr lang="en-US" sz="2800" smtClean="0"/>
              <a:t>I,II, </a:t>
            </a:r>
            <a:r>
              <a:rPr lang="en-US" sz="2800" smtClean="0"/>
              <a:t>trả lời câu hỏi: </a:t>
            </a:r>
          </a:p>
          <a:p>
            <a:r>
              <a:rPr lang="en-US" sz="2800" smtClean="0"/>
              <a:t>- Em hãy nêu nguyên nhân bùng nổ Phong trào Cải cách tôn giáo?</a:t>
            </a:r>
          </a:p>
          <a:p>
            <a:r>
              <a:rPr lang="en-US" sz="2800" smtClean="0"/>
              <a:t>- Nội dung cơ bản của Phong trào Cải cách tôn giáo?</a:t>
            </a:r>
          </a:p>
          <a:p>
            <a:r>
              <a:rPr lang="en-US" sz="2800" smtClean="0"/>
              <a:t>- Tác độngcủa Phong trào Cải cách tôn giáo?</a:t>
            </a:r>
          </a:p>
          <a:p>
            <a:pPr algn="ctr"/>
            <a:r>
              <a:rPr lang="nl-NL"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 xmlns:p14="http://schemas.microsoft.com/office/powerpoint/2010/main" val="378356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9969"/>
            <a:ext cx="6095999" cy="1077218"/>
          </a:xfrm>
          <a:prstGeom prst="rect">
            <a:avLst/>
          </a:prstGeom>
          <a:noFill/>
        </p:spPr>
        <p:txBody>
          <a:bodyPr wrap="square" rtlCol="0">
            <a:spAutoFit/>
          </a:bodyPr>
          <a:lstStyle/>
          <a:p>
            <a:r>
              <a:rPr lang="en-US" sz="3200" b="1" smtClean="0">
                <a:solidFill>
                  <a:srgbClr val="C00000"/>
                </a:solidFill>
              </a:rPr>
              <a:t>I. Nguyên nhân của Phong </a:t>
            </a:r>
            <a:r>
              <a:rPr lang="en-US" sz="3200" b="1" smtClean="0">
                <a:solidFill>
                  <a:srgbClr val="C00000"/>
                </a:solidFill>
              </a:rPr>
              <a:t>trào Cải cách tôn giáo </a:t>
            </a:r>
            <a:endParaRPr lang="en-US" sz="3200">
              <a:solidFill>
                <a:srgbClr val="C00000"/>
              </a:solidFill>
            </a:endParaRPr>
          </a:p>
        </p:txBody>
      </p:sp>
      <p:sp>
        <p:nvSpPr>
          <p:cNvPr id="3" name="TextBox 2"/>
          <p:cNvSpPr txBox="1"/>
          <p:nvPr/>
        </p:nvSpPr>
        <p:spPr>
          <a:xfrm>
            <a:off x="0" y="1336431"/>
            <a:ext cx="9425354" cy="3323987"/>
          </a:xfrm>
          <a:prstGeom prst="rect">
            <a:avLst/>
          </a:prstGeom>
          <a:noFill/>
        </p:spPr>
        <p:txBody>
          <a:bodyPr wrap="square" rtlCol="0">
            <a:spAutoFit/>
          </a:bodyPr>
          <a:lstStyle/>
          <a:p>
            <a:r>
              <a:rPr lang="en-US" sz="3200" smtClean="0"/>
              <a:t>GV yêu cầu HS đọc thông tin trong SGK, quan sát tranh ảnh của mục 3, trả lời câu hỏi: </a:t>
            </a:r>
          </a:p>
          <a:p>
            <a:r>
              <a:rPr lang="en-US" sz="3200" smtClean="0"/>
              <a:t>- Em hãy nêu nguyên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7620"/>
            <a:ext cx="5251938"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  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6975231" cy="5693866"/>
          </a:xfrm>
          <a:prstGeom prst="rect">
            <a:avLst/>
          </a:prstGeom>
        </p:spPr>
        <p:txBody>
          <a:bodyPr wrap="square">
            <a:spAutoFit/>
          </a:bodyPr>
          <a:lstStyle/>
          <a:p>
            <a:r>
              <a:rPr lang="en-US" sz="2800" b="1" smtClean="0">
                <a:solidFill>
                  <a:srgbClr val="C00000"/>
                </a:solidFill>
              </a:rPr>
              <a:t>I.</a:t>
            </a:r>
            <a:r>
              <a:rPr lang="en-US" sz="2800" b="1" smtClean="0"/>
              <a:t> </a:t>
            </a:r>
            <a:r>
              <a:rPr lang="en-US" sz="2800" b="1" smtClean="0"/>
              <a:t> </a:t>
            </a:r>
            <a:r>
              <a:rPr lang="en-US" sz="2800" b="1" smtClean="0">
                <a:solidFill>
                  <a:srgbClr val="C00000"/>
                </a:solidFill>
              </a:rPr>
              <a:t>Nguyên </a:t>
            </a:r>
            <a:r>
              <a:rPr lang="en-US" sz="2800" b="1" smtClean="0">
                <a:solidFill>
                  <a:srgbClr val="C00000"/>
                </a:solidFill>
              </a:rPr>
              <a:t>nhân của phong trào Cải cách </a:t>
            </a:r>
            <a:r>
              <a:rPr lang="en-US" sz="2800" b="1" smtClean="0">
                <a:solidFill>
                  <a:srgbClr val="C00000"/>
                </a:solidFill>
              </a:rPr>
              <a:t>tôn </a:t>
            </a:r>
            <a:endParaRPr lang="en-US" sz="2800" b="1" smtClean="0">
              <a:solidFill>
                <a:srgbClr val="C00000"/>
              </a:solidFill>
            </a:endParaRPr>
          </a:p>
          <a:p>
            <a:pPr marL="571500" indent="-571500"/>
            <a:r>
              <a:rPr lang="en-US" sz="2800" b="1" smtClean="0">
                <a:solidFill>
                  <a:srgbClr val="C00000"/>
                </a:solidFill>
              </a:rPr>
              <a:t>Giáo </a:t>
            </a:r>
            <a:endParaRPr lang="en-US" sz="2800" smtClean="0">
              <a:solidFill>
                <a:srgbClr val="C00000"/>
              </a:solidFill>
            </a:endParaRPr>
          </a:p>
          <a:p>
            <a:pPr>
              <a:buFontTx/>
              <a:buChar char="-"/>
            </a:pPr>
            <a:endParaRPr lang="en-US" sz="2800" smtClean="0"/>
          </a:p>
          <a:p>
            <a:pPr>
              <a:buFontTx/>
              <a:buChar char="-"/>
            </a:pPr>
            <a:endParaRPr lang="en-US" sz="2800" smtClean="0"/>
          </a:p>
          <a:p>
            <a:pPr>
              <a:buFontTx/>
              <a:buChar char="-"/>
            </a:pPr>
            <a:endParaRPr lang="en-US" sz="2800" smtClean="0"/>
          </a:p>
          <a:p>
            <a:pPr>
              <a:buFontTx/>
              <a:buChar char="-"/>
            </a:pPr>
            <a:endParaRPr lang="en-US" sz="2800" smtClean="0"/>
          </a:p>
          <a:p>
            <a:pPr>
              <a:buFontTx/>
              <a:buChar char="-"/>
            </a:pPr>
            <a:endParaRPr lang="en-US" sz="2800" smtClean="0"/>
          </a:p>
          <a:p>
            <a:pPr>
              <a:buFontTx/>
              <a:buChar char="-"/>
            </a:pPr>
            <a:r>
              <a:rPr lang="en-US" sz="2800" smtClean="0"/>
              <a:t>Đến </a:t>
            </a:r>
            <a:r>
              <a:rPr lang="en-US" sz="2800" smtClean="0"/>
              <a:t>thờì kì Phục hưng, Giáo hội công khai đàn áp những tư tưởng tiến bộ, trở thành một thế lực cản trở bước tiến xã hội. Vì thế, giai cấp tư sản đang lên muốn thay đổi và “cải cách” lại tổ chức  Giáo hội.</a:t>
            </a:r>
          </a:p>
          <a:p>
            <a:pPr lvl="0">
              <a:buFontTx/>
              <a:buChar char="-"/>
            </a:pPr>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7420707" y="1113692"/>
            <a:ext cx="4595445"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1608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1077218"/>
          </a:xfrm>
          <a:prstGeom prst="rect">
            <a:avLst/>
          </a:prstGeom>
        </p:spPr>
        <p:txBody>
          <a:bodyPr wrap="square">
            <a:spAutoFit/>
          </a:bodyPr>
          <a:lstStyle/>
          <a:p>
            <a:r>
              <a:rPr lang="en-US" sz="3200" b="1" smtClean="0">
                <a:solidFill>
                  <a:srgbClr val="C00000"/>
                </a:solidFill>
              </a:rPr>
              <a:t>I. Nguyên nhân của Phong </a:t>
            </a:r>
            <a:r>
              <a:rPr lang="en-US" sz="3200" b="1" smtClean="0">
                <a:solidFill>
                  <a:srgbClr val="C00000"/>
                </a:solidFill>
              </a:rPr>
              <a:t>trào Cải cách tôn giáo </a:t>
            </a:r>
            <a:endParaRPr lang="en-US" sz="3200" smtClean="0">
              <a:solidFill>
                <a:srgbClr val="C00000"/>
              </a:solidFill>
            </a:endParaRPr>
          </a:p>
        </p:txBody>
      </p:sp>
      <p:sp>
        <p:nvSpPr>
          <p:cNvPr id="3" name="TextBox 2"/>
          <p:cNvSpPr txBox="1"/>
          <p:nvPr/>
        </p:nvSpPr>
        <p:spPr>
          <a:xfrm>
            <a:off x="0" y="1406769"/>
            <a:ext cx="12192000" cy="4524315"/>
          </a:xfrm>
          <a:prstGeom prst="rect">
            <a:avLst/>
          </a:prstGeom>
          <a:noFill/>
        </p:spPr>
        <p:txBody>
          <a:bodyPr wrap="square" rtlCol="0">
            <a:spAutoFit/>
          </a:bodyPr>
          <a:lstStyle/>
          <a:p>
            <a:r>
              <a:rPr lang="en-US" sz="2400" b="1" smtClean="0"/>
              <a:t>* </a:t>
            </a:r>
            <a:r>
              <a:rPr lang="en-US" sz="2400" b="1" smtClean="0"/>
              <a:t>Nguyên nhân bùng nổ</a:t>
            </a:r>
            <a:endParaRPr lang="en-US" sz="2400" smtClean="0"/>
          </a:p>
          <a:p>
            <a:r>
              <a:rPr lang="en-US" sz="2400" smtClean="0"/>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r>
              <a:rPr lang="en-US" sz="2400" b="1" smtClean="0"/>
              <a:t> </a:t>
            </a:r>
            <a:endParaRPr lang="en-US" sz="2400" smtClean="0"/>
          </a:p>
          <a:p>
            <a:r>
              <a:rPr lang="en-US" sz="2400" b="1" smtClean="0">
                <a:solidFill>
                  <a:srgbClr val="C00000"/>
                </a:solidFill>
              </a:rPr>
              <a:t>II.Nội </a:t>
            </a:r>
            <a:r>
              <a:rPr lang="en-US" sz="2400" b="1" smtClean="0">
                <a:solidFill>
                  <a:srgbClr val="C00000"/>
                </a:solidFill>
              </a:rPr>
              <a:t>dung cơ bản</a:t>
            </a:r>
            <a:endParaRPr lang="en-US" sz="2400" smtClean="0">
              <a:solidFill>
                <a:srgbClr val="C00000"/>
              </a:solidFill>
            </a:endParaRPr>
          </a:p>
          <a:p>
            <a:r>
              <a:rPr lang="en-US" sz="2400" smtClean="0"/>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2664</TotalTime>
  <Words>509</Words>
  <PresentationFormat>Custom</PresentationFormat>
  <Paragraphs>80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BÀI 3: PHONG TRÀO CẢI CÁCH  TÔN GIÁO </vt:lpstr>
      <vt:lpstr>Kiểm tra bài cũ</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2021-07-25T09:08:06Z</dcterms:created>
  <dcterms:modified xsi:type="dcterms:W3CDTF">2022-07-18T10:04:22Z</dcterms:modified>
</cp:coreProperties>
</file>