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32"/>
  </p:notesMasterIdLst>
  <p:sldIdLst>
    <p:sldId id="281" r:id="rId4"/>
    <p:sldId id="259" r:id="rId5"/>
    <p:sldId id="273" r:id="rId6"/>
    <p:sldId id="282" r:id="rId7"/>
    <p:sldId id="260" r:id="rId8"/>
    <p:sldId id="285" r:id="rId9"/>
    <p:sldId id="264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6" r:id="rId19"/>
    <p:sldId id="297" r:id="rId20"/>
    <p:sldId id="298" r:id="rId21"/>
    <p:sldId id="299" r:id="rId22"/>
    <p:sldId id="283" r:id="rId23"/>
    <p:sldId id="257" r:id="rId24"/>
    <p:sldId id="267" r:id="rId25"/>
    <p:sldId id="294" r:id="rId26"/>
    <p:sldId id="295" r:id="rId27"/>
    <p:sldId id="263" r:id="rId28"/>
    <p:sldId id="270" r:id="rId29"/>
    <p:sldId id="279" r:id="rId30"/>
    <p:sldId id="280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04"/>
  </p:normalViewPr>
  <p:slideViewPr>
    <p:cSldViewPr snapToGrid="0">
      <p:cViewPr varScale="1">
        <p:scale>
          <a:sx n="76" d="100"/>
          <a:sy n="76" d="100"/>
        </p:scale>
        <p:origin x="13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DD80C-B67E-2E45-9091-D028E51325FC}" type="datetimeFigureOut">
              <a:rPr lang="en-VN" smtClean="0"/>
              <a:t>01/04/2024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F5B0B-C60E-9D40-B51B-60CB4445EA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62535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VN" dirty="0"/>
              <a:t>lick vào “PLAY” để bắt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F5B0B-C60E-9D40-B51B-60CB4445EA0A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89904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VN" dirty="0"/>
              <a:t>ó 4 kho báu tương ứng với 4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- </a:t>
            </a:r>
            <a:r>
              <a:rPr lang="en-US" dirty="0"/>
              <a:t>C</a:t>
            </a:r>
            <a:r>
              <a:rPr lang="en-VN" dirty="0"/>
              <a:t>lick vào kho báu để xuất hiện câu hỏi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F5B0B-C60E-9D40-B51B-60CB4445EA0A}" type="slidenum">
              <a:rPr lang="en-VN" smtClean="0"/>
              <a:t>15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3103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Sau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F5B0B-C60E-9D40-B51B-60CB4445EA0A}" type="slidenum">
              <a:rPr lang="en-VN" smtClean="0"/>
              <a:t>16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64665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F5B0B-C60E-9D40-B51B-60CB4445EA0A}" type="slidenum">
              <a:rPr lang="en-VN" smtClean="0"/>
              <a:t>20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86740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slide" Target="slide15.xml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slide" Target="slide19.xml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28.gif"/><Relationship Id="rId20" Type="http://schemas.openxmlformats.org/officeDocument/2006/relationships/image" Target="../media/image22.jpeg"/><Relationship Id="rId1" Type="http://schemas.microsoft.com/office/2007/relationships/media" Target="../media/media1.mp3"/><Relationship Id="rId6" Type="http://schemas.openxmlformats.org/officeDocument/2006/relationships/image" Target="../media/image23.jpeg"/><Relationship Id="rId11" Type="http://schemas.openxmlformats.org/officeDocument/2006/relationships/slide" Target="slide17.xml"/><Relationship Id="rId5" Type="http://schemas.openxmlformats.org/officeDocument/2006/relationships/image" Target="../media/image7.png"/><Relationship Id="rId15" Type="http://schemas.openxmlformats.org/officeDocument/2006/relationships/slide" Target="slide5.xml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4" Type="http://schemas.openxmlformats.org/officeDocument/2006/relationships/notesSlide" Target="../notesSlides/notesSlide2.xml"/><Relationship Id="rId9" Type="http://schemas.openxmlformats.org/officeDocument/2006/relationships/slide" Target="slide18.xml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7.svg"/><Relationship Id="rId3" Type="http://schemas.openxmlformats.org/officeDocument/2006/relationships/image" Target="../media/image19.png"/><Relationship Id="rId7" Type="http://schemas.openxmlformats.org/officeDocument/2006/relationships/image" Target="../media/image20.gi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22.jpeg"/><Relationship Id="rId5" Type="http://schemas.openxmlformats.org/officeDocument/2006/relationships/image" Target="../media/image33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2.png"/><Relationship Id="rId7" Type="http://schemas.openxmlformats.org/officeDocument/2006/relationships/image" Target="../media/image22.jpeg"/><Relationship Id="rId12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11" Type="http://schemas.openxmlformats.org/officeDocument/2006/relationships/slide" Target="slide15.xml"/><Relationship Id="rId5" Type="http://schemas.openxmlformats.org/officeDocument/2006/relationships/slide" Target="slide2.xml"/><Relationship Id="rId10" Type="http://schemas.openxmlformats.org/officeDocument/2006/relationships/image" Target="../media/image37.svg"/><Relationship Id="rId4" Type="http://schemas.openxmlformats.org/officeDocument/2006/relationships/image" Target="../media/image33.sv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2.png"/><Relationship Id="rId7" Type="http://schemas.openxmlformats.org/officeDocument/2006/relationships/image" Target="../media/image22.jpeg"/><Relationship Id="rId12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11" Type="http://schemas.openxmlformats.org/officeDocument/2006/relationships/slide" Target="slide15.xml"/><Relationship Id="rId5" Type="http://schemas.openxmlformats.org/officeDocument/2006/relationships/slide" Target="slide2.xml"/><Relationship Id="rId10" Type="http://schemas.openxmlformats.org/officeDocument/2006/relationships/image" Target="../media/image37.svg"/><Relationship Id="rId4" Type="http://schemas.openxmlformats.org/officeDocument/2006/relationships/image" Target="../media/image33.sv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2.png"/><Relationship Id="rId7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slide" Target="slide2.xml"/><Relationship Id="rId10" Type="http://schemas.openxmlformats.org/officeDocument/2006/relationships/image" Target="../media/image35.png"/><Relationship Id="rId4" Type="http://schemas.openxmlformats.org/officeDocument/2006/relationships/image" Target="../media/image33.svg"/><Relationship Id="rId9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22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22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22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22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s://hoc10.vn/doc-sach/tieng-viet-4-tap-2/1/388/22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8F29496-1A23-93BD-8B98-920D11615CB0}"/>
              </a:ext>
            </a:extLst>
          </p:cNvPr>
          <p:cNvSpPr txBox="1">
            <a:spLocks/>
          </p:cNvSpPr>
          <p:nvPr/>
        </p:nvSpPr>
        <p:spPr>
          <a:xfrm>
            <a:off x="1640958" y="2047174"/>
            <a:ext cx="8910084" cy="2484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Tuần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 21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Bài đọc 2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lang="en-US" sz="48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Xả</a:t>
            </a:r>
            <a:r>
              <a:rPr lang="en-US" sz="48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48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thân</a:t>
            </a:r>
            <a:r>
              <a:rPr lang="en-US" sz="48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48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cứu</a:t>
            </a:r>
            <a:r>
              <a:rPr lang="en-US" sz="48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</a:rPr>
              <a:t>đoàn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</a:rPr>
              <a:t>tàu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50952-C3AA-0DA7-501F-3C8841BFFE53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AFAE6-6A63-972C-89E4-39C8906555F1}"/>
              </a:ext>
            </a:extLst>
          </p:cNvPr>
          <p:cNvSpPr txBox="1"/>
          <p:nvPr/>
        </p:nvSpPr>
        <p:spPr>
          <a:xfrm>
            <a:off x="10277475" y="771178"/>
            <a:ext cx="1673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599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9;p10">
            <a:extLst>
              <a:ext uri="{FF2B5EF4-FFF2-40B4-BE49-F238E27FC236}">
                <a16:creationId xmlns:a16="http://schemas.microsoft.com/office/drawing/2014/main" id="{47A6DCA9-FC40-26B2-5B4C-1D474FD4176D}"/>
              </a:ext>
            </a:extLst>
          </p:cNvPr>
          <p:cNvSpPr txBox="1"/>
          <p:nvPr/>
        </p:nvSpPr>
        <p:spPr>
          <a:xfrm>
            <a:off x="3606800" y="1163601"/>
            <a:ext cx="4978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</a:rPr>
              <a:t>Giải nghĩa từ khó</a:t>
            </a:r>
            <a:endParaRPr sz="2400" b="1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4" name="Google Shape;170;p10">
            <a:extLst>
              <a:ext uri="{FF2B5EF4-FFF2-40B4-BE49-F238E27FC236}">
                <a16:creationId xmlns:a16="http://schemas.microsoft.com/office/drawing/2014/main" id="{C3E1844D-C59E-8DA5-9658-625DECC5263B}"/>
              </a:ext>
            </a:extLst>
          </p:cNvPr>
          <p:cNvSpPr/>
          <p:nvPr/>
        </p:nvSpPr>
        <p:spPr>
          <a:xfrm>
            <a:off x="1270794" y="1899919"/>
            <a:ext cx="5080000" cy="700900"/>
          </a:xfrm>
          <a:prstGeom prst="wedgeRoundRectCallout">
            <a:avLst>
              <a:gd name="adj1" fmla="val -36583"/>
              <a:gd name="adj2" fmla="val 85833"/>
              <a:gd name="adj3" fmla="val 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680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</a:rPr>
              <a:t>Huân chương</a:t>
            </a:r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5" name="Google Shape;171;p10">
            <a:extLst>
              <a:ext uri="{FF2B5EF4-FFF2-40B4-BE49-F238E27FC236}">
                <a16:creationId xmlns:a16="http://schemas.microsoft.com/office/drawing/2014/main" id="{9CCDA774-7A8D-C1B1-CC09-955863B0103C}"/>
              </a:ext>
            </a:extLst>
          </p:cNvPr>
          <p:cNvSpPr txBox="1"/>
          <p:nvPr/>
        </p:nvSpPr>
        <p:spPr>
          <a:xfrm>
            <a:off x="1270794" y="2919330"/>
            <a:ext cx="508000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19" indent="-381019" algn="just">
              <a:lnSpc>
                <a:spcPct val="150000"/>
              </a:lnSpc>
              <a:buClr>
                <a:srgbClr val="333333"/>
              </a:buClr>
              <a:buSzPct val="120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Vật làm bằng kim loại, có cuống treo trước ngực, dùng làm dấu hiệu cho phần thưởng lớn do nhà nước tặng thưởng người có thành tích xuất sắc.</a:t>
            </a:r>
            <a:endParaRPr sz="2400" i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6" name="Google Shape;172;p10">
            <a:extLst>
              <a:ext uri="{FF2B5EF4-FFF2-40B4-BE49-F238E27FC236}">
                <a16:creationId xmlns:a16="http://schemas.microsoft.com/office/drawing/2014/main" id="{459ECE5F-05A5-C4B9-28FE-5E2AD072EBC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3100" t="10321" b="6757"/>
          <a:stretch/>
        </p:blipFill>
        <p:spPr>
          <a:xfrm>
            <a:off x="6983560" y="1905001"/>
            <a:ext cx="1832693" cy="3510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3;p10" descr="Huân chương Chiến sĩ vẻ vang – Wikipedia tiếng Việt">
            <a:extLst>
              <a:ext uri="{FF2B5EF4-FFF2-40B4-BE49-F238E27FC236}">
                <a16:creationId xmlns:a16="http://schemas.microsoft.com/office/drawing/2014/main" id="{72CF0674-E30A-8F77-CE51-73D7686051A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52557" y="1899919"/>
            <a:ext cx="1768649" cy="3510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9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9;p11">
            <a:extLst>
              <a:ext uri="{FF2B5EF4-FFF2-40B4-BE49-F238E27FC236}">
                <a16:creationId xmlns:a16="http://schemas.microsoft.com/office/drawing/2014/main" id="{D19D728E-3643-64AA-8BD7-77D0B58ED3FD}"/>
              </a:ext>
            </a:extLst>
          </p:cNvPr>
          <p:cNvSpPr txBox="1"/>
          <p:nvPr/>
        </p:nvSpPr>
        <p:spPr>
          <a:xfrm>
            <a:off x="4470399" y="1549353"/>
            <a:ext cx="3251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</a:rPr>
              <a:t>Luyện đọc</a:t>
            </a:r>
            <a:endParaRPr sz="2400" b="1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4" name="Google Shape;180;p11">
            <a:extLst>
              <a:ext uri="{FF2B5EF4-FFF2-40B4-BE49-F238E27FC236}">
                <a16:creationId xmlns:a16="http://schemas.microsoft.com/office/drawing/2014/main" id="{F76FB6E7-D688-FAA6-5BA9-94F487E0DC68}"/>
              </a:ext>
            </a:extLst>
          </p:cNvPr>
          <p:cNvSpPr/>
          <p:nvPr/>
        </p:nvSpPr>
        <p:spPr>
          <a:xfrm>
            <a:off x="1327545" y="2331529"/>
            <a:ext cx="9536906" cy="1280041"/>
          </a:xfrm>
          <a:prstGeom prst="wedgeRoundRectCallout">
            <a:avLst>
              <a:gd name="adj1" fmla="val -20833"/>
              <a:gd name="adj2" fmla="val 47599"/>
              <a:gd name="adj3" fmla="val 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680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Luyện đọc bài với giọng đọc diễn cảm, nhấn giọng 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đúng chỗ, phù hợp và đọc đúng các từ khó có trong bài đọc.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5" name="Google Shape;181;p11">
            <a:extLst>
              <a:ext uri="{FF2B5EF4-FFF2-40B4-BE49-F238E27FC236}">
                <a16:creationId xmlns:a16="http://schemas.microsoft.com/office/drawing/2014/main" id="{C3371CC2-A40B-1724-8235-4C9500D8324B}"/>
              </a:ext>
            </a:extLst>
          </p:cNvPr>
          <p:cNvSpPr/>
          <p:nvPr/>
        </p:nvSpPr>
        <p:spPr>
          <a:xfrm>
            <a:off x="3394506" y="3956145"/>
            <a:ext cx="5402985" cy="2901855"/>
          </a:xfrm>
          <a:custGeom>
            <a:avLst/>
            <a:gdLst/>
            <a:ahLst/>
            <a:cxnLst/>
            <a:rect l="l" t="t" r="r" b="b"/>
            <a:pathLst>
              <a:path w="1682031" h="903391" extrusionOk="0">
                <a:moveTo>
                  <a:pt x="0" y="0"/>
                </a:moveTo>
                <a:lnTo>
                  <a:pt x="1682031" y="0"/>
                </a:lnTo>
                <a:lnTo>
                  <a:pt x="1682031" y="903391"/>
                </a:lnTo>
                <a:lnTo>
                  <a:pt x="0" y="903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8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7;p12">
            <a:extLst>
              <a:ext uri="{FF2B5EF4-FFF2-40B4-BE49-F238E27FC236}">
                <a16:creationId xmlns:a16="http://schemas.microsoft.com/office/drawing/2014/main" id="{398FD247-A229-8912-510E-BBF599FEB221}"/>
              </a:ext>
            </a:extLst>
          </p:cNvPr>
          <p:cNvSpPr txBox="1"/>
          <p:nvPr/>
        </p:nvSpPr>
        <p:spPr>
          <a:xfrm>
            <a:off x="4239523" y="1798484"/>
            <a:ext cx="3712957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bg1"/>
                </a:solidFill>
                <a:latin typeface="UTM Avo" panose="02040603050506020204" pitchFamily="18"/>
              </a:rPr>
              <a:t>02. </a:t>
            </a:r>
            <a:endParaRPr sz="7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bg1"/>
                </a:solidFill>
                <a:latin typeface="UTM Avo" panose="02040603050506020204" pitchFamily="18"/>
              </a:rPr>
              <a:t>ĐỌC HIỂU</a:t>
            </a:r>
            <a:endParaRPr sz="5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4" name="Google Shape;188;p12">
            <a:extLst>
              <a:ext uri="{FF2B5EF4-FFF2-40B4-BE49-F238E27FC236}">
                <a16:creationId xmlns:a16="http://schemas.microsoft.com/office/drawing/2014/main" id="{C33157FC-E32E-9D0C-2D57-B17164AF396D}"/>
              </a:ext>
            </a:extLst>
          </p:cNvPr>
          <p:cNvSpPr/>
          <p:nvPr/>
        </p:nvSpPr>
        <p:spPr>
          <a:xfrm>
            <a:off x="997985" y="4571680"/>
            <a:ext cx="1932980" cy="2286321"/>
          </a:xfrm>
          <a:custGeom>
            <a:avLst/>
            <a:gdLst/>
            <a:ahLst/>
            <a:cxnLst/>
            <a:rect l="l" t="t" r="r" b="b"/>
            <a:pathLst>
              <a:path w="2899470" h="3429481" extrusionOk="0">
                <a:moveTo>
                  <a:pt x="0" y="0"/>
                </a:moveTo>
                <a:lnTo>
                  <a:pt x="2899470" y="0"/>
                </a:lnTo>
                <a:lnTo>
                  <a:pt x="2899470" y="3429481"/>
                </a:lnTo>
                <a:lnTo>
                  <a:pt x="0" y="3429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189;p12">
            <a:extLst>
              <a:ext uri="{FF2B5EF4-FFF2-40B4-BE49-F238E27FC236}">
                <a16:creationId xmlns:a16="http://schemas.microsoft.com/office/drawing/2014/main" id="{330A5BFD-040B-5550-F5DF-4CE6175E9C61}"/>
              </a:ext>
            </a:extLst>
          </p:cNvPr>
          <p:cNvSpPr/>
          <p:nvPr/>
        </p:nvSpPr>
        <p:spPr>
          <a:xfrm>
            <a:off x="3126169" y="5059516"/>
            <a:ext cx="1304719" cy="1798485"/>
          </a:xfrm>
          <a:custGeom>
            <a:avLst/>
            <a:gdLst/>
            <a:ahLst/>
            <a:cxnLst/>
            <a:rect l="l" t="t" r="r" b="b"/>
            <a:pathLst>
              <a:path w="1957078" h="2697727" extrusionOk="0">
                <a:moveTo>
                  <a:pt x="0" y="0"/>
                </a:moveTo>
                <a:lnTo>
                  <a:pt x="1957078" y="0"/>
                </a:lnTo>
                <a:lnTo>
                  <a:pt x="1957078" y="2697727"/>
                </a:lnTo>
                <a:lnTo>
                  <a:pt x="0" y="2697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190;p12">
            <a:extLst>
              <a:ext uri="{FF2B5EF4-FFF2-40B4-BE49-F238E27FC236}">
                <a16:creationId xmlns:a16="http://schemas.microsoft.com/office/drawing/2014/main" id="{28308345-F5D1-B09D-692D-A2665FE5FF14}"/>
              </a:ext>
            </a:extLst>
          </p:cNvPr>
          <p:cNvSpPr/>
          <p:nvPr/>
        </p:nvSpPr>
        <p:spPr>
          <a:xfrm>
            <a:off x="7952480" y="1322725"/>
            <a:ext cx="2465713" cy="5535275"/>
          </a:xfrm>
          <a:custGeom>
            <a:avLst/>
            <a:gdLst/>
            <a:ahLst/>
            <a:cxnLst/>
            <a:rect l="l" t="t" r="r" b="b"/>
            <a:pathLst>
              <a:path w="2717578" h="6100685" extrusionOk="0">
                <a:moveTo>
                  <a:pt x="0" y="0"/>
                </a:moveTo>
                <a:lnTo>
                  <a:pt x="2717578" y="0"/>
                </a:lnTo>
                <a:lnTo>
                  <a:pt x="2717578" y="6100685"/>
                </a:lnTo>
                <a:lnTo>
                  <a:pt x="0" y="6100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7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6;p13">
            <a:extLst>
              <a:ext uri="{FF2B5EF4-FFF2-40B4-BE49-F238E27FC236}">
                <a16:creationId xmlns:a16="http://schemas.microsoft.com/office/drawing/2014/main" id="{A5189DF4-91AE-5D96-F74D-DE42FCA3DB97}"/>
              </a:ext>
            </a:extLst>
          </p:cNvPr>
          <p:cNvSpPr txBox="1"/>
          <p:nvPr/>
        </p:nvSpPr>
        <p:spPr>
          <a:xfrm>
            <a:off x="375012" y="2118694"/>
            <a:ext cx="39271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Trả lời câu hỏi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grpSp>
        <p:nvGrpSpPr>
          <p:cNvPr id="5" name="Google Shape;198;p13">
            <a:extLst>
              <a:ext uri="{FF2B5EF4-FFF2-40B4-BE49-F238E27FC236}">
                <a16:creationId xmlns:a16="http://schemas.microsoft.com/office/drawing/2014/main" id="{55DC2637-489D-25E1-7E8A-49C1531220FC}"/>
              </a:ext>
            </a:extLst>
          </p:cNvPr>
          <p:cNvGrpSpPr/>
          <p:nvPr/>
        </p:nvGrpSpPr>
        <p:grpSpPr>
          <a:xfrm>
            <a:off x="702975" y="2748393"/>
            <a:ext cx="3271201" cy="3068207"/>
            <a:chOff x="1713113" y="4548728"/>
            <a:chExt cx="4906802" cy="4602310"/>
          </a:xfrm>
        </p:grpSpPr>
        <p:sp>
          <p:nvSpPr>
            <p:cNvPr id="6" name="Google Shape;199;p13">
              <a:extLst>
                <a:ext uri="{FF2B5EF4-FFF2-40B4-BE49-F238E27FC236}">
                  <a16:creationId xmlns:a16="http://schemas.microsoft.com/office/drawing/2014/main" id="{FFE07F18-0C86-9823-C4CB-E8E978E07350}"/>
                </a:ext>
              </a:extLst>
            </p:cNvPr>
            <p:cNvSpPr/>
            <p:nvPr/>
          </p:nvSpPr>
          <p:spPr>
            <a:xfrm>
              <a:off x="1713113" y="4548728"/>
              <a:ext cx="4906802" cy="1059759"/>
            </a:xfrm>
            <a:prstGeom prst="wedgeRoundRectCallout">
              <a:avLst>
                <a:gd name="adj1" fmla="val -37217"/>
                <a:gd name="adj2" fmla="val 78726"/>
                <a:gd name="adj3" fmla="val 0"/>
              </a:avLst>
            </a:prstGeom>
            <a:solidFill>
              <a:schemeClr val="lt1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0" anchor="ctr" anchorCtr="0">
              <a:noAutofit/>
            </a:bodyPr>
            <a:lstStyle/>
            <a:p>
              <a:pPr algn="ctr"/>
              <a:r>
                <a:rPr lang="vi-VN" sz="2400" b="1">
                  <a:solidFill>
                    <a:schemeClr val="bg1"/>
                  </a:solidFill>
                  <a:latin typeface="UTM Avo" panose="02040603050506020204" pitchFamily="18"/>
                </a:rPr>
                <a:t>THẢO LUẬN NHÓM</a:t>
              </a:r>
              <a:endParaRPr sz="240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  <p:sp>
          <p:nvSpPr>
            <p:cNvPr id="7" name="Google Shape;200;p13">
              <a:extLst>
                <a:ext uri="{FF2B5EF4-FFF2-40B4-BE49-F238E27FC236}">
                  <a16:creationId xmlns:a16="http://schemas.microsoft.com/office/drawing/2014/main" id="{8C913BFB-95F0-93AE-8425-48CAEEC114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28799" y="6216590"/>
              <a:ext cx="4240052" cy="2934448"/>
            </a:xfrm>
            <a:custGeom>
              <a:avLst/>
              <a:gdLst/>
              <a:ahLst/>
              <a:cxnLst/>
              <a:rect l="l" t="t" r="r" b="b"/>
              <a:pathLst>
                <a:path w="1425193" h="1001198" extrusionOk="0">
                  <a:moveTo>
                    <a:pt x="0" y="0"/>
                  </a:moveTo>
                  <a:lnTo>
                    <a:pt x="1425193" y="0"/>
                  </a:lnTo>
                  <a:lnTo>
                    <a:pt x="1425193" y="1001198"/>
                  </a:lnTo>
                  <a:lnTo>
                    <a:pt x="0" y="10011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81E95F3-2538-CC04-C304-6F62CE9FD91C}"/>
              </a:ext>
            </a:extLst>
          </p:cNvPr>
          <p:cNvSpPr/>
          <p:nvPr/>
        </p:nvSpPr>
        <p:spPr>
          <a:xfrm>
            <a:off x="4302137" y="1651000"/>
            <a:ext cx="7242163" cy="48006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SzPts val="3400"/>
            </a:pPr>
            <a:r>
              <a:rPr lang="vi-VN" sz="2200" b="1" dirty="0">
                <a:solidFill>
                  <a:schemeClr val="bg1"/>
                </a:solidFill>
                <a:latin typeface="UTM Avo" panose="02040603050506020204" pitchFamily="18"/>
              </a:rPr>
              <a:t>Câu 1. </a:t>
            </a:r>
            <a:r>
              <a:rPr lang="vi-VN" sz="2200" dirty="0">
                <a:solidFill>
                  <a:schemeClr val="bg1"/>
                </a:solidFill>
                <a:latin typeface="UTM Avo" panose="02040603050506020204" pitchFamily="18"/>
              </a:rPr>
              <a:t>Tìm trong bài đọc trên các phần sau: mở đầu, nội dung chính, kết luận.</a:t>
            </a:r>
          </a:p>
          <a:p>
            <a:pPr algn="just">
              <a:lnSpc>
                <a:spcPct val="150000"/>
              </a:lnSpc>
              <a:buSzPts val="3400"/>
            </a:pPr>
            <a:r>
              <a:rPr lang="vi-VN" sz="2200" b="1" dirty="0">
                <a:solidFill>
                  <a:schemeClr val="bg1"/>
                </a:solidFill>
                <a:latin typeface="UTM Avo" panose="02040603050506020204" pitchFamily="18"/>
              </a:rPr>
              <a:t>Câu 2. </a:t>
            </a:r>
            <a:r>
              <a:rPr lang="vi-VN" sz="2200" dirty="0">
                <a:solidFill>
                  <a:schemeClr val="bg1"/>
                </a:solidFill>
                <a:latin typeface="UTM Avo" panose="02040603050506020204" pitchFamily="18"/>
              </a:rPr>
              <a:t>Tìm những chi tiết cho thấy ông Thức đã chủ động đề phòng tai nạn.</a:t>
            </a:r>
          </a:p>
          <a:p>
            <a:pPr algn="just">
              <a:lnSpc>
                <a:spcPct val="150000"/>
              </a:lnSpc>
              <a:buSzPts val="3400"/>
            </a:pPr>
            <a:r>
              <a:rPr lang="vi-VN" sz="2200" b="1" dirty="0">
                <a:solidFill>
                  <a:schemeClr val="bg1"/>
                </a:solidFill>
                <a:latin typeface="UTM Avo" panose="02040603050506020204" pitchFamily="18"/>
              </a:rPr>
              <a:t>Câu 3. </a:t>
            </a:r>
            <a:r>
              <a:rPr lang="vi-VN" sz="2200" dirty="0">
                <a:solidFill>
                  <a:schemeClr val="bg1"/>
                </a:solidFill>
                <a:latin typeface="UTM Avo" panose="02040603050506020204" pitchFamily="18"/>
              </a:rPr>
              <a:t>Ông Thức đã chấp nhận hi sinh để cứu đoàn tàu như thế </a:t>
            </a:r>
            <a:r>
              <a:rPr lang="vi-VN" sz="2200">
                <a:solidFill>
                  <a:schemeClr val="bg1"/>
                </a:solidFill>
                <a:latin typeface="UTM Avo" panose="02040603050506020204" pitchFamily="18"/>
              </a:rPr>
              <a:t>nào?</a:t>
            </a:r>
            <a:endParaRPr lang="en-US" sz="220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ts val="3400"/>
            </a:pPr>
            <a:r>
              <a:rPr lang="vi-VN" sz="2200" b="1">
                <a:solidFill>
                  <a:schemeClr val="bg1"/>
                </a:solidFill>
                <a:latin typeface="UTM Avo" panose="02040603050506020204" pitchFamily="18"/>
              </a:rPr>
              <a:t>Câu </a:t>
            </a:r>
            <a:r>
              <a:rPr lang="vi-VN" sz="2200" b="1" dirty="0">
                <a:solidFill>
                  <a:schemeClr val="bg1"/>
                </a:solidFill>
                <a:latin typeface="UTM Avo" panose="02040603050506020204" pitchFamily="18"/>
              </a:rPr>
              <a:t>4. </a:t>
            </a:r>
            <a:r>
              <a:rPr lang="vi-VN" sz="2200" dirty="0">
                <a:solidFill>
                  <a:schemeClr val="bg1"/>
                </a:solidFill>
                <a:latin typeface="UTM Avo" panose="02040603050506020204" pitchFamily="18"/>
              </a:rPr>
              <a:t>Tấm Huân chương Dũng cảm thể hiện sự đánh giá như thế nào của Nhà nước và Nhân dân về người lái tàu Trương Xuân Thức?</a:t>
            </a:r>
          </a:p>
        </p:txBody>
      </p:sp>
    </p:spTree>
    <p:extLst>
      <p:ext uri="{BB962C8B-B14F-4D97-AF65-F5344CB8AC3E}">
        <p14:creationId xmlns:p14="http://schemas.microsoft.com/office/powerpoint/2010/main" val="23095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ney-jake-and-the-neverland-pirates-clip-art-images--29662.gif">
            <a:extLst>
              <a:ext uri="{FF2B5EF4-FFF2-40B4-BE49-F238E27FC236}">
                <a16:creationId xmlns:a16="http://schemas.microsoft.com/office/drawing/2014/main" id="{FED50DF4-1948-FA11-031D-BD742332BFE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524000"/>
            <a:ext cx="4724400" cy="4953000"/>
          </a:xfrm>
          <a:prstGeom prst="rect">
            <a:avLst/>
          </a:prstGeom>
        </p:spPr>
      </p:pic>
      <p:pic>
        <p:nvPicPr>
          <p:cNvPr id="3" name="Picture 2" descr="1757a1bdb9a1b22.jpg">
            <a:hlinkClick r:id="rId5" action="ppaction://hlinksldjump"/>
            <a:extLst>
              <a:ext uri="{FF2B5EF4-FFF2-40B4-BE49-F238E27FC236}">
                <a16:creationId xmlns:a16="http://schemas.microsoft.com/office/drawing/2014/main" id="{82A312ED-BFF1-2061-959E-0902E01ADFA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3641" y="4553857"/>
            <a:ext cx="2424259" cy="7801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5FA025-CDD6-AB72-1BB7-0CCEA192F879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JACK TÌM KHO BÁU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C8B16CC-D7A2-CAFC-C5F9-51A69DD2E6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8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game_screen.jpg">
            <a:extLst>
              <a:ext uri="{FF2B5EF4-FFF2-40B4-BE49-F238E27FC236}">
                <a16:creationId xmlns:a16="http://schemas.microsoft.com/office/drawing/2014/main" id="{08385F76-2381-2C10-C876-FF770294F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>
            <a:extLst>
              <a:ext uri="{FF2B5EF4-FFF2-40B4-BE49-F238E27FC236}">
                <a16:creationId xmlns:a16="http://schemas.microsoft.com/office/drawing/2014/main" id="{2450C59B-AEDA-0301-54C8-02BF8D6FD7E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>
            <a:extLst>
              <a:ext uri="{FF2B5EF4-FFF2-40B4-BE49-F238E27FC236}">
                <a16:creationId xmlns:a16="http://schemas.microsoft.com/office/drawing/2014/main" id="{946CCE5C-997D-2973-954B-13A024A5E75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942654"/>
            <a:ext cx="2133600" cy="2181546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9" action="ppaction://hlinksldjump"/>
            <a:extLst>
              <a:ext uri="{FF2B5EF4-FFF2-40B4-BE49-F238E27FC236}">
                <a16:creationId xmlns:a16="http://schemas.microsoft.com/office/drawing/2014/main" id="{6763DE53-DBDB-F603-B975-9EE60C07254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1" name="Picture 10" descr="fb44a5326e85d476b1b0027a81526e0e.png">
            <a:hlinkClick r:id="rId11" action="ppaction://hlinksldjump"/>
            <a:extLst>
              <a:ext uri="{FF2B5EF4-FFF2-40B4-BE49-F238E27FC236}">
                <a16:creationId xmlns:a16="http://schemas.microsoft.com/office/drawing/2014/main" id="{63D523C6-257B-D3CE-76EB-E0AD4AD10556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2" name="Picture 11" descr="41de1940fddd4979ee9c546aa68145dc.png">
            <a:hlinkClick r:id="rId13" action="ppaction://hlinksldjump"/>
            <a:extLst>
              <a:ext uri="{FF2B5EF4-FFF2-40B4-BE49-F238E27FC236}">
                <a16:creationId xmlns:a16="http://schemas.microsoft.com/office/drawing/2014/main" id="{A30223BC-892A-CB15-415E-CE89979C4980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686800" y="5029200"/>
            <a:ext cx="2133600" cy="2133600"/>
          </a:xfrm>
          <a:prstGeom prst="rect">
            <a:avLst/>
          </a:prstGeom>
        </p:spPr>
      </p:pic>
      <p:pic>
        <p:nvPicPr>
          <p:cNvPr id="13" name="Picture 7" descr="C:\Users\ADMIN\Desktop\Doreamon cau ca\animated-tropical-fish-5-2.gif">
            <a:hlinkClick r:id="rId15" action="ppaction://hlinksldjump"/>
            <a:extLst>
              <a:ext uri="{FF2B5EF4-FFF2-40B4-BE49-F238E27FC236}">
                <a16:creationId xmlns:a16="http://schemas.microsoft.com/office/drawing/2014/main" id="{91B2AC37-AF85-A5B0-0A9B-C299650ECC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4030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e0719548b26d2f34b9b299abba325ffd.png">
            <a:hlinkClick r:id="rId17" action="ppaction://hlinksldjump"/>
            <a:extLst>
              <a:ext uri="{FF2B5EF4-FFF2-40B4-BE49-F238E27FC236}">
                <a16:creationId xmlns:a16="http://schemas.microsoft.com/office/drawing/2014/main" id="{6F505172-A529-87D9-0724-8AC9A5E1E24A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5" name="Picture 14" descr="3e0d0b8091e5297e6b938ce3eaa17115.png">
            <a:extLst>
              <a:ext uri="{FF2B5EF4-FFF2-40B4-BE49-F238E27FC236}">
                <a16:creationId xmlns:a16="http://schemas.microsoft.com/office/drawing/2014/main" id="{FD462AA4-6194-481B-A038-8914E8B74AFB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flipH="1">
            <a:off x="12170764" y="3694574"/>
            <a:ext cx="2090890" cy="1145940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616414B9-E39E-BE98-6BCC-F4639D71A57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pic>
        <p:nvPicPr>
          <p:cNvPr id="17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30EF45E9-0060-736F-AA10-55A5F94B4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474788" y="2451100"/>
            <a:ext cx="609600" cy="609600"/>
          </a:xfrm>
          <a:prstGeom prst="rect">
            <a:avLst/>
          </a:prstGeom>
        </p:spPr>
      </p:pic>
      <p:pic>
        <p:nvPicPr>
          <p:cNvPr id="18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4E687059-AEBD-94D0-3353-3C07715F3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019300" y="4724400"/>
            <a:ext cx="609600" cy="609600"/>
          </a:xfrm>
          <a:prstGeom prst="rect">
            <a:avLst/>
          </a:prstGeom>
        </p:spPr>
      </p:pic>
      <p:pic>
        <p:nvPicPr>
          <p:cNvPr id="19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B163078C-2CF7-1BA4-FF34-3383C10BD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43000" y="5318178"/>
            <a:ext cx="609600" cy="609600"/>
          </a:xfrm>
          <a:prstGeom prst="rect">
            <a:avLst/>
          </a:prstGeom>
        </p:spPr>
      </p:pic>
      <p:pic>
        <p:nvPicPr>
          <p:cNvPr id="20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277E1C23-E872-5B3A-9640-A808F4B81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841920" y="3797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6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778 L 0 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34375 -0.4592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-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475 -0.5111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-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7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FC7025F-CB6B-2DCA-CD4B-21D51FF7563E}"/>
              </a:ext>
            </a:extLst>
          </p:cNvPr>
          <p:cNvGrpSpPr/>
          <p:nvPr/>
        </p:nvGrpSpPr>
        <p:grpSpPr>
          <a:xfrm>
            <a:off x="5445250" y="191897"/>
            <a:ext cx="6247217" cy="2095329"/>
            <a:chOff x="2258827" y="583776"/>
            <a:chExt cx="4708614" cy="2095329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785AD6B-62D9-81E2-B820-FA4164787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58827" y="583776"/>
              <a:ext cx="4708614" cy="20953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BACF11-E70F-72A1-8B14-30E402396FC6}"/>
                </a:ext>
              </a:extLst>
            </p:cNvPr>
            <p:cNvSpPr txBox="1"/>
            <p:nvPr/>
          </p:nvSpPr>
          <p:spPr>
            <a:xfrm>
              <a:off x="2438400" y="771525"/>
              <a:ext cx="4349469" cy="1036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200" b="1" dirty="0">
                  <a:solidFill>
                    <a:schemeClr val="bg1"/>
                  </a:solidFill>
                  <a:latin typeface="UTM Avo" panose="02040603050506020204" pitchFamily="18"/>
                </a:rPr>
                <a:t>Câu 1. </a:t>
              </a:r>
              <a:r>
                <a:rPr lang="vi-VN" sz="2200" dirty="0">
                  <a:solidFill>
                    <a:schemeClr val="bg1"/>
                  </a:solidFill>
                  <a:latin typeface="UTM Avo" panose="02040603050506020204" pitchFamily="18"/>
                </a:rPr>
                <a:t>Tìm trong bài đọc trên các phần sau: mở đầu, nội dung chính, kết luận.</a:t>
              </a:r>
            </a:p>
          </p:txBody>
        </p:sp>
      </p:grpSp>
      <p:pic>
        <p:nvPicPr>
          <p:cNvPr id="12" name="Picture 11" descr="disney-jake-and-the-neverland-pirates-clip-art-images--29662.gif">
            <a:hlinkClick r:id="rId6" action="ppaction://hlinksldjump"/>
            <a:extLst>
              <a:ext uri="{FF2B5EF4-FFF2-40B4-BE49-F238E27FC236}">
                <a16:creationId xmlns:a16="http://schemas.microsoft.com/office/drawing/2014/main" id="{06187698-0CF8-E5B8-2B24-4B96299B1E9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66340" y="3980145"/>
            <a:ext cx="2254250" cy="2345024"/>
          </a:xfrm>
          <a:prstGeom prst="rect">
            <a:avLst/>
          </a:prstGeom>
        </p:spPr>
      </p:pic>
      <p:pic>
        <p:nvPicPr>
          <p:cNvPr id="13" name="Picture 12" descr="disney-jake-and-the-neverland-pirates-clip-art-images--29681.gif">
            <a:hlinkClick r:id="rId6" action="ppaction://hlinksldjump"/>
            <a:extLst>
              <a:ext uri="{FF2B5EF4-FFF2-40B4-BE49-F238E27FC236}">
                <a16:creationId xmlns:a16="http://schemas.microsoft.com/office/drawing/2014/main" id="{FFD7BA77-F59E-D692-D0C3-1FE969BA33E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350" y="4390196"/>
            <a:ext cx="1265233" cy="1934973"/>
          </a:xfrm>
          <a:prstGeom prst="rect">
            <a:avLst/>
          </a:prstGeom>
        </p:spPr>
      </p:pic>
      <p:pic>
        <p:nvPicPr>
          <p:cNvPr id="14" name="Picture 13" descr="020cafd9e8d2e8024e60e3d66391fe0e.png">
            <a:hlinkClick r:id="rId9" action="ppaction://hlinksldjump"/>
            <a:extLst>
              <a:ext uri="{FF2B5EF4-FFF2-40B4-BE49-F238E27FC236}">
                <a16:creationId xmlns:a16="http://schemas.microsoft.com/office/drawing/2014/main" id="{C0919318-2CF8-3AF1-4A2B-EF11CF762B9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70096" y="4775786"/>
            <a:ext cx="3122817" cy="2131446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42945750-0142-A495-D440-46CDCCFE94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B8DB628-E4A2-FF84-4DB9-A0BEA672D314}"/>
              </a:ext>
            </a:extLst>
          </p:cNvPr>
          <p:cNvSpPr/>
          <p:nvPr/>
        </p:nvSpPr>
        <p:spPr>
          <a:xfrm>
            <a:off x="1551398" y="2363567"/>
            <a:ext cx="8633019" cy="20953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200" b="1" dirty="0">
                <a:solidFill>
                  <a:sysClr val="windowText" lastClr="000000"/>
                </a:solidFill>
                <a:latin typeface="UTM Avo" panose="02040603050506020204" pitchFamily="18"/>
              </a:rPr>
              <a:t>Phần mở đầu: </a:t>
            </a:r>
            <a:r>
              <a:rPr lang="vi-VN" sz="2200" dirty="0">
                <a:solidFill>
                  <a:sysClr val="windowText" lastClr="000000"/>
                </a:solidFill>
                <a:latin typeface="UTM Avo" panose="02040603050506020204" pitchFamily="18"/>
              </a:rPr>
              <a:t>Từ đầu đến ... </a:t>
            </a:r>
            <a:r>
              <a:rPr lang="vi-VN" sz="2200" i="1" dirty="0">
                <a:solidFill>
                  <a:sysClr val="windowText" lastClr="000000"/>
                </a:solidFill>
                <a:latin typeface="UTM Avo" panose="02040603050506020204" pitchFamily="18"/>
              </a:rPr>
              <a:t>kéo còi liên tục để cảnh báo</a:t>
            </a:r>
            <a:r>
              <a:rPr lang="vi-VN" sz="2200" dirty="0">
                <a:solidFill>
                  <a:sysClr val="windowText" lastClr="000000"/>
                </a:solidFill>
                <a:latin typeface="UTM Avo" panose="02040603050506020204" pitchFamily="18"/>
              </a:rPr>
              <a:t>.</a:t>
            </a:r>
          </a:p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200" b="1" dirty="0">
                <a:solidFill>
                  <a:sysClr val="windowText" lastClr="000000"/>
                </a:solidFill>
                <a:latin typeface="UTM Avo" panose="02040603050506020204" pitchFamily="18"/>
              </a:rPr>
              <a:t>Phần nội dung chính: </a:t>
            </a:r>
            <a:r>
              <a:rPr lang="vi-VN" sz="2200" dirty="0">
                <a:solidFill>
                  <a:sysClr val="windowText" lastClr="000000"/>
                </a:solidFill>
                <a:latin typeface="UTM Avo" panose="02040603050506020204" pitchFamily="18"/>
              </a:rPr>
              <a:t>Từ </a:t>
            </a:r>
            <a:r>
              <a:rPr lang="vi-VN" sz="2200" i="1" dirty="0">
                <a:solidFill>
                  <a:sysClr val="windowText" lastClr="000000"/>
                </a:solidFill>
                <a:latin typeface="UTM Avo" panose="02040603050506020204" pitchFamily="18"/>
              </a:rPr>
              <a:t>Bỗng phía trước có một chiếc xe ben</a:t>
            </a:r>
            <a:r>
              <a:rPr lang="vi-VN" sz="2200" dirty="0">
                <a:solidFill>
                  <a:sysClr val="windowText" lastClr="000000"/>
                </a:solidFill>
                <a:latin typeface="UTM Avo" panose="02040603050506020204" pitchFamily="18"/>
              </a:rPr>
              <a:t>... đến ... </a:t>
            </a:r>
            <a:r>
              <a:rPr lang="vi-VN" sz="2200" i="1" dirty="0">
                <a:solidFill>
                  <a:sysClr val="windowText" lastClr="000000"/>
                </a:solidFill>
                <a:latin typeface="UTM Avo" panose="02040603050506020204" pitchFamily="18"/>
              </a:rPr>
              <a:t>hơn 300 hành khách được bình an</a:t>
            </a:r>
            <a:r>
              <a:rPr lang="vi-VN" sz="2200" dirty="0">
                <a:solidFill>
                  <a:sysClr val="windowText" lastClr="000000"/>
                </a:solidFill>
                <a:latin typeface="UTM Avo" panose="02040603050506020204" pitchFamily="18"/>
              </a:rPr>
              <a:t>.</a:t>
            </a:r>
          </a:p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200" b="1" dirty="0">
                <a:solidFill>
                  <a:sysClr val="windowText" lastClr="000000"/>
                </a:solidFill>
                <a:latin typeface="UTM Avo" panose="02040603050506020204" pitchFamily="18"/>
              </a:rPr>
              <a:t>Phần kết thúc: </a:t>
            </a:r>
            <a:r>
              <a:rPr lang="vi-VN" sz="2200" dirty="0">
                <a:solidFill>
                  <a:sysClr val="windowText" lastClr="000000"/>
                </a:solidFill>
                <a:latin typeface="UTM Avo" panose="02040603050506020204" pitchFamily="18"/>
              </a:rPr>
              <a:t>Câu cuối bài.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C64049-8D70-871D-BC36-180F944EF826}"/>
              </a:ext>
            </a:extLst>
          </p:cNvPr>
          <p:cNvGrpSpPr/>
          <p:nvPr/>
        </p:nvGrpSpPr>
        <p:grpSpPr>
          <a:xfrm>
            <a:off x="432939" y="943338"/>
            <a:ext cx="2149438" cy="1351197"/>
            <a:chOff x="5006982" y="2509603"/>
            <a:chExt cx="2436560" cy="1655997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4AEC9F7-F08D-4BF8-AA9B-8256AA3F7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5006982" y="2509603"/>
              <a:ext cx="2436560" cy="165599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4998D6-E164-B609-CB2F-CCB16FE6CF8C}"/>
                </a:ext>
              </a:extLst>
            </p:cNvPr>
            <p:cNvSpPr txBox="1"/>
            <p:nvPr/>
          </p:nvSpPr>
          <p:spPr>
            <a:xfrm>
              <a:off x="5093361" y="2802222"/>
              <a:ext cx="1998292" cy="943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dirty="0">
                  <a:solidFill>
                    <a:schemeClr val="bg1"/>
                  </a:solidFill>
                  <a:latin typeface="UTM Avo" panose="02040603050506020204" pitchFamily="18"/>
                </a:rPr>
                <a:t>Đáp án tham khảo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053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ECA6C1-7D9B-F185-C6F9-0D65D50F0D3A}"/>
              </a:ext>
            </a:extLst>
          </p:cNvPr>
          <p:cNvGrpSpPr/>
          <p:nvPr/>
        </p:nvGrpSpPr>
        <p:grpSpPr>
          <a:xfrm>
            <a:off x="5445250" y="191897"/>
            <a:ext cx="6247217" cy="2095329"/>
            <a:chOff x="2258827" y="583776"/>
            <a:chExt cx="4708614" cy="2095329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AD5E4A5D-B123-3743-EBE3-D20939103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58827" y="583776"/>
              <a:ext cx="4708614" cy="20953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23A7ED-EBA0-D5A8-F758-07A67F993002}"/>
                </a:ext>
              </a:extLst>
            </p:cNvPr>
            <p:cNvSpPr txBox="1"/>
            <p:nvPr/>
          </p:nvSpPr>
          <p:spPr>
            <a:xfrm>
              <a:off x="2438400" y="771525"/>
              <a:ext cx="4264211" cy="1036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200" b="1" dirty="0">
                  <a:solidFill>
                    <a:schemeClr val="bg1"/>
                  </a:solidFill>
                  <a:latin typeface="UTM Avo" panose="02040603050506020204" pitchFamily="18"/>
                </a:rPr>
                <a:t>Câu 2. </a:t>
              </a:r>
              <a:r>
                <a:rPr lang="vi-VN" sz="2200" dirty="0">
                  <a:solidFill>
                    <a:schemeClr val="bg1"/>
                  </a:solidFill>
                  <a:latin typeface="UTM Avo" panose="02040603050506020204" pitchFamily="18"/>
                </a:rPr>
                <a:t>Tìm những chi tiết cho thấy ông Thức đã chủ động đề phòng tai nạn.</a:t>
              </a:r>
            </a:p>
          </p:txBody>
        </p:sp>
      </p:grpSp>
      <p:pic>
        <p:nvPicPr>
          <p:cNvPr id="5" name="Picture 4" descr="disney-jake-and-the-neverland-pirates-clip-art-images--29662.gif">
            <a:hlinkClick r:id="rId5" action="ppaction://hlinksldjump"/>
            <a:extLst>
              <a:ext uri="{FF2B5EF4-FFF2-40B4-BE49-F238E27FC236}">
                <a16:creationId xmlns:a16="http://schemas.microsoft.com/office/drawing/2014/main" id="{759D8F3D-8CA7-5358-338B-1963ECF393C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34484" y="3941846"/>
            <a:ext cx="2254250" cy="234502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0973720-B394-C893-C479-625306B065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2192B6-B459-79DD-5D71-FBC39534E500}"/>
              </a:ext>
            </a:extLst>
          </p:cNvPr>
          <p:cNvSpPr/>
          <p:nvPr/>
        </p:nvSpPr>
        <p:spPr>
          <a:xfrm>
            <a:off x="1938240" y="2467804"/>
            <a:ext cx="8315519" cy="20953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200" dirty="0">
                <a:solidFill>
                  <a:schemeClr val="bg1"/>
                </a:solidFill>
                <a:latin typeface="UTM Avo" panose="02040603050506020204" pitchFamily="18"/>
              </a:rPr>
              <a:t>Khi tàu bắt đầu đến khúc quanh có đường bộ cắt ngang, ông Thức đã kéo còi liên tục. </a:t>
            </a: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200" dirty="0">
                <a:solidFill>
                  <a:schemeClr val="bg1"/>
                </a:solidFill>
                <a:latin typeface="UTM Avo" panose="02040603050506020204" pitchFamily="18"/>
              </a:rPr>
              <a:t>Khi phát hiện ra chiếc xe ben chạy đến gần đường sắt, ông Thức kéo còi và khoá máy để tàu dừng lại từ từ.</a:t>
            </a:r>
          </a:p>
        </p:txBody>
      </p:sp>
      <p:pic>
        <p:nvPicPr>
          <p:cNvPr id="10" name="Picture 9" descr="disney-jake-and-the-neverland-pirates-clip-art-images--29681.gif">
            <a:hlinkClick r:id="rId5" action="ppaction://hlinksldjump"/>
            <a:extLst>
              <a:ext uri="{FF2B5EF4-FFF2-40B4-BE49-F238E27FC236}">
                <a16:creationId xmlns:a16="http://schemas.microsoft.com/office/drawing/2014/main" id="{53CCA2D7-5994-E06C-D417-D3FD1DFB1FC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350" y="4390196"/>
            <a:ext cx="1265233" cy="19349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74D2C-DE29-E303-965C-68FBF74146CA}"/>
              </a:ext>
            </a:extLst>
          </p:cNvPr>
          <p:cNvGrpSpPr/>
          <p:nvPr/>
        </p:nvGrpSpPr>
        <p:grpSpPr>
          <a:xfrm>
            <a:off x="614541" y="1038170"/>
            <a:ext cx="2149438" cy="1351197"/>
            <a:chOff x="5006982" y="2509603"/>
            <a:chExt cx="2436560" cy="1655997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7657A6D-EF3E-0C25-32B7-95AF18798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5006982" y="2509603"/>
              <a:ext cx="2436560" cy="165599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1DD4B3-0DBE-2FAD-AFCC-5BD5312B6B5F}"/>
                </a:ext>
              </a:extLst>
            </p:cNvPr>
            <p:cNvSpPr txBox="1"/>
            <p:nvPr/>
          </p:nvSpPr>
          <p:spPr>
            <a:xfrm>
              <a:off x="5093361" y="2802222"/>
              <a:ext cx="1998292" cy="943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dirty="0">
                  <a:solidFill>
                    <a:schemeClr val="bg1"/>
                  </a:solidFill>
                  <a:latin typeface="UTM Avo" panose="02040603050506020204" pitchFamily="18"/>
                </a:rPr>
                <a:t>Đáp án tham khảo</a:t>
              </a:r>
            </a:p>
          </p:txBody>
        </p:sp>
      </p:grpSp>
      <p:pic>
        <p:nvPicPr>
          <p:cNvPr id="15" name="Picture 14" descr="020cafd9e8d2e8024e60e3d66391fe0e.png">
            <a:hlinkClick r:id="rId11" action="ppaction://hlinksldjump"/>
            <a:extLst>
              <a:ext uri="{FF2B5EF4-FFF2-40B4-BE49-F238E27FC236}">
                <a16:creationId xmlns:a16="http://schemas.microsoft.com/office/drawing/2014/main" id="{3F67CBC8-A9F2-31F1-F83D-488288162AE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70096" y="4775786"/>
            <a:ext cx="3122817" cy="213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0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AA59490-C734-3318-ACEE-053396F995A3}"/>
              </a:ext>
            </a:extLst>
          </p:cNvPr>
          <p:cNvGrpSpPr/>
          <p:nvPr/>
        </p:nvGrpSpPr>
        <p:grpSpPr>
          <a:xfrm>
            <a:off x="5408659" y="342900"/>
            <a:ext cx="5552950" cy="2095329"/>
            <a:chOff x="2258828" y="583776"/>
            <a:chExt cx="4185335" cy="2095329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EFC7BFED-283B-72BB-C4FF-E629347FA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58828" y="583776"/>
              <a:ext cx="4185335" cy="209532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7F03F8-AAE2-2CD6-631B-DCA3FEC9A50C}"/>
                </a:ext>
              </a:extLst>
            </p:cNvPr>
            <p:cNvSpPr txBox="1"/>
            <p:nvPr/>
          </p:nvSpPr>
          <p:spPr>
            <a:xfrm>
              <a:off x="2438400" y="771525"/>
              <a:ext cx="3785602" cy="1036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200" b="1" dirty="0">
                  <a:solidFill>
                    <a:schemeClr val="bg1"/>
                  </a:solidFill>
                  <a:latin typeface="UTM Avo" panose="02040603050506020204" pitchFamily="18"/>
                </a:rPr>
                <a:t>Câu 3. </a:t>
              </a:r>
              <a:r>
                <a:rPr lang="vi-VN" sz="2200" dirty="0">
                  <a:solidFill>
                    <a:schemeClr val="bg1"/>
                  </a:solidFill>
                  <a:latin typeface="UTM Avo" panose="02040603050506020204" pitchFamily="18"/>
                </a:rPr>
                <a:t>Ông Thức đã chấp nhận hi sinh để cứu đoàn tàu như thế nào?</a:t>
              </a:r>
            </a:p>
          </p:txBody>
        </p:sp>
      </p:grpSp>
      <p:pic>
        <p:nvPicPr>
          <p:cNvPr id="10" name="Picture 9" descr="disney-jake-and-the-neverland-pirates-clip-art-images--29662.gif">
            <a:hlinkClick r:id="rId5" action="ppaction://hlinksldjump"/>
            <a:extLst>
              <a:ext uri="{FF2B5EF4-FFF2-40B4-BE49-F238E27FC236}">
                <a16:creationId xmlns:a16="http://schemas.microsoft.com/office/drawing/2014/main" id="{342E5928-617B-89ED-7F2A-178B4BEED52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34484" y="3941846"/>
            <a:ext cx="2254250" cy="2345024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87A2AA4-5396-D29A-9B5C-E2486054F9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B621CE9-5ED7-1053-F4AA-0D0A40D2EBA1}"/>
              </a:ext>
            </a:extLst>
          </p:cNvPr>
          <p:cNvSpPr/>
          <p:nvPr/>
        </p:nvSpPr>
        <p:spPr>
          <a:xfrm>
            <a:off x="1863799" y="2625978"/>
            <a:ext cx="7769420" cy="174653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SzPct val="120000"/>
            </a:pPr>
            <a:r>
              <a:rPr lang="vi-VN" sz="2200" dirty="0">
                <a:solidFill>
                  <a:schemeClr val="bg1"/>
                </a:solidFill>
                <a:latin typeface="UTM Avo" panose="02040603050506020204" pitchFamily="18"/>
              </a:rPr>
              <a:t>Ông Thức bất chấp nguy hiểm cho bản thân, liều mình ghì chặt lấy cần hãm khẩn cấp.</a:t>
            </a:r>
          </a:p>
          <a:p>
            <a:pPr marL="800100" lvl="1" indent="-342900" algn="just">
              <a:lnSpc>
                <a:spcPct val="150000"/>
              </a:lnSpc>
              <a:buSzPct val="120000"/>
              <a:buFont typeface="System Font Regular"/>
              <a:buChar char="→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 Hơn 300 hành khách trên tàu được bình an.</a:t>
            </a:r>
          </a:p>
        </p:txBody>
      </p:sp>
      <p:pic>
        <p:nvPicPr>
          <p:cNvPr id="15" name="Picture 14" descr="disney-jake-and-the-neverland-pirates-clip-art-images--29681.gif">
            <a:hlinkClick r:id="rId5" action="ppaction://hlinksldjump"/>
            <a:extLst>
              <a:ext uri="{FF2B5EF4-FFF2-40B4-BE49-F238E27FC236}">
                <a16:creationId xmlns:a16="http://schemas.microsoft.com/office/drawing/2014/main" id="{43FFA391-C8BB-8AC8-DFB4-3800322527C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350" y="4390196"/>
            <a:ext cx="1265233" cy="193497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A743E66-99AA-A22B-AF9F-937BD8C90BD2}"/>
              </a:ext>
            </a:extLst>
          </p:cNvPr>
          <p:cNvGrpSpPr/>
          <p:nvPr/>
        </p:nvGrpSpPr>
        <p:grpSpPr>
          <a:xfrm>
            <a:off x="600332" y="1202585"/>
            <a:ext cx="2149438" cy="1351197"/>
            <a:chOff x="5006982" y="2509603"/>
            <a:chExt cx="2436560" cy="1655997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3E21112E-1F21-7E05-E360-B988E7179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5006982" y="2509603"/>
              <a:ext cx="2436560" cy="165599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D667B9-AF72-7F8F-DCF9-60604693EBF2}"/>
                </a:ext>
              </a:extLst>
            </p:cNvPr>
            <p:cNvSpPr txBox="1"/>
            <p:nvPr/>
          </p:nvSpPr>
          <p:spPr>
            <a:xfrm>
              <a:off x="5093361" y="2802222"/>
              <a:ext cx="1998292" cy="943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dirty="0">
                  <a:solidFill>
                    <a:schemeClr val="bg1"/>
                  </a:solidFill>
                  <a:latin typeface="UTM Avo" panose="02040603050506020204" pitchFamily="18"/>
                </a:rPr>
                <a:t>Đáp án tham khảo</a:t>
              </a:r>
            </a:p>
          </p:txBody>
        </p:sp>
      </p:grpSp>
      <p:pic>
        <p:nvPicPr>
          <p:cNvPr id="20" name="Picture 19" descr="020cafd9e8d2e8024e60e3d66391fe0e.png">
            <a:hlinkClick r:id="rId11" action="ppaction://hlinksldjump"/>
            <a:extLst>
              <a:ext uri="{FF2B5EF4-FFF2-40B4-BE49-F238E27FC236}">
                <a16:creationId xmlns:a16="http://schemas.microsoft.com/office/drawing/2014/main" id="{E81E7258-5F52-118C-7198-217D3419641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70096" y="4775786"/>
            <a:ext cx="3122817" cy="213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FFDC2D7-AD76-BF69-F14F-FE33E9AA485F}"/>
              </a:ext>
            </a:extLst>
          </p:cNvPr>
          <p:cNvGrpSpPr/>
          <p:nvPr/>
        </p:nvGrpSpPr>
        <p:grpSpPr>
          <a:xfrm>
            <a:off x="4256485" y="174878"/>
            <a:ext cx="7425011" cy="2451100"/>
            <a:chOff x="588244" y="583776"/>
            <a:chExt cx="5596333" cy="245110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CB449E51-5BCD-4ED5-527A-32933B152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8244" y="583776"/>
              <a:ext cx="5596333" cy="24511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E9B609C-3C1C-C139-B493-C8787304474F}"/>
                </a:ext>
              </a:extLst>
            </p:cNvPr>
            <p:cNvSpPr txBox="1"/>
            <p:nvPr/>
          </p:nvSpPr>
          <p:spPr>
            <a:xfrm>
              <a:off x="929459" y="651694"/>
              <a:ext cx="4939237" cy="1543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200" b="1" dirty="0">
                  <a:solidFill>
                    <a:schemeClr val="bg1"/>
                  </a:solidFill>
                  <a:latin typeface="UTM Avo" panose="02040603050506020204" pitchFamily="18"/>
                </a:rPr>
                <a:t>Câu 4. </a:t>
              </a:r>
              <a:r>
                <a:rPr lang="vi-VN" sz="2200" dirty="0">
                  <a:solidFill>
                    <a:schemeClr val="bg1"/>
                  </a:solidFill>
                  <a:latin typeface="UTM Avo" panose="02040603050506020204" pitchFamily="18"/>
                </a:rPr>
                <a:t>Tấm Huân chương Dũng cảm thể hiện sự đánh giá như thế nào của Nhà nước và Nhân dân về người lái tàu Trương Xuân Thức?</a:t>
              </a:r>
            </a:p>
          </p:txBody>
        </p:sp>
      </p:grpSp>
      <p:pic>
        <p:nvPicPr>
          <p:cNvPr id="23" name="Picture 22" descr="disney-jake-and-the-neverland-pirates-clip-art-images--29662.gif">
            <a:hlinkClick r:id="rId5" action="ppaction://hlinksldjump"/>
            <a:extLst>
              <a:ext uri="{FF2B5EF4-FFF2-40B4-BE49-F238E27FC236}">
                <a16:creationId xmlns:a16="http://schemas.microsoft.com/office/drawing/2014/main" id="{AB4DB9F3-4B66-170C-1E26-62870292902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34484" y="3941846"/>
            <a:ext cx="2254250" cy="2345024"/>
          </a:xfrm>
          <a:prstGeom prst="rect">
            <a:avLst/>
          </a:prstGeom>
        </p:spPr>
      </p:pic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4A8F33E0-1D27-8D70-4FF3-63F873F3A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C006A59-3858-DEA6-B48E-6FEF57EA394E}"/>
              </a:ext>
            </a:extLst>
          </p:cNvPr>
          <p:cNvSpPr/>
          <p:nvPr/>
        </p:nvSpPr>
        <p:spPr>
          <a:xfrm>
            <a:off x="1690383" y="2713652"/>
            <a:ext cx="8461302" cy="174653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200" dirty="0">
                <a:solidFill>
                  <a:schemeClr val="bg1"/>
                </a:solidFill>
                <a:latin typeface="UTM Avo" panose="02040603050506020204" pitchFamily="18"/>
              </a:rPr>
              <a:t>Thể hiện sự đánh giá rất cao của Nhà nước và Nhân dân về người lái tàu dũng cảm Trường Xuân Thức.</a:t>
            </a: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200" dirty="0">
                <a:solidFill>
                  <a:schemeClr val="bg1"/>
                </a:solidFill>
                <a:latin typeface="UTM Avo" panose="02040603050506020204" pitchFamily="18"/>
              </a:rPr>
              <a:t>Là sự tôn vinh người lái tàu dũng cảm Trương Xuân Thức..</a:t>
            </a:r>
          </a:p>
        </p:txBody>
      </p:sp>
      <p:pic>
        <p:nvPicPr>
          <p:cNvPr id="27" name="Picture 26" descr="disney-jake-and-the-neverland-pirates-clip-art-images--29681.gif">
            <a:hlinkClick r:id="rId5" action="ppaction://hlinksldjump"/>
            <a:extLst>
              <a:ext uri="{FF2B5EF4-FFF2-40B4-BE49-F238E27FC236}">
                <a16:creationId xmlns:a16="http://schemas.microsoft.com/office/drawing/2014/main" id="{E69F3476-C4C7-E8D9-418A-7685D7B8A20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350" y="4390196"/>
            <a:ext cx="1265233" cy="1934973"/>
          </a:xfrm>
          <a:prstGeom prst="rect">
            <a:avLst/>
          </a:prstGeom>
        </p:spPr>
      </p:pic>
      <p:pic>
        <p:nvPicPr>
          <p:cNvPr id="32" name="Picture 31" descr="020cafd9e8d2e8024e60e3d66391fe0e.png">
            <a:hlinkClick r:id="rId9" action="ppaction://hlinksldjump"/>
            <a:extLst>
              <a:ext uri="{FF2B5EF4-FFF2-40B4-BE49-F238E27FC236}">
                <a16:creationId xmlns:a16="http://schemas.microsoft.com/office/drawing/2014/main" id="{8C5F4C73-794D-A0E5-40B7-77FF02A9FCE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70096" y="4775786"/>
            <a:ext cx="3122817" cy="213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8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22B9963-47AA-E4D3-0E27-23CDFAB7B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4;p18">
            <a:extLst>
              <a:ext uri="{FF2B5EF4-FFF2-40B4-BE49-F238E27FC236}">
                <a16:creationId xmlns:a16="http://schemas.microsoft.com/office/drawing/2014/main" id="{8213FFE4-18C8-FA1B-D625-780BA4F78CEC}"/>
              </a:ext>
            </a:extLst>
          </p:cNvPr>
          <p:cNvSpPr/>
          <p:nvPr/>
        </p:nvSpPr>
        <p:spPr>
          <a:xfrm>
            <a:off x="1269206" y="2476500"/>
            <a:ext cx="5737116" cy="3738518"/>
          </a:xfrm>
          <a:custGeom>
            <a:avLst/>
            <a:gdLst/>
            <a:ahLst/>
            <a:cxnLst/>
            <a:rect l="l" t="t" r="r" b="b"/>
            <a:pathLst>
              <a:path w="6531488" h="2783840" extrusionOk="0">
                <a:moveTo>
                  <a:pt x="6407028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407028" y="0"/>
                </a:lnTo>
                <a:cubicBezTo>
                  <a:pt x="6475608" y="0"/>
                  <a:pt x="6531488" y="55880"/>
                  <a:pt x="6531488" y="124460"/>
                </a:cubicBezTo>
                <a:lnTo>
                  <a:pt x="6531488" y="2659380"/>
                </a:lnTo>
                <a:cubicBezTo>
                  <a:pt x="6531488" y="2727960"/>
                  <a:pt x="6475608" y="2783840"/>
                  <a:pt x="6407028" y="27838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40000" tIns="30467" rIns="240000" bIns="168000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Câu chuyện các em học hôm nay kể lại tấm gương dũng cảm của ông Trương Xuân Thức - một người lái tàu. Nhờ sự xả thân của ông Thức mà hơn 300 hành khách trên tàu được bình an.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4" name="Google Shape;245;p18">
            <a:extLst>
              <a:ext uri="{FF2B5EF4-FFF2-40B4-BE49-F238E27FC236}">
                <a16:creationId xmlns:a16="http://schemas.microsoft.com/office/drawing/2014/main" id="{629E246C-7003-9067-2336-AFDCE0467B7A}"/>
              </a:ext>
            </a:extLst>
          </p:cNvPr>
          <p:cNvSpPr txBox="1"/>
          <p:nvPr/>
        </p:nvSpPr>
        <p:spPr>
          <a:xfrm>
            <a:off x="2613763" y="1841500"/>
            <a:ext cx="30480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KẾT LUẬN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5" name="Google Shape;246;p18" descr="Tình người làm dịu cơn đau - Tuổi Trẻ Online">
            <a:extLst>
              <a:ext uri="{FF2B5EF4-FFF2-40B4-BE49-F238E27FC236}">
                <a16:creationId xmlns:a16="http://schemas.microsoft.com/office/drawing/2014/main" id="{6605E7F4-9852-BC14-B3E5-941DDAD2311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8394" y="1430623"/>
            <a:ext cx="3454400" cy="462198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Google Shape;247;p18">
            <a:extLst>
              <a:ext uri="{FF2B5EF4-FFF2-40B4-BE49-F238E27FC236}">
                <a16:creationId xmlns:a16="http://schemas.microsoft.com/office/drawing/2014/main" id="{C7C59CEB-D38F-56B3-D45C-5DC14956A762}"/>
              </a:ext>
            </a:extLst>
          </p:cNvPr>
          <p:cNvSpPr txBox="1"/>
          <p:nvPr/>
        </p:nvSpPr>
        <p:spPr>
          <a:xfrm>
            <a:off x="7366794" y="6215018"/>
            <a:ext cx="3657600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Ông Trương Xuân Thức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18224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1)">
            <a:extLst>
              <a:ext uri="{FF2B5EF4-FFF2-40B4-BE49-F238E27FC236}">
                <a16:creationId xmlns:a16="http://schemas.microsoft.com/office/drawing/2014/main" id="{2561DA70-C5C3-4B1C-BCF1-5AE58EB49A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FE7D2611-8A7C-BE9F-20BB-6D777D674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53;p19">
            <a:extLst>
              <a:ext uri="{FF2B5EF4-FFF2-40B4-BE49-F238E27FC236}">
                <a16:creationId xmlns:a16="http://schemas.microsoft.com/office/drawing/2014/main" id="{64C79CC1-5BCF-77CC-BB46-D46963050F18}"/>
              </a:ext>
            </a:extLst>
          </p:cNvPr>
          <p:cNvSpPr txBox="1"/>
          <p:nvPr/>
        </p:nvSpPr>
        <p:spPr>
          <a:xfrm>
            <a:off x="2705894" y="2485264"/>
            <a:ext cx="5171000" cy="125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endParaRPr sz="622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bg1"/>
                </a:solidFill>
              </a:rPr>
              <a:t>ĐỌC NÂNG CAO</a:t>
            </a:r>
            <a:endParaRPr sz="4800" b="1" dirty="0">
              <a:solidFill>
                <a:schemeClr val="bg1"/>
              </a:solidFill>
            </a:endParaRPr>
          </a:p>
        </p:txBody>
      </p:sp>
      <p:sp>
        <p:nvSpPr>
          <p:cNvPr id="4" name="Google Shape;254;p19">
            <a:extLst>
              <a:ext uri="{FF2B5EF4-FFF2-40B4-BE49-F238E27FC236}">
                <a16:creationId xmlns:a16="http://schemas.microsoft.com/office/drawing/2014/main" id="{577CF039-11F2-7AB9-CCD4-8078A45CE1FC}"/>
              </a:ext>
            </a:extLst>
          </p:cNvPr>
          <p:cNvSpPr/>
          <p:nvPr/>
        </p:nvSpPr>
        <p:spPr>
          <a:xfrm>
            <a:off x="997985" y="4584380"/>
            <a:ext cx="1932980" cy="2286321"/>
          </a:xfrm>
          <a:custGeom>
            <a:avLst/>
            <a:gdLst/>
            <a:ahLst/>
            <a:cxnLst/>
            <a:rect l="l" t="t" r="r" b="b"/>
            <a:pathLst>
              <a:path w="2899470" h="3429481" extrusionOk="0">
                <a:moveTo>
                  <a:pt x="0" y="0"/>
                </a:moveTo>
                <a:lnTo>
                  <a:pt x="2899470" y="0"/>
                </a:lnTo>
                <a:lnTo>
                  <a:pt x="2899470" y="3429481"/>
                </a:lnTo>
                <a:lnTo>
                  <a:pt x="0" y="3429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255;p19">
            <a:extLst>
              <a:ext uri="{FF2B5EF4-FFF2-40B4-BE49-F238E27FC236}">
                <a16:creationId xmlns:a16="http://schemas.microsoft.com/office/drawing/2014/main" id="{0F4AF67E-98EF-D95A-7258-134C2FB87EE8}"/>
              </a:ext>
            </a:extLst>
          </p:cNvPr>
          <p:cNvSpPr/>
          <p:nvPr/>
        </p:nvSpPr>
        <p:spPr>
          <a:xfrm>
            <a:off x="3126169" y="5072216"/>
            <a:ext cx="1304719" cy="1798485"/>
          </a:xfrm>
          <a:custGeom>
            <a:avLst/>
            <a:gdLst/>
            <a:ahLst/>
            <a:cxnLst/>
            <a:rect l="l" t="t" r="r" b="b"/>
            <a:pathLst>
              <a:path w="1957078" h="2697727" extrusionOk="0">
                <a:moveTo>
                  <a:pt x="0" y="0"/>
                </a:moveTo>
                <a:lnTo>
                  <a:pt x="1957078" y="0"/>
                </a:lnTo>
                <a:lnTo>
                  <a:pt x="1957078" y="2697727"/>
                </a:lnTo>
                <a:lnTo>
                  <a:pt x="0" y="2697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256;p19">
            <a:extLst>
              <a:ext uri="{FF2B5EF4-FFF2-40B4-BE49-F238E27FC236}">
                <a16:creationId xmlns:a16="http://schemas.microsoft.com/office/drawing/2014/main" id="{2EC1DC20-AC6B-6DBE-B34A-432B7B079A5C}"/>
              </a:ext>
            </a:extLst>
          </p:cNvPr>
          <p:cNvSpPr/>
          <p:nvPr/>
        </p:nvSpPr>
        <p:spPr>
          <a:xfrm>
            <a:off x="8186398" y="1335426"/>
            <a:ext cx="2465713" cy="5535275"/>
          </a:xfrm>
          <a:custGeom>
            <a:avLst/>
            <a:gdLst/>
            <a:ahLst/>
            <a:cxnLst/>
            <a:rect l="l" t="t" r="r" b="b"/>
            <a:pathLst>
              <a:path w="2717578" h="6100685" extrusionOk="0">
                <a:moveTo>
                  <a:pt x="0" y="0"/>
                </a:moveTo>
                <a:lnTo>
                  <a:pt x="2717578" y="0"/>
                </a:lnTo>
                <a:lnTo>
                  <a:pt x="2717578" y="6100685"/>
                </a:lnTo>
                <a:lnTo>
                  <a:pt x="0" y="6100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3;p20">
            <a:extLst>
              <a:ext uri="{FF2B5EF4-FFF2-40B4-BE49-F238E27FC236}">
                <a16:creationId xmlns:a16="http://schemas.microsoft.com/office/drawing/2014/main" id="{36260F1D-FFDB-EB65-C8AA-C56FEA4D6813}"/>
              </a:ext>
            </a:extLst>
          </p:cNvPr>
          <p:cNvSpPr txBox="1"/>
          <p:nvPr/>
        </p:nvSpPr>
        <p:spPr>
          <a:xfrm>
            <a:off x="2361106" y="1835427"/>
            <a:ext cx="7469787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Luyện tập, chú ý cách ngắt nghỉ ở giữa các câu; nhấn mạnh các từ ngữ quan trọng trong bài. 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5" name="Google Shape;264;p20">
            <a:extLst>
              <a:ext uri="{FF2B5EF4-FFF2-40B4-BE49-F238E27FC236}">
                <a16:creationId xmlns:a16="http://schemas.microsoft.com/office/drawing/2014/main" id="{16446C33-9192-FEF4-D32C-044169F09D88}"/>
              </a:ext>
            </a:extLst>
          </p:cNvPr>
          <p:cNvSpPr/>
          <p:nvPr/>
        </p:nvSpPr>
        <p:spPr>
          <a:xfrm>
            <a:off x="3406812" y="3293487"/>
            <a:ext cx="5378373" cy="3099284"/>
          </a:xfrm>
          <a:custGeom>
            <a:avLst/>
            <a:gdLst/>
            <a:ahLst/>
            <a:cxnLst/>
            <a:rect l="l" t="t" r="r" b="b"/>
            <a:pathLst>
              <a:path w="1590592" h="916578" extrusionOk="0">
                <a:moveTo>
                  <a:pt x="0" y="0"/>
                </a:moveTo>
                <a:lnTo>
                  <a:pt x="1590591" y="0"/>
                </a:lnTo>
                <a:lnTo>
                  <a:pt x="1590591" y="916578"/>
                </a:lnTo>
                <a:lnTo>
                  <a:pt x="0" y="9165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5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FDB7A82-5FF1-A85B-883C-EAB9477BA076}"/>
              </a:ext>
            </a:extLst>
          </p:cNvPr>
          <p:cNvSpPr txBox="1"/>
          <p:nvPr/>
        </p:nvSpPr>
        <p:spPr>
          <a:xfrm>
            <a:off x="1892300" y="1776263"/>
            <a:ext cx="6578600" cy="3891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50000"/>
              </a:lnSpc>
            </a:pPr>
            <a:r>
              <a:rPr lang="vi-VN" sz="2400" b="0" i="0" u="none" strike="noStrike" baseline="0" dirty="0">
                <a:solidFill>
                  <a:srgbClr val="000000"/>
                </a:solidFill>
                <a:latin typeface="UTM Avo" panose="02040603050506020204" pitchFamily="18"/>
              </a:rPr>
              <a:t>Bỗng phía trước</a:t>
            </a:r>
            <a:r>
              <a:rPr lang="vi-VN" sz="2400" b="0" i="0" u="none" strike="noStrike" baseline="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400" b="0" i="0" u="none" strike="noStrike" baseline="0" dirty="0">
                <a:solidFill>
                  <a:srgbClr val="000000"/>
                </a:solidFill>
                <a:latin typeface="UTM Avo" panose="02040603050506020204" pitchFamily="18"/>
              </a:rPr>
              <a:t> có một chiếc xe ben tiến lại gần đường sắt.</a:t>
            </a:r>
            <a:r>
              <a:rPr lang="vi-VN" sz="2400" b="0" i="0" u="none" strike="noStrike" baseline="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400" b="0" i="0" u="none" strike="noStrike" baseline="0" dirty="0">
                <a:solidFill>
                  <a:srgbClr val="000000"/>
                </a:solidFill>
                <a:latin typeface="UTM Avo" panose="02040603050506020204" pitchFamily="18"/>
              </a:rPr>
              <a:t> Ngay lập tức,</a:t>
            </a:r>
            <a:r>
              <a:rPr lang="vi-VN" sz="2400" b="0" i="0" u="none" strike="noStrike" baseline="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400" b="0" i="0" u="none" strike="noStrike" baseline="0" dirty="0">
                <a:solidFill>
                  <a:srgbClr val="000000"/>
                </a:solidFill>
                <a:latin typeface="UTM Avo" panose="02040603050506020204" pitchFamily="18"/>
              </a:rPr>
              <a:t> ông Thức kéo còi và khoá máy </a:t>
            </a:r>
            <a:r>
              <a:rPr lang="vi-VN" sz="2400" b="0" i="0" u="none" strike="noStrike" baseline="0" dirty="0">
                <a:solidFill>
                  <a:srgbClr val="FF0000"/>
                </a:solidFill>
                <a:latin typeface="UTM Avo" panose="02040603050506020204" pitchFamily="18"/>
              </a:rPr>
              <a:t>/ </a:t>
            </a:r>
            <a:r>
              <a:rPr lang="vi-VN" sz="2400" b="0" i="0" u="none" strike="noStrike" baseline="0" dirty="0">
                <a:solidFill>
                  <a:srgbClr val="000000"/>
                </a:solidFill>
                <a:latin typeface="UTM Avo" panose="02040603050506020204" pitchFamily="18"/>
              </a:rPr>
              <a:t>để tàu dừng lại từ từ. </a:t>
            </a:r>
            <a:r>
              <a:rPr lang="vi-VN" sz="2400" b="0" i="0" u="none" strike="noStrike" baseline="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400" b="0" i="0" u="none" strike="noStrike" baseline="0" dirty="0">
                <a:solidFill>
                  <a:srgbClr val="000000"/>
                </a:solidFill>
                <a:latin typeface="UTM Avo" panose="02040603050506020204" pitchFamily="18"/>
              </a:rPr>
              <a:t> Thấy chiếc xe ben lùi, ông tưởng lái xe đã nghe thấy còi tàu.</a:t>
            </a:r>
            <a:r>
              <a:rPr lang="vi-VN" sz="2400" b="0" i="0" u="none" strike="noStrike" baseline="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400" b="0" i="0" u="none" strike="noStrike" baseline="0" dirty="0">
                <a:solidFill>
                  <a:srgbClr val="000000"/>
                </a:solidFill>
                <a:latin typeface="UTM Avo" panose="02040603050506020204" pitchFamily="18"/>
              </a:rPr>
              <a:t> Nhưng khi tàu chỉ còn cách vài chục mét, chiếc xe ben đột nhiên rồ máy</a:t>
            </a:r>
            <a:r>
              <a:rPr lang="vi-VN" sz="2400" b="0" i="0" u="none" strike="noStrike" baseline="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400" b="0" i="0" u="none" strike="noStrike" baseline="0" dirty="0">
                <a:solidFill>
                  <a:srgbClr val="000000"/>
                </a:solidFill>
                <a:latin typeface="UTM Avo" panose="02040603050506020204" pitchFamily="18"/>
              </a:rPr>
              <a:t> lao qua đường.</a:t>
            </a:r>
            <a:endParaRPr lang="en-US" sz="2400" b="0" i="0" u="none" strike="noStrike" baseline="0" dirty="0">
              <a:solidFill>
                <a:srgbClr val="000000"/>
              </a:solidFill>
              <a:latin typeface="UTM Avo" panose="02040603050506020204" pitchFamily="18"/>
            </a:endParaRPr>
          </a:p>
        </p:txBody>
      </p:sp>
      <p:sp>
        <p:nvSpPr>
          <p:cNvPr id="10" name="Google Shape;270;p21">
            <a:extLst>
              <a:ext uri="{FF2B5EF4-FFF2-40B4-BE49-F238E27FC236}">
                <a16:creationId xmlns:a16="http://schemas.microsoft.com/office/drawing/2014/main" id="{B6A66CA1-4FB2-9A63-42D1-55FB498206D7}"/>
              </a:ext>
            </a:extLst>
          </p:cNvPr>
          <p:cNvSpPr/>
          <p:nvPr/>
        </p:nvSpPr>
        <p:spPr>
          <a:xfrm>
            <a:off x="8821928" y="1776263"/>
            <a:ext cx="2261186" cy="4145508"/>
          </a:xfrm>
          <a:custGeom>
            <a:avLst/>
            <a:gdLst/>
            <a:ahLst/>
            <a:cxnLst/>
            <a:rect l="l" t="t" r="r" b="b"/>
            <a:pathLst>
              <a:path w="3391779" h="6218262" extrusionOk="0">
                <a:moveTo>
                  <a:pt x="0" y="0"/>
                </a:moveTo>
                <a:lnTo>
                  <a:pt x="3391779" y="0"/>
                </a:lnTo>
                <a:lnTo>
                  <a:pt x="3391779" y="6218262"/>
                </a:lnTo>
                <a:lnTo>
                  <a:pt x="0" y="6218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3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5EAF51E-3508-6ABC-2A47-D1BEDAA8A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6;p22">
            <a:extLst>
              <a:ext uri="{FF2B5EF4-FFF2-40B4-BE49-F238E27FC236}">
                <a16:creationId xmlns:a16="http://schemas.microsoft.com/office/drawing/2014/main" id="{AE62570E-F9BC-472C-401A-07C87FB8A270}"/>
              </a:ext>
            </a:extLst>
          </p:cNvPr>
          <p:cNvSpPr/>
          <p:nvPr/>
        </p:nvSpPr>
        <p:spPr>
          <a:xfrm>
            <a:off x="4382294" y="2086222"/>
            <a:ext cx="6565106" cy="947044"/>
          </a:xfrm>
          <a:custGeom>
            <a:avLst/>
            <a:gdLst/>
            <a:ahLst/>
            <a:cxnLst/>
            <a:rect l="l" t="t" r="r" b="b"/>
            <a:pathLst>
              <a:path w="5490351" h="2783840" extrusionOk="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vi-VN" sz="2933">
                <a:solidFill>
                  <a:schemeClr val="dk1"/>
                </a:solidFill>
                <a:latin typeface="UTM Avo" panose="02040603050506020204" pitchFamily="18"/>
              </a:rPr>
              <a:t>Ôn lại kiến thức đã học</a:t>
            </a:r>
            <a:endParaRPr sz="622">
              <a:latin typeface="UTM Avo" panose="02040603050506020204" pitchFamily="18"/>
            </a:endParaRPr>
          </a:p>
        </p:txBody>
      </p:sp>
      <p:sp>
        <p:nvSpPr>
          <p:cNvPr id="4" name="Google Shape;278;p22">
            <a:extLst>
              <a:ext uri="{FF2B5EF4-FFF2-40B4-BE49-F238E27FC236}">
                <a16:creationId xmlns:a16="http://schemas.microsoft.com/office/drawing/2014/main" id="{E6226DB4-8679-8A77-73EB-9DBC9A142A98}"/>
              </a:ext>
            </a:extLst>
          </p:cNvPr>
          <p:cNvSpPr>
            <a:spLocks noChangeAspect="1"/>
          </p:cNvSpPr>
          <p:nvPr/>
        </p:nvSpPr>
        <p:spPr>
          <a:xfrm>
            <a:off x="1054648" y="1794045"/>
            <a:ext cx="2361652" cy="2374604"/>
          </a:xfrm>
          <a:custGeom>
            <a:avLst/>
            <a:gdLst/>
            <a:ahLst/>
            <a:cxnLst/>
            <a:rect l="l" t="t" r="r" b="b"/>
            <a:pathLst>
              <a:path w="4903834" h="4930728" extrusionOk="0">
                <a:moveTo>
                  <a:pt x="0" y="0"/>
                </a:moveTo>
                <a:lnTo>
                  <a:pt x="4903833" y="0"/>
                </a:lnTo>
                <a:lnTo>
                  <a:pt x="4903833" y="4930728"/>
                </a:lnTo>
                <a:lnTo>
                  <a:pt x="0" y="49307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279;p22">
            <a:extLst>
              <a:ext uri="{FF2B5EF4-FFF2-40B4-BE49-F238E27FC236}">
                <a16:creationId xmlns:a16="http://schemas.microsoft.com/office/drawing/2014/main" id="{2B454771-D550-79F2-BF2C-C67797D854EE}"/>
              </a:ext>
            </a:extLst>
          </p:cNvPr>
          <p:cNvSpPr/>
          <p:nvPr/>
        </p:nvSpPr>
        <p:spPr>
          <a:xfrm>
            <a:off x="4382294" y="3299384"/>
            <a:ext cx="6565106" cy="2338425"/>
          </a:xfrm>
          <a:custGeom>
            <a:avLst/>
            <a:gdLst/>
            <a:ahLst/>
            <a:cxnLst/>
            <a:rect l="l" t="t" r="r" b="b"/>
            <a:pathLst>
              <a:path w="5490351" h="2783840" extrusionOk="0">
                <a:moveTo>
                  <a:pt x="5365891" y="2783840"/>
                </a:moveTo>
                <a:lnTo>
                  <a:pt x="124460" y="2783840"/>
                </a:lnTo>
                <a:cubicBezTo>
                  <a:pt x="55880" y="2783840"/>
                  <a:pt x="0" y="2727960"/>
                  <a:pt x="0" y="2659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5891" y="0"/>
                </a:lnTo>
                <a:cubicBezTo>
                  <a:pt x="5434471" y="0"/>
                  <a:pt x="5490351" y="55880"/>
                  <a:pt x="5490351" y="124460"/>
                </a:cubicBezTo>
                <a:lnTo>
                  <a:pt x="5490351" y="2659380"/>
                </a:lnTo>
                <a:cubicBezTo>
                  <a:pt x="5490351" y="2727960"/>
                  <a:pt x="5434471" y="2783840"/>
                  <a:pt x="5365891" y="27838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933" dirty="0">
                <a:solidFill>
                  <a:schemeClr val="dk1"/>
                </a:solidFill>
                <a:latin typeface="UTM Avo" panose="02040603050506020204" pitchFamily="18"/>
              </a:rPr>
              <a:t>Chuẩn bị bài </a:t>
            </a:r>
            <a:endParaRPr sz="622" dirty="0">
              <a:latin typeface="UTM Avo" panose="02040603050506020204" pitchFamily="18"/>
            </a:endParaRPr>
          </a:p>
          <a:p>
            <a:pPr>
              <a:lnSpc>
                <a:spcPct val="150000"/>
              </a:lnSpc>
            </a:pPr>
            <a:r>
              <a:rPr lang="vi-VN" sz="2933" b="1" dirty="0">
                <a:solidFill>
                  <a:schemeClr val="dk1"/>
                </a:solidFill>
                <a:latin typeface="UTM Avo" panose="02040603050506020204" pitchFamily="18"/>
              </a:rPr>
              <a:t>Luyện từ và câu: Luyện tập vị ngữ </a:t>
            </a:r>
            <a:endParaRPr sz="622" b="1" dirty="0">
              <a:latin typeface="UTM Avo" panose="02040603050506020204" pitchFamily="18"/>
            </a:endParaRPr>
          </a:p>
        </p:txBody>
      </p:sp>
      <p:sp>
        <p:nvSpPr>
          <p:cNvPr id="6" name="Google Shape;280;p22">
            <a:extLst>
              <a:ext uri="{FF2B5EF4-FFF2-40B4-BE49-F238E27FC236}">
                <a16:creationId xmlns:a16="http://schemas.microsoft.com/office/drawing/2014/main" id="{F1B83B1A-9C55-45BE-7000-DF4423D43B3C}"/>
              </a:ext>
            </a:extLst>
          </p:cNvPr>
          <p:cNvSpPr>
            <a:spLocks noChangeAspect="1"/>
          </p:cNvSpPr>
          <p:nvPr/>
        </p:nvSpPr>
        <p:spPr>
          <a:xfrm>
            <a:off x="1461643" y="4578126"/>
            <a:ext cx="1535557" cy="2279873"/>
          </a:xfrm>
          <a:custGeom>
            <a:avLst/>
            <a:gdLst/>
            <a:ahLst/>
            <a:cxnLst/>
            <a:rect l="l" t="t" r="r" b="b"/>
            <a:pathLst>
              <a:path w="1957078" h="2697727" extrusionOk="0">
                <a:moveTo>
                  <a:pt x="0" y="0"/>
                </a:moveTo>
                <a:lnTo>
                  <a:pt x="1957078" y="0"/>
                </a:lnTo>
                <a:lnTo>
                  <a:pt x="1957078" y="2697727"/>
                </a:lnTo>
                <a:lnTo>
                  <a:pt x="0" y="2697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;p2">
            <a:extLst>
              <a:ext uri="{FF2B5EF4-FFF2-40B4-BE49-F238E27FC236}">
                <a16:creationId xmlns:a16="http://schemas.microsoft.com/office/drawing/2014/main" id="{18083B03-3855-D1B2-1BC5-BCE2301E88D0}"/>
              </a:ext>
            </a:extLst>
          </p:cNvPr>
          <p:cNvSpPr/>
          <p:nvPr/>
        </p:nvSpPr>
        <p:spPr>
          <a:xfrm>
            <a:off x="684951" y="1685091"/>
            <a:ext cx="10846649" cy="79541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Em đọc tên bài, quan sát hình minh hoạ và trả lời câu hỏi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4" name="Google Shape;94;p2">
            <a:extLst>
              <a:ext uri="{FF2B5EF4-FFF2-40B4-BE49-F238E27FC236}">
                <a16:creationId xmlns:a16="http://schemas.microsoft.com/office/drawing/2014/main" id="{ECB3184A-5919-4AA7-5424-6ED5EDE1236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951" y="2672713"/>
            <a:ext cx="5078412" cy="3615027"/>
          </a:xfrm>
          <a:prstGeom prst="roundRect">
            <a:avLst>
              <a:gd name="adj" fmla="val 6128"/>
            </a:avLst>
          </a:prstGeom>
          <a:noFill/>
          <a:ln>
            <a:noFill/>
          </a:ln>
        </p:spPr>
      </p:pic>
      <p:sp>
        <p:nvSpPr>
          <p:cNvPr id="5" name="Google Shape;95;p2">
            <a:extLst>
              <a:ext uri="{FF2B5EF4-FFF2-40B4-BE49-F238E27FC236}">
                <a16:creationId xmlns:a16="http://schemas.microsoft.com/office/drawing/2014/main" id="{67036056-22FF-0426-45AC-5AB242AE87F3}"/>
              </a:ext>
            </a:extLst>
          </p:cNvPr>
          <p:cNvSpPr/>
          <p:nvPr/>
        </p:nvSpPr>
        <p:spPr>
          <a:xfrm>
            <a:off x="6299995" y="2870200"/>
            <a:ext cx="5231605" cy="1388309"/>
          </a:xfrm>
          <a:prstGeom prst="wedgeRoundRectCallout">
            <a:avLst>
              <a:gd name="adj1" fmla="val -58314"/>
              <a:gd name="adj2" fmla="val 35971"/>
              <a:gd name="adj3" fmla="val 16667"/>
            </a:avLst>
          </a:prstGeom>
          <a:ln w="28575"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0950" tIns="30467" rIns="60950" bIns="1440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Em thấy gì trong hình minh hoạ?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96;p2">
            <a:extLst>
              <a:ext uri="{FF2B5EF4-FFF2-40B4-BE49-F238E27FC236}">
                <a16:creationId xmlns:a16="http://schemas.microsoft.com/office/drawing/2014/main" id="{91E4D019-D97F-CC9F-06B1-7A98032F59C0}"/>
              </a:ext>
            </a:extLst>
          </p:cNvPr>
          <p:cNvSpPr/>
          <p:nvPr/>
        </p:nvSpPr>
        <p:spPr>
          <a:xfrm>
            <a:off x="6299996" y="4601409"/>
            <a:ext cx="5231604" cy="1388309"/>
          </a:xfrm>
          <a:prstGeom prst="wedgeRoundRectCallout">
            <a:avLst>
              <a:gd name="adj1" fmla="val -58429"/>
              <a:gd name="adj2" fmla="val 34324"/>
              <a:gd name="adj3" fmla="val 16667"/>
            </a:avLst>
          </a:prstGeom>
          <a:ln w="28575"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60950" tIns="30467" rIns="60950" bIns="1440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Theo em, người đàn ông trong hình minh hoạ là ai?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2;p3">
            <a:extLst>
              <a:ext uri="{FF2B5EF4-FFF2-40B4-BE49-F238E27FC236}">
                <a16:creationId xmlns:a16="http://schemas.microsoft.com/office/drawing/2014/main" id="{5C2320B8-6E4F-6CD3-7DAA-F408CA4CA55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6878" y="1698069"/>
            <a:ext cx="5778244" cy="3851831"/>
          </a:xfrm>
          <a:prstGeom prst="roundRect">
            <a:avLst>
              <a:gd name="adj" fmla="val 6453"/>
            </a:avLst>
          </a:prstGeom>
          <a:noFill/>
          <a:ln>
            <a:noFill/>
          </a:ln>
        </p:spPr>
      </p:pic>
      <p:sp>
        <p:nvSpPr>
          <p:cNvPr id="4" name="Google Shape;103;p3">
            <a:extLst>
              <a:ext uri="{FF2B5EF4-FFF2-40B4-BE49-F238E27FC236}">
                <a16:creationId xmlns:a16="http://schemas.microsoft.com/office/drawing/2014/main" id="{8B510A42-7871-5982-DF88-66A3E63CD1CB}"/>
              </a:ext>
            </a:extLst>
          </p:cNvPr>
          <p:cNvSpPr/>
          <p:nvPr/>
        </p:nvSpPr>
        <p:spPr>
          <a:xfrm>
            <a:off x="288329" y="1854338"/>
            <a:ext cx="2361406" cy="3539291"/>
          </a:xfrm>
          <a:prstGeom prst="wedgeRoundRectCallout">
            <a:avLst>
              <a:gd name="adj1" fmla="val 68226"/>
              <a:gd name="adj2" fmla="val -3717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440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Một người đàn ông đang ngồi trên khoang lái tàu.</a:t>
            </a:r>
            <a:endParaRPr sz="622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5" name="Google Shape;104;p3">
            <a:extLst>
              <a:ext uri="{FF2B5EF4-FFF2-40B4-BE49-F238E27FC236}">
                <a16:creationId xmlns:a16="http://schemas.microsoft.com/office/drawing/2014/main" id="{50910519-D8AB-0F33-0A1F-AE010F1A851E}"/>
              </a:ext>
            </a:extLst>
          </p:cNvPr>
          <p:cNvSpPr/>
          <p:nvPr/>
        </p:nvSpPr>
        <p:spPr>
          <a:xfrm>
            <a:off x="225623" y="5842000"/>
            <a:ext cx="11740753" cy="812126"/>
          </a:xfrm>
          <a:prstGeom prst="wedgeRoundRectCallout">
            <a:avLst>
              <a:gd name="adj1" fmla="val -27132"/>
              <a:gd name="adj2" fmla="val -45005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440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bg1"/>
                </a:solidFill>
                <a:latin typeface="UTM Avo" panose="02040603050506020204" pitchFamily="18"/>
              </a:rPr>
              <a:t>Người đàn ông trong hình minh hoạ có thể là người đã xả thân cứu đoàn tàu.</a:t>
            </a:r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105;p3">
            <a:extLst>
              <a:ext uri="{FF2B5EF4-FFF2-40B4-BE49-F238E27FC236}">
                <a16:creationId xmlns:a16="http://schemas.microsoft.com/office/drawing/2014/main" id="{4457F8EE-96EC-6A0E-7AA3-CB5241071ECD}"/>
              </a:ext>
            </a:extLst>
          </p:cNvPr>
          <p:cNvSpPr/>
          <p:nvPr/>
        </p:nvSpPr>
        <p:spPr>
          <a:xfrm>
            <a:off x="9542265" y="1854337"/>
            <a:ext cx="2361406" cy="3539291"/>
          </a:xfrm>
          <a:prstGeom prst="wedgeRoundRectCallout">
            <a:avLst>
              <a:gd name="adj1" fmla="val -70577"/>
              <a:gd name="adj2" fmla="val 34235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440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Phía trước đoàn tàu là một chiếc xe sắp chạy ngang qua đường tàu.  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44251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D2375AA-5612-5573-9F9C-1DB2CCDC9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100" y="691352"/>
            <a:ext cx="2882900" cy="159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30;p6">
            <a:extLst>
              <a:ext uri="{FF2B5EF4-FFF2-40B4-BE49-F238E27FC236}">
                <a16:creationId xmlns:a16="http://schemas.microsoft.com/office/drawing/2014/main" id="{80810233-3DB9-43E6-A1D9-9EA41A99F547}"/>
              </a:ext>
            </a:extLst>
          </p:cNvPr>
          <p:cNvSpPr txBox="1"/>
          <p:nvPr/>
        </p:nvSpPr>
        <p:spPr>
          <a:xfrm>
            <a:off x="1738415" y="1939165"/>
            <a:ext cx="629920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bg1"/>
                </a:solidFill>
                <a:latin typeface="UTM Avo" panose="02040603050506020204" pitchFamily="18"/>
              </a:rPr>
              <a:t>01. </a:t>
            </a:r>
            <a:endParaRPr sz="622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bg1"/>
                </a:solidFill>
                <a:latin typeface="UTM Avo" panose="02040603050506020204" pitchFamily="18"/>
              </a:rPr>
              <a:t>ĐỌC THÀNH TIẾNG</a:t>
            </a:r>
            <a:endParaRPr sz="48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11" name="Google Shape;131;p6">
            <a:extLst>
              <a:ext uri="{FF2B5EF4-FFF2-40B4-BE49-F238E27FC236}">
                <a16:creationId xmlns:a16="http://schemas.microsoft.com/office/drawing/2014/main" id="{39011E9A-74FA-C49A-2C8C-BD5F23780DC2}"/>
              </a:ext>
            </a:extLst>
          </p:cNvPr>
          <p:cNvSpPr/>
          <p:nvPr/>
        </p:nvSpPr>
        <p:spPr>
          <a:xfrm>
            <a:off x="987825" y="4571679"/>
            <a:ext cx="1932980" cy="2286321"/>
          </a:xfrm>
          <a:custGeom>
            <a:avLst/>
            <a:gdLst/>
            <a:ahLst/>
            <a:cxnLst/>
            <a:rect l="l" t="t" r="r" b="b"/>
            <a:pathLst>
              <a:path w="2899470" h="3429481" extrusionOk="0">
                <a:moveTo>
                  <a:pt x="0" y="0"/>
                </a:moveTo>
                <a:lnTo>
                  <a:pt x="2899470" y="0"/>
                </a:lnTo>
                <a:lnTo>
                  <a:pt x="2899470" y="3429481"/>
                </a:lnTo>
                <a:lnTo>
                  <a:pt x="0" y="3429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Google Shape;132;p6">
            <a:extLst>
              <a:ext uri="{FF2B5EF4-FFF2-40B4-BE49-F238E27FC236}">
                <a16:creationId xmlns:a16="http://schemas.microsoft.com/office/drawing/2014/main" id="{DBE0F1B2-6B94-1FD6-A52C-6BE218D54116}"/>
              </a:ext>
            </a:extLst>
          </p:cNvPr>
          <p:cNvSpPr/>
          <p:nvPr/>
        </p:nvSpPr>
        <p:spPr>
          <a:xfrm>
            <a:off x="3116009" y="5059515"/>
            <a:ext cx="1304719" cy="1798485"/>
          </a:xfrm>
          <a:custGeom>
            <a:avLst/>
            <a:gdLst/>
            <a:ahLst/>
            <a:cxnLst/>
            <a:rect l="l" t="t" r="r" b="b"/>
            <a:pathLst>
              <a:path w="1957078" h="2697727" extrusionOk="0">
                <a:moveTo>
                  <a:pt x="0" y="0"/>
                </a:moveTo>
                <a:lnTo>
                  <a:pt x="1957078" y="0"/>
                </a:lnTo>
                <a:lnTo>
                  <a:pt x="1957078" y="2697727"/>
                </a:lnTo>
                <a:lnTo>
                  <a:pt x="0" y="2697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Google Shape;133;p6">
            <a:extLst>
              <a:ext uri="{FF2B5EF4-FFF2-40B4-BE49-F238E27FC236}">
                <a16:creationId xmlns:a16="http://schemas.microsoft.com/office/drawing/2014/main" id="{64D9993D-35A9-ED0D-BCB9-BF53C06195B8}"/>
              </a:ext>
            </a:extLst>
          </p:cNvPr>
          <p:cNvSpPr/>
          <p:nvPr/>
        </p:nvSpPr>
        <p:spPr>
          <a:xfrm>
            <a:off x="7980590" y="1336718"/>
            <a:ext cx="2465713" cy="5535275"/>
          </a:xfrm>
          <a:custGeom>
            <a:avLst/>
            <a:gdLst/>
            <a:ahLst/>
            <a:cxnLst/>
            <a:rect l="l" t="t" r="r" b="b"/>
            <a:pathLst>
              <a:path w="2717578" h="6100685" extrusionOk="0">
                <a:moveTo>
                  <a:pt x="0" y="0"/>
                </a:moveTo>
                <a:lnTo>
                  <a:pt x="2717578" y="0"/>
                </a:lnTo>
                <a:lnTo>
                  <a:pt x="2717578" y="6100685"/>
                </a:lnTo>
                <a:lnTo>
                  <a:pt x="0" y="6100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9;p7">
            <a:extLst>
              <a:ext uri="{FF2B5EF4-FFF2-40B4-BE49-F238E27FC236}">
                <a16:creationId xmlns:a16="http://schemas.microsoft.com/office/drawing/2014/main" id="{26EC0EEC-0D04-8F8A-25FF-D2296BE0B24A}"/>
              </a:ext>
            </a:extLst>
          </p:cNvPr>
          <p:cNvSpPr txBox="1"/>
          <p:nvPr/>
        </p:nvSpPr>
        <p:spPr>
          <a:xfrm>
            <a:off x="1219200" y="1902791"/>
            <a:ext cx="97536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</a:rPr>
              <a:t>Đọc mẫu bài </a:t>
            </a:r>
            <a:r>
              <a:rPr lang="vi-VN" sz="2400" b="1" i="1">
                <a:solidFill>
                  <a:schemeClr val="bg1"/>
                </a:solidFill>
                <a:latin typeface="UTM Avo" panose="02040603050506020204" pitchFamily="18"/>
              </a:rPr>
              <a:t>"Xả thân cứu đoàn tàu"</a:t>
            </a:r>
            <a:endParaRPr sz="2400" b="1" i="1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4" name="Google Shape;140;p7">
            <a:extLst>
              <a:ext uri="{FF2B5EF4-FFF2-40B4-BE49-F238E27FC236}">
                <a16:creationId xmlns:a16="http://schemas.microsoft.com/office/drawing/2014/main" id="{52F36463-6568-9EC0-33E7-54826B59F01E}"/>
              </a:ext>
            </a:extLst>
          </p:cNvPr>
          <p:cNvSpPr/>
          <p:nvPr/>
        </p:nvSpPr>
        <p:spPr>
          <a:xfrm>
            <a:off x="1219200" y="3159879"/>
            <a:ext cx="4521201" cy="1764348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680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</a:rPr>
              <a:t>Ba đoạn đầu:</a:t>
            </a:r>
            <a:r>
              <a:rPr lang="vi-VN" sz="2400" b="1" i="1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bg1"/>
                </a:solidFill>
                <a:latin typeface="UTM Avo" panose="02040603050506020204" pitchFamily="18"/>
              </a:rPr>
              <a:t>Giọng hồi hộp.</a:t>
            </a:r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5" name="Google Shape;141;p7">
            <a:extLst>
              <a:ext uri="{FF2B5EF4-FFF2-40B4-BE49-F238E27FC236}">
                <a16:creationId xmlns:a16="http://schemas.microsoft.com/office/drawing/2014/main" id="{CD9A458D-2936-0CBC-3D9B-03A80FC5F2C8}"/>
              </a:ext>
            </a:extLst>
          </p:cNvPr>
          <p:cNvSpPr txBox="1"/>
          <p:nvPr/>
        </p:nvSpPr>
        <p:spPr>
          <a:xfrm>
            <a:off x="5059680" y="2626699"/>
            <a:ext cx="20726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</a:rPr>
              <a:t>Giọng đọc</a:t>
            </a:r>
            <a:endParaRPr sz="2400" b="1" i="1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142;p7">
            <a:extLst>
              <a:ext uri="{FF2B5EF4-FFF2-40B4-BE49-F238E27FC236}">
                <a16:creationId xmlns:a16="http://schemas.microsoft.com/office/drawing/2014/main" id="{C5496BFF-124B-DBE1-F0F2-F433E8CEA40B}"/>
              </a:ext>
            </a:extLst>
          </p:cNvPr>
          <p:cNvSpPr/>
          <p:nvPr/>
        </p:nvSpPr>
        <p:spPr>
          <a:xfrm>
            <a:off x="6451600" y="3159879"/>
            <a:ext cx="4521201" cy="1764348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680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</a:rPr>
              <a:t>Đoạn 4: </a:t>
            </a:r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400">
                <a:solidFill>
                  <a:schemeClr val="bg1"/>
                </a:solidFill>
                <a:latin typeface="UTM Avo" panose="02040603050506020204" pitchFamily="18"/>
              </a:rPr>
              <a:t>Giọng trang trọng, ngợi ca.</a:t>
            </a:r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7" name="Google Shape;143;p7">
            <a:extLst>
              <a:ext uri="{FF2B5EF4-FFF2-40B4-BE49-F238E27FC236}">
                <a16:creationId xmlns:a16="http://schemas.microsoft.com/office/drawing/2014/main" id="{76D73295-91E4-9889-56A4-459B614D65DC}"/>
              </a:ext>
            </a:extLst>
          </p:cNvPr>
          <p:cNvSpPr/>
          <p:nvPr/>
        </p:nvSpPr>
        <p:spPr>
          <a:xfrm>
            <a:off x="3224735" y="5278803"/>
            <a:ext cx="5742530" cy="1579197"/>
          </a:xfrm>
          <a:custGeom>
            <a:avLst/>
            <a:gdLst/>
            <a:ahLst/>
            <a:cxnLst/>
            <a:rect l="l" t="t" r="r" b="b"/>
            <a:pathLst>
              <a:path w="2565766" h="705586" extrusionOk="0">
                <a:moveTo>
                  <a:pt x="0" y="0"/>
                </a:moveTo>
                <a:lnTo>
                  <a:pt x="2565766" y="0"/>
                </a:lnTo>
                <a:lnTo>
                  <a:pt x="2565766" y="705586"/>
                </a:lnTo>
                <a:lnTo>
                  <a:pt x="0" y="705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43EA68F4-5FD8-14AB-A02F-B842BED2B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000" y="577660"/>
            <a:ext cx="1510586" cy="16617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50;p8">
            <a:extLst>
              <a:ext uri="{FF2B5EF4-FFF2-40B4-BE49-F238E27FC236}">
                <a16:creationId xmlns:a16="http://schemas.microsoft.com/office/drawing/2014/main" id="{6DBF4701-1810-1F43-36C0-3D9D87AB6E85}"/>
              </a:ext>
            </a:extLst>
          </p:cNvPr>
          <p:cNvSpPr txBox="1"/>
          <p:nvPr/>
        </p:nvSpPr>
        <p:spPr>
          <a:xfrm>
            <a:off x="3607594" y="1818441"/>
            <a:ext cx="4978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Luyện đọc từ khó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11" name="Google Shape;151;p8">
            <a:extLst>
              <a:ext uri="{FF2B5EF4-FFF2-40B4-BE49-F238E27FC236}">
                <a16:creationId xmlns:a16="http://schemas.microsoft.com/office/drawing/2014/main" id="{BE0A2CE5-0E82-09D9-2513-888C7A59A370}"/>
              </a:ext>
            </a:extLst>
          </p:cNvPr>
          <p:cNvSpPr/>
          <p:nvPr/>
        </p:nvSpPr>
        <p:spPr>
          <a:xfrm>
            <a:off x="2032794" y="2879470"/>
            <a:ext cx="3149600" cy="1065983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680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</a:rPr>
              <a:t>Xe ben</a:t>
            </a:r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12" name="Google Shape;152;p8">
            <a:extLst>
              <a:ext uri="{FF2B5EF4-FFF2-40B4-BE49-F238E27FC236}">
                <a16:creationId xmlns:a16="http://schemas.microsoft.com/office/drawing/2014/main" id="{8C4FDE0D-94A9-C4ED-5722-235068482362}"/>
              </a:ext>
            </a:extLst>
          </p:cNvPr>
          <p:cNvSpPr/>
          <p:nvPr/>
        </p:nvSpPr>
        <p:spPr>
          <a:xfrm>
            <a:off x="7011194" y="2879470"/>
            <a:ext cx="3149600" cy="1065983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680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</a:rPr>
              <a:t>Huân chương</a:t>
            </a:r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13" name="Google Shape;153;p8">
            <a:extLst>
              <a:ext uri="{FF2B5EF4-FFF2-40B4-BE49-F238E27FC236}">
                <a16:creationId xmlns:a16="http://schemas.microsoft.com/office/drawing/2014/main" id="{12098412-F201-6D95-A948-5432B0C800EF}"/>
              </a:ext>
            </a:extLst>
          </p:cNvPr>
          <p:cNvSpPr/>
          <p:nvPr/>
        </p:nvSpPr>
        <p:spPr>
          <a:xfrm>
            <a:off x="2118234" y="4670227"/>
            <a:ext cx="7955531" cy="2187773"/>
          </a:xfrm>
          <a:custGeom>
            <a:avLst/>
            <a:gdLst/>
            <a:ahLst/>
            <a:cxnLst/>
            <a:rect l="l" t="t" r="r" b="b"/>
            <a:pathLst>
              <a:path w="2565766" h="705586" extrusionOk="0">
                <a:moveTo>
                  <a:pt x="0" y="0"/>
                </a:moveTo>
                <a:lnTo>
                  <a:pt x="2565766" y="0"/>
                </a:lnTo>
                <a:lnTo>
                  <a:pt x="2565766" y="705586"/>
                </a:lnTo>
                <a:lnTo>
                  <a:pt x="0" y="705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9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9;p9">
            <a:extLst>
              <a:ext uri="{FF2B5EF4-FFF2-40B4-BE49-F238E27FC236}">
                <a16:creationId xmlns:a16="http://schemas.microsoft.com/office/drawing/2014/main" id="{5E116F95-49DA-E85B-DCAB-536BE1E423D2}"/>
              </a:ext>
            </a:extLst>
          </p:cNvPr>
          <p:cNvSpPr txBox="1"/>
          <p:nvPr/>
        </p:nvSpPr>
        <p:spPr>
          <a:xfrm>
            <a:off x="3594894" y="1727383"/>
            <a:ext cx="4978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</a:rPr>
              <a:t>Giải nghĩa từ khó</a:t>
            </a:r>
            <a:endParaRPr sz="2400" b="1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4" name="Google Shape;160;p9">
            <a:extLst>
              <a:ext uri="{FF2B5EF4-FFF2-40B4-BE49-F238E27FC236}">
                <a16:creationId xmlns:a16="http://schemas.microsoft.com/office/drawing/2014/main" id="{156F562D-6063-19E4-7C5D-9F727FF1CC30}"/>
              </a:ext>
            </a:extLst>
          </p:cNvPr>
          <p:cNvSpPr/>
          <p:nvPr/>
        </p:nvSpPr>
        <p:spPr>
          <a:xfrm>
            <a:off x="3975894" y="2405091"/>
            <a:ext cx="4216400" cy="762000"/>
          </a:xfrm>
          <a:prstGeom prst="wedgeRoundRectCallout">
            <a:avLst>
              <a:gd name="adj1" fmla="val -37701"/>
              <a:gd name="adj2" fmla="val 87500"/>
              <a:gd name="adj3" fmla="val 0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680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</a:rPr>
              <a:t>Xe ben</a:t>
            </a:r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5" name="Google Shape;161;p9" descr="XE BEN 13,4m³ UD QUESTER 8x4 CGE370">
            <a:extLst>
              <a:ext uri="{FF2B5EF4-FFF2-40B4-BE49-F238E27FC236}">
                <a16:creationId xmlns:a16="http://schemas.microsoft.com/office/drawing/2014/main" id="{60040E49-EA68-D24E-9784-9C2DFC2AA2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4894" y="4374548"/>
            <a:ext cx="3321050" cy="22140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62;p9">
            <a:extLst>
              <a:ext uri="{FF2B5EF4-FFF2-40B4-BE49-F238E27FC236}">
                <a16:creationId xmlns:a16="http://schemas.microsoft.com/office/drawing/2014/main" id="{322DA393-1D49-DCB7-FEAF-ACB181AA5950}"/>
              </a:ext>
            </a:extLst>
          </p:cNvPr>
          <p:cNvSpPr txBox="1"/>
          <p:nvPr/>
        </p:nvSpPr>
        <p:spPr>
          <a:xfrm>
            <a:off x="2070100" y="3703610"/>
            <a:ext cx="8051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19" indent="-381019" algn="ctr">
              <a:buClr>
                <a:schemeClr val="dk1"/>
              </a:buClr>
              <a:buSzPct val="120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Xe tải có thùng tự nâng để đổ vật liệu xuống.</a:t>
            </a:r>
            <a:endParaRPr sz="2400" i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7" name="Google Shape;163;p9" descr="XE BEN 13,4m³ UD QUESTER 8x4 CGE370">
            <a:extLst>
              <a:ext uri="{FF2B5EF4-FFF2-40B4-BE49-F238E27FC236}">
                <a16:creationId xmlns:a16="http://schemas.microsoft.com/office/drawing/2014/main" id="{94E67E51-3063-EE8C-6119-0408A7A7CE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634" t="6385" r="3662" b="10164"/>
          <a:stretch/>
        </p:blipFill>
        <p:spPr>
          <a:xfrm>
            <a:off x="6084094" y="4228394"/>
            <a:ext cx="3840930" cy="2355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388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864</Words>
  <PresentationFormat>Widescreen</PresentationFormat>
  <Paragraphs>79</Paragraphs>
  <Slides>28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Arial</vt:lpstr>
      <vt:lpstr>Tahoma</vt:lpstr>
      <vt:lpstr>System Font Regular</vt:lpstr>
      <vt:lpstr>UTM Avo</vt:lpstr>
      <vt:lpstr>Calibri Light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2023-10-19T01:39:18Z</dcterms:created>
  <dcterms:modified xsi:type="dcterms:W3CDTF">2024-01-04T06:46:44Z</dcterms:modified>
</cp:coreProperties>
</file>