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275" r:id="rId4"/>
    <p:sldId id="302" r:id="rId5"/>
    <p:sldId id="308" r:id="rId6"/>
    <p:sldId id="279" r:id="rId7"/>
    <p:sldId id="336" r:id="rId8"/>
    <p:sldId id="281" r:id="rId9"/>
    <p:sldId id="315" r:id="rId10"/>
    <p:sldId id="316" r:id="rId11"/>
    <p:sldId id="317" r:id="rId12"/>
    <p:sldId id="283" r:id="rId13"/>
    <p:sldId id="337" r:id="rId14"/>
    <p:sldId id="276" r:id="rId15"/>
    <p:sldId id="298" r:id="rId16"/>
    <p:sldId id="327" r:id="rId17"/>
    <p:sldId id="339" r:id="rId18"/>
    <p:sldId id="325" r:id="rId19"/>
    <p:sldId id="340" r:id="rId20"/>
    <p:sldId id="313" r:id="rId21"/>
    <p:sldId id="341" r:id="rId22"/>
    <p:sldId id="314" r:id="rId23"/>
    <p:sldId id="33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DAAB"/>
    <a:srgbClr val="F7941E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8888" y="1588819"/>
            <a:ext cx="66014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nursing home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rgbClr val="F7941E"/>
                </a:solidFill>
                <a:cs typeface="Calibri" panose="020F0502020204030204" pitchFamily="34" charset="0"/>
              </a:rPr>
              <a:t>n.phr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8085" y="421426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v</a:t>
            </a:r>
            <a:r>
              <a:rPr lang="en-US" sz="3600" dirty="0" err="1" smtClean="0"/>
              <a:t>iện</a:t>
            </a:r>
            <a:r>
              <a:rPr lang="en-US" sz="3600" dirty="0" smtClean="0"/>
              <a:t> </a:t>
            </a:r>
            <a:r>
              <a:rPr lang="en-US" sz="3600" dirty="0" err="1"/>
              <a:t>dưỡng</a:t>
            </a:r>
            <a:r>
              <a:rPr lang="en-US" sz="3600" dirty="0"/>
              <a:t> </a:t>
            </a:r>
            <a:r>
              <a:rPr lang="en-US" sz="3600" dirty="0" err="1"/>
              <a:t>lão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5603" y="3116494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ˈnɜːsɪŋ həʊm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Our Community – Franciscan Court">
            <a:extLst>
              <a:ext uri="{FF2B5EF4-FFF2-40B4-BE49-F238E27FC236}">
                <a16:creationId xmlns:a16="http://schemas.microsoft.com/office/drawing/2014/main" id="{55CAA921-67BD-47FC-85B5-C1B4B454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2026790"/>
            <a:ext cx="5586931" cy="40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rsing home ">
            <a:hlinkClick r:id="" action="ppaction://media"/>
            <a:extLst>
              <a:ext uri="{FF2B5EF4-FFF2-40B4-BE49-F238E27FC236}">
                <a16:creationId xmlns:a16="http://schemas.microsoft.com/office/drawing/2014/main" id="{37920D83-8996-49D2-8A61-3B0D35CFD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7579" y="5133213"/>
            <a:ext cx="9719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homeless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147" y="402078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vô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cư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60780" y="3018054"/>
            <a:ext cx="267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vi-VN" sz="3600" b="1" dirty="0" smtClean="0">
                <a:solidFill>
                  <a:srgbClr val="0FB7BD"/>
                </a:solidFill>
              </a:rPr>
              <a:t>həʊml</a:t>
            </a:r>
            <a:r>
              <a:rPr lang="en-GB" sz="3600" b="1" dirty="0">
                <a:solidFill>
                  <a:srgbClr val="0FB7BD"/>
                </a:solidFill>
              </a:rPr>
              <a:t>ə</a:t>
            </a:r>
            <a:r>
              <a:rPr lang="vi-VN" sz="3600" b="1" dirty="0" smtClean="0">
                <a:solidFill>
                  <a:srgbClr val="0FB7BD"/>
                </a:solidFill>
              </a:rPr>
              <a:t>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GETTING STARTED, trắc nghiệm - Hoc24">
            <a:extLst>
              <a:ext uri="{FF2B5EF4-FFF2-40B4-BE49-F238E27FC236}">
                <a16:creationId xmlns:a16="http://schemas.microsoft.com/office/drawing/2014/main" id="{93141C3D-53AA-4137-A80E-CC1D9E7D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14" y="1170098"/>
            <a:ext cx="5447911" cy="54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less">
            <a:hlinkClick r:id="" action="ppaction://media"/>
            <a:extLst>
              <a:ext uri="{FF2B5EF4-FFF2-40B4-BE49-F238E27FC236}">
                <a16:creationId xmlns:a16="http://schemas.microsoft.com/office/drawing/2014/main" id="{3434F517-39BD-40CC-9E30-836134F61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9691" y="5247046"/>
            <a:ext cx="941489" cy="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0749"/>
              </p:ext>
            </p:extLst>
          </p:nvPr>
        </p:nvGraphicFramePr>
        <p:xfrm>
          <a:off x="1261127" y="1453314"/>
          <a:ext cx="10403049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activity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/kəˈmjuːnɪti ækˈtɪvɪti/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/dəʊˈneɪt/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ủng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home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/ˈnɜːsɪŋ həʊm/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dưỡng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lão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həʊmləs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B95B0556-1437-495E-83F7-7987ECD9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2237251"/>
            <a:ext cx="587828" cy="587828"/>
          </a:xfrm>
          <a:prstGeom prst="rect">
            <a:avLst/>
          </a:prstGeom>
        </p:spPr>
      </p:pic>
      <p:pic>
        <p:nvPicPr>
          <p:cNvPr id="7" name="donate">
            <a:hlinkClick r:id="" action="ppaction://media"/>
            <a:extLst>
              <a:ext uri="{FF2B5EF4-FFF2-40B4-BE49-F238E27FC236}">
                <a16:creationId xmlns:a16="http://schemas.microsoft.com/office/drawing/2014/main" id="{55178D7D-7A96-45F5-892C-30F5A0C82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3292263"/>
            <a:ext cx="587828" cy="587828"/>
          </a:xfrm>
          <a:prstGeom prst="rect">
            <a:avLst/>
          </a:prstGeom>
        </p:spPr>
      </p:pic>
      <p:pic>
        <p:nvPicPr>
          <p:cNvPr id="8" name="nursing home ">
            <a:hlinkClick r:id="" action="ppaction://media"/>
            <a:extLst>
              <a:ext uri="{FF2B5EF4-FFF2-40B4-BE49-F238E27FC236}">
                <a16:creationId xmlns:a16="http://schemas.microsoft.com/office/drawing/2014/main" id="{EE65F0AC-FD48-474C-BFAE-ADE50C975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4463031"/>
            <a:ext cx="587828" cy="587828"/>
          </a:xfrm>
          <a:prstGeom prst="rect">
            <a:avLst/>
          </a:prstGeom>
        </p:spPr>
      </p:pic>
      <p:pic>
        <p:nvPicPr>
          <p:cNvPr id="9" name="homeless">
            <a:hlinkClick r:id="" action="ppaction://media"/>
            <a:extLst>
              <a:ext uri="{FF2B5EF4-FFF2-40B4-BE49-F238E27FC236}">
                <a16:creationId xmlns:a16="http://schemas.microsoft.com/office/drawing/2014/main" id="{824A87D4-54C1-46CF-AD11-1122FE4D74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1" y="5591486"/>
            <a:ext cx="587829" cy="5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D1EB4-113D-4AEB-89E8-CDE9E15413C6}"/>
              </a:ext>
            </a:extLst>
          </p:cNvPr>
          <p:cNvSpPr txBox="1"/>
          <p:nvPr/>
        </p:nvSpPr>
        <p:spPr>
          <a:xfrm>
            <a:off x="487066" y="1962833"/>
            <a:ext cx="11635523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i, Tom. Are you back in Ha </a:t>
            </a:r>
            <a:r>
              <a:rPr lang="en-US" sz="2100" b="0" i="0" dirty="0" err="1" smtClean="0">
                <a:solidFill>
                  <a:srgbClr val="242021"/>
                </a:solidFill>
                <a:effectLst/>
              </a:rPr>
              <a:t>Noi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came back yesterday. Can we meet up this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Sunday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morning?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bought you a board game.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ure,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can’t wait!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But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our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Club will have some community activities on that morning.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What activities does your club do?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Well, we pick up litter around our school and plant vegetables in our school garden.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School gardening?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That’s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fantastic!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the vegetables to a nursing home. Does your school have any activities like these?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books to homeless children. We also have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English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classes. Last summer, we taught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0" i="0" dirty="0">
                <a:solidFill>
                  <a:srgbClr val="242021"/>
                </a:solidFill>
                <a:effectLst/>
              </a:rPr>
              <a:t>English to 30 kids in the area.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ounds like great work!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T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hanks.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... So, let’s meet in the afternoon then.</a:t>
            </a:r>
            <a:r>
              <a:rPr lang="en-US" sz="2100" dirty="0"/>
              <a:t> </a:t>
            </a:r>
          </a:p>
        </p:txBody>
      </p:sp>
      <p:pic>
        <p:nvPicPr>
          <p:cNvPr id="2" name="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28585" y="132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585" y="1328388"/>
            <a:ext cx="76874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35703"/>
              </p:ext>
            </p:extLst>
          </p:nvPr>
        </p:nvGraphicFramePr>
        <p:xfrm>
          <a:off x="1078804" y="2240146"/>
          <a:ext cx="9809763" cy="3727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55901">
                  <a:extLst>
                    <a:ext uri="{9D8B030D-6E8A-4147-A177-3AD203B41FA5}">
                      <a16:colId xmlns:a16="http://schemas.microsoft.com/office/drawing/2014/main" val="879033425"/>
                    </a:ext>
                  </a:extLst>
                </a:gridCol>
                <a:gridCol w="1902633">
                  <a:extLst>
                    <a:ext uri="{9D8B030D-6E8A-4147-A177-3AD203B41FA5}">
                      <a16:colId xmlns:a16="http://schemas.microsoft.com/office/drawing/2014/main" val="1137353043"/>
                    </a:ext>
                  </a:extLst>
                </a:gridCol>
                <a:gridCol w="1851229">
                  <a:extLst>
                    <a:ext uri="{9D8B030D-6E8A-4147-A177-3AD203B41FA5}">
                      <a16:colId xmlns:a16="http://schemas.microsoft.com/office/drawing/2014/main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1. picking up litter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2. planting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3. donating books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5. </a:t>
                      </a:r>
                      <a:r>
                        <a:rPr lang="en-US" sz="2400"/>
                        <a:t>teaching </a:t>
                      </a:r>
                      <a:r>
                        <a:rPr lang="en-US" sz="2400" smtClean="0"/>
                        <a:t>English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11285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D745C6C-E200-494B-8744-17E2E4060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2856790"/>
            <a:ext cx="572210" cy="57221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72DBF6C-61C8-42BF-9FA3-D24256E73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3529632"/>
            <a:ext cx="572210" cy="57221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BECFC6B-963A-4AF8-B4BF-6296C708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4774684"/>
            <a:ext cx="572210" cy="57221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202ECE30-9A4F-491E-8050-E63BDF90E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0056" y="4136098"/>
            <a:ext cx="572210" cy="57221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32884D8F-04A2-49AB-B8CB-5832990A9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0056" y="5346894"/>
            <a:ext cx="572210" cy="5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1981788" y="1968464"/>
            <a:ext cx="811661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pick </a:t>
            </a:r>
            <a:r>
              <a:rPr lang="en-US" sz="2400" smtClean="0"/>
              <a:t>up		clean		donate		recycle		help  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74C3C-513A-4FC9-BBB3-5BFB3586ABBC}"/>
              </a:ext>
            </a:extLst>
          </p:cNvPr>
          <p:cNvSpPr txBox="1"/>
          <p:nvPr/>
        </p:nvSpPr>
        <p:spPr>
          <a:xfrm>
            <a:off x="626114" y="5704331"/>
            <a:ext cx="44878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26548"/>
                </a:solidFill>
                <a:effectLst/>
              </a:rPr>
              <a:t>1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litter</a:t>
            </a:r>
            <a:r>
              <a:rPr lang="en-US" sz="26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1F3CC-B829-4711-AC99-A059FD50060B}"/>
              </a:ext>
            </a:extLst>
          </p:cNvPr>
          <p:cNvSpPr txBox="1"/>
          <p:nvPr/>
        </p:nvSpPr>
        <p:spPr>
          <a:xfrm>
            <a:off x="4118991" y="5720263"/>
            <a:ext cx="41872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homeless children</a:t>
            </a:r>
            <a:r>
              <a:rPr lang="en-US" sz="2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D200BE-A9D8-4DD9-A53A-D8A9ECFA1DEA}"/>
              </a:ext>
            </a:extLst>
          </p:cNvPr>
          <p:cNvSpPr txBox="1"/>
          <p:nvPr/>
        </p:nvSpPr>
        <p:spPr>
          <a:xfrm>
            <a:off x="7975508" y="5720263"/>
            <a:ext cx="4127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plastic bottles</a:t>
            </a:r>
            <a:r>
              <a:rPr lang="en-US" sz="2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ED0FC-3853-409A-9D77-2C0FF218F983}"/>
              </a:ext>
            </a:extLst>
          </p:cNvPr>
          <p:cNvSpPr txBox="1"/>
          <p:nvPr/>
        </p:nvSpPr>
        <p:spPr>
          <a:xfrm>
            <a:off x="1085845" y="5666130"/>
            <a:ext cx="13769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pick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00F91-96D3-4383-B518-CD7FC1F337AE}"/>
              </a:ext>
            </a:extLst>
          </p:cNvPr>
          <p:cNvSpPr txBox="1"/>
          <p:nvPr/>
        </p:nvSpPr>
        <p:spPr>
          <a:xfrm>
            <a:off x="4687466" y="5704330"/>
            <a:ext cx="9948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help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C7E56-CA6D-4BAC-9A10-348E9D9E0D47}"/>
              </a:ext>
            </a:extLst>
          </p:cNvPr>
          <p:cNvSpPr txBox="1"/>
          <p:nvPr/>
        </p:nvSpPr>
        <p:spPr>
          <a:xfrm>
            <a:off x="8656734" y="5685247"/>
            <a:ext cx="1294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recycle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3128372"/>
            <a:ext cx="3386676" cy="2241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349" y="3128372"/>
            <a:ext cx="3062097" cy="224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365" y="3128372"/>
            <a:ext cx="3355876" cy="22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1981788" y="1968464"/>
            <a:ext cx="811661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pick </a:t>
            </a:r>
            <a:r>
              <a:rPr lang="en-US" sz="2400" smtClean="0"/>
              <a:t>up		clean		donate		recycle		help 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7309B-2D2C-441D-97F8-CB2C8C0F4036}"/>
              </a:ext>
            </a:extLst>
          </p:cNvPr>
          <p:cNvSpPr txBox="1"/>
          <p:nvPr/>
        </p:nvSpPr>
        <p:spPr>
          <a:xfrm>
            <a:off x="1336048" y="5593469"/>
            <a:ext cx="3447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8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smtClean="0">
                <a:solidFill>
                  <a:srgbClr val="949599"/>
                </a:solidFill>
                <a:effectLst/>
              </a:rPr>
              <a:t>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clothes</a:t>
            </a:r>
            <a:r>
              <a:rPr lang="en-US" sz="280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98004C-8EE8-4A95-A988-19A5527983BB}"/>
              </a:ext>
            </a:extLst>
          </p:cNvPr>
          <p:cNvSpPr txBox="1"/>
          <p:nvPr/>
        </p:nvSpPr>
        <p:spPr>
          <a:xfrm>
            <a:off x="6483491" y="5655794"/>
            <a:ext cx="5133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playground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FBC758-3121-40AD-8F5B-5CA2750E546E}"/>
              </a:ext>
            </a:extLst>
          </p:cNvPr>
          <p:cNvSpPr txBox="1"/>
          <p:nvPr/>
        </p:nvSpPr>
        <p:spPr>
          <a:xfrm>
            <a:off x="1843518" y="5573841"/>
            <a:ext cx="1401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0278C4-C073-4DFF-BA2E-5B2EF60A6547}"/>
              </a:ext>
            </a:extLst>
          </p:cNvPr>
          <p:cNvSpPr txBox="1"/>
          <p:nvPr/>
        </p:nvSpPr>
        <p:spPr>
          <a:xfrm>
            <a:off x="7011174" y="5573841"/>
            <a:ext cx="1162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51" y="3071668"/>
            <a:ext cx="3488022" cy="2349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40" y="3016099"/>
            <a:ext cx="3567461" cy="24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2F91C-C231-4E4B-9399-89C65FBB0A0C}"/>
              </a:ext>
            </a:extLst>
          </p:cNvPr>
          <p:cNvSpPr txBox="1"/>
          <p:nvPr/>
        </p:nvSpPr>
        <p:spPr>
          <a:xfrm>
            <a:off x="1438509" y="1914496"/>
            <a:ext cx="9433135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old </a:t>
            </a:r>
            <a:r>
              <a:rPr lang="en-US" sz="2400" smtClean="0"/>
              <a:t>people	homeless children	planted              litter	        taught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B6E71-64B2-40BF-9B52-0C78933CEF7E}"/>
              </a:ext>
            </a:extLst>
          </p:cNvPr>
          <p:cNvSpPr txBox="1"/>
          <p:nvPr/>
        </p:nvSpPr>
        <p:spPr>
          <a:xfrm>
            <a:off x="622402" y="2452035"/>
            <a:ext cx="109471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Those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students picked up all the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the nursing home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lot of trees in the park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summer.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0BE08-BA52-4908-A709-72DF96270ED1}"/>
              </a:ext>
            </a:extLst>
          </p:cNvPr>
          <p:cNvSpPr txBox="1"/>
          <p:nvPr/>
        </p:nvSpPr>
        <p:spPr>
          <a:xfrm>
            <a:off x="5917704" y="2692855"/>
            <a:ext cx="2712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homeless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4696F-7C3F-446E-9786-057A0A26BE52}"/>
              </a:ext>
            </a:extLst>
          </p:cNvPr>
          <p:cNvSpPr txBox="1"/>
          <p:nvPr/>
        </p:nvSpPr>
        <p:spPr>
          <a:xfrm>
            <a:off x="5379514" y="3445657"/>
            <a:ext cx="100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68528-D828-46E9-942B-1F9BF5510B22}"/>
              </a:ext>
            </a:extLst>
          </p:cNvPr>
          <p:cNvSpPr txBox="1"/>
          <p:nvPr/>
        </p:nvSpPr>
        <p:spPr>
          <a:xfrm>
            <a:off x="2515470" y="4139687"/>
            <a:ext cx="1554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old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0F290-5B09-49D4-AA44-EFB5F25A6F0B}"/>
              </a:ext>
            </a:extLst>
          </p:cNvPr>
          <p:cNvSpPr txBox="1"/>
          <p:nvPr/>
        </p:nvSpPr>
        <p:spPr>
          <a:xfrm>
            <a:off x="3457862" y="4926337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taught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172ACF-FE86-40E4-8E49-A9892B523FC5}"/>
              </a:ext>
            </a:extLst>
          </p:cNvPr>
          <p:cNvSpPr txBox="1"/>
          <p:nvPr/>
        </p:nvSpPr>
        <p:spPr>
          <a:xfrm>
            <a:off x="1681482" y="5615465"/>
            <a:ext cx="1195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006939"/>
            <a:ext cx="1950733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610053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Ping-pong gam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92296" y="3843565"/>
            <a:ext cx="1484785" cy="11633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C2BD2-0A15-4D92-B021-AB373125F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06" y="3868849"/>
            <a:ext cx="3776506" cy="186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199ED-47CF-4C32-8C47-EBB51F77F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538" y="3782558"/>
            <a:ext cx="2657475" cy="1914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CD8C4C-B776-45F8-B852-E5570AE63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001" y="3829896"/>
            <a:ext cx="4552950" cy="1981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327150" y="268479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Sounds like great work!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7906" y="1314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Game: </a:t>
            </a:r>
            <a:r>
              <a:rPr lang="en-US" sz="2400" b="1" dirty="0"/>
              <a:t>Vocabulary </a:t>
            </a:r>
            <a:r>
              <a:rPr lang="en-US" sz="2400" b="1" dirty="0" smtClean="0"/>
              <a:t>Ping-pong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6" name="Picture 2" descr="Ball games and sports | Baamboozle">
            <a:extLst>
              <a:ext uri="{FF2B5EF4-FFF2-40B4-BE49-F238E27FC236}">
                <a16:creationId xmlns:a16="http://schemas.microsoft.com/office/drawing/2014/main" id="{323A1CAF-D721-4D91-8F64-3451F70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649700"/>
            <a:ext cx="5148257" cy="26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74BCE9-C5A7-42EA-958E-49E5B5110208}"/>
              </a:ext>
            </a:extLst>
          </p:cNvPr>
          <p:cNvSpPr txBox="1"/>
          <p:nvPr/>
        </p:nvSpPr>
        <p:spPr>
          <a:xfrm>
            <a:off x="628983" y="1978813"/>
            <a:ext cx="5053271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Work in two teams.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A provides a cue word.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B makes up a sentence with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Then switch roles.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B8B02-D3FD-4E7E-9CCB-8F38E5D565EE}"/>
              </a:ext>
            </a:extLst>
          </p:cNvPr>
          <p:cNvSpPr txBox="1"/>
          <p:nvPr/>
        </p:nvSpPr>
        <p:spPr>
          <a:xfrm>
            <a:off x="4170556" y="3845272"/>
            <a:ext cx="8201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  <a:t/>
            </a:r>
            <a:b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B: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often pick up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the park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b="1" i="1" dirty="0">
                <a:solidFill>
                  <a:schemeClr val="accent2"/>
                </a:solidFill>
                <a:latin typeface="ChronicaPro-Book"/>
              </a:rPr>
              <a:t>T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hronicaPro-Book"/>
              </a:rPr>
              <a:t>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plant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trees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our school every year.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hronicaPro-Book"/>
              </a:rPr>
              <a:t>Book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1" smtClean="0">
                <a:solidFill>
                  <a:srgbClr val="242021"/>
                </a:solidFill>
                <a:effectLst/>
                <a:latin typeface="ChronicaProMediumIt"/>
              </a:rPr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006939"/>
            <a:ext cx="1950733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610053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Ping-pong gam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92296" y="3843565"/>
            <a:ext cx="1484785" cy="11633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8528" y="5816142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50412" y="5336946"/>
            <a:ext cx="1451302" cy="4791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609216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42235" y="2721209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4012" y="2187032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Think about </a:t>
            </a:r>
            <a:r>
              <a:rPr lang="en-GB" sz="2800" dirty="0"/>
              <a:t>community activities that students can do (at least 3 activities</a:t>
            </a:r>
            <a:r>
              <a:rPr lang="en-GB" sz="2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for the Project lesson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the topic of the unit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lexical items related to community activities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006939"/>
            <a:ext cx="1950733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610053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Ping-pong gam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92296" y="3843565"/>
            <a:ext cx="1484785" cy="11633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8528" y="5816142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50412" y="5336946"/>
            <a:ext cx="1451302" cy="4791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609216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13162" y="14561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0624" y="2580049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o</a:t>
            </a: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introduce the topic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lead in </a:t>
            </a:r>
            <a:r>
              <a:rPr lang="en-US" sz="2400">
                <a:latin typeface="Calibri (Body)"/>
              </a:rPr>
              <a:t>the </a:t>
            </a:r>
            <a:r>
              <a:rPr lang="en-US" sz="2400" smtClean="0">
                <a:latin typeface="Calibri (Body)"/>
              </a:rPr>
              <a:t>lesson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8DD102-E715-4860-97CF-707803E0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93" y="4505602"/>
            <a:ext cx="3776506" cy="1864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7974F-F790-48ED-B3C1-1CEBCC06F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425" y="4419311"/>
            <a:ext cx="26574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253A6-2B73-4F0A-B800-76FC8D58A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888" y="4466649"/>
            <a:ext cx="455295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F9192-7514-47D2-88CC-84760C467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44" y="2580049"/>
            <a:ext cx="2589058" cy="18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ommunity &amp;amp; Preventive Dentistry - JCD Dental College">
            <a:extLst>
              <a:ext uri="{FF2B5EF4-FFF2-40B4-BE49-F238E27FC236}">
                <a16:creationId xmlns:a16="http://schemas.microsoft.com/office/drawing/2014/main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750" y="1763548"/>
            <a:ext cx="5507803" cy="5246185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47136-5336-4D02-A7B6-EC945EF027CC}"/>
              </a:ext>
            </a:extLst>
          </p:cNvPr>
          <p:cNvSpPr txBox="1"/>
          <p:nvPr/>
        </p:nvSpPr>
        <p:spPr>
          <a:xfrm>
            <a:off x="336127" y="3270694"/>
            <a:ext cx="3916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F21077-98FE-482D-97B2-39E0B4D9B128}"/>
              </a:ext>
            </a:extLst>
          </p:cNvPr>
          <p:cNvSpPr txBox="1"/>
          <p:nvPr/>
        </p:nvSpPr>
        <p:spPr>
          <a:xfrm>
            <a:off x="-30760" y="4073545"/>
            <a:ext cx="4650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(work that people do without payment to help other people)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A7F3-6020-4A2B-8E8C-6E987926E01D}"/>
              </a:ext>
            </a:extLst>
          </p:cNvPr>
          <p:cNvSpPr txBox="1"/>
          <p:nvPr/>
        </p:nvSpPr>
        <p:spPr>
          <a:xfrm>
            <a:off x="4327782" y="1300138"/>
            <a:ext cx="363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DESCRIBE THE PICTURE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1D3291-C52E-487C-A309-9D3B10388D62}"/>
              </a:ext>
            </a:extLst>
          </p:cNvPr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provide students </a:t>
            </a:r>
            <a:r>
              <a:rPr lang="en-US" sz="2400">
                <a:latin typeface="Calibri (Body)"/>
              </a:rPr>
              <a:t>with </a:t>
            </a:r>
            <a:r>
              <a:rPr lang="en-US" sz="2400" smtClean="0">
                <a:latin typeface="Calibri (Body)"/>
              </a:rPr>
              <a:t>vocabulary</a:t>
            </a:r>
            <a:endParaRPr lang="en-US" sz="2400" dirty="0">
              <a:latin typeface="Calibri (Body)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</a:t>
            </a:r>
            <a:r>
              <a:rPr lang="vi-VN" sz="2400" smtClean="0">
                <a:latin typeface="Calibri (Body)"/>
              </a:rPr>
              <a:t>o </a:t>
            </a:r>
            <a:r>
              <a:rPr lang="vi-VN" sz="2400" dirty="0">
                <a:latin typeface="Calibri (Body)"/>
              </a:rPr>
              <a:t>help students well-prepared for the listening and </a:t>
            </a:r>
            <a:r>
              <a:rPr lang="vi-VN" sz="2400">
                <a:latin typeface="Calibri (Body)"/>
              </a:rPr>
              <a:t>reading </a:t>
            </a:r>
            <a:r>
              <a:rPr lang="vi-VN" sz="2400" smtClean="0">
                <a:latin typeface="Calibri (Body)"/>
              </a:rPr>
              <a:t>tasks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65990DD4-1666-4BDC-9FE8-75C234C2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" y="357728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65741" y="1544746"/>
            <a:ext cx="8384189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community activity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F7941E"/>
                </a:solidFill>
                <a:cs typeface="Calibri" panose="020F0502020204030204" pitchFamily="34" charset="0"/>
              </a:rPr>
              <a:t>n.phr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3587" y="430422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976615" y="3179364"/>
            <a:ext cx="4544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kəˈmjuːnɪti ækˈtɪvɪti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tegrate STEM into Community Activities">
            <a:extLst>
              <a:ext uri="{FF2B5EF4-FFF2-40B4-BE49-F238E27FC236}">
                <a16:creationId xmlns:a16="http://schemas.microsoft.com/office/drawing/2014/main" id="{DCB86969-9551-4570-BDFB-D86B03A84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059" r="3116" b="4139"/>
          <a:stretch/>
        </p:blipFill>
        <p:spPr bwMode="auto">
          <a:xfrm>
            <a:off x="6222380" y="2559134"/>
            <a:ext cx="5876693" cy="35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DA38A0ED-0ECD-4119-8E39-085BD68B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927" y="5202062"/>
            <a:ext cx="996274" cy="9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23926" y="16352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donate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043" y="42158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quyên</a:t>
            </a:r>
            <a:r>
              <a:rPr lang="en-US" sz="3600" dirty="0"/>
              <a:t> </a:t>
            </a:r>
            <a:r>
              <a:rPr lang="en-US" sz="3600" dirty="0" err="1"/>
              <a:t>góp</a:t>
            </a:r>
            <a:r>
              <a:rPr lang="en-US" sz="3600" dirty="0"/>
              <a:t>, </a:t>
            </a:r>
            <a:r>
              <a:rPr lang="en-US" sz="3600" dirty="0" err="1"/>
              <a:t>ủng</a:t>
            </a:r>
            <a:r>
              <a:rPr lang="en-US" sz="3600" dirty="0"/>
              <a:t> </a:t>
            </a:r>
            <a:r>
              <a:rPr lang="en-US" sz="3600" dirty="0" err="1"/>
              <a:t>hộ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66545" y="3145689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d</a:t>
            </a:r>
            <a:r>
              <a:rPr lang="vi-VN" sz="3600" b="1" dirty="0">
                <a:solidFill>
                  <a:srgbClr val="0FB7BD"/>
                </a:solidFill>
                <a:cs typeface="Calibri" panose="020F0502020204030204" pitchFamily="34" charset="0"/>
              </a:rPr>
              <a:t>ə</a:t>
            </a:r>
            <a:r>
              <a:rPr lang="vi-VN" sz="3600" b="1" dirty="0">
                <a:solidFill>
                  <a:srgbClr val="0FB7BD"/>
                </a:solidFill>
              </a:rPr>
              <a:t>ʊˈneɪt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onate là gì? Cách donate và ý nghĩa đối với Streamer">
            <a:extLst>
              <a:ext uri="{FF2B5EF4-FFF2-40B4-BE49-F238E27FC236}">
                <a16:creationId xmlns:a16="http://schemas.microsoft.com/office/drawing/2014/main" id="{0B2FF8C9-A1D0-47D0-A51C-2DE8AF10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11" y="1963968"/>
            <a:ext cx="5448093" cy="330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ate">
            <a:hlinkClick r:id="" action="ppaction://media"/>
            <a:extLst>
              <a:ext uri="{FF2B5EF4-FFF2-40B4-BE49-F238E27FC236}">
                <a16:creationId xmlns:a16="http://schemas.microsoft.com/office/drawing/2014/main" id="{F27C58FA-E76A-4F70-ABD5-8EFB90092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30508" y="5285929"/>
            <a:ext cx="1017963" cy="10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2632</TotalTime>
  <Words>771</Words>
  <PresentationFormat>Widescreen</PresentationFormat>
  <Paragraphs>194</Paragraphs>
  <Slides>24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ChronicaPro-Medium</vt:lpstr>
      <vt:lpstr>ChronicaProMediumIt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2023-04-19T03:36:56Z</dcterms:modified>
</cp:coreProperties>
</file>