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60" r:id="rId3"/>
    <p:sldId id="271" r:id="rId4"/>
    <p:sldId id="258" r:id="rId5"/>
    <p:sldId id="264" r:id="rId6"/>
    <p:sldId id="280" r:id="rId7"/>
    <p:sldId id="281" r:id="rId8"/>
    <p:sldId id="282" r:id="rId9"/>
    <p:sldId id="272" r:id="rId10"/>
    <p:sldId id="257" r:id="rId11"/>
    <p:sldId id="273" r:id="rId12"/>
    <p:sldId id="274" r:id="rId13"/>
    <p:sldId id="275" r:id="rId14"/>
    <p:sldId id="276" r:id="rId15"/>
    <p:sldId id="277" r:id="rId16"/>
    <p:sldId id="278" r:id="rId17"/>
    <p:sldId id="283" r:id="rId18"/>
    <p:sldId id="268"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692"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383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20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7214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095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43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16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95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74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46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64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546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flipH="1">
            <a:off x="14106713" y="308511"/>
            <a:ext cx="3895537" cy="3885799"/>
          </a:xfrm>
          <a:custGeom>
            <a:avLst/>
            <a:gdLst/>
            <a:ahLst/>
            <a:cxnLst/>
            <a:rect l="l" t="t" r="r" b="b"/>
            <a:pathLst>
              <a:path w="3895537" h="3885799" extrusionOk="0">
                <a:moveTo>
                  <a:pt x="3895537" y="0"/>
                </a:moveTo>
                <a:lnTo>
                  <a:pt x="0" y="0"/>
                </a:lnTo>
                <a:lnTo>
                  <a:pt x="0" y="3885798"/>
                </a:lnTo>
                <a:lnTo>
                  <a:pt x="3895537" y="3885798"/>
                </a:lnTo>
                <a:lnTo>
                  <a:pt x="3895537" y="0"/>
                </a:lnTo>
                <a:close/>
              </a:path>
            </a:pathLst>
          </a:custGeom>
          <a:blipFill rotWithShape="1">
            <a:blip r:embed="rId3">
              <a:alphaModFix/>
            </a:blip>
            <a:stretch>
              <a:fillRect/>
            </a:stretch>
          </a:blipFill>
          <a:ln>
            <a:noFill/>
          </a:ln>
        </p:spPr>
      </p:sp>
      <p:sp>
        <p:nvSpPr>
          <p:cNvPr id="85" name="Google Shape;85;p13"/>
          <p:cNvSpPr/>
          <p:nvPr/>
        </p:nvSpPr>
        <p:spPr>
          <a:xfrm>
            <a:off x="285750" y="308511"/>
            <a:ext cx="3895537" cy="3885799"/>
          </a:xfrm>
          <a:custGeom>
            <a:avLst/>
            <a:gdLst/>
            <a:ahLst/>
            <a:cxnLst/>
            <a:rect l="l" t="t" r="r" b="b"/>
            <a:pathLst>
              <a:path w="3895537" h="3885799" extrusionOk="0">
                <a:moveTo>
                  <a:pt x="0" y="0"/>
                </a:moveTo>
                <a:lnTo>
                  <a:pt x="3895537" y="0"/>
                </a:lnTo>
                <a:lnTo>
                  <a:pt x="3895537" y="3885798"/>
                </a:lnTo>
                <a:lnTo>
                  <a:pt x="0" y="3885798"/>
                </a:lnTo>
                <a:lnTo>
                  <a:pt x="0" y="0"/>
                </a:lnTo>
                <a:close/>
              </a:path>
            </a:pathLst>
          </a:custGeom>
          <a:blipFill rotWithShape="1">
            <a:blip r:embed="rId3">
              <a:alphaModFix/>
            </a:blip>
            <a:stretch>
              <a:fillRect/>
            </a:stretch>
          </a:blipFill>
          <a:ln>
            <a:noFill/>
          </a:ln>
        </p:spPr>
      </p:sp>
      <p:sp>
        <p:nvSpPr>
          <p:cNvPr id="86" name="Google Shape;86;p13"/>
          <p:cNvSpPr/>
          <p:nvPr/>
        </p:nvSpPr>
        <p:spPr>
          <a:xfrm rot="5632444">
            <a:off x="5207757" y="-2899141"/>
            <a:ext cx="4389503" cy="4995167"/>
          </a:xfrm>
          <a:custGeom>
            <a:avLst/>
            <a:gdLst/>
            <a:ahLst/>
            <a:cxnLst/>
            <a:rect l="l" t="t" r="r" b="b"/>
            <a:pathLst>
              <a:path w="4389503" h="4995167" extrusionOk="0">
                <a:moveTo>
                  <a:pt x="0" y="0"/>
                </a:moveTo>
                <a:lnTo>
                  <a:pt x="4389503" y="0"/>
                </a:lnTo>
                <a:lnTo>
                  <a:pt x="4389503" y="4995166"/>
                </a:lnTo>
                <a:lnTo>
                  <a:pt x="0" y="4995166"/>
                </a:lnTo>
                <a:lnTo>
                  <a:pt x="0" y="0"/>
                </a:lnTo>
                <a:close/>
              </a:path>
            </a:pathLst>
          </a:custGeom>
          <a:blipFill rotWithShape="1">
            <a:blip r:embed="rId4">
              <a:alphaModFix/>
            </a:blip>
            <a:stretch>
              <a:fillRect/>
            </a:stretch>
          </a:blipFill>
          <a:ln>
            <a:noFill/>
          </a:ln>
        </p:spPr>
      </p:sp>
      <p:sp>
        <p:nvSpPr>
          <p:cNvPr id="87" name="Google Shape;87;p13"/>
          <p:cNvSpPr/>
          <p:nvPr/>
        </p:nvSpPr>
        <p:spPr>
          <a:xfrm rot="10529008">
            <a:off x="10757026" y="-1828280"/>
            <a:ext cx="2343203" cy="3477852"/>
          </a:xfrm>
          <a:custGeom>
            <a:avLst/>
            <a:gdLst/>
            <a:ahLst/>
            <a:cxnLst/>
            <a:rect l="l" t="t" r="r" b="b"/>
            <a:pathLst>
              <a:path w="2343203" h="3477852" extrusionOk="0">
                <a:moveTo>
                  <a:pt x="0" y="0"/>
                </a:moveTo>
                <a:lnTo>
                  <a:pt x="2343203" y="0"/>
                </a:lnTo>
                <a:lnTo>
                  <a:pt x="2343203" y="3477852"/>
                </a:lnTo>
                <a:lnTo>
                  <a:pt x="0" y="3477852"/>
                </a:lnTo>
                <a:lnTo>
                  <a:pt x="0" y="0"/>
                </a:lnTo>
                <a:close/>
              </a:path>
            </a:pathLst>
          </a:custGeom>
          <a:blipFill rotWithShape="1">
            <a:blip r:embed="rId5">
              <a:alphaModFix/>
            </a:blip>
            <a:stretch>
              <a:fillRect/>
            </a:stretch>
          </a:blipFill>
          <a:ln>
            <a:noFill/>
          </a:ln>
        </p:spPr>
      </p:sp>
      <p:sp>
        <p:nvSpPr>
          <p:cNvPr id="88" name="Google Shape;88;p13"/>
          <p:cNvSpPr/>
          <p:nvPr/>
        </p:nvSpPr>
        <p:spPr>
          <a:xfrm rot="10800000" flipH="1">
            <a:off x="285750" y="6092691"/>
            <a:ext cx="3895537" cy="3885799"/>
          </a:xfrm>
          <a:custGeom>
            <a:avLst/>
            <a:gdLst/>
            <a:ahLst/>
            <a:cxnLst/>
            <a:rect l="l" t="t" r="r" b="b"/>
            <a:pathLst>
              <a:path w="3895537" h="3885799" extrusionOk="0">
                <a:moveTo>
                  <a:pt x="3895537" y="0"/>
                </a:moveTo>
                <a:lnTo>
                  <a:pt x="0" y="0"/>
                </a:lnTo>
                <a:lnTo>
                  <a:pt x="0" y="3885798"/>
                </a:lnTo>
                <a:lnTo>
                  <a:pt x="3895537" y="3885798"/>
                </a:lnTo>
                <a:lnTo>
                  <a:pt x="3895537" y="0"/>
                </a:lnTo>
                <a:close/>
              </a:path>
            </a:pathLst>
          </a:custGeom>
          <a:blipFill rotWithShape="1">
            <a:blip r:embed="rId3">
              <a:alphaModFix/>
            </a:blip>
            <a:stretch>
              <a:fillRect/>
            </a:stretch>
          </a:blipFill>
          <a:ln>
            <a:noFill/>
          </a:ln>
        </p:spPr>
      </p:sp>
      <p:sp>
        <p:nvSpPr>
          <p:cNvPr id="89" name="Google Shape;89;p13"/>
          <p:cNvSpPr/>
          <p:nvPr/>
        </p:nvSpPr>
        <p:spPr>
          <a:xfrm rot="10800000">
            <a:off x="14106713" y="6092691"/>
            <a:ext cx="3895537" cy="3885799"/>
          </a:xfrm>
          <a:custGeom>
            <a:avLst/>
            <a:gdLst/>
            <a:ahLst/>
            <a:cxnLst/>
            <a:rect l="l" t="t" r="r" b="b"/>
            <a:pathLst>
              <a:path w="3895537" h="3885799" extrusionOk="0">
                <a:moveTo>
                  <a:pt x="0" y="0"/>
                </a:moveTo>
                <a:lnTo>
                  <a:pt x="3895537" y="0"/>
                </a:lnTo>
                <a:lnTo>
                  <a:pt x="3895537" y="3885798"/>
                </a:lnTo>
                <a:lnTo>
                  <a:pt x="0" y="3885798"/>
                </a:lnTo>
                <a:lnTo>
                  <a:pt x="0" y="0"/>
                </a:lnTo>
                <a:close/>
              </a:path>
            </a:pathLst>
          </a:custGeom>
          <a:blipFill rotWithShape="1">
            <a:blip r:embed="rId3">
              <a:alphaModFix/>
            </a:blip>
            <a:stretch>
              <a:fillRect/>
            </a:stretch>
          </a:blipFill>
          <a:ln>
            <a:noFill/>
          </a:ln>
        </p:spPr>
      </p:sp>
      <p:sp>
        <p:nvSpPr>
          <p:cNvPr id="92" name="Google Shape;92;p13"/>
          <p:cNvSpPr/>
          <p:nvPr/>
        </p:nvSpPr>
        <p:spPr>
          <a:xfrm rot="-1185223">
            <a:off x="12602471" y="8781163"/>
            <a:ext cx="1728957" cy="3842126"/>
          </a:xfrm>
          <a:custGeom>
            <a:avLst/>
            <a:gdLst/>
            <a:ahLst/>
            <a:cxnLst/>
            <a:rect l="l" t="t" r="r" b="b"/>
            <a:pathLst>
              <a:path w="1728957" h="3842126" extrusionOk="0">
                <a:moveTo>
                  <a:pt x="0" y="0"/>
                </a:moveTo>
                <a:lnTo>
                  <a:pt x="1728957" y="0"/>
                </a:lnTo>
                <a:lnTo>
                  <a:pt x="1728957" y="3842126"/>
                </a:lnTo>
                <a:lnTo>
                  <a:pt x="0" y="3842126"/>
                </a:lnTo>
                <a:lnTo>
                  <a:pt x="0" y="0"/>
                </a:lnTo>
                <a:close/>
              </a:path>
            </a:pathLst>
          </a:custGeom>
          <a:blipFill rotWithShape="1">
            <a:blip r:embed="rId6">
              <a:alphaModFix/>
            </a:blip>
            <a:stretch>
              <a:fillRect/>
            </a:stretch>
          </a:blipFill>
          <a:ln>
            <a:noFill/>
          </a:ln>
        </p:spPr>
      </p:sp>
      <p:sp>
        <p:nvSpPr>
          <p:cNvPr id="93" name="Google Shape;93;p13"/>
          <p:cNvSpPr/>
          <p:nvPr/>
        </p:nvSpPr>
        <p:spPr>
          <a:xfrm rot="-338427" flipH="1">
            <a:off x="2539322" y="2129752"/>
            <a:ext cx="955759" cy="1322850"/>
          </a:xfrm>
          <a:custGeom>
            <a:avLst/>
            <a:gdLst/>
            <a:ahLst/>
            <a:cxnLst/>
            <a:rect l="l" t="t" r="r" b="b"/>
            <a:pathLst>
              <a:path w="955759" h="1322850" extrusionOk="0">
                <a:moveTo>
                  <a:pt x="955759" y="0"/>
                </a:moveTo>
                <a:lnTo>
                  <a:pt x="0" y="0"/>
                </a:lnTo>
                <a:lnTo>
                  <a:pt x="0" y="1322850"/>
                </a:lnTo>
                <a:lnTo>
                  <a:pt x="955759" y="1322850"/>
                </a:lnTo>
                <a:lnTo>
                  <a:pt x="955759" y="0"/>
                </a:lnTo>
                <a:close/>
              </a:path>
            </a:pathLst>
          </a:custGeom>
          <a:blipFill rotWithShape="1">
            <a:blip r:embed="rId7">
              <a:alphaModFix/>
            </a:blip>
            <a:stretch>
              <a:fillRect/>
            </a:stretch>
          </a:blipFill>
          <a:ln>
            <a:noFill/>
          </a:ln>
        </p:spPr>
      </p:sp>
      <p:sp>
        <p:nvSpPr>
          <p:cNvPr id="94" name="Google Shape;94;p13"/>
          <p:cNvSpPr/>
          <p:nvPr/>
        </p:nvSpPr>
        <p:spPr>
          <a:xfrm rot="4591694">
            <a:off x="-967754" y="3731876"/>
            <a:ext cx="1338569" cy="3050869"/>
          </a:xfrm>
          <a:custGeom>
            <a:avLst/>
            <a:gdLst/>
            <a:ahLst/>
            <a:cxnLst/>
            <a:rect l="l" t="t" r="r" b="b"/>
            <a:pathLst>
              <a:path w="1338569" h="3050869" extrusionOk="0">
                <a:moveTo>
                  <a:pt x="0" y="0"/>
                </a:moveTo>
                <a:lnTo>
                  <a:pt x="1338569" y="0"/>
                </a:lnTo>
                <a:lnTo>
                  <a:pt x="1338569" y="3050870"/>
                </a:lnTo>
                <a:lnTo>
                  <a:pt x="0" y="3050870"/>
                </a:lnTo>
                <a:lnTo>
                  <a:pt x="0" y="0"/>
                </a:lnTo>
                <a:close/>
              </a:path>
            </a:pathLst>
          </a:custGeom>
          <a:blipFill rotWithShape="1">
            <a:blip r:embed="rId8">
              <a:alphaModFix/>
            </a:blip>
            <a:stretch>
              <a:fillRect/>
            </a:stretch>
          </a:blipFill>
          <a:ln>
            <a:noFill/>
          </a:ln>
        </p:spPr>
      </p:sp>
      <p:sp>
        <p:nvSpPr>
          <p:cNvPr id="95" name="Google Shape;95;p13"/>
          <p:cNvSpPr/>
          <p:nvPr/>
        </p:nvSpPr>
        <p:spPr>
          <a:xfrm rot="-7953170">
            <a:off x="14994626" y="1849254"/>
            <a:ext cx="1179459" cy="1206607"/>
          </a:xfrm>
          <a:custGeom>
            <a:avLst/>
            <a:gdLst/>
            <a:ahLst/>
            <a:cxnLst/>
            <a:rect l="l" t="t" r="r" b="b"/>
            <a:pathLst>
              <a:path w="1179459" h="1206607" extrusionOk="0">
                <a:moveTo>
                  <a:pt x="0" y="0"/>
                </a:moveTo>
                <a:lnTo>
                  <a:pt x="1179458" y="0"/>
                </a:lnTo>
                <a:lnTo>
                  <a:pt x="1179458" y="1206608"/>
                </a:lnTo>
                <a:lnTo>
                  <a:pt x="0" y="1206608"/>
                </a:lnTo>
                <a:lnTo>
                  <a:pt x="0" y="0"/>
                </a:lnTo>
                <a:close/>
              </a:path>
            </a:pathLst>
          </a:custGeom>
          <a:blipFill rotWithShape="1">
            <a:blip r:embed="rId9">
              <a:alphaModFix/>
            </a:blip>
            <a:stretch>
              <a:fillRect/>
            </a:stretch>
          </a:blipFill>
          <a:ln>
            <a:noFill/>
          </a:ln>
        </p:spPr>
      </p:sp>
      <p:sp>
        <p:nvSpPr>
          <p:cNvPr id="96" name="Google Shape;96;p13"/>
          <p:cNvSpPr/>
          <p:nvPr/>
        </p:nvSpPr>
        <p:spPr>
          <a:xfrm rot="-1328766" flipH="1">
            <a:off x="5518054" y="7637894"/>
            <a:ext cx="2674620" cy="8229600"/>
          </a:xfrm>
          <a:custGeom>
            <a:avLst/>
            <a:gdLst/>
            <a:ahLst/>
            <a:cxnLst/>
            <a:rect l="l" t="t" r="r" b="b"/>
            <a:pathLst>
              <a:path w="2674620" h="8229600" extrusionOk="0">
                <a:moveTo>
                  <a:pt x="2674620" y="0"/>
                </a:moveTo>
                <a:lnTo>
                  <a:pt x="0" y="0"/>
                </a:lnTo>
                <a:lnTo>
                  <a:pt x="0" y="8229600"/>
                </a:lnTo>
                <a:lnTo>
                  <a:pt x="2674620" y="8229600"/>
                </a:lnTo>
                <a:lnTo>
                  <a:pt x="2674620" y="0"/>
                </a:lnTo>
                <a:close/>
              </a:path>
            </a:pathLst>
          </a:custGeom>
          <a:blipFill rotWithShape="1">
            <a:blip r:embed="rId10">
              <a:alphaModFix/>
            </a:blip>
            <a:stretch>
              <a:fillRect/>
            </a:stretch>
          </a:blipFill>
          <a:ln>
            <a:noFill/>
          </a:ln>
        </p:spPr>
      </p:sp>
      <p:sp>
        <p:nvSpPr>
          <p:cNvPr id="97" name="Google Shape;97;p13"/>
          <p:cNvSpPr/>
          <p:nvPr/>
        </p:nvSpPr>
        <p:spPr>
          <a:xfrm rot="1602002">
            <a:off x="7254869" y="7802331"/>
            <a:ext cx="3353562" cy="8229600"/>
          </a:xfrm>
          <a:custGeom>
            <a:avLst/>
            <a:gdLst/>
            <a:ahLst/>
            <a:cxnLst/>
            <a:rect l="l" t="t" r="r" b="b"/>
            <a:pathLst>
              <a:path w="3353562" h="8229600" extrusionOk="0">
                <a:moveTo>
                  <a:pt x="0" y="0"/>
                </a:moveTo>
                <a:lnTo>
                  <a:pt x="3353562" y="0"/>
                </a:lnTo>
                <a:lnTo>
                  <a:pt x="3353562" y="8229600"/>
                </a:lnTo>
                <a:lnTo>
                  <a:pt x="0" y="8229600"/>
                </a:lnTo>
                <a:lnTo>
                  <a:pt x="0" y="0"/>
                </a:lnTo>
                <a:close/>
              </a:path>
            </a:pathLst>
          </a:custGeom>
          <a:blipFill rotWithShape="1">
            <a:blip r:embed="rId11">
              <a:alphaModFix/>
            </a:blip>
            <a:stretch>
              <a:fillRect/>
            </a:stretch>
          </a:blipFill>
          <a:ln>
            <a:noFill/>
          </a:ln>
        </p:spPr>
      </p:sp>
      <p:sp>
        <p:nvSpPr>
          <p:cNvPr id="16" name="TextBox 15"/>
          <p:cNvSpPr txBox="1"/>
          <p:nvPr/>
        </p:nvSpPr>
        <p:spPr>
          <a:xfrm>
            <a:off x="1499017" y="3496369"/>
            <a:ext cx="15289967" cy="3416320"/>
          </a:xfrm>
          <a:prstGeom prst="rect">
            <a:avLst/>
          </a:prstGeom>
          <a:noFill/>
        </p:spPr>
        <p:txBody>
          <a:bodyPr wrap="square" rtlCol="0">
            <a:spAutoFit/>
          </a:bodyPr>
          <a:lstStyle/>
          <a:p>
            <a:pPr algn="ctr">
              <a:lnSpc>
                <a:spcPct val="150000"/>
              </a:lnSpc>
            </a:pPr>
            <a:r>
              <a:rPr lang="en-US" sz="7200" b="1" smtClean="0">
                <a:solidFill>
                  <a:schemeClr val="accent3">
                    <a:lumMod val="50000"/>
                  </a:schemeClr>
                </a:solidFill>
              </a:rPr>
              <a:t>VUI MỪNG CHÀO ĐÓN CÁC EM </a:t>
            </a:r>
          </a:p>
          <a:p>
            <a:pPr algn="ctr">
              <a:lnSpc>
                <a:spcPct val="150000"/>
              </a:lnSpc>
            </a:pPr>
            <a:r>
              <a:rPr lang="en-US" sz="7200" b="1" smtClean="0">
                <a:solidFill>
                  <a:schemeClr val="accent3">
                    <a:lumMod val="50000"/>
                  </a:schemeClr>
                </a:solidFill>
              </a:rPr>
              <a:t>TỚI BUỔI HỌC NGÀY HÔM NAY</a:t>
            </a:r>
            <a:endParaRPr lang="en-US" sz="7200" b="1">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4"/>
          <p:cNvSpPr/>
          <p:nvPr/>
        </p:nvSpPr>
        <p:spPr>
          <a:xfrm>
            <a:off x="340249" y="285750"/>
            <a:ext cx="3463501" cy="3463501"/>
          </a:xfrm>
          <a:custGeom>
            <a:avLst/>
            <a:gdLst/>
            <a:ahLst/>
            <a:cxnLst/>
            <a:rect l="l" t="t" r="r" b="b"/>
            <a:pathLst>
              <a:path w="3463501" h="3463501" extrusionOk="0">
                <a:moveTo>
                  <a:pt x="0" y="0"/>
                </a:moveTo>
                <a:lnTo>
                  <a:pt x="3463501" y="0"/>
                </a:lnTo>
                <a:lnTo>
                  <a:pt x="3463501" y="3463501"/>
                </a:lnTo>
                <a:lnTo>
                  <a:pt x="0" y="3463501"/>
                </a:lnTo>
                <a:lnTo>
                  <a:pt x="0" y="0"/>
                </a:lnTo>
                <a:close/>
              </a:path>
            </a:pathLst>
          </a:custGeom>
          <a:blipFill rotWithShape="1">
            <a:blip r:embed="rId3">
              <a:alphaModFix/>
            </a:blip>
            <a:stretch>
              <a:fillRect/>
            </a:stretch>
          </a:blipFill>
          <a:ln>
            <a:noFill/>
          </a:ln>
        </p:spPr>
      </p:sp>
      <p:sp>
        <p:nvSpPr>
          <p:cNvPr id="105" name="Google Shape;105;p14"/>
          <p:cNvSpPr/>
          <p:nvPr/>
        </p:nvSpPr>
        <p:spPr>
          <a:xfrm flipH="1">
            <a:off x="14484250" y="285750"/>
            <a:ext cx="3463501" cy="3463501"/>
          </a:xfrm>
          <a:custGeom>
            <a:avLst/>
            <a:gdLst/>
            <a:ahLst/>
            <a:cxnLst/>
            <a:rect l="l" t="t" r="r" b="b"/>
            <a:pathLst>
              <a:path w="3463501" h="3463501" extrusionOk="0">
                <a:moveTo>
                  <a:pt x="3463501" y="0"/>
                </a:moveTo>
                <a:lnTo>
                  <a:pt x="0" y="0"/>
                </a:lnTo>
                <a:lnTo>
                  <a:pt x="0" y="3463501"/>
                </a:lnTo>
                <a:lnTo>
                  <a:pt x="3463501" y="3463501"/>
                </a:lnTo>
                <a:lnTo>
                  <a:pt x="3463501" y="0"/>
                </a:lnTo>
                <a:close/>
              </a:path>
            </a:pathLst>
          </a:custGeom>
          <a:blipFill rotWithShape="1">
            <a:blip r:embed="rId3">
              <a:alphaModFix/>
            </a:blip>
            <a:stretch>
              <a:fillRect/>
            </a:stretch>
          </a:blipFill>
          <a:ln>
            <a:noFill/>
          </a:ln>
        </p:spPr>
      </p:sp>
      <p:sp>
        <p:nvSpPr>
          <p:cNvPr id="14" name="TextBox 13">
            <a:extLst>
              <a:ext uri="{FF2B5EF4-FFF2-40B4-BE49-F238E27FC236}">
                <a16:creationId xmlns:a16="http://schemas.microsoft.com/office/drawing/2014/main" id="{A8FDA0D0-530F-3550-7419-63096DE51CD0}"/>
              </a:ext>
            </a:extLst>
          </p:cNvPr>
          <p:cNvSpPr txBox="1"/>
          <p:nvPr/>
        </p:nvSpPr>
        <p:spPr>
          <a:xfrm>
            <a:off x="3915930" y="172040"/>
            <a:ext cx="10774679" cy="1384995"/>
          </a:xfrm>
          <a:prstGeom prst="rect">
            <a:avLst/>
          </a:prstGeom>
        </p:spPr>
        <p:txBody>
          <a:bodyPr wrap="square" lIns="0" tIns="0" rIns="0" bIns="0" rtlCol="0" anchor="t">
            <a:spAutoFit/>
          </a:bodyPr>
          <a:lstStyle/>
          <a:p>
            <a:pPr algn="ctr">
              <a:lnSpc>
                <a:spcPct val="150000"/>
              </a:lnSpc>
            </a:pPr>
            <a:r>
              <a:rPr lang="en-US" sz="6000" b="1" smtClean="0">
                <a:solidFill>
                  <a:schemeClr val="accent3">
                    <a:lumMod val="50000"/>
                  </a:schemeClr>
                </a:solidFill>
              </a:rPr>
              <a:t>KỂ </a:t>
            </a:r>
            <a:r>
              <a:rPr lang="en-US" sz="6000" b="1">
                <a:solidFill>
                  <a:schemeClr val="accent3">
                    <a:lumMod val="50000"/>
                  </a:schemeClr>
                </a:solidFill>
              </a:rPr>
              <a:t>CHUYỆN</a:t>
            </a:r>
            <a:endParaRPr lang="en-US" sz="6000" b="1" dirty="0">
              <a:solidFill>
                <a:schemeClr val="accent3">
                  <a:lumMod val="50000"/>
                </a:scheme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598" t="63704"/>
          <a:stretch/>
        </p:blipFill>
        <p:spPr>
          <a:xfrm>
            <a:off x="1095399" y="1670745"/>
            <a:ext cx="16073478" cy="6598920"/>
          </a:xfrm>
          <a:prstGeom prst="rect">
            <a:avLst/>
          </a:prstGeom>
        </p:spPr>
      </p:pic>
      <p:sp>
        <p:nvSpPr>
          <p:cNvPr id="112" name="Google Shape;112;p14"/>
          <p:cNvSpPr/>
          <p:nvPr/>
        </p:nvSpPr>
        <p:spPr>
          <a:xfrm rot="3580371">
            <a:off x="-253385" y="7331242"/>
            <a:ext cx="3200507" cy="4646834"/>
          </a:xfrm>
          <a:custGeom>
            <a:avLst/>
            <a:gdLst/>
            <a:ahLst/>
            <a:cxnLst/>
            <a:rect l="l" t="t" r="r" b="b"/>
            <a:pathLst>
              <a:path w="3200507" h="4646834" extrusionOk="0">
                <a:moveTo>
                  <a:pt x="0" y="0"/>
                </a:moveTo>
                <a:lnTo>
                  <a:pt x="3200507" y="0"/>
                </a:lnTo>
                <a:lnTo>
                  <a:pt x="3200507" y="4646834"/>
                </a:lnTo>
                <a:lnTo>
                  <a:pt x="0" y="4646834"/>
                </a:lnTo>
                <a:lnTo>
                  <a:pt x="0" y="0"/>
                </a:lnTo>
                <a:close/>
              </a:path>
            </a:pathLst>
          </a:custGeom>
          <a:blipFill rotWithShape="1">
            <a:blip r:embed="rId5">
              <a:alphaModFix/>
            </a:blip>
            <a:stretch>
              <a:fillRect/>
            </a:stretch>
          </a:blipFill>
          <a:ln>
            <a:noFill/>
          </a:ln>
        </p:spPr>
      </p:sp>
      <p:sp>
        <p:nvSpPr>
          <p:cNvPr id="103" name="Google Shape;103;p14"/>
          <p:cNvSpPr/>
          <p:nvPr/>
        </p:nvSpPr>
        <p:spPr>
          <a:xfrm rot="-5469534">
            <a:off x="15120376" y="6503098"/>
            <a:ext cx="2662668" cy="4808429"/>
          </a:xfrm>
          <a:custGeom>
            <a:avLst/>
            <a:gdLst/>
            <a:ahLst/>
            <a:cxnLst/>
            <a:rect l="l" t="t" r="r" b="b"/>
            <a:pathLst>
              <a:path w="2662668" h="4808429" extrusionOk="0">
                <a:moveTo>
                  <a:pt x="0" y="0"/>
                </a:moveTo>
                <a:lnTo>
                  <a:pt x="2662668" y="0"/>
                </a:lnTo>
                <a:lnTo>
                  <a:pt x="2662668" y="4808430"/>
                </a:lnTo>
                <a:lnTo>
                  <a:pt x="0" y="4808430"/>
                </a:lnTo>
                <a:lnTo>
                  <a:pt x="0" y="0"/>
                </a:lnTo>
                <a:close/>
              </a:path>
            </a:pathLst>
          </a:custGeom>
          <a:blipFill rotWithShape="1">
            <a:blip r:embed="rId6">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263140" y="4099904"/>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sp>
      <p:sp>
        <p:nvSpPr>
          <p:cNvPr id="235" name="Google Shape;235;p21"/>
          <p:cNvSpPr/>
          <p:nvPr/>
        </p:nvSpPr>
        <p:spPr>
          <a:xfrm>
            <a:off x="5381972" y="1347785"/>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sp>
      <p:sp>
        <p:nvSpPr>
          <p:cNvPr id="236" name="Google Shape;236;p21"/>
          <p:cNvSpPr/>
          <p:nvPr/>
        </p:nvSpPr>
        <p:spPr>
          <a:xfrm>
            <a:off x="6253590" y="8847577"/>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5">
              <a:alphaModFix/>
            </a:blip>
            <a:stretch>
              <a:fillRect/>
            </a:stretch>
          </a:blipFill>
          <a:ln>
            <a:noFill/>
          </a:ln>
        </p:spPr>
      </p:sp>
      <p:sp>
        <p:nvSpPr>
          <p:cNvPr id="238" name="Google Shape;238;p21"/>
          <p:cNvSpPr/>
          <p:nvPr/>
        </p:nvSpPr>
        <p:spPr>
          <a:xfrm rot="3736797">
            <a:off x="367415" y="363244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6">
              <a:alphaModFix/>
            </a:blip>
            <a:stretch>
              <a:fillRect/>
            </a:stretch>
          </a:blipFill>
          <a:ln>
            <a:noFill/>
          </a:ln>
        </p:spPr>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7">
              <a:alphaModFix/>
            </a:blip>
            <a:stretch>
              <a:fillRect/>
            </a:stretch>
          </a:blipFill>
          <a:ln>
            <a:noFill/>
          </a:ln>
        </p:spPr>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8">
              <a:alphaModFix/>
            </a:blip>
            <a:stretch>
              <a:fillRect/>
            </a:stretch>
          </a:blipFill>
          <a:ln>
            <a:noFill/>
          </a:ln>
        </p:spPr>
      </p:sp>
      <p:sp>
        <p:nvSpPr>
          <p:cNvPr id="241" name="Google Shape;241;p21"/>
          <p:cNvSpPr/>
          <p:nvPr/>
        </p:nvSpPr>
        <p:spPr>
          <a:xfrm rot="-2416625">
            <a:off x="16194964" y="-1706647"/>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9">
              <a:alphaModFix/>
            </a:blip>
            <a:stretch>
              <a:fillRect/>
            </a:stretch>
          </a:blipFill>
          <a:ln>
            <a:noFill/>
          </a:ln>
        </p:spPr>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10">
              <a:alphaModFix/>
            </a:blip>
            <a:stretch>
              <a:fillRect/>
            </a:stretch>
          </a:blipFill>
          <a:ln>
            <a:noFill/>
          </a:ln>
        </p:spPr>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1">
              <a:alphaModFix/>
            </a:blip>
            <a:stretch>
              <a:fillRect/>
            </a:stretch>
          </a:blipFill>
          <a:ln>
            <a:noFill/>
          </a:ln>
        </p:spPr>
      </p:sp>
      <p:sp>
        <p:nvSpPr>
          <p:cNvPr id="15" name="Google Shape;235;p21"/>
          <p:cNvSpPr/>
          <p:nvPr/>
        </p:nvSpPr>
        <p:spPr>
          <a:xfrm rot="10800000">
            <a:off x="5388371" y="7669157"/>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sp>
      <p:sp>
        <p:nvSpPr>
          <p:cNvPr id="16" name="Google Shape;120;p15"/>
          <p:cNvSpPr/>
          <p:nvPr/>
        </p:nvSpPr>
        <p:spPr>
          <a:xfrm>
            <a:off x="7924800" y="624840"/>
            <a:ext cx="2545080" cy="2259951"/>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12">
              <a:alphaModFix/>
            </a:blip>
            <a:stretch>
              <a:fillRect/>
            </a:stretch>
          </a:blipFill>
          <a:ln>
            <a:noFill/>
          </a:ln>
        </p:spPr>
        <p:txBody>
          <a:bodyPr/>
          <a:lstStyle/>
          <a:p>
            <a:endParaRPr lang="en-US"/>
          </a:p>
        </p:txBody>
      </p:sp>
      <p:sp>
        <p:nvSpPr>
          <p:cNvPr id="17" name="TextBox 16"/>
          <p:cNvSpPr txBox="1"/>
          <p:nvPr/>
        </p:nvSpPr>
        <p:spPr>
          <a:xfrm>
            <a:off x="8435903" y="1066389"/>
            <a:ext cx="1430445" cy="1446550"/>
          </a:xfrm>
          <a:prstGeom prst="rect">
            <a:avLst/>
          </a:prstGeom>
          <a:noFill/>
        </p:spPr>
        <p:txBody>
          <a:bodyPr wrap="square" rtlCol="0">
            <a:spAutoFit/>
          </a:bodyPr>
          <a:lstStyle/>
          <a:p>
            <a:r>
              <a:rPr lang="en-US" sz="8800" b="1" smtClean="0">
                <a:solidFill>
                  <a:schemeClr val="bg1"/>
                </a:solidFill>
              </a:rPr>
              <a:t>03</a:t>
            </a:r>
            <a:endParaRPr lang="en-US" sz="8800" b="1">
              <a:solidFill>
                <a:schemeClr val="bg1"/>
              </a:solidFill>
            </a:endParaRPr>
          </a:p>
        </p:txBody>
      </p:sp>
      <p:sp>
        <p:nvSpPr>
          <p:cNvPr id="18" name="TextBox 17">
            <a:extLst>
              <a:ext uri="{FF2B5EF4-FFF2-40B4-BE49-F238E27FC236}">
                <a16:creationId xmlns:a16="http://schemas.microsoft.com/office/drawing/2014/main" id="{A8FDA0D0-530F-3550-7419-63096DE51CD0}"/>
              </a:ext>
            </a:extLst>
          </p:cNvPr>
          <p:cNvSpPr txBox="1"/>
          <p:nvPr/>
        </p:nvSpPr>
        <p:spPr>
          <a:xfrm>
            <a:off x="1996440" y="3454886"/>
            <a:ext cx="14314886" cy="3811684"/>
          </a:xfrm>
          <a:prstGeom prst="rect">
            <a:avLst/>
          </a:prstGeom>
        </p:spPr>
        <p:txBody>
          <a:bodyPr wrap="square" lIns="0" tIns="0" rIns="0" bIns="0" rtlCol="0" anchor="t">
            <a:spAutoFit/>
          </a:bodyPr>
          <a:lstStyle/>
          <a:p>
            <a:pPr algn="ctr">
              <a:lnSpc>
                <a:spcPct val="150000"/>
              </a:lnSpc>
            </a:pPr>
            <a:r>
              <a:rPr lang="en-US" sz="8800" b="1" smtClean="0">
                <a:solidFill>
                  <a:schemeClr val="accent3">
                    <a:lumMod val="50000"/>
                  </a:schemeClr>
                </a:solidFill>
              </a:rPr>
              <a:t>TRAO ĐỔI VỀ </a:t>
            </a:r>
          </a:p>
          <a:p>
            <a:pPr algn="ctr">
              <a:lnSpc>
                <a:spcPct val="150000"/>
              </a:lnSpc>
            </a:pPr>
            <a:r>
              <a:rPr lang="en-US" sz="8800" b="1" smtClean="0">
                <a:solidFill>
                  <a:schemeClr val="accent3">
                    <a:lumMod val="50000"/>
                  </a:schemeClr>
                </a:solidFill>
              </a:rPr>
              <a:t>CÂU CHUYỆN</a:t>
            </a:r>
            <a:endParaRPr lang="en-US" sz="8800" b="1">
              <a:solidFill>
                <a:schemeClr val="accent3">
                  <a:lumMod val="50000"/>
                </a:schemeClr>
              </a:solidFill>
            </a:endParaRPr>
          </a:p>
        </p:txBody>
      </p:sp>
    </p:spTree>
    <p:extLst>
      <p:ext uri="{BB962C8B-B14F-4D97-AF65-F5344CB8AC3E}">
        <p14:creationId xmlns:p14="http://schemas.microsoft.com/office/powerpoint/2010/main" val="21109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p:nvPr/>
        </p:nvSpPr>
        <p:spPr>
          <a:xfrm rot="19987738">
            <a:off x="16116304" y="-472680"/>
            <a:ext cx="4343389" cy="5006788"/>
          </a:xfrm>
          <a:custGeom>
            <a:avLst/>
            <a:gdLst/>
            <a:ahLst/>
            <a:cxnLst/>
            <a:rect l="l" t="t" r="r" b="b"/>
            <a:pathLst>
              <a:path w="4343389" h="5006788" extrusionOk="0">
                <a:moveTo>
                  <a:pt x="0" y="0"/>
                </a:moveTo>
                <a:lnTo>
                  <a:pt x="4343389" y="0"/>
                </a:lnTo>
                <a:lnTo>
                  <a:pt x="4343389" y="5006789"/>
                </a:lnTo>
                <a:lnTo>
                  <a:pt x="0" y="5006789"/>
                </a:lnTo>
                <a:lnTo>
                  <a:pt x="0" y="0"/>
                </a:lnTo>
                <a:close/>
              </a:path>
            </a:pathLst>
          </a:custGeom>
          <a:blipFill rotWithShape="1">
            <a:blip r:embed="rId3">
              <a:alphaModFix/>
            </a:blip>
            <a:stretch>
              <a:fillRect/>
            </a:stretch>
          </a:blipFill>
          <a:ln>
            <a:noFill/>
          </a:ln>
        </p:spPr>
      </p:sp>
      <p:sp>
        <p:nvSpPr>
          <p:cNvPr id="123" name="Google Shape;123;p15"/>
          <p:cNvSpPr/>
          <p:nvPr/>
        </p:nvSpPr>
        <p:spPr>
          <a:xfrm>
            <a:off x="-2469263" y="-1204219"/>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4">
              <a:alphaModFix/>
            </a:blip>
            <a:stretch>
              <a:fillRect/>
            </a:stretch>
          </a:blipFill>
          <a:ln>
            <a:noFill/>
          </a:ln>
        </p:spPr>
      </p:sp>
      <p:sp>
        <p:nvSpPr>
          <p:cNvPr id="125" name="Google Shape;125;p15"/>
          <p:cNvSpPr/>
          <p:nvPr/>
        </p:nvSpPr>
        <p:spPr>
          <a:xfrm rot="4950816">
            <a:off x="-1445900"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sp>
      <p:sp>
        <p:nvSpPr>
          <p:cNvPr id="126" name="Google Shape;126;p15"/>
          <p:cNvSpPr/>
          <p:nvPr/>
        </p:nvSpPr>
        <p:spPr>
          <a:xfrm rot="-3155491">
            <a:off x="15515066" y="6697421"/>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sp>
      <p:sp>
        <p:nvSpPr>
          <p:cNvPr id="22" name="TextBox 21">
            <a:extLst>
              <a:ext uri="{FF2B5EF4-FFF2-40B4-BE49-F238E27FC236}">
                <a16:creationId xmlns:a16="http://schemas.microsoft.com/office/drawing/2014/main" id="{A8FDA0D0-530F-3550-7419-63096DE51CD0}"/>
              </a:ext>
            </a:extLst>
          </p:cNvPr>
          <p:cNvSpPr txBox="1"/>
          <p:nvPr/>
        </p:nvSpPr>
        <p:spPr>
          <a:xfrm>
            <a:off x="2231334" y="268648"/>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a:t>
            </a:r>
            <a:r>
              <a:rPr lang="en-US" sz="6000" b="1" smtClean="0">
                <a:solidFill>
                  <a:schemeClr val="accent3">
                    <a:lumMod val="50000"/>
                  </a:schemeClr>
                </a:solidFill>
              </a:rPr>
              <a:t>VỀ CÂU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23" name="TextBox 22">
            <a:extLst>
              <a:ext uri="{FF2B5EF4-FFF2-40B4-BE49-F238E27FC236}">
                <a16:creationId xmlns:a16="http://schemas.microsoft.com/office/drawing/2014/main" id="{A8FDA0D0-530F-3550-7419-63096DE51CD0}"/>
              </a:ext>
            </a:extLst>
          </p:cNvPr>
          <p:cNvSpPr txBox="1"/>
          <p:nvPr/>
        </p:nvSpPr>
        <p:spPr>
          <a:xfrm>
            <a:off x="1920240" y="1835295"/>
            <a:ext cx="14157960" cy="2031325"/>
          </a:xfrm>
          <a:prstGeom prst="rect">
            <a:avLst/>
          </a:prstGeom>
        </p:spPr>
        <p:txBody>
          <a:bodyPr wrap="square" lIns="0" tIns="0" rIns="0" bIns="0" rtlCol="0" anchor="t">
            <a:spAutoFit/>
          </a:bodyPr>
          <a:lstStyle/>
          <a:p>
            <a:pPr>
              <a:lnSpc>
                <a:spcPct val="150000"/>
              </a:lnSpc>
            </a:pPr>
            <a:r>
              <a:rPr lang="en-US" sz="4400" b="1" smtClean="0">
                <a:solidFill>
                  <a:schemeClr val="accent3">
                    <a:lumMod val="50000"/>
                  </a:schemeClr>
                </a:solidFill>
              </a:rPr>
              <a:t>a) </a:t>
            </a:r>
            <a:r>
              <a:rPr lang="en-US" sz="4400" smtClean="0">
                <a:solidFill>
                  <a:schemeClr val="accent3">
                    <a:lumMod val="50000"/>
                  </a:schemeClr>
                </a:solidFill>
              </a:rPr>
              <a:t>Theo </a:t>
            </a:r>
            <a:r>
              <a:rPr lang="en-US" sz="4400">
                <a:solidFill>
                  <a:schemeClr val="accent3">
                    <a:lumMod val="50000"/>
                  </a:schemeClr>
                </a:solidFill>
              </a:rPr>
              <a:t>em, hành động của hai bạn nhỏ đáng chê trách ở điểm nào? </a:t>
            </a:r>
            <a:endParaRPr lang="en-US" sz="4400" dirty="0">
              <a:solidFill>
                <a:schemeClr val="accent3">
                  <a:lumMod val="50000"/>
                </a:schemeClr>
              </a:solidFill>
            </a:endParaRPr>
          </a:p>
        </p:txBody>
      </p:sp>
      <p:sp>
        <p:nvSpPr>
          <p:cNvPr id="24" name="TextBox 23">
            <a:extLst>
              <a:ext uri="{FF2B5EF4-FFF2-40B4-BE49-F238E27FC236}">
                <a16:creationId xmlns:a16="http://schemas.microsoft.com/office/drawing/2014/main" id="{A8FDA0D0-530F-3550-7419-63096DE51CD0}"/>
              </a:ext>
            </a:extLst>
          </p:cNvPr>
          <p:cNvSpPr txBox="1"/>
          <p:nvPr/>
        </p:nvSpPr>
        <p:spPr>
          <a:xfrm>
            <a:off x="1920240" y="4022134"/>
            <a:ext cx="14462760" cy="890180"/>
          </a:xfrm>
          <a:prstGeom prst="rect">
            <a:avLst/>
          </a:prstGeom>
        </p:spPr>
        <p:txBody>
          <a:bodyPr wrap="square" lIns="0" tIns="0" rIns="0" bIns="0" rtlCol="0" anchor="t">
            <a:spAutoFit/>
          </a:bodyPr>
          <a:lstStyle/>
          <a:p>
            <a:pPr>
              <a:lnSpc>
                <a:spcPct val="150000"/>
              </a:lnSpc>
            </a:pPr>
            <a:r>
              <a:rPr lang="en-US" sz="4400" b="1" smtClean="0">
                <a:solidFill>
                  <a:schemeClr val="accent3">
                    <a:lumMod val="50000"/>
                  </a:schemeClr>
                </a:solidFill>
              </a:rPr>
              <a:t>b) </a:t>
            </a:r>
            <a:r>
              <a:rPr lang="en-US" sz="4400" smtClean="0">
                <a:solidFill>
                  <a:schemeClr val="accent3">
                    <a:lumMod val="50000"/>
                  </a:schemeClr>
                </a:solidFill>
              </a:rPr>
              <a:t>Ông </a:t>
            </a:r>
            <a:r>
              <a:rPr lang="en-US" sz="4400">
                <a:solidFill>
                  <a:schemeClr val="accent3">
                    <a:lumMod val="50000"/>
                  </a:schemeClr>
                </a:solidFill>
              </a:rPr>
              <a:t>cụ nói gì khi bắt gặp hai bạn nhỏ bẻ nụ hoa hồng? </a:t>
            </a:r>
            <a:endParaRPr lang="en-US" sz="4400" dirty="0">
              <a:solidFill>
                <a:schemeClr val="accent3">
                  <a:lumMod val="50000"/>
                </a:schemeClr>
              </a:solidFill>
            </a:endParaRPr>
          </a:p>
        </p:txBody>
      </p:sp>
      <p:sp>
        <p:nvSpPr>
          <p:cNvPr id="3" name="Rectangle 2"/>
          <p:cNvSpPr/>
          <p:nvPr/>
        </p:nvSpPr>
        <p:spPr>
          <a:xfrm>
            <a:off x="1787412" y="5143500"/>
            <a:ext cx="14728415" cy="2123658"/>
          </a:xfrm>
          <a:prstGeom prst="rect">
            <a:avLst/>
          </a:prstGeom>
        </p:spPr>
        <p:txBody>
          <a:bodyPr wrap="square">
            <a:spAutoFit/>
          </a:bodyPr>
          <a:lstStyle/>
          <a:p>
            <a:pPr algn="just">
              <a:lnSpc>
                <a:spcPct val="150000"/>
              </a:lnSpc>
            </a:pPr>
            <a:r>
              <a:rPr lang="vi-VN" sz="4400" b="1">
                <a:solidFill>
                  <a:schemeClr val="accent3">
                    <a:lumMod val="50000"/>
                  </a:schemeClr>
                </a:solidFill>
              </a:rPr>
              <a:t>c) </a:t>
            </a:r>
            <a:r>
              <a:rPr lang="vi-VN" sz="4400">
                <a:solidFill>
                  <a:schemeClr val="accent3">
                    <a:lumMod val="50000"/>
                  </a:schemeClr>
                </a:solidFill>
              </a:rPr>
              <a:t>Cách ứng xử của ông cụ đã giúp hai bạn nhỏ thay đổi như thế nào? </a:t>
            </a:r>
          </a:p>
        </p:txBody>
      </p:sp>
      <p:sp>
        <p:nvSpPr>
          <p:cNvPr id="4" name="Rectangle 3"/>
          <p:cNvSpPr/>
          <p:nvPr/>
        </p:nvSpPr>
        <p:spPr>
          <a:xfrm>
            <a:off x="1772184" y="7222725"/>
            <a:ext cx="11982768" cy="1107996"/>
          </a:xfrm>
          <a:prstGeom prst="rect">
            <a:avLst/>
          </a:prstGeom>
        </p:spPr>
        <p:txBody>
          <a:bodyPr wrap="none">
            <a:spAutoFit/>
          </a:bodyPr>
          <a:lstStyle/>
          <a:p>
            <a:pPr algn="just">
              <a:lnSpc>
                <a:spcPct val="150000"/>
              </a:lnSpc>
              <a:spcAft>
                <a:spcPts val="600"/>
              </a:spcAft>
            </a:pPr>
            <a:r>
              <a:rPr lang="vi-VN" sz="4400" b="1">
                <a:solidFill>
                  <a:schemeClr val="accent3">
                    <a:lumMod val="50000"/>
                  </a:schemeClr>
                </a:solidFill>
              </a:rPr>
              <a:t>d) </a:t>
            </a:r>
            <a:r>
              <a:rPr lang="vi-VN" sz="4400">
                <a:solidFill>
                  <a:schemeClr val="accent3">
                    <a:lumMod val="50000"/>
                  </a:schemeClr>
                </a:solidFill>
              </a:rPr>
              <a:t>Qua câu chuyện, em rút ra được bài học gì?</a:t>
            </a:r>
          </a:p>
        </p:txBody>
      </p:sp>
      <p:sp>
        <p:nvSpPr>
          <p:cNvPr id="17" name="Google Shape;236;p21"/>
          <p:cNvSpPr/>
          <p:nvPr/>
        </p:nvSpPr>
        <p:spPr>
          <a:xfrm>
            <a:off x="6618924" y="8019953"/>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6">
              <a:alphaModFix/>
            </a:blip>
            <a:stretch>
              <a:fillRect/>
            </a:stretch>
          </a:blipFill>
          <a:ln>
            <a:noFill/>
          </a:ln>
        </p:spPr>
      </p:sp>
      <p:sp>
        <p:nvSpPr>
          <p:cNvPr id="18" name="Google Shape;243;p21"/>
          <p:cNvSpPr/>
          <p:nvPr/>
        </p:nvSpPr>
        <p:spPr>
          <a:xfrm rot="-178409">
            <a:off x="12582589" y="8521449"/>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7">
              <a:alphaModFix/>
            </a:blip>
            <a:stretch>
              <a:fillRect/>
            </a:stretch>
          </a:blipFill>
          <a:ln>
            <a:noFill/>
          </a:ln>
        </p:spPr>
      </p:sp>
      <p:sp>
        <p:nvSpPr>
          <p:cNvPr id="19" name="Google Shape;244;p21"/>
          <p:cNvSpPr/>
          <p:nvPr/>
        </p:nvSpPr>
        <p:spPr>
          <a:xfrm rot="3545614">
            <a:off x="2969871" y="786768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8">
              <a:alphaModFix/>
            </a:blip>
            <a:stretch>
              <a:fillRect/>
            </a:stretch>
          </a:blipFill>
          <a:ln>
            <a:noFill/>
          </a:ln>
        </p:spPr>
      </p:sp>
    </p:spTree>
    <p:extLst>
      <p:ext uri="{BB962C8B-B14F-4D97-AF65-F5344CB8AC3E}">
        <p14:creationId xmlns:p14="http://schemas.microsoft.com/office/powerpoint/2010/main" val="22518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650335" y="8648480"/>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sp>
      <p:sp>
        <p:nvSpPr>
          <p:cNvPr id="384" name="Google Shape;384;p27"/>
          <p:cNvSpPr/>
          <p:nvPr/>
        </p:nvSpPr>
        <p:spPr>
          <a:xfrm flipH="1">
            <a:off x="13849391" y="8368900"/>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sp>
      <p:sp>
        <p:nvSpPr>
          <p:cNvPr id="3" name="Rounded Rectangle 2"/>
          <p:cNvSpPr/>
          <p:nvPr/>
        </p:nvSpPr>
        <p:spPr>
          <a:xfrm>
            <a:off x="2919386" y="2423195"/>
            <a:ext cx="12421974" cy="2104136"/>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sp>
      <p:sp>
        <p:nvSpPr>
          <p:cNvPr id="2" name="Rectangle 1"/>
          <p:cNvSpPr/>
          <p:nvPr/>
        </p:nvSpPr>
        <p:spPr>
          <a:xfrm>
            <a:off x="2687565" y="2410861"/>
            <a:ext cx="12782409" cy="1998176"/>
          </a:xfrm>
          <a:prstGeom prst="rect">
            <a:avLst/>
          </a:prstGeom>
        </p:spPr>
        <p:txBody>
          <a:bodyPr wrap="square">
            <a:spAutoFit/>
          </a:bodyPr>
          <a:lstStyle/>
          <a:p>
            <a:pPr algn="ctr">
              <a:lnSpc>
                <a:spcPct val="150000"/>
              </a:lnSpc>
            </a:pPr>
            <a:r>
              <a:rPr lang="en-US" sz="4400" b="1" smtClean="0">
                <a:solidFill>
                  <a:schemeClr val="bg1"/>
                </a:solidFill>
              </a:rPr>
              <a:t>a) </a:t>
            </a:r>
            <a:r>
              <a:rPr lang="en-US" sz="4400" smtClean="0">
                <a:solidFill>
                  <a:schemeClr val="bg1"/>
                </a:solidFill>
              </a:rPr>
              <a:t>Theo </a:t>
            </a:r>
            <a:r>
              <a:rPr lang="en-US" sz="4400">
                <a:solidFill>
                  <a:schemeClr val="bg1"/>
                </a:solidFill>
              </a:rPr>
              <a:t>em, hành động của hai bạn nhỏ </a:t>
            </a:r>
            <a:endParaRPr lang="en-US" sz="4400" smtClean="0">
              <a:solidFill>
                <a:schemeClr val="bg1"/>
              </a:solidFill>
            </a:endParaRPr>
          </a:p>
          <a:p>
            <a:pPr algn="ctr">
              <a:lnSpc>
                <a:spcPct val="150000"/>
              </a:lnSpc>
            </a:pPr>
            <a:r>
              <a:rPr lang="en-US" sz="4400" smtClean="0">
                <a:solidFill>
                  <a:schemeClr val="bg1"/>
                </a:solidFill>
              </a:rPr>
              <a:t>đáng </a:t>
            </a:r>
            <a:r>
              <a:rPr lang="en-US" sz="4400">
                <a:solidFill>
                  <a:schemeClr val="bg1"/>
                </a:solidFill>
              </a:rPr>
              <a:t>chê trách ở điểm nào? </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a:t>
            </a:r>
            <a:r>
              <a:rPr lang="en-US" sz="6000" b="1" smtClean="0">
                <a:solidFill>
                  <a:schemeClr val="accent3">
                    <a:lumMod val="50000"/>
                  </a:schemeClr>
                </a:solidFill>
              </a:rPr>
              <a:t>VỀ CÂU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4" name="Rectangle 3"/>
          <p:cNvSpPr/>
          <p:nvPr/>
        </p:nvSpPr>
        <p:spPr>
          <a:xfrm>
            <a:off x="3547567" y="5882111"/>
            <a:ext cx="11062404" cy="2123658"/>
          </a:xfrm>
          <a:prstGeom prst="rect">
            <a:avLst/>
          </a:prstGeom>
        </p:spPr>
        <p:txBody>
          <a:bodyPr wrap="square">
            <a:spAutoFit/>
          </a:bodyPr>
          <a:lstStyle/>
          <a:p>
            <a:pPr>
              <a:lnSpc>
                <a:spcPct val="150000"/>
              </a:lnSpc>
            </a:pPr>
            <a:r>
              <a:rPr lang="vi-VN" sz="4400">
                <a:solidFill>
                  <a:schemeClr val="accent3">
                    <a:lumMod val="50000"/>
                  </a:schemeClr>
                </a:solidFill>
              </a:rPr>
              <a:t>Hai bạn tự ý hái hoa của ông cụ khi ông cụ chưa cho phép.</a:t>
            </a:r>
            <a:endParaRPr lang="en-US" sz="4400">
              <a:solidFill>
                <a:schemeClr val="accent3">
                  <a:lumMod val="50000"/>
                </a:schemeClr>
              </a:solidFill>
            </a:endParaRPr>
          </a:p>
        </p:txBody>
      </p:sp>
      <p:sp>
        <p:nvSpPr>
          <p:cNvPr id="14" name="Rectangle 13"/>
          <p:cNvSpPr/>
          <p:nvPr/>
        </p:nvSpPr>
        <p:spPr>
          <a:xfrm>
            <a:off x="7967554" y="4760096"/>
            <a:ext cx="2325638" cy="1107996"/>
          </a:xfrm>
          <a:prstGeom prst="rect">
            <a:avLst/>
          </a:prstGeom>
        </p:spPr>
        <p:txBody>
          <a:bodyPr wrap="square">
            <a:spAutoFit/>
          </a:bodyPr>
          <a:lstStyle/>
          <a:p>
            <a:pPr>
              <a:lnSpc>
                <a:spcPct val="150000"/>
              </a:lnSpc>
            </a:pPr>
            <a:r>
              <a:rPr lang="en-US" sz="4400" b="1" u="sng" smtClean="0">
                <a:solidFill>
                  <a:schemeClr val="accent3">
                    <a:lumMod val="50000"/>
                  </a:schemeClr>
                </a:solidFill>
              </a:rPr>
              <a:t>Trả lờ</a:t>
            </a:r>
            <a:r>
              <a:rPr lang="vi-VN" sz="4400" b="1" u="sng" smtClean="0">
                <a:solidFill>
                  <a:schemeClr val="accent3">
                    <a:lumMod val="50000"/>
                  </a:schemeClr>
                </a:solidFill>
              </a:rPr>
              <a:t>i</a:t>
            </a:r>
            <a:r>
              <a:rPr lang="en-US" sz="4400" b="1" u="sng" smtClean="0">
                <a:solidFill>
                  <a:schemeClr val="accent3">
                    <a:lumMod val="50000"/>
                  </a:schemeClr>
                </a:solidFill>
              </a:rPr>
              <a:t>:</a:t>
            </a:r>
            <a:endParaRPr lang="en-US" sz="4400" b="1" u="sng">
              <a:solidFill>
                <a:schemeClr val="accent3">
                  <a:lumMod val="50000"/>
                </a:schemeClr>
              </a:solidFill>
            </a:endParaRPr>
          </a:p>
        </p:txBody>
      </p:sp>
    </p:spTree>
    <p:extLst>
      <p:ext uri="{BB962C8B-B14F-4D97-AF65-F5344CB8AC3E}">
        <p14:creationId xmlns:p14="http://schemas.microsoft.com/office/powerpoint/2010/main" val="28916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262391" y="8664541"/>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sp>
      <p:sp>
        <p:nvSpPr>
          <p:cNvPr id="384" name="Google Shape;384;p27"/>
          <p:cNvSpPr/>
          <p:nvPr/>
        </p:nvSpPr>
        <p:spPr>
          <a:xfrm flipH="1">
            <a:off x="14349372" y="8640113"/>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sp>
      <p:sp>
        <p:nvSpPr>
          <p:cNvPr id="3" name="Rounded Rectangle 2"/>
          <p:cNvSpPr/>
          <p:nvPr/>
        </p:nvSpPr>
        <p:spPr>
          <a:xfrm>
            <a:off x="2725270" y="2423195"/>
            <a:ext cx="12873317" cy="2104136"/>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sp>
      <p:sp>
        <p:nvSpPr>
          <p:cNvPr id="2" name="Rectangle 1"/>
          <p:cNvSpPr/>
          <p:nvPr/>
        </p:nvSpPr>
        <p:spPr>
          <a:xfrm>
            <a:off x="3518241" y="2378428"/>
            <a:ext cx="11224264" cy="2123658"/>
          </a:xfrm>
          <a:prstGeom prst="rect">
            <a:avLst/>
          </a:prstGeom>
        </p:spPr>
        <p:txBody>
          <a:bodyPr wrap="square">
            <a:spAutoFit/>
          </a:bodyPr>
          <a:lstStyle/>
          <a:p>
            <a:pPr algn="ctr">
              <a:lnSpc>
                <a:spcPct val="150000"/>
              </a:lnSpc>
            </a:pPr>
            <a:r>
              <a:rPr lang="en-US" sz="4400" b="1" smtClean="0">
                <a:solidFill>
                  <a:schemeClr val="bg1"/>
                </a:solidFill>
              </a:rPr>
              <a:t>b) </a:t>
            </a:r>
            <a:r>
              <a:rPr lang="en-US" sz="4400">
                <a:solidFill>
                  <a:schemeClr val="bg1"/>
                </a:solidFill>
              </a:rPr>
              <a:t>Ông cụ nói gì khi bắt gặp hai bạn nhỏ bẻ nụ hoa hồng? </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a:t>
            </a:r>
            <a:r>
              <a:rPr lang="en-US" sz="6000" b="1" smtClean="0">
                <a:solidFill>
                  <a:schemeClr val="accent3">
                    <a:lumMod val="50000"/>
                  </a:schemeClr>
                </a:solidFill>
              </a:rPr>
              <a:t>VỀ CÂU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4" name="Rectangle 3"/>
          <p:cNvSpPr/>
          <p:nvPr/>
        </p:nvSpPr>
        <p:spPr>
          <a:xfrm>
            <a:off x="3191434" y="5882111"/>
            <a:ext cx="12266145" cy="2123658"/>
          </a:xfrm>
          <a:prstGeom prst="rect">
            <a:avLst/>
          </a:prstGeom>
        </p:spPr>
        <p:txBody>
          <a:bodyPr wrap="square">
            <a:spAutoFit/>
          </a:bodyPr>
          <a:lstStyle/>
          <a:p>
            <a:pPr>
              <a:lnSpc>
                <a:spcPct val="150000"/>
              </a:lnSpc>
            </a:pPr>
            <a:r>
              <a:rPr lang="vi-VN" sz="4400">
                <a:solidFill>
                  <a:schemeClr val="accent3">
                    <a:lumMod val="50000"/>
                  </a:schemeClr>
                </a:solidFill>
              </a:rPr>
              <a:t>Lúc đầu ông nói đùa rằng ông cho các bạn cả cây hoa hồng để khỏi phải hái hoa của ông. </a:t>
            </a:r>
          </a:p>
        </p:txBody>
      </p:sp>
      <p:sp>
        <p:nvSpPr>
          <p:cNvPr id="14" name="Rectangle 13"/>
          <p:cNvSpPr/>
          <p:nvPr/>
        </p:nvSpPr>
        <p:spPr>
          <a:xfrm>
            <a:off x="7967554" y="4760096"/>
            <a:ext cx="2325638" cy="1107996"/>
          </a:xfrm>
          <a:prstGeom prst="rect">
            <a:avLst/>
          </a:prstGeom>
        </p:spPr>
        <p:txBody>
          <a:bodyPr wrap="square">
            <a:spAutoFit/>
          </a:bodyPr>
          <a:lstStyle/>
          <a:p>
            <a:pPr>
              <a:lnSpc>
                <a:spcPct val="150000"/>
              </a:lnSpc>
            </a:pPr>
            <a:r>
              <a:rPr lang="en-US" sz="4400" b="1" u="sng" smtClean="0">
                <a:solidFill>
                  <a:schemeClr val="accent3">
                    <a:lumMod val="50000"/>
                  </a:schemeClr>
                </a:solidFill>
              </a:rPr>
              <a:t>Trả lờ</a:t>
            </a:r>
            <a:r>
              <a:rPr lang="vi-VN" sz="4400" b="1" u="sng" smtClean="0">
                <a:solidFill>
                  <a:schemeClr val="accent3">
                    <a:lumMod val="50000"/>
                  </a:schemeClr>
                </a:solidFill>
              </a:rPr>
              <a:t>i</a:t>
            </a:r>
            <a:r>
              <a:rPr lang="en-US" sz="4400" b="1" u="sng" smtClean="0">
                <a:solidFill>
                  <a:schemeClr val="accent3">
                    <a:lumMod val="50000"/>
                  </a:schemeClr>
                </a:solidFill>
              </a:rPr>
              <a:t>:</a:t>
            </a:r>
            <a:endParaRPr lang="en-US" sz="4400" b="1" u="sng">
              <a:solidFill>
                <a:schemeClr val="accent3">
                  <a:lumMod val="50000"/>
                </a:schemeClr>
              </a:solidFill>
            </a:endParaRPr>
          </a:p>
        </p:txBody>
      </p:sp>
    </p:spTree>
    <p:extLst>
      <p:ext uri="{BB962C8B-B14F-4D97-AF65-F5344CB8AC3E}">
        <p14:creationId xmlns:p14="http://schemas.microsoft.com/office/powerpoint/2010/main" val="135946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155482" y="8270094"/>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sp>
      <p:sp>
        <p:nvSpPr>
          <p:cNvPr id="384" name="Google Shape;384;p27"/>
          <p:cNvSpPr/>
          <p:nvPr/>
        </p:nvSpPr>
        <p:spPr>
          <a:xfrm flipH="1">
            <a:off x="14744931" y="8454045"/>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sp>
      <p:sp>
        <p:nvSpPr>
          <p:cNvPr id="3" name="Rounded Rectangle 2"/>
          <p:cNvSpPr/>
          <p:nvPr/>
        </p:nvSpPr>
        <p:spPr>
          <a:xfrm>
            <a:off x="2725270" y="2423195"/>
            <a:ext cx="12873317" cy="2104136"/>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sp>
      <p:sp>
        <p:nvSpPr>
          <p:cNvPr id="2" name="Rectangle 1"/>
          <p:cNvSpPr/>
          <p:nvPr/>
        </p:nvSpPr>
        <p:spPr>
          <a:xfrm>
            <a:off x="3518241" y="2378428"/>
            <a:ext cx="11224264" cy="2123658"/>
          </a:xfrm>
          <a:prstGeom prst="rect">
            <a:avLst/>
          </a:prstGeom>
        </p:spPr>
        <p:txBody>
          <a:bodyPr wrap="square">
            <a:spAutoFit/>
          </a:bodyPr>
          <a:lstStyle/>
          <a:p>
            <a:pPr algn="ctr">
              <a:lnSpc>
                <a:spcPct val="150000"/>
              </a:lnSpc>
            </a:pPr>
            <a:r>
              <a:rPr lang="en-US" sz="4400" b="1">
                <a:solidFill>
                  <a:schemeClr val="bg1"/>
                </a:solidFill>
              </a:rPr>
              <a:t>c</a:t>
            </a:r>
            <a:r>
              <a:rPr lang="en-US" sz="4400" b="1" smtClean="0">
                <a:solidFill>
                  <a:schemeClr val="bg1"/>
                </a:solidFill>
              </a:rPr>
              <a:t>) </a:t>
            </a:r>
            <a:r>
              <a:rPr lang="vi-VN" sz="4400">
                <a:solidFill>
                  <a:schemeClr val="bg1"/>
                </a:solidFill>
              </a:rPr>
              <a:t>Cách ứng xử của ông cụ đã giúp hai bạn nhỏ thay đổi như thế nào? </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a:t>
            </a:r>
            <a:r>
              <a:rPr lang="en-US" sz="6000" b="1" smtClean="0">
                <a:solidFill>
                  <a:schemeClr val="accent3">
                    <a:lumMod val="50000"/>
                  </a:schemeClr>
                </a:solidFill>
              </a:rPr>
              <a:t>VỀ CÂU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4" name="Rectangle 3"/>
          <p:cNvSpPr/>
          <p:nvPr/>
        </p:nvSpPr>
        <p:spPr>
          <a:xfrm>
            <a:off x="3191434" y="5882111"/>
            <a:ext cx="12266145" cy="3013838"/>
          </a:xfrm>
          <a:prstGeom prst="rect">
            <a:avLst/>
          </a:prstGeom>
        </p:spPr>
        <p:txBody>
          <a:bodyPr wrap="square">
            <a:spAutoFit/>
          </a:bodyPr>
          <a:lstStyle/>
          <a:p>
            <a:pPr>
              <a:lnSpc>
                <a:spcPct val="150000"/>
              </a:lnSpc>
            </a:pPr>
            <a:r>
              <a:rPr lang="vi-VN" sz="4400">
                <a:solidFill>
                  <a:schemeClr val="accent3">
                    <a:lumMod val="50000"/>
                  </a:schemeClr>
                </a:solidFill>
              </a:rPr>
              <a:t>Hai bạn nhỏ lúc đầu rất sợ hãi, nhưng sau đó đã hiểu ra cái sai của mình và hằng ngày chăm sóc cây cùng với ông cụ.</a:t>
            </a:r>
          </a:p>
        </p:txBody>
      </p:sp>
      <p:sp>
        <p:nvSpPr>
          <p:cNvPr id="14" name="Rectangle 13"/>
          <p:cNvSpPr/>
          <p:nvPr/>
        </p:nvSpPr>
        <p:spPr>
          <a:xfrm>
            <a:off x="7967554" y="4760096"/>
            <a:ext cx="2325638" cy="1107996"/>
          </a:xfrm>
          <a:prstGeom prst="rect">
            <a:avLst/>
          </a:prstGeom>
        </p:spPr>
        <p:txBody>
          <a:bodyPr wrap="square">
            <a:spAutoFit/>
          </a:bodyPr>
          <a:lstStyle/>
          <a:p>
            <a:pPr>
              <a:lnSpc>
                <a:spcPct val="150000"/>
              </a:lnSpc>
            </a:pPr>
            <a:r>
              <a:rPr lang="en-US" sz="4400" b="1" u="sng" smtClean="0">
                <a:solidFill>
                  <a:schemeClr val="accent3">
                    <a:lumMod val="50000"/>
                  </a:schemeClr>
                </a:solidFill>
              </a:rPr>
              <a:t>Trả lờ</a:t>
            </a:r>
            <a:r>
              <a:rPr lang="vi-VN" sz="4400" b="1" u="sng" smtClean="0">
                <a:solidFill>
                  <a:schemeClr val="accent3">
                    <a:lumMod val="50000"/>
                  </a:schemeClr>
                </a:solidFill>
              </a:rPr>
              <a:t>i</a:t>
            </a:r>
            <a:r>
              <a:rPr lang="en-US" sz="4400" b="1" u="sng" smtClean="0">
                <a:solidFill>
                  <a:schemeClr val="accent3">
                    <a:lumMod val="50000"/>
                  </a:schemeClr>
                </a:solidFill>
              </a:rPr>
              <a:t>:</a:t>
            </a:r>
            <a:endParaRPr lang="en-US" sz="4400" b="1" u="sng">
              <a:solidFill>
                <a:schemeClr val="accent3">
                  <a:lumMod val="50000"/>
                </a:schemeClr>
              </a:solidFill>
            </a:endParaRPr>
          </a:p>
        </p:txBody>
      </p:sp>
    </p:spTree>
    <p:extLst>
      <p:ext uri="{BB962C8B-B14F-4D97-AF65-F5344CB8AC3E}">
        <p14:creationId xmlns:p14="http://schemas.microsoft.com/office/powerpoint/2010/main" val="294388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3" name="Google Shape;383;p27"/>
          <p:cNvSpPr/>
          <p:nvPr/>
        </p:nvSpPr>
        <p:spPr>
          <a:xfrm>
            <a:off x="292754" y="8462197"/>
            <a:ext cx="2989379" cy="3244917"/>
          </a:xfrm>
          <a:custGeom>
            <a:avLst/>
            <a:gdLst/>
            <a:ahLst/>
            <a:cxnLst/>
            <a:rect l="l" t="t" r="r" b="b"/>
            <a:pathLst>
              <a:path w="2989379" h="3244917" extrusionOk="0">
                <a:moveTo>
                  <a:pt x="0" y="0"/>
                </a:moveTo>
                <a:lnTo>
                  <a:pt x="2989380" y="0"/>
                </a:lnTo>
                <a:lnTo>
                  <a:pt x="2989380" y="3244917"/>
                </a:lnTo>
                <a:lnTo>
                  <a:pt x="0" y="3244917"/>
                </a:lnTo>
                <a:lnTo>
                  <a:pt x="0" y="0"/>
                </a:lnTo>
                <a:close/>
              </a:path>
            </a:pathLst>
          </a:custGeom>
          <a:blipFill rotWithShape="1">
            <a:blip r:embed="rId3">
              <a:alphaModFix/>
            </a:blip>
            <a:stretch>
              <a:fillRect/>
            </a:stretch>
          </a:blipFill>
          <a:ln>
            <a:noFill/>
          </a:ln>
        </p:spPr>
      </p:sp>
      <p:sp>
        <p:nvSpPr>
          <p:cNvPr id="384" name="Google Shape;384;p27"/>
          <p:cNvSpPr/>
          <p:nvPr/>
        </p:nvSpPr>
        <p:spPr>
          <a:xfrm flipH="1">
            <a:off x="14408147" y="8462197"/>
            <a:ext cx="1843987" cy="3912970"/>
          </a:xfrm>
          <a:custGeom>
            <a:avLst/>
            <a:gdLst/>
            <a:ahLst/>
            <a:cxnLst/>
            <a:rect l="l" t="t" r="r" b="b"/>
            <a:pathLst>
              <a:path w="1843987" h="3912970" extrusionOk="0">
                <a:moveTo>
                  <a:pt x="1843987" y="0"/>
                </a:moveTo>
                <a:lnTo>
                  <a:pt x="0" y="0"/>
                </a:lnTo>
                <a:lnTo>
                  <a:pt x="0" y="3912970"/>
                </a:lnTo>
                <a:lnTo>
                  <a:pt x="1843987" y="3912970"/>
                </a:lnTo>
                <a:lnTo>
                  <a:pt x="1843987" y="0"/>
                </a:lnTo>
                <a:close/>
              </a:path>
            </a:pathLst>
          </a:custGeom>
          <a:blipFill rotWithShape="1">
            <a:blip r:embed="rId4">
              <a:alphaModFix/>
            </a:blip>
            <a:stretch>
              <a:fillRect/>
            </a:stretch>
          </a:blipFill>
          <a:ln>
            <a:noFill/>
          </a:ln>
        </p:spPr>
      </p:sp>
      <p:sp>
        <p:nvSpPr>
          <p:cNvPr id="386" name="Google Shape;386;p27"/>
          <p:cNvSpPr/>
          <p:nvPr/>
        </p:nvSpPr>
        <p:spPr>
          <a:xfrm rot="2136272">
            <a:off x="-531297" y="3079723"/>
            <a:ext cx="2730564" cy="5825204"/>
          </a:xfrm>
          <a:custGeom>
            <a:avLst/>
            <a:gdLst/>
            <a:ahLst/>
            <a:cxnLst/>
            <a:rect l="l" t="t" r="r" b="b"/>
            <a:pathLst>
              <a:path w="2730564" h="5825204" extrusionOk="0">
                <a:moveTo>
                  <a:pt x="0" y="0"/>
                </a:moveTo>
                <a:lnTo>
                  <a:pt x="2730565" y="0"/>
                </a:lnTo>
                <a:lnTo>
                  <a:pt x="2730565" y="5825204"/>
                </a:lnTo>
                <a:lnTo>
                  <a:pt x="0" y="5825204"/>
                </a:lnTo>
                <a:lnTo>
                  <a:pt x="0" y="0"/>
                </a:lnTo>
                <a:close/>
              </a:path>
            </a:pathLst>
          </a:custGeom>
          <a:blipFill rotWithShape="1">
            <a:blip r:embed="rId5">
              <a:alphaModFix/>
            </a:blip>
            <a:stretch>
              <a:fillRect/>
            </a:stretch>
          </a:blipFill>
          <a:ln>
            <a:noFill/>
          </a:ln>
        </p:spPr>
      </p:sp>
      <p:sp>
        <p:nvSpPr>
          <p:cNvPr id="3" name="Rounded Rectangle 2"/>
          <p:cNvSpPr/>
          <p:nvPr/>
        </p:nvSpPr>
        <p:spPr>
          <a:xfrm>
            <a:off x="2725270" y="2423195"/>
            <a:ext cx="12873317" cy="1261508"/>
          </a:xfrm>
          <a:prstGeom prst="roundRect">
            <a:avLst/>
          </a:prstGeom>
          <a:solidFill>
            <a:schemeClr val="accent3">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7" name="Google Shape;387;p27"/>
          <p:cNvSpPr/>
          <p:nvPr/>
        </p:nvSpPr>
        <p:spPr>
          <a:xfrm rot="3818222">
            <a:off x="16408409" y="-274672"/>
            <a:ext cx="2471894" cy="3628468"/>
          </a:xfrm>
          <a:custGeom>
            <a:avLst/>
            <a:gdLst/>
            <a:ahLst/>
            <a:cxnLst/>
            <a:rect l="l" t="t" r="r" b="b"/>
            <a:pathLst>
              <a:path w="2471894" h="3628468" extrusionOk="0">
                <a:moveTo>
                  <a:pt x="0" y="0"/>
                </a:moveTo>
                <a:lnTo>
                  <a:pt x="2471894" y="0"/>
                </a:lnTo>
                <a:lnTo>
                  <a:pt x="2471894" y="3628467"/>
                </a:lnTo>
                <a:lnTo>
                  <a:pt x="0" y="3628467"/>
                </a:lnTo>
                <a:lnTo>
                  <a:pt x="0" y="0"/>
                </a:lnTo>
                <a:close/>
              </a:path>
            </a:pathLst>
          </a:custGeom>
          <a:blipFill rotWithShape="1">
            <a:blip r:embed="rId6">
              <a:alphaModFix/>
            </a:blip>
            <a:stretch>
              <a:fillRect/>
            </a:stretch>
          </a:blipFill>
          <a:ln>
            <a:noFill/>
          </a:ln>
        </p:spPr>
      </p:sp>
      <p:sp>
        <p:nvSpPr>
          <p:cNvPr id="388" name="Google Shape;388;p27"/>
          <p:cNvSpPr/>
          <p:nvPr/>
        </p:nvSpPr>
        <p:spPr>
          <a:xfrm rot="9697200" flipH="1">
            <a:off x="-709381" y="629940"/>
            <a:ext cx="3086732" cy="1819243"/>
          </a:xfrm>
          <a:custGeom>
            <a:avLst/>
            <a:gdLst/>
            <a:ahLst/>
            <a:cxnLst/>
            <a:rect l="l" t="t" r="r" b="b"/>
            <a:pathLst>
              <a:path w="3086732" h="1819243" extrusionOk="0">
                <a:moveTo>
                  <a:pt x="3086732" y="0"/>
                </a:moveTo>
                <a:lnTo>
                  <a:pt x="0" y="0"/>
                </a:lnTo>
                <a:lnTo>
                  <a:pt x="0" y="1819243"/>
                </a:lnTo>
                <a:lnTo>
                  <a:pt x="3086732" y="1819243"/>
                </a:lnTo>
                <a:lnTo>
                  <a:pt x="3086732" y="0"/>
                </a:lnTo>
                <a:close/>
              </a:path>
            </a:pathLst>
          </a:custGeom>
          <a:blipFill rotWithShape="1">
            <a:blip r:embed="rId7">
              <a:alphaModFix/>
            </a:blip>
            <a:stretch>
              <a:fillRect/>
            </a:stretch>
          </a:blipFill>
          <a:ln>
            <a:noFill/>
          </a:ln>
        </p:spPr>
      </p:sp>
      <p:sp>
        <p:nvSpPr>
          <p:cNvPr id="389" name="Google Shape;389;p27"/>
          <p:cNvSpPr/>
          <p:nvPr/>
        </p:nvSpPr>
        <p:spPr>
          <a:xfrm rot="20477137">
            <a:off x="16693515" y="3183472"/>
            <a:ext cx="3188970" cy="8229600"/>
          </a:xfrm>
          <a:custGeom>
            <a:avLst/>
            <a:gdLst/>
            <a:ahLst/>
            <a:cxnLst/>
            <a:rect l="l" t="t" r="r" b="b"/>
            <a:pathLst>
              <a:path w="3188970" h="8229600" extrusionOk="0">
                <a:moveTo>
                  <a:pt x="0" y="0"/>
                </a:moveTo>
                <a:lnTo>
                  <a:pt x="3188970" y="0"/>
                </a:lnTo>
                <a:lnTo>
                  <a:pt x="3188970" y="8229600"/>
                </a:lnTo>
                <a:lnTo>
                  <a:pt x="0" y="8229600"/>
                </a:lnTo>
                <a:lnTo>
                  <a:pt x="0" y="0"/>
                </a:lnTo>
                <a:close/>
              </a:path>
            </a:pathLst>
          </a:custGeom>
          <a:blipFill rotWithShape="1">
            <a:blip r:embed="rId8">
              <a:alphaModFix/>
            </a:blip>
            <a:stretch>
              <a:fillRect/>
            </a:stretch>
          </a:blipFill>
          <a:ln>
            <a:noFill/>
          </a:ln>
        </p:spPr>
      </p:sp>
      <p:sp>
        <p:nvSpPr>
          <p:cNvPr id="2" name="Rectangle 1"/>
          <p:cNvSpPr/>
          <p:nvPr/>
        </p:nvSpPr>
        <p:spPr>
          <a:xfrm>
            <a:off x="3048000" y="2378428"/>
            <a:ext cx="12282141" cy="1107996"/>
          </a:xfrm>
          <a:prstGeom prst="rect">
            <a:avLst/>
          </a:prstGeom>
        </p:spPr>
        <p:txBody>
          <a:bodyPr wrap="square">
            <a:spAutoFit/>
          </a:bodyPr>
          <a:lstStyle/>
          <a:p>
            <a:pPr algn="ctr">
              <a:lnSpc>
                <a:spcPct val="150000"/>
              </a:lnSpc>
            </a:pPr>
            <a:r>
              <a:rPr lang="en-US" sz="4400" b="1" smtClean="0">
                <a:solidFill>
                  <a:schemeClr val="bg1"/>
                </a:solidFill>
              </a:rPr>
              <a:t>d) </a:t>
            </a:r>
            <a:r>
              <a:rPr lang="vi-VN" sz="4400">
                <a:solidFill>
                  <a:schemeClr val="bg1"/>
                </a:solidFill>
              </a:rPr>
              <a:t>Qua câu chuyện, em rút ra được bài học gì?</a:t>
            </a:r>
            <a:endParaRPr lang="en-US" sz="4400" dirty="0">
              <a:solidFill>
                <a:schemeClr val="bg1"/>
              </a:solidFill>
            </a:endParaRPr>
          </a:p>
        </p:txBody>
      </p:sp>
      <p:sp>
        <p:nvSpPr>
          <p:cNvPr id="11" name="TextBox 10">
            <a:extLst>
              <a:ext uri="{FF2B5EF4-FFF2-40B4-BE49-F238E27FC236}">
                <a16:creationId xmlns:a16="http://schemas.microsoft.com/office/drawing/2014/main" id="{A8FDA0D0-530F-3550-7419-63096DE51CD0}"/>
              </a:ext>
            </a:extLst>
          </p:cNvPr>
          <p:cNvSpPr txBox="1"/>
          <p:nvPr/>
        </p:nvSpPr>
        <p:spPr>
          <a:xfrm>
            <a:off x="2307737" y="421804"/>
            <a:ext cx="13542065" cy="1538883"/>
          </a:xfrm>
          <a:prstGeom prst="rect">
            <a:avLst/>
          </a:prstGeom>
        </p:spPr>
        <p:txBody>
          <a:bodyPr wrap="square" lIns="0" tIns="0" rIns="0" bIns="0" rtlCol="0" anchor="t">
            <a:spAutoFit/>
          </a:bodyPr>
          <a:lstStyle/>
          <a:p>
            <a:pPr algn="ctr">
              <a:lnSpc>
                <a:spcPts val="11999"/>
              </a:lnSpc>
            </a:pPr>
            <a:r>
              <a:rPr lang="en-US" sz="6000" b="1">
                <a:solidFill>
                  <a:schemeClr val="accent3">
                    <a:lumMod val="50000"/>
                  </a:schemeClr>
                </a:solidFill>
              </a:rPr>
              <a:t>TRAO ĐỔI </a:t>
            </a:r>
            <a:r>
              <a:rPr lang="en-US" sz="6000" b="1" smtClean="0">
                <a:solidFill>
                  <a:schemeClr val="accent3">
                    <a:lumMod val="50000"/>
                  </a:schemeClr>
                </a:solidFill>
              </a:rPr>
              <a:t>VỀ CÂU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4" name="Rectangle 3"/>
          <p:cNvSpPr/>
          <p:nvPr/>
        </p:nvSpPr>
        <p:spPr>
          <a:xfrm>
            <a:off x="2752411" y="5040297"/>
            <a:ext cx="12873317" cy="3013838"/>
          </a:xfrm>
          <a:prstGeom prst="rect">
            <a:avLst/>
          </a:prstGeom>
        </p:spPr>
        <p:txBody>
          <a:bodyPr wrap="square">
            <a:spAutoFit/>
          </a:bodyPr>
          <a:lstStyle/>
          <a:p>
            <a:pPr algn="just">
              <a:lnSpc>
                <a:spcPct val="150000"/>
              </a:lnSpc>
            </a:pPr>
            <a:r>
              <a:rPr lang="vi-VN" sz="4400">
                <a:solidFill>
                  <a:schemeClr val="accent3">
                    <a:lumMod val="50000"/>
                  </a:schemeClr>
                </a:solidFill>
              </a:rPr>
              <a:t>Chúng ta cần tôn trọng tài sản của người khác, không được tự ý lấy đồ của người khác khi chưa được phép.</a:t>
            </a:r>
          </a:p>
        </p:txBody>
      </p:sp>
      <p:sp>
        <p:nvSpPr>
          <p:cNvPr id="14" name="Rectangle 13"/>
          <p:cNvSpPr/>
          <p:nvPr/>
        </p:nvSpPr>
        <p:spPr>
          <a:xfrm>
            <a:off x="8029503" y="3791360"/>
            <a:ext cx="2325638" cy="1107996"/>
          </a:xfrm>
          <a:prstGeom prst="rect">
            <a:avLst/>
          </a:prstGeom>
        </p:spPr>
        <p:txBody>
          <a:bodyPr wrap="square">
            <a:spAutoFit/>
          </a:bodyPr>
          <a:lstStyle/>
          <a:p>
            <a:pPr>
              <a:lnSpc>
                <a:spcPct val="150000"/>
              </a:lnSpc>
            </a:pPr>
            <a:r>
              <a:rPr lang="en-US" sz="4400" b="1" u="sng" smtClean="0">
                <a:solidFill>
                  <a:schemeClr val="accent3">
                    <a:lumMod val="50000"/>
                  </a:schemeClr>
                </a:solidFill>
              </a:rPr>
              <a:t>Trả lờ</a:t>
            </a:r>
            <a:r>
              <a:rPr lang="vi-VN" sz="4400" b="1" u="sng" smtClean="0">
                <a:solidFill>
                  <a:schemeClr val="accent3">
                    <a:lumMod val="50000"/>
                  </a:schemeClr>
                </a:solidFill>
              </a:rPr>
              <a:t>i</a:t>
            </a:r>
            <a:r>
              <a:rPr lang="en-US" sz="4400" b="1" u="sng" smtClean="0">
                <a:solidFill>
                  <a:schemeClr val="accent3">
                    <a:lumMod val="50000"/>
                  </a:schemeClr>
                </a:solidFill>
              </a:rPr>
              <a:t>:</a:t>
            </a:r>
            <a:endParaRPr lang="en-US" sz="4400" b="1" u="sng">
              <a:solidFill>
                <a:schemeClr val="accent3">
                  <a:lumMod val="50000"/>
                </a:schemeClr>
              </a:solidFill>
            </a:endParaRPr>
          </a:p>
        </p:txBody>
      </p:sp>
    </p:spTree>
    <p:extLst>
      <p:ext uri="{BB962C8B-B14F-4D97-AF65-F5344CB8AC3E}">
        <p14:creationId xmlns:p14="http://schemas.microsoft.com/office/powerpoint/2010/main" val="388292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p:nvPr/>
        </p:nvSpPr>
        <p:spPr>
          <a:xfrm rot="19987738">
            <a:off x="16116304" y="-472680"/>
            <a:ext cx="4343389" cy="5006788"/>
          </a:xfrm>
          <a:custGeom>
            <a:avLst/>
            <a:gdLst/>
            <a:ahLst/>
            <a:cxnLst/>
            <a:rect l="l" t="t" r="r" b="b"/>
            <a:pathLst>
              <a:path w="4343389" h="5006788" extrusionOk="0">
                <a:moveTo>
                  <a:pt x="0" y="0"/>
                </a:moveTo>
                <a:lnTo>
                  <a:pt x="4343389" y="0"/>
                </a:lnTo>
                <a:lnTo>
                  <a:pt x="4343389" y="5006789"/>
                </a:lnTo>
                <a:lnTo>
                  <a:pt x="0" y="5006789"/>
                </a:lnTo>
                <a:lnTo>
                  <a:pt x="0" y="0"/>
                </a:lnTo>
                <a:close/>
              </a:path>
            </a:pathLst>
          </a:custGeom>
          <a:blipFill rotWithShape="1">
            <a:blip r:embed="rId3">
              <a:alphaModFix/>
            </a:blip>
            <a:stretch>
              <a:fillRect/>
            </a:stretch>
          </a:blipFill>
          <a:ln>
            <a:noFill/>
          </a:ln>
        </p:spPr>
      </p:sp>
      <p:sp>
        <p:nvSpPr>
          <p:cNvPr id="123" name="Google Shape;123;p15"/>
          <p:cNvSpPr/>
          <p:nvPr/>
        </p:nvSpPr>
        <p:spPr>
          <a:xfrm>
            <a:off x="-2469263" y="-1204219"/>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4">
              <a:alphaModFix/>
            </a:blip>
            <a:stretch>
              <a:fillRect/>
            </a:stretch>
          </a:blipFill>
          <a:ln>
            <a:noFill/>
          </a:ln>
        </p:spPr>
      </p:sp>
      <p:sp>
        <p:nvSpPr>
          <p:cNvPr id="125" name="Google Shape;125;p15"/>
          <p:cNvSpPr/>
          <p:nvPr/>
        </p:nvSpPr>
        <p:spPr>
          <a:xfrm rot="4950816">
            <a:off x="-1445900"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sp>
      <p:sp>
        <p:nvSpPr>
          <p:cNvPr id="126" name="Google Shape;126;p15"/>
          <p:cNvSpPr/>
          <p:nvPr/>
        </p:nvSpPr>
        <p:spPr>
          <a:xfrm rot="-3155491">
            <a:off x="15515066" y="6697421"/>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5">
              <a:alphaModFix/>
            </a:blip>
            <a:stretch>
              <a:fillRect/>
            </a:stretch>
          </a:blipFill>
          <a:ln>
            <a:noFill/>
          </a:ln>
        </p:spPr>
      </p:sp>
      <p:sp>
        <p:nvSpPr>
          <p:cNvPr id="22" name="TextBox 21">
            <a:extLst>
              <a:ext uri="{FF2B5EF4-FFF2-40B4-BE49-F238E27FC236}">
                <a16:creationId xmlns:a16="http://schemas.microsoft.com/office/drawing/2014/main" id="{A8FDA0D0-530F-3550-7419-63096DE51CD0}"/>
              </a:ext>
            </a:extLst>
          </p:cNvPr>
          <p:cNvSpPr txBox="1"/>
          <p:nvPr/>
        </p:nvSpPr>
        <p:spPr>
          <a:xfrm>
            <a:off x="2231334" y="268648"/>
            <a:ext cx="13542065" cy="1329338"/>
          </a:xfrm>
          <a:prstGeom prst="rect">
            <a:avLst/>
          </a:prstGeom>
        </p:spPr>
        <p:txBody>
          <a:bodyPr wrap="square" lIns="0" tIns="0" rIns="0" bIns="0" rtlCol="0" anchor="t">
            <a:spAutoFit/>
          </a:bodyPr>
          <a:lstStyle/>
          <a:p>
            <a:pPr algn="ctr">
              <a:lnSpc>
                <a:spcPts val="11999"/>
              </a:lnSpc>
            </a:pPr>
            <a:r>
              <a:rPr lang="en-US" sz="6000" b="1" smtClean="0">
                <a:solidFill>
                  <a:schemeClr val="accent3">
                    <a:lumMod val="50000"/>
                  </a:schemeClr>
                </a:solidFill>
              </a:rPr>
              <a:t>CỦNG CỐ, DẶN DÒ</a:t>
            </a:r>
            <a:endParaRPr lang="en-US" sz="6000" b="1" dirty="0">
              <a:solidFill>
                <a:schemeClr val="accent3">
                  <a:lumMod val="50000"/>
                </a:schemeClr>
              </a:solidFill>
            </a:endParaRPr>
          </a:p>
        </p:txBody>
      </p:sp>
      <p:sp>
        <p:nvSpPr>
          <p:cNvPr id="17" name="Google Shape;236;p21"/>
          <p:cNvSpPr/>
          <p:nvPr/>
        </p:nvSpPr>
        <p:spPr>
          <a:xfrm>
            <a:off x="6618924" y="8019953"/>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6">
              <a:alphaModFix/>
            </a:blip>
            <a:stretch>
              <a:fillRect/>
            </a:stretch>
          </a:blipFill>
          <a:ln>
            <a:noFill/>
          </a:ln>
        </p:spPr>
      </p:sp>
      <p:sp>
        <p:nvSpPr>
          <p:cNvPr id="18" name="Google Shape;243;p21"/>
          <p:cNvSpPr/>
          <p:nvPr/>
        </p:nvSpPr>
        <p:spPr>
          <a:xfrm rot="-178409">
            <a:off x="12582589" y="8521449"/>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7">
              <a:alphaModFix/>
            </a:blip>
            <a:stretch>
              <a:fillRect/>
            </a:stretch>
          </a:blipFill>
          <a:ln>
            <a:noFill/>
          </a:ln>
        </p:spPr>
      </p:sp>
      <p:sp>
        <p:nvSpPr>
          <p:cNvPr id="19" name="Google Shape;244;p21"/>
          <p:cNvSpPr/>
          <p:nvPr/>
        </p:nvSpPr>
        <p:spPr>
          <a:xfrm rot="3545614">
            <a:off x="2969871" y="786768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8">
              <a:alphaModFix/>
            </a:blip>
            <a:stretch>
              <a:fillRect/>
            </a:stretch>
          </a:blipFill>
          <a:ln>
            <a:noFill/>
          </a:ln>
        </p:spPr>
      </p:sp>
      <p:sp>
        <p:nvSpPr>
          <p:cNvPr id="14" name="Google Shape;1651;p38"/>
          <p:cNvSpPr txBox="1">
            <a:spLocks/>
          </p:cNvSpPr>
          <p:nvPr/>
        </p:nvSpPr>
        <p:spPr>
          <a:xfrm>
            <a:off x="2231333" y="2286308"/>
            <a:ext cx="13931667" cy="2262319"/>
          </a:xfrm>
          <a:prstGeom prst="rect">
            <a:avLst/>
          </a:prstGeom>
          <a:solidFill>
            <a:schemeClr val="accent3">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smtClean="0">
                <a:latin typeface="+mj-lt"/>
              </a:rPr>
              <a:t>LUYỆN TẬP KỂ LẠI CÂU CHUYỆN CHO </a:t>
            </a:r>
          </a:p>
          <a:p>
            <a:pPr algn="ctr">
              <a:lnSpc>
                <a:spcPct val="150000"/>
              </a:lnSpc>
            </a:pPr>
            <a:r>
              <a:rPr lang="en-US" sz="4800" smtClean="0">
                <a:latin typeface="+mj-lt"/>
              </a:rPr>
              <a:t>GIA ĐÌNH, NGƯỜI THÂN.</a:t>
            </a:r>
            <a:endParaRPr lang="en-US" sz="4800">
              <a:latin typeface="+mj-lt"/>
            </a:endParaRPr>
          </a:p>
        </p:txBody>
      </p:sp>
      <p:sp>
        <p:nvSpPr>
          <p:cNvPr id="15" name="Google Shape;1653;p38"/>
          <p:cNvSpPr txBox="1">
            <a:spLocks/>
          </p:cNvSpPr>
          <p:nvPr/>
        </p:nvSpPr>
        <p:spPr>
          <a:xfrm>
            <a:off x="2231333" y="5404301"/>
            <a:ext cx="13931667" cy="2262319"/>
          </a:xfrm>
          <a:prstGeom prst="rect">
            <a:avLst/>
          </a:prstGeom>
          <a:solidFill>
            <a:schemeClr val="accent3">
              <a:lumMod val="40000"/>
              <a:lumOff val="6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lnSpc>
                <a:spcPct val="150000"/>
              </a:lnSpc>
              <a:spcBef>
                <a:spcPct val="0"/>
              </a:spcBef>
            </a:pPr>
            <a:r>
              <a:rPr lang="en-US" sz="4800" smtClean="0">
                <a:latin typeface="+mj-lt"/>
                <a:cs typeface="Arial" panose="020B0604020202020204" pitchFamily="34" charset="0"/>
              </a:rPr>
              <a:t>CHUẨN BỊ, ĐỌC TRƯỚC NỘI DUNG </a:t>
            </a:r>
            <a:br>
              <a:rPr lang="en-US" sz="4800" smtClean="0">
                <a:latin typeface="+mj-lt"/>
                <a:cs typeface="Arial" panose="020B0604020202020204" pitchFamily="34" charset="0"/>
              </a:rPr>
            </a:br>
            <a:r>
              <a:rPr lang="en-US" sz="4800" smtClean="0">
                <a:latin typeface="+mj-lt"/>
                <a:cs typeface="Arial" panose="020B0604020202020204" pitchFamily="34" charset="0"/>
              </a:rPr>
              <a:t>CỦA BÀI ĐỌC 2: KỈ NIỆM XƯA.</a:t>
            </a:r>
            <a:endParaRPr lang="en-US" sz="4800" dirty="0">
              <a:latin typeface="+mj-lt"/>
              <a:cs typeface="Arial" panose="020B0604020202020204" pitchFamily="34" charset="0"/>
            </a:endParaRPr>
          </a:p>
        </p:txBody>
      </p:sp>
    </p:spTree>
    <p:extLst>
      <p:ext uri="{BB962C8B-B14F-4D97-AF65-F5344CB8AC3E}">
        <p14:creationId xmlns:p14="http://schemas.microsoft.com/office/powerpoint/2010/main" val="31615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p:nvPr/>
        </p:nvSpPr>
        <p:spPr>
          <a:xfrm rot="4591694">
            <a:off x="-918297" y="776418"/>
            <a:ext cx="1859783" cy="4238821"/>
          </a:xfrm>
          <a:custGeom>
            <a:avLst/>
            <a:gdLst/>
            <a:ahLst/>
            <a:cxnLst/>
            <a:rect l="l" t="t" r="r" b="b"/>
            <a:pathLst>
              <a:path w="1859783" h="4238821" extrusionOk="0">
                <a:moveTo>
                  <a:pt x="0" y="0"/>
                </a:moveTo>
                <a:lnTo>
                  <a:pt x="1859783" y="0"/>
                </a:lnTo>
                <a:lnTo>
                  <a:pt x="1859783" y="4238821"/>
                </a:lnTo>
                <a:lnTo>
                  <a:pt x="0" y="4238821"/>
                </a:lnTo>
                <a:lnTo>
                  <a:pt x="0" y="0"/>
                </a:lnTo>
                <a:close/>
              </a:path>
            </a:pathLst>
          </a:custGeom>
          <a:blipFill rotWithShape="1">
            <a:blip r:embed="rId3">
              <a:alphaModFix/>
            </a:blip>
            <a:stretch>
              <a:fillRect/>
            </a:stretch>
          </a:blipFill>
          <a:ln>
            <a:noFill/>
          </a:ln>
        </p:spPr>
      </p:sp>
      <p:sp>
        <p:nvSpPr>
          <p:cNvPr id="296" name="Google Shape;296;p25"/>
          <p:cNvSpPr/>
          <p:nvPr/>
        </p:nvSpPr>
        <p:spPr>
          <a:xfrm rot="4946471">
            <a:off x="-1672369" y="-3206718"/>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4">
              <a:alphaModFix/>
            </a:blip>
            <a:stretch>
              <a:fillRect/>
            </a:stretch>
          </a:blipFill>
          <a:ln>
            <a:noFill/>
          </a:ln>
        </p:spPr>
      </p:sp>
      <p:sp>
        <p:nvSpPr>
          <p:cNvPr id="298" name="Google Shape;298;p25"/>
          <p:cNvSpPr/>
          <p:nvPr/>
        </p:nvSpPr>
        <p:spPr>
          <a:xfrm rot="6178093" flipH="1">
            <a:off x="3670490" y="9512369"/>
            <a:ext cx="3962771" cy="2335558"/>
          </a:xfrm>
          <a:custGeom>
            <a:avLst/>
            <a:gdLst/>
            <a:ahLst/>
            <a:cxnLst/>
            <a:rect l="l" t="t" r="r" b="b"/>
            <a:pathLst>
              <a:path w="3962771" h="2335558" extrusionOk="0">
                <a:moveTo>
                  <a:pt x="3962772" y="0"/>
                </a:moveTo>
                <a:lnTo>
                  <a:pt x="0" y="0"/>
                </a:lnTo>
                <a:lnTo>
                  <a:pt x="0" y="2335558"/>
                </a:lnTo>
                <a:lnTo>
                  <a:pt x="3962772" y="2335558"/>
                </a:lnTo>
                <a:lnTo>
                  <a:pt x="3962772" y="0"/>
                </a:lnTo>
                <a:close/>
              </a:path>
            </a:pathLst>
          </a:custGeom>
          <a:blipFill rotWithShape="1">
            <a:blip r:embed="rId5">
              <a:alphaModFix/>
            </a:blip>
            <a:stretch>
              <a:fillRect/>
            </a:stretch>
          </a:blipFill>
          <a:ln>
            <a:noFill/>
          </a:ln>
        </p:spPr>
      </p:sp>
      <p:sp>
        <p:nvSpPr>
          <p:cNvPr id="299" name="Google Shape;299;p25"/>
          <p:cNvSpPr/>
          <p:nvPr/>
        </p:nvSpPr>
        <p:spPr>
          <a:xfrm rot="4678601" flipH="1">
            <a:off x="3546840" y="-1836981"/>
            <a:ext cx="3168792" cy="3673962"/>
          </a:xfrm>
          <a:custGeom>
            <a:avLst/>
            <a:gdLst/>
            <a:ahLst/>
            <a:cxnLst/>
            <a:rect l="l" t="t" r="r" b="b"/>
            <a:pathLst>
              <a:path w="3168792" h="3673962" extrusionOk="0">
                <a:moveTo>
                  <a:pt x="3168792" y="0"/>
                </a:moveTo>
                <a:lnTo>
                  <a:pt x="0" y="0"/>
                </a:lnTo>
                <a:lnTo>
                  <a:pt x="0" y="3673962"/>
                </a:lnTo>
                <a:lnTo>
                  <a:pt x="3168792" y="3673962"/>
                </a:lnTo>
                <a:lnTo>
                  <a:pt x="3168792" y="0"/>
                </a:lnTo>
                <a:close/>
              </a:path>
            </a:pathLst>
          </a:custGeom>
          <a:blipFill rotWithShape="1">
            <a:blip r:embed="rId6">
              <a:alphaModFix/>
            </a:blip>
            <a:stretch>
              <a:fillRect/>
            </a:stretch>
          </a:blipFill>
          <a:ln>
            <a:noFill/>
          </a:ln>
        </p:spPr>
      </p:sp>
      <p:sp>
        <p:nvSpPr>
          <p:cNvPr id="300" name="Google Shape;300;p25"/>
          <p:cNvSpPr/>
          <p:nvPr/>
        </p:nvSpPr>
        <p:spPr>
          <a:xfrm rot="-3846868">
            <a:off x="9092999" y="8488038"/>
            <a:ext cx="4343389" cy="5006788"/>
          </a:xfrm>
          <a:custGeom>
            <a:avLst/>
            <a:gdLst/>
            <a:ahLst/>
            <a:cxnLst/>
            <a:rect l="l" t="t" r="r" b="b"/>
            <a:pathLst>
              <a:path w="4343389" h="5006788" extrusionOk="0">
                <a:moveTo>
                  <a:pt x="0" y="0"/>
                </a:moveTo>
                <a:lnTo>
                  <a:pt x="4343389" y="0"/>
                </a:lnTo>
                <a:lnTo>
                  <a:pt x="4343389" y="5006788"/>
                </a:lnTo>
                <a:lnTo>
                  <a:pt x="0" y="5006788"/>
                </a:lnTo>
                <a:lnTo>
                  <a:pt x="0" y="0"/>
                </a:lnTo>
                <a:close/>
              </a:path>
            </a:pathLst>
          </a:custGeom>
          <a:blipFill rotWithShape="1">
            <a:blip r:embed="rId7">
              <a:alphaModFix/>
            </a:blip>
            <a:stretch>
              <a:fillRect/>
            </a:stretch>
          </a:blipFill>
          <a:ln>
            <a:noFill/>
          </a:ln>
        </p:spPr>
      </p:sp>
      <p:sp>
        <p:nvSpPr>
          <p:cNvPr id="301" name="Google Shape;301;p25"/>
          <p:cNvSpPr/>
          <p:nvPr/>
        </p:nvSpPr>
        <p:spPr>
          <a:xfrm rot="1012416">
            <a:off x="12152478" y="-62187"/>
            <a:ext cx="955759" cy="1322850"/>
          </a:xfrm>
          <a:custGeom>
            <a:avLst/>
            <a:gdLst/>
            <a:ahLst/>
            <a:cxnLst/>
            <a:rect l="l" t="t" r="r" b="b"/>
            <a:pathLst>
              <a:path w="955759" h="1322850" extrusionOk="0">
                <a:moveTo>
                  <a:pt x="0" y="0"/>
                </a:moveTo>
                <a:lnTo>
                  <a:pt x="955759" y="0"/>
                </a:lnTo>
                <a:lnTo>
                  <a:pt x="955759" y="1322850"/>
                </a:lnTo>
                <a:lnTo>
                  <a:pt x="0" y="1322850"/>
                </a:lnTo>
                <a:lnTo>
                  <a:pt x="0" y="0"/>
                </a:lnTo>
                <a:close/>
              </a:path>
            </a:pathLst>
          </a:custGeom>
          <a:blipFill rotWithShape="1">
            <a:blip r:embed="rId8">
              <a:alphaModFix/>
            </a:blip>
            <a:stretch>
              <a:fillRect/>
            </a:stretch>
          </a:blipFill>
          <a:ln>
            <a:noFill/>
          </a:ln>
        </p:spPr>
      </p:sp>
      <p:sp>
        <p:nvSpPr>
          <p:cNvPr id="302" name="Google Shape;302;p25"/>
          <p:cNvSpPr/>
          <p:nvPr/>
        </p:nvSpPr>
        <p:spPr>
          <a:xfrm rot="-338427" flipH="1">
            <a:off x="14657198" y="5448522"/>
            <a:ext cx="955759" cy="1322850"/>
          </a:xfrm>
          <a:custGeom>
            <a:avLst/>
            <a:gdLst/>
            <a:ahLst/>
            <a:cxnLst/>
            <a:rect l="l" t="t" r="r" b="b"/>
            <a:pathLst>
              <a:path w="955759" h="1322850" extrusionOk="0">
                <a:moveTo>
                  <a:pt x="955759" y="0"/>
                </a:moveTo>
                <a:lnTo>
                  <a:pt x="0" y="0"/>
                </a:lnTo>
                <a:lnTo>
                  <a:pt x="0" y="1322850"/>
                </a:lnTo>
                <a:lnTo>
                  <a:pt x="955759" y="1322850"/>
                </a:lnTo>
                <a:lnTo>
                  <a:pt x="955759" y="0"/>
                </a:lnTo>
                <a:close/>
              </a:path>
            </a:pathLst>
          </a:custGeom>
          <a:blipFill rotWithShape="1">
            <a:blip r:embed="rId8">
              <a:alphaModFix/>
            </a:blip>
            <a:stretch>
              <a:fillRect/>
            </a:stretch>
          </a:blipFill>
          <a:ln>
            <a:noFill/>
          </a:ln>
        </p:spPr>
      </p:sp>
      <p:sp>
        <p:nvSpPr>
          <p:cNvPr id="303" name="Google Shape;303;p25"/>
          <p:cNvSpPr/>
          <p:nvPr/>
        </p:nvSpPr>
        <p:spPr>
          <a:xfrm rot="190065">
            <a:off x="12897690" y="3799552"/>
            <a:ext cx="6352874" cy="7019750"/>
          </a:xfrm>
          <a:custGeom>
            <a:avLst/>
            <a:gdLst/>
            <a:ahLst/>
            <a:cxnLst/>
            <a:rect l="l" t="t" r="r" b="b"/>
            <a:pathLst>
              <a:path w="6352874" h="7019750" extrusionOk="0">
                <a:moveTo>
                  <a:pt x="0" y="0"/>
                </a:moveTo>
                <a:lnTo>
                  <a:pt x="6352875" y="0"/>
                </a:lnTo>
                <a:lnTo>
                  <a:pt x="6352875" y="7019751"/>
                </a:lnTo>
                <a:lnTo>
                  <a:pt x="0" y="7019751"/>
                </a:lnTo>
                <a:lnTo>
                  <a:pt x="0" y="0"/>
                </a:lnTo>
                <a:close/>
              </a:path>
            </a:pathLst>
          </a:custGeom>
          <a:blipFill rotWithShape="1">
            <a:blip r:embed="rId9">
              <a:alphaModFix/>
            </a:blip>
            <a:stretch>
              <a:fillRect/>
            </a:stretch>
          </a:blipFill>
          <a:ln>
            <a:noFill/>
          </a:ln>
        </p:spPr>
      </p:sp>
      <p:sp>
        <p:nvSpPr>
          <p:cNvPr id="304" name="Google Shape;304;p25"/>
          <p:cNvSpPr/>
          <p:nvPr/>
        </p:nvSpPr>
        <p:spPr>
          <a:xfrm rot="1503105">
            <a:off x="-3550883" y="3263488"/>
            <a:ext cx="6147083" cy="5586161"/>
          </a:xfrm>
          <a:custGeom>
            <a:avLst/>
            <a:gdLst/>
            <a:ahLst/>
            <a:cxnLst/>
            <a:rect l="l" t="t" r="r" b="b"/>
            <a:pathLst>
              <a:path w="6147083" h="5586161" extrusionOk="0">
                <a:moveTo>
                  <a:pt x="0" y="0"/>
                </a:moveTo>
                <a:lnTo>
                  <a:pt x="6147083" y="0"/>
                </a:lnTo>
                <a:lnTo>
                  <a:pt x="6147083" y="5586162"/>
                </a:lnTo>
                <a:lnTo>
                  <a:pt x="0" y="5586162"/>
                </a:lnTo>
                <a:lnTo>
                  <a:pt x="0" y="0"/>
                </a:lnTo>
                <a:close/>
              </a:path>
            </a:pathLst>
          </a:custGeom>
          <a:blipFill rotWithShape="1">
            <a:blip r:embed="rId10">
              <a:alphaModFix/>
            </a:blip>
            <a:stretch>
              <a:fillRect/>
            </a:stretch>
          </a:blipFill>
          <a:ln>
            <a:noFill/>
          </a:ln>
        </p:spPr>
      </p:sp>
      <p:sp>
        <p:nvSpPr>
          <p:cNvPr id="305" name="Google Shape;305;p25"/>
          <p:cNvSpPr/>
          <p:nvPr/>
        </p:nvSpPr>
        <p:spPr>
          <a:xfrm rot="-8214760">
            <a:off x="9500385" y="-5490740"/>
            <a:ext cx="2489454" cy="8229600"/>
          </a:xfrm>
          <a:custGeom>
            <a:avLst/>
            <a:gdLst/>
            <a:ahLst/>
            <a:cxnLst/>
            <a:rect l="l" t="t" r="r" b="b"/>
            <a:pathLst>
              <a:path w="2489454" h="8229600" extrusionOk="0">
                <a:moveTo>
                  <a:pt x="0" y="0"/>
                </a:moveTo>
                <a:lnTo>
                  <a:pt x="2489454" y="0"/>
                </a:lnTo>
                <a:lnTo>
                  <a:pt x="2489454" y="8229600"/>
                </a:lnTo>
                <a:lnTo>
                  <a:pt x="0" y="8229600"/>
                </a:lnTo>
                <a:lnTo>
                  <a:pt x="0" y="0"/>
                </a:lnTo>
                <a:close/>
              </a:path>
            </a:pathLst>
          </a:custGeom>
          <a:blipFill rotWithShape="1">
            <a:blip r:embed="rId11">
              <a:alphaModFix/>
            </a:blip>
            <a:stretch>
              <a:fillRect/>
            </a:stretch>
          </a:blipFill>
          <a:ln>
            <a:noFill/>
          </a:ln>
        </p:spPr>
      </p:sp>
      <p:sp>
        <p:nvSpPr>
          <p:cNvPr id="306" name="Google Shape;306;p25"/>
          <p:cNvSpPr txBox="1"/>
          <p:nvPr/>
        </p:nvSpPr>
        <p:spPr>
          <a:xfrm>
            <a:off x="1926377" y="2028655"/>
            <a:ext cx="13208700" cy="6647974"/>
          </a:xfrm>
          <a:prstGeom prst="rect">
            <a:avLst/>
          </a:prstGeom>
          <a:noFill/>
          <a:ln>
            <a:noFill/>
          </a:ln>
        </p:spPr>
        <p:txBody>
          <a:bodyPr spcFirstLastPara="1" wrap="square" lIns="0" tIns="0" rIns="0" bIns="0" anchor="t" anchorCtr="0">
            <a:spAutoFit/>
          </a:bodyPr>
          <a:lstStyle/>
          <a:p>
            <a:pPr algn="ctr">
              <a:lnSpc>
                <a:spcPct val="150000"/>
              </a:lnSpc>
            </a:pPr>
            <a:r>
              <a:rPr lang="vi-VN" sz="9600" b="1">
                <a:solidFill>
                  <a:schemeClr val="tx1"/>
                </a:solidFill>
              </a:rPr>
              <a:t>CẢM ƠN CÁC EM ĐÃ LẮNG NGHE, </a:t>
            </a:r>
            <a:endParaRPr lang="en-US" sz="9600" b="1">
              <a:solidFill>
                <a:schemeClr val="tx1"/>
              </a:solidFill>
            </a:endParaRPr>
          </a:p>
          <a:p>
            <a:pPr algn="ctr">
              <a:lnSpc>
                <a:spcPct val="150000"/>
              </a:lnSpc>
            </a:pPr>
            <a:r>
              <a:rPr lang="vi-VN" sz="9600" b="1">
                <a:solidFill>
                  <a:schemeClr val="tx1"/>
                </a:solidFill>
              </a:rPr>
              <a:t>HẸN GẶP LẠI!</a:t>
            </a:r>
          </a:p>
        </p:txBody>
      </p:sp>
      <p:sp>
        <p:nvSpPr>
          <p:cNvPr id="307" name="Google Shape;307;p25"/>
          <p:cNvSpPr/>
          <p:nvPr/>
        </p:nvSpPr>
        <p:spPr>
          <a:xfrm rot="-8959766">
            <a:off x="15957973" y="-3550572"/>
            <a:ext cx="2823947" cy="7431438"/>
          </a:xfrm>
          <a:custGeom>
            <a:avLst/>
            <a:gdLst/>
            <a:ahLst/>
            <a:cxnLst/>
            <a:rect l="l" t="t" r="r" b="b"/>
            <a:pathLst>
              <a:path w="2823947" h="7431438" extrusionOk="0">
                <a:moveTo>
                  <a:pt x="0" y="0"/>
                </a:moveTo>
                <a:lnTo>
                  <a:pt x="2823947" y="0"/>
                </a:lnTo>
                <a:lnTo>
                  <a:pt x="2823947" y="7431438"/>
                </a:lnTo>
                <a:lnTo>
                  <a:pt x="0" y="7431438"/>
                </a:lnTo>
                <a:lnTo>
                  <a:pt x="0" y="0"/>
                </a:lnTo>
                <a:close/>
              </a:path>
            </a:pathLst>
          </a:custGeom>
          <a:blipFill rotWithShape="1">
            <a:blip r:embed="rId12">
              <a:alphaModFix/>
            </a:blip>
            <a:stretch>
              <a:fillRect/>
            </a:stretch>
          </a:blipFill>
          <a:ln>
            <a:noFill/>
          </a:ln>
        </p:spPr>
      </p:sp>
      <p:sp>
        <p:nvSpPr>
          <p:cNvPr id="308" name="Google Shape;308;p25"/>
          <p:cNvSpPr/>
          <p:nvPr/>
        </p:nvSpPr>
        <p:spPr>
          <a:xfrm flipH="1">
            <a:off x="-1165219" y="7309427"/>
            <a:ext cx="5102042" cy="4713011"/>
          </a:xfrm>
          <a:custGeom>
            <a:avLst/>
            <a:gdLst/>
            <a:ahLst/>
            <a:cxnLst/>
            <a:rect l="l" t="t" r="r" b="b"/>
            <a:pathLst>
              <a:path w="5102042" h="4713011" extrusionOk="0">
                <a:moveTo>
                  <a:pt x="5102042" y="0"/>
                </a:moveTo>
                <a:lnTo>
                  <a:pt x="0" y="0"/>
                </a:lnTo>
                <a:lnTo>
                  <a:pt x="0" y="4713011"/>
                </a:lnTo>
                <a:lnTo>
                  <a:pt x="5102042" y="4713011"/>
                </a:lnTo>
                <a:lnTo>
                  <a:pt x="5102042" y="0"/>
                </a:lnTo>
                <a:close/>
              </a:path>
            </a:pathLst>
          </a:custGeom>
          <a:blipFill rotWithShape="1">
            <a:blip r:embed="rId13">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anim calcmode="lin" valueType="num">
                                      <p:cBhvr>
                                        <p:cTn id="8" dur="500" fill="hold"/>
                                        <p:tgtEl>
                                          <p:spTgt spid="306"/>
                                        </p:tgtEl>
                                        <p:attrNameLst>
                                          <p:attrName>ppt_x</p:attrName>
                                        </p:attrNameLst>
                                      </p:cBhvr>
                                      <p:tavLst>
                                        <p:tav tm="0">
                                          <p:val>
                                            <p:strVal val="#ppt_x"/>
                                          </p:val>
                                        </p:tav>
                                        <p:tav tm="100000">
                                          <p:val>
                                            <p:strVal val="#ppt_x"/>
                                          </p:val>
                                        </p:tav>
                                      </p:tavLst>
                                    </p:anim>
                                    <p:anim calcmode="lin" valueType="num">
                                      <p:cBhvr>
                                        <p:cTn id="9" dur="500" fill="hold"/>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17"/>
          <p:cNvGrpSpPr/>
          <p:nvPr/>
        </p:nvGrpSpPr>
        <p:grpSpPr>
          <a:xfrm>
            <a:off x="891235" y="3218638"/>
            <a:ext cx="3746575" cy="5394475"/>
            <a:chOff x="0" y="-47625"/>
            <a:chExt cx="986752" cy="1420767"/>
          </a:xfrm>
        </p:grpSpPr>
        <p:sp>
          <p:nvSpPr>
            <p:cNvPr id="153" name="Google Shape;153;p17"/>
            <p:cNvSpPr/>
            <p:nvPr/>
          </p:nvSpPr>
          <p:spPr>
            <a:xfrm>
              <a:off x="0" y="0"/>
              <a:ext cx="986752" cy="1373142"/>
            </a:xfrm>
            <a:custGeom>
              <a:avLst/>
              <a:gdLst/>
              <a:ahLst/>
              <a:cxnLst/>
              <a:rect l="l" t="t" r="r" b="b"/>
              <a:pathLst>
                <a:path w="986752" h="1373142" extrusionOk="0">
                  <a:moveTo>
                    <a:pt x="0" y="0"/>
                  </a:moveTo>
                  <a:lnTo>
                    <a:pt x="986752" y="0"/>
                  </a:lnTo>
                  <a:lnTo>
                    <a:pt x="986752" y="1373142"/>
                  </a:lnTo>
                  <a:lnTo>
                    <a:pt x="0" y="1373142"/>
                  </a:lnTo>
                  <a:close/>
                </a:path>
              </a:pathLst>
            </a:custGeom>
            <a:solidFill>
              <a:srgbClr val="D7E6D5"/>
            </a:solidFill>
            <a:ln>
              <a:noFill/>
            </a:ln>
          </p:spPr>
        </p:sp>
        <p:sp>
          <p:nvSpPr>
            <p:cNvPr id="154" name="Google Shape;154;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5" name="Google Shape;155;p17"/>
          <p:cNvPicPr preferRelativeResize="0"/>
          <p:nvPr/>
        </p:nvPicPr>
        <p:blipFill>
          <a:blip r:embed="rId3">
            <a:extLst>
              <a:ext uri="{28A0092B-C50C-407E-A947-70E740481C1C}">
                <a14:useLocalDpi xmlns:a14="http://schemas.microsoft.com/office/drawing/2010/main" val="0"/>
              </a:ext>
            </a:extLst>
          </a:blip>
          <a:stretch>
            <a:fillRect/>
          </a:stretch>
        </p:blipFill>
        <p:spPr>
          <a:xfrm>
            <a:off x="883684" y="3399463"/>
            <a:ext cx="3754125" cy="5213649"/>
          </a:xfrm>
          <a:prstGeom prst="rect">
            <a:avLst/>
          </a:prstGeom>
          <a:noFill/>
          <a:ln>
            <a:noFill/>
          </a:ln>
        </p:spPr>
      </p:pic>
      <p:grpSp>
        <p:nvGrpSpPr>
          <p:cNvPr id="156" name="Google Shape;156;p17"/>
          <p:cNvGrpSpPr/>
          <p:nvPr/>
        </p:nvGrpSpPr>
        <p:grpSpPr>
          <a:xfrm>
            <a:off x="6959965" y="3274647"/>
            <a:ext cx="3746575" cy="5394475"/>
            <a:chOff x="0" y="-47625"/>
            <a:chExt cx="986752" cy="1420767"/>
          </a:xfrm>
        </p:grpSpPr>
        <p:sp>
          <p:nvSpPr>
            <p:cNvPr id="157" name="Google Shape;157;p17"/>
            <p:cNvSpPr/>
            <p:nvPr/>
          </p:nvSpPr>
          <p:spPr>
            <a:xfrm>
              <a:off x="0" y="0"/>
              <a:ext cx="986752" cy="1373142"/>
            </a:xfrm>
            <a:custGeom>
              <a:avLst/>
              <a:gdLst/>
              <a:ahLst/>
              <a:cxnLst/>
              <a:rect l="l" t="t" r="r" b="b"/>
              <a:pathLst>
                <a:path w="986752" h="1373142" extrusionOk="0">
                  <a:moveTo>
                    <a:pt x="0" y="0"/>
                  </a:moveTo>
                  <a:lnTo>
                    <a:pt x="986752" y="0"/>
                  </a:lnTo>
                  <a:lnTo>
                    <a:pt x="986752" y="1373142"/>
                  </a:lnTo>
                  <a:lnTo>
                    <a:pt x="0" y="1373142"/>
                  </a:lnTo>
                  <a:close/>
                </a:path>
              </a:pathLst>
            </a:custGeom>
            <a:solidFill>
              <a:srgbClr val="D7E6D5"/>
            </a:solidFill>
            <a:ln>
              <a:noFill/>
            </a:ln>
          </p:spPr>
        </p:sp>
        <p:sp>
          <p:nvSpPr>
            <p:cNvPr id="158" name="Google Shape;158;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17"/>
          <p:cNvGrpSpPr/>
          <p:nvPr/>
        </p:nvGrpSpPr>
        <p:grpSpPr>
          <a:xfrm>
            <a:off x="13032798" y="3274646"/>
            <a:ext cx="3746575" cy="5394475"/>
            <a:chOff x="0" y="-47625"/>
            <a:chExt cx="986752" cy="1420767"/>
          </a:xfrm>
        </p:grpSpPr>
        <p:sp>
          <p:nvSpPr>
            <p:cNvPr id="160" name="Google Shape;160;p17"/>
            <p:cNvSpPr/>
            <p:nvPr/>
          </p:nvSpPr>
          <p:spPr>
            <a:xfrm>
              <a:off x="0" y="0"/>
              <a:ext cx="986752" cy="1373142"/>
            </a:xfrm>
            <a:custGeom>
              <a:avLst/>
              <a:gdLst/>
              <a:ahLst/>
              <a:cxnLst/>
              <a:rect l="l" t="t" r="r" b="b"/>
              <a:pathLst>
                <a:path w="986752" h="1373142" extrusionOk="0">
                  <a:moveTo>
                    <a:pt x="0" y="0"/>
                  </a:moveTo>
                  <a:lnTo>
                    <a:pt x="986752" y="0"/>
                  </a:lnTo>
                  <a:lnTo>
                    <a:pt x="986752" y="1373142"/>
                  </a:lnTo>
                  <a:lnTo>
                    <a:pt x="0" y="1373142"/>
                  </a:lnTo>
                  <a:close/>
                </a:path>
              </a:pathLst>
            </a:custGeom>
            <a:solidFill>
              <a:srgbClr val="D7E6D5"/>
            </a:solidFill>
            <a:ln>
              <a:noFill/>
            </a:ln>
          </p:spPr>
        </p:sp>
        <p:sp>
          <p:nvSpPr>
            <p:cNvPr id="161" name="Google Shape;161;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5" name="Google Shape;165;p17"/>
          <p:cNvPicPr preferRelativeResize="0"/>
          <p:nvPr/>
        </p:nvPicPr>
        <p:blipFill rotWithShape="1">
          <a:blip r:embed="rId4">
            <a:extLst>
              <a:ext uri="{28A0092B-C50C-407E-A947-70E740481C1C}">
                <a14:useLocalDpi xmlns:a14="http://schemas.microsoft.com/office/drawing/2010/main" val="0"/>
              </a:ext>
            </a:extLst>
          </a:blip>
          <a:srcRect l="24798" r="14053"/>
          <a:stretch/>
        </p:blipFill>
        <p:spPr>
          <a:xfrm>
            <a:off x="13028695" y="3455471"/>
            <a:ext cx="3750678" cy="5213649"/>
          </a:xfrm>
          <a:prstGeom prst="rect">
            <a:avLst/>
          </a:prstGeom>
          <a:noFill/>
          <a:ln>
            <a:noFill/>
          </a:ln>
        </p:spPr>
      </p:pic>
      <p:pic>
        <p:nvPicPr>
          <p:cNvPr id="166" name="Google Shape;166;p17"/>
          <p:cNvPicPr preferRelativeResize="0"/>
          <p:nvPr/>
        </p:nvPicPr>
        <p:blipFill>
          <a:blip r:embed="rId5">
            <a:extLst>
              <a:ext uri="{28A0092B-C50C-407E-A947-70E740481C1C}">
                <a14:useLocalDpi xmlns:a14="http://schemas.microsoft.com/office/drawing/2010/main" val="0"/>
              </a:ext>
            </a:extLst>
          </a:blip>
          <a:stretch>
            <a:fillRect/>
          </a:stretch>
        </p:blipFill>
        <p:spPr>
          <a:xfrm>
            <a:off x="6959965" y="3455472"/>
            <a:ext cx="3750678" cy="5213649"/>
          </a:xfrm>
          <a:prstGeom prst="rect">
            <a:avLst/>
          </a:prstGeom>
          <a:noFill/>
          <a:ln>
            <a:noFill/>
          </a:ln>
        </p:spPr>
      </p:pic>
      <p:sp>
        <p:nvSpPr>
          <p:cNvPr id="168" name="Google Shape;168;p17"/>
          <p:cNvSpPr/>
          <p:nvPr/>
        </p:nvSpPr>
        <p:spPr>
          <a:xfrm rot="-5229783">
            <a:off x="301745" y="-243153"/>
            <a:ext cx="1672272" cy="2513120"/>
          </a:xfrm>
          <a:custGeom>
            <a:avLst/>
            <a:gdLst/>
            <a:ahLst/>
            <a:cxnLst/>
            <a:rect l="l" t="t" r="r" b="b"/>
            <a:pathLst>
              <a:path w="1672272" h="2513120" extrusionOk="0">
                <a:moveTo>
                  <a:pt x="0" y="0"/>
                </a:moveTo>
                <a:lnTo>
                  <a:pt x="1672272" y="0"/>
                </a:lnTo>
                <a:lnTo>
                  <a:pt x="1672272" y="2513120"/>
                </a:lnTo>
                <a:lnTo>
                  <a:pt x="0" y="2513120"/>
                </a:lnTo>
                <a:lnTo>
                  <a:pt x="0" y="0"/>
                </a:lnTo>
                <a:close/>
              </a:path>
            </a:pathLst>
          </a:custGeom>
          <a:blipFill rotWithShape="1">
            <a:blip r:embed="rId6">
              <a:alphaModFix/>
            </a:blip>
            <a:stretch>
              <a:fillRect/>
            </a:stretch>
          </a:blipFill>
          <a:ln>
            <a:noFill/>
          </a:ln>
        </p:spPr>
      </p:sp>
      <p:sp>
        <p:nvSpPr>
          <p:cNvPr id="169" name="Google Shape;169;p17"/>
          <p:cNvSpPr txBox="1"/>
          <p:nvPr/>
        </p:nvSpPr>
        <p:spPr>
          <a:xfrm>
            <a:off x="986048" y="2114102"/>
            <a:ext cx="16230600" cy="901144"/>
          </a:xfrm>
          <a:prstGeom prst="rect">
            <a:avLst/>
          </a:prstGeom>
          <a:noFill/>
          <a:ln>
            <a:noFill/>
          </a:ln>
        </p:spPr>
        <p:txBody>
          <a:bodyPr spcFirstLastPara="1" wrap="square" lIns="0" tIns="0" rIns="0" bIns="0" anchor="t" anchorCtr="0">
            <a:spAutoFit/>
          </a:bodyPr>
          <a:lstStyle/>
          <a:p>
            <a:pPr lvl="0" algn="ctr">
              <a:lnSpc>
                <a:spcPct val="122006"/>
              </a:lnSpc>
            </a:pPr>
            <a:r>
              <a:rPr lang="vi-VN" sz="4800" b="1"/>
              <a:t>Em biết những loại hoa hồng nào, hãy kể tên?</a:t>
            </a:r>
            <a:endParaRPr sz="4800" b="1"/>
          </a:p>
        </p:txBody>
      </p:sp>
      <p:sp>
        <p:nvSpPr>
          <p:cNvPr id="178" name="Google Shape;178;p17"/>
          <p:cNvSpPr/>
          <p:nvPr/>
        </p:nvSpPr>
        <p:spPr>
          <a:xfrm rot="-3941816">
            <a:off x="16412008" y="-210156"/>
            <a:ext cx="2618928" cy="3423435"/>
          </a:xfrm>
          <a:custGeom>
            <a:avLst/>
            <a:gdLst/>
            <a:ahLst/>
            <a:cxnLst/>
            <a:rect l="l" t="t" r="r" b="b"/>
            <a:pathLst>
              <a:path w="2618928" h="3423435" extrusionOk="0">
                <a:moveTo>
                  <a:pt x="0" y="0"/>
                </a:moveTo>
                <a:lnTo>
                  <a:pt x="2618928" y="0"/>
                </a:lnTo>
                <a:lnTo>
                  <a:pt x="2618928" y="3423435"/>
                </a:lnTo>
                <a:lnTo>
                  <a:pt x="0" y="3423435"/>
                </a:lnTo>
                <a:lnTo>
                  <a:pt x="0" y="0"/>
                </a:lnTo>
                <a:close/>
              </a:path>
            </a:pathLst>
          </a:custGeom>
          <a:blipFill rotWithShape="1">
            <a:blip r:embed="rId7">
              <a:alphaModFix/>
            </a:blip>
            <a:stretch>
              <a:fillRect/>
            </a:stretch>
          </a:blipFill>
          <a:ln>
            <a:noFill/>
          </a:ln>
        </p:spPr>
      </p:sp>
      <p:sp>
        <p:nvSpPr>
          <p:cNvPr id="29" name="Google Shape;169;p17"/>
          <p:cNvSpPr txBox="1"/>
          <p:nvPr/>
        </p:nvSpPr>
        <p:spPr>
          <a:xfrm>
            <a:off x="955429" y="615579"/>
            <a:ext cx="16230600" cy="1239122"/>
          </a:xfrm>
          <a:prstGeom prst="rect">
            <a:avLst/>
          </a:prstGeom>
          <a:noFill/>
          <a:ln>
            <a:noFill/>
          </a:ln>
        </p:spPr>
        <p:txBody>
          <a:bodyPr spcFirstLastPara="1" wrap="square" lIns="0" tIns="0" rIns="0" bIns="0" anchor="t" anchorCtr="0">
            <a:spAutoFit/>
          </a:bodyPr>
          <a:lstStyle/>
          <a:p>
            <a:pPr lvl="0" algn="ctr">
              <a:lnSpc>
                <a:spcPct val="122006"/>
              </a:lnSpc>
            </a:pPr>
            <a:r>
              <a:rPr lang="vi-VN" sz="6600" b="1">
                <a:solidFill>
                  <a:schemeClr val="accent3">
                    <a:lumMod val="50000"/>
                  </a:schemeClr>
                </a:solidFill>
              </a:rPr>
              <a:t>KHỞI ĐỘNG</a:t>
            </a:r>
            <a:endParaRPr sz="28700">
              <a:solidFill>
                <a:schemeClr val="accent3">
                  <a:lumMod val="50000"/>
                </a:schemeClr>
              </a:solidFill>
            </a:endParaRPr>
          </a:p>
        </p:txBody>
      </p:sp>
      <p:sp>
        <p:nvSpPr>
          <p:cNvPr id="23" name="Google Shape;169;p17"/>
          <p:cNvSpPr txBox="1"/>
          <p:nvPr/>
        </p:nvSpPr>
        <p:spPr>
          <a:xfrm>
            <a:off x="305079" y="8793937"/>
            <a:ext cx="4911333" cy="901144"/>
          </a:xfrm>
          <a:prstGeom prst="rect">
            <a:avLst/>
          </a:prstGeom>
          <a:noFill/>
          <a:ln>
            <a:noFill/>
          </a:ln>
        </p:spPr>
        <p:txBody>
          <a:bodyPr spcFirstLastPara="1" wrap="square" lIns="0" tIns="0" rIns="0" bIns="0" anchor="t" anchorCtr="0">
            <a:spAutoFit/>
          </a:bodyPr>
          <a:lstStyle/>
          <a:p>
            <a:pPr lvl="0" algn="ctr">
              <a:lnSpc>
                <a:spcPct val="122006"/>
              </a:lnSpc>
            </a:pPr>
            <a:r>
              <a:rPr lang="en-US" sz="4800" smtClean="0"/>
              <a:t>H</a:t>
            </a:r>
            <a:r>
              <a:rPr lang="vi-VN" sz="4800" smtClean="0"/>
              <a:t>oa </a:t>
            </a:r>
            <a:r>
              <a:rPr lang="vi-VN" sz="4800"/>
              <a:t>hồng </a:t>
            </a:r>
            <a:r>
              <a:rPr lang="en-US" sz="4800" smtClean="0"/>
              <a:t>vàng</a:t>
            </a:r>
            <a:endParaRPr sz="4800"/>
          </a:p>
        </p:txBody>
      </p:sp>
      <p:sp>
        <p:nvSpPr>
          <p:cNvPr id="24" name="Google Shape;169;p17"/>
          <p:cNvSpPr txBox="1"/>
          <p:nvPr/>
        </p:nvSpPr>
        <p:spPr>
          <a:xfrm>
            <a:off x="6377585" y="8793937"/>
            <a:ext cx="4911333" cy="901144"/>
          </a:xfrm>
          <a:prstGeom prst="rect">
            <a:avLst/>
          </a:prstGeom>
          <a:noFill/>
          <a:ln>
            <a:noFill/>
          </a:ln>
        </p:spPr>
        <p:txBody>
          <a:bodyPr spcFirstLastPara="1" wrap="square" lIns="0" tIns="0" rIns="0" bIns="0" anchor="t" anchorCtr="0">
            <a:spAutoFit/>
          </a:bodyPr>
          <a:lstStyle/>
          <a:p>
            <a:pPr lvl="0" algn="ctr">
              <a:lnSpc>
                <a:spcPct val="122006"/>
              </a:lnSpc>
            </a:pPr>
            <a:r>
              <a:rPr lang="en-US" sz="4800" smtClean="0"/>
              <a:t>H</a:t>
            </a:r>
            <a:r>
              <a:rPr lang="vi-VN" sz="4800" smtClean="0"/>
              <a:t>oa </a:t>
            </a:r>
            <a:r>
              <a:rPr lang="vi-VN" sz="4800"/>
              <a:t>hồng </a:t>
            </a:r>
            <a:r>
              <a:rPr lang="en-US" sz="4800" smtClean="0"/>
              <a:t>trắng</a:t>
            </a:r>
            <a:endParaRPr sz="4800"/>
          </a:p>
        </p:txBody>
      </p:sp>
      <p:sp>
        <p:nvSpPr>
          <p:cNvPr id="25" name="Google Shape;169;p17"/>
          <p:cNvSpPr txBox="1"/>
          <p:nvPr/>
        </p:nvSpPr>
        <p:spPr>
          <a:xfrm>
            <a:off x="12450091" y="8849945"/>
            <a:ext cx="4911333" cy="901144"/>
          </a:xfrm>
          <a:prstGeom prst="rect">
            <a:avLst/>
          </a:prstGeom>
          <a:noFill/>
          <a:ln>
            <a:noFill/>
          </a:ln>
        </p:spPr>
        <p:txBody>
          <a:bodyPr spcFirstLastPara="1" wrap="square" lIns="0" tIns="0" rIns="0" bIns="0" anchor="t" anchorCtr="0">
            <a:spAutoFit/>
          </a:bodyPr>
          <a:lstStyle/>
          <a:p>
            <a:pPr lvl="0" algn="ctr">
              <a:lnSpc>
                <a:spcPct val="122006"/>
              </a:lnSpc>
            </a:pPr>
            <a:r>
              <a:rPr lang="en-US" sz="4800" smtClean="0"/>
              <a:t>H</a:t>
            </a:r>
            <a:r>
              <a:rPr lang="vi-VN" sz="4800" smtClean="0"/>
              <a:t>oa </a:t>
            </a:r>
            <a:r>
              <a:rPr lang="vi-VN" sz="4800"/>
              <a:t>hồng </a:t>
            </a:r>
            <a:r>
              <a:rPr lang="en-US" sz="4800" smtClean="0"/>
              <a:t>đỏ</a:t>
            </a:r>
            <a:endParaRPr sz="4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9"/>
                                        </p:tgtEl>
                                        <p:attrNameLst>
                                          <p:attrName>style.visibility</p:attrName>
                                        </p:attrNameLst>
                                      </p:cBhvr>
                                      <p:to>
                                        <p:strVal val="visible"/>
                                      </p:to>
                                    </p:set>
                                    <p:animEffect transition="in" filter="wipe(left)">
                                      <p:cBhvr>
                                        <p:cTn id="14" dur="500"/>
                                        <p:tgtEl>
                                          <p:spTgt spid="16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par>
                                <p:cTn id="23" presetID="10" presetClass="entr" presetSubtype="0"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childTnLst>
                                </p:cTn>
                              </p:par>
                              <p:par>
                                <p:cTn id="26" presetID="10" presetClass="entr" presetSubtype="0" fill="hold" nodeType="with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fade">
                                      <p:cBhvr>
                                        <p:cTn id="28" dur="500"/>
                                        <p:tgtEl>
                                          <p:spTgt spid="159"/>
                                        </p:tgtEl>
                                      </p:cBhvr>
                                    </p:animEffect>
                                  </p:childTnLst>
                                </p:cTn>
                              </p:par>
                              <p:par>
                                <p:cTn id="29" presetID="10" presetClass="entr" presetSubtype="0" fill="hold" nodeType="withEffect">
                                  <p:stCondLst>
                                    <p:cond delay="0"/>
                                  </p:stCondLst>
                                  <p:childTnLst>
                                    <p:set>
                                      <p:cBhvr>
                                        <p:cTn id="30" dur="1" fill="hold">
                                          <p:stCondLst>
                                            <p:cond delay="0"/>
                                          </p:stCondLst>
                                        </p:cTn>
                                        <p:tgtEl>
                                          <p:spTgt spid="165"/>
                                        </p:tgtEl>
                                        <p:attrNameLst>
                                          <p:attrName>style.visibility</p:attrName>
                                        </p:attrNameLst>
                                      </p:cBhvr>
                                      <p:to>
                                        <p:strVal val="visible"/>
                                      </p:to>
                                    </p:set>
                                    <p:animEffect transition="in" filter="fade">
                                      <p:cBhvr>
                                        <p:cTn id="31" dur="500"/>
                                        <p:tgtEl>
                                          <p:spTgt spid="165"/>
                                        </p:tgtEl>
                                      </p:cBhvr>
                                    </p:animEffect>
                                  </p:childTnLst>
                                </p:cTn>
                              </p:par>
                              <p:par>
                                <p:cTn id="32" presetID="10" presetClass="entr" presetSubtype="0" fill="hold" nodeType="withEffect">
                                  <p:stCondLst>
                                    <p:cond delay="0"/>
                                  </p:stCondLst>
                                  <p:childTnLst>
                                    <p:set>
                                      <p:cBhvr>
                                        <p:cTn id="33" dur="1" fill="hold">
                                          <p:stCondLst>
                                            <p:cond delay="0"/>
                                          </p:stCondLst>
                                        </p:cTn>
                                        <p:tgtEl>
                                          <p:spTgt spid="166"/>
                                        </p:tgtEl>
                                        <p:attrNameLst>
                                          <p:attrName>style.visibility</p:attrName>
                                        </p:attrNameLst>
                                      </p:cBhvr>
                                      <p:to>
                                        <p:strVal val="visible"/>
                                      </p:to>
                                    </p:set>
                                    <p:animEffect transition="in" filter="fade">
                                      <p:cBhvr>
                                        <p:cTn id="34" dur="500"/>
                                        <p:tgtEl>
                                          <p:spTgt spid="16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9"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768220" y="4892808"/>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sp>
      <p:sp>
        <p:nvSpPr>
          <p:cNvPr id="236" name="Google Shape;236;p21"/>
          <p:cNvSpPr/>
          <p:nvPr/>
        </p:nvSpPr>
        <p:spPr>
          <a:xfrm>
            <a:off x="6306393" y="7584735"/>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4">
              <a:alphaModFix/>
            </a:blip>
            <a:stretch>
              <a:fillRect/>
            </a:stretch>
          </a:blipFill>
          <a:ln>
            <a:noFill/>
          </a:ln>
        </p:spPr>
      </p:sp>
      <p:sp>
        <p:nvSpPr>
          <p:cNvPr id="238" name="Google Shape;238;p21"/>
          <p:cNvSpPr/>
          <p:nvPr/>
        </p:nvSpPr>
        <p:spPr>
          <a:xfrm rot="3736797">
            <a:off x="-428658" y="422877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5">
              <a:alphaModFix/>
            </a:blip>
            <a:stretch>
              <a:fillRect/>
            </a:stretch>
          </a:blipFill>
          <a:ln>
            <a:noFill/>
          </a:ln>
        </p:spPr>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6">
              <a:alphaModFix/>
            </a:blip>
            <a:stretch>
              <a:fillRect/>
            </a:stretch>
          </a:blipFill>
          <a:ln>
            <a:noFill/>
          </a:ln>
        </p:spPr>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7">
              <a:alphaModFix/>
            </a:blip>
            <a:stretch>
              <a:fillRect/>
            </a:stretch>
          </a:blipFill>
          <a:ln>
            <a:noFill/>
          </a:ln>
        </p:spPr>
      </p:sp>
      <p:sp>
        <p:nvSpPr>
          <p:cNvPr id="241" name="Google Shape;241;p21"/>
          <p:cNvSpPr/>
          <p:nvPr/>
        </p:nvSpPr>
        <p:spPr>
          <a:xfrm rot="-2416625">
            <a:off x="16332140" y="-1518904"/>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8">
              <a:alphaModFix/>
            </a:blip>
            <a:stretch>
              <a:fillRect/>
            </a:stretch>
          </a:blipFill>
          <a:ln>
            <a:noFill/>
          </a:ln>
        </p:spPr>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9">
              <a:alphaModFix/>
            </a:blip>
            <a:stretch>
              <a:fillRect/>
            </a:stretch>
          </a:blipFill>
          <a:ln>
            <a:noFill/>
          </a:ln>
        </p:spPr>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0">
              <a:alphaModFix/>
            </a:blip>
            <a:stretch>
              <a:fillRect/>
            </a:stretch>
          </a:blipFill>
          <a:ln>
            <a:noFill/>
          </a:ln>
        </p:spPr>
      </p:sp>
      <p:sp>
        <p:nvSpPr>
          <p:cNvPr id="14" name="TextBox 13"/>
          <p:cNvSpPr txBox="1"/>
          <p:nvPr/>
        </p:nvSpPr>
        <p:spPr>
          <a:xfrm>
            <a:off x="3905457" y="887737"/>
            <a:ext cx="10033516" cy="3416320"/>
          </a:xfrm>
          <a:prstGeom prst="rect">
            <a:avLst/>
          </a:prstGeom>
          <a:noFill/>
        </p:spPr>
        <p:txBody>
          <a:bodyPr wrap="none" rtlCol="0">
            <a:spAutoFit/>
          </a:bodyPr>
          <a:lstStyle/>
          <a:p>
            <a:pPr algn="ctr">
              <a:lnSpc>
                <a:spcPct val="150000"/>
              </a:lnSpc>
            </a:pPr>
            <a:r>
              <a:rPr lang="en-US" sz="7200" b="1" u="sng" smtClean="0">
                <a:solidFill>
                  <a:schemeClr val="accent3">
                    <a:lumMod val="50000"/>
                  </a:schemeClr>
                </a:solidFill>
              </a:rPr>
              <a:t>BÀI </a:t>
            </a:r>
            <a:r>
              <a:rPr lang="en-US" sz="7200" b="1" u="sng">
                <a:solidFill>
                  <a:schemeClr val="accent3">
                    <a:lumMod val="50000"/>
                  </a:schemeClr>
                </a:solidFill>
              </a:rPr>
              <a:t>7</a:t>
            </a:r>
            <a:r>
              <a:rPr lang="en-US" sz="7200" b="1" u="sng" smtClean="0">
                <a:solidFill>
                  <a:schemeClr val="accent3">
                    <a:lumMod val="50000"/>
                  </a:schemeClr>
                </a:solidFill>
              </a:rPr>
              <a:t>:</a:t>
            </a:r>
          </a:p>
          <a:p>
            <a:pPr algn="ctr">
              <a:lnSpc>
                <a:spcPct val="150000"/>
              </a:lnSpc>
            </a:pPr>
            <a:r>
              <a:rPr lang="en-US" sz="7200" b="1" smtClean="0">
                <a:solidFill>
                  <a:schemeClr val="accent3">
                    <a:lumMod val="50000"/>
                  </a:schemeClr>
                </a:solidFill>
              </a:rPr>
              <a:t>HỌ </a:t>
            </a:r>
            <a:r>
              <a:rPr lang="en-US" sz="7200" b="1" dirty="0">
                <a:solidFill>
                  <a:schemeClr val="accent3">
                    <a:lumMod val="50000"/>
                  </a:schemeClr>
                </a:solidFill>
              </a:rPr>
              <a:t>HÀNG, LÀNG </a:t>
            </a:r>
            <a:r>
              <a:rPr lang="en-US" sz="7200" b="1" dirty="0" smtClean="0">
                <a:solidFill>
                  <a:schemeClr val="accent3">
                    <a:lumMod val="50000"/>
                  </a:schemeClr>
                </a:solidFill>
              </a:rPr>
              <a:t>XÓM</a:t>
            </a:r>
            <a:endParaRPr lang="en-US" sz="7200" b="1" dirty="0">
              <a:solidFill>
                <a:schemeClr val="accent3">
                  <a:lumMod val="50000"/>
                </a:schemeClr>
              </a:solidFill>
            </a:endParaRPr>
          </a:p>
        </p:txBody>
      </p:sp>
      <p:sp>
        <p:nvSpPr>
          <p:cNvPr id="2" name="Rectangle 1"/>
          <p:cNvSpPr/>
          <p:nvPr/>
        </p:nvSpPr>
        <p:spPr>
          <a:xfrm>
            <a:off x="3181927" y="4696233"/>
            <a:ext cx="12034064" cy="3164969"/>
          </a:xfrm>
          <a:prstGeom prst="rect">
            <a:avLst/>
          </a:prstGeom>
        </p:spPr>
        <p:txBody>
          <a:bodyPr wrap="none">
            <a:spAutoFit/>
          </a:bodyPr>
          <a:lstStyle/>
          <a:p>
            <a:pPr algn="ctr">
              <a:lnSpc>
                <a:spcPct val="150000"/>
              </a:lnSpc>
              <a:spcBef>
                <a:spcPts val="200"/>
              </a:spcBef>
            </a:pPr>
            <a:r>
              <a:rPr lang="en-US" sz="6600" b="1">
                <a:solidFill>
                  <a:schemeClr val="tx2">
                    <a:lumMod val="25000"/>
                  </a:schemeClr>
                </a:solidFill>
              </a:rPr>
              <a:t>NÓI VÀ NGHE </a:t>
            </a:r>
            <a:r>
              <a:rPr lang="vi-VN" sz="6600" b="1">
                <a:solidFill>
                  <a:schemeClr val="tx2">
                    <a:lumMod val="25000"/>
                  </a:schemeClr>
                </a:solidFill>
              </a:rPr>
              <a:t>- </a:t>
            </a:r>
            <a:r>
              <a:rPr lang="en-US" sz="6600" b="1">
                <a:solidFill>
                  <a:schemeClr val="tx2">
                    <a:lumMod val="25000"/>
                  </a:schemeClr>
                </a:solidFill>
              </a:rPr>
              <a:t>KỂ CHUYỆN: </a:t>
            </a:r>
            <a:endParaRPr lang="en-US" sz="6600" b="1" smtClean="0">
              <a:solidFill>
                <a:schemeClr val="tx2">
                  <a:lumMod val="25000"/>
                </a:schemeClr>
              </a:solidFill>
            </a:endParaRPr>
          </a:p>
          <a:p>
            <a:pPr algn="ctr">
              <a:lnSpc>
                <a:spcPct val="150000"/>
              </a:lnSpc>
              <a:spcBef>
                <a:spcPts val="200"/>
              </a:spcBef>
            </a:pPr>
            <a:r>
              <a:rPr lang="vi-VN" sz="6600" b="1" smtClean="0">
                <a:solidFill>
                  <a:schemeClr val="tx2">
                    <a:lumMod val="25000"/>
                  </a:schemeClr>
                </a:solidFill>
              </a:rPr>
              <a:t>CÂY </a:t>
            </a:r>
            <a:r>
              <a:rPr lang="vi-VN" sz="6600" b="1">
                <a:solidFill>
                  <a:schemeClr val="tx2">
                    <a:lumMod val="25000"/>
                  </a:schemeClr>
                </a:solidFill>
              </a:rPr>
              <a:t>HOA HỒNG BẠCH</a:t>
            </a:r>
            <a:endParaRPr lang="en-US" sz="6600" b="1">
              <a:solidFill>
                <a:schemeClr val="tx2">
                  <a:lumMod val="25000"/>
                </a:schemeClr>
              </a:solidFill>
            </a:endParaRPr>
          </a:p>
        </p:txBody>
      </p:sp>
    </p:spTree>
    <p:extLst>
      <p:ext uri="{BB962C8B-B14F-4D97-AF65-F5344CB8AC3E}">
        <p14:creationId xmlns:p14="http://schemas.microsoft.com/office/powerpoint/2010/main" val="36415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p:nvPr/>
        </p:nvSpPr>
        <p:spPr>
          <a:xfrm rot="-2147039">
            <a:off x="15827315" y="-660573"/>
            <a:ext cx="4343389" cy="5006788"/>
          </a:xfrm>
          <a:custGeom>
            <a:avLst/>
            <a:gdLst/>
            <a:ahLst/>
            <a:cxnLst/>
            <a:rect l="l" t="t" r="r" b="b"/>
            <a:pathLst>
              <a:path w="4343389" h="5006788" extrusionOk="0">
                <a:moveTo>
                  <a:pt x="0" y="0"/>
                </a:moveTo>
                <a:lnTo>
                  <a:pt x="4343389" y="0"/>
                </a:lnTo>
                <a:lnTo>
                  <a:pt x="4343389" y="5006789"/>
                </a:lnTo>
                <a:lnTo>
                  <a:pt x="0" y="5006789"/>
                </a:lnTo>
                <a:lnTo>
                  <a:pt x="0" y="0"/>
                </a:lnTo>
                <a:close/>
              </a:path>
            </a:pathLst>
          </a:custGeom>
          <a:blipFill rotWithShape="1">
            <a:blip r:embed="rId3">
              <a:alphaModFix/>
            </a:blip>
            <a:stretch>
              <a:fillRect/>
            </a:stretch>
          </a:blipFill>
          <a:ln>
            <a:noFill/>
          </a:ln>
        </p:spPr>
      </p:sp>
      <p:sp>
        <p:nvSpPr>
          <p:cNvPr id="118" name="Google Shape;118;p15"/>
          <p:cNvSpPr/>
          <p:nvPr/>
        </p:nvSpPr>
        <p:spPr>
          <a:xfrm>
            <a:off x="3182717" y="4942163"/>
            <a:ext cx="1411074" cy="1351733"/>
          </a:xfrm>
          <a:custGeom>
            <a:avLst/>
            <a:gdLst/>
            <a:ahLst/>
            <a:cxnLst/>
            <a:rect l="l" t="t" r="r" b="b"/>
            <a:pathLst>
              <a:path w="2706626" h="2669409" extrusionOk="0">
                <a:moveTo>
                  <a:pt x="0" y="0"/>
                </a:moveTo>
                <a:lnTo>
                  <a:pt x="2706625" y="0"/>
                </a:lnTo>
                <a:lnTo>
                  <a:pt x="2706625" y="2669409"/>
                </a:lnTo>
                <a:lnTo>
                  <a:pt x="0" y="2669409"/>
                </a:lnTo>
                <a:lnTo>
                  <a:pt x="0" y="0"/>
                </a:lnTo>
                <a:close/>
              </a:path>
            </a:pathLst>
          </a:custGeom>
          <a:blipFill rotWithShape="1">
            <a:blip r:embed="rId4">
              <a:alphaModFix/>
            </a:blip>
            <a:stretch>
              <a:fillRect/>
            </a:stretch>
          </a:blipFill>
          <a:ln>
            <a:noFill/>
          </a:ln>
        </p:spPr>
      </p:sp>
      <p:sp>
        <p:nvSpPr>
          <p:cNvPr id="119" name="Google Shape;119;p15"/>
          <p:cNvSpPr/>
          <p:nvPr/>
        </p:nvSpPr>
        <p:spPr>
          <a:xfrm>
            <a:off x="3232381" y="7160005"/>
            <a:ext cx="1411074" cy="1351733"/>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4">
              <a:alphaModFix/>
            </a:blip>
            <a:stretch>
              <a:fillRect/>
            </a:stretch>
          </a:blipFill>
          <a:ln>
            <a:noFill/>
          </a:ln>
        </p:spPr>
      </p:sp>
      <p:sp>
        <p:nvSpPr>
          <p:cNvPr id="120" name="Google Shape;120;p15"/>
          <p:cNvSpPr/>
          <p:nvPr/>
        </p:nvSpPr>
        <p:spPr>
          <a:xfrm>
            <a:off x="3232381" y="2894177"/>
            <a:ext cx="1411074" cy="1351733"/>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5">
              <a:alphaModFix/>
            </a:blip>
            <a:stretch>
              <a:fillRect/>
            </a:stretch>
          </a:blipFill>
          <a:ln>
            <a:noFill/>
          </a:ln>
        </p:spPr>
      </p:sp>
      <p:sp>
        <p:nvSpPr>
          <p:cNvPr id="123" name="Google Shape;123;p15"/>
          <p:cNvSpPr/>
          <p:nvPr/>
        </p:nvSpPr>
        <p:spPr>
          <a:xfrm>
            <a:off x="-2158168" y="-1127459"/>
            <a:ext cx="4389503" cy="4995167"/>
          </a:xfrm>
          <a:custGeom>
            <a:avLst/>
            <a:gdLst/>
            <a:ahLst/>
            <a:cxnLst/>
            <a:rect l="l" t="t" r="r" b="b"/>
            <a:pathLst>
              <a:path w="4389503" h="4995167" extrusionOk="0">
                <a:moveTo>
                  <a:pt x="0" y="0"/>
                </a:moveTo>
                <a:lnTo>
                  <a:pt x="4389503" y="0"/>
                </a:lnTo>
                <a:lnTo>
                  <a:pt x="4389503" y="4995167"/>
                </a:lnTo>
                <a:lnTo>
                  <a:pt x="0" y="4995167"/>
                </a:lnTo>
                <a:lnTo>
                  <a:pt x="0" y="0"/>
                </a:lnTo>
                <a:close/>
              </a:path>
            </a:pathLst>
          </a:custGeom>
          <a:blipFill rotWithShape="1">
            <a:blip r:embed="rId6">
              <a:alphaModFix/>
            </a:blip>
            <a:stretch>
              <a:fillRect/>
            </a:stretch>
          </a:blipFill>
          <a:ln>
            <a:noFill/>
          </a:ln>
        </p:spPr>
      </p:sp>
      <p:sp>
        <p:nvSpPr>
          <p:cNvPr id="125" name="Google Shape;125;p15"/>
          <p:cNvSpPr/>
          <p:nvPr/>
        </p:nvSpPr>
        <p:spPr>
          <a:xfrm rot="4950816">
            <a:off x="-1445900"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7">
              <a:alphaModFix/>
            </a:blip>
            <a:stretch>
              <a:fillRect/>
            </a:stretch>
          </a:blipFill>
          <a:ln>
            <a:noFill/>
          </a:ln>
        </p:spPr>
      </p:sp>
      <p:sp>
        <p:nvSpPr>
          <p:cNvPr id="126" name="Google Shape;126;p15"/>
          <p:cNvSpPr/>
          <p:nvPr/>
        </p:nvSpPr>
        <p:spPr>
          <a:xfrm rot="-3155491">
            <a:off x="16993345" y="7136052"/>
            <a:ext cx="3596276" cy="5298381"/>
          </a:xfrm>
          <a:custGeom>
            <a:avLst/>
            <a:gdLst/>
            <a:ahLst/>
            <a:cxnLst/>
            <a:rect l="l" t="t" r="r" b="b"/>
            <a:pathLst>
              <a:path w="3596276" h="5298381" extrusionOk="0">
                <a:moveTo>
                  <a:pt x="0" y="0"/>
                </a:moveTo>
                <a:lnTo>
                  <a:pt x="3596277" y="0"/>
                </a:lnTo>
                <a:lnTo>
                  <a:pt x="3596277" y="5298382"/>
                </a:lnTo>
                <a:lnTo>
                  <a:pt x="0" y="5298382"/>
                </a:lnTo>
                <a:lnTo>
                  <a:pt x="0" y="0"/>
                </a:lnTo>
                <a:close/>
              </a:path>
            </a:pathLst>
          </a:custGeom>
          <a:blipFill rotWithShape="1">
            <a:blip r:embed="rId7">
              <a:alphaModFix/>
            </a:blip>
            <a:stretch>
              <a:fillRect/>
            </a:stretch>
          </a:blipFill>
          <a:ln>
            <a:noFill/>
          </a:ln>
        </p:spPr>
      </p:sp>
      <p:sp>
        <p:nvSpPr>
          <p:cNvPr id="2" name="TextBox 1"/>
          <p:cNvSpPr txBox="1"/>
          <p:nvPr/>
        </p:nvSpPr>
        <p:spPr>
          <a:xfrm>
            <a:off x="3488746" y="3062211"/>
            <a:ext cx="1040670" cy="1015663"/>
          </a:xfrm>
          <a:prstGeom prst="rect">
            <a:avLst/>
          </a:prstGeom>
          <a:noFill/>
        </p:spPr>
        <p:txBody>
          <a:bodyPr wrap="none" rtlCol="0">
            <a:spAutoFit/>
          </a:bodyPr>
          <a:lstStyle/>
          <a:p>
            <a:r>
              <a:rPr lang="en-US" sz="6000" b="1" smtClean="0">
                <a:solidFill>
                  <a:schemeClr val="bg1"/>
                </a:solidFill>
              </a:rPr>
              <a:t>01</a:t>
            </a:r>
            <a:endParaRPr lang="en-US" sz="6000" b="1">
              <a:solidFill>
                <a:schemeClr val="bg1"/>
              </a:solidFill>
            </a:endParaRPr>
          </a:p>
        </p:txBody>
      </p:sp>
      <p:sp>
        <p:nvSpPr>
          <p:cNvPr id="20" name="TextBox 19"/>
          <p:cNvSpPr txBox="1"/>
          <p:nvPr/>
        </p:nvSpPr>
        <p:spPr>
          <a:xfrm>
            <a:off x="3408837" y="7328039"/>
            <a:ext cx="1040670" cy="1015663"/>
          </a:xfrm>
          <a:prstGeom prst="rect">
            <a:avLst/>
          </a:prstGeom>
          <a:noFill/>
        </p:spPr>
        <p:txBody>
          <a:bodyPr wrap="none" rtlCol="0">
            <a:spAutoFit/>
          </a:bodyPr>
          <a:lstStyle/>
          <a:p>
            <a:r>
              <a:rPr lang="en-US" sz="6000" b="1" smtClean="0">
                <a:solidFill>
                  <a:schemeClr val="bg1"/>
                </a:solidFill>
              </a:rPr>
              <a:t>03</a:t>
            </a:r>
            <a:endParaRPr lang="en-US" sz="6000" b="1">
              <a:solidFill>
                <a:schemeClr val="bg1"/>
              </a:solidFill>
            </a:endParaRPr>
          </a:p>
        </p:txBody>
      </p:sp>
      <p:sp>
        <p:nvSpPr>
          <p:cNvPr id="21" name="TextBox 20"/>
          <p:cNvSpPr txBox="1"/>
          <p:nvPr/>
        </p:nvSpPr>
        <p:spPr>
          <a:xfrm>
            <a:off x="3367919" y="5110197"/>
            <a:ext cx="1040670" cy="1015663"/>
          </a:xfrm>
          <a:prstGeom prst="rect">
            <a:avLst/>
          </a:prstGeom>
          <a:noFill/>
        </p:spPr>
        <p:txBody>
          <a:bodyPr wrap="none" rtlCol="0">
            <a:spAutoFit/>
          </a:bodyPr>
          <a:lstStyle/>
          <a:p>
            <a:r>
              <a:rPr lang="en-US" sz="6000" b="1" smtClean="0">
                <a:solidFill>
                  <a:schemeClr val="bg1"/>
                </a:solidFill>
              </a:rPr>
              <a:t>02</a:t>
            </a:r>
            <a:endParaRPr lang="en-US" sz="6000" b="1">
              <a:solidFill>
                <a:schemeClr val="bg1"/>
              </a:solidFill>
            </a:endParaRPr>
          </a:p>
        </p:txBody>
      </p:sp>
      <p:sp>
        <p:nvSpPr>
          <p:cNvPr id="22" name="TextBox 21">
            <a:extLst>
              <a:ext uri="{FF2B5EF4-FFF2-40B4-BE49-F238E27FC236}">
                <a16:creationId xmlns:a16="http://schemas.microsoft.com/office/drawing/2014/main" id="{A8FDA0D0-530F-3550-7419-63096DE51CD0}"/>
              </a:ext>
            </a:extLst>
          </p:cNvPr>
          <p:cNvSpPr txBox="1"/>
          <p:nvPr/>
        </p:nvSpPr>
        <p:spPr>
          <a:xfrm>
            <a:off x="3918665" y="696734"/>
            <a:ext cx="10132428" cy="1346779"/>
          </a:xfrm>
          <a:prstGeom prst="rect">
            <a:avLst/>
          </a:prstGeom>
        </p:spPr>
        <p:txBody>
          <a:bodyPr wrap="square" lIns="0" tIns="0" rIns="0" bIns="0" rtlCol="0" anchor="t">
            <a:spAutoFit/>
          </a:bodyPr>
          <a:lstStyle/>
          <a:p>
            <a:pPr algn="ctr">
              <a:lnSpc>
                <a:spcPts val="11999"/>
              </a:lnSpc>
            </a:pPr>
            <a:r>
              <a:rPr lang="en-US" sz="6600" b="1" dirty="0">
                <a:solidFill>
                  <a:schemeClr val="accent3">
                    <a:lumMod val="50000"/>
                  </a:schemeClr>
                </a:solidFill>
              </a:rPr>
              <a:t>NỘI DUNG BÀI HỌC</a:t>
            </a:r>
          </a:p>
        </p:txBody>
      </p:sp>
      <p:sp>
        <p:nvSpPr>
          <p:cNvPr id="23" name="TextBox 22">
            <a:extLst>
              <a:ext uri="{FF2B5EF4-FFF2-40B4-BE49-F238E27FC236}">
                <a16:creationId xmlns:a16="http://schemas.microsoft.com/office/drawing/2014/main" id="{A8FDA0D0-530F-3550-7419-63096DE51CD0}"/>
              </a:ext>
            </a:extLst>
          </p:cNvPr>
          <p:cNvSpPr txBox="1"/>
          <p:nvPr/>
        </p:nvSpPr>
        <p:spPr>
          <a:xfrm>
            <a:off x="5220130" y="2752229"/>
            <a:ext cx="7043342" cy="1213922"/>
          </a:xfrm>
          <a:prstGeom prst="rect">
            <a:avLst/>
          </a:prstGeom>
        </p:spPr>
        <p:txBody>
          <a:bodyPr wrap="square" lIns="0" tIns="0" rIns="0" bIns="0" rtlCol="0" anchor="t">
            <a:spAutoFit/>
          </a:bodyPr>
          <a:lstStyle/>
          <a:p>
            <a:pPr>
              <a:lnSpc>
                <a:spcPct val="150000"/>
              </a:lnSpc>
            </a:pPr>
            <a:r>
              <a:rPr lang="en-US" sz="6000" b="1" smtClean="0">
                <a:solidFill>
                  <a:schemeClr val="accent3">
                    <a:lumMod val="50000"/>
                  </a:schemeClr>
                </a:solidFill>
              </a:rPr>
              <a:t>NGHE KỂ CHUYỆN</a:t>
            </a:r>
            <a:endParaRPr lang="en-US" sz="6000" b="1" dirty="0">
              <a:solidFill>
                <a:schemeClr val="accent3">
                  <a:lumMod val="50000"/>
                </a:schemeClr>
              </a:solidFill>
            </a:endParaRPr>
          </a:p>
        </p:txBody>
      </p:sp>
      <p:sp>
        <p:nvSpPr>
          <p:cNvPr id="24" name="TextBox 23">
            <a:extLst>
              <a:ext uri="{FF2B5EF4-FFF2-40B4-BE49-F238E27FC236}">
                <a16:creationId xmlns:a16="http://schemas.microsoft.com/office/drawing/2014/main" id="{A8FDA0D0-530F-3550-7419-63096DE51CD0}"/>
              </a:ext>
            </a:extLst>
          </p:cNvPr>
          <p:cNvSpPr txBox="1"/>
          <p:nvPr/>
        </p:nvSpPr>
        <p:spPr>
          <a:xfrm>
            <a:off x="5220130" y="4910036"/>
            <a:ext cx="5480296" cy="1384995"/>
          </a:xfrm>
          <a:prstGeom prst="rect">
            <a:avLst/>
          </a:prstGeom>
        </p:spPr>
        <p:txBody>
          <a:bodyPr wrap="square" lIns="0" tIns="0" rIns="0" bIns="0" rtlCol="0" anchor="t">
            <a:spAutoFit/>
          </a:bodyPr>
          <a:lstStyle/>
          <a:p>
            <a:pPr>
              <a:lnSpc>
                <a:spcPct val="150000"/>
              </a:lnSpc>
            </a:pPr>
            <a:r>
              <a:rPr lang="en-US" sz="6000" b="1" smtClean="0">
                <a:solidFill>
                  <a:schemeClr val="accent3">
                    <a:lumMod val="50000"/>
                  </a:schemeClr>
                </a:solidFill>
              </a:rPr>
              <a:t>KỂ CHUYỆN</a:t>
            </a:r>
            <a:endParaRPr lang="en-US" sz="6000" b="1" dirty="0">
              <a:solidFill>
                <a:schemeClr val="accent3">
                  <a:lumMod val="50000"/>
                </a:schemeClr>
              </a:solidFill>
            </a:endParaRPr>
          </a:p>
        </p:txBody>
      </p:sp>
      <p:sp>
        <p:nvSpPr>
          <p:cNvPr id="3" name="Rectangle 2"/>
          <p:cNvSpPr/>
          <p:nvPr/>
        </p:nvSpPr>
        <p:spPr>
          <a:xfrm>
            <a:off x="5090199" y="7037447"/>
            <a:ext cx="10530447" cy="1477328"/>
          </a:xfrm>
          <a:prstGeom prst="rect">
            <a:avLst/>
          </a:prstGeom>
        </p:spPr>
        <p:txBody>
          <a:bodyPr wrap="none">
            <a:spAutoFit/>
          </a:bodyPr>
          <a:lstStyle/>
          <a:p>
            <a:pPr>
              <a:lnSpc>
                <a:spcPct val="150000"/>
              </a:lnSpc>
            </a:pPr>
            <a:r>
              <a:rPr lang="vi-VN" sz="6000" b="1" smtClean="0">
                <a:solidFill>
                  <a:schemeClr val="accent3">
                    <a:lumMod val="50000"/>
                  </a:schemeClr>
                </a:solidFill>
              </a:rPr>
              <a:t>TRAO ĐỔI VỀ CÂU CHUYỆN</a:t>
            </a:r>
            <a:endParaRPr lang="en-US" sz="6000" b="1">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left)">
                                      <p:cBhvr>
                                        <p:cTn id="12" dur="500"/>
                                        <p:tgtEl>
                                          <p:spTgt spid="118"/>
                                        </p:tgtEl>
                                      </p:cBhvr>
                                    </p:animEffect>
                                  </p:childTnLst>
                                </p:cTn>
                              </p:par>
                              <p:par>
                                <p:cTn id="13" presetID="22" presetClass="entr" presetSubtype="8"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wipe(left)">
                                      <p:cBhvr>
                                        <p:cTn id="15" dur="500"/>
                                        <p:tgtEl>
                                          <p:spTgt spid="119"/>
                                        </p:tgtEl>
                                      </p:cBhvr>
                                    </p:animEffect>
                                  </p:childTnLst>
                                </p:cTn>
                              </p:par>
                              <p:par>
                                <p:cTn id="16" presetID="22" presetClass="entr" presetSubtype="8"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left)">
                                      <p:cBhvr>
                                        <p:cTn id="18" dur="500"/>
                                        <p:tgtEl>
                                          <p:spTgt spid="12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P spid="2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768220" y="4892808"/>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sp>
      <p:sp>
        <p:nvSpPr>
          <p:cNvPr id="235" name="Google Shape;235;p21"/>
          <p:cNvSpPr/>
          <p:nvPr/>
        </p:nvSpPr>
        <p:spPr>
          <a:xfrm>
            <a:off x="5381972" y="1347785"/>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sp>
      <p:sp>
        <p:nvSpPr>
          <p:cNvPr id="236" name="Google Shape;236;p21"/>
          <p:cNvSpPr/>
          <p:nvPr/>
        </p:nvSpPr>
        <p:spPr>
          <a:xfrm>
            <a:off x="6073936" y="7856977"/>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5">
              <a:alphaModFix/>
            </a:blip>
            <a:stretch>
              <a:fillRect/>
            </a:stretch>
          </a:blipFill>
          <a:ln>
            <a:noFill/>
          </a:ln>
        </p:spPr>
      </p:sp>
      <p:sp>
        <p:nvSpPr>
          <p:cNvPr id="238" name="Google Shape;238;p21"/>
          <p:cNvSpPr/>
          <p:nvPr/>
        </p:nvSpPr>
        <p:spPr>
          <a:xfrm rot="3736797">
            <a:off x="-428658" y="422877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6">
              <a:alphaModFix/>
            </a:blip>
            <a:stretch>
              <a:fillRect/>
            </a:stretch>
          </a:blipFill>
          <a:ln>
            <a:noFill/>
          </a:ln>
        </p:spPr>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7">
              <a:alphaModFix/>
            </a:blip>
            <a:stretch>
              <a:fillRect/>
            </a:stretch>
          </a:blipFill>
          <a:ln>
            <a:noFill/>
          </a:ln>
        </p:spPr>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8">
              <a:alphaModFix/>
            </a:blip>
            <a:stretch>
              <a:fillRect/>
            </a:stretch>
          </a:blipFill>
          <a:ln>
            <a:noFill/>
          </a:ln>
        </p:spPr>
      </p:sp>
      <p:sp>
        <p:nvSpPr>
          <p:cNvPr id="241" name="Google Shape;241;p21"/>
          <p:cNvSpPr/>
          <p:nvPr/>
        </p:nvSpPr>
        <p:spPr>
          <a:xfrm rot="-2416625">
            <a:off x="16954711" y="-665875"/>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9">
              <a:alphaModFix/>
            </a:blip>
            <a:stretch>
              <a:fillRect/>
            </a:stretch>
          </a:blipFill>
          <a:ln>
            <a:noFill/>
          </a:ln>
        </p:spPr>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10">
              <a:alphaModFix/>
            </a:blip>
            <a:stretch>
              <a:fillRect/>
            </a:stretch>
          </a:blipFill>
          <a:ln>
            <a:noFill/>
          </a:ln>
        </p:spPr>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1">
              <a:alphaModFix/>
            </a:blip>
            <a:stretch>
              <a:fillRect/>
            </a:stretch>
          </a:blipFill>
          <a:ln>
            <a:noFill/>
          </a:ln>
        </p:spPr>
      </p:sp>
      <p:sp>
        <p:nvSpPr>
          <p:cNvPr id="15" name="Google Shape;235;p21"/>
          <p:cNvSpPr/>
          <p:nvPr/>
        </p:nvSpPr>
        <p:spPr>
          <a:xfrm rot="10800000">
            <a:off x="5381972" y="5871066"/>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sp>
      <p:sp>
        <p:nvSpPr>
          <p:cNvPr id="16" name="Google Shape;120;p15"/>
          <p:cNvSpPr/>
          <p:nvPr/>
        </p:nvSpPr>
        <p:spPr>
          <a:xfrm>
            <a:off x="7924800" y="624840"/>
            <a:ext cx="2545080" cy="2259951"/>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12">
              <a:alphaModFix/>
            </a:blip>
            <a:stretch>
              <a:fillRect/>
            </a:stretch>
          </a:blipFill>
          <a:ln>
            <a:noFill/>
          </a:ln>
        </p:spPr>
        <p:txBody>
          <a:bodyPr/>
          <a:lstStyle/>
          <a:p>
            <a:endParaRPr lang="en-US"/>
          </a:p>
        </p:txBody>
      </p:sp>
      <p:sp>
        <p:nvSpPr>
          <p:cNvPr id="17" name="TextBox 16"/>
          <p:cNvSpPr txBox="1"/>
          <p:nvPr/>
        </p:nvSpPr>
        <p:spPr>
          <a:xfrm>
            <a:off x="8435903" y="1066389"/>
            <a:ext cx="1430445" cy="1446550"/>
          </a:xfrm>
          <a:prstGeom prst="rect">
            <a:avLst/>
          </a:prstGeom>
          <a:noFill/>
        </p:spPr>
        <p:txBody>
          <a:bodyPr wrap="square" rtlCol="0">
            <a:spAutoFit/>
          </a:bodyPr>
          <a:lstStyle/>
          <a:p>
            <a:r>
              <a:rPr lang="en-US" sz="8800" b="1" smtClean="0">
                <a:solidFill>
                  <a:schemeClr val="bg1"/>
                </a:solidFill>
              </a:rPr>
              <a:t>01</a:t>
            </a:r>
            <a:endParaRPr lang="en-US" sz="8800" b="1">
              <a:solidFill>
                <a:schemeClr val="bg1"/>
              </a:solidFill>
            </a:endParaRPr>
          </a:p>
        </p:txBody>
      </p:sp>
      <p:sp>
        <p:nvSpPr>
          <p:cNvPr id="18" name="TextBox 17">
            <a:extLst>
              <a:ext uri="{FF2B5EF4-FFF2-40B4-BE49-F238E27FC236}">
                <a16:creationId xmlns:a16="http://schemas.microsoft.com/office/drawing/2014/main" id="{A8FDA0D0-530F-3550-7419-63096DE51CD0}"/>
              </a:ext>
            </a:extLst>
          </p:cNvPr>
          <p:cNvSpPr txBox="1"/>
          <p:nvPr/>
        </p:nvSpPr>
        <p:spPr>
          <a:xfrm>
            <a:off x="3870960" y="3454886"/>
            <a:ext cx="10774679" cy="1780359"/>
          </a:xfrm>
          <a:prstGeom prst="rect">
            <a:avLst/>
          </a:prstGeom>
        </p:spPr>
        <p:txBody>
          <a:bodyPr wrap="square" lIns="0" tIns="0" rIns="0" bIns="0" rtlCol="0" anchor="t">
            <a:spAutoFit/>
          </a:bodyPr>
          <a:lstStyle/>
          <a:p>
            <a:pPr algn="ctr">
              <a:lnSpc>
                <a:spcPct val="150000"/>
              </a:lnSpc>
            </a:pPr>
            <a:r>
              <a:rPr lang="en-US" sz="8800" b="1" smtClean="0">
                <a:solidFill>
                  <a:schemeClr val="accent3">
                    <a:lumMod val="50000"/>
                  </a:schemeClr>
                </a:solidFill>
              </a:rPr>
              <a:t>NGHE KỂ CHUYỆN</a:t>
            </a:r>
            <a:endParaRPr lang="en-US" sz="8800" b="1" dirty="0">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6634815354858853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0505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4"/>
          <p:cNvSpPr/>
          <p:nvPr/>
        </p:nvSpPr>
        <p:spPr>
          <a:xfrm>
            <a:off x="340249" y="285750"/>
            <a:ext cx="3463501" cy="3463501"/>
          </a:xfrm>
          <a:custGeom>
            <a:avLst/>
            <a:gdLst/>
            <a:ahLst/>
            <a:cxnLst/>
            <a:rect l="l" t="t" r="r" b="b"/>
            <a:pathLst>
              <a:path w="3463501" h="3463501" extrusionOk="0">
                <a:moveTo>
                  <a:pt x="0" y="0"/>
                </a:moveTo>
                <a:lnTo>
                  <a:pt x="3463501" y="0"/>
                </a:lnTo>
                <a:lnTo>
                  <a:pt x="3463501" y="3463501"/>
                </a:lnTo>
                <a:lnTo>
                  <a:pt x="0" y="3463501"/>
                </a:lnTo>
                <a:lnTo>
                  <a:pt x="0" y="0"/>
                </a:lnTo>
                <a:close/>
              </a:path>
            </a:pathLst>
          </a:custGeom>
          <a:blipFill rotWithShape="1">
            <a:blip r:embed="rId3">
              <a:alphaModFix/>
            </a:blip>
            <a:stretch>
              <a:fillRect/>
            </a:stretch>
          </a:blipFill>
          <a:ln>
            <a:noFill/>
          </a:ln>
        </p:spPr>
      </p:sp>
      <p:sp>
        <p:nvSpPr>
          <p:cNvPr id="105" name="Google Shape;105;p14"/>
          <p:cNvSpPr/>
          <p:nvPr/>
        </p:nvSpPr>
        <p:spPr>
          <a:xfrm flipH="1">
            <a:off x="14484250" y="285750"/>
            <a:ext cx="3463501" cy="3463501"/>
          </a:xfrm>
          <a:custGeom>
            <a:avLst/>
            <a:gdLst/>
            <a:ahLst/>
            <a:cxnLst/>
            <a:rect l="l" t="t" r="r" b="b"/>
            <a:pathLst>
              <a:path w="3463501" h="3463501" extrusionOk="0">
                <a:moveTo>
                  <a:pt x="3463501" y="0"/>
                </a:moveTo>
                <a:lnTo>
                  <a:pt x="0" y="0"/>
                </a:lnTo>
                <a:lnTo>
                  <a:pt x="0" y="3463501"/>
                </a:lnTo>
                <a:lnTo>
                  <a:pt x="3463501" y="3463501"/>
                </a:lnTo>
                <a:lnTo>
                  <a:pt x="3463501" y="0"/>
                </a:lnTo>
                <a:close/>
              </a:path>
            </a:pathLst>
          </a:custGeom>
          <a:blipFill rotWithShape="1">
            <a:blip r:embed="rId3">
              <a:alphaModFix/>
            </a:blip>
            <a:stretch>
              <a:fillRect/>
            </a:stretch>
          </a:blipFill>
          <a:ln>
            <a:noFill/>
          </a:ln>
        </p:spPr>
      </p:sp>
      <p:sp>
        <p:nvSpPr>
          <p:cNvPr id="14" name="TextBox 13">
            <a:extLst>
              <a:ext uri="{FF2B5EF4-FFF2-40B4-BE49-F238E27FC236}">
                <a16:creationId xmlns:a16="http://schemas.microsoft.com/office/drawing/2014/main" id="{A8FDA0D0-530F-3550-7419-63096DE51CD0}"/>
              </a:ext>
            </a:extLst>
          </p:cNvPr>
          <p:cNvSpPr txBox="1"/>
          <p:nvPr/>
        </p:nvSpPr>
        <p:spPr>
          <a:xfrm>
            <a:off x="3915930" y="172040"/>
            <a:ext cx="10774679" cy="1384995"/>
          </a:xfrm>
          <a:prstGeom prst="rect">
            <a:avLst/>
          </a:prstGeom>
        </p:spPr>
        <p:txBody>
          <a:bodyPr wrap="square" lIns="0" tIns="0" rIns="0" bIns="0" rtlCol="0" anchor="t">
            <a:spAutoFit/>
          </a:bodyPr>
          <a:lstStyle/>
          <a:p>
            <a:pPr algn="ctr">
              <a:lnSpc>
                <a:spcPct val="150000"/>
              </a:lnSpc>
            </a:pPr>
            <a:r>
              <a:rPr lang="en-US" sz="6000" b="1" smtClean="0">
                <a:solidFill>
                  <a:schemeClr val="accent3">
                    <a:lumMod val="50000"/>
                  </a:schemeClr>
                </a:solidFill>
              </a:rPr>
              <a:t>KỂ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112" name="Google Shape;112;p14"/>
          <p:cNvSpPr/>
          <p:nvPr/>
        </p:nvSpPr>
        <p:spPr>
          <a:xfrm rot="3580371">
            <a:off x="-253385" y="7331242"/>
            <a:ext cx="3200507" cy="4646834"/>
          </a:xfrm>
          <a:custGeom>
            <a:avLst/>
            <a:gdLst/>
            <a:ahLst/>
            <a:cxnLst/>
            <a:rect l="l" t="t" r="r" b="b"/>
            <a:pathLst>
              <a:path w="3200507" h="4646834" extrusionOk="0">
                <a:moveTo>
                  <a:pt x="0" y="0"/>
                </a:moveTo>
                <a:lnTo>
                  <a:pt x="3200507" y="0"/>
                </a:lnTo>
                <a:lnTo>
                  <a:pt x="3200507" y="4646834"/>
                </a:lnTo>
                <a:lnTo>
                  <a:pt x="0" y="4646834"/>
                </a:lnTo>
                <a:lnTo>
                  <a:pt x="0" y="0"/>
                </a:lnTo>
                <a:close/>
              </a:path>
            </a:pathLst>
          </a:custGeom>
          <a:blipFill rotWithShape="1">
            <a:blip r:embed="rId4">
              <a:alphaModFix/>
            </a:blip>
            <a:stretch>
              <a:fillRect/>
            </a:stretch>
          </a:blipFill>
          <a:ln>
            <a:noFill/>
          </a:ln>
        </p:spPr>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153" t="16000" r="9394" b="42370"/>
          <a:stretch/>
        </p:blipFill>
        <p:spPr>
          <a:xfrm>
            <a:off x="9631680" y="5364480"/>
            <a:ext cx="7574280" cy="4282440"/>
          </a:xfrm>
          <a:prstGeom prst="rect">
            <a:avLst/>
          </a:prstGeom>
        </p:spPr>
      </p:pic>
      <p:sp>
        <p:nvSpPr>
          <p:cNvPr id="4" name="Rectangle 3"/>
          <p:cNvSpPr/>
          <p:nvPr/>
        </p:nvSpPr>
        <p:spPr>
          <a:xfrm>
            <a:off x="1346868" y="1480841"/>
            <a:ext cx="15859092" cy="3785652"/>
          </a:xfrm>
          <a:prstGeom prst="rect">
            <a:avLst/>
          </a:prstGeom>
        </p:spPr>
        <p:txBody>
          <a:bodyPr wrap="square">
            <a:spAutoFit/>
          </a:bodyPr>
          <a:lstStyle/>
          <a:p>
            <a:pPr algn="just">
              <a:lnSpc>
                <a:spcPct val="150000"/>
              </a:lnSpc>
            </a:pPr>
            <a:r>
              <a:rPr lang="vi-VN" sz="3200">
                <a:latin typeface="+mn-lt"/>
              </a:rPr>
              <a:t>1. Ở khu tập thể, tại dãy nhà B, tầng một, có một ông cụ đến ở cùng gia đình cô con gái. Mới chưa đầy tuần lễ ông đến ở, vạt đất đầy cỏ gấu trước nhà cô con gái đã biến thành một vườn cây nhỏ. Trong vườn có một cây hoa hồng bạch, hoa to bằng cái chén, trắng muốt, thơm ngát. Ông cụ sớm chiều tưới bón, chăm chút cho cây hoa. Dễ đến hơn tháng sau thì cây hoa đơm một loạt nụ.</a:t>
            </a:r>
            <a:endParaRPr lang="en-US" sz="3200">
              <a:effectLst/>
              <a:latin typeface="+mn-lt"/>
            </a:endParaRPr>
          </a:p>
        </p:txBody>
      </p:sp>
      <p:sp>
        <p:nvSpPr>
          <p:cNvPr id="5" name="Rectangle 4"/>
          <p:cNvSpPr/>
          <p:nvPr/>
        </p:nvSpPr>
        <p:spPr>
          <a:xfrm>
            <a:off x="1346868" y="5364480"/>
            <a:ext cx="7781892" cy="3046988"/>
          </a:xfrm>
          <a:prstGeom prst="rect">
            <a:avLst/>
          </a:prstGeom>
        </p:spPr>
        <p:txBody>
          <a:bodyPr wrap="square">
            <a:spAutoFit/>
          </a:bodyPr>
          <a:lstStyle/>
          <a:p>
            <a:pPr algn="just">
              <a:lnSpc>
                <a:spcPct val="150000"/>
              </a:lnSpc>
            </a:pPr>
            <a:r>
              <a:rPr lang="vi-VN" sz="3200">
                <a:latin typeface="+mn-lt"/>
              </a:rPr>
              <a:t>2. Thế rồi, một buổi chiều ra tưới cây, ông cụ thấy thiếu hai nụ hoa to sắp nở. Ai đó đã bẻ ngoéo cả cành hoa. Ông lắc đầu, xót xa vuốt lại cái cành mảnh mai.</a:t>
            </a:r>
            <a:endParaRPr lang="en-US" sz="3200">
              <a:latin typeface="+mn-lt"/>
            </a:endParaRPr>
          </a:p>
        </p:txBody>
      </p:sp>
    </p:spTree>
    <p:extLst>
      <p:ext uri="{BB962C8B-B14F-4D97-AF65-F5344CB8AC3E}">
        <p14:creationId xmlns:p14="http://schemas.microsoft.com/office/powerpoint/2010/main" val="61914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4"/>
          <p:cNvSpPr/>
          <p:nvPr/>
        </p:nvSpPr>
        <p:spPr>
          <a:xfrm>
            <a:off x="340249" y="172040"/>
            <a:ext cx="3463501" cy="3463501"/>
          </a:xfrm>
          <a:custGeom>
            <a:avLst/>
            <a:gdLst/>
            <a:ahLst/>
            <a:cxnLst/>
            <a:rect l="l" t="t" r="r" b="b"/>
            <a:pathLst>
              <a:path w="3463501" h="3463501" extrusionOk="0">
                <a:moveTo>
                  <a:pt x="0" y="0"/>
                </a:moveTo>
                <a:lnTo>
                  <a:pt x="3463501" y="0"/>
                </a:lnTo>
                <a:lnTo>
                  <a:pt x="3463501" y="3463501"/>
                </a:lnTo>
                <a:lnTo>
                  <a:pt x="0" y="3463501"/>
                </a:lnTo>
                <a:lnTo>
                  <a:pt x="0" y="0"/>
                </a:lnTo>
                <a:close/>
              </a:path>
            </a:pathLst>
          </a:custGeom>
          <a:blipFill rotWithShape="1">
            <a:blip r:embed="rId3">
              <a:alphaModFix/>
            </a:blip>
            <a:stretch>
              <a:fillRect/>
            </a:stretch>
          </a:blipFill>
          <a:ln>
            <a:noFill/>
          </a:ln>
        </p:spPr>
      </p:sp>
      <p:sp>
        <p:nvSpPr>
          <p:cNvPr id="105" name="Google Shape;105;p14"/>
          <p:cNvSpPr/>
          <p:nvPr/>
        </p:nvSpPr>
        <p:spPr>
          <a:xfrm flipH="1">
            <a:off x="14484250" y="285750"/>
            <a:ext cx="3463501" cy="3463501"/>
          </a:xfrm>
          <a:custGeom>
            <a:avLst/>
            <a:gdLst/>
            <a:ahLst/>
            <a:cxnLst/>
            <a:rect l="l" t="t" r="r" b="b"/>
            <a:pathLst>
              <a:path w="3463501" h="3463501" extrusionOk="0">
                <a:moveTo>
                  <a:pt x="3463501" y="0"/>
                </a:moveTo>
                <a:lnTo>
                  <a:pt x="0" y="0"/>
                </a:lnTo>
                <a:lnTo>
                  <a:pt x="0" y="3463501"/>
                </a:lnTo>
                <a:lnTo>
                  <a:pt x="3463501" y="3463501"/>
                </a:lnTo>
                <a:lnTo>
                  <a:pt x="3463501" y="0"/>
                </a:lnTo>
                <a:close/>
              </a:path>
            </a:pathLst>
          </a:custGeom>
          <a:blipFill rotWithShape="1">
            <a:blip r:embed="rId3">
              <a:alphaModFix/>
            </a:blip>
            <a:stretch>
              <a:fillRect/>
            </a:stretch>
          </a:blipFill>
          <a:ln>
            <a:noFill/>
          </a:ln>
        </p:spPr>
      </p:sp>
      <p:sp>
        <p:nvSpPr>
          <p:cNvPr id="14" name="TextBox 13">
            <a:extLst>
              <a:ext uri="{FF2B5EF4-FFF2-40B4-BE49-F238E27FC236}">
                <a16:creationId xmlns:a16="http://schemas.microsoft.com/office/drawing/2014/main" id="{A8FDA0D0-530F-3550-7419-63096DE51CD0}"/>
              </a:ext>
            </a:extLst>
          </p:cNvPr>
          <p:cNvSpPr txBox="1"/>
          <p:nvPr/>
        </p:nvSpPr>
        <p:spPr>
          <a:xfrm>
            <a:off x="3915930" y="172040"/>
            <a:ext cx="10774679" cy="1384995"/>
          </a:xfrm>
          <a:prstGeom prst="rect">
            <a:avLst/>
          </a:prstGeom>
        </p:spPr>
        <p:txBody>
          <a:bodyPr wrap="square" lIns="0" tIns="0" rIns="0" bIns="0" rtlCol="0" anchor="t">
            <a:spAutoFit/>
          </a:bodyPr>
          <a:lstStyle/>
          <a:p>
            <a:pPr algn="ctr">
              <a:lnSpc>
                <a:spcPct val="150000"/>
              </a:lnSpc>
            </a:pPr>
            <a:r>
              <a:rPr lang="en-US" sz="6000" b="1" smtClean="0">
                <a:solidFill>
                  <a:schemeClr val="accent3">
                    <a:lumMod val="50000"/>
                  </a:schemeClr>
                </a:solidFill>
              </a:rPr>
              <a:t>KỂ </a:t>
            </a:r>
            <a:r>
              <a:rPr lang="en-US" sz="6000" b="1">
                <a:solidFill>
                  <a:schemeClr val="accent3">
                    <a:lumMod val="50000"/>
                  </a:schemeClr>
                </a:solidFill>
              </a:rPr>
              <a:t>CHUYỆN</a:t>
            </a:r>
            <a:endParaRPr lang="en-US" sz="6000" b="1" dirty="0">
              <a:solidFill>
                <a:schemeClr val="accent3">
                  <a:lumMod val="50000"/>
                </a:schemeClr>
              </a:solidFill>
            </a:endParaRPr>
          </a:p>
        </p:txBody>
      </p:sp>
      <p:sp>
        <p:nvSpPr>
          <p:cNvPr id="4" name="Rectangle 3"/>
          <p:cNvSpPr/>
          <p:nvPr/>
        </p:nvSpPr>
        <p:spPr>
          <a:xfrm>
            <a:off x="1346868" y="1480841"/>
            <a:ext cx="15859092" cy="2084225"/>
          </a:xfrm>
          <a:prstGeom prst="rect">
            <a:avLst/>
          </a:prstGeom>
        </p:spPr>
        <p:txBody>
          <a:bodyPr wrap="square">
            <a:spAutoFit/>
          </a:bodyPr>
          <a:lstStyle/>
          <a:p>
            <a:pPr algn="just">
              <a:lnSpc>
                <a:spcPct val="150000"/>
              </a:lnSpc>
            </a:pPr>
            <a:r>
              <a:rPr lang="vi-VN" sz="3000">
                <a:latin typeface="+mn-lt"/>
              </a:rPr>
              <a:t>3. Mấy bữa sau, ông cụ vừa đi khỏi nhà khoảng năm phút, thi hai cô cậu khoảng bảy, tám tuổi vạch rào chui vào vườn. Cậu bé vừa đưa tay vặt cái nụ hoa to nhất thi ông cụ đi về. Cả hai đứng sững tại chỗ</a:t>
            </a:r>
            <a:r>
              <a:rPr lang="vi-VN" sz="3000" smtClean="0">
                <a:latin typeface="+mn-lt"/>
              </a:rPr>
              <a:t>.</a:t>
            </a:r>
            <a:endParaRPr lang="en-US" sz="3000" smtClean="0">
              <a:latin typeface="+mn-lt"/>
            </a:endParaRPr>
          </a:p>
        </p:txBody>
      </p:sp>
      <p:sp>
        <p:nvSpPr>
          <p:cNvPr id="2" name="Rectangle 1"/>
          <p:cNvSpPr/>
          <p:nvPr/>
        </p:nvSpPr>
        <p:spPr>
          <a:xfrm>
            <a:off x="1270544" y="3635541"/>
            <a:ext cx="15859092" cy="6324808"/>
          </a:xfrm>
          <a:prstGeom prst="rect">
            <a:avLst/>
          </a:prstGeom>
        </p:spPr>
        <p:txBody>
          <a:bodyPr wrap="square">
            <a:spAutoFit/>
          </a:bodyPr>
          <a:lstStyle/>
          <a:p>
            <a:pPr algn="just">
              <a:lnSpc>
                <a:spcPct val="150000"/>
              </a:lnSpc>
            </a:pPr>
            <a:r>
              <a:rPr lang="en-US" sz="3000">
                <a:latin typeface="+mn-lt"/>
              </a:rPr>
              <a:t>4. Ông cụ vui vẻ:</a:t>
            </a:r>
          </a:p>
          <a:p>
            <a:pPr algn="just">
              <a:lnSpc>
                <a:spcPct val="150000"/>
              </a:lnSpc>
            </a:pPr>
            <a:r>
              <a:rPr lang="en-US" sz="3000">
                <a:latin typeface="+mn-lt"/>
              </a:rPr>
              <a:t>- Các cháu nhổ cả cây rồi đem về nhà đi, khỏi phải hái hoa của ông.</a:t>
            </a:r>
          </a:p>
          <a:p>
            <a:pPr algn="just">
              <a:lnSpc>
                <a:spcPct val="150000"/>
              </a:lnSpc>
            </a:pPr>
            <a:r>
              <a:rPr lang="en-US" sz="3000">
                <a:latin typeface="+mn-lt"/>
              </a:rPr>
              <a:t>Hai cô cậu ở ra:</a:t>
            </a:r>
          </a:p>
          <a:p>
            <a:pPr marL="457200" indent="-457200" algn="just">
              <a:lnSpc>
                <a:spcPct val="150000"/>
              </a:lnSpc>
              <a:buFontTx/>
              <a:buChar char="-"/>
            </a:pPr>
            <a:r>
              <a:rPr lang="en-US" sz="3000">
                <a:latin typeface="+mn-lt"/>
              </a:rPr>
              <a:t>Sao thế ạ?</a:t>
            </a:r>
          </a:p>
          <a:p>
            <a:pPr algn="just">
              <a:lnSpc>
                <a:spcPct val="150000"/>
              </a:lnSpc>
            </a:pPr>
            <a:r>
              <a:rPr lang="vi-VN" sz="3000">
                <a:latin typeface="+mn-lt"/>
              </a:rPr>
              <a:t>Ông giả tủm tim cười:</a:t>
            </a:r>
          </a:p>
          <a:p>
            <a:pPr algn="just">
              <a:lnSpc>
                <a:spcPct val="150000"/>
              </a:lnSpc>
            </a:pPr>
            <a:r>
              <a:rPr lang="vi-VN" sz="3000">
                <a:latin typeface="+mn-lt"/>
              </a:rPr>
              <a:t>- Nếu ngại mang cây về, thì mấy ông cháu minh trồng chung vậy. Chiều chiều, các cháu đến đây tưới cây với ông. Lúc nào nụ hoa nở, ông cho mỗi cháu một bông. Được không?</a:t>
            </a:r>
          </a:p>
          <a:p>
            <a:pPr algn="just">
              <a:lnSpc>
                <a:spcPct val="150000"/>
              </a:lnSpc>
            </a:pPr>
            <a:r>
              <a:rPr lang="vi-VN" sz="3000">
                <a:latin typeface="+mn-lt"/>
              </a:rPr>
              <a:t>Từ hôm ấy, cây hoa hồng bạch của ông không bị bẻ nụ nữa. Và cậu bé kia lại là người chăm tưới cây nhất.</a:t>
            </a:r>
          </a:p>
        </p:txBody>
      </p:sp>
    </p:spTree>
    <p:extLst>
      <p:ext uri="{BB962C8B-B14F-4D97-AF65-F5344CB8AC3E}">
        <p14:creationId xmlns:p14="http://schemas.microsoft.com/office/powerpoint/2010/main" val="119308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1"/>
          <p:cNvSpPr/>
          <p:nvPr/>
        </p:nvSpPr>
        <p:spPr>
          <a:xfrm>
            <a:off x="15768220" y="4892808"/>
            <a:ext cx="4015041" cy="7367048"/>
          </a:xfrm>
          <a:custGeom>
            <a:avLst/>
            <a:gdLst/>
            <a:ahLst/>
            <a:cxnLst/>
            <a:rect l="l" t="t" r="r" b="b"/>
            <a:pathLst>
              <a:path w="4015041" h="7367048" extrusionOk="0">
                <a:moveTo>
                  <a:pt x="0" y="0"/>
                </a:moveTo>
                <a:lnTo>
                  <a:pt x="4015041" y="0"/>
                </a:lnTo>
                <a:lnTo>
                  <a:pt x="4015041" y="7367048"/>
                </a:lnTo>
                <a:lnTo>
                  <a:pt x="0" y="7367048"/>
                </a:lnTo>
                <a:lnTo>
                  <a:pt x="0" y="0"/>
                </a:lnTo>
                <a:close/>
              </a:path>
            </a:pathLst>
          </a:custGeom>
          <a:blipFill rotWithShape="1">
            <a:blip r:embed="rId3">
              <a:alphaModFix/>
            </a:blip>
            <a:stretch>
              <a:fillRect/>
            </a:stretch>
          </a:blipFill>
          <a:ln>
            <a:noFill/>
          </a:ln>
        </p:spPr>
      </p:sp>
      <p:sp>
        <p:nvSpPr>
          <p:cNvPr id="234" name="Google Shape;234;p21"/>
          <p:cNvSpPr/>
          <p:nvPr/>
        </p:nvSpPr>
        <p:spPr>
          <a:xfrm rot="5400000" flipH="1">
            <a:off x="-883324" y="-3529788"/>
            <a:ext cx="4015041" cy="7367048"/>
          </a:xfrm>
          <a:custGeom>
            <a:avLst/>
            <a:gdLst/>
            <a:ahLst/>
            <a:cxnLst/>
            <a:rect l="l" t="t" r="r" b="b"/>
            <a:pathLst>
              <a:path w="4015041" h="7367048" extrusionOk="0">
                <a:moveTo>
                  <a:pt x="4015041" y="0"/>
                </a:moveTo>
                <a:lnTo>
                  <a:pt x="0" y="0"/>
                </a:lnTo>
                <a:lnTo>
                  <a:pt x="0" y="7367047"/>
                </a:lnTo>
                <a:lnTo>
                  <a:pt x="4015041" y="7367047"/>
                </a:lnTo>
                <a:lnTo>
                  <a:pt x="4015041" y="0"/>
                </a:lnTo>
                <a:close/>
              </a:path>
            </a:pathLst>
          </a:custGeom>
          <a:blipFill rotWithShape="1">
            <a:blip r:embed="rId3">
              <a:alphaModFix/>
            </a:blip>
            <a:stretch>
              <a:fillRect/>
            </a:stretch>
          </a:blipFill>
          <a:ln>
            <a:noFill/>
          </a:ln>
        </p:spPr>
      </p:sp>
      <p:sp>
        <p:nvSpPr>
          <p:cNvPr id="235" name="Google Shape;235;p21"/>
          <p:cNvSpPr/>
          <p:nvPr/>
        </p:nvSpPr>
        <p:spPr>
          <a:xfrm>
            <a:off x="5381972" y="1347785"/>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sp>
      <p:sp>
        <p:nvSpPr>
          <p:cNvPr id="236" name="Google Shape;236;p21"/>
          <p:cNvSpPr/>
          <p:nvPr/>
        </p:nvSpPr>
        <p:spPr>
          <a:xfrm>
            <a:off x="6073936" y="7856977"/>
            <a:ext cx="4185171" cy="5809375"/>
          </a:xfrm>
          <a:custGeom>
            <a:avLst/>
            <a:gdLst/>
            <a:ahLst/>
            <a:cxnLst/>
            <a:rect l="l" t="t" r="r" b="b"/>
            <a:pathLst>
              <a:path w="4185171" h="5809375" extrusionOk="0">
                <a:moveTo>
                  <a:pt x="0" y="0"/>
                </a:moveTo>
                <a:lnTo>
                  <a:pt x="4185171" y="0"/>
                </a:lnTo>
                <a:lnTo>
                  <a:pt x="4185171" y="5809376"/>
                </a:lnTo>
                <a:lnTo>
                  <a:pt x="0" y="5809376"/>
                </a:lnTo>
                <a:lnTo>
                  <a:pt x="0" y="0"/>
                </a:lnTo>
                <a:close/>
              </a:path>
            </a:pathLst>
          </a:custGeom>
          <a:blipFill rotWithShape="1">
            <a:blip r:embed="rId5">
              <a:alphaModFix/>
            </a:blip>
            <a:stretch>
              <a:fillRect/>
            </a:stretch>
          </a:blipFill>
          <a:ln>
            <a:noFill/>
          </a:ln>
        </p:spPr>
      </p:sp>
      <p:sp>
        <p:nvSpPr>
          <p:cNvPr id="238" name="Google Shape;238;p21"/>
          <p:cNvSpPr/>
          <p:nvPr/>
        </p:nvSpPr>
        <p:spPr>
          <a:xfrm rot="3736797">
            <a:off x="-428658" y="4228779"/>
            <a:ext cx="3105708" cy="4989090"/>
          </a:xfrm>
          <a:custGeom>
            <a:avLst/>
            <a:gdLst/>
            <a:ahLst/>
            <a:cxnLst/>
            <a:rect l="l" t="t" r="r" b="b"/>
            <a:pathLst>
              <a:path w="3105708" h="4989090" extrusionOk="0">
                <a:moveTo>
                  <a:pt x="0" y="0"/>
                </a:moveTo>
                <a:lnTo>
                  <a:pt x="3105708" y="0"/>
                </a:lnTo>
                <a:lnTo>
                  <a:pt x="3105708" y="4989089"/>
                </a:lnTo>
                <a:lnTo>
                  <a:pt x="0" y="4989089"/>
                </a:lnTo>
                <a:lnTo>
                  <a:pt x="0" y="0"/>
                </a:lnTo>
                <a:close/>
              </a:path>
            </a:pathLst>
          </a:custGeom>
          <a:blipFill rotWithShape="1">
            <a:blip r:embed="rId6">
              <a:alphaModFix/>
            </a:blip>
            <a:stretch>
              <a:fillRect/>
            </a:stretch>
          </a:blipFill>
          <a:ln>
            <a:noFill/>
          </a:ln>
        </p:spPr>
      </p:sp>
      <p:sp>
        <p:nvSpPr>
          <p:cNvPr id="239" name="Google Shape;239;p21"/>
          <p:cNvSpPr/>
          <p:nvPr/>
        </p:nvSpPr>
        <p:spPr>
          <a:xfrm rot="-7953170">
            <a:off x="14103411" y="1267819"/>
            <a:ext cx="1179459" cy="1206607"/>
          </a:xfrm>
          <a:custGeom>
            <a:avLst/>
            <a:gdLst/>
            <a:ahLst/>
            <a:cxnLst/>
            <a:rect l="l" t="t" r="r" b="b"/>
            <a:pathLst>
              <a:path w="1179459" h="1206607" extrusionOk="0">
                <a:moveTo>
                  <a:pt x="0" y="0"/>
                </a:moveTo>
                <a:lnTo>
                  <a:pt x="1179458" y="0"/>
                </a:lnTo>
                <a:lnTo>
                  <a:pt x="1179458" y="1206607"/>
                </a:lnTo>
                <a:lnTo>
                  <a:pt x="0" y="1206607"/>
                </a:lnTo>
                <a:lnTo>
                  <a:pt x="0" y="0"/>
                </a:lnTo>
                <a:close/>
              </a:path>
            </a:pathLst>
          </a:custGeom>
          <a:blipFill rotWithShape="1">
            <a:blip r:embed="rId7">
              <a:alphaModFix/>
            </a:blip>
            <a:stretch>
              <a:fillRect/>
            </a:stretch>
          </a:blipFill>
          <a:ln>
            <a:noFill/>
          </a:ln>
        </p:spPr>
      </p:sp>
      <p:sp>
        <p:nvSpPr>
          <p:cNvPr id="240" name="Google Shape;240;p21"/>
          <p:cNvSpPr/>
          <p:nvPr/>
        </p:nvSpPr>
        <p:spPr>
          <a:xfrm rot="-4375766">
            <a:off x="1491337" y="2918805"/>
            <a:ext cx="1036384" cy="1060239"/>
          </a:xfrm>
          <a:custGeom>
            <a:avLst/>
            <a:gdLst/>
            <a:ahLst/>
            <a:cxnLst/>
            <a:rect l="l" t="t" r="r" b="b"/>
            <a:pathLst>
              <a:path w="1036384" h="1060239" extrusionOk="0">
                <a:moveTo>
                  <a:pt x="0" y="0"/>
                </a:moveTo>
                <a:lnTo>
                  <a:pt x="1036384" y="0"/>
                </a:lnTo>
                <a:lnTo>
                  <a:pt x="1036384" y="1060239"/>
                </a:lnTo>
                <a:lnTo>
                  <a:pt x="0" y="1060239"/>
                </a:lnTo>
                <a:lnTo>
                  <a:pt x="0" y="0"/>
                </a:lnTo>
                <a:close/>
              </a:path>
            </a:pathLst>
          </a:custGeom>
          <a:blipFill rotWithShape="1">
            <a:blip r:embed="rId8">
              <a:alphaModFix/>
            </a:blip>
            <a:stretch>
              <a:fillRect/>
            </a:stretch>
          </a:blipFill>
          <a:ln>
            <a:noFill/>
          </a:ln>
        </p:spPr>
      </p:sp>
      <p:sp>
        <p:nvSpPr>
          <p:cNvPr id="241" name="Google Shape;241;p21"/>
          <p:cNvSpPr/>
          <p:nvPr/>
        </p:nvSpPr>
        <p:spPr>
          <a:xfrm rot="-2416625">
            <a:off x="16954711" y="-665875"/>
            <a:ext cx="5318379" cy="8229600"/>
          </a:xfrm>
          <a:custGeom>
            <a:avLst/>
            <a:gdLst/>
            <a:ahLst/>
            <a:cxnLst/>
            <a:rect l="l" t="t" r="r" b="b"/>
            <a:pathLst>
              <a:path w="5318379" h="8229600" extrusionOk="0">
                <a:moveTo>
                  <a:pt x="0" y="0"/>
                </a:moveTo>
                <a:lnTo>
                  <a:pt x="5318379" y="0"/>
                </a:lnTo>
                <a:lnTo>
                  <a:pt x="5318379" y="8229600"/>
                </a:lnTo>
                <a:lnTo>
                  <a:pt x="0" y="8229600"/>
                </a:lnTo>
                <a:lnTo>
                  <a:pt x="0" y="0"/>
                </a:lnTo>
                <a:close/>
              </a:path>
            </a:pathLst>
          </a:custGeom>
          <a:blipFill rotWithShape="1">
            <a:blip r:embed="rId9">
              <a:alphaModFix/>
            </a:blip>
            <a:stretch>
              <a:fillRect/>
            </a:stretch>
          </a:blipFill>
          <a:ln>
            <a:noFill/>
          </a:ln>
        </p:spPr>
      </p:sp>
      <p:sp>
        <p:nvSpPr>
          <p:cNvPr id="243" name="Google Shape;243;p21"/>
          <p:cNvSpPr/>
          <p:nvPr/>
        </p:nvSpPr>
        <p:spPr>
          <a:xfrm rot="-178409">
            <a:off x="13082462" y="7396785"/>
            <a:ext cx="1998888" cy="5044512"/>
          </a:xfrm>
          <a:custGeom>
            <a:avLst/>
            <a:gdLst/>
            <a:ahLst/>
            <a:cxnLst/>
            <a:rect l="l" t="t" r="r" b="b"/>
            <a:pathLst>
              <a:path w="1998888" h="5044512" extrusionOk="0">
                <a:moveTo>
                  <a:pt x="1998888" y="5044512"/>
                </a:moveTo>
                <a:lnTo>
                  <a:pt x="0" y="5044512"/>
                </a:lnTo>
                <a:lnTo>
                  <a:pt x="0" y="0"/>
                </a:lnTo>
                <a:lnTo>
                  <a:pt x="1998888" y="0"/>
                </a:lnTo>
                <a:lnTo>
                  <a:pt x="1998888" y="5044512"/>
                </a:lnTo>
                <a:close/>
              </a:path>
            </a:pathLst>
          </a:custGeom>
          <a:blipFill rotWithShape="1">
            <a:blip r:embed="rId10">
              <a:alphaModFix/>
            </a:blip>
            <a:stretch>
              <a:fillRect/>
            </a:stretch>
          </a:blipFill>
          <a:ln>
            <a:noFill/>
          </a:ln>
        </p:spPr>
      </p:sp>
      <p:sp>
        <p:nvSpPr>
          <p:cNvPr id="244" name="Google Shape;244;p21"/>
          <p:cNvSpPr/>
          <p:nvPr/>
        </p:nvSpPr>
        <p:spPr>
          <a:xfrm rot="3545614">
            <a:off x="1652491" y="7092664"/>
            <a:ext cx="3600304" cy="4832623"/>
          </a:xfrm>
          <a:custGeom>
            <a:avLst/>
            <a:gdLst/>
            <a:ahLst/>
            <a:cxnLst/>
            <a:rect l="l" t="t" r="r" b="b"/>
            <a:pathLst>
              <a:path w="3600304" h="4832623" extrusionOk="0">
                <a:moveTo>
                  <a:pt x="0" y="0"/>
                </a:moveTo>
                <a:lnTo>
                  <a:pt x="3600304" y="0"/>
                </a:lnTo>
                <a:lnTo>
                  <a:pt x="3600304" y="4832623"/>
                </a:lnTo>
                <a:lnTo>
                  <a:pt x="0" y="4832623"/>
                </a:lnTo>
                <a:lnTo>
                  <a:pt x="0" y="0"/>
                </a:lnTo>
                <a:close/>
              </a:path>
            </a:pathLst>
          </a:custGeom>
          <a:blipFill rotWithShape="1">
            <a:blip r:embed="rId11">
              <a:alphaModFix/>
            </a:blip>
            <a:stretch>
              <a:fillRect/>
            </a:stretch>
          </a:blipFill>
          <a:ln>
            <a:noFill/>
          </a:ln>
        </p:spPr>
      </p:sp>
      <p:sp>
        <p:nvSpPr>
          <p:cNvPr id="15" name="Google Shape;235;p21"/>
          <p:cNvSpPr/>
          <p:nvPr/>
        </p:nvSpPr>
        <p:spPr>
          <a:xfrm rot="10800000">
            <a:off x="5381972" y="5871066"/>
            <a:ext cx="7617938" cy="1704514"/>
          </a:xfrm>
          <a:custGeom>
            <a:avLst/>
            <a:gdLst/>
            <a:ahLst/>
            <a:cxnLst/>
            <a:rect l="l" t="t" r="r" b="b"/>
            <a:pathLst>
              <a:path w="7617938" h="1704514" extrusionOk="0">
                <a:moveTo>
                  <a:pt x="0" y="0"/>
                </a:moveTo>
                <a:lnTo>
                  <a:pt x="7617938" y="0"/>
                </a:lnTo>
                <a:lnTo>
                  <a:pt x="7617938" y="1704514"/>
                </a:lnTo>
                <a:lnTo>
                  <a:pt x="0" y="1704514"/>
                </a:lnTo>
                <a:lnTo>
                  <a:pt x="0" y="0"/>
                </a:lnTo>
                <a:close/>
              </a:path>
            </a:pathLst>
          </a:custGeom>
          <a:blipFill rotWithShape="1">
            <a:blip r:embed="rId4">
              <a:alphaModFix/>
            </a:blip>
            <a:stretch>
              <a:fillRect/>
            </a:stretch>
          </a:blipFill>
          <a:ln>
            <a:noFill/>
          </a:ln>
        </p:spPr>
      </p:sp>
      <p:sp>
        <p:nvSpPr>
          <p:cNvPr id="16" name="Google Shape;120;p15"/>
          <p:cNvSpPr/>
          <p:nvPr/>
        </p:nvSpPr>
        <p:spPr>
          <a:xfrm>
            <a:off x="7924800" y="624840"/>
            <a:ext cx="2545080" cy="2259951"/>
          </a:xfrm>
          <a:custGeom>
            <a:avLst/>
            <a:gdLst/>
            <a:ahLst/>
            <a:cxnLst/>
            <a:rect l="l" t="t" r="r" b="b"/>
            <a:pathLst>
              <a:path w="2706626" h="2669409" extrusionOk="0">
                <a:moveTo>
                  <a:pt x="0" y="0"/>
                </a:moveTo>
                <a:lnTo>
                  <a:pt x="2706626" y="0"/>
                </a:lnTo>
                <a:lnTo>
                  <a:pt x="2706626" y="2669409"/>
                </a:lnTo>
                <a:lnTo>
                  <a:pt x="0" y="2669409"/>
                </a:lnTo>
                <a:lnTo>
                  <a:pt x="0" y="0"/>
                </a:lnTo>
                <a:close/>
              </a:path>
            </a:pathLst>
          </a:custGeom>
          <a:blipFill rotWithShape="1">
            <a:blip r:embed="rId12">
              <a:alphaModFix/>
            </a:blip>
            <a:stretch>
              <a:fillRect/>
            </a:stretch>
          </a:blipFill>
          <a:ln>
            <a:noFill/>
          </a:ln>
        </p:spPr>
        <p:txBody>
          <a:bodyPr/>
          <a:lstStyle/>
          <a:p>
            <a:endParaRPr lang="en-US"/>
          </a:p>
        </p:txBody>
      </p:sp>
      <p:sp>
        <p:nvSpPr>
          <p:cNvPr id="17" name="TextBox 16"/>
          <p:cNvSpPr txBox="1"/>
          <p:nvPr/>
        </p:nvSpPr>
        <p:spPr>
          <a:xfrm>
            <a:off x="8435903" y="1066389"/>
            <a:ext cx="1430445" cy="1446550"/>
          </a:xfrm>
          <a:prstGeom prst="rect">
            <a:avLst/>
          </a:prstGeom>
          <a:noFill/>
        </p:spPr>
        <p:txBody>
          <a:bodyPr wrap="square" rtlCol="0">
            <a:spAutoFit/>
          </a:bodyPr>
          <a:lstStyle/>
          <a:p>
            <a:r>
              <a:rPr lang="en-US" sz="8800" b="1" smtClean="0">
                <a:solidFill>
                  <a:schemeClr val="bg1"/>
                </a:solidFill>
              </a:rPr>
              <a:t>02</a:t>
            </a:r>
            <a:endParaRPr lang="en-US" sz="8800" b="1">
              <a:solidFill>
                <a:schemeClr val="bg1"/>
              </a:solidFill>
            </a:endParaRPr>
          </a:p>
        </p:txBody>
      </p:sp>
      <p:sp>
        <p:nvSpPr>
          <p:cNvPr id="18" name="TextBox 17">
            <a:extLst>
              <a:ext uri="{FF2B5EF4-FFF2-40B4-BE49-F238E27FC236}">
                <a16:creationId xmlns:a16="http://schemas.microsoft.com/office/drawing/2014/main" id="{A8FDA0D0-530F-3550-7419-63096DE51CD0}"/>
              </a:ext>
            </a:extLst>
          </p:cNvPr>
          <p:cNvSpPr txBox="1"/>
          <p:nvPr/>
        </p:nvSpPr>
        <p:spPr>
          <a:xfrm>
            <a:off x="3870960" y="3454886"/>
            <a:ext cx="10774679" cy="2031325"/>
          </a:xfrm>
          <a:prstGeom prst="rect">
            <a:avLst/>
          </a:prstGeom>
        </p:spPr>
        <p:txBody>
          <a:bodyPr wrap="square" lIns="0" tIns="0" rIns="0" bIns="0" rtlCol="0" anchor="t">
            <a:spAutoFit/>
          </a:bodyPr>
          <a:lstStyle/>
          <a:p>
            <a:pPr algn="ctr">
              <a:lnSpc>
                <a:spcPct val="150000"/>
              </a:lnSpc>
            </a:pPr>
            <a:r>
              <a:rPr lang="en-US" sz="8800" b="1" smtClean="0">
                <a:solidFill>
                  <a:schemeClr val="accent3">
                    <a:lumMod val="50000"/>
                  </a:schemeClr>
                </a:solidFill>
              </a:rPr>
              <a:t>KỂ CHUYỆN</a:t>
            </a:r>
            <a:endParaRPr lang="en-US" sz="8800" b="1" dirty="0">
              <a:solidFill>
                <a:schemeClr val="accent3">
                  <a:lumMod val="50000"/>
                </a:schemeClr>
              </a:solidFill>
            </a:endParaRPr>
          </a:p>
        </p:txBody>
      </p:sp>
    </p:spTree>
    <p:extLst>
      <p:ext uri="{BB962C8B-B14F-4D97-AF65-F5344CB8AC3E}">
        <p14:creationId xmlns:p14="http://schemas.microsoft.com/office/powerpoint/2010/main" val="14464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716</Words>
  <PresentationFormat>Custom</PresentationFormat>
  <Paragraphs>66</Paragraphs>
  <Slides>18</Slides>
  <Notes>17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2023-09-19T09:29:20Z</dcterms:modified>
</cp:coreProperties>
</file>