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9" r:id="rId4"/>
    <p:sldId id="260" r:id="rId5"/>
    <p:sldId id="346" r:id="rId6"/>
    <p:sldId id="293" r:id="rId7"/>
    <p:sldId id="292" r:id="rId8"/>
    <p:sldId id="296" r:id="rId9"/>
    <p:sldId id="347" r:id="rId10"/>
    <p:sldId id="348" r:id="rId11"/>
    <p:sldId id="349" r:id="rId12"/>
    <p:sldId id="350" r:id="rId13"/>
    <p:sldId id="288" r:id="rId14"/>
    <p:sldId id="329" r:id="rId15"/>
    <p:sldId id="351" r:id="rId16"/>
    <p:sldId id="341" r:id="rId17"/>
    <p:sldId id="343" r:id="rId18"/>
    <p:sldId id="353" r:id="rId19"/>
    <p:sldId id="319" r:id="rId20"/>
    <p:sldId id="354" r:id="rId21"/>
    <p:sldId id="356" r:id="rId22"/>
    <p:sldId id="270" r:id="rId23"/>
    <p:sldId id="265" r:id="rId24"/>
  </p:sldIdLst>
  <p:sldSz cx="18288000" cy="10287000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Dotum" panose="020B0600000101010101" pitchFamily="34" charset="-127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E48F"/>
    <a:srgbClr val="FFE89F"/>
    <a:srgbClr val="FFE07D"/>
    <a:srgbClr val="F5770F"/>
    <a:srgbClr val="37A234"/>
    <a:srgbClr val="4A6EBE"/>
    <a:srgbClr val="4C7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2" autoAdjust="0"/>
  </p:normalViewPr>
  <p:slideViewPr>
    <p:cSldViewPr>
      <p:cViewPr varScale="1">
        <p:scale>
          <a:sx n="40" d="100"/>
          <a:sy n="40" d="100"/>
        </p:scale>
        <p:origin x="2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1BCDD-8CC2-4E38-BDEB-524D7EC285D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161FD-7CA8-48C5-BD11-E1D7A9ED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8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8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svg"/><Relationship Id="rId18" Type="http://schemas.openxmlformats.org/officeDocument/2006/relationships/image" Target="../media/image8.png"/><Relationship Id="rId3" Type="http://schemas.openxmlformats.org/officeDocument/2006/relationships/image" Target="../media/image2.svg"/><Relationship Id="rId21" Type="http://schemas.openxmlformats.org/officeDocument/2006/relationships/image" Target="../media/image17.svg"/><Relationship Id="rId12" Type="http://schemas.openxmlformats.org/officeDocument/2006/relationships/image" Target="../media/image5.png"/><Relationship Id="rId17" Type="http://schemas.openxmlformats.org/officeDocument/2006/relationships/image" Target="../media/image13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6" Type="http://schemas.openxmlformats.org/officeDocument/2006/relationships/image" Target="../media/image5.svg"/><Relationship Id="rId15" Type="http://schemas.openxmlformats.org/officeDocument/2006/relationships/image" Target="../media/image11.svg"/><Relationship Id="rId10" Type="http://schemas.openxmlformats.org/officeDocument/2006/relationships/image" Target="../media/image3.png"/><Relationship Id="rId19" Type="http://schemas.openxmlformats.org/officeDocument/2006/relationships/image" Target="../media/image15.svg"/><Relationship Id="rId9" Type="http://schemas.openxmlformats.org/officeDocument/2006/relationships/image" Target="../media/image2.pn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29.svg"/><Relationship Id="rId12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2.png"/><Relationship Id="rId7" Type="http://schemas.openxmlformats.org/officeDocument/2006/relationships/image" Target="../media/image29.svg"/><Relationship Id="rId12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29.svg"/><Relationship Id="rId12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3" Type="http://schemas.openxmlformats.org/officeDocument/2006/relationships/image" Target="../media/image69.svg"/><Relationship Id="rId12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15" Type="http://schemas.openxmlformats.org/officeDocument/2006/relationships/image" Target="../media/image36.png"/><Relationship Id="rId4" Type="http://schemas.openxmlformats.org/officeDocument/2006/relationships/image" Target="../media/image12.png"/><Relationship Id="rId1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6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microsoft.com/office/2007/relationships/hdphoto" Target="../media/hdphoto4.wdp"/><Relationship Id="rId7" Type="http://schemas.openxmlformats.org/officeDocument/2006/relationships/image" Target="../media/image27.png"/><Relationship Id="rId12" Type="http://schemas.openxmlformats.org/officeDocument/2006/relationships/image" Target="../media/image33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1.svg"/><Relationship Id="rId4" Type="http://schemas.openxmlformats.org/officeDocument/2006/relationships/image" Target="../media/image19.sv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9.svg"/><Relationship Id="rId7" Type="http://schemas.openxmlformats.org/officeDocument/2006/relationships/image" Target="../media/image19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10" Type="http://schemas.openxmlformats.org/officeDocument/2006/relationships/image" Target="../media/image69.svg"/><Relationship Id="rId4" Type="http://schemas.openxmlformats.org/officeDocument/2006/relationships/image" Target="../media/image26.png"/><Relationship Id="rId9" Type="http://schemas.openxmlformats.org/officeDocument/2006/relationships/image" Target="../media/image6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png"/><Relationship Id="rId3" Type="http://schemas.openxmlformats.org/officeDocument/2006/relationships/image" Target="../media/image69.svg"/><Relationship Id="rId7" Type="http://schemas.openxmlformats.org/officeDocument/2006/relationships/image" Target="../media/image19.sv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1" Type="http://schemas.microsoft.com/office/2007/relationships/hdphoto" Target="../media/hdphoto8.wdp"/><Relationship Id="rId5" Type="http://schemas.microsoft.com/office/2007/relationships/hdphoto" Target="../media/hdphoto4.wdp"/><Relationship Id="rId10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6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9.svg"/><Relationship Id="rId7" Type="http://schemas.openxmlformats.org/officeDocument/2006/relationships/image" Target="../media/image19.sv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1" Type="http://schemas.microsoft.com/office/2007/relationships/hdphoto" Target="../media/hdphoto8.wdp"/><Relationship Id="rId5" Type="http://schemas.microsoft.com/office/2007/relationships/hdphoto" Target="../media/hdphoto4.wdp"/><Relationship Id="rId10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67.sv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8.svg"/><Relationship Id="rId12" Type="http://schemas.openxmlformats.org/officeDocument/2006/relationships/image" Target="../media/image44.png"/><Relationship Id="rId2" Type="http://schemas.openxmlformats.org/officeDocument/2006/relationships/image" Target="../media/image22.png"/><Relationship Id="rId20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svg"/><Relationship Id="rId1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3" Type="http://schemas.openxmlformats.org/officeDocument/2006/relationships/image" Target="../media/image25.svg"/><Relationship Id="rId12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2" Type="http://schemas.openxmlformats.org/officeDocument/2006/relationships/image" Target="../media/image46.png"/><Relationship Id="rId2" Type="http://schemas.openxmlformats.org/officeDocument/2006/relationships/image" Target="../media/image22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svg"/><Relationship Id="rId15" Type="http://schemas.microsoft.com/office/2007/relationships/hdphoto" Target="../media/hdphoto9.wdp"/><Relationship Id="rId1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2" Type="http://schemas.openxmlformats.org/officeDocument/2006/relationships/image" Target="../media/image46.png"/><Relationship Id="rId2" Type="http://schemas.openxmlformats.org/officeDocument/2006/relationships/image" Target="../media/image22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svg"/><Relationship Id="rId15" Type="http://schemas.microsoft.com/office/2007/relationships/hdphoto" Target="../media/hdphoto9.wdp"/><Relationship Id="rId1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67.sv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7" Type="http://schemas.openxmlformats.org/officeDocument/2006/relationships/image" Target="../media/image11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5.sv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7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9.png"/><Relationship Id="rId38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37" Type="http://schemas.openxmlformats.org/officeDocument/2006/relationships/image" Target="../media/image18.png"/><Relationship Id="rId36" Type="http://schemas.openxmlformats.org/officeDocument/2006/relationships/image" Target="../media/image575.svg"/><Relationship Id="rId5" Type="http://schemas.openxmlformats.org/officeDocument/2006/relationships/image" Target="../media/image67.svg"/></Relationships>
</file>

<file path=ppt/slides/_rels/slide5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9.png"/><Relationship Id="rId38" Type="http://schemas.microsoft.com/office/2007/relationships/hdphoto" Target="../media/hdphoto2.wdp"/><Relationship Id="rId2" Type="http://schemas.openxmlformats.org/officeDocument/2006/relationships/image" Target="../media/image17.png"/><Relationship Id="rId41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37" Type="http://schemas.openxmlformats.org/officeDocument/2006/relationships/image" Target="../media/image18.png"/><Relationship Id="rId40" Type="http://schemas.openxmlformats.org/officeDocument/2006/relationships/image" Target="../media/image20.png"/><Relationship Id="rId36" Type="http://schemas.openxmlformats.org/officeDocument/2006/relationships/image" Target="../media/image575.svg"/><Relationship Id="rId5" Type="http://schemas.openxmlformats.org/officeDocument/2006/relationships/image" Target="../media/image67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7.sv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microsoft.com/office/2007/relationships/hdphoto" Target="../media/hdphoto4.wdp"/><Relationship Id="rId7" Type="http://schemas.openxmlformats.org/officeDocument/2006/relationships/image" Target="../media/image27.png"/><Relationship Id="rId12" Type="http://schemas.openxmlformats.org/officeDocument/2006/relationships/image" Target="../media/image33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1.svg"/><Relationship Id="rId4" Type="http://schemas.openxmlformats.org/officeDocument/2006/relationships/image" Target="../media/image19.sv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0.png"/><Relationship Id="rId7" Type="http://schemas.openxmlformats.org/officeDocument/2006/relationships/image" Target="../media/image29.svg"/><Relationship Id="rId12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7" Type="http://schemas.openxmlformats.org/officeDocument/2006/relationships/image" Target="../media/image29.svg"/><Relationship Id="rId12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170336" y="8505156"/>
            <a:ext cx="4540247" cy="70993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2071">
            <a:off x="5315449" y="859672"/>
            <a:ext cx="2112024" cy="1520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506301" y="-190500"/>
            <a:ext cx="12044201" cy="106417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19511">
            <a:off x="15187155" y="7566976"/>
            <a:ext cx="2351173" cy="25862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12033">
            <a:off x="-35064" y="6671421"/>
            <a:ext cx="2127528" cy="30080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b="33004"/>
          <a:stretch>
            <a:fillRect/>
          </a:stretch>
        </p:blipFill>
        <p:spPr>
          <a:xfrm>
            <a:off x="215608" y="4686300"/>
            <a:ext cx="6155853" cy="5600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879271">
            <a:off x="554475" y="1378064"/>
            <a:ext cx="1663945" cy="245353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335685">
            <a:off x="16269607" y="688712"/>
            <a:ext cx="1502077" cy="19859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028700" y="114888"/>
            <a:ext cx="3744379" cy="408478"/>
          </a:xfrm>
          <a:prstGeom prst="rect">
            <a:avLst/>
          </a:prstGeom>
        </p:spPr>
      </p:pic>
      <p:sp>
        <p:nvSpPr>
          <p:cNvPr id="12" name="Google Shape;7484;p29"/>
          <p:cNvSpPr txBox="1">
            <a:spLocks/>
          </p:cNvSpPr>
          <p:nvPr/>
        </p:nvSpPr>
        <p:spPr>
          <a:xfrm>
            <a:off x="6400800" y="3279300"/>
            <a:ext cx="10200031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000" b="1" i="0" u="none" strike="noStrike" kern="0" cap="none" spc="0" normalizeH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ĐẾN VỚI BUỔI HỌC NGÀY HÔM NAY</a:t>
            </a:r>
            <a:r>
              <a:rPr kumimoji="0" lang="vi-VN" sz="7000" b="1" i="0" u="none" strike="noStrike" kern="0" cap="none" spc="0" normalizeH="0" baseline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kumimoji="0" lang="vi-VN" sz="7000" b="1" i="0" u="none" strike="noStrike" kern="0" cap="none" spc="0" normalizeH="0" baseline="0" noProof="0" dirty="0">
              <a:ln w="0"/>
              <a:solidFill>
                <a:srgbClr val="04596F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587957" y="876300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290592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3140050" y="4873716"/>
            <a:ext cx="2669035" cy="4460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2153843"/>
            <a:ext cx="158183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4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3. 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hình thang ABCD có AB // CD , hai đường chéo AC và BD cắt nhau tại O sao cho OA = OB; OC = OD . Tìm khẳng định </a:t>
            </a:r>
            <a:r>
              <a:rPr lang="en-US" sz="4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trong các khẳng định sau?</a:t>
            </a:r>
            <a:endParaRPr lang="en-US" sz="36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ABCD là hình thang cân</a:t>
            </a:r>
            <a:endParaRPr lang="en-US" sz="36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AC = BD</a:t>
            </a:r>
            <a:endParaRPr lang="en-US" sz="36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BC = AD</a:t>
            </a:r>
            <a:endParaRPr lang="en-US" sz="36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Tam giác AOD cân tại O.</a:t>
            </a:r>
            <a:endParaRPr lang="en-US" sz="3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93939" y="771940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1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587957" y="1181100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290592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3140050" y="4873716"/>
            <a:ext cx="2669035" cy="44607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373697" y="2855361"/>
                <a:ext cx="13584722" cy="1876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kumimoji="0" lang="fr-FR" sz="4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</a:t>
                </a:r>
                <a:r>
                  <a:rPr kumimoji="0" lang="fr-FR" sz="40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4. </a:t>
                </a:r>
                <a:r>
                  <a:rPr lang="en-US" sz="40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hình thang cân ABCD có AB // CD và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125</a:t>
                </a:r>
                <a:r>
                  <a:rPr lang="en-US" sz="4000" baseline="30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Tính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?</a:t>
                </a:r>
                <a:endParaRPr lang="en-US" sz="3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697" y="2855361"/>
                <a:ext cx="13584722" cy="1876924"/>
              </a:xfrm>
              <a:prstGeom prst="rect">
                <a:avLst/>
              </a:prstGeom>
              <a:blipFill>
                <a:blip r:embed="rId13"/>
                <a:stretch>
                  <a:fillRect l="-1570" r="-1346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310772" y="4839627"/>
            <a:ext cx="9144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125º 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B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65º</a:t>
            </a:r>
          </a:p>
          <a:p>
            <a:pPr>
              <a:lnSpc>
                <a:spcPct val="2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90º   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D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55º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14800" y="5401831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4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587957" y="1181100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290592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3143311" y="4472772"/>
            <a:ext cx="2669035" cy="4460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9906" y="2823508"/>
            <a:ext cx="151523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4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5. 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tam giác ABC cân tại A, các đường phân giác BE, CF. So sánh BF, EF.</a:t>
            </a:r>
            <a:endParaRPr lang="en-US" sz="3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2435" y="4792801"/>
            <a:ext cx="103196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>
              <a:lnSpc>
                <a:spcPct val="2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BF 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4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			B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BF &lt; EF</a:t>
            </a:r>
          </a:p>
          <a:p>
            <a:pPr marR="30480">
              <a:lnSpc>
                <a:spcPct val="2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BF 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 </a:t>
            </a:r>
            <a:r>
              <a:rPr lang="en-US" sz="4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			D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Không so sánh được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09800" y="5336024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5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4571302" y="6667500"/>
            <a:ext cx="4676861" cy="560103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1918187" y="3696873"/>
            <a:ext cx="1739413" cy="913227"/>
          </a:xfrm>
          <a:prstGeom prst="wedgeEllipseCallout">
            <a:avLst>
              <a:gd name="adj1" fmla="val 47415"/>
              <a:gd name="adj2" fmla="val 277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6478250" y="252683"/>
            <a:ext cx="1333500" cy="1178600"/>
            <a:chOff x="14043699" y="3663315"/>
            <a:chExt cx="3215601" cy="3215601"/>
          </a:xfrm>
        </p:grpSpPr>
        <p:grpSp>
          <p:nvGrpSpPr>
            <p:cNvPr id="23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26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5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09600" y="342900"/>
            <a:ext cx="5689238" cy="1082624"/>
            <a:chOff x="381000" y="174676"/>
            <a:chExt cx="16622564" cy="1082624"/>
          </a:xfrm>
        </p:grpSpPr>
        <p:sp>
          <p:nvSpPr>
            <p:cNvPr id="32" name="Rectangle 31"/>
            <p:cNvSpPr/>
            <p:nvPr/>
          </p:nvSpPr>
          <p:spPr>
            <a:xfrm>
              <a:off x="381000" y="190500"/>
              <a:ext cx="16622564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84161" y="174676"/>
              <a:ext cx="1525149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3.10 (SGK – tr56)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09600" y="1570012"/>
                <a:ext cx="15925800" cy="1767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thang cân ABCD (AB // CD) có AB = AD. Biết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38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38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 số đo các góc của hình thang </a:t>
                </a:r>
                <a:r>
                  <a:rPr lang="en-US" sz="3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70012"/>
                <a:ext cx="15925800" cy="1767663"/>
              </a:xfrm>
              <a:prstGeom prst="rect">
                <a:avLst/>
              </a:prstGeom>
              <a:blipFill>
                <a:blip r:embed="rId12"/>
                <a:stretch>
                  <a:fillRect l="-1263" r="-1225" b="-1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6363" y="3790217"/>
            <a:ext cx="5887674" cy="31058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09600" y="7172162"/>
                <a:ext cx="17221200" cy="2695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380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ADB</m:t>
                    </m:r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cân tại A (AB = AD (gt))</a:t>
                </a:r>
                <a14:m>
                  <m:oMath xmlns:m="http://schemas.openxmlformats.org/officeDocument/2006/math">
                    <m:r>
                      <a:rPr lang="en-US" sz="3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ADB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ABD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AB // CD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BCD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ABD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ADC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ABCD là hình thang cân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ADC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BCD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ABC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BAD</m:t>
                        </m:r>
                      </m:e>
                    </m:acc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172162"/>
                <a:ext cx="17221200" cy="2695738"/>
              </a:xfrm>
              <a:prstGeom prst="rect">
                <a:avLst/>
              </a:prstGeom>
              <a:blipFill>
                <a:blip r:embed="rId15"/>
                <a:stretch>
                  <a:fillRect l="-1168" b="-8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08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90500"/>
            <a:ext cx="17866618" cy="990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536267" y="495300"/>
            <a:ext cx="5689238" cy="1082624"/>
            <a:chOff x="381000" y="174676"/>
            <a:chExt cx="16622564" cy="1082624"/>
          </a:xfrm>
        </p:grpSpPr>
        <p:sp>
          <p:nvSpPr>
            <p:cNvPr id="44" name="Rectangle 43"/>
            <p:cNvSpPr/>
            <p:nvPr/>
          </p:nvSpPr>
          <p:spPr>
            <a:xfrm>
              <a:off x="381000" y="190500"/>
              <a:ext cx="16622564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84161" y="174676"/>
              <a:ext cx="1525149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3.11 (SGK – tr56)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6268" y="1909108"/>
            <a:ext cx="78457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số đo các góc của tứ giác ABCD trong Hình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3.26</a:t>
            </a: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1954" y="1368110"/>
            <a:ext cx="8553309" cy="3352800"/>
          </a:xfrm>
          <a:prstGeom prst="rect">
            <a:avLst/>
          </a:prstGeom>
        </p:spPr>
      </p:pic>
      <p:sp>
        <p:nvSpPr>
          <p:cNvPr id="46" name="Oval Callout 45"/>
          <p:cNvSpPr/>
          <p:nvPr/>
        </p:nvSpPr>
        <p:spPr>
          <a:xfrm>
            <a:off x="2209800" y="4374342"/>
            <a:ext cx="1739413" cy="913227"/>
          </a:xfrm>
          <a:prstGeom prst="wedgeEllipseCallout">
            <a:avLst>
              <a:gd name="adj1" fmla="val 47415"/>
              <a:gd name="adj2" fmla="val 277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16214" y="5593719"/>
                <a:ext cx="14544746" cy="4059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fr-FR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ABD</m:t>
                    </m:r>
                    <m:r>
                      <a:rPr lang="fr-FR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 tại A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2.40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 hình,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ADC</m:t>
                        </m:r>
                      </m:e>
                    </m:acc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ADB</m:t>
                        </m:r>
                      </m:e>
                    </m:acc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ABD</m:t>
                        </m:r>
                      </m:e>
                    </m:acc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BDC</m:t>
                        </m:r>
                      </m:e>
                    </m:acc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CBD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cân tại C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 giác ABCD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14" y="5593719"/>
                <a:ext cx="14544746" cy="4059573"/>
              </a:xfrm>
              <a:prstGeom prst="rect">
                <a:avLst/>
              </a:prstGeom>
              <a:blipFill>
                <a:blip r:embed="rId4"/>
                <a:stretch>
                  <a:fillRect l="-1383" b="-5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5468600" y="7277100"/>
            <a:ext cx="2298321" cy="2732033"/>
          </a:xfrm>
          <a:prstGeom prst="rect">
            <a:avLst/>
          </a:prstGeom>
        </p:spPr>
      </p:pic>
      <p:pic>
        <p:nvPicPr>
          <p:cNvPr id="61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916400" y="269842"/>
            <a:ext cx="1075487" cy="109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0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2895600" y="4044919"/>
            <a:ext cx="12642895" cy="4527581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3139747" y="888356"/>
            <a:ext cx="12642895" cy="45275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04800" y="3390900"/>
            <a:ext cx="18897600" cy="3735955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22" name="Group 21"/>
          <p:cNvGrpSpPr/>
          <p:nvPr/>
        </p:nvGrpSpPr>
        <p:grpSpPr>
          <a:xfrm>
            <a:off x="1066800" y="495300"/>
            <a:ext cx="2667000" cy="2572287"/>
            <a:chOff x="1028700" y="3663315"/>
            <a:chExt cx="3215601" cy="3215601"/>
          </a:xfrm>
        </p:grpSpPr>
        <p:grpSp>
          <p:nvGrpSpPr>
            <p:cNvPr id="23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4532976" y="495299"/>
            <a:ext cx="2643250" cy="2572287"/>
            <a:chOff x="9639248" y="3663315"/>
            <a:chExt cx="3215601" cy="3215601"/>
          </a:xfrm>
        </p:grpSpPr>
        <p:grpSp>
          <p:nvGrpSpPr>
            <p:cNvPr id="27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72750" y="7385636"/>
            <a:ext cx="2655099" cy="2572287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23633" y="7385636"/>
            <a:ext cx="2631455" cy="2572287"/>
            <a:chOff x="14043699" y="3663315"/>
            <a:chExt cx="3215601" cy="3215601"/>
          </a:xfrm>
        </p:grpSpPr>
        <p:grpSp>
          <p:nvGrpSpPr>
            <p:cNvPr id="35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5562600" y="4371964"/>
            <a:ext cx="7010400" cy="1609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7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kumimoji="0" lang="en-US" sz="75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DỤNG</a:t>
            </a:r>
            <a:endParaRPr kumimoji="0" lang="vi-VN" sz="7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18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31525" y="-1440580"/>
            <a:ext cx="4676861" cy="5601032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56419"/>
          <a:stretch>
            <a:fillRect/>
          </a:stretch>
        </p:blipFill>
        <p:spPr>
          <a:xfrm rot="11204328">
            <a:off x="11918685" y="-1275102"/>
            <a:ext cx="10473715" cy="3750770"/>
          </a:xfrm>
          <a:prstGeom prst="rect">
            <a:avLst/>
          </a:prstGeom>
        </p:spPr>
      </p:pic>
      <p:pic>
        <p:nvPicPr>
          <p:cNvPr id="33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916400" y="269842"/>
            <a:ext cx="1075487" cy="109009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341824" y="1359936"/>
            <a:ext cx="5689238" cy="1082624"/>
            <a:chOff x="381000" y="174676"/>
            <a:chExt cx="16622564" cy="1082624"/>
          </a:xfrm>
        </p:grpSpPr>
        <p:sp>
          <p:nvSpPr>
            <p:cNvPr id="16" name="Rectangle 15"/>
            <p:cNvSpPr/>
            <p:nvPr/>
          </p:nvSpPr>
          <p:spPr>
            <a:xfrm>
              <a:off x="381000" y="190500"/>
              <a:ext cx="16622564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84161" y="174676"/>
              <a:ext cx="1525149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3.12 (SGK – tr56)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990600" y="3064788"/>
            <a:ext cx="1639168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800" smtClean="0">
                <a:solidFill>
                  <a:schemeClr val="bg1"/>
                </a:solidFill>
              </a:rPr>
              <a:t>ho </a:t>
            </a:r>
            <a:r>
              <a:rPr lang="vi-VN" sz="3800">
                <a:solidFill>
                  <a:schemeClr val="bg1"/>
                </a:solidFill>
              </a:rPr>
              <a:t>M là một điểm nằm trong tam giác đều ABC. Qua M kẻ các đường thẳng song song với BC, CA, AB lần lượt cắt AB, BC, CA tại các điểm P, Q, R.</a:t>
            </a:r>
          </a:p>
          <a:p>
            <a:pPr algn="just">
              <a:lnSpc>
                <a:spcPct val="150000"/>
              </a:lnSpc>
            </a:pPr>
            <a:r>
              <a:rPr lang="vi-VN" sz="3800">
                <a:solidFill>
                  <a:schemeClr val="bg1"/>
                </a:solidFill>
              </a:rPr>
              <a:t>a) Chứng minh tứ giác APMR là hình thang cân</a:t>
            </a:r>
          </a:p>
          <a:p>
            <a:pPr algn="just">
              <a:lnSpc>
                <a:spcPct val="150000"/>
              </a:lnSpc>
            </a:pPr>
            <a:r>
              <a:rPr lang="vi-VN" sz="3800">
                <a:solidFill>
                  <a:schemeClr val="bg1"/>
                </a:solidFill>
              </a:rPr>
              <a:t>b) Chứng minh rằng chu vi tam giác PQR bằng tổng độ dài MA + MB + MC.</a:t>
            </a:r>
          </a:p>
          <a:p>
            <a:pPr algn="just">
              <a:lnSpc>
                <a:spcPct val="150000"/>
              </a:lnSpc>
            </a:pPr>
            <a:r>
              <a:rPr lang="vi-VN" sz="3800">
                <a:solidFill>
                  <a:schemeClr val="bg1"/>
                </a:solidFill>
              </a:rPr>
              <a:t>c) Hỏi với vị trí nào của M thì tam giác PQR là tam giác </a:t>
            </a:r>
            <a:r>
              <a:rPr lang="vi-VN" sz="3800">
                <a:solidFill>
                  <a:schemeClr val="bg1"/>
                </a:solidFill>
              </a:rPr>
              <a:t>đều</a:t>
            </a:r>
            <a:r>
              <a:rPr lang="vi-VN" sz="3800" smtClean="0">
                <a:solidFill>
                  <a:schemeClr val="bg1"/>
                </a:solidFill>
              </a:rPr>
              <a:t>?</a:t>
            </a:r>
            <a:endParaRPr lang="vi-VN" sz="3800">
              <a:solidFill>
                <a:schemeClr val="bg1"/>
              </a:solidFill>
            </a:endParaRP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4817111" y="6667500"/>
            <a:ext cx="4676861" cy="560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58251" y="-1335064"/>
            <a:ext cx="4676861" cy="560103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325569" y="647700"/>
            <a:ext cx="1636863" cy="92515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56419"/>
          <a:stretch>
            <a:fillRect/>
          </a:stretch>
        </p:blipFill>
        <p:spPr>
          <a:xfrm rot="11204328">
            <a:off x="11918685" y="-1275102"/>
            <a:ext cx="10473715" cy="3750770"/>
          </a:xfrm>
          <a:prstGeom prst="rect">
            <a:avLst/>
          </a:prstGeom>
        </p:spPr>
      </p:pic>
      <p:pic>
        <p:nvPicPr>
          <p:cNvPr id="33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916400" y="269842"/>
            <a:ext cx="1075487" cy="10900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2354034"/>
            <a:ext cx="5264577" cy="49128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7021347" y="1943100"/>
                <a:ext cx="10439400" cy="8016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Tứ giác APMR là hình thang do MR // AP.</a:t>
                </a:r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APM</m:t>
                        </m:r>
                      </m:e>
                    </m:acc>
                  </m:oMath>
                </a14:m>
                <a:r>
                  <a:rPr lang="en-US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(do MP // CB) nên APMR là hình thang cân.</a:t>
                </a:r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Tương tự câu a, ta có các tứ giác BQMP và CRMQ là những hình thang cân</a:t>
                </a:r>
                <a:r>
                  <a:rPr lang="en-US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endParaRPr lang="en-US" sz="380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 </a:t>
                </a:r>
                <a:r>
                  <a:rPr lang="en-US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 RP = MA, PQ = MB, QR = MC (hai đường chéo của hình thang cân</a:t>
                </a:r>
                <a:r>
                  <a:rPr lang="en-US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 </a:t>
                </a:r>
                <a:endParaRPr lang="en-US" sz="380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Chu </a:t>
                </a:r>
                <a:r>
                  <a:rPr lang="en-US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 của tam giác PQR là: </a:t>
                </a:r>
                <a:endParaRPr lang="en-US" sz="380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PQ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QR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RP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MB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MC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MA</m:t>
                    </m:r>
                  </m:oMath>
                </a14:m>
                <a:r>
                  <a:rPr lang="en-US" sz="38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347" y="1943100"/>
                <a:ext cx="10439400" cy="8016169"/>
              </a:xfrm>
              <a:prstGeom prst="rect">
                <a:avLst/>
              </a:prstGeom>
              <a:blipFill>
                <a:blip r:embed="rId12"/>
                <a:stretch>
                  <a:fillRect l="-1928" r="-1928" b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3466" y="8724900"/>
            <a:ext cx="1570288" cy="13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58251" y="-1335064"/>
            <a:ext cx="4676861" cy="560103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325569" y="647700"/>
            <a:ext cx="1636863" cy="92515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56419"/>
          <a:stretch>
            <a:fillRect/>
          </a:stretch>
        </p:blipFill>
        <p:spPr>
          <a:xfrm rot="11204328">
            <a:off x="11918685" y="-1275102"/>
            <a:ext cx="10473715" cy="3750770"/>
          </a:xfrm>
          <a:prstGeom prst="rect">
            <a:avLst/>
          </a:prstGeom>
        </p:spPr>
      </p:pic>
      <p:pic>
        <p:nvPicPr>
          <p:cNvPr id="33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916400" y="269842"/>
            <a:ext cx="1075487" cy="10900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2354034"/>
            <a:ext cx="5264577" cy="491289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010400" y="2496343"/>
            <a:ext cx="10254583" cy="382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Tam giác PQR làm tam giác đều có nghĩa là PQ = QR = RP tức là MB = BC = MA. </a:t>
            </a:r>
            <a:endParaRPr lang="en-US" sz="400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 M cách đều ba đỉnh A, B, C tức M là trọng tâm của tam giác đều ABC.</a:t>
            </a:r>
            <a:endParaRPr lang="en-US" sz="400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44800" y="8039100"/>
            <a:ext cx="2364371" cy="20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2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723900"/>
            <a:ext cx="16611600" cy="8763000"/>
            <a:chOff x="0" y="0"/>
            <a:chExt cx="3673593" cy="31902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0" name="Group 29"/>
          <p:cNvGrpSpPr/>
          <p:nvPr/>
        </p:nvGrpSpPr>
        <p:grpSpPr>
          <a:xfrm>
            <a:off x="16515328" y="342900"/>
            <a:ext cx="1302469" cy="1164379"/>
            <a:chOff x="951895" y="3576837"/>
            <a:chExt cx="3369207" cy="3468421"/>
          </a:xfrm>
        </p:grpSpPr>
        <p:grpSp>
          <p:nvGrpSpPr>
            <p:cNvPr id="31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320079" y="1140365"/>
            <a:ext cx="5562600" cy="1143000"/>
            <a:chOff x="381000" y="114300"/>
            <a:chExt cx="5562600" cy="1143000"/>
          </a:xfrm>
        </p:grpSpPr>
        <p:sp>
          <p:nvSpPr>
            <p:cNvPr id="20" name="Rectangle 19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34076" y="114300"/>
              <a:ext cx="4277902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THÊM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219200" y="2759988"/>
                <a:ext cx="15492459" cy="535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fr-FR" sz="38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 </a:t>
                </a:r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thang cân ABCD (AB//CD, AB &lt; CD), AD cắt BC tại O.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Chứng minh: </a:t>
                </a:r>
                <a14:m>
                  <m:oMath xmlns:m="http://schemas.openxmlformats.org/officeDocument/2006/math"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OAB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cân?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Gọi I và J lần lượt là trung điểm của AB và CD. Chứng minh I, J, O thẳng hàng?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Qua điểm M thuộc cạnh AC, vẽ đường thẳng song song với CD, cắt BD tại N. Chứng minh: MNAB và MNDC là các hình thang cân?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759988"/>
                <a:ext cx="15492459" cy="5355312"/>
              </a:xfrm>
              <a:prstGeom prst="rect">
                <a:avLst/>
              </a:prstGeom>
              <a:blipFill>
                <a:blip r:embed="rId12"/>
                <a:stretch>
                  <a:fillRect l="-1299" r="-1299" b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6515328" y="7934155"/>
            <a:ext cx="1283326" cy="197055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54968" y="371095"/>
            <a:ext cx="1261719" cy="1171229"/>
            <a:chOff x="9639248" y="3663315"/>
            <a:chExt cx="3215601" cy="3215601"/>
          </a:xfrm>
        </p:grpSpPr>
        <p:grpSp>
          <p:nvGrpSpPr>
            <p:cNvPr id="25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7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6" name="Picture 1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58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71500"/>
            <a:ext cx="18288000" cy="1588168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54071"/>
          <a:stretch>
            <a:fillRect/>
          </a:stretch>
        </p:blipFill>
        <p:spPr>
          <a:xfrm>
            <a:off x="564058" y="9193560"/>
            <a:ext cx="18288000" cy="547494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5849600" y="571500"/>
            <a:ext cx="1619250" cy="1571266"/>
            <a:chOff x="1028700" y="3663315"/>
            <a:chExt cx="3215601" cy="3215601"/>
          </a:xfrm>
        </p:grpSpPr>
        <p:grpSp>
          <p:nvGrpSpPr>
            <p:cNvPr id="4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09579" y="8827385"/>
            <a:ext cx="1304891" cy="1143000"/>
            <a:chOff x="14043699" y="3663315"/>
            <a:chExt cx="3215601" cy="3215601"/>
          </a:xfrm>
        </p:grpSpPr>
        <p:grpSp>
          <p:nvGrpSpPr>
            <p:cNvPr id="10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22" name="Google Shape;7771;p33"/>
          <p:cNvSpPr txBox="1">
            <a:spLocks/>
          </p:cNvSpPr>
          <p:nvPr/>
        </p:nvSpPr>
        <p:spPr>
          <a:xfrm>
            <a:off x="3733800" y="9525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6000" b="1" kern="0" dirty="0" smtClean="0">
                <a:solidFill>
                  <a:srgbClr val="04596F"/>
                </a:solidFill>
                <a:latin typeface="Arial" panose="020B0604020202020204" pitchFamily="34" charset="0"/>
              </a:rPr>
              <a:t>KHỞI ĐỘNG</a:t>
            </a:r>
            <a:endParaRPr lang="vi-VN" sz="6000" b="1" kern="0" dirty="0">
              <a:solidFill>
                <a:srgbClr val="04596F"/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90596" y="2476500"/>
            <a:ext cx="161886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40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 </a:t>
            </a:r>
            <a:r>
              <a:rPr lang="nl-NL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 compa, thước kẻ, bút (phấn) để vẽ một hình thang cân ABCD có đáy AB // CD, góc A bằng 60º, cạnh AB bằng 6 cm, cạnh AD = DC = CB </a:t>
            </a:r>
            <a:r>
              <a:rPr lang="nl-NL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nl-NL" sz="40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3cm</a:t>
            </a:r>
            <a:endParaRPr lang="en-US" sz="400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40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 </a:t>
            </a:r>
            <a:r>
              <a:rPr lang="nl-NL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 chéo BD. Hãy tính các góc của tam giác </a:t>
            </a:r>
            <a:r>
              <a:rPr lang="nl-NL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BCD</a:t>
            </a:r>
            <a:r>
              <a:rPr lang="nl-NL" sz="40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8008" y="6682469"/>
            <a:ext cx="5928403" cy="31930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19400" y="6438900"/>
            <a:ext cx="4349268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 vẽ minh họa:</a:t>
            </a:r>
            <a:endParaRPr lang="en-US" sz="400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5402" y="495300"/>
            <a:ext cx="17491598" cy="9296400"/>
            <a:chOff x="0" y="0"/>
            <a:chExt cx="3673593" cy="31902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0" name="Group 29"/>
          <p:cNvGrpSpPr/>
          <p:nvPr/>
        </p:nvGrpSpPr>
        <p:grpSpPr>
          <a:xfrm>
            <a:off x="16515328" y="342900"/>
            <a:ext cx="1302469" cy="1164379"/>
            <a:chOff x="951895" y="3576837"/>
            <a:chExt cx="3369207" cy="3468421"/>
          </a:xfrm>
        </p:grpSpPr>
        <p:grpSp>
          <p:nvGrpSpPr>
            <p:cNvPr id="31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10494" y="8544244"/>
            <a:ext cx="1261719" cy="1171229"/>
            <a:chOff x="9639248" y="3663315"/>
            <a:chExt cx="3215601" cy="3215601"/>
          </a:xfrm>
        </p:grpSpPr>
        <p:grpSp>
          <p:nvGrpSpPr>
            <p:cNvPr id="35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6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sp>
        <p:nvSpPr>
          <p:cNvPr id="17" name="Oval Callout 16"/>
          <p:cNvSpPr/>
          <p:nvPr/>
        </p:nvSpPr>
        <p:spPr>
          <a:xfrm>
            <a:off x="8361098" y="831182"/>
            <a:ext cx="1600200" cy="88331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 descr="A picture containing line, triangle&#10;&#10;Description automatically generated"/>
          <p:cNvPicPr/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3" y="2324100"/>
            <a:ext cx="4721897" cy="381000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848535" y="1859556"/>
                <a:ext cx="11677465" cy="7627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6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Vì ABCD là hình thang cân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OCD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cân</a:t>
                </a:r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6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OAB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OBA</m:t>
                        </m:r>
                      </m:e>
                    </m:acc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(hai góc đồng vị) </a:t>
                </a:r>
                <a:endParaRPr lang="en-US" sz="36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 ∆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OCD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cân tại O.</a:t>
                </a:r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6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OI là trung tuyến của </a:t>
                </a:r>
                <a14:m>
                  <m:oMath xmlns:m="http://schemas.openxmlformats.org/officeDocument/2006/math"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OAB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OI cũng là đường cao của </a:t>
                </a:r>
                <a14:m>
                  <m:oMath xmlns:m="http://schemas.openxmlformats.org/officeDocument/2006/math"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OAB</m:t>
                    </m:r>
                    <m:r>
                      <a:rPr lang="en-US" sz="3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OI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6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AB//CD </a:t>
                </a:r>
                <a:r>
                  <a:rPr lang="en-US" sz="36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36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OI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CD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OCD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cân tại O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OI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CD</m:t>
                    </m:r>
                  </m:oMath>
                </a14:m>
                <a:r>
                  <a:rPr lang="en-US" sz="36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OI cắt CD tại trung điểm J của CD. </a:t>
                </a:r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6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ba điểm O, I, J thẳng </a:t>
                </a:r>
                <a:r>
                  <a:rPr lang="en-US" sz="36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36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535" y="1859556"/>
                <a:ext cx="11677465" cy="7627344"/>
              </a:xfrm>
              <a:prstGeom prst="rect">
                <a:avLst/>
              </a:prstGeom>
              <a:blipFill>
                <a:blip r:embed="rId16"/>
                <a:stretch>
                  <a:fillRect l="-1566" r="-2453"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69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5402" y="495300"/>
            <a:ext cx="17491598" cy="9296400"/>
            <a:chOff x="0" y="0"/>
            <a:chExt cx="3673593" cy="319023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0" name="Group 29"/>
          <p:cNvGrpSpPr/>
          <p:nvPr/>
        </p:nvGrpSpPr>
        <p:grpSpPr>
          <a:xfrm>
            <a:off x="16515328" y="342900"/>
            <a:ext cx="1302469" cy="1164379"/>
            <a:chOff x="951895" y="3576837"/>
            <a:chExt cx="3369207" cy="3468421"/>
          </a:xfrm>
        </p:grpSpPr>
        <p:grpSp>
          <p:nvGrpSpPr>
            <p:cNvPr id="31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10494" y="8544244"/>
            <a:ext cx="1261719" cy="1171229"/>
            <a:chOff x="9639248" y="3663315"/>
            <a:chExt cx="3215601" cy="3215601"/>
          </a:xfrm>
        </p:grpSpPr>
        <p:grpSp>
          <p:nvGrpSpPr>
            <p:cNvPr id="35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6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sp>
        <p:nvSpPr>
          <p:cNvPr id="17" name="Oval Callout 16"/>
          <p:cNvSpPr/>
          <p:nvPr/>
        </p:nvSpPr>
        <p:spPr>
          <a:xfrm>
            <a:off x="8361098" y="831182"/>
            <a:ext cx="1600200" cy="88331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 descr="A picture containing line, triangle&#10;&#10;Description automatically generated"/>
          <p:cNvPicPr/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3" y="2324100"/>
            <a:ext cx="4721897" cy="381000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848535" y="2011956"/>
                <a:ext cx="11717245" cy="7627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en-US" sz="36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Xét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ACD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BDC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có: 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AC = BD (hai đường chéo hình 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thang </a:t>
                </a:r>
                <a:r>
                  <a:rPr lang="en-US" sz="36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cân); AD 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BC (hai cạnh bên hình 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thang </a:t>
                </a:r>
                <a:r>
                  <a:rPr lang="en-US" sz="36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cân); CD 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DC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ACD</m:t>
                    </m:r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=∆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BDC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(c.c.c)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ACD</m:t>
                        </m:r>
                      </m:e>
                    </m:acc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BDC</m:t>
                        </m:r>
                      </m:e>
                    </m:acc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MCD</m:t>
                        </m:r>
                      </m:e>
                    </m:acc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NDC</m:t>
                        </m:r>
                      </m:e>
                    </m:acc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 thang MNDC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MCD</m:t>
                        </m:r>
                      </m:e>
                    </m:acc>
                    <m:r>
                      <a:rPr lang="en-US" sz="36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NDC</m:t>
                        </m:r>
                      </m:e>
                    </m:acc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MNDC là hình thang cân.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MC</m:t>
                      </m:r>
                      <m: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ND</m:t>
                      </m:r>
                      <m: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AC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MC</m:t>
                      </m:r>
                      <m: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BD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ND</m:t>
                      </m:r>
                      <m: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AM</m:t>
                      </m:r>
                      <m: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BN</m:t>
                      </m:r>
                    </m:oMath>
                  </m:oMathPara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 thang MNAB có hai đường chéo AM và BN bằng nhau nên MNAB là hình thang cân.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535" y="2011956"/>
                <a:ext cx="11717245" cy="7627344"/>
              </a:xfrm>
              <a:prstGeom prst="rect">
                <a:avLst/>
              </a:prstGeom>
              <a:blipFill>
                <a:blip r:embed="rId16"/>
                <a:stretch>
                  <a:fillRect l="-1560" r="-2392"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263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63479"/>
            <a:ext cx="18288000" cy="1588168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sp>
        <p:nvSpPr>
          <p:cNvPr id="38" name="Google Shape;7771;p33"/>
          <p:cNvSpPr txBox="1">
            <a:spLocks/>
          </p:cNvSpPr>
          <p:nvPr/>
        </p:nvSpPr>
        <p:spPr>
          <a:xfrm>
            <a:off x="4007997" y="187576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6000" b="1" kern="0" smtClean="0">
                <a:solidFill>
                  <a:srgbClr val="04596F"/>
                </a:solidFill>
                <a:latin typeface="Arial" panose="020B0604020202020204" pitchFamily="34" charset="0"/>
              </a:rPr>
              <a:t>HƯỚNG DẪN VỀ NHÀ</a:t>
            </a:r>
            <a:endParaRPr lang="vi-VN" sz="6000" b="1" kern="0">
              <a:solidFill>
                <a:srgbClr val="04596F"/>
              </a:solidFill>
              <a:latin typeface="Arial" panose="020B0604020202020204" pitchFamily="34" charset="0"/>
            </a:endParaRPr>
          </a:p>
        </p:txBody>
      </p:sp>
      <p:pic>
        <p:nvPicPr>
          <p:cNvPr id="39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9443395" y="5696374"/>
            <a:ext cx="9987606" cy="4574583"/>
          </a:xfrm>
          <a:prstGeom prst="rect">
            <a:avLst/>
          </a:prstGeom>
        </p:spPr>
      </p:pic>
      <p:pic>
        <p:nvPicPr>
          <p:cNvPr id="40" name="Picture 5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-914399" y="5680332"/>
            <a:ext cx="10357794" cy="4574583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304800" y="4610100"/>
            <a:ext cx="5562600" cy="3657600"/>
            <a:chOff x="609600" y="3867574"/>
            <a:chExt cx="5562600" cy="3657600"/>
          </a:xfrm>
        </p:grpSpPr>
        <p:grpSp>
          <p:nvGrpSpPr>
            <p:cNvPr id="41" name="Group 4"/>
            <p:cNvGrpSpPr/>
            <p:nvPr/>
          </p:nvGrpSpPr>
          <p:grpSpPr>
            <a:xfrm>
              <a:off x="609600" y="3867574"/>
              <a:ext cx="5562600" cy="3657600"/>
              <a:chOff x="0" y="0"/>
              <a:chExt cx="1669403" cy="2066396"/>
            </a:xfrm>
          </p:grpSpPr>
          <p:sp>
            <p:nvSpPr>
              <p:cNvPr id="42" name="Freeform 5"/>
              <p:cNvSpPr/>
              <p:nvPr/>
            </p:nvSpPr>
            <p:spPr>
              <a:xfrm>
                <a:off x="0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43" name="Rectangle 42"/>
            <p:cNvSpPr/>
            <p:nvPr/>
          </p:nvSpPr>
          <p:spPr>
            <a:xfrm>
              <a:off x="762000" y="4649932"/>
              <a:ext cx="520012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205977" y="4587679"/>
            <a:ext cx="5562600" cy="3657600"/>
            <a:chOff x="6699571" y="3867574"/>
            <a:chExt cx="5562600" cy="3657600"/>
          </a:xfrm>
        </p:grpSpPr>
        <p:grpSp>
          <p:nvGrpSpPr>
            <p:cNvPr id="44" name="Group 4"/>
            <p:cNvGrpSpPr/>
            <p:nvPr/>
          </p:nvGrpSpPr>
          <p:grpSpPr>
            <a:xfrm>
              <a:off x="6699571" y="3867574"/>
              <a:ext cx="5562600" cy="3657600"/>
              <a:chOff x="0" y="0"/>
              <a:chExt cx="1669403" cy="2066396"/>
            </a:xfrm>
          </p:grpSpPr>
          <p:sp>
            <p:nvSpPr>
              <p:cNvPr id="45" name="Freeform 5"/>
              <p:cNvSpPr/>
              <p:nvPr/>
            </p:nvSpPr>
            <p:spPr>
              <a:xfrm>
                <a:off x="0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48" name="Rectangle 47"/>
            <p:cNvSpPr/>
            <p:nvPr/>
          </p:nvSpPr>
          <p:spPr>
            <a:xfrm>
              <a:off x="7120006" y="4649933"/>
              <a:ext cx="472738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thành các bài tập trong SBT</a:t>
              </a: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.</a:t>
              </a:r>
              <a:endParaRPr lang="pt-BR" sz="4000" ker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107154" y="4610100"/>
            <a:ext cx="5876046" cy="3657600"/>
            <a:chOff x="12448416" y="3527258"/>
            <a:chExt cx="5876046" cy="3657600"/>
          </a:xfrm>
        </p:grpSpPr>
        <p:grpSp>
          <p:nvGrpSpPr>
            <p:cNvPr id="46" name="Group 4"/>
            <p:cNvGrpSpPr/>
            <p:nvPr/>
          </p:nvGrpSpPr>
          <p:grpSpPr>
            <a:xfrm>
              <a:off x="12448416" y="3527258"/>
              <a:ext cx="5839584" cy="3657600"/>
              <a:chOff x="0" y="0"/>
              <a:chExt cx="1669403" cy="2066396"/>
            </a:xfrm>
          </p:grpSpPr>
          <p:sp>
            <p:nvSpPr>
              <p:cNvPr id="47" name="Freeform 5"/>
              <p:cNvSpPr/>
              <p:nvPr/>
            </p:nvSpPr>
            <p:spPr>
              <a:xfrm>
                <a:off x="0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49" name="Rectangle 48"/>
            <p:cNvSpPr/>
            <p:nvPr/>
          </p:nvSpPr>
          <p:spPr>
            <a:xfrm>
              <a:off x="12484883" y="4407666"/>
              <a:ext cx="583957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000" kern="0" dirty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bị bài mới </a:t>
              </a:r>
              <a:endParaRPr lang="en-US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</a:pPr>
              <a:r>
                <a:rPr lang="en-US" sz="4000" b="1" i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12. Hình </a:t>
              </a:r>
              <a:r>
                <a:rPr lang="en-US" sz="4000" b="1" i="1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bình </a:t>
              </a:r>
              <a:r>
                <a:rPr lang="en-US" sz="4000" b="1" i="1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hành.</a:t>
              </a:r>
              <a:endParaRPr lang="pt-BR" sz="4000" b="1" i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5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21" y="-54941"/>
            <a:ext cx="1905000" cy="1966451"/>
          </a:xfrm>
          <a:prstGeom prst="rect">
            <a:avLst/>
          </a:prstGeom>
        </p:spPr>
      </p:pic>
      <p:pic>
        <p:nvPicPr>
          <p:cNvPr id="54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97693" y="7957597"/>
            <a:ext cx="2183606" cy="225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86975"/>
          <a:stretch>
            <a:fillRect/>
          </a:stretch>
        </p:blipFill>
        <p:spPr>
          <a:xfrm>
            <a:off x="0" y="7881750"/>
            <a:ext cx="18288000" cy="23818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86975"/>
          <a:stretch>
            <a:fillRect/>
          </a:stretch>
        </p:blipFill>
        <p:spPr>
          <a:xfrm>
            <a:off x="0" y="0"/>
            <a:ext cx="18288000" cy="23818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7700" y="1706462"/>
            <a:ext cx="12001500" cy="68740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33004"/>
          <a:stretch>
            <a:fillRect/>
          </a:stretch>
        </p:blipFill>
        <p:spPr>
          <a:xfrm flipH="1">
            <a:off x="11803153" y="4363454"/>
            <a:ext cx="6408647" cy="5925552"/>
          </a:xfrm>
          <a:prstGeom prst="rect">
            <a:avLst/>
          </a:prstGeom>
        </p:spPr>
      </p:pic>
      <p:sp>
        <p:nvSpPr>
          <p:cNvPr id="10" name="Google Shape;7484;p29"/>
          <p:cNvSpPr txBox="1">
            <a:spLocks/>
          </p:cNvSpPr>
          <p:nvPr/>
        </p:nvSpPr>
        <p:spPr>
          <a:xfrm>
            <a:off x="1143000" y="3235078"/>
            <a:ext cx="10972800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CẢM</a:t>
            </a:r>
            <a:r>
              <a:rPr kumimoji="0" lang="en-US" sz="7000" b="1" i="0" u="none" strike="noStrike" kern="0" cap="none" spc="0" normalizeH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ƠN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lang="en-US" sz="7000" b="1" kern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 CHÚ Ý LẮNG NGHE</a:t>
            </a:r>
            <a:r>
              <a:rPr kumimoji="0" lang="vi-VN" sz="7000" b="1" i="0" u="none" strike="noStrike" kern="0" cap="none" spc="0" normalizeH="0" baseline="0" noProof="0" dirty="0" smtClea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kumimoji="0" lang="vi-VN" sz="7000" b="1" i="0" u="none" strike="noStrike" kern="0" cap="none" spc="0" normalizeH="0" baseline="0" noProof="0" dirty="0">
              <a:ln w="0"/>
              <a:solidFill>
                <a:srgbClr val="04596F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0" y="5712417"/>
            <a:ext cx="8948623" cy="457458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85800" y="-266700"/>
            <a:ext cx="16992600" cy="11353800"/>
            <a:chOff x="0" y="0"/>
            <a:chExt cx="1669403" cy="20663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69403" cy="2066396"/>
            </a:xfrm>
            <a:custGeom>
              <a:avLst/>
              <a:gdLst/>
              <a:ahLst/>
              <a:cxnLst/>
              <a:rect l="l" t="t" r="r" b="b"/>
              <a:pathLst>
                <a:path w="1669403" h="2066396">
                  <a:moveTo>
                    <a:pt x="0" y="0"/>
                  </a:moveTo>
                  <a:lnTo>
                    <a:pt x="1669403" y="0"/>
                  </a:lnTo>
                  <a:lnTo>
                    <a:pt x="1669403" y="2066396"/>
                  </a:lnTo>
                  <a:lnTo>
                    <a:pt x="0" y="2066396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0600" y="5801227"/>
            <a:ext cx="3657599" cy="48858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14499" y="1214303"/>
            <a:ext cx="149352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000" b="1" kern="0"/>
              <a:t>CHƯƠNG III. TỨ GIÁC</a:t>
            </a:r>
            <a:endParaRPr lang="en-US" sz="7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6324600" y="5676900"/>
            <a:ext cx="11939087" cy="45745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20036" y="3428968"/>
            <a:ext cx="13124127" cy="144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700" b="1" kern="0">
                <a:solidFill>
                  <a:srgbClr val="4A6EB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LUYỆN TẬP CHUNG </a:t>
            </a:r>
            <a:endParaRPr kumimoji="0" lang="en-US" sz="6700" b="1" i="0" u="none" strike="noStrike" kern="0" cap="none" spc="0" normalizeH="0" baseline="0" noProof="0" dirty="0" smtClean="0">
              <a:ln>
                <a:noFill/>
              </a:ln>
              <a:solidFill>
                <a:srgbClr val="4A6EB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6400" y="7415755"/>
            <a:ext cx="3859003" cy="212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19100"/>
            <a:ext cx="16230600" cy="9372600"/>
            <a:chOff x="0" y="0"/>
            <a:chExt cx="5920967" cy="36240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grpSp>
        <p:nvGrpSpPr>
          <p:cNvPr id="15" name="Group 14"/>
          <p:cNvGrpSpPr/>
          <p:nvPr/>
        </p:nvGrpSpPr>
        <p:grpSpPr>
          <a:xfrm>
            <a:off x="6362700" y="723900"/>
            <a:ext cx="5562600" cy="1066800"/>
            <a:chOff x="381000" y="190500"/>
            <a:chExt cx="5562600" cy="1066800"/>
          </a:xfrm>
        </p:grpSpPr>
        <p:sp>
          <p:nvSpPr>
            <p:cNvPr id="16" name="Rectangle 15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en-US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r>
                <a:rPr lang="nl-NL" sz="40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(SGK </a:t>
              </a:r>
              <a:r>
                <a:rPr lang="nl-NL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</a:t>
              </a:r>
              <a:r>
                <a:rPr lang="nl-NL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tr5</a:t>
              </a:r>
              <a:r>
                <a:rPr lang="en-US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</a:t>
              </a:r>
              <a:r>
                <a:rPr lang="nl-NL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Oval Callout 33"/>
          <p:cNvSpPr/>
          <p:nvPr/>
        </p:nvSpPr>
        <p:spPr>
          <a:xfrm>
            <a:off x="8309180" y="3884921"/>
            <a:ext cx="1669639" cy="88040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8371" y="1790700"/>
            <a:ext cx="148726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 rằng hình thang có hai cạnh đáy không bằng nhau, hai cạnh bên bằng nhau là hình thang cân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6"/>
              </a:ext>
            </a:extLst>
          </a:blip>
          <a:srcRect/>
          <a:stretch>
            <a:fillRect/>
          </a:stretch>
        </p:blipFill>
        <p:spPr>
          <a:xfrm>
            <a:off x="16168234" y="322403"/>
            <a:ext cx="1276137" cy="853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6976" y="5540732"/>
            <a:ext cx="5586663" cy="343216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119502"/>
              </p:ext>
            </p:extLst>
          </p:nvPr>
        </p:nvGraphicFramePr>
        <p:xfrm>
          <a:off x="8031599" y="5372100"/>
          <a:ext cx="8580001" cy="4054832"/>
        </p:xfrm>
        <a:graphic>
          <a:graphicData uri="http://schemas.openxmlformats.org/drawingml/2006/table">
            <a:tbl>
              <a:tblPr firstRow="1" firstCol="1" bandRow="1"/>
              <a:tblGrid>
                <a:gridCol w="1343995">
                  <a:extLst>
                    <a:ext uri="{9D8B030D-6E8A-4147-A177-3AD203B41FA5}">
                      <a16:colId xmlns:a16="http://schemas.microsoft.com/office/drawing/2014/main" val="3982384068"/>
                    </a:ext>
                  </a:extLst>
                </a:gridCol>
                <a:gridCol w="7236006">
                  <a:extLst>
                    <a:ext uri="{9D8B030D-6E8A-4147-A177-3AD203B41FA5}">
                      <a16:colId xmlns:a16="http://schemas.microsoft.com/office/drawing/2014/main" val="1395787995"/>
                    </a:ext>
                  </a:extLst>
                </a:gridCol>
              </a:tblGrid>
              <a:tr h="30411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Hình thang ABCD; AB // CD; AB &lt; CD; AD = BC; AD không song song BC.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8600376"/>
                  </a:ext>
                </a:extLst>
              </a:tr>
              <a:tr h="10137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ABCD là hình thang cân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9613065"/>
                  </a:ext>
                </a:extLst>
              </a:tr>
            </a:tbl>
          </a:graphicData>
        </a:graphic>
      </p:graphicFrame>
      <p:pic>
        <p:nvPicPr>
          <p:cNvPr id="18" name="Picture 5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0150" y="490286"/>
            <a:ext cx="1328221" cy="13710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0150" y="190500"/>
            <a:ext cx="17516850" cy="9906000"/>
            <a:chOff x="0" y="0"/>
            <a:chExt cx="5920967" cy="36240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sp>
        <p:nvSpPr>
          <p:cNvPr id="34" name="Oval Callout 33"/>
          <p:cNvSpPr/>
          <p:nvPr/>
        </p:nvSpPr>
        <p:spPr>
          <a:xfrm>
            <a:off x="8309181" y="495300"/>
            <a:ext cx="1669639" cy="88040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6"/>
              </a:ext>
            </a:extLst>
          </a:blip>
          <a:srcRect/>
          <a:stretch>
            <a:fillRect/>
          </a:stretch>
        </p:blipFill>
        <p:spPr>
          <a:xfrm>
            <a:off x="16168234" y="322403"/>
            <a:ext cx="1276137" cy="853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2998" y="2095500"/>
            <a:ext cx="5791200" cy="3584565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382148"/>
            <a:ext cx="1328221" cy="13710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315197" y="1790700"/>
                <a:ext cx="9906003" cy="4274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 AB &lt; CD nên có điểm E nằm giữa D và C sao cho DE = AB.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3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giác ADE và EBA có: DE = AB, AE là cạnh chung</a:t>
                </a:r>
                <a:r>
                  <a:rPr lang="en-US" sz="3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(do </a:t>
                </a:r>
                <a:r>
                  <a:rPr lang="en-US" sz="3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 </a:t>
                </a:r>
                <a:r>
                  <a:rPr lang="en-US" sz="36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</a:t>
                </a:r>
                <a:r>
                  <a:rPr lang="en-US" sz="3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</a:t>
                </a:r>
                <a:r>
                  <a:rPr lang="en-US" sz="3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endParaRPr lang="en-US" sz="36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36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ADE </a:t>
                </a:r>
                <a:r>
                  <a:rPr lang="en-US" sz="3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 </m:t>
                    </m:r>
                  </m:oMath>
                </a14:m>
                <a:r>
                  <a:rPr lang="en-US" sz="3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EBA </a:t>
                </a:r>
                <a:r>
                  <a:rPr lang="en-US" sz="3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6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c.g.c) suy </a:t>
                </a:r>
                <a:r>
                  <a:rPr lang="en-US" sz="3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 DA </a:t>
                </a:r>
                <a:r>
                  <a:rPr lang="en-US" sz="3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6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</a:t>
                </a:r>
                <a:endParaRPr lang="en-US" sz="3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197" y="1790700"/>
                <a:ext cx="9906003" cy="4274632"/>
              </a:xfrm>
              <a:prstGeom prst="rect">
                <a:avLst/>
              </a:prstGeom>
              <a:blipFill>
                <a:blip r:embed="rId40"/>
                <a:stretch>
                  <a:fillRect l="-1846" r="-1846" b="-2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148429" y="6067591"/>
                <a:ext cx="15996571" cy="3495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60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 giả thiết AD = BC nên BE = BC hay tam giác BEC cân tại B, vì thế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3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6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Mặt khác,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 </m:t>
                    </m:r>
                  </m:oMath>
                </a14:m>
                <a:r>
                  <a:rPr lang="en-US" sz="36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ADE =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 </m:t>
                    </m:r>
                  </m:oMath>
                </a14:m>
                <a:r>
                  <a:rPr lang="en-US" sz="36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EBA (chứng minh trên), suy </a:t>
                </a:r>
                <a:r>
                  <a:rPr lang="en-US" sz="36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(do </a:t>
                </a:r>
                <a:r>
                  <a:rPr lang="en-US" sz="36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 </a:t>
                </a:r>
                <a:r>
                  <a:rPr lang="en-US" sz="360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CD</a:t>
                </a:r>
                <a:r>
                  <a:rPr lang="en-US" sz="36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60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60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 </a:t>
                </a:r>
                <a:r>
                  <a:rPr lang="en-US" sz="36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thang ABCD là hình thang </a:t>
                </a:r>
                <a:r>
                  <a:rPr lang="en-US" sz="36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360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429" y="6067591"/>
                <a:ext cx="15996571" cy="3495509"/>
              </a:xfrm>
              <a:prstGeom prst="rect">
                <a:avLst/>
              </a:prstGeom>
              <a:blipFill>
                <a:blip r:embed="rId41"/>
                <a:stretch>
                  <a:fillRect l="-1143" r="-1143" b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33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371600" y="9715500"/>
            <a:ext cx="20955000" cy="9934286"/>
            <a:chOff x="0" y="0"/>
            <a:chExt cx="5920967" cy="3624054"/>
          </a:xfrm>
        </p:grpSpPr>
        <p:sp>
          <p:nvSpPr>
            <p:cNvPr id="15" name="Freeform 14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grpSp>
        <p:nvGrpSpPr>
          <p:cNvPr id="18" name="Group 17"/>
          <p:cNvGrpSpPr/>
          <p:nvPr/>
        </p:nvGrpSpPr>
        <p:grpSpPr>
          <a:xfrm>
            <a:off x="16537353" y="8832696"/>
            <a:ext cx="1302469" cy="1164379"/>
            <a:chOff x="951895" y="3576837"/>
            <a:chExt cx="3369207" cy="3468421"/>
          </a:xfrm>
        </p:grpSpPr>
        <p:grpSp>
          <p:nvGrpSpPr>
            <p:cNvPr id="19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30562" y="490509"/>
            <a:ext cx="5354306" cy="1082624"/>
            <a:chOff x="381000" y="174676"/>
            <a:chExt cx="15643975" cy="1082624"/>
          </a:xfrm>
        </p:grpSpPr>
        <p:sp>
          <p:nvSpPr>
            <p:cNvPr id="17" name="Rectangle 16"/>
            <p:cNvSpPr/>
            <p:nvPr/>
          </p:nvSpPr>
          <p:spPr>
            <a:xfrm>
              <a:off x="381000" y="190500"/>
              <a:ext cx="156439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84161" y="174676"/>
              <a:ext cx="1443620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 err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3.9 (SGK – tr56)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Oval Callout 28"/>
          <p:cNvSpPr/>
          <p:nvPr/>
        </p:nvSpPr>
        <p:spPr>
          <a:xfrm>
            <a:off x="11430000" y="3207546"/>
            <a:ext cx="1697021" cy="97402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3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383177" y="342542"/>
            <a:ext cx="1397974" cy="1394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6551" y="2084278"/>
            <a:ext cx="16603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 giác ABCD trong Hình 3.25 có phải là hình thang không? Vì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823" y="4224693"/>
            <a:ext cx="5935777" cy="50805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507364" y="4533900"/>
                <a:ext cx="9942436" cy="4771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smtClean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Ta có tứ giác ABCD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bù nhau</a:t>
                </a: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 </a:t>
                </a:r>
                <a:endParaRPr lang="en-US" sz="4000" smtClean="0">
                  <a:effectLst/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Gọi </a:t>
                </a: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Ax là tia đối của tia AD </a:t>
                </a:r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thì</a:t>
                </a:r>
                <a:r>
                  <a:rPr lang="en-US" sz="4000" smtClean="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:</a:t>
                </a:r>
                <a:r>
                  <a:rPr lang="en-US" sz="4000" smtClean="0"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𝐴𝐷𝐶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AB // DC (hai dóc đồng vị bằng nhau)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Vậy ABCD là hình thang với hai đáy AB và CD.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364" y="4533900"/>
                <a:ext cx="9942436" cy="4771306"/>
              </a:xfrm>
              <a:prstGeom prst="rect">
                <a:avLst/>
              </a:prstGeom>
              <a:blipFill>
                <a:blip r:embed="rId9"/>
                <a:stretch>
                  <a:fillRect l="-2207" r="-1594" b="-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51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2895600" y="4044919"/>
            <a:ext cx="12642895" cy="4527581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56419"/>
          <a:stretch>
            <a:fillRect/>
          </a:stretch>
        </p:blipFill>
        <p:spPr>
          <a:xfrm>
            <a:off x="3139747" y="888356"/>
            <a:ext cx="12642895" cy="45275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04800" y="3390900"/>
            <a:ext cx="18897600" cy="3735955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22" name="Group 21"/>
          <p:cNvGrpSpPr/>
          <p:nvPr/>
        </p:nvGrpSpPr>
        <p:grpSpPr>
          <a:xfrm>
            <a:off x="1066800" y="495300"/>
            <a:ext cx="2667000" cy="2572287"/>
            <a:chOff x="1028700" y="3663315"/>
            <a:chExt cx="3215601" cy="3215601"/>
          </a:xfrm>
        </p:grpSpPr>
        <p:grpSp>
          <p:nvGrpSpPr>
            <p:cNvPr id="23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4532976" y="495299"/>
            <a:ext cx="2643250" cy="2572287"/>
            <a:chOff x="9639248" y="3663315"/>
            <a:chExt cx="3215601" cy="3215601"/>
          </a:xfrm>
        </p:grpSpPr>
        <p:grpSp>
          <p:nvGrpSpPr>
            <p:cNvPr id="27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72750" y="7385636"/>
            <a:ext cx="2655099" cy="2572287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23633" y="7385636"/>
            <a:ext cx="2631455" cy="2572287"/>
            <a:chOff x="14043699" y="3663315"/>
            <a:chExt cx="3215601" cy="3215601"/>
          </a:xfrm>
        </p:grpSpPr>
        <p:grpSp>
          <p:nvGrpSpPr>
            <p:cNvPr id="35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5562600" y="4371964"/>
            <a:ext cx="7010400" cy="1609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5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vi-VN" sz="75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3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587957" y="1181100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290592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lang="en-US" sz="45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3140050" y="4873716"/>
            <a:ext cx="2669035" cy="44607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373697" y="2855361"/>
                <a:ext cx="13584722" cy="1855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40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1. </a:t>
                </a:r>
                <a:r>
                  <a:rPr lang="fr-FR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tứ giác ABCD có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fr-FR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fr-FR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=11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fr-FR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a:rPr lang="fr-FR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=7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Số đo góc ngoài tại đỉnh D </a:t>
                </a:r>
                <a:r>
                  <a:rPr lang="fr-FR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fr-FR" sz="40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697" y="2855361"/>
                <a:ext cx="13584722" cy="1855893"/>
              </a:xfrm>
              <a:prstGeom prst="rect">
                <a:avLst/>
              </a:prstGeom>
              <a:blipFill>
                <a:blip r:embed="rId13"/>
                <a:stretch>
                  <a:fillRect l="-1570" r="-134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424026" y="5097601"/>
            <a:ext cx="9144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0480" lvl="0" algn="just">
              <a:lnSpc>
                <a:spcPct val="250000"/>
              </a:lnSpc>
            </a:pP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113 º              B. 107 º               </a:t>
            </a:r>
          </a:p>
          <a:p>
            <a:pPr lvl="0">
              <a:lnSpc>
                <a:spcPct val="250000"/>
              </a:lnSpc>
            </a:pP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73 º			 D. 83º</a:t>
            </a:r>
            <a:endParaRPr lang="en-US" sz="400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91000" y="720090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7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587957" y="1181100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290592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256508" y="2632471"/>
            <a:ext cx="149999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40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2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Cho tứ giác ABCD có Â = 80</a:t>
            </a:r>
            <a:r>
              <a:rPr lang="en-US" sz="40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Tổng số đo các góc ngoài đỉnh B, C, D bằng:</a:t>
            </a:r>
            <a:endParaRPr lang="en-US" sz="36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29800" y="5190676"/>
            <a:ext cx="69720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180</a:t>
            </a:r>
            <a:r>
              <a:rPr lang="en-US" sz="40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260</a:t>
            </a:r>
            <a:r>
              <a:rPr lang="en-US" sz="40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</a:t>
            </a:r>
          </a:p>
          <a:p>
            <a:pPr>
              <a:lnSpc>
                <a:spcPct val="250000"/>
              </a:lnSpc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280</a:t>
            </a:r>
            <a:r>
              <a:rPr lang="en-US" sz="40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0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270</a:t>
            </a:r>
            <a:r>
              <a:rPr lang="en-US" sz="4000" baseline="30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endParaRPr lang="en-US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2298" y="5143500"/>
            <a:ext cx="4791317" cy="409287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2810511" y="574632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9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1415</TotalTime>
  <Words>810</Words>
  <PresentationFormat>Custom</PresentationFormat>
  <Paragraphs>109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Cambria Math</vt:lpstr>
      <vt:lpstr>Wingdings</vt:lpstr>
      <vt:lpstr>Kavoon</vt:lpstr>
      <vt:lpstr>Calibri</vt:lpstr>
      <vt:lpstr>Times New Roman</vt:lpstr>
      <vt:lpstr>Dotum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2023-07-10T21:24:21Z</dcterms:modified>
  <dc:identifier>DAFNsfnz78Y</dc:identifier>
</cp:coreProperties>
</file>