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Overlock"/>
      <p:regular r:id="rId22"/>
      <p:bold r:id="rId23"/>
      <p:italic r:id="rId24"/>
      <p:boldItalic r:id="rId25"/>
    </p:embeddedFont>
    <p:embeddedFont>
      <p:font typeface="Montserrat Medium"/>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4" roundtripDataSignature="AMtx7mgFeokmGy3IbRoMxnf1X8nIBVuX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C986C1-EB4A-44C8-ABF1-7BBB7D22CDB4}">
  <a:tblStyle styleId="{03C986C1-EB4A-44C8-ABF1-7BBB7D22CDB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Overlock-regular.fntdata"/><Relationship Id="rId21" Type="http://schemas.openxmlformats.org/officeDocument/2006/relationships/slide" Target="slides/slide15.xml"/><Relationship Id="rId24" Type="http://schemas.openxmlformats.org/officeDocument/2006/relationships/font" Target="fonts/Overlock-italic.fntdata"/><Relationship Id="rId23" Type="http://schemas.openxmlformats.org/officeDocument/2006/relationships/font" Target="fonts/Overlo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Overlock-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7"/>
          <p:cNvSpPr/>
          <p:nvPr>
            <p:ph idx="2" type="pic"/>
          </p:nvPr>
        </p:nvSpPr>
        <p:spPr>
          <a:xfrm>
            <a:off x="5183188" y="987425"/>
            <a:ext cx="6172200" cy="4873625"/>
          </a:xfrm>
          <a:prstGeom prst="rect">
            <a:avLst/>
          </a:prstGeom>
          <a:noFill/>
          <a:ln>
            <a:noFill/>
          </a:ln>
        </p:spPr>
      </p:sp>
      <p:sp>
        <p:nvSpPr>
          <p:cNvPr id="74" name="Google Shape;7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90" name="Shape 90"/>
        <p:cNvGrpSpPr/>
        <p:nvPr/>
      </p:nvGrpSpPr>
      <p:grpSpPr>
        <a:xfrm>
          <a:off x="0" y="0"/>
          <a:ext cx="0" cy="0"/>
          <a:chOff x="0" y="0"/>
          <a:chExt cx="0" cy="0"/>
        </a:xfrm>
      </p:grpSpPr>
      <p:sp>
        <p:nvSpPr>
          <p:cNvPr id="91" name="Google Shape;91;p30"/>
          <p:cNvSpPr txBox="1"/>
          <p:nvPr>
            <p:ph idx="1" type="body"/>
          </p:nvPr>
        </p:nvSpPr>
        <p:spPr>
          <a:xfrm>
            <a:off x="949833" y="5385300"/>
            <a:ext cx="10292400" cy="749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dk1"/>
              </a:buClr>
              <a:buSzPts val="14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20"/>
          <p:cNvSpPr txBox="1"/>
          <p:nvPr>
            <p:ph type="title"/>
          </p:nvPr>
        </p:nvSpPr>
        <p:spPr>
          <a:xfrm>
            <a:off x="1331400" y="723267"/>
            <a:ext cx="9529200" cy="633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20"/>
          <p:cNvSpPr txBox="1"/>
          <p:nvPr>
            <p:ph idx="1" type="body"/>
          </p:nvPr>
        </p:nvSpPr>
        <p:spPr>
          <a:xfrm>
            <a:off x="1331400" y="1356867"/>
            <a:ext cx="9529200" cy="4777600"/>
          </a:xfrm>
          <a:prstGeom prst="rect">
            <a:avLst/>
          </a:prstGeom>
          <a:noFill/>
          <a:ln>
            <a:noFill/>
          </a:ln>
        </p:spPr>
        <p:txBody>
          <a:bodyPr anchorCtr="0" anchor="b" bIns="0" lIns="0" spcFirstLastPara="1" rIns="0" wrap="square" tIns="0">
            <a:noAutofit/>
          </a:bodyPr>
          <a:lstStyle>
            <a:lvl1pPr indent="-304800" lvl="0" marL="457200" algn="l">
              <a:lnSpc>
                <a:spcPct val="100000"/>
              </a:lnSpc>
              <a:spcBef>
                <a:spcPts val="0"/>
              </a:spcBef>
              <a:spcAft>
                <a:spcPts val="0"/>
              </a:spcAft>
              <a:buClr>
                <a:schemeClr val="lt1"/>
              </a:buClr>
              <a:buSzPts val="1200"/>
              <a:buChar char="●"/>
              <a:defRPr>
                <a:solidFill>
                  <a:schemeClr val="lt1"/>
                </a:solidFill>
              </a:defRPr>
            </a:lvl1pPr>
            <a:lvl2pPr indent="-304800" lvl="1" marL="914400" algn="l">
              <a:lnSpc>
                <a:spcPct val="100000"/>
              </a:lnSpc>
              <a:spcBef>
                <a:spcPts val="160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with subtitle">
  <p:cSld name="Main point with subtitle">
    <p:spTree>
      <p:nvGrpSpPr>
        <p:cNvPr id="34" name="Shape 34"/>
        <p:cNvGrpSpPr/>
        <p:nvPr/>
      </p:nvGrpSpPr>
      <p:grpSpPr>
        <a:xfrm>
          <a:off x="0" y="0"/>
          <a:ext cx="0" cy="0"/>
          <a:chOff x="0" y="0"/>
          <a:chExt cx="0" cy="0"/>
        </a:xfrm>
      </p:grpSpPr>
      <p:sp>
        <p:nvSpPr>
          <p:cNvPr id="35" name="Google Shape;35;p21"/>
          <p:cNvSpPr txBox="1"/>
          <p:nvPr>
            <p:ph type="title"/>
          </p:nvPr>
        </p:nvSpPr>
        <p:spPr>
          <a:xfrm>
            <a:off x="1705833" y="1785017"/>
            <a:ext cx="8380400" cy="260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8000"/>
              <a:buFont typeface="Calibri"/>
              <a:buNone/>
              <a:defRPr sz="8000"/>
            </a:lvl1pPr>
            <a:lvl2pPr lvl="1" algn="r">
              <a:lnSpc>
                <a:spcPct val="100000"/>
              </a:lnSpc>
              <a:spcBef>
                <a:spcPts val="0"/>
              </a:spcBef>
              <a:spcAft>
                <a:spcPts val="0"/>
              </a:spcAft>
              <a:buSzPts val="8000"/>
              <a:buNone/>
              <a:defRPr sz="8000"/>
            </a:lvl2pPr>
            <a:lvl3pPr lvl="2" algn="r">
              <a:lnSpc>
                <a:spcPct val="100000"/>
              </a:lnSpc>
              <a:spcBef>
                <a:spcPts val="0"/>
              </a:spcBef>
              <a:spcAft>
                <a:spcPts val="0"/>
              </a:spcAft>
              <a:buSzPts val="8000"/>
              <a:buNone/>
              <a:defRPr sz="8000"/>
            </a:lvl3pPr>
            <a:lvl4pPr lvl="3" algn="r">
              <a:lnSpc>
                <a:spcPct val="100000"/>
              </a:lnSpc>
              <a:spcBef>
                <a:spcPts val="0"/>
              </a:spcBef>
              <a:spcAft>
                <a:spcPts val="0"/>
              </a:spcAft>
              <a:buSzPts val="8000"/>
              <a:buNone/>
              <a:defRPr sz="8000"/>
            </a:lvl4pPr>
            <a:lvl5pPr lvl="4" algn="r">
              <a:lnSpc>
                <a:spcPct val="100000"/>
              </a:lnSpc>
              <a:spcBef>
                <a:spcPts val="0"/>
              </a:spcBef>
              <a:spcAft>
                <a:spcPts val="0"/>
              </a:spcAft>
              <a:buSzPts val="8000"/>
              <a:buNone/>
              <a:defRPr sz="8000"/>
            </a:lvl5pPr>
            <a:lvl6pPr lvl="5" algn="r">
              <a:lnSpc>
                <a:spcPct val="100000"/>
              </a:lnSpc>
              <a:spcBef>
                <a:spcPts val="0"/>
              </a:spcBef>
              <a:spcAft>
                <a:spcPts val="0"/>
              </a:spcAft>
              <a:buSzPts val="8000"/>
              <a:buNone/>
              <a:defRPr sz="8000"/>
            </a:lvl6pPr>
            <a:lvl7pPr lvl="6" algn="r">
              <a:lnSpc>
                <a:spcPct val="100000"/>
              </a:lnSpc>
              <a:spcBef>
                <a:spcPts val="0"/>
              </a:spcBef>
              <a:spcAft>
                <a:spcPts val="0"/>
              </a:spcAft>
              <a:buSzPts val="8000"/>
              <a:buNone/>
              <a:defRPr sz="8000"/>
            </a:lvl7pPr>
            <a:lvl8pPr lvl="7" algn="r">
              <a:lnSpc>
                <a:spcPct val="100000"/>
              </a:lnSpc>
              <a:spcBef>
                <a:spcPts val="0"/>
              </a:spcBef>
              <a:spcAft>
                <a:spcPts val="0"/>
              </a:spcAft>
              <a:buSzPts val="8000"/>
              <a:buNone/>
              <a:defRPr sz="8000"/>
            </a:lvl8pPr>
            <a:lvl9pPr lvl="8" algn="r">
              <a:lnSpc>
                <a:spcPct val="100000"/>
              </a:lnSpc>
              <a:spcBef>
                <a:spcPts val="0"/>
              </a:spcBef>
              <a:spcAft>
                <a:spcPts val="0"/>
              </a:spcAft>
              <a:buSzPts val="8000"/>
              <a:buNone/>
              <a:defRPr sz="8000"/>
            </a:lvl9pPr>
          </a:lstStyle>
          <a:p/>
        </p:txBody>
      </p:sp>
      <p:sp>
        <p:nvSpPr>
          <p:cNvPr id="36" name="Google Shape;36;p21"/>
          <p:cNvSpPr txBox="1"/>
          <p:nvPr>
            <p:ph idx="1" type="subTitle"/>
          </p:nvPr>
        </p:nvSpPr>
        <p:spPr>
          <a:xfrm>
            <a:off x="1705833" y="4610184"/>
            <a:ext cx="8380400" cy="462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2800"/>
              <a:buNone/>
              <a:defRPr>
                <a:latin typeface="Montserrat Medium"/>
                <a:ea typeface="Montserrat Medium"/>
                <a:cs typeface="Montserrat Medium"/>
                <a:sym typeface="Montserrat Medium"/>
              </a:defRPr>
            </a:lvl1pPr>
            <a:lvl2pPr lvl="1" algn="ctr">
              <a:lnSpc>
                <a:spcPct val="100000"/>
              </a:lnSpc>
              <a:spcBef>
                <a:spcPts val="0"/>
              </a:spcBef>
              <a:spcAft>
                <a:spcPts val="0"/>
              </a:spcAft>
              <a:buClr>
                <a:schemeClr val="dk1"/>
              </a:buClr>
              <a:buSzPts val="2400"/>
              <a:buNone/>
              <a:defRPr>
                <a:latin typeface="Montserrat Medium"/>
                <a:ea typeface="Montserrat Medium"/>
                <a:cs typeface="Montserrat Medium"/>
                <a:sym typeface="Montserrat Medium"/>
              </a:defRPr>
            </a:lvl2pPr>
            <a:lvl3pPr lvl="2" algn="ctr">
              <a:lnSpc>
                <a:spcPct val="100000"/>
              </a:lnSpc>
              <a:spcBef>
                <a:spcPts val="0"/>
              </a:spcBef>
              <a:spcAft>
                <a:spcPts val="0"/>
              </a:spcAft>
              <a:buClr>
                <a:schemeClr val="dk1"/>
              </a:buClr>
              <a:buSzPts val="2000"/>
              <a:buNone/>
              <a:defRPr>
                <a:latin typeface="Montserrat Medium"/>
                <a:ea typeface="Montserrat Medium"/>
                <a:cs typeface="Montserrat Medium"/>
                <a:sym typeface="Montserrat Medium"/>
              </a:defRPr>
            </a:lvl3pPr>
            <a:lvl4pPr lvl="3"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4pPr>
            <a:lvl5pPr lvl="4"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5pPr>
            <a:lvl6pPr lvl="5"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6pPr>
            <a:lvl7pPr lvl="6"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7pPr>
            <a:lvl8pPr lvl="7"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8pPr>
            <a:lvl9pPr lvl="8"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878041" y="1111574"/>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196" name="Google Shape;196;p10"/>
          <p:cNvSpPr txBox="1"/>
          <p:nvPr/>
        </p:nvSpPr>
        <p:spPr>
          <a:xfrm>
            <a:off x="908213" y="1015927"/>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197" name="Google Shape;197;p10"/>
          <p:cNvSpPr txBox="1"/>
          <p:nvPr/>
        </p:nvSpPr>
        <p:spPr>
          <a:xfrm>
            <a:off x="1573934" y="992986"/>
            <a:ext cx="1017175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Write a sentence to express each message below. Begin with the words given. </a:t>
            </a:r>
            <a:endParaRPr/>
          </a:p>
        </p:txBody>
      </p:sp>
      <p:sp>
        <p:nvSpPr>
          <p:cNvPr id="198" name="Google Shape;198;p10"/>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0"/>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WHILE-WRITING</a:t>
            </a:r>
            <a:endParaRPr b="1" sz="3600">
              <a:solidFill>
                <a:schemeClr val="lt1"/>
              </a:solidFill>
              <a:latin typeface="Arial"/>
              <a:ea typeface="Arial"/>
              <a:cs typeface="Arial"/>
              <a:sym typeface="Arial"/>
            </a:endParaRPr>
          </a:p>
        </p:txBody>
      </p:sp>
      <p:pic>
        <p:nvPicPr>
          <p:cNvPr id="200" name="Google Shape;200;p10"/>
          <p:cNvPicPr preferRelativeResize="0"/>
          <p:nvPr/>
        </p:nvPicPr>
        <p:blipFill rotWithShape="1">
          <a:blip r:embed="rId3">
            <a:alphaModFix/>
          </a:blip>
          <a:srcRect b="0" l="0" r="0" t="0"/>
          <a:stretch/>
        </p:blipFill>
        <p:spPr>
          <a:xfrm>
            <a:off x="355667" y="2165466"/>
            <a:ext cx="11480665" cy="4292837"/>
          </a:xfrm>
          <a:prstGeom prst="rect">
            <a:avLst/>
          </a:prstGeom>
          <a:noFill/>
          <a:ln>
            <a:noFill/>
          </a:ln>
        </p:spPr>
      </p:pic>
      <p:sp>
        <p:nvSpPr>
          <p:cNvPr id="201" name="Google Shape;201;p10"/>
          <p:cNvSpPr/>
          <p:nvPr/>
        </p:nvSpPr>
        <p:spPr>
          <a:xfrm>
            <a:off x="2275174" y="3238406"/>
            <a:ext cx="4971297" cy="57490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800">
                <a:solidFill>
                  <a:srgbClr val="C00000"/>
                </a:solidFill>
                <a:latin typeface="Calibri"/>
                <a:ea typeface="Calibri"/>
                <a:cs typeface="Calibri"/>
                <a:sym typeface="Calibri"/>
              </a:rPr>
              <a:t> joining the reading club with me</a:t>
            </a:r>
            <a:endParaRPr sz="2800">
              <a:solidFill>
                <a:srgbClr val="C00000"/>
              </a:solidFill>
              <a:latin typeface="Calibri"/>
              <a:ea typeface="Calibri"/>
              <a:cs typeface="Calibri"/>
              <a:sym typeface="Calibri"/>
            </a:endParaRPr>
          </a:p>
        </p:txBody>
      </p:sp>
      <p:sp>
        <p:nvSpPr>
          <p:cNvPr id="202" name="Google Shape;202;p10"/>
          <p:cNvSpPr/>
          <p:nvPr/>
        </p:nvSpPr>
        <p:spPr>
          <a:xfrm>
            <a:off x="1573934" y="4104640"/>
            <a:ext cx="5915081" cy="57490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800">
                <a:solidFill>
                  <a:srgbClr val="C00000"/>
                </a:solidFill>
                <a:latin typeface="Calibri"/>
                <a:ea typeface="Calibri"/>
                <a:cs typeface="Calibri"/>
                <a:sym typeface="Calibri"/>
              </a:rPr>
              <a:t> forget to return the book to the library</a:t>
            </a:r>
            <a:endParaRPr sz="2800">
              <a:solidFill>
                <a:srgbClr val="C00000"/>
              </a:solidFill>
              <a:latin typeface="Calibri"/>
              <a:ea typeface="Calibri"/>
              <a:cs typeface="Calibri"/>
              <a:sym typeface="Calibri"/>
            </a:endParaRPr>
          </a:p>
        </p:txBody>
      </p:sp>
      <p:sp>
        <p:nvSpPr>
          <p:cNvPr id="203" name="Google Shape;203;p10"/>
          <p:cNvSpPr/>
          <p:nvPr/>
        </p:nvSpPr>
        <p:spPr>
          <a:xfrm>
            <a:off x="2256420" y="4979262"/>
            <a:ext cx="4483279" cy="11264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800">
                <a:solidFill>
                  <a:srgbClr val="C00000"/>
                </a:solidFill>
                <a:latin typeface="Calibri"/>
                <a:ea typeface="Calibri"/>
                <a:cs typeface="Calibri"/>
                <a:sym typeface="Calibri"/>
              </a:rPr>
              <a:t> come to your birthday party</a:t>
            </a:r>
            <a:endParaRPr/>
          </a:p>
          <a:p>
            <a:pPr indent="0" lvl="0" marL="0" marR="0" rtl="0" algn="l">
              <a:lnSpc>
                <a:spcPct val="120000"/>
              </a:lnSpc>
              <a:spcBef>
                <a:spcPts val="0"/>
              </a:spcBef>
              <a:spcAft>
                <a:spcPts val="0"/>
              </a:spcAft>
              <a:buNone/>
            </a:pPr>
            <a:r>
              <a:t/>
            </a:r>
            <a:endParaRPr sz="2800">
              <a:solidFill>
                <a:srgbClr val="C00000"/>
              </a:solidFill>
              <a:latin typeface="Calibri"/>
              <a:ea typeface="Calibri"/>
              <a:cs typeface="Calibri"/>
              <a:sym typeface="Calibri"/>
            </a:endParaRPr>
          </a:p>
        </p:txBody>
      </p:sp>
      <p:sp>
        <p:nvSpPr>
          <p:cNvPr id="204" name="Google Shape;204;p10"/>
          <p:cNvSpPr/>
          <p:nvPr/>
        </p:nvSpPr>
        <p:spPr>
          <a:xfrm>
            <a:off x="1292718" y="5842214"/>
            <a:ext cx="5552867" cy="11264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800">
                <a:solidFill>
                  <a:srgbClr val="C00000"/>
                </a:solidFill>
                <a:latin typeface="Calibri"/>
                <a:ea typeface="Calibri"/>
                <a:cs typeface="Calibri"/>
                <a:sym typeface="Calibri"/>
              </a:rPr>
              <a:t> I have to dress formally for the party</a:t>
            </a:r>
            <a:endParaRPr/>
          </a:p>
          <a:p>
            <a:pPr indent="0" lvl="0" marL="0" marR="0" rtl="0" algn="l">
              <a:lnSpc>
                <a:spcPct val="120000"/>
              </a:lnSpc>
              <a:spcBef>
                <a:spcPts val="0"/>
              </a:spcBef>
              <a:spcAft>
                <a:spcPts val="0"/>
              </a:spcAft>
              <a:buNone/>
            </a:pPr>
            <a:r>
              <a:t/>
            </a:r>
            <a:endParaRPr sz="2800">
              <a:solidFill>
                <a:srgbClr val="C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p:nvPr/>
        </p:nvSpPr>
        <p:spPr>
          <a:xfrm>
            <a:off x="878041" y="1111574"/>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10" name="Google Shape;210;p11"/>
          <p:cNvSpPr txBox="1"/>
          <p:nvPr/>
        </p:nvSpPr>
        <p:spPr>
          <a:xfrm>
            <a:off x="908213" y="1015927"/>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3</a:t>
            </a:r>
            <a:endParaRPr/>
          </a:p>
        </p:txBody>
      </p:sp>
      <p:sp>
        <p:nvSpPr>
          <p:cNvPr id="211" name="Google Shape;211;p11"/>
          <p:cNvSpPr txBox="1"/>
          <p:nvPr/>
        </p:nvSpPr>
        <p:spPr>
          <a:xfrm>
            <a:off x="1410819" y="1074976"/>
            <a:ext cx="102477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Write a short message to reply to the one in Task 1</a:t>
            </a:r>
            <a:r>
              <a:rPr lang="en-US" sz="2800">
                <a:solidFill>
                  <a:schemeClr val="dk1"/>
                </a:solidFill>
                <a:latin typeface="Arial"/>
                <a:ea typeface="Arial"/>
                <a:cs typeface="Arial"/>
                <a:sym typeface="Arial"/>
              </a:rPr>
              <a:t> </a:t>
            </a:r>
            <a:endParaRPr b="1" sz="2600">
              <a:solidFill>
                <a:schemeClr val="dk1"/>
              </a:solidFill>
              <a:latin typeface="Arial"/>
              <a:ea typeface="Arial"/>
              <a:cs typeface="Arial"/>
              <a:sym typeface="Arial"/>
            </a:endParaRPr>
          </a:p>
        </p:txBody>
      </p:sp>
      <p:sp>
        <p:nvSpPr>
          <p:cNvPr id="212" name="Google Shape;212;p11"/>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1"/>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WHILE-WRITING</a:t>
            </a:r>
            <a:endParaRPr b="1" sz="3600">
              <a:solidFill>
                <a:schemeClr val="lt1"/>
              </a:solidFill>
              <a:latin typeface="Arial"/>
              <a:ea typeface="Arial"/>
              <a:cs typeface="Arial"/>
              <a:sym typeface="Arial"/>
            </a:endParaRPr>
          </a:p>
        </p:txBody>
      </p:sp>
      <p:sp>
        <p:nvSpPr>
          <p:cNvPr id="214" name="Google Shape;214;p11"/>
          <p:cNvSpPr/>
          <p:nvPr/>
        </p:nvSpPr>
        <p:spPr>
          <a:xfrm>
            <a:off x="2111829" y="2329543"/>
            <a:ext cx="8251371" cy="4278086"/>
          </a:xfrm>
          <a:prstGeom prst="flowChartDocumen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2800">
                <a:solidFill>
                  <a:schemeClr val="dk1"/>
                </a:solidFill>
                <a:latin typeface="Calibri"/>
                <a:ea typeface="Calibri"/>
                <a:cs typeface="Calibri"/>
                <a:sym typeface="Calibri"/>
              </a:rPr>
              <a:t>Hi Mai,</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Thank you for inviting me to your house this Sunday.</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I am so glad to come to try some recipes from the book with you. Shall we meet at 10 a.m? Please tell me if I need to buy something in advance to prepare for the meal.</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See you soon,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Linda.</a:t>
            </a:r>
            <a:endParaRPr sz="2800">
              <a:solidFill>
                <a:schemeClr val="dk1"/>
              </a:solidFill>
              <a:latin typeface="Calibri"/>
              <a:ea typeface="Calibri"/>
              <a:cs typeface="Calibri"/>
              <a:sym typeface="Calibri"/>
            </a:endParaRPr>
          </a:p>
        </p:txBody>
      </p:sp>
      <p:sp>
        <p:nvSpPr>
          <p:cNvPr id="215" name="Google Shape;215;p11"/>
          <p:cNvSpPr txBox="1"/>
          <p:nvPr/>
        </p:nvSpPr>
        <p:spPr>
          <a:xfrm>
            <a:off x="2271077" y="1521380"/>
            <a:ext cx="73562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Calibri"/>
                <a:ea typeface="Calibri"/>
                <a:cs typeface="Calibri"/>
                <a:sym typeface="Calibri"/>
              </a:rPr>
              <a:t>Suggested answer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nvSpPr>
        <p:spPr>
          <a:xfrm>
            <a:off x="908213" y="1015927"/>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4</a:t>
            </a:r>
            <a:endParaRPr/>
          </a:p>
        </p:txBody>
      </p:sp>
      <p:sp>
        <p:nvSpPr>
          <p:cNvPr id="221" name="Google Shape;221;p12"/>
          <p:cNvSpPr txBox="1"/>
          <p:nvPr/>
        </p:nvSpPr>
        <p:spPr>
          <a:xfrm>
            <a:off x="1617647" y="1200593"/>
            <a:ext cx="104905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Exchange your writing with your friend for peer review.</a:t>
            </a:r>
            <a:endParaRPr b="1" sz="2600">
              <a:solidFill>
                <a:schemeClr val="dk1"/>
              </a:solidFill>
              <a:latin typeface="Arial"/>
              <a:ea typeface="Arial"/>
              <a:cs typeface="Arial"/>
              <a:sym typeface="Arial"/>
            </a:endParaRPr>
          </a:p>
        </p:txBody>
      </p:sp>
      <p:sp>
        <p:nvSpPr>
          <p:cNvPr id="222" name="Google Shape;222;p12"/>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2"/>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POST-WRITING</a:t>
            </a:r>
            <a:endParaRPr b="1" sz="3600">
              <a:solidFill>
                <a:schemeClr val="lt1"/>
              </a:solidFill>
              <a:latin typeface="Arial"/>
              <a:ea typeface="Arial"/>
              <a:cs typeface="Arial"/>
              <a:sym typeface="Arial"/>
            </a:endParaRPr>
          </a:p>
        </p:txBody>
      </p:sp>
      <p:sp>
        <p:nvSpPr>
          <p:cNvPr id="224" name="Google Shape;224;p12"/>
          <p:cNvSpPr/>
          <p:nvPr/>
        </p:nvSpPr>
        <p:spPr>
          <a:xfrm>
            <a:off x="1850571" y="2031205"/>
            <a:ext cx="9046029" cy="4075681"/>
          </a:xfrm>
          <a:prstGeom prst="roundRect">
            <a:avLst>
              <a:gd fmla="val 16667" name="adj"/>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200">
              <a:solidFill>
                <a:srgbClr val="385623"/>
              </a:solidFill>
              <a:latin typeface="Calibri"/>
              <a:ea typeface="Calibri"/>
              <a:cs typeface="Calibri"/>
              <a:sym typeface="Calibri"/>
            </a:endParaRPr>
          </a:p>
          <a:p>
            <a:pPr indent="0" lvl="0" marL="0" marR="0" rtl="0" algn="ctr">
              <a:spcBef>
                <a:spcPts val="0"/>
              </a:spcBef>
              <a:spcAft>
                <a:spcPts val="0"/>
              </a:spcAft>
              <a:buNone/>
            </a:pPr>
            <a:r>
              <a:rPr b="1" lang="en-US" sz="3200">
                <a:solidFill>
                  <a:srgbClr val="385623"/>
                </a:solidFill>
                <a:latin typeface="Calibri"/>
                <a:ea typeface="Calibri"/>
                <a:cs typeface="Calibri"/>
                <a:sym typeface="Calibri"/>
              </a:rPr>
              <a:t>Writing rubric</a:t>
            </a:r>
            <a:endParaRPr sz="3200">
              <a:solidFill>
                <a:srgbClr val="385623"/>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Organization: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Legibility: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Ideas: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Word choice: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Grammar usage and mechanics: …/10</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             TOTAL: …/50</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p:nvPr/>
        </p:nvSpPr>
        <p:spPr>
          <a:xfrm>
            <a:off x="538322" y="1173298"/>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30" name="Google Shape;230;p13"/>
          <p:cNvSpPr txBox="1"/>
          <p:nvPr/>
        </p:nvSpPr>
        <p:spPr>
          <a:xfrm>
            <a:off x="568494" y="1077651"/>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b="1" sz="4000">
              <a:solidFill>
                <a:schemeClr val="lt1"/>
              </a:solidFill>
              <a:latin typeface="Open Sans"/>
              <a:ea typeface="Open Sans"/>
              <a:cs typeface="Open Sans"/>
              <a:sym typeface="Open Sans"/>
            </a:endParaRPr>
          </a:p>
        </p:txBody>
      </p:sp>
      <p:sp>
        <p:nvSpPr>
          <p:cNvPr id="231" name="Google Shape;231;p13"/>
          <p:cNvSpPr/>
          <p:nvPr/>
        </p:nvSpPr>
        <p:spPr>
          <a:xfrm>
            <a:off x="1092917" y="1139206"/>
            <a:ext cx="7947041"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Calibri"/>
                <a:ea typeface="Calibri"/>
                <a:cs typeface="Calibri"/>
                <a:sym typeface="Calibri"/>
              </a:rPr>
              <a:t>Wrap-up</a:t>
            </a:r>
            <a:endParaRPr/>
          </a:p>
        </p:txBody>
      </p:sp>
      <p:sp>
        <p:nvSpPr>
          <p:cNvPr id="232" name="Google Shape;232;p13"/>
          <p:cNvSpPr txBox="1"/>
          <p:nvPr/>
        </p:nvSpPr>
        <p:spPr>
          <a:xfrm>
            <a:off x="1092917" y="1969986"/>
            <a:ext cx="1012404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Arial"/>
                <a:ea typeface="Arial"/>
                <a:cs typeface="Arial"/>
                <a:sym typeface="Arial"/>
              </a:rPr>
              <a:t>What have you learnt today?</a:t>
            </a:r>
            <a:endParaRPr sz="2800">
              <a:solidFill>
                <a:schemeClr val="dk1"/>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How to write and respond to a short message</a:t>
            </a:r>
            <a:endParaRPr sz="2800">
              <a:solidFill>
                <a:schemeClr val="dk1"/>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Apply structures to express suggestions, invitation or acceptance, etc.</a:t>
            </a:r>
            <a:endParaRPr sz="2800">
              <a:solidFill>
                <a:schemeClr val="dk1"/>
              </a:solidFill>
              <a:latin typeface="Arial"/>
              <a:ea typeface="Arial"/>
              <a:cs typeface="Arial"/>
              <a:sym typeface="Arial"/>
            </a:endParaRPr>
          </a:p>
        </p:txBody>
      </p:sp>
      <p:sp>
        <p:nvSpPr>
          <p:cNvPr id="233" name="Google Shape;233;p13"/>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3"/>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CONSOLIDATION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4"/>
          <p:cNvSpPr txBox="1"/>
          <p:nvPr>
            <p:ph idx="1" type="subTitle"/>
          </p:nvPr>
        </p:nvSpPr>
        <p:spPr>
          <a:xfrm>
            <a:off x="1810930" y="2158230"/>
            <a:ext cx="8753494" cy="2315821"/>
          </a:xfrm>
          <a:prstGeom prst="rect">
            <a:avLst/>
          </a:prstGeom>
          <a:noFill/>
          <a:ln>
            <a:noFill/>
          </a:ln>
        </p:spPr>
        <p:txBody>
          <a:bodyPr anchorCtr="0" anchor="t" bIns="0" lIns="0" spcFirstLastPara="1" rIns="0" wrap="square" tIns="0">
            <a:noAutofit/>
          </a:bodyPr>
          <a:lstStyle/>
          <a:p>
            <a:pPr indent="-342900" lvl="0" marL="482600" rtl="0" algn="l">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Do exercises in the workbook.</a:t>
            </a:r>
            <a:endParaRPr/>
          </a:p>
          <a:p>
            <a:pPr indent="-342900" lvl="0" marL="482600" rtl="0" algn="l">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Prepare for Lesson 7 - Unit 1.</a:t>
            </a:r>
            <a:endParaRPr sz="2800">
              <a:latin typeface="Arial"/>
              <a:ea typeface="Arial"/>
              <a:cs typeface="Arial"/>
              <a:sym typeface="Arial"/>
            </a:endParaRPr>
          </a:p>
        </p:txBody>
      </p:sp>
      <p:sp>
        <p:nvSpPr>
          <p:cNvPr id="240" name="Google Shape;240;p14"/>
          <p:cNvSpPr/>
          <p:nvPr/>
        </p:nvSpPr>
        <p:spPr>
          <a:xfrm>
            <a:off x="805954" y="1195600"/>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241" name="Google Shape;241;p14"/>
          <p:cNvSpPr txBox="1"/>
          <p:nvPr/>
        </p:nvSpPr>
        <p:spPr>
          <a:xfrm>
            <a:off x="836126" y="1099953"/>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2</a:t>
            </a:r>
            <a:endParaRPr/>
          </a:p>
        </p:txBody>
      </p:sp>
      <p:sp>
        <p:nvSpPr>
          <p:cNvPr id="242" name="Google Shape;242;p14"/>
          <p:cNvSpPr/>
          <p:nvPr/>
        </p:nvSpPr>
        <p:spPr>
          <a:xfrm>
            <a:off x="1338732" y="1181680"/>
            <a:ext cx="457200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Arial"/>
                <a:ea typeface="Arial"/>
                <a:cs typeface="Arial"/>
                <a:sym typeface="Arial"/>
              </a:rPr>
              <a:t>Homework</a:t>
            </a:r>
            <a:endParaRPr/>
          </a:p>
        </p:txBody>
      </p:sp>
      <p:sp>
        <p:nvSpPr>
          <p:cNvPr id="243" name="Google Shape;243;p14"/>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4"/>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CONSOLIDATION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0" name="Google Shape;250;p15"/>
          <p:cNvSpPr/>
          <p:nvPr/>
        </p:nvSpPr>
        <p:spPr>
          <a:xfrm>
            <a:off x="3891886" y="6121301"/>
            <a:ext cx="440822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FFFF"/>
                </a:solidFill>
                <a:latin typeface="Calibri"/>
                <a:ea typeface="Calibri"/>
                <a:cs typeface="Calibri"/>
                <a:sym typeface="Calibri"/>
              </a:rPr>
              <a:t>Website: </a:t>
            </a:r>
            <a:r>
              <a:rPr b="1" i="1" lang="en-US" sz="1200">
                <a:solidFill>
                  <a:srgbClr val="FFFFFF"/>
                </a:solidFill>
                <a:latin typeface="Calibri"/>
                <a:ea typeface="Calibri"/>
                <a:cs typeface="Calibri"/>
                <a:sym typeface="Calibri"/>
              </a:rPr>
              <a:t>hoclieu.vn</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200">
                <a:solidFill>
                  <a:srgbClr val="FFFFFF"/>
                </a:solidFill>
                <a:latin typeface="Calibri"/>
                <a:ea typeface="Calibri"/>
                <a:cs typeface="Calibri"/>
                <a:sym typeface="Calibri"/>
              </a:rPr>
              <a:t>Fanpage: </a:t>
            </a:r>
            <a:r>
              <a:rPr b="1" i="1" lang="en-US" sz="1200">
                <a:solidFill>
                  <a:srgbClr val="FFFFFF"/>
                </a:solidFill>
                <a:latin typeface="Calibri"/>
                <a:ea typeface="Calibri"/>
                <a:cs typeface="Calibri"/>
                <a:sym typeface="Calibri"/>
              </a:rPr>
              <a:t>facebook.com/www.tienganhglobalsuccess.vn</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p:nvPr/>
        </p:nvSpPr>
        <p:spPr>
          <a:xfrm>
            <a:off x="5225168" y="2805341"/>
            <a:ext cx="4506662" cy="627454"/>
          </a:xfrm>
          <a:prstGeom prst="rect">
            <a:avLst/>
          </a:prstGeom>
          <a:solidFill>
            <a:srgbClr val="E36427"/>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lt1"/>
                </a:solidFill>
                <a:latin typeface="Arial"/>
                <a:ea typeface="Arial"/>
                <a:cs typeface="Arial"/>
                <a:sym typeface="Arial"/>
              </a:rPr>
              <a:t>WRITING</a:t>
            </a:r>
            <a:endParaRPr b="0" i="0" sz="3200" u="none" cap="none" strike="noStrike">
              <a:solidFill>
                <a:schemeClr val="lt1"/>
              </a:solidFill>
              <a:latin typeface="Arial"/>
              <a:ea typeface="Arial"/>
              <a:cs typeface="Arial"/>
              <a:sym typeface="Arial"/>
            </a:endParaRPr>
          </a:p>
        </p:txBody>
      </p:sp>
      <p:sp>
        <p:nvSpPr>
          <p:cNvPr id="102" name="Google Shape;102;p2"/>
          <p:cNvSpPr txBox="1"/>
          <p:nvPr/>
        </p:nvSpPr>
        <p:spPr>
          <a:xfrm>
            <a:off x="1920834" y="716817"/>
            <a:ext cx="11825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Open Sans"/>
                <a:ea typeface="Open Sans"/>
                <a:cs typeface="Open Sans"/>
                <a:sym typeface="Open Sans"/>
              </a:rPr>
              <a:t>Unit</a:t>
            </a:r>
            <a:endParaRPr/>
          </a:p>
        </p:txBody>
      </p:sp>
      <p:sp>
        <p:nvSpPr>
          <p:cNvPr id="103" name="Google Shape;103;p2"/>
          <p:cNvSpPr txBox="1"/>
          <p:nvPr/>
        </p:nvSpPr>
        <p:spPr>
          <a:xfrm>
            <a:off x="4772892" y="627919"/>
            <a:ext cx="49589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lt1"/>
                </a:solidFill>
                <a:latin typeface="Open Sans"/>
                <a:ea typeface="Open Sans"/>
                <a:cs typeface="Open Sans"/>
                <a:sym typeface="Open Sans"/>
              </a:rPr>
              <a:t>FAMILY LIFE</a:t>
            </a:r>
            <a:endParaRPr/>
          </a:p>
        </p:txBody>
      </p:sp>
      <p:sp>
        <p:nvSpPr>
          <p:cNvPr id="104" name="Google Shape;104;p2"/>
          <p:cNvSpPr txBox="1"/>
          <p:nvPr/>
        </p:nvSpPr>
        <p:spPr>
          <a:xfrm>
            <a:off x="2356213" y="3763537"/>
            <a:ext cx="758917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70C0"/>
                </a:solidFill>
                <a:latin typeface="Calibri"/>
                <a:ea typeface="Calibri"/>
                <a:cs typeface="Calibri"/>
                <a:sym typeface="Calibri"/>
              </a:rPr>
              <a:t>A short message</a:t>
            </a:r>
            <a:endParaRPr b="1" sz="4000">
              <a:solidFill>
                <a:srgbClr val="0070C0"/>
              </a:solidFill>
              <a:latin typeface="Calibri"/>
              <a:ea typeface="Calibri"/>
              <a:cs typeface="Calibri"/>
              <a:sym typeface="Calibri"/>
            </a:endParaRPr>
          </a:p>
        </p:txBody>
      </p:sp>
      <p:sp>
        <p:nvSpPr>
          <p:cNvPr id="105" name="Google Shape;105;p2"/>
          <p:cNvSpPr/>
          <p:nvPr/>
        </p:nvSpPr>
        <p:spPr>
          <a:xfrm>
            <a:off x="2963456" y="2826679"/>
            <a:ext cx="2082254" cy="606115"/>
          </a:xfrm>
          <a:prstGeom prst="rect">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F26532"/>
                </a:solidFill>
                <a:latin typeface="Bookman Old Style"/>
                <a:ea typeface="Bookman Old Style"/>
                <a:cs typeface="Bookman Old Style"/>
                <a:sym typeface="Bookman Old Style"/>
              </a:rPr>
              <a:t>LESSON 6</a:t>
            </a:r>
            <a:endParaRPr sz="2400">
              <a:solidFill>
                <a:srgbClr val="F26532"/>
              </a:solidFill>
              <a:latin typeface="Bookman Old Style"/>
              <a:ea typeface="Bookman Old Style"/>
              <a:cs typeface="Bookman Old Style"/>
              <a:sym typeface="Bookman Old Style"/>
            </a:endParaRPr>
          </a:p>
        </p:txBody>
      </p:sp>
      <p:grpSp>
        <p:nvGrpSpPr>
          <p:cNvPr id="106" name="Google Shape;106;p2"/>
          <p:cNvGrpSpPr/>
          <p:nvPr/>
        </p:nvGrpSpPr>
        <p:grpSpPr>
          <a:xfrm>
            <a:off x="0" y="-15861"/>
            <a:ext cx="12192000" cy="1940426"/>
            <a:chOff x="0" y="-15861"/>
            <a:chExt cx="12192000" cy="1940426"/>
          </a:xfrm>
        </p:grpSpPr>
        <p:sp>
          <p:nvSpPr>
            <p:cNvPr id="107" name="Google Shape;107;p2"/>
            <p:cNvSpPr/>
            <p:nvPr/>
          </p:nvSpPr>
          <p:spPr>
            <a:xfrm>
              <a:off x="0" y="177153"/>
              <a:ext cx="12192000" cy="1439719"/>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
            <p:cNvSpPr/>
            <p:nvPr/>
          </p:nvSpPr>
          <p:spPr>
            <a:xfrm>
              <a:off x="481381" y="-15861"/>
              <a:ext cx="2482075" cy="1940426"/>
            </a:xfrm>
            <a:prstGeom prst="parallelogram">
              <a:avLst>
                <a:gd fmla="val 25000" name="adj"/>
              </a:avLst>
            </a:prstGeom>
            <a:solidFill>
              <a:srgbClr val="E36427"/>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2"/>
          <p:cNvSpPr txBox="1"/>
          <p:nvPr/>
        </p:nvSpPr>
        <p:spPr>
          <a:xfrm>
            <a:off x="3103419" y="436422"/>
            <a:ext cx="812858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lt1"/>
                </a:solidFill>
                <a:latin typeface="Arial"/>
                <a:ea typeface="Arial"/>
                <a:cs typeface="Arial"/>
                <a:sym typeface="Arial"/>
              </a:rPr>
              <a:t>A long and healthy life</a:t>
            </a:r>
            <a:endParaRPr/>
          </a:p>
        </p:txBody>
      </p:sp>
      <p:sp>
        <p:nvSpPr>
          <p:cNvPr id="110" name="Google Shape;110;p2"/>
          <p:cNvSpPr txBox="1"/>
          <p:nvPr/>
        </p:nvSpPr>
        <p:spPr>
          <a:xfrm>
            <a:off x="1088622" y="177153"/>
            <a:ext cx="1267591" cy="163121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Unit</a:t>
            </a:r>
            <a:endParaRPr/>
          </a:p>
          <a:p>
            <a:pPr indent="0" lvl="0" marL="0" marR="0" rtl="0" algn="ctr">
              <a:spcBef>
                <a:spcPts val="0"/>
              </a:spcBef>
              <a:spcAft>
                <a:spcPts val="0"/>
              </a:spcAft>
              <a:buNone/>
            </a:pPr>
            <a:r>
              <a:rPr b="1" lang="en-US" sz="7200">
                <a:solidFill>
                  <a:schemeClr val="lt1"/>
                </a:solidFill>
                <a:latin typeface="Arial"/>
                <a:ea typeface="Arial"/>
                <a:cs typeface="Arial"/>
                <a:sym typeface="Arial"/>
              </a:rPr>
              <a:t>1</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p:nvPr/>
        </p:nvSpPr>
        <p:spPr>
          <a:xfrm>
            <a:off x="1447902" y="1157273"/>
            <a:ext cx="1883767" cy="655403"/>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WARM-UP</a:t>
            </a:r>
            <a:endParaRPr b="1" sz="2000">
              <a:solidFill>
                <a:schemeClr val="lt1"/>
              </a:solidFill>
              <a:latin typeface="Calibri"/>
              <a:ea typeface="Calibri"/>
              <a:cs typeface="Calibri"/>
              <a:sym typeface="Calibri"/>
            </a:endParaRPr>
          </a:p>
        </p:txBody>
      </p:sp>
      <p:sp>
        <p:nvSpPr>
          <p:cNvPr id="116" name="Google Shape;116;p3"/>
          <p:cNvSpPr/>
          <p:nvPr/>
        </p:nvSpPr>
        <p:spPr>
          <a:xfrm>
            <a:off x="3066300" y="2232284"/>
            <a:ext cx="1950733" cy="655403"/>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PRE-WRITING</a:t>
            </a:r>
            <a:endParaRPr b="1" sz="2000">
              <a:solidFill>
                <a:schemeClr val="lt1"/>
              </a:solidFill>
              <a:latin typeface="Calibri"/>
              <a:ea typeface="Calibri"/>
              <a:cs typeface="Calibri"/>
              <a:sym typeface="Calibri"/>
            </a:endParaRPr>
          </a:p>
        </p:txBody>
      </p:sp>
      <p:sp>
        <p:nvSpPr>
          <p:cNvPr id="117" name="Google Shape;117;p3"/>
          <p:cNvSpPr/>
          <p:nvPr/>
        </p:nvSpPr>
        <p:spPr>
          <a:xfrm>
            <a:off x="1089061" y="3423459"/>
            <a:ext cx="2242609" cy="710205"/>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WHILE-WRITING</a:t>
            </a:r>
            <a:endParaRPr b="1" sz="2000">
              <a:solidFill>
                <a:schemeClr val="lt1"/>
              </a:solidFill>
              <a:latin typeface="Calibri"/>
              <a:ea typeface="Calibri"/>
              <a:cs typeface="Calibri"/>
              <a:sym typeface="Calibri"/>
            </a:endParaRPr>
          </a:p>
        </p:txBody>
      </p:sp>
      <p:sp>
        <p:nvSpPr>
          <p:cNvPr id="118" name="Google Shape;118;p3"/>
          <p:cNvSpPr/>
          <p:nvPr/>
        </p:nvSpPr>
        <p:spPr>
          <a:xfrm>
            <a:off x="6007694" y="1147818"/>
            <a:ext cx="4879383" cy="699274"/>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Kahoot</a:t>
            </a:r>
            <a:endParaRPr sz="1800">
              <a:solidFill>
                <a:schemeClr val="dk1"/>
              </a:solidFill>
              <a:latin typeface="Calibri"/>
              <a:ea typeface="Calibri"/>
              <a:cs typeface="Calibri"/>
              <a:sym typeface="Calibri"/>
            </a:endParaRPr>
          </a:p>
        </p:txBody>
      </p:sp>
      <p:sp>
        <p:nvSpPr>
          <p:cNvPr id="119" name="Google Shape;119;p3"/>
          <p:cNvSpPr/>
          <p:nvPr/>
        </p:nvSpPr>
        <p:spPr>
          <a:xfrm>
            <a:off x="6007694" y="2177973"/>
            <a:ext cx="4879384" cy="699274"/>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Task 1. Put the parts in the correct order.</a:t>
            </a:r>
            <a:endParaRPr sz="1800">
              <a:solidFill>
                <a:schemeClr val="dk1"/>
              </a:solidFill>
              <a:latin typeface="Calibri"/>
              <a:ea typeface="Calibri"/>
              <a:cs typeface="Calibri"/>
              <a:sym typeface="Calibri"/>
            </a:endParaRPr>
          </a:p>
        </p:txBody>
      </p:sp>
      <p:sp>
        <p:nvSpPr>
          <p:cNvPr id="120" name="Google Shape;120;p3"/>
          <p:cNvSpPr/>
          <p:nvPr/>
        </p:nvSpPr>
        <p:spPr>
          <a:xfrm>
            <a:off x="6007694" y="3105226"/>
            <a:ext cx="4879385" cy="1368754"/>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Task 2. Write a sentence to express each message below. Begin with the words given.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Task 3. Write a short message to reply to the one in Task 1.</a:t>
            </a:r>
            <a:endParaRPr sz="1800">
              <a:solidFill>
                <a:schemeClr val="dk1"/>
              </a:solidFill>
              <a:latin typeface="Calibri"/>
              <a:ea typeface="Calibri"/>
              <a:cs typeface="Calibri"/>
              <a:sym typeface="Calibri"/>
            </a:endParaRPr>
          </a:p>
        </p:txBody>
      </p:sp>
      <p:cxnSp>
        <p:nvCxnSpPr>
          <p:cNvPr id="121" name="Google Shape;121;p3"/>
          <p:cNvCxnSpPr>
            <a:stCxn id="115" idx="3"/>
            <a:endCxn id="116" idx="0"/>
          </p:cNvCxnSpPr>
          <p:nvPr/>
        </p:nvCxnSpPr>
        <p:spPr>
          <a:xfrm>
            <a:off x="3331669" y="1484975"/>
            <a:ext cx="710100" cy="747300"/>
          </a:xfrm>
          <a:prstGeom prst="curvedConnector2">
            <a:avLst/>
          </a:prstGeom>
          <a:noFill/>
          <a:ln cap="flat" cmpd="sng" w="38100">
            <a:solidFill>
              <a:schemeClr val="accent2"/>
            </a:solidFill>
            <a:prstDash val="solid"/>
            <a:miter lim="800000"/>
            <a:headEnd len="sm" w="sm" type="none"/>
            <a:tailEnd len="med" w="med" type="triangle"/>
          </a:ln>
        </p:spPr>
      </p:cxnSp>
      <p:cxnSp>
        <p:nvCxnSpPr>
          <p:cNvPr id="122" name="Google Shape;122;p3"/>
          <p:cNvCxnSpPr>
            <a:stCxn id="116" idx="1"/>
            <a:endCxn id="117" idx="0"/>
          </p:cNvCxnSpPr>
          <p:nvPr/>
        </p:nvCxnSpPr>
        <p:spPr>
          <a:xfrm flipH="1">
            <a:off x="2210400" y="2559986"/>
            <a:ext cx="855900" cy="863400"/>
          </a:xfrm>
          <a:prstGeom prst="curvedConnector2">
            <a:avLst/>
          </a:prstGeom>
          <a:noFill/>
          <a:ln cap="flat" cmpd="sng" w="38100">
            <a:solidFill>
              <a:schemeClr val="accent2"/>
            </a:solidFill>
            <a:prstDash val="solid"/>
            <a:miter lim="800000"/>
            <a:headEnd len="sm" w="sm" type="none"/>
            <a:tailEnd len="med" w="med" type="triangle"/>
          </a:ln>
        </p:spPr>
      </p:cxnSp>
      <p:sp>
        <p:nvSpPr>
          <p:cNvPr id="123" name="Google Shape;123;p3"/>
          <p:cNvSpPr/>
          <p:nvPr/>
        </p:nvSpPr>
        <p:spPr>
          <a:xfrm>
            <a:off x="2950166" y="4664063"/>
            <a:ext cx="2183000" cy="666149"/>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POST-WRITING</a:t>
            </a:r>
            <a:endParaRPr b="1" sz="2000">
              <a:solidFill>
                <a:schemeClr val="lt1"/>
              </a:solidFill>
              <a:latin typeface="Calibri"/>
              <a:ea typeface="Calibri"/>
              <a:cs typeface="Calibri"/>
              <a:sym typeface="Calibri"/>
            </a:endParaRPr>
          </a:p>
        </p:txBody>
      </p:sp>
      <p:sp>
        <p:nvSpPr>
          <p:cNvPr id="124" name="Google Shape;124;p3"/>
          <p:cNvSpPr/>
          <p:nvPr/>
        </p:nvSpPr>
        <p:spPr>
          <a:xfrm>
            <a:off x="6007694" y="5622841"/>
            <a:ext cx="4879382" cy="684962"/>
          </a:xfrm>
          <a:prstGeom prst="rect">
            <a:avLst/>
          </a:prstGeom>
          <a:solidFill>
            <a:srgbClr val="C4E0B2"/>
          </a:solidFill>
          <a:ln>
            <a:noFill/>
          </a:ln>
        </p:spPr>
        <p:txBody>
          <a:bodyPr anchorCtr="0" anchor="ctr" bIns="45700" lIns="91425" spcFirstLastPara="1" rIns="91425" wrap="square" tIns="45700">
            <a:noAutofit/>
          </a:bodyPr>
          <a:lstStyle/>
          <a:p>
            <a:pPr indent="-168275" lvl="0" marL="168275"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indent="-168275" lvl="0" marL="168275"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cxnSp>
        <p:nvCxnSpPr>
          <p:cNvPr id="125" name="Google Shape;125;p3"/>
          <p:cNvCxnSpPr>
            <a:stCxn id="123" idx="1"/>
            <a:endCxn id="126" idx="0"/>
          </p:cNvCxnSpPr>
          <p:nvPr/>
        </p:nvCxnSpPr>
        <p:spPr>
          <a:xfrm flipH="1">
            <a:off x="2389766" y="4997138"/>
            <a:ext cx="560400" cy="777300"/>
          </a:xfrm>
          <a:prstGeom prst="curvedConnector2">
            <a:avLst/>
          </a:prstGeom>
          <a:noFill/>
          <a:ln cap="flat" cmpd="sng" w="38100">
            <a:solidFill>
              <a:schemeClr val="accent2"/>
            </a:solidFill>
            <a:prstDash val="solid"/>
            <a:miter lim="800000"/>
            <a:headEnd len="sm" w="sm" type="none"/>
            <a:tailEnd len="med" w="med" type="triangle"/>
          </a:ln>
        </p:spPr>
      </p:cxnSp>
      <p:sp>
        <p:nvSpPr>
          <p:cNvPr id="126" name="Google Shape;126;p3"/>
          <p:cNvSpPr/>
          <p:nvPr/>
        </p:nvSpPr>
        <p:spPr>
          <a:xfrm>
            <a:off x="1298285" y="5774290"/>
            <a:ext cx="2183000" cy="666149"/>
          </a:xfrm>
          <a:prstGeom prst="roundRect">
            <a:avLst>
              <a:gd fmla="val 16667" name="adj"/>
            </a:avLst>
          </a:prstGeom>
          <a:solidFill>
            <a:srgbClr val="61953D"/>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CONSOLIDATION</a:t>
            </a:r>
            <a:endParaRPr b="1" sz="2000">
              <a:solidFill>
                <a:schemeClr val="lt1"/>
              </a:solidFill>
              <a:latin typeface="Calibri"/>
              <a:ea typeface="Calibri"/>
              <a:cs typeface="Calibri"/>
              <a:sym typeface="Calibri"/>
            </a:endParaRPr>
          </a:p>
        </p:txBody>
      </p:sp>
      <p:cxnSp>
        <p:nvCxnSpPr>
          <p:cNvPr id="127" name="Google Shape;127;p3"/>
          <p:cNvCxnSpPr>
            <a:stCxn id="117" idx="3"/>
            <a:endCxn id="123" idx="0"/>
          </p:cNvCxnSpPr>
          <p:nvPr/>
        </p:nvCxnSpPr>
        <p:spPr>
          <a:xfrm>
            <a:off x="3331670" y="3778562"/>
            <a:ext cx="710100" cy="885600"/>
          </a:xfrm>
          <a:prstGeom prst="curvedConnector2">
            <a:avLst/>
          </a:prstGeom>
          <a:noFill/>
          <a:ln cap="flat" cmpd="sng" w="38100">
            <a:solidFill>
              <a:schemeClr val="accent2"/>
            </a:solidFill>
            <a:prstDash val="solid"/>
            <a:miter lim="800000"/>
            <a:headEnd len="sm" w="sm" type="none"/>
            <a:tailEnd len="med" w="med" type="triangle"/>
          </a:ln>
        </p:spPr>
      </p:cxnSp>
      <p:sp>
        <p:nvSpPr>
          <p:cNvPr id="128" name="Google Shape;128;p3"/>
          <p:cNvSpPr/>
          <p:nvPr/>
        </p:nvSpPr>
        <p:spPr>
          <a:xfrm>
            <a:off x="6007695" y="4594523"/>
            <a:ext cx="4879382" cy="760858"/>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Peer review</a:t>
            </a:r>
            <a:endParaRPr/>
          </a:p>
        </p:txBody>
      </p:sp>
      <p:sp>
        <p:nvSpPr>
          <p:cNvPr id="129" name="Google Shape;129;p3"/>
          <p:cNvSpPr/>
          <p:nvPr/>
        </p:nvSpPr>
        <p:spPr>
          <a:xfrm>
            <a:off x="5644085" y="307352"/>
            <a:ext cx="3407448" cy="451894"/>
          </a:xfrm>
          <a:prstGeom prst="rect">
            <a:avLst/>
          </a:prstGeom>
          <a:solidFill>
            <a:srgbClr val="E36427"/>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WRITING</a:t>
            </a:r>
            <a:endParaRPr sz="2400">
              <a:solidFill>
                <a:schemeClr val="lt1"/>
              </a:solidFill>
              <a:latin typeface="Arial"/>
              <a:ea typeface="Arial"/>
              <a:cs typeface="Arial"/>
              <a:sym typeface="Arial"/>
            </a:endParaRPr>
          </a:p>
        </p:txBody>
      </p:sp>
      <p:sp>
        <p:nvSpPr>
          <p:cNvPr id="130" name="Google Shape;130;p3"/>
          <p:cNvSpPr/>
          <p:nvPr/>
        </p:nvSpPr>
        <p:spPr>
          <a:xfrm>
            <a:off x="3589409" y="319867"/>
            <a:ext cx="1887408" cy="439379"/>
          </a:xfrm>
          <a:prstGeom prst="rect">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26532"/>
                </a:solidFill>
                <a:latin typeface="Bookman Old Style"/>
                <a:ea typeface="Bookman Old Style"/>
                <a:cs typeface="Bookman Old Style"/>
                <a:sym typeface="Bookman Old Style"/>
              </a:rPr>
              <a:t>LESSON 6</a:t>
            </a:r>
            <a:endParaRPr sz="1800">
              <a:solidFill>
                <a:srgbClr val="F26532"/>
              </a:solidFill>
              <a:latin typeface="Bookman Old Style"/>
              <a:ea typeface="Bookman Old Style"/>
              <a:cs typeface="Bookman Old Style"/>
              <a:sym typeface="Bookman Old Styl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p:nvPr/>
        </p:nvSpPr>
        <p:spPr>
          <a:xfrm>
            <a:off x="1160980" y="2387067"/>
            <a:ext cx="9976207" cy="3065172"/>
          </a:xfrm>
          <a:prstGeom prst="roundRect">
            <a:avLst>
              <a:gd fmla="val 16667" name="adj"/>
            </a:avLst>
          </a:prstGeom>
          <a:solidFill>
            <a:srgbClr val="FBE4D4"/>
          </a:solidFill>
          <a:ln cap="flat" cmpd="sng" w="12700">
            <a:solidFill>
              <a:srgbClr val="DDEAF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Use your electronic devices to access to the link on Kahoot.it and join the game.</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The whole class complete to answer the questions.</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After the game, Ss with the highest point is the winner.</a:t>
            </a:r>
            <a:endParaRPr/>
          </a:p>
        </p:txBody>
      </p:sp>
      <p:sp>
        <p:nvSpPr>
          <p:cNvPr id="137" name="Google Shape;137;p4"/>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4"/>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139" name="Google Shape;139;p4"/>
          <p:cNvSpPr txBox="1"/>
          <p:nvPr/>
        </p:nvSpPr>
        <p:spPr>
          <a:xfrm>
            <a:off x="3616503" y="1470991"/>
            <a:ext cx="573298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2060"/>
                </a:solidFill>
                <a:latin typeface="Overlock"/>
                <a:ea typeface="Overlock"/>
                <a:cs typeface="Overlock"/>
                <a:sym typeface="Overlock"/>
              </a:rPr>
              <a:t>KAHOOT</a:t>
            </a:r>
            <a:endParaRPr sz="4000">
              <a:solidFill>
                <a:srgbClr val="002060"/>
              </a:solidFill>
              <a:latin typeface="Overlock"/>
              <a:ea typeface="Overlock"/>
              <a:cs typeface="Overlock"/>
              <a:sym typeface="Overlo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5"/>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WARM-UP</a:t>
            </a:r>
            <a:endParaRPr/>
          </a:p>
        </p:txBody>
      </p:sp>
      <p:sp>
        <p:nvSpPr>
          <p:cNvPr id="147" name="Google Shape;147;p5"/>
          <p:cNvSpPr/>
          <p:nvPr/>
        </p:nvSpPr>
        <p:spPr>
          <a:xfrm>
            <a:off x="2140155" y="5731331"/>
            <a:ext cx="87496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https://kahoot.it?pin=5964145&amp;refer_method=link</a:t>
            </a:r>
            <a:endParaRPr/>
          </a:p>
        </p:txBody>
      </p:sp>
      <p:pic>
        <p:nvPicPr>
          <p:cNvPr id="148" name="Google Shape;148;p5"/>
          <p:cNvPicPr preferRelativeResize="0"/>
          <p:nvPr/>
        </p:nvPicPr>
        <p:blipFill rotWithShape="1">
          <a:blip r:embed="rId3">
            <a:alphaModFix/>
          </a:blip>
          <a:srcRect b="0" l="1753" r="0" t="993"/>
          <a:stretch/>
        </p:blipFill>
        <p:spPr>
          <a:xfrm>
            <a:off x="3873357" y="1171254"/>
            <a:ext cx="4295919" cy="4282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4" name="Google Shape;154;p6"/>
          <p:cNvPicPr preferRelativeResize="0"/>
          <p:nvPr/>
        </p:nvPicPr>
        <p:blipFill rotWithShape="1">
          <a:blip r:embed="rId3">
            <a:alphaModFix/>
          </a:blip>
          <a:srcRect b="0" l="0" r="0" t="0"/>
          <a:stretch/>
        </p:blipFill>
        <p:spPr>
          <a:xfrm>
            <a:off x="3123785" y="1371313"/>
            <a:ext cx="5944430" cy="4115374"/>
          </a:xfrm>
          <a:prstGeom prst="rect">
            <a:avLst/>
          </a:prstGeom>
          <a:noFill/>
          <a:ln>
            <a:noFill/>
          </a:ln>
        </p:spPr>
      </p:pic>
      <p:sp>
        <p:nvSpPr>
          <p:cNvPr id="155" name="Google Shape;155;p6"/>
          <p:cNvSpPr txBox="1"/>
          <p:nvPr/>
        </p:nvSpPr>
        <p:spPr>
          <a:xfrm>
            <a:off x="2445249" y="5907640"/>
            <a:ext cx="73562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Calibri"/>
                <a:ea typeface="Calibri"/>
                <a:cs typeface="Calibri"/>
                <a:sym typeface="Calibri"/>
              </a:rPr>
              <a:t>How to write a short message?</a:t>
            </a:r>
            <a:endParaRPr/>
          </a:p>
        </p:txBody>
      </p:sp>
      <p:sp>
        <p:nvSpPr>
          <p:cNvPr id="156" name="Google Shape;156;p6"/>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p:nvPr/>
        </p:nvSpPr>
        <p:spPr>
          <a:xfrm>
            <a:off x="878041" y="1111574"/>
            <a:ext cx="502606" cy="502606"/>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8DA4"/>
              </a:solidFill>
              <a:latin typeface="Calibri"/>
              <a:ea typeface="Calibri"/>
              <a:cs typeface="Calibri"/>
              <a:sym typeface="Calibri"/>
            </a:endParaRPr>
          </a:p>
        </p:txBody>
      </p:sp>
      <p:sp>
        <p:nvSpPr>
          <p:cNvPr id="162" name="Google Shape;162;p7"/>
          <p:cNvSpPr txBox="1"/>
          <p:nvPr/>
        </p:nvSpPr>
        <p:spPr>
          <a:xfrm>
            <a:off x="908213" y="1015927"/>
            <a:ext cx="44982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Open Sans"/>
                <a:ea typeface="Open Sans"/>
                <a:cs typeface="Open Sans"/>
                <a:sym typeface="Open Sans"/>
              </a:rPr>
              <a:t>1</a:t>
            </a:r>
            <a:endParaRPr b="1" sz="4000">
              <a:solidFill>
                <a:schemeClr val="lt1"/>
              </a:solidFill>
              <a:latin typeface="Open Sans"/>
              <a:ea typeface="Open Sans"/>
              <a:cs typeface="Open Sans"/>
              <a:sym typeface="Open Sans"/>
            </a:endParaRPr>
          </a:p>
        </p:txBody>
      </p:sp>
      <p:sp>
        <p:nvSpPr>
          <p:cNvPr id="163" name="Google Shape;163;p7"/>
          <p:cNvSpPr txBox="1"/>
          <p:nvPr/>
        </p:nvSpPr>
        <p:spPr>
          <a:xfrm>
            <a:off x="1556814" y="1111574"/>
            <a:ext cx="1039001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Below is a short message. Put the parts in the correct order. </a:t>
            </a:r>
            <a:endParaRPr b="1" sz="2800">
              <a:solidFill>
                <a:schemeClr val="dk1"/>
              </a:solidFill>
              <a:latin typeface="Arial"/>
              <a:ea typeface="Arial"/>
              <a:cs typeface="Arial"/>
              <a:sym typeface="Arial"/>
            </a:endParaRPr>
          </a:p>
        </p:txBody>
      </p:sp>
      <p:sp>
        <p:nvSpPr>
          <p:cNvPr id="164" name="Google Shape;164;p7"/>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7"/>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pic>
        <p:nvPicPr>
          <p:cNvPr id="166" name="Google Shape;166;p7"/>
          <p:cNvPicPr preferRelativeResize="0"/>
          <p:nvPr/>
        </p:nvPicPr>
        <p:blipFill rotWithShape="1">
          <a:blip r:embed="rId3">
            <a:alphaModFix/>
          </a:blip>
          <a:srcRect b="0" l="0" r="0" t="0"/>
          <a:stretch/>
        </p:blipFill>
        <p:spPr>
          <a:xfrm>
            <a:off x="78059" y="2275819"/>
            <a:ext cx="11946832" cy="3001754"/>
          </a:xfrm>
          <a:prstGeom prst="rect">
            <a:avLst/>
          </a:prstGeom>
          <a:noFill/>
          <a:ln>
            <a:noFill/>
          </a:ln>
        </p:spPr>
      </p:pic>
      <p:sp>
        <p:nvSpPr>
          <p:cNvPr id="167" name="Google Shape;167;p7"/>
          <p:cNvSpPr/>
          <p:nvPr/>
        </p:nvSpPr>
        <p:spPr>
          <a:xfrm>
            <a:off x="4330262" y="5659747"/>
            <a:ext cx="3905236" cy="64389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3200">
                <a:solidFill>
                  <a:srgbClr val="FF0000"/>
                </a:solidFill>
                <a:latin typeface="Calibri"/>
                <a:ea typeface="Calibri"/>
                <a:cs typeface="Calibri"/>
                <a:sym typeface="Calibri"/>
              </a:rPr>
              <a:t>Key: B - D - C - A - E - F</a:t>
            </a:r>
            <a:endParaRPr b="1" sz="32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8"/>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sp>
        <p:nvSpPr>
          <p:cNvPr id="175" name="Google Shape;175;p8"/>
          <p:cNvSpPr/>
          <p:nvPr/>
        </p:nvSpPr>
        <p:spPr>
          <a:xfrm>
            <a:off x="4131489" y="1849348"/>
            <a:ext cx="7519405" cy="4202131"/>
          </a:xfrm>
          <a:prstGeom prst="wedgeRectCallout">
            <a:avLst>
              <a:gd fmla="val -20833" name="adj1"/>
              <a:gd fmla="val 62500" name="adj2"/>
            </a:avLst>
          </a:prstGeom>
          <a:solidFill>
            <a:srgbClr val="D98F9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2800">
                <a:solidFill>
                  <a:schemeClr val="lt1"/>
                </a:solidFill>
                <a:latin typeface="Calibri"/>
                <a:ea typeface="Calibri"/>
                <a:cs typeface="Calibri"/>
                <a:sym typeface="Calibri"/>
              </a:rPr>
              <a:t>Hi Linda,</a:t>
            </a:r>
            <a:endParaRPr/>
          </a:p>
          <a:p>
            <a:pPr indent="0" lvl="0" marL="0" marR="0" rtl="0" algn="l">
              <a:spcBef>
                <a:spcPts val="0"/>
              </a:spcBef>
              <a:spcAft>
                <a:spcPts val="0"/>
              </a:spcAft>
              <a:buNone/>
            </a:pPr>
            <a:r>
              <a:rPr i="1" lang="en-US" sz="2800">
                <a:solidFill>
                  <a:schemeClr val="lt1"/>
                </a:solidFill>
                <a:latin typeface="Calibri"/>
                <a:ea typeface="Calibri"/>
                <a:cs typeface="Calibri"/>
                <a:sym typeface="Calibri"/>
              </a:rPr>
              <a:t>Thanks for lending me the book about healthy cooking tips. It’s great!</a:t>
            </a:r>
            <a:endParaRPr/>
          </a:p>
          <a:p>
            <a:pPr indent="0" lvl="0" marL="0" marR="0" rtl="0" algn="l">
              <a:spcBef>
                <a:spcPts val="0"/>
              </a:spcBef>
              <a:spcAft>
                <a:spcPts val="0"/>
              </a:spcAft>
              <a:buNone/>
            </a:pPr>
            <a:r>
              <a:rPr i="1" lang="en-US" sz="2800">
                <a:solidFill>
                  <a:schemeClr val="lt1"/>
                </a:solidFill>
                <a:latin typeface="Calibri"/>
                <a:ea typeface="Calibri"/>
                <a:cs typeface="Calibri"/>
                <a:sym typeface="Calibri"/>
              </a:rPr>
              <a:t>How about coming to my house this Sunday to try some recipes from the book? Don’t forget to bring some fresh fruits from your garden. We’ll need them for some recipes.</a:t>
            </a:r>
            <a:endParaRPr/>
          </a:p>
          <a:p>
            <a:pPr indent="0" lvl="0" marL="0" marR="0" rtl="0" algn="l">
              <a:spcBef>
                <a:spcPts val="0"/>
              </a:spcBef>
              <a:spcAft>
                <a:spcPts val="0"/>
              </a:spcAft>
              <a:buNone/>
            </a:pPr>
            <a:r>
              <a:rPr i="1" lang="en-US" sz="2800">
                <a:solidFill>
                  <a:schemeClr val="lt1"/>
                </a:solidFill>
                <a:latin typeface="Calibri"/>
                <a:ea typeface="Calibri"/>
                <a:cs typeface="Calibri"/>
                <a:sym typeface="Calibri"/>
              </a:rPr>
              <a:t>See you soon,</a:t>
            </a:r>
            <a:endParaRPr/>
          </a:p>
          <a:p>
            <a:pPr indent="0" lvl="0" marL="0" marR="0" rtl="0" algn="l">
              <a:spcBef>
                <a:spcPts val="0"/>
              </a:spcBef>
              <a:spcAft>
                <a:spcPts val="0"/>
              </a:spcAft>
              <a:buNone/>
            </a:pPr>
            <a:r>
              <a:rPr i="1" lang="en-US" sz="2800">
                <a:solidFill>
                  <a:schemeClr val="lt1"/>
                </a:solidFill>
                <a:latin typeface="Calibri"/>
                <a:ea typeface="Calibri"/>
                <a:cs typeface="Calibri"/>
                <a:sym typeface="Calibri"/>
              </a:rPr>
              <a:t>Mai</a:t>
            </a:r>
            <a:endParaRPr/>
          </a:p>
        </p:txBody>
      </p:sp>
      <p:sp>
        <p:nvSpPr>
          <p:cNvPr id="176" name="Google Shape;176;p8"/>
          <p:cNvSpPr txBox="1"/>
          <p:nvPr/>
        </p:nvSpPr>
        <p:spPr>
          <a:xfrm>
            <a:off x="1639553" y="1947578"/>
            <a:ext cx="16914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Greeting</a:t>
            </a:r>
            <a:endParaRPr/>
          </a:p>
        </p:txBody>
      </p:sp>
      <p:sp>
        <p:nvSpPr>
          <p:cNvPr id="177" name="Google Shape;177;p8"/>
          <p:cNvSpPr/>
          <p:nvPr/>
        </p:nvSpPr>
        <p:spPr>
          <a:xfrm>
            <a:off x="3667874" y="2661007"/>
            <a:ext cx="369870" cy="2280863"/>
          </a:xfrm>
          <a:prstGeom prst="leftBrace">
            <a:avLst>
              <a:gd fmla="val 8333" name="adj1"/>
              <a:gd fmla="val 50000" name="adj2"/>
            </a:avLst>
          </a:prstGeom>
          <a:noFill/>
          <a:ln cap="flat" cmpd="sng" w="254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8"/>
          <p:cNvSpPr/>
          <p:nvPr/>
        </p:nvSpPr>
        <p:spPr>
          <a:xfrm>
            <a:off x="3665576" y="1849348"/>
            <a:ext cx="373022" cy="719681"/>
          </a:xfrm>
          <a:prstGeom prst="leftBrace">
            <a:avLst>
              <a:gd fmla="val 8333" name="adj1"/>
              <a:gd fmla="val 50000" name="adj2"/>
            </a:avLst>
          </a:prstGeom>
          <a:noFill/>
          <a:ln cap="flat" cmpd="sng" w="254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8"/>
          <p:cNvSpPr/>
          <p:nvPr/>
        </p:nvSpPr>
        <p:spPr>
          <a:xfrm>
            <a:off x="3580178" y="5050237"/>
            <a:ext cx="457566" cy="957698"/>
          </a:xfrm>
          <a:prstGeom prst="leftBrace">
            <a:avLst>
              <a:gd fmla="val 8333" name="adj1"/>
              <a:gd fmla="val 50000" name="adj2"/>
            </a:avLst>
          </a:prstGeom>
          <a:noFill/>
          <a:ln cap="flat" cmpd="sng" w="254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8"/>
          <p:cNvSpPr txBox="1"/>
          <p:nvPr/>
        </p:nvSpPr>
        <p:spPr>
          <a:xfrm>
            <a:off x="1652368" y="5484715"/>
            <a:ext cx="16914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Closing</a:t>
            </a:r>
            <a:endParaRPr/>
          </a:p>
        </p:txBody>
      </p:sp>
      <p:sp>
        <p:nvSpPr>
          <p:cNvPr id="181" name="Google Shape;181;p8"/>
          <p:cNvSpPr txBox="1"/>
          <p:nvPr/>
        </p:nvSpPr>
        <p:spPr>
          <a:xfrm>
            <a:off x="1652368" y="3568365"/>
            <a:ext cx="16914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Message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p:nvPr/>
        </p:nvSpPr>
        <p:spPr>
          <a:xfrm>
            <a:off x="0" y="0"/>
            <a:ext cx="12192000" cy="893201"/>
          </a:xfrm>
          <a:prstGeom prst="rect">
            <a:avLst/>
          </a:prstGeom>
          <a:solidFill>
            <a:srgbClr val="4CB1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9"/>
          <p:cNvSpPr txBox="1"/>
          <p:nvPr/>
        </p:nvSpPr>
        <p:spPr>
          <a:xfrm>
            <a:off x="494438" y="1239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PRE-WRITING</a:t>
            </a:r>
            <a:endParaRPr b="1" sz="3600">
              <a:solidFill>
                <a:schemeClr val="lt1"/>
              </a:solidFill>
              <a:latin typeface="Arial"/>
              <a:ea typeface="Arial"/>
              <a:cs typeface="Arial"/>
              <a:sym typeface="Arial"/>
            </a:endParaRPr>
          </a:p>
        </p:txBody>
      </p:sp>
      <p:sp>
        <p:nvSpPr>
          <p:cNvPr id="189" name="Google Shape;189;p9"/>
          <p:cNvSpPr txBox="1"/>
          <p:nvPr/>
        </p:nvSpPr>
        <p:spPr>
          <a:xfrm>
            <a:off x="2271077" y="1017136"/>
            <a:ext cx="735629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0000"/>
                </a:solidFill>
                <a:latin typeface="Calibri"/>
                <a:ea typeface="Calibri"/>
                <a:cs typeface="Calibri"/>
                <a:sym typeface="Calibri"/>
              </a:rPr>
              <a:t>Useful expressions</a:t>
            </a:r>
            <a:endParaRPr/>
          </a:p>
        </p:txBody>
      </p:sp>
      <p:graphicFrame>
        <p:nvGraphicFramePr>
          <p:cNvPr id="190" name="Google Shape;190;p9"/>
          <p:cNvGraphicFramePr/>
          <p:nvPr/>
        </p:nvGraphicFramePr>
        <p:xfrm>
          <a:off x="772885" y="1743425"/>
          <a:ext cx="3000000" cy="3000000"/>
        </p:xfrm>
        <a:graphic>
          <a:graphicData uri="http://schemas.openxmlformats.org/drawingml/2006/table">
            <a:tbl>
              <a:tblPr bandRow="1" firstRow="1">
                <a:noFill/>
                <a:tableStyleId>{03C986C1-EB4A-44C8-ABF1-7BBB7D22CDB4}</a:tableStyleId>
              </a:tblPr>
              <a:tblGrid>
                <a:gridCol w="2503725"/>
                <a:gridCol w="5116275"/>
                <a:gridCol w="3124200"/>
              </a:tblGrid>
              <a:tr h="753750">
                <a:tc>
                  <a:txBody>
                    <a:bodyPr/>
                    <a:lstStyle/>
                    <a:p>
                      <a:pPr indent="0" lvl="0" marL="0" marR="0" rtl="0" algn="ctr">
                        <a:spcBef>
                          <a:spcPts val="0"/>
                        </a:spcBef>
                        <a:spcAft>
                          <a:spcPts val="0"/>
                        </a:spcAft>
                        <a:buNone/>
                      </a:pPr>
                      <a:r>
                        <a:rPr lang="en-US" sz="2800" u="none" cap="none" strike="noStrike"/>
                        <a:t>Greeting</a:t>
                      </a:r>
                      <a:endParaRPr/>
                    </a:p>
                  </a:txBody>
                  <a:tcPr marT="45725" marB="45725" marR="91450" marL="91450"/>
                </a:tc>
                <a:tc>
                  <a:txBody>
                    <a:bodyPr/>
                    <a:lstStyle/>
                    <a:p>
                      <a:pPr indent="0" lvl="0" marL="0" marR="0" rtl="0" algn="ctr">
                        <a:spcBef>
                          <a:spcPts val="0"/>
                        </a:spcBef>
                        <a:spcAft>
                          <a:spcPts val="0"/>
                        </a:spcAft>
                        <a:buNone/>
                      </a:pPr>
                      <a:r>
                        <a:rPr lang="en-US" sz="2800" u="none" cap="none" strike="noStrike"/>
                        <a:t>Message</a:t>
                      </a:r>
                      <a:endParaRPr/>
                    </a:p>
                  </a:txBody>
                  <a:tcPr marT="45725" marB="45725" marR="91450" marL="91450"/>
                </a:tc>
                <a:tc>
                  <a:txBody>
                    <a:bodyPr/>
                    <a:lstStyle/>
                    <a:p>
                      <a:pPr indent="0" lvl="0" marL="0" marR="0" rtl="0" algn="ctr">
                        <a:spcBef>
                          <a:spcPts val="0"/>
                        </a:spcBef>
                        <a:spcAft>
                          <a:spcPts val="0"/>
                        </a:spcAft>
                        <a:buNone/>
                      </a:pPr>
                      <a:r>
                        <a:rPr lang="en-US" sz="2800" u="none" cap="none" strike="noStrike"/>
                        <a:t>Closing</a:t>
                      </a:r>
                      <a:endParaRPr/>
                    </a:p>
                  </a:txBody>
                  <a:tcPr marT="45725" marB="45725" marR="91450" marL="91450"/>
                </a:tc>
              </a:tr>
              <a:tr h="4143125">
                <a:tc>
                  <a:txBody>
                    <a:bodyPr/>
                    <a:lstStyle/>
                    <a:p>
                      <a:pPr indent="0" lvl="0" marL="0" marR="0" rtl="0" algn="l">
                        <a:spcBef>
                          <a:spcPts val="0"/>
                        </a:spcBef>
                        <a:spcAft>
                          <a:spcPts val="0"/>
                        </a:spcAft>
                        <a:buNone/>
                      </a:pPr>
                      <a:r>
                        <a:rPr i="1" lang="en-US" sz="2800" u="none" cap="none" strike="noStrike">
                          <a:solidFill>
                            <a:schemeClr val="dk1"/>
                          </a:solidFill>
                          <a:latin typeface="Calibri"/>
                          <a:ea typeface="Calibri"/>
                          <a:cs typeface="Calibri"/>
                          <a:sym typeface="Calibri"/>
                        </a:rPr>
                        <a:t>+ Hi,</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Hello,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Dear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p>
                  </a:txBody>
                  <a:tcPr marT="45725" marB="45725" marR="91450" marL="91450"/>
                </a:tc>
                <a:tc>
                  <a:txBody>
                    <a:bodyPr/>
                    <a:lstStyle/>
                    <a:p>
                      <a:pPr indent="0" lvl="0" marL="0" marR="0" rtl="0" algn="l">
                        <a:spcBef>
                          <a:spcPts val="0"/>
                        </a:spcBef>
                        <a:spcAft>
                          <a:spcPts val="0"/>
                        </a:spcAft>
                        <a:buNone/>
                      </a:pPr>
                      <a:r>
                        <a:rPr i="1" lang="en-US" sz="2800">
                          <a:solidFill>
                            <a:schemeClr val="dk1"/>
                          </a:solidFill>
                          <a:latin typeface="Calibri"/>
                          <a:ea typeface="Calibri"/>
                          <a:cs typeface="Calibri"/>
                          <a:sym typeface="Calibri"/>
                        </a:rPr>
                        <a:t>+ Thank you for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How about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What about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Why don’t we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Shall we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Remember 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Don’t forget 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I would like to invite you 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Do you want 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p>
                  </a:txBody>
                  <a:tcPr marT="45725" marB="45725" marR="91450" marL="91450"/>
                </a:tc>
                <a:tc>
                  <a:txBody>
                    <a:bodyPr/>
                    <a:lstStyle/>
                    <a:p>
                      <a:pPr indent="0" lvl="0" marL="0" marR="0" rtl="0" algn="l">
                        <a:spcBef>
                          <a:spcPts val="0"/>
                        </a:spcBef>
                        <a:spcAft>
                          <a:spcPts val="0"/>
                        </a:spcAft>
                        <a:buNone/>
                      </a:pPr>
                      <a:r>
                        <a:rPr i="1" lang="en-US" sz="2800">
                          <a:solidFill>
                            <a:schemeClr val="dk1"/>
                          </a:solidFill>
                          <a:latin typeface="Calibri"/>
                          <a:ea typeface="Calibri"/>
                          <a:cs typeface="Calibri"/>
                          <a:sym typeface="Calibri"/>
                        </a:rPr>
                        <a:t>+ See you again,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See you soon,</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Write back soon,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Bye,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Love,</a:t>
                      </a:r>
                      <a:endParaRPr sz="2800"/>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cp:coreProperties>
</file>