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7" r:id="rId4"/>
    <p:sldId id="284" r:id="rId5"/>
    <p:sldId id="285" r:id="rId6"/>
    <p:sldId id="280" r:id="rId7"/>
    <p:sldId id="281" r:id="rId8"/>
    <p:sldId id="286" r:id="rId9"/>
    <p:sldId id="289" r:id="rId10"/>
    <p:sldId id="264" r:id="rId11"/>
    <p:sldId id="269" r:id="rId12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99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667" y="-101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71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846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810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22.jpeg"/><Relationship Id="rId18" Type="http://schemas.openxmlformats.org/officeDocument/2006/relationships/image" Target="../media/image26.jpeg"/><Relationship Id="rId3" Type="http://schemas.openxmlformats.org/officeDocument/2006/relationships/image" Target="../media/image14.jpeg"/><Relationship Id="rId21" Type="http://schemas.openxmlformats.org/officeDocument/2006/relationships/image" Target="../media/image28.jpeg"/><Relationship Id="rId7" Type="http://schemas.openxmlformats.org/officeDocument/2006/relationships/image" Target="../media/image17.jpeg"/><Relationship Id="rId12" Type="http://schemas.openxmlformats.org/officeDocument/2006/relationships/image" Target="../media/image21.jpeg"/><Relationship Id="rId17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11" Type="http://schemas.openxmlformats.org/officeDocument/2006/relationships/image" Target="../media/image20.pn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30.jpeg"/><Relationship Id="rId10" Type="http://schemas.openxmlformats.org/officeDocument/2006/relationships/image" Target="../media/image19.png"/><Relationship Id="rId19" Type="http://schemas.openxmlformats.org/officeDocument/2006/relationships/image" Target="../media/image27.jpeg"/><Relationship Id="rId4" Type="http://schemas.openxmlformats.org/officeDocument/2006/relationships/image" Target="../media/image15.jpeg"/><Relationship Id="rId9" Type="http://schemas.openxmlformats.org/officeDocument/2006/relationships/image" Target="../media/image18.png"/><Relationship Id="rId14" Type="http://schemas.openxmlformats.org/officeDocument/2006/relationships/image" Target="../media/image23.jpeg"/><Relationship Id="rId22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482693" y="4530219"/>
            <a:ext cx="13232517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9: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GẤP MỘT SỐ LÊN MỘT SỐ LẦN 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3" y="6250299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383724" y="5603807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Đường </a:t>
            </a:r>
          </a:p>
          <a:p>
            <a:pPr algn="ctr"/>
            <a:r>
              <a:rPr lang="en-US" sz="2000" smtClean="0"/>
              <a:t>hai chiều</a:t>
            </a:r>
            <a:endParaRPr lang="en-US" sz="2000"/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Giao nhau với</a:t>
            </a:r>
          </a:p>
          <a:p>
            <a:pPr algn="ctr"/>
            <a:r>
              <a:rPr lang="en-US" sz="2000" smtClean="0"/>
              <a:t>đường ưu tiên</a:t>
            </a:r>
            <a:endParaRPr lang="en-US" sz="2000"/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trẻ em </a:t>
            </a:r>
          </a:p>
          <a:p>
            <a:pPr algn="ctr"/>
            <a:r>
              <a:rPr lang="en-US" sz="2000" smtClean="0"/>
              <a:t>đi qua</a:t>
            </a:r>
            <a:endParaRPr lang="en-US" sz="2000"/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đường dành </a:t>
            </a:r>
          </a:p>
          <a:p>
            <a:pPr algn="ctr"/>
            <a:r>
              <a:rPr lang="en-US" sz="2000" smtClean="0"/>
              <a:t>cho người đi bộ</a:t>
            </a:r>
            <a:endParaRPr lang="en-US" sz="2000"/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Giao nhau với </a:t>
            </a:r>
          </a:p>
          <a:p>
            <a:pPr algn="ctr"/>
            <a:r>
              <a:rPr lang="en-US" sz="2000" smtClean="0"/>
              <a:t>đường có đèn đỏ</a:t>
            </a:r>
            <a:endParaRPr lang="en-US" sz="2000"/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đường dành </a:t>
            </a:r>
          </a:p>
          <a:p>
            <a:pPr algn="ctr"/>
            <a:r>
              <a:rPr lang="en-US" sz="2000" smtClean="0"/>
              <a:t>cho người đi xe đạp</a:t>
            </a:r>
            <a:endParaRPr lang="en-US" sz="2000"/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ô tô</a:t>
            </a:r>
            <a:endParaRPr lang="en-US" sz="2000"/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xe máy</a:t>
            </a:r>
            <a:endParaRPr lang="en-US" sz="2000"/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xe đạp</a:t>
            </a:r>
            <a:endParaRPr lang="en-US" sz="2000"/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người đi bộ</a:t>
            </a:r>
            <a:endParaRPr lang="en-US" sz="2000"/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Đường cấm</a:t>
            </a:r>
          </a:p>
          <a:p>
            <a:pPr algn="ctr"/>
            <a:r>
              <a:rPr lang="en-US" sz="2000" smtClean="0"/>
              <a:t>Các loại xe</a:t>
            </a:r>
            <a:endParaRPr lang="en-US" sz="2000"/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đi ngược chiều</a:t>
            </a:r>
            <a:endParaRPr lang="en-US" sz="2000"/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 smtClean="0"/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 smtClean="0"/>
              <a:t>thẳng</a:t>
            </a:r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 smtClean="0"/>
              <a:t>phải</a:t>
            </a:r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rẽ trái </a:t>
            </a:r>
          </a:p>
          <a:p>
            <a:pPr algn="ctr"/>
            <a:r>
              <a:rPr lang="en-US" sz="2000" smtClean="0"/>
              <a:t>hoặc phải</a:t>
            </a:r>
            <a:endParaRPr lang="en-US" sz="2000"/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</a:t>
            </a:r>
          </a:p>
          <a:p>
            <a:pPr algn="ctr"/>
            <a:r>
              <a:rPr lang="en-US" sz="2000" smtClean="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</a:t>
            </a:r>
          </a:p>
          <a:p>
            <a:pPr algn="ctr"/>
            <a:r>
              <a:rPr lang="en-US" sz="2000" smtClean="0"/>
              <a:t>rẽ phải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4175919" y="1111704"/>
            <a:ext cx="7086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9: GẤP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MỘT SỐ LÊN MỘT SỐ LẦN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9984" y="2103138"/>
            <a:ext cx="10472738" cy="414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0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4175919" y="1111704"/>
            <a:ext cx="7086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9: GẤP MỘT SỐ LÊN MỘT SỐ LẦN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1431" y="1886978"/>
            <a:ext cx="1542928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Bài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sz="3800" b="1" noProof="0" dirty="0" smtClean="0">
                <a:latin typeface="Times New Roman" pitchFamily="18" charset="0"/>
                <a:cs typeface="Times New Roman" pitchFamily="18" charset="0"/>
              </a:rPr>
              <a:t>Đoạn </a:t>
            </a:r>
            <a:r>
              <a:rPr lang="en-US" sz="3800" b="1" noProof="0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800" b="1" noProof="0" dirty="0" smtClean="0">
                <a:latin typeface="Times New Roman" pitchFamily="18" charset="0"/>
                <a:cs typeface="Times New Roman" pitchFamily="18" charset="0"/>
              </a:rPr>
              <a:t> AB </a:t>
            </a:r>
            <a:r>
              <a:rPr lang="en-US" sz="3800" b="1" noProof="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800" b="1" noProof="0" dirty="0" smtClean="0">
                <a:latin typeface="Times New Roman" pitchFamily="18" charset="0"/>
                <a:cs typeface="Times New Roman" pitchFamily="18" charset="0"/>
              </a:rPr>
              <a:t> 2 cm, </a:t>
            </a:r>
            <a:r>
              <a:rPr lang="en-US" sz="3800" b="1" noProof="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noProof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noProof="0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800" b="1" noProof="0" dirty="0" smtClean="0">
                <a:latin typeface="Times New Roman" pitchFamily="18" charset="0"/>
                <a:cs typeface="Times New Roman" pitchFamily="18" charset="0"/>
              </a:rPr>
              <a:t> CD </a:t>
            </a:r>
            <a:r>
              <a:rPr lang="en-US" sz="3800" b="1" noProof="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800" b="1" noProof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noProof="0" dirty="0" err="1" smtClean="0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800" b="1" noProof="0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800" b="1" noProof="0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800" b="1" noProof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noProof="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noProof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noProof="0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800" b="1" noProof="0" dirty="0" smtClean="0">
                <a:latin typeface="Times New Roman" pitchFamily="18" charset="0"/>
                <a:cs typeface="Times New Roman" pitchFamily="18" charset="0"/>
              </a:rPr>
              <a:t> AB. </a:t>
            </a:r>
            <a:r>
              <a:rPr lang="en-US" sz="3800" b="1" noProof="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800" b="1" noProof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noProof="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noProof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noProof="0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800" b="1" noProof="0" dirty="0" smtClean="0">
                <a:latin typeface="Times New Roman" pitchFamily="18" charset="0"/>
                <a:cs typeface="Times New Roman" pitchFamily="18" charset="0"/>
              </a:rPr>
              <a:t> CD </a:t>
            </a:r>
            <a:r>
              <a:rPr lang="en-US" sz="3800" b="1" noProof="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800" b="1" noProof="0" dirty="0" smtClean="0"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800" b="1" noProof="0" dirty="0" err="1" smtClean="0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800" b="1" noProof="0" dirty="0" smtClean="0">
                <a:latin typeface="Times New Roman" pitchFamily="18" charset="0"/>
                <a:cs typeface="Times New Roman" pitchFamily="18" charset="0"/>
              </a:rPr>
              <a:t> xăng – </a:t>
            </a:r>
            <a:r>
              <a:rPr lang="en-US" sz="3800" b="1" noProof="0" dirty="0" err="1" smtClean="0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3800" b="1" noProof="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800" b="1" noProof="0" dirty="0" err="1" smtClean="0"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3800" b="1" noProof="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481719" y="1886978"/>
            <a:ext cx="21011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ấp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28836"/>
          <a:stretch/>
        </p:blipFill>
        <p:spPr>
          <a:xfrm>
            <a:off x="7389419" y="3247414"/>
            <a:ext cx="7746199" cy="206981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162301" y="4690128"/>
            <a:ext cx="2101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Tóm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814" b="84302" l="19873" r="58854">
                        <a14:foregroundMark x1="32229" y1="75000" x2="32229" y2="75000"/>
                        <a14:foregroundMark x1="27898" y1="73837" x2="27898" y2="73837"/>
                        <a14:foregroundMark x1="29682" y1="76163" x2="29682" y2="76163"/>
                        <a14:foregroundMark x1="29682" y1="76163" x2="29682" y2="76163"/>
                        <a14:foregroundMark x1="29682" y1="58721" x2="29682" y2="58721"/>
                        <a14:foregroundMark x1="29682" y1="54651" x2="29682" y2="54651"/>
                        <a14:foregroundMark x1="29172" y1="51163" x2="27898" y2="50000"/>
                        <a14:foregroundMark x1="24713" y1="50000" x2="24713" y2="50000"/>
                        <a14:foregroundMark x1="24459" y1="48837" x2="24459" y2="48837"/>
                        <a14:foregroundMark x1="21019" y1="41860" x2="21019" y2="41860"/>
                        <a14:foregroundMark x1="21019" y1="48837" x2="21019" y2="48837"/>
                        <a14:foregroundMark x1="20510" y1="71512" x2="20510" y2="71512"/>
                        <a14:foregroundMark x1="25478" y1="41860" x2="25478" y2="41860"/>
                        <a14:foregroundMark x1="25732" y1="37209" x2="25732" y2="37209"/>
                        <a14:foregroundMark x1="26242" y1="36047" x2="26242" y2="36047"/>
                        <a14:foregroundMark x1="27261" y1="36047" x2="27261" y2="36047"/>
                        <a14:foregroundMark x1="29427" y1="36047" x2="29427" y2="36047"/>
                        <a14:foregroundMark x1="29427" y1="36047" x2="29427" y2="36047"/>
                        <a14:foregroundMark x1="30191" y1="36047" x2="31720" y2="40698"/>
                        <a14:foregroundMark x1="33376" y1="46512" x2="33376" y2="46512"/>
                        <a14:foregroundMark x1="35414" y1="47674" x2="35414" y2="47674"/>
                        <a14:foregroundMark x1="35414" y1="48837" x2="35414" y2="48837"/>
                        <a14:foregroundMark x1="34650" y1="53488" x2="34650" y2="53488"/>
                        <a14:foregroundMark x1="34650" y1="53488" x2="34650" y2="53488"/>
                        <a14:foregroundMark x1="30955" y1="61047" x2="30955" y2="61047"/>
                        <a14:foregroundMark x1="25732" y1="59884" x2="25732" y2="59884"/>
                        <a14:foregroundMark x1="22675" y1="58140" x2="22675" y2="58140"/>
                        <a14:foregroundMark x1="22420" y1="48837" x2="22420" y2="48837"/>
                        <a14:foregroundMark x1="22420" y1="45349" x2="22420" y2="45349"/>
                        <a14:foregroundMark x1="22675" y1="43023" x2="22675" y2="43023"/>
                        <a14:foregroundMark x1="23185" y1="38372" x2="23185" y2="38372"/>
                        <a14:foregroundMark x1="23185" y1="38372" x2="23185" y2="38372"/>
                        <a14:foregroundMark x1="32229" y1="36047" x2="32229" y2="36047"/>
                        <a14:foregroundMark x1="35924" y1="38372" x2="35924" y2="38372"/>
                        <a14:foregroundMark x1="36433" y1="41860" x2="36433" y2="41860"/>
                        <a14:foregroundMark x1="37197" y1="45349" x2="37197" y2="45349"/>
                        <a14:foregroundMark x1="37197" y1="45349" x2="37197" y2="45349"/>
                        <a14:foregroundMark x1="37197" y1="45349" x2="37197" y2="45349"/>
                        <a14:foregroundMark x1="33248" y1="39535" x2="33248" y2="39535"/>
                        <a14:foregroundMark x1="34140" y1="50000" x2="34140" y2="50000"/>
                        <a14:foregroundMark x1="34140" y1="50000" x2="34140" y2="50000"/>
                        <a14:foregroundMark x1="34140" y1="50000" x2="34140" y2="50000"/>
                        <a14:foregroundMark x1="34650" y1="51163" x2="34650" y2="51163"/>
                        <a14:foregroundMark x1="35414" y1="52326" x2="35414" y2="52326"/>
                        <a14:foregroundMark x1="35414" y1="52326" x2="35414" y2="52326"/>
                        <a14:foregroundMark x1="35414" y1="52326" x2="35414" y2="52326"/>
                        <a14:foregroundMark x1="35669" y1="53488" x2="36433" y2="55814"/>
                        <a14:foregroundMark x1="37707" y1="61047" x2="37707" y2="61047"/>
                        <a14:foregroundMark x1="37707" y1="61047" x2="37707" y2="61047"/>
                        <a14:foregroundMark x1="37707" y1="61047" x2="37707" y2="61047"/>
                        <a14:foregroundMark x1="38217" y1="58140" x2="38217" y2="58140"/>
                        <a14:foregroundMark x1="38217" y1="58140" x2="38217" y2="58140"/>
                        <a14:foregroundMark x1="38217" y1="52326" x2="38217" y2="52326"/>
                        <a14:foregroundMark x1="38217" y1="47674" x2="38217" y2="47674"/>
                        <a14:foregroundMark x1="38217" y1="47674" x2="38217" y2="47674"/>
                        <a14:foregroundMark x1="38217" y1="46512" x2="38981" y2="45349"/>
                        <a14:foregroundMark x1="40892" y1="48837" x2="40892" y2="48837"/>
                        <a14:foregroundMark x1="40892" y1="48837" x2="40892" y2="48837"/>
                        <a14:foregroundMark x1="40892" y1="48837" x2="40892" y2="48837"/>
                        <a14:foregroundMark x1="40892" y1="48837" x2="41911" y2="50000"/>
                        <a14:foregroundMark x1="44204" y1="50000" x2="44204" y2="50000"/>
                        <a14:foregroundMark x1="44204" y1="50000" x2="44204" y2="50000"/>
                        <a14:foregroundMark x1="44459" y1="50000" x2="44459" y2="50000"/>
                        <a14:foregroundMark x1="44459" y1="50000" x2="44459" y2="50000"/>
                        <a14:foregroundMark x1="43694" y1="43023" x2="43694" y2="43023"/>
                        <a14:foregroundMark x1="42930" y1="41860" x2="42166" y2="40698"/>
                        <a14:foregroundMark x1="41146" y1="39535" x2="41146" y2="39535"/>
                        <a14:foregroundMark x1="40892" y1="39535" x2="39618" y2="39535"/>
                        <a14:foregroundMark x1="35414" y1="33721" x2="37452" y2="37209"/>
                        <a14:foregroundMark x1="39873" y1="40698" x2="39873" y2="40698"/>
                        <a14:foregroundMark x1="43949" y1="50000" x2="43949" y2="50000"/>
                        <a14:foregroundMark x1="43949" y1="50000" x2="45478" y2="50000"/>
                        <a14:foregroundMark x1="45860" y1="47674" x2="45860" y2="47674"/>
                        <a14:foregroundMark x1="46369" y1="47674" x2="46369" y2="47674"/>
                        <a14:foregroundMark x1="47643" y1="46512" x2="47643" y2="46512"/>
                        <a14:foregroundMark x1="47898" y1="46512" x2="47898" y2="46512"/>
                        <a14:foregroundMark x1="47898" y1="46512" x2="47898" y2="46512"/>
                        <a14:foregroundMark x1="48153" y1="46512" x2="48153" y2="46512"/>
                        <a14:foregroundMark x1="34395" y1="71512" x2="34395" y2="71512"/>
                        <a14:foregroundMark x1="38217" y1="65698" x2="38217" y2="65698"/>
                        <a14:foregroundMark x1="41146" y1="65698" x2="41146" y2="65698"/>
                        <a14:foregroundMark x1="43694" y1="65698" x2="43694" y2="65698"/>
                        <a14:foregroundMark x1="44204" y1="58721" x2="44204" y2="58721"/>
                        <a14:foregroundMark x1="44968" y1="73837" x2="44968" y2="73837"/>
                        <a14:foregroundMark x1="46879" y1="66860" x2="46879" y2="66860"/>
                        <a14:foregroundMark x1="46879" y1="62209" x2="46879" y2="62209"/>
                        <a14:foregroundMark x1="47898" y1="59884" x2="47898" y2="59884"/>
                        <a14:foregroundMark x1="48917" y1="69186" x2="48917" y2="69186"/>
                        <a14:foregroundMark x1="50446" y1="72674" x2="50446" y2="72674"/>
                        <a14:foregroundMark x1="49682" y1="63372" x2="49682" y2="63372"/>
                        <a14:foregroundMark x1="48662" y1="56977" x2="48662" y2="56977"/>
                        <a14:foregroundMark x1="48662" y1="55814" x2="48662" y2="55814"/>
                        <a14:foregroundMark x1="48917" y1="44186" x2="48917" y2="44186"/>
                        <a14:foregroundMark x1="47134" y1="37209" x2="47134" y2="37209"/>
                        <a14:foregroundMark x1="45860" y1="37209" x2="45860" y2="37209"/>
                        <a14:foregroundMark x1="44968" y1="37209" x2="44968" y2="37209"/>
                        <a14:foregroundMark x1="44968" y1="37209" x2="44968" y2="37209"/>
                        <a14:foregroundMark x1="43694" y1="37209" x2="42675" y2="37209"/>
                        <a14:foregroundMark x1="41911" y1="37209" x2="41911" y2="37209"/>
                        <a14:foregroundMark x1="39873" y1="36047" x2="39873" y2="36047"/>
                        <a14:foregroundMark x1="38981" y1="33721" x2="38981" y2="33721"/>
                        <a14:foregroundMark x1="45605" y1="34884" x2="45605" y2="34884"/>
                        <a14:foregroundMark x1="48153" y1="38372" x2="48153" y2="38372"/>
                        <a14:foregroundMark x1="48153" y1="38372" x2="48153" y2="38372"/>
                        <a14:foregroundMark x1="48153" y1="38372" x2="48153" y2="38372"/>
                        <a14:foregroundMark x1="48662" y1="40698" x2="48662" y2="40698"/>
                        <a14:foregroundMark x1="49172" y1="41860" x2="49172" y2="41860"/>
                        <a14:foregroundMark x1="49682" y1="41860" x2="49682" y2="41860"/>
                        <a14:foregroundMark x1="49682" y1="41860" x2="49682" y2="41860"/>
                        <a14:foregroundMark x1="50955" y1="44186" x2="50955" y2="44186"/>
                        <a14:foregroundMark x1="50955" y1="44186" x2="50955" y2="44186"/>
                        <a14:foregroundMark x1="50955" y1="44186" x2="50955" y2="44186"/>
                        <a14:foregroundMark x1="50955" y1="44186" x2="50955" y2="44186"/>
                        <a14:foregroundMark x1="51465" y1="46512" x2="51465" y2="46512"/>
                        <a14:foregroundMark x1="51465" y1="47674" x2="51465" y2="47674"/>
                        <a14:foregroundMark x1="51465" y1="47674" x2="51465" y2="47674"/>
                        <a14:foregroundMark x1="52102" y1="51163" x2="52102" y2="51163"/>
                        <a14:foregroundMark x1="52611" y1="52326" x2="52611" y2="52326"/>
                        <a14:foregroundMark x1="52611" y1="52326" x2="52611" y2="52326"/>
                        <a14:foregroundMark x1="52866" y1="54651" x2="52866" y2="54651"/>
                        <a14:foregroundMark x1="53376" y1="56977" x2="53376" y2="56977"/>
                        <a14:foregroundMark x1="54904" y1="59884" x2="54904" y2="59884"/>
                        <a14:foregroundMark x1="55414" y1="62209" x2="55414" y2="62209"/>
                        <a14:foregroundMark x1="55669" y1="63372" x2="55669" y2="63372"/>
                        <a14:foregroundMark x1="56688" y1="70349" x2="56688" y2="70349"/>
                        <a14:foregroundMark x1="56688" y1="61047" x2="56688" y2="61047"/>
                        <a14:foregroundMark x1="56433" y1="56977" x2="56433" y2="56977"/>
                        <a14:foregroundMark x1="56433" y1="55814" x2="56433" y2="55814"/>
                        <a14:foregroundMark x1="56433" y1="50000" x2="56433" y2="50000"/>
                        <a14:foregroundMark x1="56433" y1="50000" x2="56433" y2="50000"/>
                        <a14:foregroundMark x1="56433" y1="46512" x2="56433" y2="46512"/>
                        <a14:foregroundMark x1="56433" y1="46512" x2="56433" y2="46512"/>
                        <a14:foregroundMark x1="56433" y1="46512" x2="56433" y2="46512"/>
                        <a14:foregroundMark x1="55414" y1="38372" x2="55414" y2="38372"/>
                        <a14:foregroundMark x1="55414" y1="38372" x2="55414" y2="38372"/>
                        <a14:foregroundMark x1="55159" y1="36047" x2="55159" y2="36047"/>
                        <a14:foregroundMark x1="54395" y1="36047" x2="52102" y2="36047"/>
                        <a14:foregroundMark x1="52102" y1="36047" x2="52102" y2="36047"/>
                        <a14:foregroundMark x1="52102" y1="36047" x2="52102" y2="36047"/>
                        <a14:foregroundMark x1="49936" y1="36047" x2="49936" y2="36047"/>
                        <a14:foregroundMark x1="48408" y1="34884" x2="48408" y2="34884"/>
                        <a14:foregroundMark x1="44713" y1="32558" x2="44713" y2="32558"/>
                        <a14:foregroundMark x1="42675" y1="30814" x2="41911" y2="30814"/>
                        <a14:foregroundMark x1="40382" y1="30814" x2="38471" y2="30814"/>
                        <a14:foregroundMark x1="35414" y1="30814" x2="31720" y2="30814"/>
                        <a14:foregroundMark x1="23185" y1="30814" x2="23185" y2="30814"/>
                        <a14:foregroundMark x1="23185" y1="30814" x2="22420" y2="30814"/>
                        <a14:foregroundMark x1="21146" y1="30814" x2="21146" y2="30814"/>
                        <a14:foregroundMark x1="20255" y1="33721" x2="20255" y2="33721"/>
                        <a14:foregroundMark x1="20000" y1="34884" x2="20000" y2="34884"/>
                        <a14:foregroundMark x1="18726" y1="40698" x2="18726" y2="44186"/>
                        <a14:foregroundMark x1="18726" y1="44186" x2="18981" y2="52326"/>
                        <a14:foregroundMark x1="18981" y1="53488" x2="20000" y2="61047"/>
                        <a14:foregroundMark x1="20255" y1="62209" x2="20255" y2="62209"/>
                        <a14:foregroundMark x1="20000" y1="72674" x2="20000" y2="72674"/>
                        <a14:foregroundMark x1="19490" y1="66860" x2="19490" y2="66860"/>
                        <a14:foregroundMark x1="19490" y1="66860" x2="19490" y2="66860"/>
                        <a14:foregroundMark x1="23694" y1="73837" x2="23694" y2="73837"/>
                        <a14:foregroundMark x1="23694" y1="73837" x2="23694" y2="73837"/>
                        <a14:foregroundMark x1="24713" y1="75000" x2="24713" y2="75000"/>
                        <a14:foregroundMark x1="25478" y1="77326" x2="25478" y2="77326"/>
                        <a14:foregroundMark x1="25478" y1="77326" x2="26242" y2="77326"/>
                        <a14:foregroundMark x1="26752" y1="77326" x2="26752" y2="77326"/>
                        <a14:foregroundMark x1="27389" y1="77326" x2="27389" y2="77326"/>
                        <a14:foregroundMark x1="28153" y1="77326" x2="28917" y2="77326"/>
                        <a14:foregroundMark x1="29936" y1="77326" x2="30701" y2="77326"/>
                        <a14:foregroundMark x1="30955" y1="77326" x2="30955" y2="77326"/>
                        <a14:foregroundMark x1="31975" y1="78488" x2="31975" y2="78488"/>
                        <a14:foregroundMark x1="33376" y1="78488" x2="33376" y2="78488"/>
                        <a14:foregroundMark x1="33376" y1="78488" x2="33376" y2="78488"/>
                        <a14:foregroundMark x1="34140" y1="78488" x2="34904" y2="78488"/>
                        <a14:foregroundMark x1="34904" y1="78488" x2="34904" y2="78488"/>
                        <a14:foregroundMark x1="35669" y1="78488" x2="36688" y2="78488"/>
                        <a14:foregroundMark x1="21911" y1="77326" x2="21911" y2="77326"/>
                        <a14:foregroundMark x1="24204" y1="81977" x2="24204" y2="81977"/>
                        <a14:foregroundMark x1="24204" y1="81977" x2="24204" y2="81977"/>
                        <a14:foregroundMark x1="38726" y1="76163" x2="38726" y2="76163"/>
                        <a14:foregroundMark x1="38981" y1="76163" x2="38981" y2="76163"/>
                        <a14:foregroundMark x1="40127" y1="76163" x2="40127" y2="76163"/>
                        <a14:foregroundMark x1="40127" y1="76163" x2="40127" y2="76163"/>
                        <a14:foregroundMark x1="40382" y1="76163" x2="40382" y2="76163"/>
                        <a14:foregroundMark x1="41401" y1="78488" x2="41401" y2="78488"/>
                        <a14:foregroundMark x1="41401" y1="78488" x2="41401" y2="78488"/>
                        <a14:foregroundMark x1="42675" y1="79651" x2="42675" y2="79651"/>
                        <a14:foregroundMark x1="42675" y1="79651" x2="42675" y2="79651"/>
                        <a14:foregroundMark x1="43185" y1="79651" x2="43949" y2="79651"/>
                        <a14:foregroundMark x1="44713" y1="79651" x2="44713" y2="79651"/>
                        <a14:foregroundMark x1="44713" y1="79651" x2="44713" y2="79651"/>
                        <a14:foregroundMark x1="45223" y1="79651" x2="46115" y2="79651"/>
                        <a14:foregroundMark x1="46624" y1="79651" x2="46624" y2="79651"/>
                        <a14:foregroundMark x1="46624" y1="79651" x2="46624" y2="79651"/>
                        <a14:foregroundMark x1="48917" y1="79651" x2="48917" y2="79651"/>
                        <a14:foregroundMark x1="48917" y1="79651" x2="48917" y2="79651"/>
                        <a14:foregroundMark x1="48917" y1="79651" x2="48917" y2="79651"/>
                        <a14:foregroundMark x1="48917" y1="79651" x2="48917" y2="79651"/>
                        <a14:foregroundMark x1="48917" y1="79651" x2="48917" y2="79651"/>
                        <a14:foregroundMark x1="49172" y1="79651" x2="49172" y2="79651"/>
                        <a14:foregroundMark x1="49936" y1="80814" x2="49936" y2="80814"/>
                        <a14:foregroundMark x1="49936" y1="80814" x2="49936" y2="80814"/>
                        <a14:foregroundMark x1="50955" y1="80814" x2="50955" y2="80814"/>
                        <a14:foregroundMark x1="50955" y1="80814" x2="50955" y2="80814"/>
                        <a14:foregroundMark x1="51465" y1="80814" x2="51465" y2="80814"/>
                        <a14:foregroundMark x1="52102" y1="80814" x2="52102" y2="80814"/>
                        <a14:foregroundMark x1="53121" y1="80814" x2="53121" y2="80814"/>
                        <a14:foregroundMark x1="53121" y1="80814" x2="53121" y2="80814"/>
                        <a14:foregroundMark x1="55669" y1="78488" x2="55669" y2="78488"/>
                        <a14:foregroundMark x1="54140" y1="77326" x2="54140" y2="77326"/>
                        <a14:foregroundMark x1="54140" y1="76163" x2="54140" y2="76163"/>
                        <a14:foregroundMark x1="51083" y1="74419" x2="51083" y2="74419"/>
                        <a14:foregroundMark x1="50828" y1="71512" x2="50828" y2="71512"/>
                        <a14:foregroundMark x1="49936" y1="70930" x2="49936" y2="70930"/>
                        <a14:foregroundMark x1="49809" y1="70349" x2="49809" y2="70349"/>
                        <a14:foregroundMark x1="50701" y1="72093" x2="50701" y2="72093"/>
                        <a14:foregroundMark x1="51083" y1="75000" x2="51083" y2="75000"/>
                        <a14:foregroundMark x1="52102" y1="76163" x2="52102" y2="76163"/>
                        <a14:foregroundMark x1="52102" y1="76163" x2="52102" y2="76163"/>
                        <a14:foregroundMark x1="52611" y1="75581" x2="52611" y2="75581"/>
                        <a14:foregroundMark x1="53376" y1="74419" x2="53376" y2="74419"/>
                        <a14:foregroundMark x1="54013" y1="74419" x2="54013" y2="74419"/>
                        <a14:foregroundMark x1="55032" y1="74419" x2="55032" y2="74419"/>
                        <a14:foregroundMark x1="55032" y1="74419" x2="55032" y2="74419"/>
                        <a14:foregroundMark x1="55796" y1="74419" x2="55796" y2="74419"/>
                        <a14:backgroundMark x1="52229" y1="62209" x2="52229" y2="62209"/>
                        <a14:backgroundMark x1="53758" y1="61628" x2="53758" y2="61628"/>
                        <a14:backgroundMark x1="54395" y1="61628" x2="54395" y2="61628"/>
                        <a14:backgroundMark x1="40127" y1="36047" x2="40127" y2="36047"/>
                        <a14:backgroundMark x1="40637" y1="36628" x2="40637" y2="36628"/>
                        <a14:backgroundMark x1="42548" y1="43605" x2="42548" y2="43605"/>
                        <a14:backgroundMark x1="42548" y1="43605" x2="42548" y2="43605"/>
                        <a14:backgroundMark x1="43439" y1="48256" x2="43439" y2="48256"/>
                        <a14:backgroundMark x1="43439" y1="48256" x2="43439" y2="48256"/>
                        <a14:backgroundMark x1="43949" y1="48837" x2="44331" y2="50581"/>
                        <a14:backgroundMark x1="44331" y1="50581" x2="44331" y2="50581"/>
                        <a14:backgroundMark x1="44459" y1="50581" x2="44459" y2="50581"/>
                        <a14:backgroundMark x1="45096" y1="51163" x2="45096" y2="51163"/>
                        <a14:backgroundMark x1="45350" y1="51163" x2="45732" y2="52326"/>
                        <a14:backgroundMark x1="45860" y1="52326" x2="45860" y2="52326"/>
                        <a14:backgroundMark x1="46369" y1="52907" x2="46369" y2="52907"/>
                        <a14:backgroundMark x1="46497" y1="53488" x2="46497" y2="53488"/>
                        <a14:backgroundMark x1="47006" y1="54651" x2="47006" y2="54651"/>
                        <a14:backgroundMark x1="47389" y1="55233" x2="47389" y2="55233"/>
                        <a14:backgroundMark x1="47771" y1="56977" x2="47771" y2="56977"/>
                        <a14:backgroundMark x1="48535" y1="58140" x2="48535" y2="58140"/>
                        <a14:backgroundMark x1="49299" y1="58721" x2="49299" y2="58721"/>
                        <a14:backgroundMark x1="49809" y1="58721" x2="50318" y2="58721"/>
                        <a14:backgroundMark x1="50828" y1="58721" x2="50828" y2="58721"/>
                        <a14:backgroundMark x1="51210" y1="59302" x2="51210" y2="59302"/>
                        <a14:backgroundMark x1="41401" y1="41860" x2="41401" y2="41860"/>
                        <a14:backgroundMark x1="41401" y1="41860" x2="41401" y2="41860"/>
                        <a14:backgroundMark x1="41274" y1="41860" x2="41274" y2="41860"/>
                        <a14:backgroundMark x1="41274" y1="41279" x2="40764" y2="40698"/>
                        <a14:backgroundMark x1="39490" y1="36628" x2="39490" y2="36628"/>
                        <a14:backgroundMark x1="39490" y1="36628" x2="39490" y2="36628"/>
                        <a14:backgroundMark x1="39490" y1="36628" x2="39490" y2="36628"/>
                        <a14:backgroundMark x1="38981" y1="32558" x2="38981" y2="32558"/>
                        <a14:backgroundMark x1="38981" y1="32558" x2="38981" y2="32558"/>
                        <a14:backgroundMark x1="38981" y1="32558" x2="38981" y2="32558"/>
                        <a14:backgroundMark x1="38981" y1="32558" x2="38981" y2="32558"/>
                        <a14:backgroundMark x1="38981" y1="32558" x2="38981" y2="32558"/>
                        <a14:backgroundMark x1="40127" y1="35465" x2="40127" y2="35465"/>
                        <a14:backgroundMark x1="40127" y1="35465" x2="40127" y2="35465"/>
                        <a14:backgroundMark x1="40637" y1="36628" x2="40637" y2="36628"/>
                        <a14:backgroundMark x1="41274" y1="37791" x2="41274" y2="37791"/>
                        <a14:backgroundMark x1="41529" y1="39535" x2="41529" y2="39535"/>
                        <a14:backgroundMark x1="42166" y1="41860" x2="42166" y2="41860"/>
                        <a14:backgroundMark x1="42166" y1="41860" x2="42166" y2="41860"/>
                        <a14:backgroundMark x1="42166" y1="41860" x2="42166" y2="41860"/>
                        <a14:backgroundMark x1="42166" y1="41860" x2="42166" y2="41860"/>
                        <a14:backgroundMark x1="42420" y1="44767" x2="42420" y2="44767"/>
                        <a14:backgroundMark x1="42420" y1="44767" x2="42420" y2="44767"/>
                        <a14:backgroundMark x1="42420" y1="44767" x2="42420" y2="44767"/>
                        <a14:backgroundMark x1="42548" y1="45349" x2="42548" y2="45349"/>
                        <a14:backgroundMark x1="43057" y1="47093" x2="43057" y2="47093"/>
                        <a14:backgroundMark x1="43057" y1="47093" x2="43057" y2="47093"/>
                        <a14:backgroundMark x1="43057" y1="47093" x2="43057" y2="47093"/>
                        <a14:backgroundMark x1="43057" y1="47093" x2="43694" y2="48256"/>
                        <a14:backgroundMark x1="44586" y1="48837" x2="44586" y2="48837"/>
                        <a14:backgroundMark x1="44586" y1="48837" x2="44586" y2="48837"/>
                        <a14:backgroundMark x1="44841" y1="48837" x2="45478" y2="49419"/>
                        <a14:backgroundMark x1="46879" y1="50581" x2="46879" y2="50581"/>
                        <a14:backgroundMark x1="47516" y1="51163" x2="47516" y2="51163"/>
                        <a14:backgroundMark x1="47516" y1="51163" x2="47516" y2="5116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7325" t="26064" r="41911" b="13470"/>
          <a:stretch/>
        </p:blipFill>
        <p:spPr>
          <a:xfrm>
            <a:off x="1685372" y="5327725"/>
            <a:ext cx="6005033" cy="1676400"/>
          </a:xfrm>
          <a:prstGeom prst="rect">
            <a:avLst/>
          </a:prstGeom>
        </p:spPr>
      </p:pic>
      <p:cxnSp>
        <p:nvCxnSpPr>
          <p:cNvPr id="40" name="Straight Connector 39"/>
          <p:cNvCxnSpPr/>
          <p:nvPr/>
        </p:nvCxnSpPr>
        <p:spPr>
          <a:xfrm flipH="1">
            <a:off x="7961051" y="5489481"/>
            <a:ext cx="5599" cy="1900347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8196075" y="5327725"/>
            <a:ext cx="73101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dài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đoạn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thẳng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CD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là: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 x 3 = 6 (cm)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 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Đáp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6 cm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714890" y="4690128"/>
            <a:ext cx="1766829" cy="7767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453350" y="7389811"/>
            <a:ext cx="14457370" cy="1612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1452524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96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7" grpId="0"/>
      <p:bldP spid="28" grpId="0"/>
      <p:bldP spid="43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19" name="Group 18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4580253" y="1103763"/>
            <a:ext cx="7086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9: GẤP MỘT SỐ LÊN MỘT SỐ LẦN</a:t>
            </a: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415382" y="2514600"/>
            <a:ext cx="7696200" cy="1794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Ví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dụ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1: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Gấp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6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lên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5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lần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ta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được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:</a:t>
            </a:r>
          </a:p>
          <a:p>
            <a:pPr marL="0" marR="0" lvl="0" indent="0" algn="ctr" defTabSz="145252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baseline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6 x 5 = 30</a:t>
            </a:r>
            <a:endParaRPr kumimoji="0" lang="en-US" sz="38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</a:endParaRP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8290719" y="2513045"/>
            <a:ext cx="7696200" cy="1794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Ví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dụ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2: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Gấp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2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lên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4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lần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ta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được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:</a:t>
            </a:r>
          </a:p>
          <a:p>
            <a:pPr marL="0" marR="0" lvl="0" indent="0" algn="ctr" defTabSz="145252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baseline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 x 4 = 8</a:t>
            </a:r>
            <a:endParaRPr kumimoji="0" lang="en-US" sz="38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01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460466" y="1719456"/>
            <a:ext cx="2018601" cy="681454"/>
            <a:chOff x="1470819" y="1943100"/>
            <a:chExt cx="1590029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41338" y="1943100"/>
                <a:ext cx="4295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94232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Số ?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4580253" y="1103763"/>
            <a:ext cx="7086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9: GẤP MỘT SỐ LÊN MỘT SỐ LẦN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66" y="4322402"/>
            <a:ext cx="3126451" cy="3281365"/>
          </a:xfrm>
          <a:prstGeom prst="rect">
            <a:avLst/>
          </a:prstGeom>
        </p:spPr>
      </p:pic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708672"/>
              </p:ext>
            </p:extLst>
          </p:nvPr>
        </p:nvGraphicFramePr>
        <p:xfrm>
          <a:off x="3337719" y="2848353"/>
          <a:ext cx="11178066" cy="201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10666">
                  <a:extLst>
                    <a:ext uri="{9D8B030D-6E8A-4147-A177-3AD203B41FA5}">
                      <a16:colId xmlns:a16="http://schemas.microsoft.com/office/drawing/2014/main" xmlns="" val="35476543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3052658656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xmlns="" val="2600608147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xmlns="" val="114972598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93064979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xmlns="" val="3253388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</a:t>
                      </a:r>
                      <a:r>
                        <a:rPr lang="en-US" sz="4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67422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Gấp</a:t>
                      </a:r>
                      <a:r>
                        <a:rPr lang="en-US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4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4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73278035"/>
                  </a:ext>
                </a:extLst>
              </a:tr>
            </a:tbl>
          </a:graphicData>
        </a:graphic>
      </p:graphicFrame>
      <p:sp>
        <p:nvSpPr>
          <p:cNvPr id="46" name="Rectangle 45"/>
          <p:cNvSpPr/>
          <p:nvPr/>
        </p:nvSpPr>
        <p:spPr>
          <a:xfrm>
            <a:off x="10964157" y="3847727"/>
            <a:ext cx="1291820" cy="10058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2238451" y="3841261"/>
            <a:ext cx="1219200" cy="10058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3440124" y="3854193"/>
            <a:ext cx="1066800" cy="10058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9874872" y="3854193"/>
            <a:ext cx="1066800" cy="10058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37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 animBg="1"/>
      <p:bldP spid="49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31201" y="-78429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itchFamily="18" charset="0"/>
                  </a:rPr>
                  <a:t>Thứ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itchFamily="18" charset="0"/>
                  </a:rPr>
                  <a:t>TOÁN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682976" y="1760798"/>
            <a:ext cx="15303942" cy="2275351"/>
            <a:chOff x="1470819" y="1641943"/>
            <a:chExt cx="11852437" cy="3010293"/>
          </a:xfrm>
        </p:grpSpPr>
        <p:grpSp>
          <p:nvGrpSpPr>
            <p:cNvPr id="35" name="Group 34"/>
            <p:cNvGrpSpPr/>
            <p:nvPr/>
          </p:nvGrpSpPr>
          <p:grpSpPr>
            <a:xfrm>
              <a:off x="1470819" y="1641943"/>
              <a:ext cx="533401" cy="1221567"/>
              <a:chOff x="1737519" y="1641943"/>
              <a:chExt cx="533401" cy="1221567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841340" y="1641943"/>
                <a:ext cx="429580" cy="1221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2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2108039" y="1842633"/>
              <a:ext cx="11215217" cy="2809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noProof="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Mẹ </a:t>
              </a:r>
              <a:r>
                <a:rPr lang="en-US" sz="4400" b="1" noProof="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rót</a:t>
              </a:r>
              <a:r>
                <a:rPr lang="en-US" sz="4400" b="1" noProof="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noProof="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4400" b="1" noProof="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noProof="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mơ</a:t>
              </a:r>
              <a:r>
                <a:rPr lang="en-US" sz="4400" b="1" noProof="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noProof="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4400" b="1" noProof="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hai </a:t>
              </a:r>
              <a:r>
                <a:rPr lang="en-US" sz="4400" b="1" noProof="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chiếc</a:t>
              </a:r>
              <a:r>
                <a:rPr lang="en-US" sz="4400" b="1" noProof="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noProof="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bình</a:t>
              </a:r>
              <a:r>
                <a:rPr lang="en-US" sz="4400" b="1" noProof="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4400" b="1" noProof="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Bình</a:t>
              </a:r>
              <a:r>
                <a:rPr lang="en-US" sz="4400" b="1" noProof="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noProof="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nhỏ</a:t>
              </a:r>
              <a:r>
                <a:rPr lang="en-US" sz="4400" b="1" noProof="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có 2</a:t>
              </a:r>
              <a:r>
                <a:rPr lang="en-US" sz="4400" b="1" i="1" noProof="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l </a:t>
              </a:r>
              <a:r>
                <a:rPr lang="en-US" sz="4400" b="1" noProof="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4400" b="1" noProof="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noProof="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mơ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bình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to có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lít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mơ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gấp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5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lần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bình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nhỏ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bình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to có bao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lít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mơ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44" name="Straight Connector 43"/>
          <p:cNvCxnSpPr/>
          <p:nvPr/>
        </p:nvCxnSpPr>
        <p:spPr>
          <a:xfrm>
            <a:off x="9281319" y="4514356"/>
            <a:ext cx="0" cy="287628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0817979" y="3653902"/>
            <a:ext cx="2020105" cy="972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77505" y="3798172"/>
            <a:ext cx="2111475" cy="834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Tóm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86210" y="4971234"/>
            <a:ext cx="59198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1452524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to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548446" y="4962474"/>
            <a:ext cx="735609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là: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x 5 = 10 (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Đáp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4580253" y="1103763"/>
            <a:ext cx="7086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9: GẤP MỘT SỐ LÊN MỘT SỐ LẦN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592278" y="5386378"/>
            <a:ext cx="1107692" cy="251742"/>
            <a:chOff x="-2218278" y="1281734"/>
            <a:chExt cx="794607" cy="251742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-2218278" y="1406364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-2218278" y="1281734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-1423671" y="1302643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AutoShape 21"/>
          <p:cNvSpPr>
            <a:spLocks/>
          </p:cNvSpPr>
          <p:nvPr/>
        </p:nvSpPr>
        <p:spPr bwMode="auto">
          <a:xfrm rot="5400000" flipV="1">
            <a:off x="3054552" y="4749058"/>
            <a:ext cx="228600" cy="1062237"/>
          </a:xfrm>
          <a:prstGeom prst="leftBrace">
            <a:avLst>
              <a:gd name="adj1" fmla="val 40123"/>
              <a:gd name="adj2" fmla="val 49491"/>
            </a:avLst>
          </a:prstGeom>
          <a:noFill/>
          <a:ln w="28575" cap="rnd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>
              <a:buClrTx/>
              <a:buFontTx/>
              <a:buNone/>
            </a:pPr>
            <a:endParaRPr lang="en-US" sz="32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2657143" y="4639309"/>
            <a:ext cx="12951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6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600" b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endPara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592278" y="6446094"/>
            <a:ext cx="1107692" cy="251742"/>
            <a:chOff x="-2218278" y="1281734"/>
            <a:chExt cx="794607" cy="251742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-2218278" y="1406364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-2218278" y="1281734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-1423671" y="1302643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3699970" y="6468129"/>
            <a:ext cx="1107692" cy="230833"/>
            <a:chOff x="-2001567" y="2147265"/>
            <a:chExt cx="794607" cy="230833"/>
          </a:xfrm>
        </p:grpSpPr>
        <p:cxnSp>
          <p:nvCxnSpPr>
            <p:cNvPr id="53" name="Straight Connector 52"/>
            <p:cNvCxnSpPr/>
            <p:nvPr/>
          </p:nvCxnSpPr>
          <p:spPr>
            <a:xfrm>
              <a:off x="-2001567" y="2250986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-1206960" y="2147265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4839233" y="6467002"/>
            <a:ext cx="1107692" cy="230833"/>
            <a:chOff x="-2001567" y="2147265"/>
            <a:chExt cx="794607" cy="230833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-2001567" y="2250986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-1206960" y="2147265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5956983" y="6467001"/>
            <a:ext cx="1107692" cy="230833"/>
            <a:chOff x="-2001567" y="2147265"/>
            <a:chExt cx="794607" cy="230833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-2001567" y="2250986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-1206960" y="2147265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7074732" y="6467000"/>
            <a:ext cx="1107692" cy="230833"/>
            <a:chOff x="-2001567" y="2147265"/>
            <a:chExt cx="794607" cy="230833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-2001567" y="2250986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-1206960" y="2147265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AutoShape 21"/>
          <p:cNvSpPr>
            <a:spLocks/>
          </p:cNvSpPr>
          <p:nvPr/>
        </p:nvSpPr>
        <p:spPr bwMode="auto">
          <a:xfrm rot="5400000" flipH="1" flipV="1">
            <a:off x="5191890" y="4196488"/>
            <a:ext cx="371775" cy="5474541"/>
          </a:xfrm>
          <a:prstGeom prst="leftBrace">
            <a:avLst>
              <a:gd name="adj1" fmla="val 40039"/>
              <a:gd name="adj2" fmla="val 49491"/>
            </a:avLst>
          </a:prstGeom>
          <a:noFill/>
          <a:ln w="28575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>
              <a:buClrTx/>
              <a:buFontTx/>
              <a:buNone/>
            </a:pPr>
            <a:endParaRPr lang="en-US" sz="3200" kern="12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65" name="Text Box 17"/>
          <p:cNvSpPr txBox="1">
            <a:spLocks noChangeArrowheads="1"/>
          </p:cNvSpPr>
          <p:nvPr/>
        </p:nvSpPr>
        <p:spPr bwMode="auto">
          <a:xfrm>
            <a:off x="4824684" y="7237608"/>
            <a:ext cx="12951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6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endPara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41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5" grpId="0" animBg="1"/>
      <p:bldP spid="26" grpId="0"/>
      <p:bldP spid="64" grpId="0" animBg="1"/>
      <p:bldP spid="6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31201" y="-78429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…….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213519" y="1673521"/>
            <a:ext cx="15303942" cy="2952460"/>
            <a:chOff x="1470819" y="1641943"/>
            <a:chExt cx="11852437" cy="3906109"/>
          </a:xfrm>
        </p:grpSpPr>
        <p:grpSp>
          <p:nvGrpSpPr>
            <p:cNvPr id="35" name="Group 34"/>
            <p:cNvGrpSpPr/>
            <p:nvPr/>
          </p:nvGrpSpPr>
          <p:grpSpPr>
            <a:xfrm>
              <a:off x="1470819" y="1641943"/>
              <a:ext cx="533401" cy="1089825"/>
              <a:chOff x="1737519" y="1641943"/>
              <a:chExt cx="533401" cy="1089825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841340" y="1641943"/>
                <a:ext cx="429580" cy="1089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3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2108039" y="1842633"/>
              <a:ext cx="11215217" cy="3705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Trong </a:t>
              </a: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danh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sách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đăng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ký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học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ngoại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khóa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thể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dục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thể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thao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, có 4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em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đăng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ký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học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bơi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. Số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em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đăng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kí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học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các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môn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khác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gấp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4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lần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số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em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đăng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ký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học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bơi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.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Hỏi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 có bao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nhiêu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em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đăng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kí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học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các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môn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thể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thao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khác</a:t>
              </a: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4580253" y="1103763"/>
            <a:ext cx="7086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9: GẤP MỘT SỐ LÊN MỘT SỐ LẦN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00118" y="4495800"/>
            <a:ext cx="8686799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86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31201" y="-78429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…….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600594" y="1460939"/>
            <a:ext cx="15303942" cy="2952460"/>
            <a:chOff x="1470819" y="1641943"/>
            <a:chExt cx="11852437" cy="3906109"/>
          </a:xfrm>
        </p:grpSpPr>
        <p:grpSp>
          <p:nvGrpSpPr>
            <p:cNvPr id="35" name="Group 34"/>
            <p:cNvGrpSpPr/>
            <p:nvPr/>
          </p:nvGrpSpPr>
          <p:grpSpPr>
            <a:xfrm>
              <a:off x="1470819" y="1641943"/>
              <a:ext cx="533401" cy="1089825"/>
              <a:chOff x="1737519" y="1641943"/>
              <a:chExt cx="533401" cy="1089825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841340" y="1641943"/>
                <a:ext cx="429580" cy="1089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3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2108039" y="1842633"/>
              <a:ext cx="11215217" cy="3705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Trong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danh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sách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đăng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ký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học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ngoại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khóa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thể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dục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thể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thao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, có 4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em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đăng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ký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học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bơi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. Số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em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đăng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kí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học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các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môn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khác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gấp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4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lần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số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em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đăng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ký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học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bơi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.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Hỏi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 có bao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nhiêu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em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đăng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kí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học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các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môn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thể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thao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khác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?</a:t>
              </a:r>
            </a:p>
          </p:txBody>
        </p:sp>
      </p:grpSp>
      <p:cxnSp>
        <p:nvCxnSpPr>
          <p:cNvPr id="44" name="Straight Connector 43"/>
          <p:cNvCxnSpPr/>
          <p:nvPr/>
        </p:nvCxnSpPr>
        <p:spPr>
          <a:xfrm>
            <a:off x="8492347" y="4619318"/>
            <a:ext cx="0" cy="287628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0824369" y="4175026"/>
            <a:ext cx="2020105" cy="972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51924" y="4244308"/>
            <a:ext cx="2111475" cy="834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Tóm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13410" y="5439512"/>
            <a:ext cx="27389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bơi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1452524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616595" y="6078873"/>
            <a:ext cx="752272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 em đăng kí học các môn </a:t>
            </a:r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 thao </a:t>
            </a:r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 là</a:t>
            </a:r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 4 = 16 (</a:t>
            </a:r>
            <a:r>
              <a:rPr kumimoji="0" lang="en-US" sz="36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Đáp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16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4580253" y="1103763"/>
            <a:ext cx="7086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9: GẤP MỘT SỐ LÊN MỘT SỐ LẦN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546825" y="5826625"/>
            <a:ext cx="1107692" cy="251742"/>
            <a:chOff x="-2218278" y="1281734"/>
            <a:chExt cx="794607" cy="251742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-2218278" y="1406364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-2218278" y="1281734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-1423671" y="1302643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AutoShape 21"/>
          <p:cNvSpPr>
            <a:spLocks/>
          </p:cNvSpPr>
          <p:nvPr/>
        </p:nvSpPr>
        <p:spPr bwMode="auto">
          <a:xfrm rot="5400000" flipV="1">
            <a:off x="2986371" y="5127740"/>
            <a:ext cx="228600" cy="1062237"/>
          </a:xfrm>
          <a:prstGeom prst="leftBrace">
            <a:avLst>
              <a:gd name="adj1" fmla="val 40123"/>
              <a:gd name="adj2" fmla="val 49491"/>
            </a:avLst>
          </a:prstGeom>
          <a:noFill/>
          <a:ln w="28575" cap="rnd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2658103" y="4845803"/>
            <a:ext cx="12951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546825" y="6962425"/>
            <a:ext cx="1107692" cy="251742"/>
            <a:chOff x="-2218278" y="1281734"/>
            <a:chExt cx="794607" cy="251742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-2218278" y="1406364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-2218278" y="1281734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-1423671" y="1302643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3655777" y="6994973"/>
            <a:ext cx="1107692" cy="230833"/>
            <a:chOff x="-2001567" y="2147265"/>
            <a:chExt cx="794607" cy="230833"/>
          </a:xfrm>
        </p:grpSpPr>
        <p:cxnSp>
          <p:nvCxnSpPr>
            <p:cNvPr id="53" name="Straight Connector 52"/>
            <p:cNvCxnSpPr/>
            <p:nvPr/>
          </p:nvCxnSpPr>
          <p:spPr>
            <a:xfrm>
              <a:off x="-2001567" y="2250986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-1206960" y="2147265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4764728" y="6994510"/>
            <a:ext cx="1107692" cy="230833"/>
            <a:chOff x="-2001567" y="2147265"/>
            <a:chExt cx="794607" cy="230833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-2001567" y="2250986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-1206960" y="2147265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5904095" y="6994509"/>
            <a:ext cx="1107692" cy="230833"/>
            <a:chOff x="-2001567" y="2147265"/>
            <a:chExt cx="794607" cy="230833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-2001567" y="2250986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-1206960" y="2147265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AutoShape 21"/>
          <p:cNvSpPr>
            <a:spLocks/>
          </p:cNvSpPr>
          <p:nvPr/>
        </p:nvSpPr>
        <p:spPr bwMode="auto">
          <a:xfrm rot="5400000" flipH="1" flipV="1">
            <a:off x="4618531" y="5214004"/>
            <a:ext cx="305365" cy="4371280"/>
          </a:xfrm>
          <a:prstGeom prst="leftBrace">
            <a:avLst>
              <a:gd name="adj1" fmla="val 40039"/>
              <a:gd name="adj2" fmla="val 49491"/>
            </a:avLst>
          </a:prstGeom>
          <a:noFill/>
          <a:ln w="28575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  <p:sp>
        <p:nvSpPr>
          <p:cNvPr id="65" name="Text Box 17"/>
          <p:cNvSpPr txBox="1">
            <a:spLocks noChangeArrowheads="1"/>
          </p:cNvSpPr>
          <p:nvPr/>
        </p:nvSpPr>
        <p:spPr bwMode="auto">
          <a:xfrm>
            <a:off x="4160072" y="7650440"/>
            <a:ext cx="12951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8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5" grpId="0" animBg="1"/>
      <p:bldP spid="26" grpId="0"/>
      <p:bldP spid="64" grpId="0" animBg="1"/>
      <p:bldP spid="6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2538</TotalTime>
  <Words>659</Words>
  <Application>Microsoft Office PowerPoint</Application>
  <PresentationFormat>Custom</PresentationFormat>
  <Paragraphs>122</Paragraphs>
  <Slides>11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216</cp:revision>
  <dcterms:created xsi:type="dcterms:W3CDTF">2022-07-10T01:37:20Z</dcterms:created>
  <dcterms:modified xsi:type="dcterms:W3CDTF">2022-08-20T02:54:08Z</dcterms:modified>
</cp:coreProperties>
</file>