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279" r:id="rId5"/>
    <p:sldId id="370" r:id="rId6"/>
    <p:sldId id="397" r:id="rId7"/>
    <p:sldId id="381" r:id="rId8"/>
    <p:sldId id="383" r:id="rId9"/>
    <p:sldId id="276" r:id="rId10"/>
    <p:sldId id="391" r:id="rId11"/>
    <p:sldId id="392" r:id="rId12"/>
    <p:sldId id="393" r:id="rId13"/>
    <p:sldId id="394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47D5F"/>
    <a:srgbClr val="05A0B8"/>
    <a:srgbClr val="FBE5D6"/>
    <a:srgbClr val="0FB7BD"/>
    <a:srgbClr val="F16649"/>
    <a:srgbClr val="E8F6F8"/>
    <a:srgbClr val="C0E6EA"/>
    <a:srgbClr val="62C8CE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5910" autoAdjust="0"/>
  </p:normalViewPr>
  <p:slideViewPr>
    <p:cSldViewPr snapToGrid="0" showGuides="1">
      <p:cViewPr>
        <p:scale>
          <a:sx n="100" d="100"/>
          <a:sy n="100" d="100"/>
        </p:scale>
        <p:origin x="11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0257" y="3308141"/>
            <a:ext cx="5352264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2330" y="4548223"/>
            <a:ext cx="5568474" cy="1208982"/>
            <a:chOff x="363373" y="1262747"/>
            <a:chExt cx="4670173" cy="1208982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274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Interview your friend to find out about him / her (e.g. </a:t>
              </a:r>
              <a:r>
                <a:rPr lang="en-US" sz="2400" spc="-50" dirty="0" err="1"/>
                <a:t>favourite</a:t>
              </a:r>
              <a:r>
                <a:rPr lang="en-US" sz="2400" spc="-50" dirty="0"/>
                <a:t> subjects, </a:t>
              </a:r>
              <a:r>
                <a:rPr lang="en-US" sz="2400" spc="-50" dirty="0" err="1"/>
                <a:t>favourite</a:t>
              </a:r>
              <a:r>
                <a:rPr lang="en-US" sz="2400" spc="-50" dirty="0"/>
                <a:t> books, what he / she likes, etc.).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0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0257" y="3308141"/>
            <a:ext cx="5452835" cy="1578313"/>
            <a:chOff x="363373" y="1262747"/>
            <a:chExt cx="4573189" cy="1578313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892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Write a short description of your friend. describe his / her appearance and personality. add some information you have from the interview.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0256" y="4828050"/>
            <a:ext cx="5452836" cy="839650"/>
            <a:chOff x="363373" y="1262747"/>
            <a:chExt cx="5452836" cy="839650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734" y="1271400"/>
              <a:ext cx="5057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 Decorate the page. Show it to your class and talk about it.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8296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96871" y="3563283"/>
            <a:ext cx="5092719" cy="839650"/>
            <a:chOff x="363373" y="1262747"/>
            <a:chExt cx="3821938" cy="839650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Together make a class yearbook.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5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93733"/>
              </p:ext>
            </p:extLst>
          </p:nvPr>
        </p:nvGraphicFramePr>
        <p:xfrm>
          <a:off x="1458097" y="1281308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8396780" y="1993895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389428" y="2116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24958" y="1993895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631142" y="1993895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39855" y="21289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13132" y="2116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389540" y="279861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368006" y="27351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938388" y="2791826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631142" y="2791826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9032011" y="27512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00359" y="2733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04132" y="3260539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96780" y="3382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932310" y="3260539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638494" y="3260539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9047207" y="33955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820484" y="3382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389540" y="405705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8368006" y="3993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938388" y="4050262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631142" y="4050262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032011" y="400968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800359" y="39916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73046" y="453769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8344272" y="449053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896050" y="4536561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9655646" y="4536561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974503" y="44977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98923" y="449272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400470" y="498317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8378936" y="49196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949318" y="4976388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9642072" y="4976388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9042941" y="4935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811289" y="49177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373046" y="544068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344272" y="53935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896050" y="543955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9655646" y="543955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8974503" y="54007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798923" y="5395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418081" y="59261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8396547" y="58626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938354" y="591932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678733" y="591932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9031977" y="58596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847950" y="58606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2" grpId="3"/>
      <p:bldP spid="52" grpId="4"/>
      <p:bldP spid="55" grpId="0"/>
      <p:bldP spid="55" grpId="1"/>
      <p:bldP spid="55" grpId="2"/>
      <p:bldP spid="55" grpId="3"/>
      <p:bldP spid="55" grpId="4"/>
      <p:bldP spid="93" grpId="0"/>
      <p:bldP spid="93" grpId="1"/>
      <p:bldP spid="93" grpId="2"/>
      <p:bldP spid="93" grpId="3"/>
      <p:bldP spid="93" grpId="4"/>
      <p:bldP spid="95" grpId="0"/>
      <p:bldP spid="95" grpId="1"/>
      <p:bldP spid="95" grpId="2"/>
      <p:bldP spid="95" grpId="3"/>
      <p:bldP spid="95" grpId="4"/>
      <p:bldP spid="98" grpId="0"/>
      <p:bldP spid="98" grpId="1"/>
      <p:bldP spid="98" grpId="2"/>
      <p:bldP spid="98" grpId="3"/>
      <p:bldP spid="98" grpId="4"/>
      <p:bldP spid="99" grpId="0"/>
      <p:bldP spid="99" grpId="1"/>
      <p:bldP spid="99" grpId="2"/>
      <p:bldP spid="99" grpId="3"/>
      <p:bldP spid="99" grpId="4"/>
      <p:bldP spid="101" grpId="0"/>
      <p:bldP spid="101" grpId="1"/>
      <p:bldP spid="101" grpId="2"/>
      <p:bldP spid="101" grpId="3"/>
      <p:bldP spid="101" grpId="4"/>
      <p:bldP spid="104" grpId="0"/>
      <p:bldP spid="104" grpId="1"/>
      <p:bldP spid="104" grpId="2"/>
      <p:bldP spid="104" grpId="3"/>
      <p:bldP spid="104" grpId="4"/>
      <p:bldP spid="105" grpId="0"/>
      <p:bldP spid="105" grpId="1"/>
      <p:bldP spid="105" grpId="2"/>
      <p:bldP spid="105" grpId="3"/>
      <p:bldP spid="105" grpId="4"/>
      <p:bldP spid="107" grpId="0"/>
      <p:bldP spid="107" grpId="1"/>
      <p:bldP spid="107" grpId="2"/>
      <p:bldP spid="107" grpId="3"/>
      <p:bldP spid="107" grpId="4"/>
      <p:bldP spid="110" grpId="0"/>
      <p:bldP spid="110" grpId="1"/>
      <p:bldP spid="110" grpId="2"/>
      <p:bldP spid="110" grpId="3"/>
      <p:bldP spid="110" grpId="4"/>
      <p:bldP spid="111" grpId="0"/>
      <p:bldP spid="111" grpId="1"/>
      <p:bldP spid="111" grpId="2"/>
      <p:bldP spid="111" grpId="3"/>
      <p:bldP spid="111" grpId="4"/>
      <p:bldP spid="113" grpId="0"/>
      <p:bldP spid="113" grpId="1"/>
      <p:bldP spid="113" grpId="2"/>
      <p:bldP spid="113" grpId="3"/>
      <p:bldP spid="113" grpId="4"/>
      <p:bldP spid="116" grpId="0"/>
      <p:bldP spid="116" grpId="1"/>
      <p:bldP spid="116" grpId="2"/>
      <p:bldP spid="116" grpId="3"/>
      <p:bldP spid="116" grpId="4"/>
      <p:bldP spid="117" grpId="0"/>
      <p:bldP spid="117" grpId="1"/>
      <p:bldP spid="117" grpId="2"/>
      <p:bldP spid="117" grpId="3"/>
      <p:bldP spid="117" grpId="4"/>
      <p:bldP spid="119" grpId="0"/>
      <p:bldP spid="119" grpId="1"/>
      <p:bldP spid="119" grpId="2"/>
      <p:bldP spid="119" grpId="3"/>
      <p:bldP spid="119" grpId="4"/>
      <p:bldP spid="122" grpId="0"/>
      <p:bldP spid="122" grpId="1"/>
      <p:bldP spid="122" grpId="2"/>
      <p:bldP spid="122" grpId="3"/>
      <p:bldP spid="122" grpId="4"/>
      <p:bldP spid="123" grpId="0"/>
      <p:bldP spid="123" grpId="1"/>
      <p:bldP spid="123" grpId="2"/>
      <p:bldP spid="123" grpId="3"/>
      <p:bldP spid="123" grpId="4"/>
      <p:bldP spid="125" grpId="0"/>
      <p:bldP spid="125" grpId="1"/>
      <p:bldP spid="125" grpId="2"/>
      <p:bldP spid="125" grpId="3"/>
      <p:bldP spid="125" grpId="4"/>
      <p:bldP spid="128" grpId="0"/>
      <p:bldP spid="128" grpId="1"/>
      <p:bldP spid="128" grpId="2"/>
      <p:bldP spid="128" grpId="3"/>
      <p:bldP spid="128" grpId="4"/>
      <p:bldP spid="129" grpId="0"/>
      <p:bldP spid="129" grpId="1"/>
      <p:bldP spid="129" grpId="2"/>
      <p:bldP spid="129" grpId="3"/>
      <p:bldP spid="129" grpId="4"/>
      <p:bldP spid="131" grpId="0"/>
      <p:bldP spid="131" grpId="1"/>
      <p:bldP spid="131" grpId="2"/>
      <p:bldP spid="131" grpId="3"/>
      <p:bldP spid="131" grpId="4"/>
      <p:bldP spid="134" grpId="0"/>
      <p:bldP spid="134" grpId="1"/>
      <p:bldP spid="134" grpId="2"/>
      <p:bldP spid="134" grpId="3"/>
      <p:bldP spid="134" grpId="4"/>
      <p:bldP spid="135" grpId="0"/>
      <p:bldP spid="135" grpId="1"/>
      <p:bldP spid="135" grpId="2"/>
      <p:bldP spid="135" grpId="3"/>
      <p:bldP spid="13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Review </a:t>
            </a:r>
            <a:r>
              <a:rPr lang="en-US" sz="3600" dirty="0"/>
              <a:t>the vocabulary and grammar of Unit 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Apply </a:t>
            </a:r>
            <a:r>
              <a:rPr lang="en-US" sz="3600" dirty="0"/>
              <a:t>what they have learnt (vocabulary and grammar) into practice through a 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929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Read Review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40404" y="1950292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7: LOOKING BACK &amp;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MY FRIENDS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A 360⁰ view of peer review - Author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40338"/>
            <a:ext cx="3799838" cy="3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59178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4595" y="290212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LOOKING 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7073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00304" y="551329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3453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638" y="2363869"/>
            <a:ext cx="5755112" cy="171076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or C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Answer questions about your classmates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continuous.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348" y="4436118"/>
            <a:ext cx="5743692" cy="67068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</a:rPr>
              <a:t>My class yearbook 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897885"/>
            <a:ext cx="1267477" cy="100423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3210928"/>
            <a:ext cx="1267477" cy="125980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771460"/>
            <a:ext cx="1313186" cy="74183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50" y="546828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8379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657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</a:t>
            </a:r>
            <a:r>
              <a:rPr lang="en-US" sz="2800" b="1">
                <a:solidFill>
                  <a:schemeClr val="bg1"/>
                </a:solidFill>
              </a:rPr>
              <a:t>7: LOOKING BACK &amp; PROJECT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97361" y="1266133"/>
            <a:ext cx="662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</a:t>
            </a:r>
            <a:r>
              <a:rPr lang="en-US" sz="4000" b="1" dirty="0" smtClean="0"/>
              <a:t>djectives </a:t>
            </a:r>
            <a:r>
              <a:rPr lang="en-US" sz="4000" b="1" dirty="0"/>
              <a:t>to describe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972735"/>
            <a:ext cx="46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15253" y="5180646"/>
            <a:ext cx="239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5A0B8"/>
                </a:solidFill>
              </a:rPr>
              <a:t>Example:</a:t>
            </a:r>
            <a:endParaRPr lang="en-US" sz="3200" b="1" dirty="0">
              <a:solidFill>
                <a:srgbClr val="05A0B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131261" y="1928887"/>
            <a:ext cx="638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Work in 2 </a:t>
            </a:r>
            <a:r>
              <a:rPr lang="en-US" sz="2800" dirty="0"/>
              <a:t>big groups.</a:t>
            </a:r>
          </a:p>
          <a:p>
            <a:r>
              <a:rPr lang="en-US" sz="2800" dirty="0" smtClean="0"/>
              <a:t>- Each </a:t>
            </a:r>
            <a:r>
              <a:rPr lang="en-US" sz="2800" dirty="0"/>
              <a:t>group will be assigned a category: APPEARANCE &amp; PERSONALITIES</a:t>
            </a:r>
          </a:p>
          <a:p>
            <a:r>
              <a:rPr lang="en-US" sz="2800" dirty="0" smtClean="0"/>
              <a:t>- Students brainstorm </a:t>
            </a:r>
            <a:r>
              <a:rPr lang="en-US" sz="2800" dirty="0"/>
              <a:t>all adjectives related to people’s appearance and personalities.</a:t>
            </a:r>
          </a:p>
          <a:p>
            <a:r>
              <a:rPr lang="en-US" sz="2800" dirty="0" smtClean="0"/>
              <a:t>- The </a:t>
            </a:r>
            <a:r>
              <a:rPr lang="en-US" sz="2800" dirty="0"/>
              <a:t>group having the most suitable answers is the winner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22238" y="5961777"/>
            <a:ext cx="592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APPEARANCE: </a:t>
            </a:r>
            <a:r>
              <a:rPr lang="en-US" sz="3600" i="1" dirty="0" smtClean="0"/>
              <a:t>tall, short,…</a:t>
            </a:r>
            <a:endParaRPr lang="en-US" sz="3600" b="1" i="1" dirty="0">
              <a:solidFill>
                <a:srgbClr val="05A0B8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17808" y="6723077"/>
            <a:ext cx="632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PERSONALITIES: </a:t>
            </a:r>
            <a:r>
              <a:rPr lang="en-US" sz="3600" i="1" dirty="0" smtClean="0"/>
              <a:t>kind, nice,… </a:t>
            </a:r>
            <a:endParaRPr lang="en-US" sz="3600" b="1" i="1" dirty="0">
              <a:solidFill>
                <a:srgbClr val="05A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4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97623" y="1947118"/>
            <a:ext cx="101764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1. </a:t>
            </a:r>
            <a:r>
              <a:rPr lang="en-US" sz="3600" smtClean="0"/>
              <a:t>Nick </a:t>
            </a:r>
            <a:r>
              <a:rPr lang="en-US" sz="3600"/>
              <a:t>is </a:t>
            </a:r>
            <a:r>
              <a:rPr lang="en-US" sz="3600"/>
              <a:t>very </a:t>
            </a:r>
            <a:r>
              <a:rPr lang="en-US" sz="3600" smtClean="0"/>
              <a:t>_____. </a:t>
            </a:r>
            <a:r>
              <a:rPr lang="en-US" sz="3600"/>
              <a:t>He makes everyone laugh</a:t>
            </a:r>
            <a:r>
              <a:rPr lang="en-US" sz="3600" smtClean="0"/>
              <a:t>!</a:t>
            </a:r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confident			</a:t>
            </a:r>
            <a:r>
              <a:rPr lang="en-US" sz="3600" smtClean="0">
                <a:solidFill>
                  <a:srgbClr val="F47D5F"/>
                </a:solidFill>
              </a:rPr>
              <a:t>B. </a:t>
            </a:r>
            <a:r>
              <a:rPr lang="en-US" sz="3600" smtClean="0"/>
              <a:t>funny		</a:t>
            </a:r>
            <a:r>
              <a:rPr lang="en-US" sz="3600" smtClean="0">
                <a:solidFill>
                  <a:srgbClr val="F47D5F"/>
                </a:solidFill>
              </a:rPr>
              <a:t>C.</a:t>
            </a:r>
            <a:r>
              <a:rPr lang="en-US" sz="3600" smtClean="0"/>
              <a:t> active</a:t>
            </a:r>
          </a:p>
          <a:p>
            <a:endParaRPr lang="en-US" sz="1500" smtClean="0"/>
          </a:p>
          <a:p>
            <a:r>
              <a:rPr lang="en-US" sz="3600" b="1">
                <a:solidFill>
                  <a:srgbClr val="0070C0"/>
                </a:solidFill>
              </a:rPr>
              <a:t>2. </a:t>
            </a:r>
            <a:r>
              <a:rPr lang="en-US" sz="3600"/>
              <a:t>My sister always does her homework before class. She’s </a:t>
            </a:r>
            <a:r>
              <a:rPr lang="en-US" sz="3600"/>
              <a:t>very </a:t>
            </a:r>
            <a:r>
              <a:rPr lang="en-US" sz="3600" smtClean="0"/>
              <a:t>_____. </a:t>
            </a:r>
            <a:endParaRPr lang="en-US" sz="3600"/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hard-working</a:t>
            </a:r>
            <a:r>
              <a:rPr lang="en-US" sz="3600"/>
              <a:t>		</a:t>
            </a:r>
            <a:r>
              <a:rPr lang="en-US" sz="3600">
                <a:solidFill>
                  <a:srgbClr val="F47D5F"/>
                </a:solidFill>
              </a:rPr>
              <a:t>B</a:t>
            </a:r>
            <a:r>
              <a:rPr lang="en-US" sz="3600">
                <a:solidFill>
                  <a:srgbClr val="F47D5F"/>
                </a:solidFill>
              </a:rPr>
              <a:t>. </a:t>
            </a:r>
            <a:r>
              <a:rPr lang="en-US" sz="3600"/>
              <a:t>creative 	</a:t>
            </a:r>
            <a:r>
              <a:rPr lang="en-US" sz="3600">
                <a:solidFill>
                  <a:srgbClr val="F47D5F"/>
                </a:solidFill>
              </a:rPr>
              <a:t>C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careful</a:t>
            </a:r>
          </a:p>
          <a:p>
            <a:endParaRPr lang="en-US" sz="1500" smtClean="0"/>
          </a:p>
          <a:p>
            <a:r>
              <a:rPr lang="en-US" sz="3600" b="1">
                <a:solidFill>
                  <a:srgbClr val="0070C0"/>
                </a:solidFill>
              </a:rPr>
              <a:t>3. </a:t>
            </a:r>
            <a:r>
              <a:rPr lang="en-US" sz="3600"/>
              <a:t>Mi </a:t>
            </a:r>
            <a:r>
              <a:rPr lang="en-US" sz="3600"/>
              <a:t>is </a:t>
            </a:r>
            <a:r>
              <a:rPr lang="en-US" sz="3600" smtClean="0"/>
              <a:t>_____. </a:t>
            </a:r>
            <a:r>
              <a:rPr lang="en-US" sz="3600"/>
              <a:t>She helps me with my homework.</a:t>
            </a:r>
          </a:p>
          <a:p>
            <a:r>
              <a:rPr lang="en-US" sz="3600">
                <a:solidFill>
                  <a:srgbClr val="F47D5F"/>
                </a:solidFill>
              </a:rPr>
              <a:t>A.</a:t>
            </a:r>
            <a:r>
              <a:rPr lang="en-US" sz="3600"/>
              <a:t> hard-working		</a:t>
            </a:r>
            <a:r>
              <a:rPr lang="en-US" sz="3600">
                <a:solidFill>
                  <a:srgbClr val="F47D5F"/>
                </a:solidFill>
              </a:rPr>
              <a:t>B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/>
              <a:t>friendly</a:t>
            </a:r>
            <a:r>
              <a:rPr lang="en-US" sz="3600" smtClean="0"/>
              <a:t> </a:t>
            </a:r>
            <a:r>
              <a:rPr lang="en-US" sz="3600"/>
              <a:t>	</a:t>
            </a:r>
            <a:r>
              <a:rPr lang="en-US" sz="3600">
                <a:solidFill>
                  <a:srgbClr val="F47D5F"/>
                </a:solidFill>
              </a:rPr>
              <a:t>C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/>
              <a:t>kind</a:t>
            </a:r>
            <a:endParaRPr lang="en-US" sz="36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5300090" y="261071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728844" y="449787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8050132" y="57921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4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09794" y="2490043"/>
            <a:ext cx="109705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4. </a:t>
            </a:r>
            <a:r>
              <a:rPr lang="en-US" sz="3600"/>
              <a:t>He </a:t>
            </a:r>
            <a:r>
              <a:rPr lang="en-US" sz="3600"/>
              <a:t>is </a:t>
            </a:r>
            <a:r>
              <a:rPr lang="en-US" sz="3600" smtClean="0"/>
              <a:t>a _____ person</a:t>
            </a:r>
            <a:r>
              <a:rPr lang="en-US" sz="3600"/>
              <a:t>. He cares about </a:t>
            </a:r>
            <a:r>
              <a:rPr lang="en-US" sz="3600"/>
              <a:t>everybody</a:t>
            </a:r>
            <a:r>
              <a:rPr lang="en-US" sz="3600" smtClean="0"/>
              <a:t>.</a:t>
            </a:r>
            <a:endParaRPr lang="en-US" sz="3600" smtClean="0"/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caring			</a:t>
            </a:r>
            <a:r>
              <a:rPr lang="en-US" sz="3600" smtClean="0">
                <a:solidFill>
                  <a:srgbClr val="F47D5F"/>
                </a:solidFill>
              </a:rPr>
              <a:t>B. </a:t>
            </a:r>
            <a:r>
              <a:rPr lang="en-US" sz="3600" smtClean="0"/>
              <a:t>friendy		</a:t>
            </a:r>
            <a:r>
              <a:rPr lang="en-US" sz="3600" smtClean="0">
                <a:solidFill>
                  <a:srgbClr val="F47D5F"/>
                </a:solidFill>
              </a:rPr>
              <a:t>C.</a:t>
            </a:r>
            <a:r>
              <a:rPr lang="en-US" sz="3600" smtClean="0"/>
              <a:t> kind</a:t>
            </a:r>
          </a:p>
          <a:p>
            <a:endParaRPr lang="en-US" sz="1500" smtClean="0"/>
          </a:p>
          <a:p>
            <a:r>
              <a:rPr lang="en-US" sz="3600" b="1" smtClean="0">
                <a:solidFill>
                  <a:srgbClr val="0070C0"/>
                </a:solidFill>
              </a:rPr>
              <a:t>5. </a:t>
            </a:r>
            <a:r>
              <a:rPr lang="en-US" sz="3600"/>
              <a:t>My best friend </a:t>
            </a:r>
            <a:r>
              <a:rPr lang="en-US" sz="3600"/>
              <a:t>is </a:t>
            </a:r>
            <a:r>
              <a:rPr lang="en-US" sz="3600" smtClean="0"/>
              <a:t>very _____. </a:t>
            </a:r>
            <a:r>
              <a:rPr lang="en-US" sz="3600"/>
              <a:t>She likes doing activities. </a:t>
            </a:r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creative</a:t>
            </a:r>
            <a:r>
              <a:rPr lang="en-US" sz="3600"/>
              <a:t>		</a:t>
            </a:r>
            <a:r>
              <a:rPr lang="en-US" sz="3600">
                <a:solidFill>
                  <a:srgbClr val="F47D5F"/>
                </a:solidFill>
              </a:rPr>
              <a:t>B</a:t>
            </a:r>
            <a:r>
              <a:rPr lang="en-US" sz="3600">
                <a:solidFill>
                  <a:srgbClr val="F47D5F"/>
                </a:solidFill>
              </a:rPr>
              <a:t>. </a:t>
            </a:r>
            <a:r>
              <a:rPr lang="en-US" sz="3600" smtClean="0"/>
              <a:t>clever 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smtClean="0">
                <a:solidFill>
                  <a:srgbClr val="F47D5F"/>
                </a:solidFill>
              </a:rPr>
              <a:t>C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active</a:t>
            </a:r>
          </a:p>
          <a:p>
            <a:endParaRPr lang="en-US" sz="1500" smtClean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738369" y="318307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7148694" y="44694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052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025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36887" y="1839749"/>
            <a:ext cx="10443892" cy="4995331"/>
            <a:chOff x="193701" y="1590291"/>
            <a:chExt cx="8653859" cy="5137079"/>
          </a:xfrm>
        </p:grpSpPr>
        <p:sp>
          <p:nvSpPr>
            <p:cNvPr id="19" name="Rounded Rectangle 18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97969" y="2021030"/>
            <a:ext cx="8768434" cy="1085871"/>
            <a:chOff x="363373" y="1262747"/>
            <a:chExt cx="5728817" cy="1085871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314" y="1271400"/>
              <a:ext cx="52648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long hair in your class?</a:t>
              </a:r>
              <a:endParaRPr lang="en-US" sz="3200" i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97969" y="2869765"/>
            <a:ext cx="9905581" cy="1077218"/>
            <a:chOff x="369902" y="2142097"/>
            <a:chExt cx="6471767" cy="1077218"/>
          </a:xfrm>
        </p:grpSpPr>
        <p:sp>
          <p:nvSpPr>
            <p:cNvPr id="30" name="TextBox 29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a small nose?</a:t>
              </a:r>
              <a:endParaRPr lang="en-US" sz="3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97969" y="3783989"/>
            <a:ext cx="6686580" cy="1085871"/>
            <a:chOff x="363373" y="4026312"/>
            <a:chExt cx="4368647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4" y="4026312"/>
              <a:ext cx="38938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a round face?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97969" y="4698213"/>
            <a:ext cx="9905581" cy="1085871"/>
            <a:chOff x="363373" y="3312302"/>
            <a:chExt cx="6471767" cy="1085871"/>
          </a:xfrm>
        </p:grpSpPr>
        <p:sp>
          <p:nvSpPr>
            <p:cNvPr id="41" name="TextBox 40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4" y="3312302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Does the classmate next to you have long hair?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7969" y="5629743"/>
            <a:ext cx="9905581" cy="1085871"/>
            <a:chOff x="363373" y="5669935"/>
            <a:chExt cx="6471767" cy="1085871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8204" y="5669935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Does the classmate next to you have big eyes?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2169357" y="2785092"/>
            <a:ext cx="849704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69357" y="3703608"/>
            <a:ext cx="849704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73482" y="4637085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73482" y="5629743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73482" y="6462381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23107" y="2785092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3107" y="3703608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3107" y="4626265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3107" y="5606774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523107" y="6462381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15" y="3063162"/>
            <a:ext cx="3504330" cy="25511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-363995" y="1641519"/>
            <a:ext cx="9307969" cy="5216481"/>
            <a:chOff x="534210" y="1438676"/>
            <a:chExt cx="8717388" cy="5216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0" y="1438676"/>
              <a:ext cx="8717388" cy="5216481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1088609" y="1841561"/>
              <a:ext cx="7984576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dirty="0"/>
                <a:t>This is my class during break time. Some boys </a:t>
              </a:r>
            </a:p>
            <a:p>
              <a:pPr>
                <a:lnSpc>
                  <a:spcPct val="150000"/>
                </a:lnSpc>
              </a:pPr>
              <a:r>
                <a:rPr lang="en-US" sz="3000" dirty="0"/>
                <a:t>(1. run</a:t>
              </a:r>
              <a:r>
                <a:rPr lang="en-US" sz="3000"/>
                <a:t>) </a:t>
              </a:r>
              <a:r>
                <a:rPr lang="en-US" sz="3000" smtClean="0"/>
                <a:t>__________ </a:t>
              </a:r>
              <a:r>
                <a:rPr lang="en-US" sz="3000" dirty="0"/>
                <a:t>around the class. </a:t>
              </a:r>
              <a:r>
                <a:rPr lang="en-US" sz="3000" dirty="0" err="1"/>
                <a:t>Mi</a:t>
              </a:r>
              <a:r>
                <a:rPr lang="en-US" sz="3000" dirty="0"/>
                <a:t> and </a:t>
              </a:r>
              <a:r>
                <a:rPr lang="en-US" sz="3000"/>
                <a:t>Mai </a:t>
              </a:r>
              <a:r>
                <a:rPr lang="en-US" sz="3000" smtClean="0"/>
                <a:t/>
              </a:r>
              <a:br>
                <a:rPr lang="en-US" sz="3000" smtClean="0"/>
              </a:br>
              <a:r>
                <a:rPr lang="en-US" sz="3000" smtClean="0"/>
                <a:t>(</a:t>
              </a:r>
              <a:r>
                <a:rPr lang="en-US" sz="3000" dirty="0"/>
                <a:t>2. talk</a:t>
              </a:r>
              <a:r>
                <a:rPr lang="en-US" sz="3000"/>
                <a:t>) </a:t>
              </a:r>
              <a:r>
                <a:rPr lang="en-US" sz="3000" smtClean="0"/>
                <a:t>_________. </a:t>
              </a:r>
              <a:r>
                <a:rPr lang="en-US" sz="3000" dirty="0"/>
                <a:t>Nam and </a:t>
              </a:r>
              <a:r>
                <a:rPr lang="en-US" sz="3000" dirty="0" err="1"/>
                <a:t>Phong</a:t>
              </a:r>
              <a:r>
                <a:rPr lang="en-US" sz="3000" dirty="0"/>
                <a:t> (3. not talk</a:t>
              </a:r>
              <a:r>
                <a:rPr lang="en-US" sz="3000"/>
                <a:t>) </a:t>
              </a:r>
              <a:r>
                <a:rPr lang="en-US" sz="3000" smtClean="0"/>
                <a:t>___________. </a:t>
              </a:r>
              <a:r>
                <a:rPr lang="en-US" sz="3000" dirty="0"/>
                <a:t>They (4. draw</a:t>
              </a:r>
              <a:r>
                <a:rPr lang="en-US" sz="3000"/>
                <a:t>) </a:t>
              </a:r>
              <a:r>
                <a:rPr lang="en-US" sz="3000" smtClean="0"/>
                <a:t>__________ </a:t>
              </a:r>
              <a:r>
                <a:rPr lang="en-US" sz="3000" dirty="0"/>
                <a:t>something</a:t>
              </a:r>
              <a:r>
                <a:rPr lang="en-US" sz="3000"/>
                <a:t>. </a:t>
              </a:r>
              <a:r>
                <a:rPr lang="en-US" sz="3000" smtClean="0"/>
                <a:t>My </a:t>
              </a:r>
              <a:r>
                <a:rPr lang="en-US" sz="3000" dirty="0"/>
                <a:t>teacher is in the classroom too. </a:t>
              </a:r>
              <a:r>
                <a:rPr lang="en-US" sz="3000"/>
                <a:t>She </a:t>
              </a:r>
              <a:r>
                <a:rPr lang="en-US" sz="3000" smtClean="0"/>
                <a:t>(</a:t>
              </a:r>
              <a:r>
                <a:rPr lang="en-US" sz="3000" dirty="0"/>
                <a:t>5. not teach</a:t>
              </a:r>
              <a:r>
                <a:rPr lang="en-US" sz="3000"/>
                <a:t>) </a:t>
              </a:r>
              <a:r>
                <a:rPr lang="en-US" sz="3000" smtClean="0"/>
                <a:t>___________. </a:t>
              </a:r>
              <a:r>
                <a:rPr lang="en-US" sz="3000" dirty="0"/>
                <a:t>She’s reading a book.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1511710" y="2906651"/>
            <a:ext cx="2026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are running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1511710" y="3585489"/>
            <a:ext cx="1867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are talking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236329" y="4269292"/>
            <a:ext cx="2393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aren’t talking 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4861244" y="4246837"/>
            <a:ext cx="2078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 </a:t>
            </a:r>
            <a:r>
              <a:rPr lang="en-US" sz="3000" b="1" smtClean="0">
                <a:solidFill>
                  <a:srgbClr val="7030A0"/>
                </a:solidFill>
              </a:rPr>
              <a:t>drawing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241672" y="5630271"/>
            <a:ext cx="2321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isn’t teaching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86309"/>
            <a:ext cx="1068337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022" y="2039451"/>
            <a:ext cx="118902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0070C0"/>
                </a:solidFill>
              </a:rPr>
              <a:t>1. 	</a:t>
            </a:r>
            <a:r>
              <a:rPr lang="en-US" sz="3400" b="1" i="1" smtClean="0"/>
              <a:t>A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/>
              <a:t>W</a:t>
            </a:r>
            <a:r>
              <a:rPr lang="en-US" sz="3400" smtClean="0"/>
              <a:t>hat </a:t>
            </a:r>
            <a:r>
              <a:rPr lang="en-US" sz="3400"/>
              <a:t>_______ you (do) _______?</a:t>
            </a:r>
          </a:p>
          <a:p>
            <a:r>
              <a:rPr lang="en-US" sz="3400"/>
              <a:t>	</a:t>
            </a:r>
            <a:r>
              <a:rPr lang="en-US" sz="3400" b="1" i="1" smtClean="0"/>
              <a:t>B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 smtClean="0"/>
              <a:t>I </a:t>
            </a:r>
            <a:r>
              <a:rPr lang="en-US" sz="3400"/>
              <a:t>(write</a:t>
            </a:r>
            <a:r>
              <a:rPr lang="en-US" sz="3400"/>
              <a:t>) </a:t>
            </a:r>
            <a:r>
              <a:rPr lang="en-US" sz="3400" smtClean="0"/>
              <a:t>__________ </a:t>
            </a:r>
            <a:r>
              <a:rPr lang="en-US" sz="3400"/>
              <a:t>an </a:t>
            </a:r>
            <a:r>
              <a:rPr lang="en-US" sz="3400"/>
              <a:t>email </a:t>
            </a:r>
            <a:r>
              <a:rPr lang="en-US" sz="3400" smtClean="0"/>
              <a:t>to my </a:t>
            </a:r>
            <a:r>
              <a:rPr lang="en-US" sz="3400"/>
              <a:t>friend</a:t>
            </a:r>
            <a:r>
              <a:rPr lang="en-US" sz="3400" smtClean="0"/>
              <a:t>.</a:t>
            </a:r>
          </a:p>
          <a:p>
            <a:endParaRPr lang="en-US" sz="3400" smtClean="0"/>
          </a:p>
          <a:p>
            <a:r>
              <a:rPr lang="en-US" sz="3400" b="1">
                <a:solidFill>
                  <a:srgbClr val="0070C0"/>
                </a:solidFill>
              </a:rPr>
              <a:t>2</a:t>
            </a:r>
            <a:r>
              <a:rPr lang="en-US" sz="3400" b="1">
                <a:solidFill>
                  <a:srgbClr val="0070C0"/>
                </a:solidFill>
              </a:rPr>
              <a:t>. </a:t>
            </a:r>
            <a:r>
              <a:rPr lang="en-US" sz="3400" smtClean="0"/>
              <a:t>	</a:t>
            </a:r>
            <a:r>
              <a:rPr lang="en-US" sz="3400" b="1" i="1" smtClean="0"/>
              <a:t>A</a:t>
            </a:r>
            <a:r>
              <a:rPr lang="en-US" sz="3400" b="1" i="1"/>
              <a:t>:</a:t>
            </a:r>
            <a:r>
              <a:rPr lang="en-US" sz="3400"/>
              <a:t> Mai usually (cycle</a:t>
            </a:r>
            <a:r>
              <a:rPr lang="en-US" sz="3400"/>
              <a:t>) </a:t>
            </a:r>
            <a:r>
              <a:rPr lang="en-US" sz="3400" smtClean="0"/>
              <a:t>_______ to </a:t>
            </a:r>
            <a:r>
              <a:rPr lang="en-US" sz="3400"/>
              <a:t>school.</a:t>
            </a:r>
          </a:p>
          <a:p>
            <a:r>
              <a:rPr lang="en-US" sz="3400" smtClean="0"/>
              <a:t>	</a:t>
            </a:r>
            <a:r>
              <a:rPr lang="en-US" sz="3400" b="1" i="1" smtClean="0"/>
              <a:t>B</a:t>
            </a:r>
            <a:r>
              <a:rPr lang="en-US" sz="3400" b="1" i="1"/>
              <a:t>: </a:t>
            </a:r>
            <a:r>
              <a:rPr lang="en-US" sz="3400" smtClean="0"/>
              <a:t>Really</a:t>
            </a:r>
            <a:r>
              <a:rPr lang="en-US" sz="3400"/>
              <a:t>? </a:t>
            </a:r>
            <a:r>
              <a:rPr lang="en-US" sz="3400" smtClean="0"/>
              <a:t>I </a:t>
            </a:r>
            <a:r>
              <a:rPr lang="en-US" sz="3400"/>
              <a:t>(not cycle</a:t>
            </a:r>
            <a:r>
              <a:rPr lang="en-US" sz="3400"/>
              <a:t>) </a:t>
            </a:r>
            <a:r>
              <a:rPr lang="en-US" sz="3400" smtClean="0"/>
              <a:t>__________. I </a:t>
            </a:r>
            <a:r>
              <a:rPr lang="en-US" sz="3400"/>
              <a:t>(walk</a:t>
            </a:r>
            <a:r>
              <a:rPr lang="en-US" sz="3400"/>
              <a:t>) </a:t>
            </a:r>
            <a:r>
              <a:rPr lang="en-US" sz="3400" smtClean="0"/>
              <a:t>_____ </a:t>
            </a:r>
            <a:r>
              <a:rPr lang="en-US" sz="3400"/>
              <a:t>every </a:t>
            </a:r>
            <a:r>
              <a:rPr lang="en-US" sz="3400"/>
              <a:t>day</a:t>
            </a:r>
            <a:r>
              <a:rPr lang="en-US" sz="3400" smtClean="0"/>
              <a:t>.</a:t>
            </a:r>
          </a:p>
          <a:p>
            <a:endParaRPr lang="en-US" sz="3400"/>
          </a:p>
          <a:p>
            <a:r>
              <a:rPr lang="en-US" sz="3400" b="1">
                <a:solidFill>
                  <a:srgbClr val="0070C0"/>
                </a:solidFill>
              </a:rPr>
              <a:t>3</a:t>
            </a:r>
            <a:r>
              <a:rPr lang="en-US" sz="3400" b="1">
                <a:solidFill>
                  <a:srgbClr val="0070C0"/>
                </a:solidFill>
              </a:rPr>
              <a:t>. </a:t>
            </a:r>
            <a:r>
              <a:rPr lang="en-US" sz="3400" smtClean="0"/>
              <a:t>	</a:t>
            </a:r>
            <a:r>
              <a:rPr lang="en-US" sz="3400" b="1" i="1" smtClean="0"/>
              <a:t>A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/>
              <a:t>W</a:t>
            </a:r>
            <a:r>
              <a:rPr lang="en-US" sz="3400" smtClean="0"/>
              <a:t>here </a:t>
            </a:r>
            <a:r>
              <a:rPr lang="en-US" sz="3400"/>
              <a:t>is Phong</a:t>
            </a:r>
            <a:r>
              <a:rPr lang="en-US" sz="3400"/>
              <a:t>? </a:t>
            </a:r>
            <a:r>
              <a:rPr lang="en-US" sz="3400" smtClean="0"/>
              <a:t>____ </a:t>
            </a:r>
            <a:r>
              <a:rPr lang="en-US" sz="3400"/>
              <a:t>he (</a:t>
            </a:r>
            <a:r>
              <a:rPr lang="en-US" sz="3400"/>
              <a:t>do</a:t>
            </a:r>
            <a:r>
              <a:rPr lang="en-US" sz="3400" smtClean="0"/>
              <a:t>) ______ </a:t>
            </a:r>
            <a:r>
              <a:rPr lang="en-US" sz="3400"/>
              <a:t>his homework?</a:t>
            </a:r>
          </a:p>
          <a:p>
            <a:r>
              <a:rPr lang="en-US" sz="3400" smtClean="0"/>
              <a:t>	</a:t>
            </a:r>
            <a:r>
              <a:rPr lang="en-US" sz="3400" b="1" i="1" smtClean="0"/>
              <a:t>B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 smtClean="0"/>
              <a:t>No</a:t>
            </a:r>
            <a:r>
              <a:rPr lang="en-US" sz="3400"/>
              <a:t>, he (read</a:t>
            </a:r>
            <a:r>
              <a:rPr lang="en-US" sz="3400"/>
              <a:t>) </a:t>
            </a:r>
            <a:r>
              <a:rPr lang="en-US" sz="3400" smtClean="0"/>
              <a:t>_________ </a:t>
            </a:r>
            <a:r>
              <a:rPr lang="en-US" sz="3400"/>
              <a:t>a </a:t>
            </a:r>
            <a:r>
              <a:rPr lang="en-US" sz="3400"/>
              <a:t>book </a:t>
            </a:r>
            <a:r>
              <a:rPr lang="en-US" sz="3400" smtClean="0"/>
              <a:t>in the </a:t>
            </a:r>
            <a:r>
              <a:rPr lang="en-US" sz="3400"/>
              <a:t>living room.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961299" y="2073226"/>
            <a:ext cx="769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are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5873116" y="2058527"/>
            <a:ext cx="1200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doing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075599" y="2582547"/>
            <a:ext cx="2138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am writing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951278" y="3630934"/>
            <a:ext cx="12531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cycles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5047159" y="4149330"/>
            <a:ext cx="2141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don’t cycle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8780959" y="4135983"/>
            <a:ext cx="10375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walk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808953" y="5160942"/>
            <a:ext cx="476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Is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6997490" y="5185812"/>
            <a:ext cx="1200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doing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985340" y="5673832"/>
            <a:ext cx="1931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is reading</a:t>
            </a:r>
            <a:endParaRPr lang="en-US" sz="3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9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6303</TotalTime>
  <Words>648</Words>
  <PresentationFormat>Widescreen</PresentationFormat>
  <Paragraphs>178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.VnCooper</vt:lpstr>
      <vt:lpstr>Arial</vt:lpstr>
      <vt:lpstr>Calibri</vt:lpstr>
      <vt:lpstr>Calibri Light</vt:lpstr>
      <vt:lpstr>Cambria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2023-10-20T10:13:33Z</dcterms:modified>
</cp:coreProperties>
</file>