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4"/>
  </p:notesMasterIdLst>
  <p:sldIdLst>
    <p:sldId id="258" r:id="rId3"/>
    <p:sldId id="283" r:id="rId4"/>
    <p:sldId id="260" r:id="rId5"/>
    <p:sldId id="298" r:id="rId6"/>
    <p:sldId id="265" r:id="rId7"/>
    <p:sldId id="286" r:id="rId8"/>
    <p:sldId id="266" r:id="rId9"/>
    <p:sldId id="267" r:id="rId10"/>
    <p:sldId id="268" r:id="rId11"/>
    <p:sldId id="264" r:id="rId12"/>
    <p:sldId id="288" r:id="rId13"/>
    <p:sldId id="291" r:id="rId14"/>
    <p:sldId id="294" r:id="rId15"/>
    <p:sldId id="297" r:id="rId16"/>
    <p:sldId id="296" r:id="rId17"/>
    <p:sldId id="278" r:id="rId18"/>
    <p:sldId id="292" r:id="rId19"/>
    <p:sldId id="293" r:id="rId20"/>
    <p:sldId id="290" r:id="rId21"/>
    <p:sldId id="289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5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5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BB7D5-B7C3-4D0A-9C3F-048A08B9C317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E06E-4DAF-490C-9BC3-FD87E793E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5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32AE32-EF7B-477A-A705-6ACF2227CC10}" type="slidenum">
              <a:rPr lang="en-US"/>
              <a:pPr/>
              <a:t>2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E86A1E-277F-4873-9CFE-3FDA057DDF8C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52428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D21D11D-80AD-4F37-8FA1-8765D53C3501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297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3FCF3-57C8-4373-9E97-6D5DC2D086B9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10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3FCF3-57C8-4373-9E97-6D5DC2D086B9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25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8BB7-4295-4B8B-BE96-727DB2EDD6D0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FE97-99F6-4ADE-9106-79A4E9E296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44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8BB7-4295-4B8B-BE96-727DB2EDD6D0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FE97-99F6-4ADE-9106-79A4E9E296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8BB7-4295-4B8B-BE96-727DB2EDD6D0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FE97-99F6-4ADE-9106-79A4E9E296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49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7CE3A49-067E-4B40-BD96-46834B78A4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19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2EE4B-2E2E-4291-8E8C-1EA03E9D9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631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A7667-D41A-47EA-B37E-8BA008227DA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97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B6F42-4015-4686-B79D-872D28117A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72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44772-4814-4357-87DF-549B0D0924E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59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D7D40-74E4-496D-A768-99B319DE94C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30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2934A-D284-40C6-8029-1410E29A69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70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B28C1-7635-42F5-A580-690120C9067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0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8BB7-4295-4B8B-BE96-727DB2EDD6D0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FE97-99F6-4ADE-9106-79A4E9E296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75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CA274-5DED-4D89-AC49-92B5B99B5B9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47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6D86D-E9BD-40A0-AEED-93A1FBF9738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84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AB18-6DE6-49C1-A36E-155E2D70396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67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CA0E-7C71-4DE9-9029-CAE065ECEA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98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9A9B7-55FF-4C2C-8E00-1DFDF39408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68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3D65F-C7BB-42A4-8601-0E1F004CEBD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88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7E069-62DB-4A4D-B7DE-938D897A76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03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80B2D-1185-4441-803F-E5EFFE3FEC3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2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42719-C8C6-410F-96DE-1FB859E0C42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5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8BB7-4295-4B8B-BE96-727DB2EDD6D0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FE97-99F6-4ADE-9106-79A4E9E296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96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8BB7-4295-4B8B-BE96-727DB2EDD6D0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FE97-99F6-4ADE-9106-79A4E9E296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7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8BB7-4295-4B8B-BE96-727DB2EDD6D0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FE97-99F6-4ADE-9106-79A4E9E296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3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8BB7-4295-4B8B-BE96-727DB2EDD6D0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FE97-99F6-4ADE-9106-79A4E9E296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3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8BB7-4295-4B8B-BE96-727DB2EDD6D0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FE97-99F6-4ADE-9106-79A4E9E296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7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8BB7-4295-4B8B-BE96-727DB2EDD6D0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FE97-99F6-4ADE-9106-79A4E9E296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2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8BB7-4295-4B8B-BE96-727DB2EDD6D0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FE97-99F6-4ADE-9106-79A4E9E296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37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F8BB7-4295-4B8B-BE96-727DB2EDD6D0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4FE97-99F6-4ADE-9106-79A4E9E296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3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19EA2-6157-4C39-B29A-06BD393826FC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2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wmf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tags" Target="../tags/tag2.xml"/><Relationship Id="rId16" Type="http://schemas.openxmlformats.org/officeDocument/2006/relationships/image" Target="../media/image32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27.wmf"/><Relationship Id="rId5" Type="http://schemas.openxmlformats.org/officeDocument/2006/relationships/image" Target="../media/image24.wmf"/><Relationship Id="rId15" Type="http://schemas.openxmlformats.org/officeDocument/2006/relationships/image" Target="../media/image31.png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26.wmf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280.pn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3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3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44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image" Target="../media/image46.jpe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4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54.wmf"/><Relationship Id="rId4" Type="http://schemas.openxmlformats.org/officeDocument/2006/relationships/image" Target="../media/image51.wmf"/><Relationship Id="rId9" Type="http://schemas.openxmlformats.org/officeDocument/2006/relationships/oleObject" Target="../embeddings/oleObject41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image" Target="../media/image59.jpeg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56.w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58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10" Type="http://schemas.openxmlformats.org/officeDocument/2006/relationships/image" Target="../media/image3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.wmf"/><Relationship Id="rId4" Type="http://schemas.openxmlformats.org/officeDocument/2006/relationships/image" Target="../media/image6.wmf"/><Relationship Id="rId9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5.wmf"/><Relationship Id="rId18" Type="http://schemas.openxmlformats.org/officeDocument/2006/relationships/oleObject" Target="../embeddings/oleObject1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16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4.wmf"/><Relationship Id="rId5" Type="http://schemas.openxmlformats.org/officeDocument/2006/relationships/image" Target="../media/image11.wmf"/><Relationship Id="rId15" Type="http://schemas.openxmlformats.org/officeDocument/2006/relationships/image" Target="../media/image18.png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17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3.wmf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85750" y="1428750"/>
            <a:ext cx="88582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214313" y="3214688"/>
            <a:ext cx="871537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85750" y="714375"/>
            <a:ext cx="1563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vi-VN" sz="3200" b="1" u="sng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57188" y="2500313"/>
            <a:ext cx="1552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endParaRPr lang="vi-VN" sz="3200" b="1" u="sng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133600" y="76200"/>
            <a:ext cx="533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KIỂM TRA BÀI CŨ</a:t>
            </a:r>
          </a:p>
        </p:txBody>
      </p:sp>
    </p:spTree>
    <p:extLst>
      <p:ext uri="{BB962C8B-B14F-4D97-AF65-F5344CB8AC3E}">
        <p14:creationId xmlns:p14="http://schemas.microsoft.com/office/powerpoint/2010/main" val="40542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3083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152400" y="1603375"/>
            <a:ext cx="8810625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67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(SGK - 95)</a:t>
            </a:r>
          </a:p>
          <a:p>
            <a:pPr algn="just" eaLnBrk="1" hangingPunct="1">
              <a:spcBef>
                <a:spcPts val="6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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3,14,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điền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ô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quả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endParaRPr lang="en-US" sz="2400" b="1" dirty="0">
              <a:latin typeface=".Vn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835593"/>
              </p:ext>
            </p:extLst>
          </p:nvPr>
        </p:nvGraphicFramePr>
        <p:xfrm>
          <a:off x="357188" y="3746500"/>
          <a:ext cx="8572499" cy="2835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7274"/>
                <a:gridCol w="1091045"/>
                <a:gridCol w="1091045"/>
                <a:gridCol w="1091045"/>
                <a:gridCol w="1091045"/>
                <a:gridCol w="1091045"/>
              </a:tblGrid>
              <a:tr h="94509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kính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R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10cm</a:t>
                      </a:r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21cm</a:t>
                      </a:r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6,2cm</a:t>
                      </a:r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4509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</a:t>
                      </a:r>
                      <a:r>
                        <a:rPr lang="en-US" sz="2400" b="1" kern="1200" baseline="30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90</a:t>
                      </a:r>
                      <a:r>
                        <a:rPr lang="en-US" sz="2400" b="1" kern="1200" baseline="30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r>
                        <a:rPr lang="en-US" sz="2400" b="1" kern="1200" baseline="30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r>
                        <a:rPr lang="en-US" sz="2400" b="1" kern="1200" baseline="30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</a:t>
                      </a:r>
                      <a:r>
                        <a:rPr lang="en-US" sz="2400" b="1" kern="1200" baseline="30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4509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35,6</a:t>
                      </a:r>
                    </a:p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cm</a:t>
                      </a:r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</a:p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cm</a:t>
                      </a:r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9,2</a:t>
                      </a:r>
                    </a:p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cm</a:t>
                      </a:r>
                      <a:endParaRPr lang="vi-VN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71875" y="5603875"/>
            <a:ext cx="723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15,7</a:t>
            </a:r>
          </a:p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14875" y="3817203"/>
            <a:ext cx="723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40,8</a:t>
            </a:r>
          </a:p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24538" y="4889500"/>
            <a:ext cx="595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57</a:t>
            </a:r>
            <a:r>
              <a:rPr lang="en-US" sz="24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929438" y="5675313"/>
            <a:ext cx="5774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4,4</a:t>
            </a:r>
          </a:p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58125" y="3810000"/>
            <a:ext cx="10715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21,1</a:t>
            </a:r>
          </a:p>
          <a:p>
            <a:pPr algn="ctr" eaLnBrk="1" hangingPunct="1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542728" y="0"/>
            <a:ext cx="6001072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FF"/>
                </a:solidFill>
                <a:latin typeface="Times New Roman"/>
                <a:cs typeface="Times New Roman"/>
              </a:rPr>
              <a:t>§9.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ÑOÄ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DAØI ÑÖÔØNG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TROØN, CUNG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TROØN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6200" y="838200"/>
            <a:ext cx="4876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6200" y="457200"/>
            <a:ext cx="6172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40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7315200" y="0"/>
            <a:ext cx="1295400" cy="83099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solidFill>
                  <a:srgbClr val="FFFF00"/>
                </a:solidFill>
              </a:rPr>
              <a:t>C =2</a:t>
            </a:r>
            <a:r>
              <a:rPr lang="en-US" sz="2400" b="1" dirty="0">
                <a:solidFill>
                  <a:srgbClr val="FFFF00"/>
                </a:solidFill>
                <a:sym typeface="Symbol" panose="05050102010706020507" pitchFamily="18" charset="2"/>
              </a:rPr>
              <a:t></a:t>
            </a:r>
            <a:r>
              <a:rPr lang="en-US" sz="2400" dirty="0">
                <a:solidFill>
                  <a:srgbClr val="FFFF00"/>
                </a:solidFill>
                <a:sym typeface="Symbol" panose="05050102010706020507" pitchFamily="18" charset="2"/>
              </a:rPr>
              <a:t>R</a:t>
            </a:r>
          </a:p>
          <a:p>
            <a:pPr eaLnBrk="0" hangingPunct="0"/>
            <a:r>
              <a:rPr lang="en-US" sz="2400" dirty="0">
                <a:solidFill>
                  <a:srgbClr val="FFFF00"/>
                </a:solidFill>
                <a:sym typeface="Symbol" panose="05050102010706020507" pitchFamily="18" charset="2"/>
              </a:rPr>
              <a:t>C = </a:t>
            </a:r>
            <a:r>
              <a:rPr lang="en-US" sz="2400" b="1" dirty="0">
                <a:solidFill>
                  <a:srgbClr val="FFFF00"/>
                </a:solidFill>
                <a:sym typeface="Symbol" panose="05050102010706020507" pitchFamily="18" charset="2"/>
              </a:rPr>
              <a:t></a:t>
            </a:r>
            <a:r>
              <a:rPr lang="en-US" sz="2400" dirty="0">
                <a:solidFill>
                  <a:srgbClr val="FFFF00"/>
                </a:solidFill>
                <a:sym typeface="Symbol" panose="05050102010706020507" pitchFamily="18" charset="2"/>
              </a:rPr>
              <a:t>d</a:t>
            </a:r>
          </a:p>
        </p:txBody>
      </p:sp>
      <p:graphicFrame>
        <p:nvGraphicFramePr>
          <p:cNvPr id="1198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358487"/>
              </p:ext>
            </p:extLst>
          </p:nvPr>
        </p:nvGraphicFramePr>
        <p:xfrm>
          <a:off x="7239000" y="1600200"/>
          <a:ext cx="1757363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4" name="Equation" r:id="rId4" imgW="1358640" imgH="558720" progId="Equation.DSMT4">
                  <p:embed/>
                </p:oleObj>
              </mc:Choice>
              <mc:Fallback>
                <p:oleObj name="Equation" r:id="rId4" imgW="135864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1600200"/>
                        <a:ext cx="1757363" cy="70802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5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178026"/>
              </p:ext>
            </p:extLst>
          </p:nvPr>
        </p:nvGraphicFramePr>
        <p:xfrm>
          <a:off x="7620000" y="3124200"/>
          <a:ext cx="129540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5" name="Equation" r:id="rId6" imgW="914400" imgH="558720" progId="Equation.DSMT4">
                  <p:embed/>
                </p:oleObj>
              </mc:Choice>
              <mc:Fallback>
                <p:oleObj name="Equation" r:id="rId6" imgW="9144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3124200"/>
                        <a:ext cx="1295400" cy="70802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5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6434126"/>
              </p:ext>
            </p:extLst>
          </p:nvPr>
        </p:nvGraphicFramePr>
        <p:xfrm>
          <a:off x="7747379" y="4490797"/>
          <a:ext cx="1143000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6" name="Equation" r:id="rId8" imgW="1091880" imgH="495000" progId="Equation.DSMT4">
                  <p:embed/>
                </p:oleObj>
              </mc:Choice>
              <mc:Fallback>
                <p:oleObj name="Equation" r:id="rId8" imgW="109188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7379" y="4490797"/>
                        <a:ext cx="1143000" cy="601663"/>
                      </a:xfrm>
                      <a:prstGeom prst="rect">
                        <a:avLst/>
                      </a:prstGeom>
                      <a:solidFill>
                        <a:srgbClr val="002A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920211"/>
              </p:ext>
            </p:extLst>
          </p:nvPr>
        </p:nvGraphicFramePr>
        <p:xfrm>
          <a:off x="7467600" y="5715000"/>
          <a:ext cx="1524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7" name="Equation" r:id="rId10" imgW="1041120" imgH="558720" progId="Equation.DSMT4">
                  <p:embed/>
                </p:oleObj>
              </mc:Choice>
              <mc:Fallback>
                <p:oleObj name="Equation" r:id="rId10" imgW="104112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5715000"/>
                        <a:ext cx="1524000" cy="749300"/>
                      </a:xfrm>
                      <a:prstGeom prst="rect">
                        <a:avLst/>
                      </a:prstGeom>
                      <a:solidFill>
                        <a:srgbClr val="002A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9815" name="Picture 7" descr="image0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3268">
            <a:off x="1219200" y="1143000"/>
            <a:ext cx="47053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6" name="Picture 8" descr="image00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3" b="27374"/>
          <a:stretch>
            <a:fillRect/>
          </a:stretch>
        </p:blipFill>
        <p:spPr bwMode="auto">
          <a:xfrm rot="484915">
            <a:off x="5319713" y="88900"/>
            <a:ext cx="2109787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7" name="Picture 9" descr="image00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2"/>
          <a:stretch>
            <a:fillRect/>
          </a:stretch>
        </p:blipFill>
        <p:spPr bwMode="auto">
          <a:xfrm rot="631595">
            <a:off x="5283200" y="787400"/>
            <a:ext cx="2238375" cy="131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8" name="Picture 10" descr="image00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4"/>
          <a:stretch>
            <a:fillRect/>
          </a:stretch>
        </p:blipFill>
        <p:spPr bwMode="auto">
          <a:xfrm>
            <a:off x="1905000" y="3124200"/>
            <a:ext cx="3211513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9" name="Picture 11" descr="image0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90913"/>
            <a:ext cx="344170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20" name="Picture 12" descr="image00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269">
            <a:off x="4597400" y="4457700"/>
            <a:ext cx="333057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21" name="Oval 13"/>
          <p:cNvSpPr>
            <a:spLocks noChangeArrowheads="1"/>
          </p:cNvSpPr>
          <p:nvPr/>
        </p:nvSpPr>
        <p:spPr bwMode="auto">
          <a:xfrm>
            <a:off x="0" y="2438400"/>
            <a:ext cx="2011363" cy="2011363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19822" name="Group 14"/>
          <p:cNvGrpSpPr>
            <a:grpSpLocks/>
          </p:cNvGrpSpPr>
          <p:nvPr/>
        </p:nvGrpSpPr>
        <p:grpSpPr bwMode="auto">
          <a:xfrm rot="924256">
            <a:off x="4343400" y="5029200"/>
            <a:ext cx="3322638" cy="1244600"/>
            <a:chOff x="1104" y="3408"/>
            <a:chExt cx="2093" cy="784"/>
          </a:xfrm>
        </p:grpSpPr>
        <p:sp>
          <p:nvSpPr>
            <p:cNvPr id="119823" name="Text Box 15"/>
            <p:cNvSpPr txBox="1">
              <a:spLocks noChangeArrowheads="1"/>
            </p:cNvSpPr>
            <p:nvPr/>
          </p:nvSpPr>
          <p:spPr bwMode="auto">
            <a:xfrm>
              <a:off x="2112" y="3856"/>
              <a:ext cx="21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66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prstClr val="black"/>
                  </a:solidFill>
                </a:rPr>
                <a:t>n</a:t>
              </a:r>
              <a:r>
                <a:rPr lang="en-US" sz="1400" baseline="30000">
                  <a:solidFill>
                    <a:prstClr val="black"/>
                  </a:solidFill>
                </a:rPr>
                <a:t>0</a:t>
              </a:r>
              <a:endParaRPr lang="en-US" sz="1400">
                <a:solidFill>
                  <a:prstClr val="black"/>
                </a:solidFill>
              </a:endParaRPr>
            </a:p>
          </p:txBody>
        </p:sp>
        <p:pic>
          <p:nvPicPr>
            <p:cNvPr id="119824" name="Picture 16" descr="image008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408"/>
              <a:ext cx="2093" cy="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itle 1"/>
          <p:cNvSpPr txBox="1">
            <a:spLocks/>
          </p:cNvSpPr>
          <p:nvPr/>
        </p:nvSpPr>
        <p:spPr>
          <a:xfrm>
            <a:off x="0" y="3518"/>
            <a:ext cx="4724400" cy="81880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-36513" y="5651500"/>
            <a:ext cx="5616576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Cần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phân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biệt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rõ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 “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số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đo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cung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”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 “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độ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dài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cung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cs typeface="Arial" charset="0"/>
              </a:rPr>
              <a:t>” 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79758698"/>
      </p:ext>
    </p:extLst>
  </p:cSld>
  <p:clrMapOvr>
    <a:masterClrMapping/>
  </p:clrMapOvr>
  <p:transition advTm="69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0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1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1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 animBg="1"/>
      <p:bldP spid="119821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1398046590-gap-rut-sam-xe-dap-cho-con--1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25500"/>
            <a:ext cx="390525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4343400" y="904875"/>
            <a:ext cx="4648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700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650mm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5817" name="Text Box 9"/>
          <p:cNvSpPr txBox="1">
            <a:spLocks noChangeArrowheads="1"/>
          </p:cNvSpPr>
          <p:nvPr/>
        </p:nvSpPr>
        <p:spPr bwMode="auto">
          <a:xfrm>
            <a:off x="2714625" y="3478847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</a:p>
        </p:txBody>
      </p:sp>
      <p:sp>
        <p:nvSpPr>
          <p:cNvPr id="375818" name="Text Box 10"/>
          <p:cNvSpPr txBox="1">
            <a:spLocks noChangeArrowheads="1"/>
          </p:cNvSpPr>
          <p:nvPr/>
        </p:nvSpPr>
        <p:spPr bwMode="auto">
          <a:xfrm>
            <a:off x="762000" y="3978909"/>
            <a:ext cx="411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 vi vành xe đạp là: </a:t>
            </a:r>
          </a:p>
        </p:txBody>
      </p:sp>
      <p:graphicFrame>
        <p:nvGraphicFramePr>
          <p:cNvPr id="375819" name="Object 2"/>
          <p:cNvGraphicFramePr>
            <a:graphicFrameLocks noChangeAspect="1"/>
          </p:cNvGraphicFramePr>
          <p:nvPr/>
        </p:nvGraphicFramePr>
        <p:xfrm>
          <a:off x="685800" y="4616450"/>
          <a:ext cx="57150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7" name="Equation" r:id="rId4" imgW="2273040" imgH="203040" progId="Equation.DSMT4">
                  <p:embed/>
                </p:oleObj>
              </mc:Choice>
              <mc:Fallback>
                <p:oleObj name="Equation" r:id="rId4" imgW="22730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616450"/>
                        <a:ext cx="5715000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5820" name="Text Box 12"/>
          <p:cNvSpPr txBox="1">
            <a:spLocks noChangeArrowheads="1"/>
          </p:cNvSpPr>
          <p:nvPr/>
        </p:nvSpPr>
        <p:spPr bwMode="auto">
          <a:xfrm>
            <a:off x="609600" y="5190172"/>
            <a:ext cx="81772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 đường khi bánh xe quay được 700 vòng là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2041.700 = 1 428 700(mm) = 1428,7(m).</a:t>
            </a:r>
          </a:p>
        </p:txBody>
      </p:sp>
      <p:sp>
        <p:nvSpPr>
          <p:cNvPr id="375821" name="Text Box 13"/>
          <p:cNvSpPr txBox="1">
            <a:spLocks noChangeArrowheads="1"/>
          </p:cNvSpPr>
          <p:nvPr/>
        </p:nvSpPr>
        <p:spPr bwMode="auto">
          <a:xfrm>
            <a:off x="214313" y="6167735"/>
            <a:ext cx="891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 ra quãng đường từ nhà An đến trường là: 1428,7m</a:t>
            </a:r>
            <a:endParaRPr lang="vi-VN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42728" y="31532"/>
            <a:ext cx="6001072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FF"/>
                </a:solidFill>
                <a:latin typeface="Times New Roman"/>
                <a:cs typeface="Times New Roman"/>
              </a:rPr>
              <a:t>§9.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ÑOÄ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DAØI ÑÖÔØNG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TROØN, CUNG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TROØN</a:t>
            </a:r>
          </a:p>
        </p:txBody>
      </p:sp>
    </p:spTree>
    <p:extLst>
      <p:ext uri="{BB962C8B-B14F-4D97-AF65-F5344CB8AC3E}">
        <p14:creationId xmlns:p14="http://schemas.microsoft.com/office/powerpoint/2010/main" val="31422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5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75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5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5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75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7" grpId="0"/>
      <p:bldP spid="375818" grpId="0"/>
      <p:bldP spid="3758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599" y="1606782"/>
            <a:ext cx="82296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10cm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90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32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ction Button: Custom 7">
            <a:hlinkClick r:id="" action="ppaction://noaction" highlightClick="1"/>
          </p:cNvPr>
          <p:cNvSpPr/>
          <p:nvPr/>
        </p:nvSpPr>
        <p:spPr>
          <a:xfrm>
            <a:off x="484908" y="4183862"/>
            <a:ext cx="685800" cy="632840"/>
          </a:xfrm>
          <a:prstGeom prst="actionButtonBlank">
            <a:avLst/>
          </a:prstGeom>
          <a:solidFill>
            <a:srgbClr val="00CC00"/>
          </a:solidFill>
          <a:scene3d>
            <a:camera prst="orthographicFront"/>
            <a:lightRig rig="balanced" dir="t"/>
          </a:scene3d>
          <a:sp3d extrusionH="76200" contourW="12700" prstMaterial="plastic">
            <a:bevelT/>
            <a:bevelB/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prstClr val="white"/>
                </a:solidFill>
              </a:rPr>
              <a:t>B</a:t>
            </a:r>
            <a:endParaRPr lang="en-US" sz="5000" dirty="0">
              <a:solidFill>
                <a:prstClr val="white"/>
              </a:solidFill>
            </a:endParaRPr>
          </a:p>
        </p:txBody>
      </p:sp>
      <p:sp>
        <p:nvSpPr>
          <p:cNvPr id="14" name="Action Button: Custom 13">
            <a:hlinkClick r:id="" action="ppaction://noaction" highlightClick="1"/>
          </p:cNvPr>
          <p:cNvSpPr/>
          <p:nvPr/>
        </p:nvSpPr>
        <p:spPr>
          <a:xfrm>
            <a:off x="459508" y="3335996"/>
            <a:ext cx="685800" cy="632840"/>
          </a:xfrm>
          <a:prstGeom prst="actionButtonBlank">
            <a:avLst/>
          </a:prstGeom>
          <a:solidFill>
            <a:srgbClr val="00CC00"/>
          </a:solidFill>
          <a:scene3d>
            <a:camera prst="orthographicFront"/>
            <a:lightRig rig="balanced" dir="t"/>
          </a:scene3d>
          <a:sp3d extrusionH="76200" contourW="12700" prstMaterial="plastic">
            <a:bevelT/>
            <a:bevelB/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prstClr val="white"/>
                </a:solidFill>
              </a:rPr>
              <a:t>A</a:t>
            </a:r>
            <a:endParaRPr lang="en-US" sz="5000" dirty="0">
              <a:solidFill>
                <a:prstClr val="white"/>
              </a:solidFill>
            </a:endParaRPr>
          </a:p>
        </p:txBody>
      </p:sp>
      <p:sp>
        <p:nvSpPr>
          <p:cNvPr id="15" name="Action Button: Custom 14">
            <a:hlinkClick r:id="" action="ppaction://noaction" highlightClick="1"/>
          </p:cNvPr>
          <p:cNvSpPr/>
          <p:nvPr/>
        </p:nvSpPr>
        <p:spPr>
          <a:xfrm>
            <a:off x="501320" y="5050987"/>
            <a:ext cx="685800" cy="632840"/>
          </a:xfrm>
          <a:prstGeom prst="actionButtonBlank">
            <a:avLst/>
          </a:prstGeom>
          <a:solidFill>
            <a:srgbClr val="00CC00"/>
          </a:solidFill>
          <a:scene3d>
            <a:camera prst="orthographicFront"/>
            <a:lightRig rig="balanced" dir="t"/>
          </a:scene3d>
          <a:sp3d extrusionH="76200" contourW="12700" prstMaterial="plastic">
            <a:bevelT/>
            <a:bevelB/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prstClr val="white"/>
                </a:solidFill>
              </a:rPr>
              <a:t>C</a:t>
            </a:r>
            <a:endParaRPr lang="en-US" sz="5000" dirty="0">
              <a:solidFill>
                <a:prstClr val="white"/>
              </a:solidFill>
            </a:endParaRPr>
          </a:p>
        </p:txBody>
      </p:sp>
      <p:sp>
        <p:nvSpPr>
          <p:cNvPr id="16" name="Action Button: Custom 15">
            <a:hlinkClick r:id="" action="ppaction://noaction" highlightClick="1"/>
          </p:cNvPr>
          <p:cNvSpPr/>
          <p:nvPr/>
        </p:nvSpPr>
        <p:spPr>
          <a:xfrm>
            <a:off x="484908" y="5889187"/>
            <a:ext cx="685800" cy="632840"/>
          </a:xfrm>
          <a:prstGeom prst="actionButtonBlank">
            <a:avLst/>
          </a:prstGeom>
          <a:solidFill>
            <a:srgbClr val="00CC00"/>
          </a:solidFill>
          <a:scene3d>
            <a:camera prst="orthographicFront"/>
            <a:lightRig rig="balanced" dir="t"/>
          </a:scene3d>
          <a:sp3d extrusionH="76200" contourW="12700" prstMaterial="plastic">
            <a:bevelT/>
            <a:bevelB/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64181" y="4235084"/>
            <a:ext cx="1600199" cy="658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 = 15,7</a:t>
            </a:r>
            <a:endParaRPr lang="en-US" sz="3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355784" y="5062923"/>
                <a:ext cx="21360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𝒍</m:t>
                      </m:r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𝟕</m:t>
                      </m:r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𝟖</m:t>
                      </m:r>
                    </m:oMath>
                  </m:oMathPara>
                </a14:m>
                <a:endParaRPr lang="en-US" sz="36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784" y="5062923"/>
                <a:ext cx="213603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441175"/>
              </p:ext>
            </p:extLst>
          </p:nvPr>
        </p:nvGraphicFramePr>
        <p:xfrm>
          <a:off x="1707682" y="3441159"/>
          <a:ext cx="1530337" cy="588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1" name="Equation" r:id="rId4" imgW="495000" imgH="190440" progId="Equation.3">
                  <p:embed/>
                </p:oleObj>
              </mc:Choice>
              <mc:Fallback>
                <p:oleObj name="Equation" r:id="rId4" imgW="495000" imgH="1904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07682" y="3441159"/>
                        <a:ext cx="1530337" cy="588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957001"/>
              </p:ext>
            </p:extLst>
          </p:nvPr>
        </p:nvGraphicFramePr>
        <p:xfrm>
          <a:off x="1532431" y="5953204"/>
          <a:ext cx="15113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2" name="Equation" r:id="rId6" imgW="431640" imgH="203040" progId="Equation.3">
                  <p:embed/>
                </p:oleObj>
              </mc:Choice>
              <mc:Fallback>
                <p:oleObj name="Equation" r:id="rId6" imgW="43164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32431" y="5953204"/>
                        <a:ext cx="15113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le 1"/>
          <p:cNvSpPr txBox="1">
            <a:spLocks/>
          </p:cNvSpPr>
          <p:nvPr/>
        </p:nvSpPr>
        <p:spPr>
          <a:xfrm>
            <a:off x="0" y="533400"/>
            <a:ext cx="9144000" cy="98708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b="1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04797" y="3260950"/>
            <a:ext cx="355340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i="1" u="sng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i="1" u="sng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i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685294"/>
              </p:ext>
            </p:extLst>
          </p:nvPr>
        </p:nvGraphicFramePr>
        <p:xfrm>
          <a:off x="3657600" y="4231787"/>
          <a:ext cx="5275132" cy="1135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3" name="Equation" r:id="rId8" imgW="1828800" imgH="393480" progId="Equation.DSMT4">
                  <p:embed/>
                </p:oleObj>
              </mc:Choice>
              <mc:Fallback>
                <p:oleObj name="Equation" r:id="rId8" imgW="18288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57600" y="4231787"/>
                        <a:ext cx="5275132" cy="1135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493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048" y="1765594"/>
            <a:ext cx="83997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5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5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5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5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5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5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5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5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35,6 cm </a:t>
            </a:r>
            <a:r>
              <a:rPr lang="en-US" sz="35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5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5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5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5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5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5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5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35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ction Button: Custom 7">
            <a:hlinkClick r:id="" action="ppaction://noaction" highlightClick="1"/>
          </p:cNvPr>
          <p:cNvSpPr/>
          <p:nvPr/>
        </p:nvSpPr>
        <p:spPr>
          <a:xfrm>
            <a:off x="402484" y="3120806"/>
            <a:ext cx="685800" cy="632840"/>
          </a:xfrm>
          <a:prstGeom prst="actionButtonBlank">
            <a:avLst/>
          </a:prstGeom>
          <a:solidFill>
            <a:srgbClr val="FFFF00"/>
          </a:solidFill>
          <a:scene3d>
            <a:camera prst="orthographicFront"/>
            <a:lightRig rig="balanced" dir="t"/>
          </a:scene3d>
          <a:sp3d extrusionH="76200" contourW="12700" prstMaterial="plastic">
            <a:bevelT/>
            <a:bevelB/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srgbClr val="FF0000"/>
                </a:solidFill>
              </a:rPr>
              <a:t>A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14" name="Action Button: Custom 13">
            <a:hlinkClick r:id="" action="ppaction://noaction" highlightClick="1"/>
          </p:cNvPr>
          <p:cNvSpPr/>
          <p:nvPr/>
        </p:nvSpPr>
        <p:spPr>
          <a:xfrm>
            <a:off x="402484" y="3902961"/>
            <a:ext cx="685800" cy="632840"/>
          </a:xfrm>
          <a:prstGeom prst="actionButtonBlank">
            <a:avLst/>
          </a:prstGeom>
          <a:solidFill>
            <a:srgbClr val="FFFF00"/>
          </a:solidFill>
          <a:scene3d>
            <a:camera prst="orthographicFront"/>
            <a:lightRig rig="balanced" dir="t"/>
          </a:scene3d>
          <a:sp3d extrusionH="76200" contourW="12700" prstMaterial="plastic">
            <a:bevelT/>
            <a:bevelB/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5" name="Action Button: Custom 14">
            <a:hlinkClick r:id="" action="ppaction://noaction" highlightClick="1"/>
          </p:cNvPr>
          <p:cNvSpPr/>
          <p:nvPr/>
        </p:nvSpPr>
        <p:spPr>
          <a:xfrm>
            <a:off x="392061" y="4702579"/>
            <a:ext cx="685800" cy="632840"/>
          </a:xfrm>
          <a:prstGeom prst="actionButtonBlank">
            <a:avLst/>
          </a:prstGeom>
          <a:solidFill>
            <a:srgbClr val="FFFF00"/>
          </a:solidFill>
          <a:scene3d>
            <a:camera prst="orthographicFront"/>
            <a:lightRig rig="balanced" dir="t"/>
          </a:scene3d>
          <a:sp3d extrusionH="76200" contourW="12700" prstMaterial="plastic">
            <a:bevelT/>
            <a:bevelB/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srgbClr val="FF0000"/>
                </a:solidFill>
              </a:rPr>
              <a:t>C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16" name="Action Button: Custom 15">
            <a:hlinkClick r:id="" action="ppaction://noaction" highlightClick="1"/>
          </p:cNvPr>
          <p:cNvSpPr/>
          <p:nvPr/>
        </p:nvSpPr>
        <p:spPr>
          <a:xfrm>
            <a:off x="389785" y="5534436"/>
            <a:ext cx="685800" cy="632840"/>
          </a:xfrm>
          <a:prstGeom prst="actionButtonBlank">
            <a:avLst/>
          </a:prstGeom>
          <a:solidFill>
            <a:srgbClr val="FFFF00"/>
          </a:solidFill>
          <a:scene3d>
            <a:camera prst="orthographicFront"/>
            <a:lightRig rig="balanced" dir="t"/>
          </a:scene3d>
          <a:sp3d extrusionH="76200" contourW="12700" prstMaterial="plastic">
            <a:bevelT/>
            <a:bevelB/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19200" y="3121005"/>
            <a:ext cx="2590799" cy="658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 = 40,8 cm</a:t>
            </a:r>
            <a:endParaRPr lang="en-US" sz="3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97710" y="4725097"/>
            <a:ext cx="2590800" cy="658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 = 81,6 cm</a:t>
            </a:r>
            <a:endParaRPr lang="en-US" sz="3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2700" y="778511"/>
            <a:ext cx="9144000" cy="98708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600" b="1" dirty="0">
              <a:solidFill>
                <a:srgbClr val="1F497D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8302499"/>
              </p:ext>
            </p:extLst>
          </p:nvPr>
        </p:nvGraphicFramePr>
        <p:xfrm>
          <a:off x="5788924" y="1765594"/>
          <a:ext cx="762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0" name="Equation" r:id="rId3" imgW="253800" imgH="203040" progId="Equation.3">
                  <p:embed/>
                </p:oleObj>
              </mc:Choice>
              <mc:Fallback>
                <p:oleObj name="Equation" r:id="rId3" imgW="25380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88924" y="1765594"/>
                        <a:ext cx="7620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416733"/>
              </p:ext>
            </p:extLst>
          </p:nvPr>
        </p:nvGraphicFramePr>
        <p:xfrm>
          <a:off x="1254543" y="3960904"/>
          <a:ext cx="2477134" cy="649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1" name="Equation" r:id="rId5" imgW="749160" imgH="203040" progId="Equation.3">
                  <p:embed/>
                </p:oleObj>
              </mc:Choice>
              <mc:Fallback>
                <p:oleObj name="Equation" r:id="rId5" imgW="7491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54543" y="3960904"/>
                        <a:ext cx="2477134" cy="649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502568"/>
              </p:ext>
            </p:extLst>
          </p:nvPr>
        </p:nvGraphicFramePr>
        <p:xfrm>
          <a:off x="1205552" y="5534436"/>
          <a:ext cx="2529992" cy="697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2" name="Equation" r:id="rId7" imgW="736560" imgH="203040" progId="Equation.3">
                  <p:embed/>
                </p:oleObj>
              </mc:Choice>
              <mc:Fallback>
                <p:oleObj name="Equation" r:id="rId7" imgW="7365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05552" y="5534436"/>
                        <a:ext cx="2529992" cy="697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898284" y="3022863"/>
            <a:ext cx="2743200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u="sng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i="1" u="sng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i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09695"/>
              </p:ext>
            </p:extLst>
          </p:nvPr>
        </p:nvGraphicFramePr>
        <p:xfrm>
          <a:off x="4217237" y="4219381"/>
          <a:ext cx="4734707" cy="111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3" name="Equation" r:id="rId9" imgW="1777680" imgH="419040" progId="Equation.DSMT4">
                  <p:embed/>
                </p:oleObj>
              </mc:Choice>
              <mc:Fallback>
                <p:oleObj name="Equation" r:id="rId9" imgW="17776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17237" y="4219381"/>
                        <a:ext cx="4734707" cy="1116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142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3500" y="922435"/>
            <a:ext cx="906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21 cm,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20,8 cm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3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088" y="2410340"/>
            <a:ext cx="4495800" cy="241376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 Minh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4178" y="2422261"/>
            <a:ext cx="4495800" cy="241376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 Nam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9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4856202"/>
            <a:ext cx="541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ction Button: Custom 10">
            <a:hlinkClick r:id="" action="ppaction://noaction" highlightClick="1"/>
          </p:cNvPr>
          <p:cNvSpPr/>
          <p:nvPr/>
        </p:nvSpPr>
        <p:spPr>
          <a:xfrm>
            <a:off x="4769427" y="5915627"/>
            <a:ext cx="717214" cy="584775"/>
          </a:xfrm>
          <a:prstGeom prst="actionButtonBlank">
            <a:avLst/>
          </a:prstGeom>
          <a:solidFill>
            <a:srgbClr val="FF0000"/>
          </a:solidFill>
          <a:scene3d>
            <a:camera prst="orthographicFront"/>
            <a:lightRig rig="balanced" dir="t"/>
          </a:scene3d>
          <a:sp3d extrusionH="76200" contourW="12700" prstMaterial="plastic">
            <a:bevelT/>
            <a:bevelB/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2" name="Action Button: Custom 11">
            <a:hlinkClick r:id="" action="ppaction://noaction" highlightClick="1"/>
          </p:cNvPr>
          <p:cNvSpPr/>
          <p:nvPr/>
        </p:nvSpPr>
        <p:spPr>
          <a:xfrm>
            <a:off x="381000" y="5448002"/>
            <a:ext cx="838200" cy="571815"/>
          </a:xfrm>
          <a:prstGeom prst="actionButtonBlank">
            <a:avLst/>
          </a:prstGeom>
          <a:solidFill>
            <a:srgbClr val="FF0000"/>
          </a:solidFill>
          <a:scene3d>
            <a:camera prst="orthographicFront"/>
            <a:lightRig rig="balanced" dir="t"/>
          </a:scene3d>
          <a:sp3d extrusionH="76200" contourW="12700" prstMaterial="plastic">
            <a:bevelT/>
            <a:bevelB/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</a:rPr>
              <a:t>A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9817" y="5930429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" y="5448002"/>
            <a:ext cx="3582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025879"/>
              </p:ext>
            </p:extLst>
          </p:nvPr>
        </p:nvGraphicFramePr>
        <p:xfrm>
          <a:off x="105416" y="2809908"/>
          <a:ext cx="4407823" cy="1939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4" name="Equation" r:id="rId3" imgW="1904760" imgH="838080" progId="Equation.3">
                  <p:embed/>
                </p:oleObj>
              </mc:Choice>
              <mc:Fallback>
                <p:oleObj name="Equation" r:id="rId3" imgW="1904760" imgH="8380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416" y="2809908"/>
                        <a:ext cx="4407823" cy="1939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itle 1"/>
          <p:cNvSpPr txBox="1">
            <a:spLocks/>
          </p:cNvSpPr>
          <p:nvPr/>
        </p:nvSpPr>
        <p:spPr>
          <a:xfrm>
            <a:off x="0" y="3517"/>
            <a:ext cx="9143999" cy="98708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883147"/>
              </p:ext>
            </p:extLst>
          </p:nvPr>
        </p:nvGraphicFramePr>
        <p:xfrm>
          <a:off x="4594178" y="2779022"/>
          <a:ext cx="4333092" cy="1869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5" name="Equation" r:id="rId5" imgW="1942920" imgH="838080" progId="Equation.DSMT4">
                  <p:embed/>
                </p:oleObj>
              </mc:Choice>
              <mc:Fallback>
                <p:oleObj name="Equation" r:id="rId5" imgW="1942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94178" y="2779022"/>
                        <a:ext cx="4333092" cy="1869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814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0" y="1524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</a:t>
            </a:r>
            <a:endParaRPr lang="en-US" altLang="en-US" sz="28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228600" y="1752600"/>
            <a:ext cx="86081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69 SGK –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94,95</a:t>
            </a:r>
          </a:p>
        </p:txBody>
      </p:sp>
      <p:sp>
        <p:nvSpPr>
          <p:cNvPr id="922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225" name="Rectangle 8"/>
          <p:cNvSpPr>
            <a:spLocks noChangeArrowheads="1"/>
          </p:cNvSpPr>
          <p:nvPr/>
        </p:nvSpPr>
        <p:spPr bwMode="auto">
          <a:xfrm>
            <a:off x="0" y="857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/>
              <a:t> 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421541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04787" y="4766608"/>
            <a:ext cx="87868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0" hangingPunct="0">
              <a:buFontTx/>
              <a:buChar char="-"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fr-FR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.d</a:t>
            </a:r>
            <a:r>
              <a:rPr lang="fr-FR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fr-FR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fr-FR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.1,672 (m)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FontTx/>
              <a:buChar char="-"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fr-FR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.d</a:t>
            </a:r>
            <a:r>
              <a:rPr lang="fr-FR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fr-FR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.1,672(m)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FontTx/>
              <a:buChar char="-"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228600" y="1384280"/>
            <a:ext cx="4572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69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(SGK - 95) </a:t>
            </a:r>
            <a:r>
              <a:rPr lang="en-US" sz="24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là1,672m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88cm.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2" descr="Bai tap_ 69_ May keo nong nghiep (SGK trang 95)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493818"/>
            <a:ext cx="41148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42728" y="31532"/>
            <a:ext cx="6001072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FF"/>
                </a:solidFill>
                <a:latin typeface="Times New Roman"/>
                <a:cs typeface="Times New Roman"/>
              </a:rPr>
              <a:t>§9.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ÑOÄ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DAØI ÑÖÔØNG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TROØN, CUNG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TROØN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6200" y="838200"/>
            <a:ext cx="4876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200" y="457200"/>
            <a:ext cx="6172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81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3972580"/>
            <a:ext cx="1414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152400" y="915412"/>
            <a:ext cx="4648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69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(SGK - 95) </a:t>
            </a:r>
            <a:r>
              <a:rPr lang="en-US" sz="24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là1,672m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88cm.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22" descr="Bai tap_ 69_ May keo nong nghiep (SGK trang 95)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679450"/>
            <a:ext cx="41148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990600" y="4306431"/>
            <a:ext cx="8001000" cy="2475369"/>
            <a:chOff x="876300" y="4306431"/>
            <a:chExt cx="8001000" cy="2475369"/>
          </a:xfrm>
        </p:grpSpPr>
        <p:sp>
          <p:nvSpPr>
            <p:cNvPr id="6" name="Text Box 21"/>
            <p:cNvSpPr txBox="1">
              <a:spLocks noChangeArrowheads="1"/>
            </p:cNvSpPr>
            <p:nvPr/>
          </p:nvSpPr>
          <p:spPr bwMode="auto">
            <a:xfrm>
              <a:off x="876300" y="4306431"/>
              <a:ext cx="8001000" cy="224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Chu vi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bánh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eaLnBrk="1" hangingPunct="1"/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Chu vi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bánh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eaLnBrk="1" hangingPunct="1"/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bánh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lăn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eaLnBrk="1" hangingPunct="1"/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Quãng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eaLnBrk="1" hangingPunct="1"/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lăng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bánh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                         (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3581400" y="4374932"/>
            <a:ext cx="23622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06" name="Equation" r:id="rId4" imgW="1130040" imgH="228600" progId="Equation.DSMT4">
                    <p:embed/>
                  </p:oleObj>
                </mc:Choice>
                <mc:Fallback>
                  <p:oleObj name="Equation" r:id="rId4" imgW="113004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1400" y="4374932"/>
                          <a:ext cx="2362200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490" name="Object 2"/>
            <p:cNvGraphicFramePr>
              <a:graphicFrameLocks noChangeAspect="1"/>
            </p:cNvGraphicFramePr>
            <p:nvPr/>
          </p:nvGraphicFramePr>
          <p:xfrm>
            <a:off x="3810000" y="4787464"/>
            <a:ext cx="222885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07" name="Equation" r:id="rId6" imgW="1066680" imgH="228600" progId="Equation.DSMT4">
                    <p:embed/>
                  </p:oleObj>
                </mc:Choice>
                <mc:Fallback>
                  <p:oleObj name="Equation" r:id="rId6" imgW="10666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0" y="4787464"/>
                          <a:ext cx="2228850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491" name="Object 3"/>
            <p:cNvGraphicFramePr>
              <a:graphicFrameLocks noChangeAspect="1"/>
            </p:cNvGraphicFramePr>
            <p:nvPr/>
          </p:nvGraphicFramePr>
          <p:xfrm>
            <a:off x="4914900" y="5642302"/>
            <a:ext cx="1936750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08" name="Equation" r:id="rId8" imgW="927000" imgH="203040" progId="Equation.DSMT4">
                    <p:embed/>
                  </p:oleObj>
                </mc:Choice>
                <mc:Fallback>
                  <p:oleObj name="Equation" r:id="rId8" imgW="92700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14900" y="5642302"/>
                          <a:ext cx="1936750" cy="406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492" name="Object 4"/>
            <p:cNvGraphicFramePr>
              <a:graphicFrameLocks noChangeAspect="1"/>
            </p:cNvGraphicFramePr>
            <p:nvPr/>
          </p:nvGraphicFramePr>
          <p:xfrm>
            <a:off x="5372100" y="5943600"/>
            <a:ext cx="20955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09" name="Equation" r:id="rId10" imgW="1002960" imgH="419040" progId="Equation.DSMT4">
                    <p:embed/>
                  </p:oleObj>
                </mc:Choice>
                <mc:Fallback>
                  <p:oleObj name="Equation" r:id="rId10" imgW="100296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72100" y="5943600"/>
                          <a:ext cx="2095500" cy="838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542728" y="31532"/>
            <a:ext cx="6001072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FF"/>
                </a:solidFill>
                <a:latin typeface="Times New Roman"/>
                <a:cs typeface="Times New Roman"/>
              </a:rPr>
              <a:t>§9.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ÑOÄ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DAØI ÑÖÔØNG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TROØN, CUNG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TROØN</a:t>
            </a:r>
          </a:p>
        </p:txBody>
      </p:sp>
    </p:spTree>
    <p:extLst>
      <p:ext uri="{BB962C8B-B14F-4D97-AF65-F5344CB8AC3E}">
        <p14:creationId xmlns:p14="http://schemas.microsoft.com/office/powerpoint/2010/main" val="151245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28" name="Text Box 16"/>
          <p:cNvSpPr txBox="1">
            <a:spLocks noChangeArrowheads="1"/>
          </p:cNvSpPr>
          <p:nvPr/>
        </p:nvSpPr>
        <p:spPr bwMode="auto">
          <a:xfrm>
            <a:off x="261937" y="2087940"/>
            <a:ext cx="87296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(SGK - 95) </a:t>
            </a:r>
            <a:r>
              <a:rPr lang="en-US" sz="24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1" hangingPunct="1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AC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BC.</a:t>
            </a:r>
          </a:p>
        </p:txBody>
      </p:sp>
      <p:pic>
        <p:nvPicPr>
          <p:cNvPr id="320532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38450"/>
            <a:ext cx="399573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2875" y="4766608"/>
            <a:ext cx="90011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 độ dài các nửa đường tròn đường kính AC, AB, BC</a:t>
            </a:r>
          </a:p>
          <a:p>
            <a:pPr eaLnBrk="1" hangingPunct="1"/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Tính tổng hai nửa đường tròn đường kính AB và BC</a:t>
            </a:r>
          </a:p>
          <a:p>
            <a:pPr eaLnBrk="1" hangingPunct="1"/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Suy ra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AC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42728" y="0"/>
            <a:ext cx="6001072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FF"/>
                </a:solidFill>
                <a:latin typeface="Times New Roman"/>
                <a:cs typeface="Times New Roman"/>
              </a:rPr>
              <a:t>§9.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ÑOÄ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DAØI ÑÖÔØNG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TROØN, CUNG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TROØN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200" y="838200"/>
            <a:ext cx="4876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6200" y="457200"/>
            <a:ext cx="6172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20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20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2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074AF-F314-447A-9F34-68919850E550}" type="slidenum">
              <a:rPr lang="en-US"/>
              <a:pPr/>
              <a:t>2</a:t>
            </a:fld>
            <a:endParaRPr lang="en-US"/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457200" y="9906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/>
            <a:r>
              <a:rPr lang="en-US" sz="2400" b="1" u="sng">
                <a:solidFill>
                  <a:srgbClr val="0000FF"/>
                </a:solidFill>
                <a:latin typeface=".VnTime" pitchFamily="34" charset="0"/>
              </a:rPr>
              <a:t>Bµi tËp </a:t>
            </a:r>
            <a:r>
              <a:rPr lang="en-US" sz="2400" b="1">
                <a:solidFill>
                  <a:srgbClr val="0000FF"/>
                </a:solidFill>
                <a:latin typeface=".VnTime" pitchFamily="34" charset="0"/>
              </a:rPr>
              <a:t>:</a:t>
            </a:r>
            <a:r>
              <a:rPr lang="en-US" sz="240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>
                <a:solidFill>
                  <a:srgbClr val="0000FF"/>
                </a:solidFill>
                <a:latin typeface=".VnTime" pitchFamily="34" charset="0"/>
              </a:rPr>
              <a:t>Cho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hình </a:t>
            </a:r>
            <a:r>
              <a:rPr lang="en-US" sz="2400" b="1">
                <a:solidFill>
                  <a:srgbClr val="0000FF"/>
                </a:solidFill>
                <a:latin typeface=".VnTime" pitchFamily="34" charset="0"/>
              </a:rPr>
              <a:t>vÏ víi sè ®o AOB = 100</a:t>
            </a:r>
            <a:r>
              <a:rPr lang="en-US" sz="2400" b="1" baseline="30000">
                <a:solidFill>
                  <a:srgbClr val="0000FF"/>
                </a:solidFill>
                <a:latin typeface=".VnTime" pitchFamily="34" charset="0"/>
              </a:rPr>
              <a:t>0</a:t>
            </a:r>
            <a:endParaRPr lang="en-US" sz="2400" b="1">
              <a:solidFill>
                <a:srgbClr val="0000FF"/>
              </a:solidFill>
              <a:latin typeface=".VnTime" pitchFamily="34" charset="0"/>
            </a:endParaRPr>
          </a:p>
          <a:p>
            <a:pPr marL="609600" indent="-609600"/>
            <a:r>
              <a:rPr lang="en-US" sz="2400" b="1">
                <a:solidFill>
                  <a:srgbClr val="0000FF"/>
                </a:solidFill>
                <a:latin typeface=".VnTime" pitchFamily="34" charset="0"/>
              </a:rPr>
              <a:t>a) Sè ®o cung nhá AmB lµ:</a:t>
            </a:r>
          </a:p>
          <a:p>
            <a:pPr marL="609600" indent="-609600"/>
            <a:r>
              <a:rPr lang="en-US" sz="2400" b="1">
                <a:solidFill>
                  <a:srgbClr val="0000FF"/>
                </a:solidFill>
                <a:latin typeface=".VnTime" pitchFamily="34" charset="0"/>
              </a:rPr>
              <a:t>A.     50</a:t>
            </a:r>
            <a:r>
              <a:rPr lang="en-US" sz="2400" b="1" baseline="30000">
                <a:solidFill>
                  <a:srgbClr val="0000FF"/>
                </a:solidFill>
                <a:latin typeface=".VnTime" pitchFamily="34" charset="0"/>
              </a:rPr>
              <a:t>0</a:t>
            </a:r>
            <a:r>
              <a:rPr lang="en-US" sz="2400" b="1">
                <a:solidFill>
                  <a:srgbClr val="0000FF"/>
                </a:solidFill>
                <a:latin typeface=".VnTime" pitchFamily="34" charset="0"/>
              </a:rPr>
              <a:t>                        B. 100</a:t>
            </a:r>
            <a:r>
              <a:rPr lang="en-US" sz="2400" b="1" baseline="30000">
                <a:solidFill>
                  <a:srgbClr val="0000FF"/>
                </a:solidFill>
                <a:latin typeface=".VnTime" pitchFamily="34" charset="0"/>
              </a:rPr>
              <a:t>0</a:t>
            </a:r>
            <a:r>
              <a:rPr lang="en-US" sz="2400" b="1">
                <a:solidFill>
                  <a:srgbClr val="0000FF"/>
                </a:solidFill>
                <a:latin typeface=".VnTime" pitchFamily="34" charset="0"/>
              </a:rPr>
              <a:t>                      </a:t>
            </a:r>
          </a:p>
          <a:p>
            <a:pPr marL="609600" indent="-609600"/>
            <a:r>
              <a:rPr lang="en-US" sz="2400" b="1">
                <a:solidFill>
                  <a:srgbClr val="0000FF"/>
                </a:solidFill>
                <a:latin typeface=".VnTime" pitchFamily="34" charset="0"/>
              </a:rPr>
              <a:t>C.     200</a:t>
            </a:r>
            <a:r>
              <a:rPr lang="en-US" sz="2400" b="1" baseline="30000">
                <a:solidFill>
                  <a:srgbClr val="0000FF"/>
                </a:solidFill>
                <a:latin typeface=".VnTime" pitchFamily="34" charset="0"/>
              </a:rPr>
              <a:t>0</a:t>
            </a:r>
            <a:r>
              <a:rPr lang="en-US" sz="2400" b="1">
                <a:solidFill>
                  <a:srgbClr val="0000FF"/>
                </a:solidFill>
                <a:latin typeface=".VnTime" pitchFamily="34" charset="0"/>
              </a:rPr>
              <a:t>                      D.  25</a:t>
            </a:r>
            <a:r>
              <a:rPr lang="en-US" sz="2400" b="1" baseline="30000">
                <a:solidFill>
                  <a:srgbClr val="0000FF"/>
                </a:solidFill>
                <a:latin typeface=".VnTime" pitchFamily="34" charset="0"/>
              </a:rPr>
              <a:t>0</a:t>
            </a:r>
            <a:endParaRPr lang="en-US" sz="2400" b="1">
              <a:solidFill>
                <a:srgbClr val="0000FF"/>
              </a:solidFill>
              <a:latin typeface=".VnTime" pitchFamily="34" charset="0"/>
            </a:endParaRPr>
          </a:p>
          <a:p>
            <a:pPr marL="609600" indent="-609600"/>
            <a:r>
              <a:rPr lang="en-US" sz="2400" b="1">
                <a:solidFill>
                  <a:srgbClr val="0000FF"/>
                </a:solidFill>
                <a:latin typeface=".VnTime" pitchFamily="34" charset="0"/>
              </a:rPr>
              <a:t>b) Sè ®o cung nhá AC lµ:</a:t>
            </a:r>
          </a:p>
          <a:p>
            <a:pPr marL="609600" indent="-609600"/>
            <a:r>
              <a:rPr lang="en-US" sz="2400" b="1">
                <a:solidFill>
                  <a:srgbClr val="0000FF"/>
                </a:solidFill>
                <a:latin typeface=".VnTime" pitchFamily="34" charset="0"/>
              </a:rPr>
              <a:t>A.       60</a:t>
            </a:r>
            <a:r>
              <a:rPr lang="en-US" sz="2400" b="1" baseline="30000">
                <a:solidFill>
                  <a:srgbClr val="0000FF"/>
                </a:solidFill>
                <a:latin typeface=".VnTime" pitchFamily="34" charset="0"/>
              </a:rPr>
              <a:t>0</a:t>
            </a:r>
            <a:r>
              <a:rPr lang="en-US" sz="2400" b="1">
                <a:solidFill>
                  <a:srgbClr val="0000FF"/>
                </a:solidFill>
                <a:latin typeface=".VnTime" pitchFamily="34" charset="0"/>
              </a:rPr>
              <a:t>                           B.  30</a:t>
            </a:r>
            <a:r>
              <a:rPr lang="en-US" sz="2400" b="1" baseline="30000">
                <a:solidFill>
                  <a:srgbClr val="0000FF"/>
                </a:solidFill>
                <a:latin typeface=".VnTime" pitchFamily="34" charset="0"/>
              </a:rPr>
              <a:t>0</a:t>
            </a:r>
            <a:endParaRPr lang="en-US" sz="2400" b="1">
              <a:solidFill>
                <a:srgbClr val="0000FF"/>
              </a:solidFill>
              <a:latin typeface=".VnTime" pitchFamily="34" charset="0"/>
            </a:endParaRPr>
          </a:p>
          <a:p>
            <a:pPr marL="609600" indent="-609600"/>
            <a:r>
              <a:rPr lang="en-US" sz="2400" b="1">
                <a:solidFill>
                  <a:srgbClr val="0000FF"/>
                </a:solidFill>
                <a:latin typeface=".VnTime" pitchFamily="34" charset="0"/>
              </a:rPr>
              <a:t>C.      70</a:t>
            </a:r>
            <a:r>
              <a:rPr lang="en-US" sz="2400" b="1" baseline="30000">
                <a:solidFill>
                  <a:srgbClr val="0000FF"/>
                </a:solidFill>
                <a:latin typeface=".VnTime" pitchFamily="34" charset="0"/>
              </a:rPr>
              <a:t>0</a:t>
            </a:r>
            <a:r>
              <a:rPr lang="en-US" sz="2400" b="1">
                <a:solidFill>
                  <a:srgbClr val="0000FF"/>
                </a:solidFill>
                <a:latin typeface=".VnTime" pitchFamily="34" charset="0"/>
              </a:rPr>
              <a:t>                           D.  80</a:t>
            </a:r>
            <a:r>
              <a:rPr lang="en-US" sz="2400" b="1" baseline="30000">
                <a:solidFill>
                  <a:srgbClr val="0000FF"/>
                </a:solidFill>
                <a:latin typeface=".VnTime" pitchFamily="34" charset="0"/>
              </a:rPr>
              <a:t>0</a:t>
            </a:r>
          </a:p>
        </p:txBody>
      </p:sp>
      <p:sp>
        <p:nvSpPr>
          <p:cNvPr id="12299" name="Oval 11"/>
          <p:cNvSpPr>
            <a:spLocks noChangeArrowheads="1"/>
          </p:cNvSpPr>
          <p:nvPr/>
        </p:nvSpPr>
        <p:spPr bwMode="auto">
          <a:xfrm>
            <a:off x="3352800" y="1752600"/>
            <a:ext cx="457200" cy="3810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>
                <a:latin typeface=".VnTime" pitchFamily="34" charset="0"/>
              </a:rPr>
              <a:t>B</a:t>
            </a:r>
          </a:p>
        </p:txBody>
      </p:sp>
      <p:sp>
        <p:nvSpPr>
          <p:cNvPr id="12300" name="AutoShape 12"/>
          <p:cNvSpPr>
            <a:spLocks noChangeArrowheads="1"/>
          </p:cNvSpPr>
          <p:nvPr/>
        </p:nvSpPr>
        <p:spPr bwMode="auto">
          <a:xfrm>
            <a:off x="381000" y="4267200"/>
            <a:ext cx="8763000" cy="2133600"/>
          </a:xfrm>
          <a:prstGeom prst="cloudCallout">
            <a:avLst>
              <a:gd name="adj1" fmla="val -35815"/>
              <a:gd name="adj2" fmla="val 49704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?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Sè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®o ®é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cña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cung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vµ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cña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c¶ </a:t>
            </a:r>
            <a:r>
              <a:rPr lang="en-US" sz="2400" b="1" dirty="0" smtClean="0">
                <a:solidFill>
                  <a:srgbClr val="FF3300"/>
                </a:solidFill>
                <a:latin typeface=".VnTime" pitchFamily="34" charset="0"/>
              </a:rPr>
              <a:t>®­</a:t>
            </a:r>
            <a:r>
              <a:rPr lang="en-US" sz="2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err="1" smtClean="0">
                <a:solidFill>
                  <a:srgbClr val="FF3300"/>
                </a:solidFill>
                <a:latin typeface=".VnTime" pitchFamily="34" charset="0"/>
              </a:rPr>
              <a:t>êng</a:t>
            </a:r>
            <a:r>
              <a:rPr lang="en-US" sz="2400" b="1" dirty="0" smtClean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trßn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ta ®·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biÕt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c¸ch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tÝnh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.</a:t>
            </a:r>
          </a:p>
          <a:p>
            <a:pPr algn="ctr" eaLnBrk="0" hangingPunct="0"/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VËy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®é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dµi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400" b="1" dirty="0" smtClean="0">
                <a:solidFill>
                  <a:srgbClr val="FF3300"/>
                </a:solidFill>
                <a:latin typeface=".VnTime" pitchFamily="34" charset="0"/>
              </a:rPr>
              <a:t>®­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err="1" smtClean="0">
                <a:solidFill>
                  <a:srgbClr val="FF3300"/>
                </a:solidFill>
                <a:latin typeface=".VnTime" pitchFamily="34" charset="0"/>
              </a:rPr>
              <a:t>êng</a:t>
            </a:r>
            <a:r>
              <a:rPr lang="en-US" sz="2400" b="1" dirty="0" smtClean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trßn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, ®é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dµi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cung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trßn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400" b="1" dirty="0" smtClean="0">
                <a:solidFill>
                  <a:srgbClr val="FF3300"/>
                </a:solidFill>
                <a:latin typeface=".VnTime" pitchFamily="34" charset="0"/>
              </a:rPr>
              <a:t>®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err="1" smtClean="0">
                <a:solidFill>
                  <a:srgbClr val="FF3300"/>
                </a:solidFill>
                <a:latin typeface=".VnTime" pitchFamily="34" charset="0"/>
              </a:rPr>
              <a:t>­îc</a:t>
            </a:r>
            <a:r>
              <a:rPr lang="en-US" sz="2400" b="1" dirty="0" smtClean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tÝnh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400" b="1" dirty="0" err="1" smtClean="0">
                <a:solidFill>
                  <a:srgbClr val="FF3300"/>
                </a:solidFill>
                <a:latin typeface=".VnTime" pitchFamily="34" charset="0"/>
              </a:rPr>
              <a:t>nh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smtClean="0">
                <a:solidFill>
                  <a:srgbClr val="FF3300"/>
                </a:solidFill>
                <a:latin typeface=".VnTime" pitchFamily="34" charset="0"/>
              </a:rPr>
              <a:t>­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thÕ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.VnTime" pitchFamily="34" charset="0"/>
              </a:rPr>
              <a:t>nµo</a:t>
            </a: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?</a:t>
            </a:r>
          </a:p>
        </p:txBody>
      </p:sp>
      <p:sp>
        <p:nvSpPr>
          <p:cNvPr id="12301" name="Oval 13"/>
          <p:cNvSpPr>
            <a:spLocks noChangeArrowheads="1"/>
          </p:cNvSpPr>
          <p:nvPr/>
        </p:nvSpPr>
        <p:spPr bwMode="auto">
          <a:xfrm>
            <a:off x="457200" y="2819400"/>
            <a:ext cx="457200" cy="3810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>
                <a:latin typeface=".VnTime" pitchFamily="34" charset="0"/>
              </a:rPr>
              <a:t>A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867400" y="1600200"/>
            <a:ext cx="3048000" cy="2689225"/>
            <a:chOff x="3552" y="1008"/>
            <a:chExt cx="1920" cy="1694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3552" y="1008"/>
              <a:ext cx="1920" cy="1694"/>
              <a:chOff x="3552" y="994"/>
              <a:chExt cx="1920" cy="1694"/>
            </a:xfrm>
          </p:grpSpPr>
          <p:sp>
            <p:nvSpPr>
              <p:cNvPr id="12304" name="AutoShape 16"/>
              <p:cNvSpPr>
                <a:spLocks noChangeAspect="1" noChangeArrowheads="1" noTextEdit="1"/>
              </p:cNvSpPr>
              <p:nvPr/>
            </p:nvSpPr>
            <p:spPr bwMode="auto">
              <a:xfrm>
                <a:off x="3552" y="1008"/>
                <a:ext cx="1680" cy="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5" name="Oval 17"/>
              <p:cNvSpPr>
                <a:spLocks noChangeArrowheads="1"/>
              </p:cNvSpPr>
              <p:nvPr/>
            </p:nvSpPr>
            <p:spPr bwMode="auto">
              <a:xfrm>
                <a:off x="3744" y="1022"/>
                <a:ext cx="1488" cy="1440"/>
              </a:xfrm>
              <a:prstGeom prst="ellips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6" name="Line 18"/>
              <p:cNvSpPr>
                <a:spLocks noChangeShapeType="1"/>
              </p:cNvSpPr>
              <p:nvPr/>
            </p:nvSpPr>
            <p:spPr bwMode="auto">
              <a:xfrm>
                <a:off x="4450" y="1042"/>
                <a:ext cx="1" cy="694"/>
              </a:xfrm>
              <a:prstGeom prst="line">
                <a:avLst/>
              </a:prstGeom>
              <a:noFill/>
              <a:ln w="158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7" name="Line 19"/>
              <p:cNvSpPr>
                <a:spLocks noChangeShapeType="1"/>
              </p:cNvSpPr>
              <p:nvPr/>
            </p:nvSpPr>
            <p:spPr bwMode="auto">
              <a:xfrm flipH="1">
                <a:off x="4224" y="1756"/>
                <a:ext cx="224" cy="643"/>
              </a:xfrm>
              <a:prstGeom prst="line">
                <a:avLst/>
              </a:prstGeom>
              <a:noFill/>
              <a:ln w="158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8" name="Line 20"/>
              <p:cNvSpPr>
                <a:spLocks noChangeShapeType="1"/>
              </p:cNvSpPr>
              <p:nvPr/>
            </p:nvSpPr>
            <p:spPr bwMode="auto">
              <a:xfrm flipH="1">
                <a:off x="3840" y="1008"/>
                <a:ext cx="624" cy="365"/>
              </a:xfrm>
              <a:prstGeom prst="line">
                <a:avLst/>
              </a:prstGeom>
              <a:noFill/>
              <a:ln w="158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9" name="Line 21"/>
              <p:cNvSpPr>
                <a:spLocks noChangeShapeType="1"/>
              </p:cNvSpPr>
              <p:nvPr/>
            </p:nvSpPr>
            <p:spPr bwMode="auto">
              <a:xfrm>
                <a:off x="3848" y="1381"/>
                <a:ext cx="602" cy="357"/>
              </a:xfrm>
              <a:prstGeom prst="line">
                <a:avLst/>
              </a:prstGeom>
              <a:noFill/>
              <a:ln w="158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0" name="Rectangle 22"/>
              <p:cNvSpPr>
                <a:spLocks noChangeArrowheads="1"/>
              </p:cNvSpPr>
              <p:nvPr/>
            </p:nvSpPr>
            <p:spPr bwMode="auto">
              <a:xfrm>
                <a:off x="3674" y="1330"/>
                <a:ext cx="101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900">
                    <a:solidFill>
                      <a:srgbClr val="000000"/>
                    </a:solidFill>
                  </a:rPr>
                  <a:t>A</a:t>
                </a:r>
                <a:endParaRPr lang="en-US">
                  <a:latin typeface="VNI-Times" pitchFamily="2" charset="0"/>
                </a:endParaRPr>
              </a:p>
            </p:txBody>
          </p:sp>
          <p:sp>
            <p:nvSpPr>
              <p:cNvPr id="12311" name="Rectangle 23"/>
              <p:cNvSpPr>
                <a:spLocks noChangeArrowheads="1"/>
              </p:cNvSpPr>
              <p:nvPr/>
            </p:nvSpPr>
            <p:spPr bwMode="auto">
              <a:xfrm>
                <a:off x="5088" y="1584"/>
                <a:ext cx="38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endParaRPr lang="en-US">
                  <a:latin typeface="VNI-Times" pitchFamily="2" charset="0"/>
                </a:endParaRPr>
              </a:p>
            </p:txBody>
          </p:sp>
          <p:sp>
            <p:nvSpPr>
              <p:cNvPr id="12312" name="Rectangle 24"/>
              <p:cNvSpPr>
                <a:spLocks noChangeArrowheads="1"/>
              </p:cNvSpPr>
              <p:nvPr/>
            </p:nvSpPr>
            <p:spPr bwMode="auto">
              <a:xfrm>
                <a:off x="3605" y="1920"/>
                <a:ext cx="13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000000"/>
                    </a:solidFill>
                  </a:rPr>
                  <a:t>m</a:t>
                </a:r>
                <a:endParaRPr lang="en-US">
                  <a:latin typeface="VNI-Times" pitchFamily="2" charset="0"/>
                </a:endParaRPr>
              </a:p>
            </p:txBody>
          </p:sp>
          <p:sp>
            <p:nvSpPr>
              <p:cNvPr id="12313" name="Rectangle 25"/>
              <p:cNvSpPr>
                <a:spLocks noChangeArrowheads="1"/>
              </p:cNvSpPr>
              <p:nvPr/>
            </p:nvSpPr>
            <p:spPr bwMode="auto">
              <a:xfrm>
                <a:off x="4194" y="1747"/>
                <a:ext cx="17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300">
                    <a:solidFill>
                      <a:srgbClr val="000000"/>
                    </a:solidFill>
                  </a:rPr>
                  <a:t>100</a:t>
                </a:r>
                <a:endParaRPr lang="en-US">
                  <a:latin typeface="VNI-Times" pitchFamily="2" charset="0"/>
                </a:endParaRPr>
              </a:p>
            </p:txBody>
          </p:sp>
          <p:sp>
            <p:nvSpPr>
              <p:cNvPr id="12314" name="Rectangle 26"/>
              <p:cNvSpPr>
                <a:spLocks noChangeArrowheads="1"/>
              </p:cNvSpPr>
              <p:nvPr/>
            </p:nvSpPr>
            <p:spPr bwMode="auto">
              <a:xfrm>
                <a:off x="4464" y="1056"/>
                <a:ext cx="110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900">
                    <a:solidFill>
                      <a:srgbClr val="000000"/>
                    </a:solidFill>
                  </a:rPr>
                  <a:t>C</a:t>
                </a:r>
                <a:endParaRPr lang="en-US">
                  <a:latin typeface="VNI-Times" pitchFamily="2" charset="0"/>
                </a:endParaRPr>
              </a:p>
            </p:txBody>
          </p:sp>
          <p:sp>
            <p:nvSpPr>
              <p:cNvPr id="12315" name="Rectangle 27"/>
              <p:cNvSpPr>
                <a:spLocks noChangeArrowheads="1"/>
              </p:cNvSpPr>
              <p:nvPr/>
            </p:nvSpPr>
            <p:spPr bwMode="auto">
              <a:xfrm>
                <a:off x="4512" y="1642"/>
                <a:ext cx="118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900">
                    <a:solidFill>
                      <a:srgbClr val="000000"/>
                    </a:solidFill>
                  </a:rPr>
                  <a:t>O</a:t>
                </a:r>
                <a:endParaRPr lang="en-US">
                  <a:latin typeface="VNI-Times" pitchFamily="2" charset="0"/>
                </a:endParaRPr>
              </a:p>
            </p:txBody>
          </p:sp>
          <p:sp>
            <p:nvSpPr>
              <p:cNvPr id="12316" name="Oval 28"/>
              <p:cNvSpPr>
                <a:spLocks noChangeArrowheads="1"/>
              </p:cNvSpPr>
              <p:nvPr/>
            </p:nvSpPr>
            <p:spPr bwMode="auto">
              <a:xfrm>
                <a:off x="4430" y="1714"/>
                <a:ext cx="41" cy="5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7" name="Oval 29"/>
              <p:cNvSpPr>
                <a:spLocks noChangeArrowheads="1"/>
              </p:cNvSpPr>
              <p:nvPr/>
            </p:nvSpPr>
            <p:spPr bwMode="auto">
              <a:xfrm>
                <a:off x="4430" y="994"/>
                <a:ext cx="41" cy="5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8" name="Oval 30"/>
              <p:cNvSpPr>
                <a:spLocks noChangeArrowheads="1"/>
              </p:cNvSpPr>
              <p:nvPr/>
            </p:nvSpPr>
            <p:spPr bwMode="auto">
              <a:xfrm>
                <a:off x="4196" y="2394"/>
                <a:ext cx="41" cy="4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9" name="Rectangle 31"/>
              <p:cNvSpPr>
                <a:spLocks noChangeArrowheads="1"/>
              </p:cNvSpPr>
              <p:nvPr/>
            </p:nvSpPr>
            <p:spPr bwMode="auto">
              <a:xfrm>
                <a:off x="4080" y="2400"/>
                <a:ext cx="48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en-US" sz="2000">
                    <a:solidFill>
                      <a:srgbClr val="000000"/>
                    </a:solidFill>
                  </a:rPr>
                  <a:t>B</a:t>
                </a:r>
                <a:endParaRPr lang="en-US" sz="2000">
                  <a:latin typeface="VNI-Times" pitchFamily="2" charset="0"/>
                </a:endParaRPr>
              </a:p>
            </p:txBody>
          </p:sp>
          <p:sp>
            <p:nvSpPr>
              <p:cNvPr id="12320" name="Oval 32"/>
              <p:cNvSpPr>
                <a:spLocks noChangeArrowheads="1"/>
              </p:cNvSpPr>
              <p:nvPr/>
            </p:nvSpPr>
            <p:spPr bwMode="auto">
              <a:xfrm>
                <a:off x="3826" y="1344"/>
                <a:ext cx="41" cy="51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21" name="Line 33"/>
            <p:cNvSpPr>
              <a:spLocks noChangeShapeType="1"/>
            </p:cNvSpPr>
            <p:nvPr/>
          </p:nvSpPr>
          <p:spPr bwMode="auto">
            <a:xfrm flipH="1">
              <a:off x="4080" y="1500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34"/>
            <p:cNvSpPr>
              <a:spLocks noChangeShapeType="1"/>
            </p:cNvSpPr>
            <p:nvPr/>
          </p:nvSpPr>
          <p:spPr bwMode="auto">
            <a:xfrm>
              <a:off x="4116" y="1176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23" name="Line 35"/>
          <p:cNvSpPr>
            <a:spLocks noChangeShapeType="1"/>
          </p:cNvSpPr>
          <p:nvPr/>
        </p:nvSpPr>
        <p:spPr bwMode="auto">
          <a:xfrm flipV="1">
            <a:off x="4648200" y="946150"/>
            <a:ext cx="300038" cy="12065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24" name="Line 36"/>
          <p:cNvSpPr>
            <a:spLocks noChangeShapeType="1"/>
          </p:cNvSpPr>
          <p:nvPr/>
        </p:nvSpPr>
        <p:spPr bwMode="auto">
          <a:xfrm>
            <a:off x="4953000" y="942975"/>
            <a:ext cx="276225" cy="131763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133600" y="76200"/>
            <a:ext cx="533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KIỂM TRA BÀI CŨ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 build="p"/>
      <p:bldP spid="12299" grpId="0" animBg="1"/>
      <p:bldP spid="12300" grpId="0" animBg="1"/>
      <p:bldP spid="12301" grpId="0" animBg="1"/>
      <p:bldP spid="12323" grpId="0" animBg="1"/>
      <p:bldP spid="123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28" name="Text Box 16"/>
          <p:cNvSpPr txBox="1">
            <a:spLocks noChangeArrowheads="1"/>
          </p:cNvSpPr>
          <p:nvPr/>
        </p:nvSpPr>
        <p:spPr bwMode="auto">
          <a:xfrm>
            <a:off x="185737" y="1478340"/>
            <a:ext cx="59102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(SGK - 95) </a:t>
            </a:r>
            <a:r>
              <a:rPr lang="en-US" sz="2400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AC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BC.</a:t>
            </a:r>
          </a:p>
        </p:txBody>
      </p:sp>
      <p:pic>
        <p:nvPicPr>
          <p:cNvPr id="320532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80914"/>
            <a:ext cx="399573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737" y="3286780"/>
            <a:ext cx="1414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42728" y="31532"/>
            <a:ext cx="6001072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FF"/>
                </a:solidFill>
                <a:latin typeface="Times New Roman"/>
                <a:cs typeface="Times New Roman"/>
              </a:rPr>
              <a:t>§9.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ÑOÄ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DAØI ÑÖÔØNG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TROØN, CUNG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TROØN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304800" y="3733800"/>
            <a:ext cx="644366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  <a:buFontTx/>
              <a:buChar char="-"/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AC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buFontTx/>
              <a:buChar char="-"/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buFontTx/>
              <a:buChar char="-"/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BC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096000" y="3689132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2" name="Equation" r:id="rId5" imgW="393480" imgH="393480" progId="Equation.DSMT4">
                  <p:embed/>
                </p:oleObj>
              </mc:Choice>
              <mc:Fallback>
                <p:oleObj name="Equation" r:id="rId5" imgW="393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689132"/>
                        <a:ext cx="91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304800" y="5862201"/>
            <a:ext cx="6248400" cy="843399"/>
            <a:chOff x="304800" y="5862201"/>
            <a:chExt cx="6248400" cy="843399"/>
          </a:xfrm>
        </p:grpSpPr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304800" y="5862201"/>
              <a:ext cx="103346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Ta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</a:p>
          </p:txBody>
        </p:sp>
        <p:graphicFrame>
          <p:nvGraphicFramePr>
            <p:cNvPr id="27650" name="Object 2"/>
            <p:cNvGraphicFramePr>
              <a:graphicFrameLocks noChangeAspect="1"/>
            </p:cNvGraphicFramePr>
            <p:nvPr/>
          </p:nvGraphicFramePr>
          <p:xfrm>
            <a:off x="1303338" y="5867400"/>
            <a:ext cx="5249862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663" name="Equation" r:id="rId7" imgW="2260440" imgH="393480" progId="Equation.DSMT4">
                    <p:embed/>
                  </p:oleObj>
                </mc:Choice>
                <mc:Fallback>
                  <p:oleObj name="Equation" r:id="rId7" imgW="226044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3338" y="5867400"/>
                          <a:ext cx="5249862" cy="838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6096000" y="4435366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4" name="Equation" r:id="rId9" imgW="393480" imgH="393480" progId="Equation.DSMT4">
                  <p:embed/>
                </p:oleObj>
              </mc:Choice>
              <mc:Fallback>
                <p:oleObj name="Equation" r:id="rId9" imgW="393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435366"/>
                        <a:ext cx="91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6126163" y="5149850"/>
          <a:ext cx="88423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5" name="Equation" r:id="rId11" imgW="380880" imgH="393480" progId="Equation.DSMT4">
                  <p:embed/>
                </p:oleObj>
              </mc:Choice>
              <mc:Fallback>
                <p:oleObj name="Equation" r:id="rId11" imgW="3808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6163" y="5149850"/>
                        <a:ext cx="884237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6200" y="838200"/>
            <a:ext cx="4876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6200" y="457200"/>
            <a:ext cx="6172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84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2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76200" y="762000"/>
            <a:ext cx="4572000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72( SGK/96).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ròng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rọc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540 mm.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cua-roa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200 mm.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AOB</a:t>
            </a:r>
          </a:p>
        </p:txBody>
      </p:sp>
      <p:sp>
        <p:nvSpPr>
          <p:cNvPr id="3" name="Oval 50" descr="Parchment"/>
          <p:cNvSpPr>
            <a:spLocks noChangeArrowheads="1"/>
          </p:cNvSpPr>
          <p:nvPr/>
        </p:nvSpPr>
        <p:spPr bwMode="auto">
          <a:xfrm>
            <a:off x="6067425" y="889938"/>
            <a:ext cx="1752600" cy="17526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Line 54"/>
          <p:cNvSpPr>
            <a:spLocks noChangeShapeType="1"/>
          </p:cNvSpPr>
          <p:nvPr/>
        </p:nvSpPr>
        <p:spPr bwMode="auto">
          <a:xfrm flipV="1">
            <a:off x="6969125" y="1377301"/>
            <a:ext cx="758825" cy="411162"/>
          </a:xfrm>
          <a:prstGeom prst="line">
            <a:avLst/>
          </a:prstGeom>
          <a:noFill/>
          <a:ln w="12700">
            <a:solidFill>
              <a:srgbClr val="00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55"/>
          <p:cNvSpPr>
            <a:spLocks noChangeShapeType="1"/>
          </p:cNvSpPr>
          <p:nvPr/>
        </p:nvSpPr>
        <p:spPr bwMode="auto">
          <a:xfrm flipH="1" flipV="1">
            <a:off x="6130925" y="1423338"/>
            <a:ext cx="838200" cy="365125"/>
          </a:xfrm>
          <a:prstGeom prst="line">
            <a:avLst/>
          </a:prstGeom>
          <a:noFill/>
          <a:ln w="12700">
            <a:solidFill>
              <a:srgbClr val="00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56"/>
          <p:cNvSpPr>
            <a:spLocks noChangeShapeType="1"/>
          </p:cNvSpPr>
          <p:nvPr/>
        </p:nvSpPr>
        <p:spPr bwMode="auto">
          <a:xfrm flipH="1">
            <a:off x="5303838" y="1423338"/>
            <a:ext cx="838200" cy="22860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Line 57"/>
          <p:cNvSpPr>
            <a:spLocks noChangeShapeType="1"/>
          </p:cNvSpPr>
          <p:nvPr/>
        </p:nvSpPr>
        <p:spPr bwMode="auto">
          <a:xfrm>
            <a:off x="7734300" y="1370951"/>
            <a:ext cx="898525" cy="23622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rc 61"/>
          <p:cNvSpPr>
            <a:spLocks/>
          </p:cNvSpPr>
          <p:nvPr/>
        </p:nvSpPr>
        <p:spPr bwMode="auto">
          <a:xfrm>
            <a:off x="6781800" y="1585263"/>
            <a:ext cx="338138" cy="319088"/>
          </a:xfrm>
          <a:custGeom>
            <a:avLst/>
            <a:gdLst>
              <a:gd name="T0" fmla="*/ 0 w 33282"/>
              <a:gd name="T1" fmla="*/ 127872 h 21600"/>
              <a:gd name="T2" fmla="*/ 338138 w 33282"/>
              <a:gd name="T3" fmla="*/ 104560 h 21600"/>
              <a:gd name="T4" fmla="*/ 175683 w 33282"/>
              <a:gd name="T5" fmla="*/ 319088 h 21600"/>
              <a:gd name="T6" fmla="*/ 0 60000 65536"/>
              <a:gd name="T7" fmla="*/ 0 60000 65536"/>
              <a:gd name="T8" fmla="*/ 0 60000 65536"/>
              <a:gd name="T9" fmla="*/ 0 w 33282"/>
              <a:gd name="T10" fmla="*/ 0 h 21600"/>
              <a:gd name="T11" fmla="*/ 33282 w 3328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282" h="21600" fill="none" extrusionOk="0">
                <a:moveTo>
                  <a:pt x="0" y="8656"/>
                </a:moveTo>
                <a:cubicBezTo>
                  <a:pt x="4078" y="3207"/>
                  <a:pt x="10486" y="-1"/>
                  <a:pt x="17292" y="0"/>
                </a:cubicBezTo>
                <a:cubicBezTo>
                  <a:pt x="23381" y="0"/>
                  <a:pt x="29187" y="2570"/>
                  <a:pt x="33281" y="7078"/>
                </a:cubicBezTo>
              </a:path>
              <a:path w="33282" h="21600" stroke="0" extrusionOk="0">
                <a:moveTo>
                  <a:pt x="0" y="8656"/>
                </a:moveTo>
                <a:cubicBezTo>
                  <a:pt x="4078" y="3207"/>
                  <a:pt x="10486" y="-1"/>
                  <a:pt x="17292" y="0"/>
                </a:cubicBezTo>
                <a:cubicBezTo>
                  <a:pt x="23381" y="0"/>
                  <a:pt x="29187" y="2570"/>
                  <a:pt x="33281" y="7078"/>
                </a:cubicBezTo>
                <a:lnTo>
                  <a:pt x="17292" y="21600"/>
                </a:lnTo>
                <a:close/>
              </a:path>
            </a:pathLst>
          </a:cu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 Box 62"/>
          <p:cNvSpPr txBox="1">
            <a:spLocks noChangeArrowheads="1"/>
          </p:cNvSpPr>
          <p:nvPr/>
        </p:nvSpPr>
        <p:spPr bwMode="auto">
          <a:xfrm>
            <a:off x="5794375" y="1166163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CC"/>
                </a:solidFill>
                <a:latin typeface="Tahoma" pitchFamily="34" charset="0"/>
              </a:rPr>
              <a:t>A</a:t>
            </a:r>
          </a:p>
        </p:txBody>
      </p:sp>
      <p:sp>
        <p:nvSpPr>
          <p:cNvPr id="10" name="Text Box 63"/>
          <p:cNvSpPr txBox="1">
            <a:spLocks noChangeArrowheads="1"/>
          </p:cNvSpPr>
          <p:nvPr/>
        </p:nvSpPr>
        <p:spPr bwMode="auto">
          <a:xfrm>
            <a:off x="7727950" y="1137588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CC"/>
                </a:solidFill>
                <a:latin typeface="Tahoma" pitchFamily="34" charset="0"/>
              </a:rPr>
              <a:t>B</a:t>
            </a:r>
          </a:p>
        </p:txBody>
      </p:sp>
      <p:sp>
        <p:nvSpPr>
          <p:cNvPr id="11" name="Text Box 64"/>
          <p:cNvSpPr txBox="1">
            <a:spLocks noChangeArrowheads="1"/>
          </p:cNvSpPr>
          <p:nvPr/>
        </p:nvSpPr>
        <p:spPr bwMode="auto">
          <a:xfrm>
            <a:off x="6784975" y="1775763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CC"/>
                </a:solidFill>
                <a:latin typeface="Tahoma" pitchFamily="34" charset="0"/>
              </a:rPr>
              <a:t>O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5418" y="3886200"/>
            <a:ext cx="1316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u="sng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GIẢI:</a:t>
            </a:r>
            <a:endParaRPr lang="en-US" sz="2400" b="1" u="sng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90600" y="4158952"/>
            <a:ext cx="4572000" cy="892175"/>
            <a:chOff x="990600" y="4158952"/>
            <a:chExt cx="4572000" cy="892175"/>
          </a:xfrm>
        </p:grpSpPr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990600" y="4311352"/>
              <a:ext cx="4572000" cy="56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spcBef>
                  <a:spcPct val="50000"/>
                </a:spcBef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Ta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endPara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66562" name="Object 2"/>
            <p:cNvGraphicFramePr>
              <a:graphicFrameLocks noChangeAspect="1"/>
            </p:cNvGraphicFramePr>
            <p:nvPr/>
          </p:nvGraphicFramePr>
          <p:xfrm>
            <a:off x="2133600" y="4158952"/>
            <a:ext cx="1565275" cy="892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79" name="Equation" r:id="rId4" imgW="622080" imgH="393480" progId="Equation.DSMT4">
                    <p:embed/>
                  </p:oleObj>
                </mc:Choice>
                <mc:Fallback>
                  <p:oleObj name="Equation" r:id="rId4" imgW="62208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3600" y="4158952"/>
                          <a:ext cx="1565275" cy="892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6563" name="Object 3"/>
          <p:cNvGraphicFramePr>
            <a:graphicFrameLocks noChangeAspect="1"/>
          </p:cNvGraphicFramePr>
          <p:nvPr/>
        </p:nvGraphicFramePr>
        <p:xfrm>
          <a:off x="685800" y="5073352"/>
          <a:ext cx="5078413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0" name="Equation" r:id="rId6" imgW="2019240" imgH="419040" progId="Equation.DSMT4">
                  <p:embed/>
                </p:oleObj>
              </mc:Choice>
              <mc:Fallback>
                <p:oleObj name="Equation" r:id="rId6" imgW="20192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073352"/>
                        <a:ext cx="5078413" cy="950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762000" y="6069608"/>
            <a:ext cx="2971800" cy="564257"/>
            <a:chOff x="762000" y="5867400"/>
            <a:chExt cx="4572000" cy="564257"/>
          </a:xfrm>
        </p:grpSpPr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762000" y="5867400"/>
              <a:ext cx="4572000" cy="56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spcBef>
                  <a:spcPct val="50000"/>
                </a:spcBef>
              </a:pPr>
              <a:r>
                <a:rPr lang="en-US" sz="2800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66564" name="Object 4"/>
            <p:cNvGraphicFramePr>
              <a:graphicFrameLocks noChangeAspect="1"/>
            </p:cNvGraphicFramePr>
            <p:nvPr/>
          </p:nvGraphicFramePr>
          <p:xfrm>
            <a:off x="1992923" y="5880536"/>
            <a:ext cx="2872154" cy="517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81" name="Equation" r:id="rId8" imgW="761760" imgH="228600" progId="Equation.DSMT4">
                    <p:embed/>
                  </p:oleObj>
                </mc:Choice>
                <mc:Fallback>
                  <p:oleObj name="Equation" r:id="rId8" imgW="76176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2923" y="5880536"/>
                          <a:ext cx="2872154" cy="517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542728" y="31532"/>
            <a:ext cx="6001072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FF"/>
                </a:solidFill>
                <a:latin typeface="Times New Roman"/>
                <a:cs typeface="Times New Roman"/>
              </a:rPr>
              <a:t>§9.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ÑOÄ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DAØI ÑÖÔØNG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TROØN, CUNG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TROØN</a:t>
            </a:r>
          </a:p>
        </p:txBody>
      </p:sp>
    </p:spTree>
    <p:extLst>
      <p:ext uri="{BB962C8B-B14F-4D97-AF65-F5344CB8AC3E}">
        <p14:creationId xmlns:p14="http://schemas.microsoft.com/office/powerpoint/2010/main" val="215818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Line 3"/>
          <p:cNvSpPr>
            <a:spLocks noChangeShapeType="1"/>
          </p:cNvSpPr>
          <p:nvPr/>
        </p:nvSpPr>
        <p:spPr bwMode="auto">
          <a:xfrm>
            <a:off x="4495800" y="671513"/>
            <a:ext cx="0" cy="6172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Text Box 4"/>
          <p:cNvSpPr txBox="1">
            <a:spLocks noChangeArrowheads="1"/>
          </p:cNvSpPr>
          <p:nvPr/>
        </p:nvSpPr>
        <p:spPr bwMode="auto">
          <a:xfrm>
            <a:off x="0" y="762000"/>
            <a:ext cx="42672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572000" y="762000"/>
            <a:ext cx="4191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")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</a:t>
            </a:r>
          </a:p>
        </p:txBody>
      </p:sp>
      <p:sp>
        <p:nvSpPr>
          <p:cNvPr id="4106" name="Text Box 8"/>
          <p:cNvSpPr txBox="1">
            <a:spLocks noChangeArrowheads="1"/>
          </p:cNvSpPr>
          <p:nvPr/>
        </p:nvSpPr>
        <p:spPr bwMode="auto">
          <a:xfrm>
            <a:off x="1219200" y="28956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H="1">
            <a:off x="6019800" y="1905000"/>
            <a:ext cx="0" cy="16764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>
            <a:off x="8489732" y="1828800"/>
            <a:ext cx="0" cy="167640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7239000" y="3064202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012082" y="1950720"/>
            <a:ext cx="2468880" cy="2468880"/>
            <a:chOff x="6012082" y="1468527"/>
            <a:chExt cx="2903318" cy="2895600"/>
          </a:xfrm>
        </p:grpSpPr>
        <p:sp>
          <p:nvSpPr>
            <p:cNvPr id="22539" name="Text Box 11"/>
            <p:cNvSpPr txBox="1">
              <a:spLocks noChangeArrowheads="1"/>
            </p:cNvSpPr>
            <p:nvPr/>
          </p:nvSpPr>
          <p:spPr bwMode="auto">
            <a:xfrm>
              <a:off x="7303034" y="2854208"/>
              <a:ext cx="4206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22544" name="Line 16"/>
            <p:cNvSpPr>
              <a:spLocks noChangeShapeType="1"/>
            </p:cNvSpPr>
            <p:nvPr/>
          </p:nvSpPr>
          <p:spPr bwMode="auto">
            <a:xfrm>
              <a:off x="6019800" y="2666090"/>
              <a:ext cx="2895600" cy="0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17"/>
            <p:cNvSpPr>
              <a:spLocks noChangeArrowheads="1"/>
            </p:cNvSpPr>
            <p:nvPr/>
          </p:nvSpPr>
          <p:spPr bwMode="auto">
            <a:xfrm>
              <a:off x="7772400" y="2895600"/>
              <a:ext cx="6858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</a:rPr>
                <a:t>R</a:t>
              </a:r>
            </a:p>
            <a:p>
              <a:pPr algn="ctr"/>
              <a:endParaRPr lang="en-US" sz="2400" b="1" dirty="0">
                <a:solidFill>
                  <a:srgbClr val="FF0066"/>
                </a:solidFill>
                <a:latin typeface="Times New Roman" pitchFamily="18" charset="0"/>
              </a:endParaRPr>
            </a:p>
          </p:txBody>
        </p:sp>
        <p:sp>
          <p:nvSpPr>
            <p:cNvPr id="22546" name="Rectangle 18"/>
            <p:cNvSpPr>
              <a:spLocks noChangeArrowheads="1"/>
            </p:cNvSpPr>
            <p:nvPr/>
          </p:nvSpPr>
          <p:spPr bwMode="auto">
            <a:xfrm>
              <a:off x="7239000" y="2237729"/>
              <a:ext cx="6858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</a:rPr>
                <a:t>d</a:t>
              </a:r>
            </a:p>
            <a:p>
              <a:pPr algn="ctr"/>
              <a:endParaRPr lang="en-US" sz="2400" b="1" dirty="0">
                <a:solidFill>
                  <a:srgbClr val="FF0066"/>
                </a:solidFill>
                <a:latin typeface="Times New Roman" pitchFamily="18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012082" y="1468527"/>
              <a:ext cx="2903318" cy="2895600"/>
              <a:chOff x="6012082" y="1468527"/>
              <a:chExt cx="2903318" cy="2895600"/>
            </a:xfrm>
          </p:grpSpPr>
          <p:sp>
            <p:nvSpPr>
              <p:cNvPr id="22538" name="Oval 10"/>
              <p:cNvSpPr>
                <a:spLocks noChangeArrowheads="1"/>
              </p:cNvSpPr>
              <p:nvPr/>
            </p:nvSpPr>
            <p:spPr bwMode="auto">
              <a:xfrm>
                <a:off x="6019800" y="1468527"/>
                <a:ext cx="2895600" cy="2895600"/>
              </a:xfrm>
              <a:prstGeom prst="ellips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1" name="Line 13"/>
              <p:cNvSpPr>
                <a:spLocks noChangeShapeType="1"/>
              </p:cNvSpPr>
              <p:nvPr/>
            </p:nvSpPr>
            <p:spPr bwMode="auto">
              <a:xfrm>
                <a:off x="6012082" y="2826340"/>
                <a:ext cx="2895600" cy="0"/>
              </a:xfrm>
              <a:prstGeom prst="line">
                <a:avLst/>
              </a:prstGeom>
              <a:noFill/>
              <a:ln w="38100">
                <a:solidFill>
                  <a:srgbClr val="CC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" name="Group 19"/>
              <p:cNvGrpSpPr>
                <a:grpSpLocks/>
              </p:cNvGrpSpPr>
              <p:nvPr/>
            </p:nvGrpSpPr>
            <p:grpSpPr bwMode="auto">
              <a:xfrm>
                <a:off x="8610600" y="2633472"/>
                <a:ext cx="260350" cy="228600"/>
                <a:chOff x="5068" y="2317"/>
                <a:chExt cx="62" cy="75"/>
              </a:xfrm>
            </p:grpSpPr>
            <p:sp>
              <p:nvSpPr>
                <p:cNvPr id="4125" name="Line 2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069" y="2329"/>
                  <a:ext cx="61" cy="0"/>
                </a:xfrm>
                <a:prstGeom prst="line">
                  <a:avLst/>
                </a:prstGeom>
                <a:noFill/>
                <a:ln w="317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6" name="Line 21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068" y="2317"/>
                  <a:ext cx="1" cy="75"/>
                </a:xfrm>
                <a:prstGeom prst="line">
                  <a:avLst/>
                </a:prstGeom>
                <a:noFill/>
                <a:ln w="317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" name="Group 22"/>
              <p:cNvGrpSpPr>
                <a:grpSpLocks/>
              </p:cNvGrpSpPr>
              <p:nvPr/>
            </p:nvGrpSpPr>
            <p:grpSpPr bwMode="auto">
              <a:xfrm>
                <a:off x="6019800" y="2667000"/>
                <a:ext cx="228600" cy="228600"/>
                <a:chOff x="3552" y="2688"/>
                <a:chExt cx="144" cy="144"/>
              </a:xfrm>
            </p:grpSpPr>
            <p:sp>
              <p:nvSpPr>
                <p:cNvPr id="4123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3552" y="268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4" name="Line 24"/>
                <p:cNvSpPr>
                  <a:spLocks noChangeShapeType="1"/>
                </p:cNvSpPr>
                <p:nvPr/>
              </p:nvSpPr>
              <p:spPr bwMode="auto">
                <a:xfrm>
                  <a:off x="3696" y="2688"/>
                  <a:ext cx="0" cy="144"/>
                </a:xfrm>
                <a:prstGeom prst="line">
                  <a:avLst/>
                </a:prstGeom>
                <a:noFill/>
                <a:ln w="31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aphicFrame>
        <p:nvGraphicFramePr>
          <p:cNvPr id="409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612264"/>
              </p:ext>
            </p:extLst>
          </p:nvPr>
        </p:nvGraphicFramePr>
        <p:xfrm>
          <a:off x="806450" y="2300288"/>
          <a:ext cx="1174750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Equation" r:id="rId4" imgW="571004" imgH="177646" progId="Equation.DSMT4">
                  <p:embed/>
                </p:oleObj>
              </mc:Choice>
              <mc:Fallback>
                <p:oleObj name="Equation" r:id="rId4" imgW="571004" imgH="177646" progId="Equation.DSMT4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450" y="2300288"/>
                        <a:ext cx="1174750" cy="36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53126"/>
              </p:ext>
            </p:extLst>
          </p:nvPr>
        </p:nvGraphicFramePr>
        <p:xfrm>
          <a:off x="2589213" y="2274888"/>
          <a:ext cx="10953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Equation" r:id="rId6" imgW="533160" imgH="190440" progId="Equation.DSMT4">
                  <p:embed/>
                </p:oleObj>
              </mc:Choice>
              <mc:Fallback>
                <p:oleObj name="Equation" r:id="rId6" imgW="533160" imgH="190440" progId="Equation.DSMT4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9213" y="2274888"/>
                        <a:ext cx="1095375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560" name="Text Box 32"/>
              <p:cNvSpPr txBox="1">
                <a:spLocks noChangeArrowheads="1"/>
              </p:cNvSpPr>
              <p:nvPr/>
            </p:nvSpPr>
            <p:spPr bwMode="auto">
              <a:xfrm>
                <a:off x="4585855" y="4436630"/>
                <a:ext cx="4419600" cy="175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sz="24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"pi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")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ký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tỷ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mà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gần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thường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lấy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𝜋</m:t>
                    </m:r>
                    <m:r>
                      <a:rPr lang="en-US" sz="2400" i="1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≈3,14</m:t>
                    </m:r>
                  </m:oMath>
                </a14:m>
                <a:r>
                  <a:rPr lang="en-US" sz="2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4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560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5855" y="4436630"/>
                <a:ext cx="4419600" cy="1754326"/>
              </a:xfrm>
              <a:prstGeom prst="rect">
                <a:avLst/>
              </a:prstGeom>
              <a:blipFill rotWithShape="1">
                <a:blip r:embed="rId8"/>
                <a:stretch>
                  <a:fillRect l="-2069" r="-414" b="-347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85800" y="107732"/>
            <a:ext cx="807720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FF"/>
                </a:solidFill>
                <a:latin typeface="Times New Roman"/>
                <a:cs typeface="Times New Roman"/>
              </a:rPr>
              <a:t>Tiết</a:t>
            </a:r>
            <a:r>
              <a:rPr lang="en-US" sz="2400" b="1" dirty="0" smtClean="0">
                <a:solidFill>
                  <a:srgbClr val="FF00FF"/>
                </a:solidFill>
                <a:latin typeface="Times New Roman"/>
                <a:cs typeface="Times New Roman"/>
              </a:rPr>
              <a:t> 52, §9.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ÑOÄ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DAØI ÑÖÔØNG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TROØN, CUNG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TROØN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0" y="2819400"/>
            <a:ext cx="4495800" cy="212365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R: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(d = 2R)</a:t>
            </a:r>
          </a:p>
          <a:p>
            <a:pPr eaLnBrk="1" hangingPunct="1">
              <a:lnSpc>
                <a:spcPct val="150000"/>
              </a:lnSpc>
            </a:pP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(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“pi”) 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304800" y="4489232"/>
          <a:ext cx="12287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" name="Equation" r:id="rId9" imgW="545760" imgH="203040" progId="Equation.DSMT4">
                  <p:embed/>
                </p:oleObj>
              </mc:Choice>
              <mc:Fallback>
                <p:oleObj name="Equation" r:id="rId9" imgW="545760" imgH="203040" progId="Equation.DSMT4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489232"/>
                        <a:ext cx="1228725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311907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22533" grpId="0"/>
      <p:bldP spid="22542" grpId="0" animBg="1"/>
      <p:bldP spid="22543" grpId="0" animBg="1"/>
      <p:bldP spid="22560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ng lo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6" y="986406"/>
            <a:ext cx="9136544" cy="5139757"/>
          </a:xfrm>
        </p:spPr>
      </p:pic>
    </p:spTree>
    <p:extLst>
      <p:ext uri="{BB962C8B-B14F-4D97-AF65-F5344CB8AC3E}">
        <p14:creationId xmlns:p14="http://schemas.microsoft.com/office/powerpoint/2010/main" val="56669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Text Box 8"/>
          <p:cNvSpPr txBox="1">
            <a:spLocks noChangeArrowheads="1"/>
          </p:cNvSpPr>
          <p:nvPr/>
        </p:nvSpPr>
        <p:spPr bwMode="auto">
          <a:xfrm>
            <a:off x="0" y="1542871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</a:rPr>
              <a:t> 65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( SGK-94)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</a:rPr>
              <a:t/>
            </a:r>
            <a:br>
              <a:rPr lang="en-US" sz="2400" dirty="0">
                <a:latin typeface="Times New Roman" pitchFamily="18" charset="0"/>
              </a:rPr>
            </a:br>
            <a:r>
              <a:rPr lang="en-US" sz="2400" dirty="0">
                <a:latin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>
                <a:sym typeface="Symbol" pitchFamily="18" charset="2"/>
              </a:rPr>
              <a:t>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3,14, </a:t>
            </a:r>
            <a:r>
              <a:rPr lang="en-US" sz="2400" dirty="0" err="1">
                <a:latin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điền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</a:rPr>
              <a:t> ô </a:t>
            </a:r>
            <a:r>
              <a:rPr lang="en-US" sz="2400" dirty="0" err="1">
                <a:latin typeface="Times New Roman" pitchFamily="18" charset="0"/>
              </a:rPr>
              <a:t>trống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</a:rPr>
              <a:t>(</a:t>
            </a:r>
            <a:r>
              <a:rPr lang="en-US" sz="2400" i="1" dirty="0" err="1">
                <a:latin typeface="Times New Roman" pitchFamily="18" charset="0"/>
              </a:rPr>
              <a:t>đơn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vị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độ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dài</a:t>
            </a:r>
            <a:r>
              <a:rPr lang="en-US" sz="2400" i="1" dirty="0">
                <a:latin typeface="Times New Roman" pitchFamily="18" charset="0"/>
              </a:rPr>
              <a:t>: cm, </a:t>
            </a:r>
            <a:r>
              <a:rPr lang="en-US" sz="2400" i="1" dirty="0" err="1">
                <a:latin typeface="Times New Roman" pitchFamily="18" charset="0"/>
              </a:rPr>
              <a:t>làm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tròn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kết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quả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đến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chữ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số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thập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phân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thứ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hai</a:t>
            </a:r>
            <a:r>
              <a:rPr lang="en-US" sz="2400" i="1" dirty="0">
                <a:latin typeface="Times New Roman" pitchFamily="18" charset="0"/>
              </a:rPr>
              <a:t>):</a:t>
            </a:r>
          </a:p>
        </p:txBody>
      </p:sp>
      <p:graphicFrame>
        <p:nvGraphicFramePr>
          <p:cNvPr id="21571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062979"/>
              </p:ext>
            </p:extLst>
          </p:nvPr>
        </p:nvGraphicFramePr>
        <p:xfrm>
          <a:off x="119063" y="2794000"/>
          <a:ext cx="8810626" cy="2214562"/>
        </p:xfrm>
        <a:graphic>
          <a:graphicData uri="http://schemas.openxmlformats.org/drawingml/2006/table">
            <a:tbl>
              <a:tblPr/>
              <a:tblGrid>
                <a:gridCol w="3595649"/>
                <a:gridCol w="708232"/>
                <a:gridCol w="901349"/>
                <a:gridCol w="901349"/>
                <a:gridCol w="901349"/>
                <a:gridCol w="797809"/>
                <a:gridCol w="1004889"/>
              </a:tblGrid>
              <a:tr h="677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Bán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kính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tròn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(R)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0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2400" b="0" i="0" u="none" strike="noStrike" kern="10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kern="10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kính</a:t>
                      </a:r>
                      <a:r>
                        <a:rPr kumimoji="0" lang="en-US" sz="2400" b="0" i="0" u="none" strike="noStrike" kern="10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kern="10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2400" b="0" i="0" u="none" strike="noStrike" kern="10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kern="10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tròn</a:t>
                      </a:r>
                      <a:r>
                        <a:rPr kumimoji="0" lang="en-US" sz="2400" b="0" i="0" u="none" strike="noStrike" kern="10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(d )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8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dài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tròn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(C)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25,12</a:t>
                      </a: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92" name="Rectangle 88"/>
          <p:cNvSpPr>
            <a:spLocks noChangeArrowheads="1"/>
          </p:cNvSpPr>
          <p:nvPr/>
        </p:nvSpPr>
        <p:spPr bwMode="auto">
          <a:xfrm>
            <a:off x="7000875" y="3579813"/>
            <a:ext cx="985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6,37</a:t>
            </a:r>
          </a:p>
        </p:txBody>
      </p:sp>
      <p:sp>
        <p:nvSpPr>
          <p:cNvPr id="21593" name="Rectangle 89"/>
          <p:cNvSpPr>
            <a:spLocks noChangeArrowheads="1"/>
          </p:cNvSpPr>
          <p:nvPr/>
        </p:nvSpPr>
        <p:spPr bwMode="auto">
          <a:xfrm>
            <a:off x="7143750" y="2936875"/>
            <a:ext cx="8130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3,19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94" name="Rectangle 90"/>
          <p:cNvSpPr>
            <a:spLocks noChangeArrowheads="1"/>
          </p:cNvSpPr>
          <p:nvPr/>
        </p:nvSpPr>
        <p:spPr bwMode="auto">
          <a:xfrm>
            <a:off x="6286500" y="4341813"/>
            <a:ext cx="822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9,42</a:t>
            </a:r>
          </a:p>
        </p:txBody>
      </p:sp>
      <p:sp>
        <p:nvSpPr>
          <p:cNvPr id="21595" name="Rectangle 91"/>
          <p:cNvSpPr>
            <a:spLocks noChangeArrowheads="1"/>
          </p:cNvSpPr>
          <p:nvPr/>
        </p:nvSpPr>
        <p:spPr bwMode="auto">
          <a:xfrm>
            <a:off x="6286500" y="2936875"/>
            <a:ext cx="639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1,5</a:t>
            </a:r>
          </a:p>
        </p:txBody>
      </p:sp>
      <p:sp>
        <p:nvSpPr>
          <p:cNvPr id="21596" name="Rectangle 92"/>
          <p:cNvSpPr>
            <a:spLocks noChangeArrowheads="1"/>
          </p:cNvSpPr>
          <p:nvPr/>
        </p:nvSpPr>
        <p:spPr bwMode="auto">
          <a:xfrm>
            <a:off x="5286375" y="4365625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18,84</a:t>
            </a:r>
          </a:p>
        </p:txBody>
      </p:sp>
      <p:sp>
        <p:nvSpPr>
          <p:cNvPr id="21597" name="Rectangle 93"/>
          <p:cNvSpPr>
            <a:spLocks noChangeArrowheads="1"/>
          </p:cNvSpPr>
          <p:nvPr/>
        </p:nvSpPr>
        <p:spPr bwMode="auto">
          <a:xfrm>
            <a:off x="5572125" y="3627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1598" name="Rectangle 94"/>
          <p:cNvSpPr>
            <a:spLocks noChangeArrowheads="1"/>
          </p:cNvSpPr>
          <p:nvPr/>
        </p:nvSpPr>
        <p:spPr bwMode="auto">
          <a:xfrm>
            <a:off x="4643438" y="2936875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1599" name="Rectangle 95"/>
          <p:cNvSpPr>
            <a:spLocks noChangeArrowheads="1"/>
          </p:cNvSpPr>
          <p:nvPr/>
        </p:nvSpPr>
        <p:spPr bwMode="auto">
          <a:xfrm>
            <a:off x="3643313" y="4365625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62,8</a:t>
            </a:r>
          </a:p>
        </p:txBody>
      </p:sp>
      <p:sp>
        <p:nvSpPr>
          <p:cNvPr id="21600" name="Rectangle 96"/>
          <p:cNvSpPr>
            <a:spLocks noChangeArrowheads="1"/>
          </p:cNvSpPr>
          <p:nvPr/>
        </p:nvSpPr>
        <p:spPr bwMode="auto">
          <a:xfrm>
            <a:off x="3786188" y="3698875"/>
            <a:ext cx="704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21601" name="Rectangle 97"/>
          <p:cNvSpPr>
            <a:spLocks noChangeArrowheads="1"/>
          </p:cNvSpPr>
          <p:nvPr/>
        </p:nvSpPr>
        <p:spPr bwMode="auto">
          <a:xfrm>
            <a:off x="4500563" y="4365625"/>
            <a:ext cx="83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31,4</a:t>
            </a:r>
          </a:p>
        </p:txBody>
      </p:sp>
      <p:sp>
        <p:nvSpPr>
          <p:cNvPr id="6191" name="Rectangle 120"/>
          <p:cNvSpPr>
            <a:spLocks noChangeArrowheads="1"/>
          </p:cNvSpPr>
          <p:nvPr/>
        </p:nvSpPr>
        <p:spPr bwMode="auto">
          <a:xfrm>
            <a:off x="0" y="3875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628" name="Text Box 124"/>
          <p:cNvSpPr txBox="1">
            <a:spLocks noChangeArrowheads="1"/>
          </p:cNvSpPr>
          <p:nvPr/>
        </p:nvSpPr>
        <p:spPr bwMode="auto">
          <a:xfrm>
            <a:off x="71438" y="5003800"/>
            <a:ext cx="3962400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1629" name="Object 4"/>
          <p:cNvGraphicFramePr>
            <a:graphicFrameLocks noChangeAspect="1"/>
          </p:cNvGraphicFramePr>
          <p:nvPr/>
        </p:nvGraphicFramePr>
        <p:xfrm>
          <a:off x="3849688" y="5321300"/>
          <a:ext cx="11811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" name="Equation" r:id="rId3" imgW="609336" imgH="393529" progId="Equation.DSMT4">
                  <p:embed/>
                </p:oleObj>
              </mc:Choice>
              <mc:Fallback>
                <p:oleObj name="Equation" r:id="rId3" imgW="609336" imgH="393529" progId="Equation.DSMT4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688" y="5321300"/>
                        <a:ext cx="1181100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30" name="Text Box 126"/>
          <p:cNvSpPr txBox="1">
            <a:spLocks noChangeArrowheads="1"/>
          </p:cNvSpPr>
          <p:nvPr/>
        </p:nvSpPr>
        <p:spPr bwMode="auto">
          <a:xfrm>
            <a:off x="2778125" y="5464175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 = 2R </a:t>
            </a:r>
          </a:p>
        </p:txBody>
      </p:sp>
      <p:graphicFrame>
        <p:nvGraphicFramePr>
          <p:cNvPr id="21631" name="Object 5"/>
          <p:cNvGraphicFramePr>
            <a:graphicFrameLocks noChangeAspect="1"/>
          </p:cNvGraphicFramePr>
          <p:nvPr/>
        </p:nvGraphicFramePr>
        <p:xfrm>
          <a:off x="2743200" y="6103938"/>
          <a:ext cx="12192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" name="Equation" r:id="rId5" imgW="507780" imgH="177723" progId="Equation.DSMT4">
                  <p:embed/>
                </p:oleObj>
              </mc:Choice>
              <mc:Fallback>
                <p:oleObj name="Equation" r:id="rId5" imgW="507780" imgH="177723" progId="Equation.DSMT4">
                  <p:embed/>
                  <p:pic>
                    <p:nvPicPr>
                      <p:cNvPr id="0" name="Picture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6103938"/>
                        <a:ext cx="121920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632" name="Object 6"/>
          <p:cNvGraphicFramePr>
            <a:graphicFrameLocks noChangeAspect="1"/>
          </p:cNvGraphicFramePr>
          <p:nvPr/>
        </p:nvGraphicFramePr>
        <p:xfrm>
          <a:off x="4038600" y="5930900"/>
          <a:ext cx="12192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" name="Equation" r:id="rId7" imgW="622030" imgH="393529" progId="Equation.DSMT4">
                  <p:embed/>
                </p:oleObj>
              </mc:Choice>
              <mc:Fallback>
                <p:oleObj name="Equation" r:id="rId7" imgW="622030" imgH="393529" progId="Equation.DSMT4">
                  <p:embed/>
                  <p:pic>
                    <p:nvPicPr>
                      <p:cNvPr id="0" name="Picture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930900"/>
                        <a:ext cx="1219200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8286750" y="3579813"/>
            <a:ext cx="363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8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8286750" y="2865438"/>
            <a:ext cx="363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4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42728" y="0"/>
            <a:ext cx="6001072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FF"/>
                </a:solidFill>
                <a:latin typeface="Times New Roman"/>
                <a:cs typeface="Times New Roman"/>
              </a:rPr>
              <a:t>§9.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ÑOÄ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DAØI ÑÖÔØNG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TROØN, CUNG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TROØN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76200" y="457200"/>
            <a:ext cx="6172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612264"/>
              </p:ext>
            </p:extLst>
          </p:nvPr>
        </p:nvGraphicFramePr>
        <p:xfrm>
          <a:off x="931862" y="1016000"/>
          <a:ext cx="1174750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" name="Equation" r:id="rId9" imgW="571004" imgH="177646" progId="Equation.DSMT4">
                  <p:embed/>
                </p:oleObj>
              </mc:Choice>
              <mc:Fallback>
                <p:oleObj name="Equation" r:id="rId9" imgW="571004" imgH="177646" progId="Equation.DSMT4">
                  <p:embed/>
                  <p:pic>
                    <p:nvPicPr>
                      <p:cNvPr id="0" name="Picture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862" y="1016000"/>
                        <a:ext cx="1174750" cy="36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53126"/>
              </p:ext>
            </p:extLst>
          </p:nvPr>
        </p:nvGraphicFramePr>
        <p:xfrm>
          <a:off x="2714625" y="990600"/>
          <a:ext cx="10953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" name="Equation" r:id="rId11" imgW="533160" imgH="190440" progId="Equation.DSMT4">
                  <p:embed/>
                </p:oleObj>
              </mc:Choice>
              <mc:Fallback>
                <p:oleObj name="Equation" r:id="rId11" imgW="533160" imgH="190440" progId="Equation.DSMT4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990600"/>
                        <a:ext cx="1095375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299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92" grpId="0"/>
      <p:bldP spid="21593" grpId="0"/>
      <p:bldP spid="21594" grpId="0"/>
      <p:bldP spid="21595" grpId="0"/>
      <p:bldP spid="21596" grpId="0"/>
      <p:bldP spid="21597" grpId="0"/>
      <p:bldP spid="21598" grpId="0"/>
      <p:bldP spid="21599" grpId="0"/>
      <p:bldP spid="21600" grpId="0"/>
      <p:bldP spid="21601" grpId="0"/>
      <p:bldP spid="21628" grpId="0"/>
      <p:bldP spid="21630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t="21039" r="37769" b="29265"/>
          <a:stretch>
            <a:fillRect/>
          </a:stretch>
        </p:blipFill>
        <p:spPr>
          <a:xfrm>
            <a:off x="3492500" y="333375"/>
            <a:ext cx="5603875" cy="5562600"/>
          </a:xfrm>
          <a:noFill/>
        </p:spPr>
      </p:pic>
      <p:sp>
        <p:nvSpPr>
          <p:cNvPr id="66564" name="AutoShape 4"/>
          <p:cNvSpPr>
            <a:spLocks noChangeArrowheads="1"/>
          </p:cNvSpPr>
          <p:nvPr/>
        </p:nvSpPr>
        <p:spPr bwMode="auto">
          <a:xfrm rot="1307317">
            <a:off x="-19050" y="636588"/>
            <a:ext cx="3581400" cy="2468562"/>
          </a:xfrm>
          <a:prstGeom prst="cloudCallout">
            <a:avLst>
              <a:gd name="adj1" fmla="val 5546"/>
              <a:gd name="adj2" fmla="val 74898"/>
            </a:avLst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Số đo cung thì đã biết nhưng độ dài cung thì tính như thế nào nhỉ ????</a:t>
            </a:r>
          </a:p>
        </p:txBody>
      </p:sp>
      <p:pic>
        <p:nvPicPr>
          <p:cNvPr id="66565" name="Picture 5" descr="Suy ngh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2336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3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00FF"/>
                </a:solidFill>
                <a:latin typeface="VNI-Times" pitchFamily="2" charset="0"/>
              </a:rPr>
              <a:t>§9. ÑOÄ DAØI ÑÖÔØNG TROØN, CUNG TROØN</a:t>
            </a:r>
          </a:p>
        </p:txBody>
      </p:sp>
    </p:spTree>
    <p:extLst>
      <p:ext uri="{BB962C8B-B14F-4D97-AF65-F5344CB8AC3E}">
        <p14:creationId xmlns:p14="http://schemas.microsoft.com/office/powerpoint/2010/main" val="143880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t="21039" r="37769" b="29265"/>
          <a:stretch>
            <a:fillRect/>
          </a:stretch>
        </p:blipFill>
        <p:spPr>
          <a:xfrm>
            <a:off x="3540125" y="748145"/>
            <a:ext cx="5603875" cy="5562600"/>
          </a:xfrm>
          <a:noFill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6200" y="986135"/>
            <a:ext cx="4876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42728" y="107732"/>
            <a:ext cx="6001072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FF"/>
                </a:solidFill>
                <a:latin typeface="Times New Roman"/>
                <a:cs typeface="Times New Roman"/>
              </a:rPr>
              <a:t>§9.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ÑOÄ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DAØI ÑÖÔØNG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TROØN, CUNG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TROØN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200" y="605135"/>
            <a:ext cx="6172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0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Text Box 3"/>
          <p:cNvSpPr txBox="1">
            <a:spLocks noChangeArrowheads="1"/>
          </p:cNvSpPr>
          <p:nvPr/>
        </p:nvSpPr>
        <p:spPr bwMode="auto">
          <a:xfrm>
            <a:off x="3200400" y="5560368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/>
          </a:p>
        </p:txBody>
      </p:sp>
      <p:graphicFrame>
        <p:nvGraphicFramePr>
          <p:cNvPr id="79877" name="Object 5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167085273"/>
              </p:ext>
            </p:extLst>
          </p:nvPr>
        </p:nvGraphicFramePr>
        <p:xfrm>
          <a:off x="3657600" y="5898932"/>
          <a:ext cx="9429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2" name="Equation" r:id="rId4" imgW="330057" imgH="393529" progId="Equation.DSMT4">
                  <p:embed/>
                </p:oleObj>
              </mc:Choice>
              <mc:Fallback>
                <p:oleObj name="Equation" r:id="rId4" imgW="330057" imgH="393529" progId="Equation.DSMT4">
                  <p:embed/>
                  <p:pic>
                    <p:nvPicPr>
                      <p:cNvPr id="0" name="Picture 25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898932"/>
                        <a:ext cx="942975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8" name="Object 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056905651"/>
              </p:ext>
            </p:extLst>
          </p:nvPr>
        </p:nvGraphicFramePr>
        <p:xfrm>
          <a:off x="1905000" y="5806966"/>
          <a:ext cx="9429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3" name="Equation" r:id="rId6" imgW="330057" imgH="393529" progId="Equation.DSMT4">
                  <p:embed/>
                </p:oleObj>
              </mc:Choice>
              <mc:Fallback>
                <p:oleObj name="Equation" r:id="rId6" imgW="330057" imgH="393529" progId="Equation.DSMT4">
                  <p:embed/>
                  <p:pic>
                    <p:nvPicPr>
                      <p:cNvPr id="0" name="Picture 25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806966"/>
                        <a:ext cx="942975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279382"/>
              </p:ext>
            </p:extLst>
          </p:nvPr>
        </p:nvGraphicFramePr>
        <p:xfrm>
          <a:off x="5899150" y="2421990"/>
          <a:ext cx="730250" cy="838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4" name="Equation" r:id="rId8" imgW="406048" imgH="393359" progId="Equation.DSMT4">
                  <p:embed/>
                </p:oleObj>
              </mc:Choice>
              <mc:Fallback>
                <p:oleObj name="Equation" r:id="rId8" imgW="406048" imgH="393359" progId="Equation.DSMT4">
                  <p:embed/>
                  <p:pic>
                    <p:nvPicPr>
                      <p:cNvPr id="0" name="Picture 2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150" y="2421990"/>
                        <a:ext cx="730250" cy="8388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381000" y="6017568"/>
            <a:ext cx="2362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alt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R = </a:t>
            </a:r>
            <a:endParaRPr lang="en-US" altLang="en-US" sz="2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9892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730156"/>
              </p:ext>
            </p:extLst>
          </p:nvPr>
        </p:nvGraphicFramePr>
        <p:xfrm>
          <a:off x="1589087" y="2073166"/>
          <a:ext cx="6588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5" name="Equation" r:id="rId10" imgW="317087" imgH="177569" progId="Equation.DSMT4">
                  <p:embed/>
                </p:oleObj>
              </mc:Choice>
              <mc:Fallback>
                <p:oleObj name="Equation" r:id="rId10" imgW="317087" imgH="177569" progId="Equation.DSMT4">
                  <p:embed/>
                  <p:pic>
                    <p:nvPicPr>
                      <p:cNvPr id="0" name="Picture 2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087" y="2073166"/>
                        <a:ext cx="658813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93" name="Text Box 21"/>
          <p:cNvSpPr txBox="1">
            <a:spLocks noChangeArrowheads="1"/>
          </p:cNvSpPr>
          <p:nvPr/>
        </p:nvSpPr>
        <p:spPr bwMode="auto">
          <a:xfrm>
            <a:off x="114300" y="1704309"/>
            <a:ext cx="6667500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R(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360</a:t>
            </a:r>
            <a:r>
              <a:rPr lang="en-US" altLang="en-US" sz="24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spcBef>
                <a:spcPts val="600"/>
              </a:spcBef>
            </a:pP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24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endParaRPr lang="en-US" altLang="en-US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altLang="en-US" sz="24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98" name="Text Box 25"/>
          <p:cNvSpPr txBox="1">
            <a:spLocks noChangeArrowheads="1"/>
          </p:cNvSpPr>
          <p:nvPr/>
        </p:nvSpPr>
        <p:spPr bwMode="auto">
          <a:xfrm>
            <a:off x="1476375" y="4969824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altLang="en-US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endParaRPr lang="en-US" alt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901" name="Text Box 29"/>
          <p:cNvSpPr txBox="1">
            <a:spLocks noChangeArrowheads="1"/>
          </p:cNvSpPr>
          <p:nvPr/>
        </p:nvSpPr>
        <p:spPr bwMode="auto">
          <a:xfrm>
            <a:off x="3048000" y="6050793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 = </a:t>
            </a:r>
            <a:endParaRPr lang="en-US" altLang="en-US" sz="2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9902" name="Object 30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64582333"/>
              </p:ext>
            </p:extLst>
          </p:nvPr>
        </p:nvGraphicFramePr>
        <p:xfrm>
          <a:off x="5492881" y="3152109"/>
          <a:ext cx="914400" cy="810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6" name="Equation" r:id="rId12" imgW="342751" imgH="393529" progId="Equation.DSMT4">
                  <p:embed/>
                </p:oleObj>
              </mc:Choice>
              <mc:Fallback>
                <p:oleObj name="Equation" r:id="rId12" imgW="342751" imgH="393529" progId="Equation.DSMT4">
                  <p:embed/>
                  <p:pic>
                    <p:nvPicPr>
                      <p:cNvPr id="0" name="Picture 25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881" y="3152109"/>
                        <a:ext cx="914400" cy="8102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04" name="Text Box 32"/>
          <p:cNvSpPr txBox="1">
            <a:spLocks noChangeArrowheads="1"/>
          </p:cNvSpPr>
          <p:nvPr/>
        </p:nvSpPr>
        <p:spPr bwMode="auto">
          <a:xfrm>
            <a:off x="0" y="1219200"/>
            <a:ext cx="609600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0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75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1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9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?2.</a:t>
            </a:r>
            <a:endParaRPr lang="en-US" altLang="en-US" sz="2400" b="1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79906" name="Text Box 34"/>
          <p:cNvSpPr txBox="1">
            <a:spLocks noChangeArrowheads="1"/>
          </p:cNvSpPr>
          <p:nvPr/>
        </p:nvSpPr>
        <p:spPr bwMode="auto">
          <a:xfrm>
            <a:off x="438804" y="1198969"/>
            <a:ext cx="731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(…)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4" name="Picture 4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t="21039" r="37769" b="29265"/>
          <a:stretch>
            <a:fillRect/>
          </a:stretch>
        </p:blipFill>
        <p:spPr bwMode="auto">
          <a:xfrm>
            <a:off x="6781800" y="1570037"/>
            <a:ext cx="2255838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3998662"/>
            <a:ext cx="8028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R,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sz="2400" b="1" baseline="30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191000" y="4603940"/>
            <a:ext cx="4419600" cy="1271438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</p:spPr>
        <p:txBody>
          <a:bodyPr/>
          <a:lstStyle/>
          <a:p>
            <a:r>
              <a:rPr lang="en-US" sz="2400">
                <a:noFill/>
              </a:rPr>
              <a:t> 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542728" y="0"/>
            <a:ext cx="6001072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FF"/>
                </a:solidFill>
                <a:latin typeface="Times New Roman"/>
                <a:cs typeface="Times New Roman"/>
              </a:rPr>
              <a:t>§9.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ÑOÄ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DAØI ÑÖÔØNG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TROØN, CUNG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TROØN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6200" y="762000"/>
            <a:ext cx="4876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76200" y="381000"/>
            <a:ext cx="6172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058135"/>
              </p:ext>
            </p:extLst>
          </p:nvPr>
        </p:nvGraphicFramePr>
        <p:xfrm>
          <a:off x="5257800" y="2438400"/>
          <a:ext cx="654050" cy="750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7" name="Equation" r:id="rId16" imgW="342720" imgH="393480" progId="Equation.DSMT4">
                  <p:embed/>
                </p:oleObj>
              </mc:Choice>
              <mc:Fallback>
                <p:oleObj name="Equation" r:id="rId16" imgW="342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257800" y="2438400"/>
                        <a:ext cx="654050" cy="750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335948"/>
              </p:ext>
            </p:extLst>
          </p:nvPr>
        </p:nvGraphicFramePr>
        <p:xfrm>
          <a:off x="2384488" y="4724400"/>
          <a:ext cx="815912" cy="93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8" name="Equation" r:id="rId18" imgW="342720" imgH="393480" progId="Equation.DSMT4">
                  <p:embed/>
                </p:oleObj>
              </mc:Choice>
              <mc:Fallback>
                <p:oleObj name="Equation" r:id="rId18" imgW="342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384488" y="4724400"/>
                        <a:ext cx="815912" cy="936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930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79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7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0" grpId="0"/>
      <p:bldP spid="79893" grpId="0"/>
      <p:bldP spid="3098" grpId="0"/>
      <p:bldP spid="79901" grpId="0"/>
      <p:bldP spid="79904" grpId="0"/>
      <p:bldP spid="79906" grpId="0"/>
      <p:bldP spid="5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101600" y="1443335"/>
            <a:ext cx="25090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66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(SGK - 95)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TextBox 2"/>
          <p:cNvSpPr txBox="1">
            <a:spLocks noChangeArrowheads="1"/>
          </p:cNvSpPr>
          <p:nvPr/>
        </p:nvSpPr>
        <p:spPr bwMode="auto">
          <a:xfrm>
            <a:off x="174624" y="1935161"/>
            <a:ext cx="8283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AutoNum type="alphaLcParenR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2dm </a:t>
            </a:r>
          </a:p>
          <a:p>
            <a:pPr eaLnBrk="1" hangingPunct="1">
              <a:buFontTx/>
              <a:buAutoNum type="alphaLcParenR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650 mm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682766" y="1996966"/>
          <a:ext cx="4222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0" name="Equation" r:id="rId3" imgW="279400" imgH="228600" progId="Equation.DSMT4">
                  <p:embed/>
                </p:oleObj>
              </mc:Choice>
              <mc:Fallback>
                <p:oleObj name="Equation" r:id="rId3" imgW="279400" imgH="228600" progId="Equation.DSMT4">
                  <p:embed/>
                  <p:pic>
                    <p:nvPicPr>
                      <p:cNvPr id="0" name="Picture 1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766" y="1996966"/>
                        <a:ext cx="422275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72000" y="3748087"/>
          <a:ext cx="1143000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1" name="Equation" r:id="rId5" imgW="545863" imgH="393529" progId="Equation.DSMT4">
                  <p:embed/>
                </p:oleObj>
              </mc:Choice>
              <mc:Fallback>
                <p:oleObj name="Equation" r:id="rId5" imgW="545863" imgH="393529" progId="Equation.DSMT4">
                  <p:embed/>
                  <p:pic>
                    <p:nvPicPr>
                      <p:cNvPr id="0" name="Picture 1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748087"/>
                        <a:ext cx="1143000" cy="82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504593"/>
              </p:ext>
            </p:extLst>
          </p:nvPr>
        </p:nvGraphicFramePr>
        <p:xfrm>
          <a:off x="1922462" y="4506913"/>
          <a:ext cx="3944938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2" name="Equation" r:id="rId7" imgW="1562040" imgH="393480" progId="Equation.DSMT4">
                  <p:embed/>
                </p:oleObj>
              </mc:Choice>
              <mc:Fallback>
                <p:oleObj name="Equation" r:id="rId7" imgW="1562040" imgH="393480" progId="Equation.DSMT4">
                  <p:embed/>
                  <p:pic>
                    <p:nvPicPr>
                      <p:cNvPr id="0" name="Picture 1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2462" y="4506913"/>
                        <a:ext cx="3944938" cy="903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5867400" y="4678361"/>
          <a:ext cx="14478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3" name="Equation" r:id="rId9" imgW="583947" imgH="203112" progId="Equation.DSMT4">
                  <p:embed/>
                </p:oleObj>
              </mc:Choice>
              <mc:Fallback>
                <p:oleObj name="Equation" r:id="rId9" imgW="583947" imgH="203112" progId="Equation.DSMT4">
                  <p:embed/>
                  <p:pic>
                    <p:nvPicPr>
                      <p:cNvPr id="0" name="Picture 1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678361"/>
                        <a:ext cx="14478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357188" y="5399088"/>
            <a:ext cx="685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b) Chu vi vành xe đạp là:</a:t>
            </a:r>
          </a:p>
        </p:txBody>
      </p:sp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345406"/>
              </p:ext>
            </p:extLst>
          </p:nvPr>
        </p:nvGraphicFramePr>
        <p:xfrm>
          <a:off x="785813" y="6042025"/>
          <a:ext cx="585787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4" name="Equation" r:id="rId11" imgW="2057400" imgH="203040" progId="Equation.DSMT4">
                  <p:embed/>
                </p:oleObj>
              </mc:Choice>
              <mc:Fallback>
                <p:oleObj name="Equation" r:id="rId11" imgW="2057400" imgH="203040" progId="Equation.DSMT4">
                  <p:embed/>
                  <p:pic>
                    <p:nvPicPr>
                      <p:cNvPr id="0" name="Picture 1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6042025"/>
                        <a:ext cx="5857875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86188" y="3078161"/>
            <a:ext cx="841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2800" b="1" u="sng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5750" y="3863974"/>
            <a:ext cx="8858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AutoNum type="alphaLcParenR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buFontTx/>
              <a:buAutoNum type="alphaLcParenR"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542728" y="0"/>
            <a:ext cx="6001072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FF"/>
                </a:solidFill>
                <a:latin typeface="Times New Roman"/>
                <a:cs typeface="Times New Roman"/>
              </a:rPr>
              <a:t>§9.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ÑOÄ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DAØI ÑÖÔØNG </a:t>
            </a:r>
            <a:r>
              <a:rPr lang="en-US" sz="2400" b="1" dirty="0" smtClean="0">
                <a:solidFill>
                  <a:srgbClr val="FF00FF"/>
                </a:solidFill>
                <a:latin typeface="VNI-Times" pitchFamily="2" charset="0"/>
              </a:rPr>
              <a:t>TROØN, CUNG </a:t>
            </a:r>
            <a:r>
              <a:rPr lang="en-US" sz="2400" b="1" dirty="0">
                <a:solidFill>
                  <a:srgbClr val="FF00FF"/>
                </a:solidFill>
                <a:latin typeface="VNI-Times" pitchFamily="2" charset="0"/>
              </a:rPr>
              <a:t>TROØN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6200" y="838200"/>
            <a:ext cx="4876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6200" y="457200"/>
            <a:ext cx="6172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51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6" grpId="0"/>
      <p:bldP spid="9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3|5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9.3|5.6|8.5|1.5|6.2|0.3|2.8|6|3.7|2.2|20.2|1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1594</Words>
  <Application>Microsoft Office PowerPoint</Application>
  <PresentationFormat>On-screen Show (4:3)</PresentationFormat>
  <Paragraphs>219</Paragraphs>
  <Slides>21</Slides>
  <Notes>5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Office Theme</vt:lpstr>
      <vt:lpstr>Default Design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Admin</cp:lastModifiedBy>
  <cp:revision>91</cp:revision>
  <dcterms:created xsi:type="dcterms:W3CDTF">2020-04-06T14:25:56Z</dcterms:created>
  <dcterms:modified xsi:type="dcterms:W3CDTF">2021-04-10T02:28:28Z</dcterms:modified>
</cp:coreProperties>
</file>