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D828380-D9A1-4C35-9D2B-9FBBAB0008E3}" type="datetimeFigureOut">
              <a:rPr lang="en-US" smtClean="0"/>
              <a:t>10/10/2021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1C396C2-9CB3-48A5-A8B8-E0070F06499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D828380-D9A1-4C35-9D2B-9FBBAB0008E3}" type="datetimeFigureOut">
              <a:rPr lang="en-US" smtClean="0"/>
              <a:t>10/10/2021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1C396C2-9CB3-48A5-A8B8-E0070F06499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D828380-D9A1-4C35-9D2B-9FBBAB0008E3}" type="datetimeFigureOut">
              <a:rPr lang="en-US" smtClean="0"/>
              <a:t>10/10/2021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1C396C2-9CB3-48A5-A8B8-E0070F06499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828380-D9A1-4C35-9D2B-9FBBAB0008E3}" type="datetimeFigureOut">
              <a:rPr lang="en-US" smtClean="0"/>
              <a:t>10/10/2021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C396C2-9CB3-48A5-A8B8-E0070F064991}" type="slidenum">
              <a:rPr lang="en-US" smtClean="0"/>
              <a:t>‹#›</a:t>
            </a:fld>
            <a:endParaRPr lang="en-US"/>
          </a:p>
        </p:txBody>
      </p:sp>
    </p:spTree>
    <p:extLst>
      <p:ext uri="{BB962C8B-B14F-4D97-AF65-F5344CB8AC3E}">
        <p14:creationId xmlns:p14="http://schemas.microsoft.com/office/powerpoint/2010/main" val="2141251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D828380-D9A1-4C35-9D2B-9FBBAB0008E3}" type="datetimeFigureOut">
              <a:rPr lang="en-US" smtClean="0"/>
              <a:t>10/10/2021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1C396C2-9CB3-48A5-A8B8-E0070F064991}"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D828380-D9A1-4C35-9D2B-9FBBAB0008E3}" type="datetimeFigureOut">
              <a:rPr lang="en-US" smtClean="0"/>
              <a:t>10/10/2021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1C396C2-9CB3-48A5-A8B8-E0070F064991}"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D828380-D9A1-4C35-9D2B-9FBBAB0008E3}" type="datetimeFigureOut">
              <a:rPr lang="en-US" smtClean="0"/>
              <a:t>10/10/2021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1C396C2-9CB3-48A5-A8B8-E0070F064991}"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D828380-D9A1-4C35-9D2B-9FBBAB0008E3}" type="datetimeFigureOut">
              <a:rPr lang="en-US" smtClean="0"/>
              <a:t>10/10/2021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1C396C2-9CB3-48A5-A8B8-E0070F06499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D828380-D9A1-4C35-9D2B-9FBBAB0008E3}" type="datetimeFigureOut">
              <a:rPr lang="en-US" smtClean="0"/>
              <a:t>10/10/2021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1C396C2-9CB3-48A5-A8B8-E0070F064991}"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D828380-D9A1-4C35-9D2B-9FBBAB0008E3}" type="datetimeFigureOut">
              <a:rPr lang="en-US" smtClean="0"/>
              <a:t>10/10/2021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1C396C2-9CB3-48A5-A8B8-E0070F06499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D828380-D9A1-4C35-9D2B-9FBBAB0008E3}" type="datetimeFigureOut">
              <a:rPr lang="en-US" smtClean="0"/>
              <a:t>10/10/2021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1C396C2-9CB3-48A5-A8B8-E0070F06499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D828380-D9A1-4C35-9D2B-9FBBAB0008E3}" type="datetimeFigureOut">
              <a:rPr lang="en-US" smtClean="0"/>
              <a:t>10/10/2021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1C396C2-9CB3-48A5-A8B8-E0070F064991}"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D828380-D9A1-4C35-9D2B-9FBBAB0008E3}" type="datetimeFigureOut">
              <a:rPr lang="en-US" smtClean="0"/>
              <a:t>10/10/2021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1C396C2-9CB3-48A5-A8B8-E0070F06499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algn="ctr" rtl="0"/>
            <a:r>
              <a:rPr lang="en-US" sz="2000" b="1" i="0" u="none" strike="noStrike" baseline="0" dirty="0" smtClean="0">
                <a:solidFill>
                  <a:srgbClr val="FF0000"/>
                </a:solidFill>
                <a:latin typeface="Times New Roman"/>
              </a:rPr>
              <a:t>TRƯỜNG</a:t>
            </a:r>
            <a:r>
              <a:rPr lang="en-US" sz="2000" b="1" i="0" u="none" strike="noStrike" dirty="0" smtClean="0">
                <a:solidFill>
                  <a:srgbClr val="FF0000"/>
                </a:solidFill>
                <a:latin typeface="Times New Roman"/>
              </a:rPr>
              <a:t> THCS </a:t>
            </a:r>
            <a:r>
              <a:rPr lang="en-US" sz="2000" b="1" i="0" u="none" strike="noStrike" dirty="0" smtClean="0">
                <a:solidFill>
                  <a:srgbClr val="FF0000"/>
                </a:solidFill>
                <a:latin typeface="Times New Roman"/>
              </a:rPr>
              <a:t>…..– </a:t>
            </a:r>
            <a:r>
              <a:rPr lang="en-US" sz="2000" b="1" i="0" u="none" strike="noStrike" dirty="0" smtClean="0">
                <a:solidFill>
                  <a:srgbClr val="FF0000"/>
                </a:solidFill>
                <a:latin typeface="Times New Roman"/>
              </a:rPr>
              <a:t>QUẬN </a:t>
            </a:r>
            <a:r>
              <a:rPr lang="en-US" sz="2000" b="1" i="0" u="none" strike="noStrike" dirty="0" smtClean="0">
                <a:solidFill>
                  <a:srgbClr val="FF0000"/>
                </a:solidFill>
                <a:latin typeface="Times New Roman"/>
              </a:rPr>
              <a:t>….TP</a:t>
            </a:r>
            <a:r>
              <a:rPr lang="en-US" sz="2000" b="1" i="0" u="none" strike="noStrike" dirty="0" smtClean="0">
                <a:solidFill>
                  <a:srgbClr val="FF0000"/>
                </a:solidFill>
                <a:latin typeface="Times New Roman"/>
              </a:rPr>
              <a:t>. HÀ NỘI</a:t>
            </a:r>
            <a:br>
              <a:rPr lang="en-US" sz="2000" b="1" i="0" u="none" strike="noStrike" dirty="0" smtClean="0">
                <a:solidFill>
                  <a:srgbClr val="FF0000"/>
                </a:solidFill>
                <a:latin typeface="Times New Roman"/>
              </a:rPr>
            </a:br>
            <a:r>
              <a:rPr lang="en-US" sz="2000" b="1" i="0" u="none" strike="noStrike" dirty="0" smtClean="0">
                <a:solidFill>
                  <a:srgbClr val="FF0000"/>
                </a:solidFill>
                <a:latin typeface="Times New Roman"/>
              </a:rPr>
              <a:t>LỚP </a:t>
            </a:r>
            <a:r>
              <a:rPr lang="en-US" sz="2000" dirty="0" smtClean="0">
                <a:solidFill>
                  <a:srgbClr val="FF0000"/>
                </a:solidFill>
                <a:latin typeface="Times New Roman"/>
              </a:rPr>
              <a:t>6A2</a:t>
            </a:r>
            <a:endParaRPr lang="vi-VN" sz="2000" b="1" i="0" u="none" strike="noStrike" baseline="0" dirty="0" smtClean="0">
              <a:solidFill>
                <a:srgbClr val="FF0000"/>
              </a:solidFill>
              <a:latin typeface="Times New Roman"/>
            </a:endParaRPr>
          </a:p>
        </p:txBody>
      </p:sp>
      <p:sp>
        <p:nvSpPr>
          <p:cNvPr id="3" name="Text Placeholder 2"/>
          <p:cNvSpPr>
            <a:spLocks noGrp="1"/>
          </p:cNvSpPr>
          <p:nvPr>
            <p:ph type="body" idx="1"/>
          </p:nvPr>
        </p:nvSpPr>
        <p:spPr/>
        <p:txBody>
          <a:bodyPr>
            <a:normAutofit/>
          </a:bodyPr>
          <a:lstStyle/>
          <a:p>
            <a:pPr marR="0" lvl="0" rtl="0"/>
            <a:endParaRPr lang="vi-VN" b="1" i="0" u="none" strike="noStrike" baseline="0" dirty="0" smtClean="0">
              <a:solidFill>
                <a:srgbClr val="4F81BD"/>
              </a:solidFill>
              <a:latin typeface="Times New Roman"/>
            </a:endParaRPr>
          </a:p>
        </p:txBody>
      </p:sp>
      <p:pic>
        <p:nvPicPr>
          <p:cNvPr id="4" name="Picture 3" descr="sự tích Tết Trung Thu"/>
          <p:cNvPicPr/>
          <p:nvPr/>
        </p:nvPicPr>
        <p:blipFill>
          <a:blip r:embed="rId2">
            <a:extLst>
              <a:ext uri="{28A0092B-C50C-407E-A947-70E740481C1C}">
                <a14:useLocalDpi xmlns:a14="http://schemas.microsoft.com/office/drawing/2010/main" val="0"/>
              </a:ext>
            </a:extLst>
          </a:blip>
          <a:srcRect/>
          <a:stretch>
            <a:fillRect/>
          </a:stretch>
        </p:blipFill>
        <p:spPr bwMode="auto">
          <a:xfrm>
            <a:off x="457200" y="1447800"/>
            <a:ext cx="8229600" cy="4571999"/>
          </a:xfrm>
          <a:prstGeom prst="rect">
            <a:avLst/>
          </a:prstGeom>
          <a:noFill/>
          <a:ln>
            <a:noFill/>
          </a:ln>
        </p:spPr>
      </p:pic>
      <p:sp>
        <p:nvSpPr>
          <p:cNvPr id="5" name="TextBox 4"/>
          <p:cNvSpPr txBox="1"/>
          <p:nvPr/>
        </p:nvSpPr>
        <p:spPr>
          <a:xfrm>
            <a:off x="1219200" y="1828800"/>
            <a:ext cx="4191000" cy="369332"/>
          </a:xfrm>
          <a:prstGeom prst="rect">
            <a:avLst/>
          </a:prstGeom>
          <a:noFill/>
        </p:spPr>
        <p:txBody>
          <a:bodyPr wrap="square" rtlCol="0">
            <a:spAutoFit/>
          </a:bodyPr>
          <a:lstStyle/>
          <a:p>
            <a:endParaRPr lang="en-US" dirty="0"/>
          </a:p>
        </p:txBody>
      </p:sp>
      <p:sp>
        <p:nvSpPr>
          <p:cNvPr id="6" name="TextBox 5"/>
          <p:cNvSpPr txBox="1"/>
          <p:nvPr/>
        </p:nvSpPr>
        <p:spPr>
          <a:xfrm>
            <a:off x="1676400" y="1447800"/>
            <a:ext cx="6858000" cy="830997"/>
          </a:xfrm>
          <a:prstGeom prst="rect">
            <a:avLst/>
          </a:prstGeom>
          <a:solidFill>
            <a:schemeClr val="bg2">
              <a:lumMod val="75000"/>
            </a:schemeClr>
          </a:solidFill>
        </p:spPr>
        <p:txBody>
          <a:bodyPr wrap="square" rtlCol="0">
            <a:spAutoFit/>
          </a:bodyPr>
          <a:lstStyle/>
          <a:p>
            <a:r>
              <a:rPr lang="en-US" sz="2400" b="1" dirty="0" smtClean="0">
                <a:solidFill>
                  <a:srgbClr val="002060"/>
                </a:solidFill>
                <a:latin typeface="Times New Roman"/>
              </a:rPr>
              <a:t>CHÚNG EM VUI </a:t>
            </a:r>
            <a:r>
              <a:rPr lang="en-US" sz="2400" b="1" dirty="0">
                <a:solidFill>
                  <a:srgbClr val="002060"/>
                </a:solidFill>
                <a:latin typeface="Times New Roman"/>
              </a:rPr>
              <a:t>TẾT TRUNG THU 2021</a:t>
            </a:r>
            <a:br>
              <a:rPr lang="en-US" sz="2400" b="1" dirty="0">
                <a:solidFill>
                  <a:srgbClr val="002060"/>
                </a:solidFill>
                <a:latin typeface="Times New Roman"/>
              </a:rPr>
            </a:br>
            <a:endParaRPr lang="en-US" sz="2400" dirty="0">
              <a:solidFill>
                <a:srgbClr val="002060"/>
              </a:solidFill>
            </a:endParaRPr>
          </a:p>
        </p:txBody>
      </p:sp>
    </p:spTree>
    <p:extLst>
      <p:ext uri="{BB962C8B-B14F-4D97-AF65-F5344CB8AC3E}">
        <p14:creationId xmlns:p14="http://schemas.microsoft.com/office/powerpoint/2010/main" val="322095961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371600"/>
            <a:ext cx="8229600" cy="4525963"/>
          </a:xfrm>
        </p:spPr>
        <p:txBody>
          <a:bodyPr>
            <a:normAutofit fontScale="92500" lnSpcReduction="10000"/>
          </a:bodyPr>
          <a:lstStyle/>
          <a:p>
            <a:pPr lvl="0">
              <a:buClr>
                <a:srgbClr val="2DA2BF"/>
              </a:buClr>
            </a:pPr>
            <a:r>
              <a:rPr lang="vi-VN" sz="1900" b="1" dirty="0">
                <a:solidFill>
                  <a:srgbClr val="4F81BD"/>
                </a:solidFill>
                <a:latin typeface="Cambria"/>
              </a:rPr>
              <a:t>Tương truyền thời Đường Minh Hoàng, Trung Quốc, vua Đường thổ lộ ao ước được một lần lên cung trăng trong bữa tiệc thưởng nguyệt cùng các quan nhân vào ngày rằm tháng 8. Mộng ước thành thực, sau khi pháp sư Diệu Pháp Thiên hóa phép, vua Minh Hoàng bay người lên cung trăng và được chúa tiên tiếp rước, mở đại tiệc. Hàng trăm tiên nữ cầm dải lụa trắng, vừa múa vừa hát khúc Nghê Thường Vũ Y say mê l</a:t>
            </a:r>
            <a:r>
              <a:rPr lang="vi-VN" sz="1900" b="1" dirty="0">
                <a:solidFill>
                  <a:srgbClr val="4F81BD"/>
                </a:solidFill>
                <a:latin typeface="Times New Roman"/>
              </a:rPr>
              <a:t>òng ng</a:t>
            </a:r>
            <a:r>
              <a:rPr lang="vi-VN" sz="1900" b="1" dirty="0">
                <a:solidFill>
                  <a:srgbClr val="4F81BD"/>
                </a:solidFill>
                <a:latin typeface="Cambria"/>
              </a:rPr>
              <a:t>ười. Cuối năm, quan Tiết Độ Sứ cai trị vùng Tây Lương dâng vua Minh Hoàng đoàn vũ nữ múa điệu Bà La Môn. Vua Đường vô cùng ngạc </a:t>
            </a:r>
            <a:r>
              <a:rPr lang="vi-VN" sz="1900" b="1" dirty="0">
                <a:solidFill>
                  <a:srgbClr val="4F81BD"/>
                </a:solidFill>
                <a:latin typeface="Times New Roman"/>
              </a:rPr>
              <a:t>nhiên vì thấy quá giống với </a:t>
            </a:r>
            <a:r>
              <a:rPr lang="vi-VN" sz="1900" b="1" dirty="0">
                <a:solidFill>
                  <a:srgbClr val="4F81BD"/>
                </a:solidFill>
                <a:latin typeface="Cambria"/>
              </a:rPr>
              <a:t>điệu múa thưởng trăng xưa và hết lời khen ngợi. Về sau, các quan chư hầu bắt chước mang điệu này múa phổ biến khắp các vùng quê, phiên trấn xa xôi vào những dịp rằm tháng 8.</a:t>
            </a:r>
          </a:p>
          <a:p>
            <a:pPr lvl="0">
              <a:buClr>
                <a:srgbClr val="2DA2BF"/>
              </a:buClr>
            </a:pPr>
            <a:r>
              <a:rPr lang="vi-VN" sz="1900" b="1" dirty="0">
                <a:solidFill>
                  <a:srgbClr val="4F81BD"/>
                </a:solidFill>
                <a:latin typeface="Times New Roman"/>
              </a:rPr>
              <a:t>Tại Việt Nam, không biết từ khi nào, phong tục phá cỗ </a:t>
            </a:r>
            <a:r>
              <a:rPr lang="vi-VN" sz="1900" b="1" dirty="0">
                <a:solidFill>
                  <a:srgbClr val="4F81BD"/>
                </a:solidFill>
                <a:latin typeface="Cambria"/>
              </a:rPr>
              <a:t>Trung thu được du nhập và ghi chép lại trong cuốn "Việt Nam Phong Tục" của ông Phan Kế Bính. Ban ngày nhà nhà làm cỗ gia tiên, tối đến bày cỗ thưởng Nguyệt. Gia đ</a:t>
            </a:r>
            <a:r>
              <a:rPr lang="vi-VN" sz="1900" b="1" dirty="0">
                <a:solidFill>
                  <a:srgbClr val="4F81BD"/>
                </a:solidFill>
                <a:latin typeface="Times New Roman"/>
              </a:rPr>
              <a:t>ình </a:t>
            </a:r>
            <a:r>
              <a:rPr lang="vi-VN" sz="1900" b="1" dirty="0">
                <a:solidFill>
                  <a:srgbClr val="4F81BD"/>
                </a:solidFill>
                <a:latin typeface="Cambria"/>
              </a:rPr>
              <a:t>đoàn tụ bên mâm cỗ tr</a:t>
            </a:r>
            <a:r>
              <a:rPr lang="vi-VN" sz="1900" b="1" dirty="0">
                <a:solidFill>
                  <a:srgbClr val="4F81BD"/>
                </a:solidFill>
                <a:latin typeface="Times New Roman"/>
              </a:rPr>
              <a:t>òn </a:t>
            </a:r>
            <a:r>
              <a:rPr lang="vi-VN" sz="1900" b="1" dirty="0">
                <a:solidFill>
                  <a:srgbClr val="4F81BD"/>
                </a:solidFill>
                <a:latin typeface="Cambria"/>
              </a:rPr>
              <a:t>đầy, bố mẹ kể những câu chuyện sự tích đêm rằm cho con cái.</a:t>
            </a:r>
            <a:endParaRPr lang="vi-VN" sz="1900" b="1" dirty="0">
              <a:solidFill>
                <a:srgbClr val="4F81BD"/>
              </a:solidFill>
              <a:latin typeface="Times New Roman"/>
            </a:endParaRPr>
          </a:p>
          <a:p>
            <a:endParaRPr lang="en-US" dirty="0"/>
          </a:p>
        </p:txBody>
      </p:sp>
      <p:sp>
        <p:nvSpPr>
          <p:cNvPr id="4" name="Rectangle 3"/>
          <p:cNvSpPr/>
          <p:nvPr/>
        </p:nvSpPr>
        <p:spPr>
          <a:xfrm>
            <a:off x="990600" y="533400"/>
            <a:ext cx="7391400" cy="461665"/>
          </a:xfrm>
          <a:prstGeom prst="rect">
            <a:avLst/>
          </a:prstGeom>
        </p:spPr>
        <p:txBody>
          <a:bodyPr wrap="square">
            <a:spAutoFit/>
          </a:bodyPr>
          <a:lstStyle/>
          <a:p>
            <a:r>
              <a:rPr lang="vi-VN" sz="2400" b="1" i="0" u="none" strike="noStrike" baseline="0" dirty="0" smtClean="0">
                <a:solidFill>
                  <a:srgbClr val="FF0000"/>
                </a:solidFill>
                <a:latin typeface="Cambria"/>
              </a:rPr>
              <a:t>1. Sự tích Trung thu phá cỗ đêm trăng rằm tháng 8</a:t>
            </a:r>
            <a:endParaRPr lang="en-US" sz="2400" dirty="0"/>
          </a:p>
        </p:txBody>
      </p:sp>
    </p:spTree>
    <p:extLst>
      <p:ext uri="{BB962C8B-B14F-4D97-AF65-F5344CB8AC3E}">
        <p14:creationId xmlns:p14="http://schemas.microsoft.com/office/powerpoint/2010/main" val="36085706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0" u="none" strike="noStrike" baseline="0" dirty="0" smtClean="0">
                <a:solidFill>
                  <a:srgbClr val="FF0000"/>
                </a:solidFill>
                <a:latin typeface="Times New Roman"/>
              </a:rPr>
              <a:t>2. </a:t>
            </a:r>
            <a:r>
              <a:rPr lang="en-US" b="1" i="0" u="none" strike="noStrike" baseline="0" dirty="0" err="1" smtClean="0">
                <a:solidFill>
                  <a:srgbClr val="FF0000"/>
                </a:solidFill>
                <a:latin typeface="Times New Roman"/>
              </a:rPr>
              <a:t>Sự</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tích</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bánh</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Trung</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thu</a:t>
            </a:r>
            <a:endParaRPr lang="en-US" b="1" i="0" u="none" strike="noStrike" baseline="0" dirty="0" smtClean="0">
              <a:solidFill>
                <a:srgbClr val="FF0000"/>
              </a:solidFill>
              <a:latin typeface="Times New Roman"/>
            </a:endParaRPr>
          </a:p>
        </p:txBody>
      </p:sp>
      <p:sp>
        <p:nvSpPr>
          <p:cNvPr id="3" name="Text Placeholder 2"/>
          <p:cNvSpPr>
            <a:spLocks noGrp="1"/>
          </p:cNvSpPr>
          <p:nvPr>
            <p:ph type="body" idx="1"/>
          </p:nvPr>
        </p:nvSpPr>
        <p:spPr/>
        <p:txBody>
          <a:bodyPr>
            <a:normAutofit fontScale="55000" lnSpcReduction="20000"/>
          </a:bodyPr>
          <a:lstStyle/>
          <a:p>
            <a:pPr marR="0" lvl="0" rtl="0"/>
            <a:r>
              <a:rPr lang="vi-VN" b="1" i="0" u="none" strike="noStrike" baseline="0" smtClean="0">
                <a:solidFill>
                  <a:srgbClr val="4F81BD"/>
                </a:solidFill>
                <a:latin typeface="Cambria"/>
              </a:rPr>
              <a:t>Tại vương quốc thịnh vượng nọ, có một vị vua và hoàng hậu cùng nhau uống trà thưởng nguyệt ngày trăng rằm. Bất chợt, nhà vua phát hiện có món bánh đến ngon lạ kỳ liền đặt một tên gọi l</a:t>
            </a:r>
            <a:r>
              <a:rPr lang="vi-VN" b="1" i="0" u="none" strike="noStrike" baseline="0" smtClean="0">
                <a:solidFill>
                  <a:srgbClr val="4F81BD"/>
                </a:solidFill>
                <a:latin typeface="Times New Roman"/>
              </a:rPr>
              <a:t>ãng mạn là bánh Nguyệt. Tin lành </a:t>
            </a:r>
            <a:r>
              <a:rPr lang="vi-VN" b="1" i="0" u="none" strike="noStrike" baseline="0" smtClean="0">
                <a:solidFill>
                  <a:srgbClr val="4F81BD"/>
                </a:solidFill>
                <a:latin typeface="Cambria"/>
              </a:rPr>
              <a:t>đồn xa, loại bánh này được phổ biến rộn</a:t>
            </a:r>
            <a:r>
              <a:rPr lang="vi-VN" b="1" i="0" u="none" strike="noStrike" baseline="0" smtClean="0">
                <a:solidFill>
                  <a:srgbClr val="4F81BD"/>
                </a:solidFill>
                <a:latin typeface="Times New Roman"/>
              </a:rPr>
              <a:t>g rãi khắp kinh thành </a:t>
            </a:r>
            <a:r>
              <a:rPr lang="vi-VN" b="1" i="0" u="none" strike="noStrike" baseline="0" smtClean="0">
                <a:solidFill>
                  <a:srgbClr val="4F81BD"/>
                </a:solidFill>
                <a:latin typeface="Cambria"/>
              </a:rPr>
              <a:t>để muôn dân cùng được hưởng hồng phúc. Phong tục ăn bánh Trung thu ngày rằm vẫn được g</a:t>
            </a:r>
            <a:r>
              <a:rPr lang="vi-VN" b="1" i="0" u="none" strike="noStrike" baseline="0" smtClean="0">
                <a:solidFill>
                  <a:srgbClr val="4F81BD"/>
                </a:solidFill>
                <a:latin typeface="Times New Roman"/>
              </a:rPr>
              <a:t>ìn giữ cho tới tận thời hiện </a:t>
            </a:r>
            <a:r>
              <a:rPr lang="vi-VN" b="1" i="0" u="none" strike="noStrike" baseline="0" smtClean="0">
                <a:solidFill>
                  <a:srgbClr val="4F81BD"/>
                </a:solidFill>
                <a:latin typeface="Cambria"/>
              </a:rPr>
              <a:t>đại. Mọi thành viên trong gia đ</a:t>
            </a:r>
            <a:r>
              <a:rPr lang="vi-VN" b="1" i="0" u="none" strike="noStrike" baseline="0" smtClean="0">
                <a:solidFill>
                  <a:srgbClr val="4F81BD"/>
                </a:solidFill>
                <a:latin typeface="Times New Roman"/>
              </a:rPr>
              <a:t>ình quây quần tụ họp bên mâm cỗ bánh n</a:t>
            </a:r>
            <a:r>
              <a:rPr lang="vi-VN" b="1" i="0" u="none" strike="noStrike" baseline="0" smtClean="0">
                <a:solidFill>
                  <a:srgbClr val="4F81BD"/>
                </a:solidFill>
                <a:latin typeface="Cambria"/>
              </a:rPr>
              <a:t>ướng, dẻo. Bánh thường có h</a:t>
            </a:r>
            <a:r>
              <a:rPr lang="vi-VN" b="1" i="0" u="none" strike="noStrike" baseline="0" smtClean="0">
                <a:solidFill>
                  <a:srgbClr val="4F81BD"/>
                </a:solidFill>
                <a:latin typeface="Times New Roman"/>
              </a:rPr>
              <a:t>ình tròn t</a:t>
            </a:r>
            <a:r>
              <a:rPr lang="vi-VN" b="1" i="0" u="none" strike="noStrike" baseline="0" smtClean="0">
                <a:solidFill>
                  <a:srgbClr val="4F81BD"/>
                </a:solidFill>
                <a:latin typeface="Cambria"/>
              </a:rPr>
              <a:t>ượng trưng cho sự đoàn viên, sum vầy.</a:t>
            </a:r>
          </a:p>
          <a:p>
            <a:pPr marR="0" lvl="0" rtl="0"/>
            <a:r>
              <a:rPr lang="vi-VN" b="1" i="0" u="none" strike="noStrike" baseline="0" smtClean="0">
                <a:solidFill>
                  <a:srgbClr val="4F81BD"/>
                </a:solidFill>
                <a:latin typeface="Cambria"/>
              </a:rPr>
              <a:t>Sự tích Trung thu mẹ kể cho bé không thể thiếu câu chuyện về chiếc đèn kéo quân. Tương truyền vào gần dịp tết Trung thu, nhà vua mở hội thi khéo tay khắp cả nước. Bấy giờ, tại ngôi làng nghèo khó nhất, chàng Lục Đức nằm mơ thấy vị thần râu tóc bạc phơ xuất</a:t>
            </a:r>
            <a:r>
              <a:rPr lang="vi-VN" b="1" i="0" u="none" strike="noStrike" baseline="0" smtClean="0">
                <a:solidFill>
                  <a:srgbClr val="4F81BD"/>
                </a:solidFill>
                <a:latin typeface="Times New Roman"/>
              </a:rPr>
              <a:t> hiện và phán rằng:</a:t>
            </a:r>
          </a:p>
          <a:p>
            <a:pPr marR="0" lvl="0" rtl="0"/>
            <a:r>
              <a:rPr lang="vi-VN" b="1" i="0" u="none" strike="noStrike" baseline="0" smtClean="0">
                <a:solidFill>
                  <a:srgbClr val="4F81BD"/>
                </a:solidFill>
                <a:latin typeface="Cambria"/>
              </a:rPr>
              <a:t>- Thái Thượng L</a:t>
            </a:r>
            <a:r>
              <a:rPr lang="vi-VN" b="1" i="0" u="none" strike="noStrike" baseline="0" smtClean="0">
                <a:solidFill>
                  <a:srgbClr val="4F81BD"/>
                </a:solidFill>
                <a:latin typeface="Times New Roman"/>
              </a:rPr>
              <a:t>ão Quân ta thấy ng</a:t>
            </a:r>
            <a:r>
              <a:rPr lang="vi-VN" b="1" i="0" u="none" strike="noStrike" baseline="0" smtClean="0">
                <a:solidFill>
                  <a:srgbClr val="4F81BD"/>
                </a:solidFill>
                <a:latin typeface="Cambria"/>
              </a:rPr>
              <a:t>ười nghèo khó nhưng rất hiếu thảo với mẹ. Cho nên, hôm nay qua đây bày cách cho nhà người làm chiếc đèn tiến vua.</a:t>
            </a:r>
          </a:p>
          <a:p>
            <a:pPr marR="0" lvl="0" rtl="0"/>
            <a:r>
              <a:rPr lang="vi-VN" b="1" i="0" u="none" strike="noStrike" baseline="0" smtClean="0">
                <a:solidFill>
                  <a:srgbClr val="4F81BD"/>
                </a:solidFill>
                <a:latin typeface="Cambria"/>
              </a:rPr>
              <a:t>Thời gian trôi mau, khi đèn làm xong th</a:t>
            </a:r>
            <a:r>
              <a:rPr lang="vi-VN" b="1" i="0" u="none" strike="noStrike" baseline="0" smtClean="0">
                <a:solidFill>
                  <a:srgbClr val="4F81BD"/>
                </a:solidFill>
                <a:latin typeface="Times New Roman"/>
              </a:rPr>
              <a:t>ì ngày rằm cũng tới. Dân chúng khắp n</a:t>
            </a:r>
            <a:r>
              <a:rPr lang="vi-VN" b="1" i="0" u="none" strike="noStrike" baseline="0" smtClean="0">
                <a:solidFill>
                  <a:srgbClr val="4F81BD"/>
                </a:solidFill>
                <a:latin typeface="Cambria"/>
              </a:rPr>
              <a:t>ơi tiến dâng vật phẩm chế tác nhưng không ai làm vua hài l</a:t>
            </a:r>
            <a:r>
              <a:rPr lang="vi-VN" b="1" i="0" u="none" strike="noStrike" baseline="0" smtClean="0">
                <a:solidFill>
                  <a:srgbClr val="4F81BD"/>
                </a:solidFill>
                <a:latin typeface="Times New Roman"/>
              </a:rPr>
              <a:t>òng. Chỉ </a:t>
            </a:r>
            <a:r>
              <a:rPr lang="vi-VN" b="1" i="0" u="none" strike="noStrike" baseline="0" smtClean="0">
                <a:solidFill>
                  <a:srgbClr val="4F81BD"/>
                </a:solidFill>
                <a:latin typeface="Cambria"/>
              </a:rPr>
              <a:t>đến khi thấy chiếc đèn vừa là lạ, nhiều màu sắc, nhà vua t</a:t>
            </a:r>
            <a:r>
              <a:rPr lang="vi-VN" b="1" i="0" u="none" strike="noStrike" baseline="0" smtClean="0">
                <a:solidFill>
                  <a:srgbClr val="4F81BD"/>
                </a:solidFill>
                <a:latin typeface="Times New Roman"/>
              </a:rPr>
              <a:t>ò mò hỏi ý nghĩa. Lục </a:t>
            </a:r>
            <a:r>
              <a:rPr lang="vi-VN" b="1" i="0" u="none" strike="noStrike" baseline="0" smtClean="0">
                <a:solidFill>
                  <a:srgbClr val="4F81BD"/>
                </a:solidFill>
                <a:latin typeface="Cambria"/>
              </a:rPr>
              <a:t>Đức theo lời Thái Thượng L</a:t>
            </a:r>
            <a:r>
              <a:rPr lang="vi-VN" b="1" i="0" u="none" strike="noStrike" baseline="0" smtClean="0">
                <a:solidFill>
                  <a:srgbClr val="4F81BD"/>
                </a:solidFill>
                <a:latin typeface="Times New Roman"/>
              </a:rPr>
              <a:t>ão Quân tâu:</a:t>
            </a:r>
          </a:p>
          <a:p>
            <a:pPr marR="0" lvl="0" rtl="0"/>
            <a:r>
              <a:rPr lang="vi-VN" b="1" i="0" u="none" strike="noStrike" baseline="0" smtClean="0">
                <a:solidFill>
                  <a:srgbClr val="4F81BD"/>
                </a:solidFill>
                <a:latin typeface="Cambria"/>
              </a:rPr>
              <a:t>- Muôn tâu bệ hạ, thân trúc giữa đèn đại diện cho trục khôn, chong chóng quay 6 mặt chiếc đèn biểu tượng 6 cảm xúc của con người: thương, ghét, giận, hờn, buồn, vui. Con người thay đổi căn do là đạo làm người chưa tới. Bởi vậy cần ánh sáng soi tỏ để người người sống tốt lành, có đạo đức.</a:t>
            </a:r>
          </a:p>
          <a:p>
            <a:pPr marR="0" lvl="0" rtl="0"/>
            <a:r>
              <a:rPr lang="vi-VN" b="1" i="0" u="none" strike="noStrike" baseline="0" smtClean="0">
                <a:solidFill>
                  <a:srgbClr val="4F81BD"/>
                </a:solidFill>
                <a:latin typeface="Cambria"/>
              </a:rPr>
              <a:t>Đèn đốt lên làm quay chong chóng. H</a:t>
            </a:r>
            <a:r>
              <a:rPr lang="vi-VN" b="1" i="0" u="none" strike="noStrike" baseline="0" smtClean="0">
                <a:solidFill>
                  <a:srgbClr val="4F81BD"/>
                </a:solidFill>
                <a:latin typeface="Times New Roman"/>
              </a:rPr>
              <a:t>ình ảnh nhà vua</a:t>
            </a:r>
            <a:r>
              <a:rPr lang="vi-VN" b="1" i="0" u="none" strike="noStrike" baseline="0" smtClean="0">
                <a:solidFill>
                  <a:srgbClr val="4F81BD"/>
                </a:solidFill>
                <a:latin typeface="Cambria"/>
              </a:rPr>
              <a:t>, quan và ngựa nối đuôi nhau quay v</a:t>
            </a:r>
            <a:r>
              <a:rPr lang="vi-VN" b="1" i="0" u="none" strike="noStrike" baseline="0" smtClean="0">
                <a:solidFill>
                  <a:srgbClr val="4F81BD"/>
                </a:solidFill>
                <a:latin typeface="Times New Roman"/>
              </a:rPr>
              <a:t>òng. Vua cảm </a:t>
            </a:r>
            <a:r>
              <a:rPr lang="vi-VN" b="1" i="0" u="none" strike="noStrike" baseline="0" smtClean="0">
                <a:solidFill>
                  <a:srgbClr val="4F81BD"/>
                </a:solidFill>
                <a:latin typeface="Cambria"/>
              </a:rPr>
              <a:t>động lắm, liền thưởng mẹ con Lục Đức rất hậu và phong làm Vạn Hộ Hầu.</a:t>
            </a:r>
            <a:endParaRPr lang="vi-VN" b="1" i="0" u="none" strike="noStrike" baseline="0" smtClean="0">
              <a:solidFill>
                <a:srgbClr val="4F81BD"/>
              </a:solidFill>
              <a:latin typeface="Times New Roman"/>
            </a:endParaRPr>
          </a:p>
        </p:txBody>
      </p:sp>
    </p:spTree>
    <p:extLst>
      <p:ext uri="{BB962C8B-B14F-4D97-AF65-F5344CB8AC3E}">
        <p14:creationId xmlns:p14="http://schemas.microsoft.com/office/powerpoint/2010/main" val="3727537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dirty="0">
                <a:solidFill>
                  <a:srgbClr val="FF0000"/>
                </a:solidFill>
                <a:latin typeface="Cambria"/>
              </a:rPr>
              <a:t>3</a:t>
            </a:r>
            <a:r>
              <a:rPr lang="vi-VN" b="1" i="0" u="none" strike="noStrike" baseline="0" dirty="0" smtClean="0">
                <a:solidFill>
                  <a:srgbClr val="FF0000"/>
                </a:solidFill>
                <a:latin typeface="Cambria"/>
              </a:rPr>
              <a:t>. Sự tích chú Cuội cung trăng</a:t>
            </a:r>
            <a:endParaRPr lang="vi-VN" b="1" i="0" u="none" strike="noStrike" baseline="0" dirty="0" smtClean="0">
              <a:solidFill>
                <a:srgbClr val="FF0000"/>
              </a:solidFill>
              <a:latin typeface="Times New Roman"/>
            </a:endParaRPr>
          </a:p>
        </p:txBody>
      </p:sp>
      <p:sp>
        <p:nvSpPr>
          <p:cNvPr id="3" name="Text Placeholder 2"/>
          <p:cNvSpPr>
            <a:spLocks noGrp="1"/>
          </p:cNvSpPr>
          <p:nvPr>
            <p:ph type="body" idx="1"/>
          </p:nvPr>
        </p:nvSpPr>
        <p:spPr/>
        <p:txBody>
          <a:bodyPr>
            <a:normAutofit fontScale="40000" lnSpcReduction="20000"/>
          </a:bodyPr>
          <a:lstStyle/>
          <a:p>
            <a:pPr marR="0" lvl="0" rtl="0"/>
            <a:r>
              <a:rPr lang="vi-VN" b="1" i="0" u="none" strike="noStrike" baseline="0" smtClean="0">
                <a:solidFill>
                  <a:srgbClr val="4F81BD"/>
                </a:solidFill>
                <a:latin typeface="Times New Roman"/>
              </a:rPr>
              <a:t>Ở miền nọ có một chàng tiều phu tên Cuội. Mộ</a:t>
            </a:r>
            <a:r>
              <a:rPr lang="vi-VN" b="1" i="0" u="none" strike="noStrike" baseline="0" smtClean="0">
                <a:solidFill>
                  <a:srgbClr val="4F81BD"/>
                </a:solidFill>
                <a:latin typeface="Cambria"/>
              </a:rPr>
              <a:t>t lần đi rừng vào nhầm hang cọp, Cuội giật bắn m</a:t>
            </a:r>
            <a:r>
              <a:rPr lang="vi-VN" b="1" i="0" u="none" strike="noStrike" baseline="0" smtClean="0">
                <a:solidFill>
                  <a:srgbClr val="4F81BD"/>
                </a:solidFill>
                <a:latin typeface="Times New Roman"/>
              </a:rPr>
              <a:t>ình leo thoắt lên ngọn cây cao trốn. Cọp mẹ về hang thấy </a:t>
            </a:r>
            <a:r>
              <a:rPr lang="vi-VN" b="1" i="0" u="none" strike="noStrike" baseline="0" smtClean="0">
                <a:solidFill>
                  <a:srgbClr val="4F81BD"/>
                </a:solidFill>
                <a:latin typeface="Cambria"/>
              </a:rPr>
              <a:t>đàn con chết lả v</a:t>
            </a:r>
            <a:r>
              <a:rPr lang="vi-VN" b="1" i="0" u="none" strike="noStrike" baseline="0" smtClean="0">
                <a:solidFill>
                  <a:srgbClr val="4F81BD"/>
                </a:solidFill>
                <a:latin typeface="Times New Roman"/>
              </a:rPr>
              <a:t>ì </a:t>
            </a:r>
            <a:r>
              <a:rPr lang="vi-VN" b="1" i="0" u="none" strike="noStrike" baseline="0" smtClean="0">
                <a:solidFill>
                  <a:srgbClr val="4F81BD"/>
                </a:solidFill>
                <a:latin typeface="Cambria"/>
              </a:rPr>
              <a:t>đói liền đi đến gốc cây gần chỗ Cuội ẩn đớp lấy một ít lá mang về mớm. Kỳ lạ thay, chưa đầy ăn giập miếng trầu, 4 chú cọp con quẫy đuôi sống lại. Chờ cọp mẹ tha con đi nơi khác, Cuội mới t</a:t>
            </a:r>
            <a:r>
              <a:rPr lang="vi-VN" b="1" i="0" u="none" strike="noStrike" baseline="0" smtClean="0">
                <a:solidFill>
                  <a:srgbClr val="4F81BD"/>
                </a:solidFill>
                <a:latin typeface="Times New Roman"/>
              </a:rPr>
              <a:t>ìm cây lạ </a:t>
            </a:r>
            <a:r>
              <a:rPr lang="vi-VN" b="1" i="0" u="none" strike="noStrike" baseline="0" smtClean="0">
                <a:solidFill>
                  <a:srgbClr val="4F81BD"/>
                </a:solidFill>
                <a:latin typeface="Cambria"/>
              </a:rPr>
              <a:t>đào gốc mang về.</a:t>
            </a:r>
          </a:p>
          <a:p>
            <a:pPr marR="0" lvl="0" rtl="0"/>
            <a:r>
              <a:rPr lang="vi-VN" b="1" i="0" u="none" strike="noStrike" baseline="0" smtClean="0">
                <a:solidFill>
                  <a:srgbClr val="4F81BD"/>
                </a:solidFill>
                <a:latin typeface="Cambria"/>
              </a:rPr>
              <a:t>Dọc đường đi, Cuội gặp l</a:t>
            </a:r>
            <a:r>
              <a:rPr lang="vi-VN" b="1" i="0" u="none" strike="noStrike" baseline="0" smtClean="0">
                <a:solidFill>
                  <a:srgbClr val="4F81BD"/>
                </a:solidFill>
                <a:latin typeface="Times New Roman"/>
              </a:rPr>
              <a:t>ão </a:t>
            </a:r>
            <a:r>
              <a:rPr lang="vi-VN" b="1" i="0" u="none" strike="noStrike" baseline="0" smtClean="0">
                <a:solidFill>
                  <a:srgbClr val="4F81BD"/>
                </a:solidFill>
                <a:latin typeface="Cambria"/>
              </a:rPr>
              <a:t>ăn mày nằm chết trên b</a:t>
            </a:r>
            <a:r>
              <a:rPr lang="vi-VN" b="1" i="0" u="none" strike="noStrike" baseline="0" smtClean="0">
                <a:solidFill>
                  <a:srgbClr val="4F81BD"/>
                </a:solidFill>
                <a:latin typeface="Times New Roman"/>
              </a:rPr>
              <a:t>ãi cỏ. Không ngần ngại, Cuội bứt ngay mấy lá cứu giúp ông lão </a:t>
            </a:r>
            <a:r>
              <a:rPr lang="vi-VN" b="1" i="0" u="none" strike="noStrike" baseline="0" smtClean="0">
                <a:solidFill>
                  <a:srgbClr val="4F81BD"/>
                </a:solidFill>
                <a:latin typeface="Cambria"/>
              </a:rPr>
              <a:t>đ</a:t>
            </a:r>
            <a:r>
              <a:rPr lang="vi-VN" b="1" i="0" u="none" strike="noStrike" baseline="0" smtClean="0">
                <a:solidFill>
                  <a:srgbClr val="4F81BD"/>
                </a:solidFill>
                <a:latin typeface="Times New Roman"/>
              </a:rPr>
              <a:t>ã thoát cửa tử. Nghe Cuội kể </a:t>
            </a:r>
            <a:r>
              <a:rPr lang="vi-VN" b="1" i="0" u="none" strike="noStrike" baseline="0" smtClean="0">
                <a:solidFill>
                  <a:srgbClr val="4F81BD"/>
                </a:solidFill>
                <a:latin typeface="Cambria"/>
              </a:rPr>
              <a:t>đầu đuôi, ông kêu lên:</a:t>
            </a:r>
          </a:p>
          <a:p>
            <a:pPr marR="0" lvl="0" rtl="0"/>
            <a:r>
              <a:rPr lang="vi-VN" b="1" i="0" u="none" strike="noStrike" baseline="0" smtClean="0">
                <a:solidFill>
                  <a:srgbClr val="4F81BD"/>
                </a:solidFill>
                <a:latin typeface="Cambria"/>
              </a:rPr>
              <a:t>- Đây là cây đa có phép "cải tử hoàn sinh". Con chăm sóc cây đừng tưới nước bẩn kẻo cây bay lên trời đó.</a:t>
            </a:r>
          </a:p>
          <a:p>
            <a:pPr marR="0" lvl="0" rtl="0"/>
            <a:r>
              <a:rPr lang="vi-VN" b="1" i="0" u="none" strike="noStrike" baseline="0" smtClean="0">
                <a:solidFill>
                  <a:srgbClr val="4F81BD"/>
                </a:solidFill>
                <a:latin typeface="Times New Roman"/>
              </a:rPr>
              <a:t>Từ ngày có cây thuốc quý, Cuội cứu sống </a:t>
            </a:r>
            <a:r>
              <a:rPr lang="vi-VN" b="1" i="0" u="none" strike="noStrike" baseline="0" smtClean="0">
                <a:solidFill>
                  <a:srgbClr val="4F81BD"/>
                </a:solidFill>
                <a:latin typeface="Cambria"/>
              </a:rPr>
              <a:t>được rất nhiều người người. Ai ai cũng kính nể. Một lần, Cuội cứu sống cô con gái sảy chân chết đuối cho l</a:t>
            </a:r>
            <a:r>
              <a:rPr lang="vi-VN" b="1" i="0" u="none" strike="noStrike" baseline="0" smtClean="0">
                <a:solidFill>
                  <a:srgbClr val="4F81BD"/>
                </a:solidFill>
                <a:latin typeface="Times New Roman"/>
              </a:rPr>
              <a:t>ão </a:t>
            </a:r>
            <a:r>
              <a:rPr lang="vi-VN" b="1" i="0" u="none" strike="noStrike" baseline="0" smtClean="0">
                <a:solidFill>
                  <a:srgbClr val="4F81BD"/>
                </a:solidFill>
                <a:latin typeface="Cambria"/>
              </a:rPr>
              <a:t>địa chủ. Nét mặt hồng hào, sự sống quay trở lại, cô xin lấy Cuội làm chồng. Đôi lứa xứng đôi hưởng những tháng ngày hạnh phúc. Ngặt một nỗi, cô vợ có tính hay quên. Những khi đi làm xa, Cuội dặn "có tiểu th</a:t>
            </a:r>
            <a:r>
              <a:rPr lang="vi-VN" b="1" i="0" u="none" strike="noStrike" baseline="0" smtClean="0">
                <a:solidFill>
                  <a:srgbClr val="4F81BD"/>
                </a:solidFill>
                <a:latin typeface="Times New Roman"/>
              </a:rPr>
              <a:t>ì </a:t>
            </a:r>
            <a:r>
              <a:rPr lang="vi-VN" b="1" i="0" u="none" strike="noStrike" baseline="0" smtClean="0">
                <a:solidFill>
                  <a:srgbClr val="4F81BD"/>
                </a:solidFill>
                <a:latin typeface="Cambria"/>
              </a:rPr>
              <a:t>đi bên Tây, chớ tiểu bên Đông, cây dông lên trời" mà cô vợ như lú lẫn ruột gan, vừa nghe xong là quên ngay.</a:t>
            </a:r>
          </a:p>
          <a:p>
            <a:pPr marR="0" lvl="0" rtl="0"/>
            <a:r>
              <a:rPr lang="vi-VN" b="1" i="0" u="none" strike="noStrike" baseline="0" smtClean="0">
                <a:solidFill>
                  <a:srgbClr val="4F81BD"/>
                </a:solidFill>
                <a:latin typeface="Times New Roman"/>
              </a:rPr>
              <a:t>Một chiều, cô vợ không nhớ lời dặn cứ nhắm vào cây quý tiểu. Bỗng nhiên mặt </a:t>
            </a:r>
            <a:r>
              <a:rPr lang="vi-VN" b="1" i="0" u="none" strike="noStrike" baseline="0" smtClean="0">
                <a:solidFill>
                  <a:srgbClr val="4F81BD"/>
                </a:solidFill>
                <a:latin typeface="Cambria"/>
              </a:rPr>
              <a:t>đất chuyển động, gió thổi ào ào, cây đa đảo mạnh, bật gốc phi lên trời xanh. Vừa lúc Cuội đi kiếm củi về, hớt hải nhảy bổ đến níu cây lại. Nhưng sức người có hạn, cây đa kéo cả Cuội cứ thế bay lên cung trăng. Từ đấy, cứ mỗi dịp ngày rằm, ánh trăng sáng nhất, khi ngước nh</a:t>
            </a:r>
            <a:r>
              <a:rPr lang="vi-VN" b="1" i="0" u="none" strike="noStrike" baseline="0" smtClean="0">
                <a:solidFill>
                  <a:srgbClr val="4F81BD"/>
                </a:solidFill>
                <a:latin typeface="Times New Roman"/>
              </a:rPr>
              <a:t>ìn lên, ng</a:t>
            </a:r>
            <a:r>
              <a:rPr lang="vi-VN" b="1" i="0" u="none" strike="noStrike" baseline="0" smtClean="0">
                <a:solidFill>
                  <a:srgbClr val="4F81BD"/>
                </a:solidFill>
                <a:latin typeface="Cambria"/>
              </a:rPr>
              <a:t>ười ta thấy một vết đen h</a:t>
            </a:r>
            <a:r>
              <a:rPr lang="vi-VN" b="1" i="0" u="none" strike="noStrike" baseline="0" smtClean="0">
                <a:solidFill>
                  <a:srgbClr val="4F81BD"/>
                </a:solidFill>
                <a:latin typeface="Times New Roman"/>
              </a:rPr>
              <a:t>ình cây cổ thụ có ng</a:t>
            </a:r>
            <a:r>
              <a:rPr lang="vi-VN" b="1" i="0" u="none" strike="noStrike" baseline="0" smtClean="0">
                <a:solidFill>
                  <a:srgbClr val="4F81BD"/>
                </a:solidFill>
                <a:latin typeface="Cambria"/>
              </a:rPr>
              <a:t>ười ngồi dưới gốc. Đó chính là chú Cuội đang chờ ngày được tr</a:t>
            </a:r>
            <a:r>
              <a:rPr lang="vi-VN" b="1" i="0" u="none" strike="noStrike" baseline="0" smtClean="0">
                <a:solidFill>
                  <a:srgbClr val="4F81BD"/>
                </a:solidFill>
                <a:latin typeface="Times New Roman"/>
              </a:rPr>
              <a:t>ở về trần gian.</a:t>
            </a:r>
          </a:p>
          <a:p>
            <a:pPr marR="0" lvl="0" rtl="0"/>
            <a:r>
              <a:rPr lang="en-US" b="1" i="0" u="none" strike="noStrike" baseline="0" smtClean="0">
                <a:solidFill>
                  <a:srgbClr val="4F81BD"/>
                </a:solidFill>
                <a:latin typeface="Times New Roman"/>
              </a:rPr>
              <a:t>5. Sự tích Thỏ ngọc</a:t>
            </a:r>
          </a:p>
          <a:p>
            <a:pPr marR="0" lvl="0" rtl="0"/>
            <a:r>
              <a:rPr lang="vi-VN" b="1" i="0" u="none" strike="noStrike" baseline="0" smtClean="0">
                <a:solidFill>
                  <a:srgbClr val="4F81BD"/>
                </a:solidFill>
                <a:latin typeface="Cambria"/>
              </a:rPr>
              <a:t>Tương truyền vào thời thiên địa hỗn mang, có một cặp thỏ tu luyện đắc đạo thành tiên đến diện kiến Ngọc Hoàng Thượng Đế. Khi tới Nam Thiên Môn, thỏ tiên bất chợt thấy Hằng Nga đang bị Thái Bạch Kim Tinh áp giải lên cung trăng. Sau khi nghe xong kiến giải sự t</a:t>
            </a:r>
            <a:r>
              <a:rPr lang="vi-VN" b="1" i="0" u="none" strike="noStrike" baseline="0" smtClean="0">
                <a:solidFill>
                  <a:srgbClr val="4F81BD"/>
                </a:solidFill>
                <a:latin typeface="Times New Roman"/>
              </a:rPr>
              <a:t>ình từ vị thần gác cửa, thỏ tiên </a:t>
            </a:r>
            <a:r>
              <a:rPr lang="vi-VN" b="1" i="0" u="none" strike="noStrike" baseline="0" smtClean="0">
                <a:solidFill>
                  <a:srgbClr val="4F81BD"/>
                </a:solidFill>
                <a:latin typeface="Cambria"/>
              </a:rPr>
              <a:t>động l</a:t>
            </a:r>
            <a:r>
              <a:rPr lang="vi-VN" b="1" i="0" u="none" strike="noStrike" baseline="0" smtClean="0">
                <a:solidFill>
                  <a:srgbClr val="4F81BD"/>
                </a:solidFill>
                <a:latin typeface="Times New Roman"/>
              </a:rPr>
              <a:t>òng th</a:t>
            </a:r>
            <a:r>
              <a:rPr lang="vi-VN" b="1" i="0" u="none" strike="noStrike" baseline="0" smtClean="0">
                <a:solidFill>
                  <a:srgbClr val="4F81BD"/>
                </a:solidFill>
                <a:latin typeface="Cambria"/>
              </a:rPr>
              <a:t>ương cảm Hằng Nga chỉ v</a:t>
            </a:r>
            <a:r>
              <a:rPr lang="vi-VN" b="1" i="0" u="none" strike="noStrike" baseline="0" smtClean="0">
                <a:solidFill>
                  <a:srgbClr val="4F81BD"/>
                </a:solidFill>
                <a:latin typeface="Times New Roman"/>
              </a:rPr>
              <a:t>ì giải cứu bách tính mà vô tình phá luật cung </a:t>
            </a:r>
            <a:r>
              <a:rPr lang="vi-VN" b="1" i="0" u="none" strike="noStrike" baseline="0" smtClean="0">
                <a:solidFill>
                  <a:srgbClr val="4F81BD"/>
                </a:solidFill>
                <a:latin typeface="Cambria"/>
              </a:rPr>
              <a:t>đ</a:t>
            </a:r>
            <a:r>
              <a:rPr lang="vi-VN" b="1" i="0" u="none" strike="noStrike" baseline="0" smtClean="0">
                <a:solidFill>
                  <a:srgbClr val="4F81BD"/>
                </a:solidFill>
                <a:latin typeface="Times New Roman"/>
              </a:rPr>
              <a:t>ình. Khi về nhà, thỏ tiên kể lại chuyện, bàn với </a:t>
            </a:r>
            <a:r>
              <a:rPr lang="vi-VN" b="1" i="0" u="none" strike="noStrike" baseline="0" smtClean="0">
                <a:solidFill>
                  <a:srgbClr val="4F81BD"/>
                </a:solidFill>
                <a:latin typeface="Cambria"/>
              </a:rPr>
              <a:t>đàn thỏ con với ý định muốn đưa cậu "thỏ út" lên cung trăng bầu bạn với chị Hằng. Gia đ</a:t>
            </a:r>
            <a:r>
              <a:rPr lang="vi-VN" b="1" i="0" u="none" strike="noStrike" baseline="0" smtClean="0">
                <a:solidFill>
                  <a:srgbClr val="4F81BD"/>
                </a:solidFill>
                <a:latin typeface="Times New Roman"/>
              </a:rPr>
              <a:t>ình thỏ ai cũng khóc không nỡ rời xa. Thỏ cha liền nói:</a:t>
            </a:r>
          </a:p>
          <a:p>
            <a:pPr marR="0" lvl="0" rtl="0"/>
            <a:r>
              <a:rPr lang="vi-VN" b="1" i="0" u="none" strike="noStrike" baseline="0" smtClean="0">
                <a:solidFill>
                  <a:srgbClr val="4F81BD"/>
                </a:solidFill>
                <a:latin typeface="Times New Roman"/>
              </a:rPr>
              <a:t>- Hằng Nga vì giải cứu bách tính mà bị liên lụy. Chẳng lẽ chúng ta lại </a:t>
            </a:r>
            <a:r>
              <a:rPr lang="vi-VN" b="1" i="0" u="none" strike="noStrike" baseline="0" smtClean="0">
                <a:solidFill>
                  <a:srgbClr val="4F81BD"/>
                </a:solidFill>
                <a:latin typeface="Cambria"/>
              </a:rPr>
              <a:t>đứng nh</a:t>
            </a:r>
            <a:r>
              <a:rPr lang="vi-VN" b="1" i="0" u="none" strike="noStrike" baseline="0" smtClean="0">
                <a:solidFill>
                  <a:srgbClr val="4F81BD"/>
                </a:solidFill>
                <a:latin typeface="Times New Roman"/>
              </a:rPr>
              <a:t>ìn. Nếu </a:t>
            </a:r>
            <a:r>
              <a:rPr lang="vi-VN" b="1" i="0" u="none" strike="noStrike" baseline="0" smtClean="0">
                <a:solidFill>
                  <a:srgbClr val="4F81BD"/>
                </a:solidFill>
                <a:latin typeface="Cambria"/>
              </a:rPr>
              <a:t>đổi lại, người bị nhốt là ta th</a:t>
            </a:r>
            <a:r>
              <a:rPr lang="vi-VN" b="1" i="0" u="none" strike="noStrike" baseline="0" smtClean="0">
                <a:solidFill>
                  <a:srgbClr val="4F81BD"/>
                </a:solidFill>
                <a:latin typeface="Times New Roman"/>
              </a:rPr>
              <a:t>ì các con có chịu ở cạnh cùng ta không? Chúng ta không chỉ nghĩ tới bản thân mình </a:t>
            </a:r>
            <a:r>
              <a:rPr lang="vi-VN" b="1" i="0" u="none" strike="noStrike" baseline="0" smtClean="0">
                <a:solidFill>
                  <a:srgbClr val="4F81BD"/>
                </a:solidFill>
                <a:latin typeface="Cambria"/>
              </a:rPr>
              <a:t>được.</a:t>
            </a:r>
          </a:p>
          <a:p>
            <a:pPr marR="0" lvl="0" rtl="0"/>
            <a:r>
              <a:rPr lang="vi-VN" b="1" i="0" u="none" strike="noStrike" baseline="0" smtClean="0">
                <a:solidFill>
                  <a:srgbClr val="4F81BD"/>
                </a:solidFill>
                <a:latin typeface="Times New Roman"/>
              </a:rPr>
              <a:t>Thỏ út rất hiểu lòng cha mẹ, chào từ biệt anh chị em và bay lên cung tr</a:t>
            </a:r>
            <a:r>
              <a:rPr lang="vi-VN" b="1" i="0" u="none" strike="noStrike" baseline="0" smtClean="0">
                <a:solidFill>
                  <a:srgbClr val="4F81BD"/>
                </a:solidFill>
                <a:latin typeface="Cambria"/>
              </a:rPr>
              <a:t>ăng ở cùng chị Hằng.</a:t>
            </a:r>
            <a:endParaRPr lang="vi-VN" b="1" i="0" u="none" strike="noStrike" baseline="0" smtClean="0">
              <a:solidFill>
                <a:srgbClr val="4F81BD"/>
              </a:solidFill>
              <a:latin typeface="Times New Roman"/>
            </a:endParaRPr>
          </a:p>
        </p:txBody>
      </p:sp>
    </p:spTree>
    <p:extLst>
      <p:ext uri="{BB962C8B-B14F-4D97-AF65-F5344CB8AC3E}">
        <p14:creationId xmlns:p14="http://schemas.microsoft.com/office/powerpoint/2010/main" val="22093370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dirty="0">
                <a:solidFill>
                  <a:srgbClr val="FF0000"/>
                </a:solidFill>
                <a:latin typeface="Times New Roman"/>
              </a:rPr>
              <a:t>4</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Sự</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tích</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Chị</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Hằng</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Nga</a:t>
            </a:r>
            <a:endParaRPr lang="en-US" b="1" i="0" u="none" strike="noStrike" baseline="0" dirty="0" smtClean="0">
              <a:solidFill>
                <a:srgbClr val="FF0000"/>
              </a:solidFill>
              <a:latin typeface="Times New Roman"/>
            </a:endParaRPr>
          </a:p>
        </p:txBody>
      </p:sp>
      <p:sp>
        <p:nvSpPr>
          <p:cNvPr id="3" name="Text Placeholder 2"/>
          <p:cNvSpPr>
            <a:spLocks noGrp="1"/>
          </p:cNvSpPr>
          <p:nvPr>
            <p:ph type="body" idx="1"/>
          </p:nvPr>
        </p:nvSpPr>
        <p:spPr/>
        <p:txBody>
          <a:bodyPr>
            <a:normAutofit fontScale="92500"/>
          </a:bodyPr>
          <a:lstStyle/>
          <a:p>
            <a:pPr marR="0" lvl="0" rtl="0"/>
            <a:r>
              <a:rPr lang="vi-VN" b="1" i="0" u="none" strike="noStrike" baseline="0" smtClean="0">
                <a:solidFill>
                  <a:srgbClr val="4F81BD"/>
                </a:solidFill>
                <a:latin typeface="Times New Roman"/>
              </a:rPr>
              <a:t>Tiên nữ Hằng Nga nhìn xuống hạ giới thấy cảnh dân chúng lầm than tr</a:t>
            </a:r>
            <a:r>
              <a:rPr lang="vi-VN" b="1" i="0" u="none" strike="noStrike" baseline="0" smtClean="0">
                <a:solidFill>
                  <a:srgbClr val="4F81BD"/>
                </a:solidFill>
                <a:latin typeface="Cambria"/>
              </a:rPr>
              <a:t>ước sự bạo hành của tên vua gian ác. Hắn bắt mọi người phải đi t</a:t>
            </a:r>
            <a:r>
              <a:rPr lang="vi-VN" b="1" i="0" u="none" strike="noStrike" baseline="0" smtClean="0">
                <a:solidFill>
                  <a:srgbClr val="4F81BD"/>
                </a:solidFill>
                <a:latin typeface="Times New Roman"/>
              </a:rPr>
              <a:t>ìm thứ thuốc tr</a:t>
            </a:r>
            <a:r>
              <a:rPr lang="vi-VN" b="1" i="0" u="none" strike="noStrike" baseline="0" smtClean="0">
                <a:solidFill>
                  <a:srgbClr val="4F81BD"/>
                </a:solidFill>
                <a:latin typeface="Cambria"/>
              </a:rPr>
              <a:t>ường sinh bất l</a:t>
            </a:r>
            <a:r>
              <a:rPr lang="vi-VN" b="1" i="0" u="none" strike="noStrike" baseline="0" smtClean="0">
                <a:solidFill>
                  <a:srgbClr val="4F81BD"/>
                </a:solidFill>
                <a:latin typeface="Times New Roman"/>
              </a:rPr>
              <a:t>ão và hành hình những ai không có câu trả lời thỏa mãn. </a:t>
            </a:r>
            <a:r>
              <a:rPr lang="vi-VN" b="1" i="0" u="none" strike="noStrike" baseline="0" smtClean="0">
                <a:solidFill>
                  <a:srgbClr val="4F81BD"/>
                </a:solidFill>
                <a:latin typeface="Cambria"/>
              </a:rPr>
              <a:t>Đồng cảm với nỗi khổ của chúng sinh, Hằng Nga liền hóa kiếp thành cô thôn nữ và dâng thuốc độc cho tên vua. Với bản tính đa nghi, hắn ép nàng phải uống thử trước. Sau khi không thấy động tĩnh g</a:t>
            </a:r>
            <a:r>
              <a:rPr lang="vi-VN" b="1" i="0" u="none" strike="noStrike" baseline="0" smtClean="0">
                <a:solidFill>
                  <a:srgbClr val="4F81BD"/>
                </a:solidFill>
                <a:latin typeface="Times New Roman"/>
              </a:rPr>
              <a:t>ì, tên vua an tâm uống và chết ngay lập tức. Về phần Hằng Nga, do phạm phải luật cung </a:t>
            </a:r>
            <a:r>
              <a:rPr lang="vi-VN" b="1" i="0" u="none" strike="noStrike" baseline="0" smtClean="0">
                <a:solidFill>
                  <a:srgbClr val="4F81BD"/>
                </a:solidFill>
                <a:latin typeface="Cambria"/>
              </a:rPr>
              <a:t>đ</a:t>
            </a:r>
            <a:r>
              <a:rPr lang="vi-VN" b="1" i="0" u="none" strike="noStrike" baseline="0" smtClean="0">
                <a:solidFill>
                  <a:srgbClr val="4F81BD"/>
                </a:solidFill>
                <a:latin typeface="Times New Roman"/>
              </a:rPr>
              <a:t>ình nên nàng </a:t>
            </a:r>
            <a:r>
              <a:rPr lang="vi-VN" b="1" i="0" u="none" strike="noStrike" baseline="0" smtClean="0">
                <a:solidFill>
                  <a:srgbClr val="4F81BD"/>
                </a:solidFill>
                <a:latin typeface="Cambria"/>
              </a:rPr>
              <a:t>đ</a:t>
            </a:r>
            <a:r>
              <a:rPr lang="vi-VN" b="1" i="0" u="none" strike="noStrike" baseline="0" smtClean="0">
                <a:solidFill>
                  <a:srgbClr val="4F81BD"/>
                </a:solidFill>
                <a:latin typeface="Times New Roman"/>
              </a:rPr>
              <a:t>ã</a:t>
            </a:r>
            <a:r>
              <a:rPr lang="vi-VN" b="1" i="0" u="none" strike="noStrike" baseline="0" smtClean="0">
                <a:solidFill>
                  <a:srgbClr val="4F81BD"/>
                </a:solidFill>
                <a:latin typeface="Cambria"/>
              </a:rPr>
              <a:t> bị Ngọc Hoàng Thượng Đế đày tới cung trăng.</a:t>
            </a:r>
            <a:endParaRPr lang="vi-VN" b="1" i="0" u="none" strike="noStrike" baseline="0" smtClean="0">
              <a:solidFill>
                <a:srgbClr val="4F81BD"/>
              </a:solidFill>
              <a:latin typeface="Times New Roman"/>
            </a:endParaRPr>
          </a:p>
        </p:txBody>
      </p:sp>
    </p:spTree>
    <p:extLst>
      <p:ext uri="{BB962C8B-B14F-4D97-AF65-F5344CB8AC3E}">
        <p14:creationId xmlns:p14="http://schemas.microsoft.com/office/powerpoint/2010/main" val="4004284001"/>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dirty="0">
                <a:solidFill>
                  <a:srgbClr val="FF0000"/>
                </a:solidFill>
                <a:latin typeface="Cambria"/>
              </a:rPr>
              <a:t>5</a:t>
            </a:r>
            <a:r>
              <a:rPr lang="vi-VN" b="1" i="0" u="none" strike="noStrike" baseline="0" dirty="0" smtClean="0">
                <a:solidFill>
                  <a:srgbClr val="FF0000"/>
                </a:solidFill>
                <a:latin typeface="Cambria"/>
              </a:rPr>
              <a:t>. Sự tích đèn ông sao</a:t>
            </a:r>
            <a:endParaRPr lang="vi-VN" b="1" i="0" u="none" strike="noStrike" baseline="0" dirty="0" smtClean="0">
              <a:solidFill>
                <a:srgbClr val="FF0000"/>
              </a:solidFill>
              <a:latin typeface="Times New Roman"/>
            </a:endParaRPr>
          </a:p>
        </p:txBody>
      </p:sp>
      <p:sp>
        <p:nvSpPr>
          <p:cNvPr id="3" name="Text Placeholder 2"/>
          <p:cNvSpPr>
            <a:spLocks noGrp="1"/>
          </p:cNvSpPr>
          <p:nvPr>
            <p:ph type="body" idx="1"/>
          </p:nvPr>
        </p:nvSpPr>
        <p:spPr/>
        <p:txBody>
          <a:bodyPr>
            <a:normAutofit fontScale="85000" lnSpcReduction="20000"/>
          </a:bodyPr>
          <a:lstStyle/>
          <a:p>
            <a:pPr marR="0" lvl="0" rtl="0"/>
            <a:r>
              <a:rPr lang="vi-VN" b="1" i="0" u="none" strike="noStrike" baseline="0" smtClean="0">
                <a:solidFill>
                  <a:srgbClr val="4F81BD"/>
                </a:solidFill>
                <a:latin typeface="Cambria"/>
              </a:rPr>
              <a:t>Ở ngôi làng nọ có hai cha con kiếm sống bằng nghề làm đèn Trung thu. Công việc lặp lại quanh năm khiến người con thấy nhàm chán với những chiếc đen đơn điệu. Một đêm, trong lúc mải mê ngắm trăng, anh nh</a:t>
            </a:r>
            <a:r>
              <a:rPr lang="vi-VN" b="1" i="0" u="none" strike="noStrike" baseline="0" smtClean="0">
                <a:solidFill>
                  <a:srgbClr val="4F81BD"/>
                </a:solidFill>
                <a:latin typeface="Times New Roman"/>
              </a:rPr>
              <a:t>ìn thấy một vệt sáng tuyệt </a:t>
            </a:r>
            <a:r>
              <a:rPr lang="vi-VN" b="1" i="0" u="none" strike="noStrike" baseline="0" smtClean="0">
                <a:solidFill>
                  <a:srgbClr val="4F81BD"/>
                </a:solidFill>
                <a:latin typeface="Cambria"/>
              </a:rPr>
              <a:t>đẹp, lấp lánh kéo dài h</a:t>
            </a:r>
            <a:r>
              <a:rPr lang="vi-VN" b="1" i="0" u="none" strike="noStrike" baseline="0" smtClean="0">
                <a:solidFill>
                  <a:srgbClr val="4F81BD"/>
                </a:solidFill>
                <a:latin typeface="Times New Roman"/>
              </a:rPr>
              <a:t>ình 5 cánh sao. Mừng rỡ, cứ tối </a:t>
            </a:r>
            <a:r>
              <a:rPr lang="vi-VN" b="1" i="0" u="none" strike="noStrike" baseline="0" smtClean="0">
                <a:solidFill>
                  <a:srgbClr val="4F81BD"/>
                </a:solidFill>
                <a:latin typeface="Cambria"/>
              </a:rPr>
              <a:t>đến, chàng trai lẻn ra sau vườn h</a:t>
            </a:r>
            <a:r>
              <a:rPr lang="vi-VN" b="1" i="0" u="none" strike="noStrike" baseline="0" smtClean="0">
                <a:solidFill>
                  <a:srgbClr val="4F81BD"/>
                </a:solidFill>
                <a:latin typeface="Times New Roman"/>
              </a:rPr>
              <a:t>ì hục </a:t>
            </a:r>
            <a:r>
              <a:rPr lang="vi-VN" b="1" i="0" u="none" strike="noStrike" baseline="0" smtClean="0">
                <a:solidFill>
                  <a:srgbClr val="4F81BD"/>
                </a:solidFill>
                <a:latin typeface="Cambria"/>
              </a:rPr>
              <a:t>đốn tre, chuốt chẻ thành từng mảnh nhiều kích cỡ, lắp lắp tháo tháo hết đêm này sang đêm khác.</a:t>
            </a:r>
          </a:p>
          <a:p>
            <a:pPr marR="0" lvl="0" rtl="0"/>
            <a:r>
              <a:rPr lang="vi-VN" b="1" i="0" u="none" strike="noStrike" baseline="0" smtClean="0">
                <a:solidFill>
                  <a:srgbClr val="4F81BD"/>
                </a:solidFill>
                <a:latin typeface="Cambria"/>
              </a:rPr>
              <a:t>Rồi đêm rằm Trung thu cũng tới, khi đám rước đèn đi qua ng</a:t>
            </a:r>
            <a:r>
              <a:rPr lang="vi-VN" b="1" i="0" u="none" strike="noStrike" baseline="0" smtClean="0">
                <a:solidFill>
                  <a:srgbClr val="4F81BD"/>
                </a:solidFill>
                <a:latin typeface="Times New Roman"/>
              </a:rPr>
              <a:t>õ nhà 2 cha con, bọn trẻ tò mò </a:t>
            </a:r>
            <a:r>
              <a:rPr lang="vi-VN" b="1" i="0" u="none" strike="noStrike" baseline="0" smtClean="0">
                <a:solidFill>
                  <a:srgbClr val="4F81BD"/>
                </a:solidFill>
                <a:latin typeface="Cambria"/>
              </a:rPr>
              <a:t>đầy hứng khởi trước quầng sáng lấp lánh góc vườn. Quá háo hức, chúng giong chiếc đèn ngôi sao đi khắp làng. Những mùa trăng năm sau, sân nhà 2 cha con lại xuất hiện những chiếc đèn ngôi sao đủ các màu sắc.</a:t>
            </a:r>
            <a:endParaRPr lang="vi-VN" b="1" i="0" u="none" strike="noStrike" baseline="0" smtClean="0">
              <a:solidFill>
                <a:srgbClr val="4F81BD"/>
              </a:solidFill>
              <a:latin typeface="Times New Roman"/>
            </a:endParaRPr>
          </a:p>
        </p:txBody>
      </p:sp>
    </p:spTree>
    <p:extLst>
      <p:ext uri="{BB962C8B-B14F-4D97-AF65-F5344CB8AC3E}">
        <p14:creationId xmlns:p14="http://schemas.microsoft.com/office/powerpoint/2010/main" val="134364995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dirty="0">
                <a:solidFill>
                  <a:srgbClr val="FF0000"/>
                </a:solidFill>
                <a:latin typeface="Times New Roman"/>
              </a:rPr>
              <a:t>6</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Sự</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tích</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chiếc</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mặt</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nạ</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Trung</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thu</a:t>
            </a:r>
            <a:endParaRPr lang="en-US" b="1" i="0" u="none" strike="noStrike" baseline="0" dirty="0" smtClean="0">
              <a:solidFill>
                <a:srgbClr val="FF0000"/>
              </a:solidFill>
              <a:latin typeface="Times New Roman"/>
            </a:endParaRPr>
          </a:p>
        </p:txBody>
      </p:sp>
      <p:sp>
        <p:nvSpPr>
          <p:cNvPr id="3" name="Text Placeholder 2"/>
          <p:cNvSpPr>
            <a:spLocks noGrp="1"/>
          </p:cNvSpPr>
          <p:nvPr>
            <p:ph type="body" idx="1"/>
          </p:nvPr>
        </p:nvSpPr>
        <p:spPr/>
        <p:txBody>
          <a:bodyPr>
            <a:normAutofit fontScale="77500" lnSpcReduction="20000"/>
          </a:bodyPr>
          <a:lstStyle/>
          <a:p>
            <a:pPr marR="0" lvl="0" rtl="0"/>
            <a:r>
              <a:rPr lang="vi-VN" b="1" i="0" u="none" strike="noStrike" baseline="0" smtClean="0">
                <a:solidFill>
                  <a:srgbClr val="4F81BD"/>
                </a:solidFill>
                <a:latin typeface="Times New Roman"/>
              </a:rPr>
              <a:t>Một chàng trai luôn lo lắng, linh cảm về tình yêu của cô gái mà anh hết mực th</a:t>
            </a:r>
            <a:r>
              <a:rPr lang="vi-VN" b="1" i="0" u="none" strike="noStrike" baseline="0" smtClean="0">
                <a:solidFill>
                  <a:srgbClr val="4F81BD"/>
                </a:solidFill>
                <a:latin typeface="Cambria"/>
              </a:rPr>
              <a:t>ương yêu. Ông bụt tiên hiện lên và tặng chàng một chiếc mặt nạ cải trang và dặn h</a:t>
            </a:r>
            <a:r>
              <a:rPr lang="vi-VN" b="1" i="0" u="none" strike="noStrike" baseline="0" smtClean="0">
                <a:solidFill>
                  <a:srgbClr val="4F81BD"/>
                </a:solidFill>
                <a:latin typeface="Times New Roman"/>
              </a:rPr>
              <a:t>ãy </a:t>
            </a:r>
            <a:r>
              <a:rPr lang="vi-VN" b="1" i="0" u="none" strike="noStrike" baseline="0" smtClean="0">
                <a:solidFill>
                  <a:srgbClr val="4F81BD"/>
                </a:solidFill>
                <a:latin typeface="Cambria"/>
              </a:rPr>
              <a:t>đeo nó vào ngày lễ h</a:t>
            </a:r>
            <a:r>
              <a:rPr lang="vi-VN" b="1" i="0" u="none" strike="noStrike" baseline="0" smtClean="0">
                <a:solidFill>
                  <a:srgbClr val="4F81BD"/>
                </a:solidFill>
                <a:latin typeface="Times New Roman"/>
              </a:rPr>
              <a:t>ội khi tới gặp ý trung nhân. Sự thật bất ngờ, chàng sững sờ tr</a:t>
            </a:r>
            <a:r>
              <a:rPr lang="vi-VN" b="1" i="0" u="none" strike="noStrike" baseline="0" smtClean="0">
                <a:solidFill>
                  <a:srgbClr val="4F81BD"/>
                </a:solidFill>
                <a:latin typeface="Cambria"/>
              </a:rPr>
              <a:t>ước vẻ đẹp thành thiện của nàng nhưng lại chùn bước để quan sát. Quả nhiên, nàng đ</a:t>
            </a:r>
            <a:r>
              <a:rPr lang="vi-VN" b="1" i="0" u="none" strike="noStrike" baseline="0" smtClean="0">
                <a:solidFill>
                  <a:srgbClr val="4F81BD"/>
                </a:solidFill>
                <a:latin typeface="Times New Roman"/>
              </a:rPr>
              <a:t>ã thay lòng </a:t>
            </a:r>
            <a:r>
              <a:rPr lang="vi-VN" b="1" i="0" u="none" strike="noStrike" baseline="0" smtClean="0">
                <a:solidFill>
                  <a:srgbClr val="4F81BD"/>
                </a:solidFill>
                <a:latin typeface="Cambria"/>
              </a:rPr>
              <a:t>đổi dạ với con trai địa chủ nhà giàu.</a:t>
            </a:r>
          </a:p>
          <a:p>
            <a:pPr marR="0" lvl="0" rtl="0"/>
            <a:r>
              <a:rPr lang="vi-VN" b="1" i="0" u="none" strike="noStrike" baseline="0" smtClean="0">
                <a:solidFill>
                  <a:srgbClr val="4F81BD"/>
                </a:solidFill>
                <a:latin typeface="Times New Roman"/>
              </a:rPr>
              <a:t>Thất vọng về mối tình </a:t>
            </a:r>
            <a:r>
              <a:rPr lang="vi-VN" b="1" i="0" u="none" strike="noStrike" baseline="0" smtClean="0">
                <a:solidFill>
                  <a:srgbClr val="4F81BD"/>
                </a:solidFill>
                <a:latin typeface="Cambria"/>
              </a:rPr>
              <a:t>đầu, chàng trai quyết chí học hành, thi đỗ trạng nguyên và được phong quan. Vào những đêm rằm trăng sáng, chàng mở lễ hội và yêu cầu người tham dự đeo mặt nạ xấu xí, tay cầm đèn soi sáng xung quanh. Trong không khí vui tươi, một cô gái thanh tú đến diện kiến và hỏi tục lệ kỳ cục này. Chàng nói:</a:t>
            </a:r>
          </a:p>
          <a:p>
            <a:pPr marR="0" lvl="0" rtl="0"/>
            <a:r>
              <a:rPr lang="vi-VN" b="1" i="0" u="none" strike="noStrike" baseline="0" smtClean="0">
                <a:solidFill>
                  <a:srgbClr val="4F81BD"/>
                </a:solidFill>
                <a:latin typeface="Times New Roman"/>
              </a:rPr>
              <a:t>- Ta muốn tôn vinh những tấm lòng nhân ái. Những ai có tâm hồn trong sáng, chân thành, dù có che dầu g</a:t>
            </a:r>
            <a:r>
              <a:rPr lang="vi-VN" b="1" i="0" u="none" strike="noStrike" baseline="0" smtClean="0">
                <a:solidFill>
                  <a:srgbClr val="4F81BD"/>
                </a:solidFill>
                <a:latin typeface="Cambria"/>
              </a:rPr>
              <a:t>ương mặt thật th</a:t>
            </a:r>
            <a:r>
              <a:rPr lang="vi-VN" b="1" i="0" u="none" strike="noStrike" baseline="0" smtClean="0">
                <a:solidFill>
                  <a:srgbClr val="4F81BD"/>
                </a:solidFill>
                <a:latin typeface="Times New Roman"/>
              </a:rPr>
              <a:t>ì họ vẫn </a:t>
            </a:r>
            <a:r>
              <a:rPr lang="vi-VN" b="1" i="0" u="none" strike="noStrike" baseline="0" smtClean="0">
                <a:solidFill>
                  <a:srgbClr val="4F81BD"/>
                </a:solidFill>
                <a:latin typeface="Cambria"/>
              </a:rPr>
              <a:t>được nhận ra. Ta muốn trẻ em tin vào những điều đó, lớn lên, trưởng thành mà mang lại hạnh phúc cho người khác.</a:t>
            </a:r>
            <a:endParaRPr lang="vi-VN" b="1" i="0" u="none" strike="noStrike" baseline="0" smtClean="0">
              <a:solidFill>
                <a:srgbClr val="4F81BD"/>
              </a:solidFill>
              <a:latin typeface="Times New Roman"/>
            </a:endParaRPr>
          </a:p>
        </p:txBody>
      </p:sp>
    </p:spTree>
    <p:extLst>
      <p:ext uri="{BB962C8B-B14F-4D97-AF65-F5344CB8AC3E}">
        <p14:creationId xmlns:p14="http://schemas.microsoft.com/office/powerpoint/2010/main" val="3656284390"/>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rtl="0"/>
            <a:r>
              <a:rPr lang="en-US" dirty="0">
                <a:solidFill>
                  <a:srgbClr val="FF0000"/>
                </a:solidFill>
                <a:latin typeface="Times New Roman"/>
              </a:rPr>
              <a:t>7</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Sự</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tích</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múa</a:t>
            </a:r>
            <a:r>
              <a:rPr lang="en-US" b="1" i="0" u="none" strike="noStrike" baseline="0" dirty="0" smtClean="0">
                <a:solidFill>
                  <a:srgbClr val="FF0000"/>
                </a:solidFill>
                <a:latin typeface="Times New Roman"/>
              </a:rPr>
              <a:t> </a:t>
            </a:r>
            <a:r>
              <a:rPr lang="en-US" b="1" i="0" u="none" strike="noStrike" baseline="0" dirty="0" err="1" smtClean="0">
                <a:solidFill>
                  <a:srgbClr val="FF0000"/>
                </a:solidFill>
                <a:latin typeface="Times New Roman"/>
              </a:rPr>
              <a:t>lâ</a:t>
            </a:r>
            <a:r>
              <a:rPr lang="en-US" b="1" i="0" u="none" strike="noStrike" baseline="0" dirty="0" err="1" smtClean="0">
                <a:solidFill>
                  <a:srgbClr val="FF0000"/>
                </a:solidFill>
                <a:latin typeface="Cambria"/>
              </a:rPr>
              <a:t>n</a:t>
            </a:r>
            <a:r>
              <a:rPr lang="en-US" b="1" i="0" u="none" strike="noStrike" baseline="0" dirty="0" smtClean="0">
                <a:solidFill>
                  <a:srgbClr val="FF0000"/>
                </a:solidFill>
                <a:latin typeface="Cambria"/>
              </a:rPr>
              <a:t> </a:t>
            </a:r>
            <a:r>
              <a:rPr lang="en-US" b="1" i="0" u="none" strike="noStrike" baseline="0" dirty="0" err="1" smtClean="0">
                <a:solidFill>
                  <a:srgbClr val="FF0000"/>
                </a:solidFill>
                <a:latin typeface="Cambria"/>
              </a:rPr>
              <a:t>và</a:t>
            </a:r>
            <a:r>
              <a:rPr lang="en-US" b="1" i="0" u="none" strike="noStrike" baseline="0" dirty="0" smtClean="0">
                <a:solidFill>
                  <a:srgbClr val="FF0000"/>
                </a:solidFill>
                <a:latin typeface="Cambria"/>
              </a:rPr>
              <a:t> </a:t>
            </a:r>
            <a:r>
              <a:rPr lang="en-US" b="1" i="0" u="none" strike="noStrike" baseline="0" dirty="0" err="1" smtClean="0">
                <a:solidFill>
                  <a:srgbClr val="FF0000"/>
                </a:solidFill>
                <a:latin typeface="Cambria"/>
              </a:rPr>
              <a:t>ông</a:t>
            </a:r>
            <a:r>
              <a:rPr lang="en-US" b="1" i="0" u="none" strike="noStrike" baseline="0" dirty="0" smtClean="0">
                <a:solidFill>
                  <a:srgbClr val="FF0000"/>
                </a:solidFill>
                <a:latin typeface="Cambria"/>
              </a:rPr>
              <a:t> </a:t>
            </a:r>
            <a:r>
              <a:rPr lang="en-US" b="1" i="0" u="none" strike="noStrike" baseline="0" dirty="0" err="1" smtClean="0">
                <a:solidFill>
                  <a:srgbClr val="FF0000"/>
                </a:solidFill>
                <a:latin typeface="Cambria"/>
              </a:rPr>
              <a:t>Thổ</a:t>
            </a:r>
            <a:r>
              <a:rPr lang="en-US" b="1" i="0" u="none" strike="noStrike" baseline="0" dirty="0" smtClean="0">
                <a:solidFill>
                  <a:srgbClr val="FF0000"/>
                </a:solidFill>
                <a:latin typeface="Cambria"/>
              </a:rPr>
              <a:t> </a:t>
            </a:r>
            <a:r>
              <a:rPr lang="en-US" b="1" i="0" u="none" strike="noStrike" baseline="0" dirty="0" err="1" smtClean="0">
                <a:solidFill>
                  <a:srgbClr val="FF0000"/>
                </a:solidFill>
                <a:latin typeface="Cambria"/>
              </a:rPr>
              <a:t>Địa</a:t>
            </a:r>
            <a:endParaRPr lang="en-US" b="1" i="0" u="none" strike="noStrike" baseline="0" dirty="0" smtClean="0">
              <a:solidFill>
                <a:srgbClr val="FF0000"/>
              </a:solidFill>
              <a:latin typeface="Times New Roman"/>
            </a:endParaRPr>
          </a:p>
        </p:txBody>
      </p:sp>
      <p:sp>
        <p:nvSpPr>
          <p:cNvPr id="3" name="Text Placeholder 2"/>
          <p:cNvSpPr>
            <a:spLocks noGrp="1"/>
          </p:cNvSpPr>
          <p:nvPr>
            <p:ph type="body" idx="1"/>
          </p:nvPr>
        </p:nvSpPr>
        <p:spPr/>
        <p:txBody>
          <a:bodyPr/>
          <a:lstStyle/>
          <a:p>
            <a:pPr marR="0" lvl="0" rtl="0"/>
            <a:r>
              <a:rPr lang="vi-VN" b="1" i="0" u="none" strike="noStrike" baseline="0" smtClean="0">
                <a:solidFill>
                  <a:srgbClr val="4F81BD"/>
                </a:solidFill>
                <a:latin typeface="Cambria"/>
              </a:rPr>
              <a:t>Tương truyền rằng, vị thần Thổ Địa ban phước sự giàu có, trù phú chứ không làm hại ai. Ông dụ con Kỳ Lân xuống trần gian, vào l</a:t>
            </a:r>
            <a:r>
              <a:rPr lang="vi-VN" b="1" i="0" u="none" strike="noStrike" baseline="0" smtClean="0">
                <a:solidFill>
                  <a:srgbClr val="4F81BD"/>
                </a:solidFill>
                <a:latin typeface="Times New Roman"/>
              </a:rPr>
              <a:t>ãnh </a:t>
            </a:r>
            <a:r>
              <a:rPr lang="vi-VN" b="1" i="0" u="none" strike="noStrike" baseline="0" smtClean="0">
                <a:solidFill>
                  <a:srgbClr val="4F81BD"/>
                </a:solidFill>
                <a:latin typeface="Cambria"/>
              </a:rPr>
              <a:t>địa của m</a:t>
            </a:r>
            <a:r>
              <a:rPr lang="vi-VN" b="1" i="0" u="none" strike="noStrike" baseline="0" smtClean="0">
                <a:solidFill>
                  <a:srgbClr val="4F81BD"/>
                </a:solidFill>
                <a:latin typeface="Times New Roman"/>
              </a:rPr>
              <a:t>ình </a:t>
            </a:r>
            <a:r>
              <a:rPr lang="vi-VN" b="1" i="0" u="none" strike="noStrike" baseline="0" smtClean="0">
                <a:solidFill>
                  <a:srgbClr val="4F81BD"/>
                </a:solidFill>
                <a:latin typeface="Cambria"/>
              </a:rPr>
              <a:t>để giúp đời khiến muôn dân hưởng thái b</a:t>
            </a:r>
            <a:r>
              <a:rPr lang="vi-VN" b="1" i="0" u="none" strike="noStrike" baseline="0" smtClean="0">
                <a:solidFill>
                  <a:srgbClr val="4F81BD"/>
                </a:solidFill>
                <a:latin typeface="Times New Roman"/>
              </a:rPr>
              <a:t>ình, làm </a:t>
            </a:r>
            <a:r>
              <a:rPr lang="vi-VN" b="1" i="0" u="none" strike="noStrike" baseline="0" smtClean="0">
                <a:solidFill>
                  <a:srgbClr val="4F81BD"/>
                </a:solidFill>
                <a:latin typeface="Cambria"/>
              </a:rPr>
              <a:t>ăn khấm khá. Cứ tới mùa Trung thu đoàn viên, con Lân theo sau, ông Địa đi trước phe phẩy quạt mo, tươi cười hớn hở nhộn nhịp ban phước lộc cho buôn làng.</a:t>
            </a:r>
            <a:endParaRPr lang="vi-VN" b="1" i="0" u="none" strike="noStrike" baseline="0" smtClean="0">
              <a:solidFill>
                <a:srgbClr val="4F81BD"/>
              </a:solidFill>
              <a:latin typeface="Times New Roman"/>
            </a:endParaRPr>
          </a:p>
        </p:txBody>
      </p:sp>
    </p:spTree>
    <p:extLst>
      <p:ext uri="{BB962C8B-B14F-4D97-AF65-F5344CB8AC3E}">
        <p14:creationId xmlns:p14="http://schemas.microsoft.com/office/powerpoint/2010/main" val="114903253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dirty="0">
                <a:solidFill>
                  <a:srgbClr val="FF0000"/>
                </a:solidFill>
                <a:latin typeface="Times New Roman"/>
              </a:rPr>
              <a:t>8</a:t>
            </a:r>
            <a:r>
              <a:rPr lang="vi-VN" b="1" i="0" u="none" strike="noStrike" baseline="0" dirty="0" smtClean="0">
                <a:solidFill>
                  <a:srgbClr val="FF0000"/>
                </a:solidFill>
                <a:latin typeface="Times New Roman"/>
              </a:rPr>
              <a:t>. Vì sao Trung thu ng</a:t>
            </a:r>
            <a:r>
              <a:rPr lang="vi-VN" b="1" i="0" u="none" strike="noStrike" baseline="0" dirty="0" smtClean="0">
                <a:solidFill>
                  <a:srgbClr val="FF0000"/>
                </a:solidFill>
                <a:latin typeface="Cambria"/>
              </a:rPr>
              <a:t>ười ta lại ăn bưởi?</a:t>
            </a:r>
            <a:endParaRPr lang="vi-VN" b="1" i="0" u="none" strike="noStrike" baseline="0" dirty="0" smtClean="0">
              <a:solidFill>
                <a:srgbClr val="FF0000"/>
              </a:solidFill>
              <a:latin typeface="Times New Roman"/>
            </a:endParaRPr>
          </a:p>
        </p:txBody>
      </p:sp>
      <p:sp>
        <p:nvSpPr>
          <p:cNvPr id="3" name="Text Placeholder 2"/>
          <p:cNvSpPr>
            <a:spLocks noGrp="1"/>
          </p:cNvSpPr>
          <p:nvPr>
            <p:ph type="body" idx="1"/>
          </p:nvPr>
        </p:nvSpPr>
        <p:spPr/>
        <p:txBody>
          <a:bodyPr/>
          <a:lstStyle/>
          <a:p>
            <a:pPr marR="0" lvl="0" rtl="0"/>
            <a:r>
              <a:rPr lang="vi-VN" b="1" i="0" u="none" strike="noStrike" baseline="0" smtClean="0">
                <a:solidFill>
                  <a:srgbClr val="4F81BD"/>
                </a:solidFill>
                <a:latin typeface="Cambria"/>
              </a:rPr>
              <a:t>Nhất thiết phải có bưởi trong Tết Trung thu. Trong tiếng Hán, từ "bưởi" đồng âm với "Du Tử" nghĩa là những người phiêu bạt xa quê nhớ ngày này để đoàn viên gia đ</a:t>
            </a:r>
            <a:r>
              <a:rPr lang="vi-VN" b="1" i="0" u="none" strike="noStrike" baseline="0" smtClean="0">
                <a:solidFill>
                  <a:srgbClr val="4F81BD"/>
                </a:solidFill>
                <a:latin typeface="Times New Roman"/>
              </a:rPr>
              <a:t>ình; </a:t>
            </a:r>
            <a:r>
              <a:rPr lang="vi-VN" b="1" i="0" u="none" strike="noStrike" baseline="0" smtClean="0">
                <a:solidFill>
                  <a:srgbClr val="4F81BD"/>
                </a:solidFill>
                <a:latin typeface="Cambria"/>
              </a:rPr>
              <a:t>đồng âm với "H</a:t>
            </a:r>
            <a:r>
              <a:rPr lang="vi-VN" b="1" i="0" u="none" strike="noStrike" baseline="0" smtClean="0">
                <a:solidFill>
                  <a:srgbClr val="4F81BD"/>
                </a:solidFill>
                <a:latin typeface="Times New Roman"/>
              </a:rPr>
              <a:t>ựu" với nghĩa bình an vô sự; </a:t>
            </a:r>
            <a:r>
              <a:rPr lang="vi-VN" b="1" i="0" u="none" strike="noStrike" baseline="0" smtClean="0">
                <a:solidFill>
                  <a:srgbClr val="4F81BD"/>
                </a:solidFill>
                <a:latin typeface="Cambria"/>
              </a:rPr>
              <a:t>đồng âm với "Hữu Tử" để kỳ vọng sinh con quý tử.</a:t>
            </a:r>
            <a:endParaRPr lang="vi-VN" b="1" i="0" u="none" strike="noStrike" baseline="0" smtClean="0">
              <a:solidFill>
                <a:srgbClr val="4F81BD"/>
              </a:solidFill>
              <a:latin typeface="Times New Roman"/>
            </a:endParaRPr>
          </a:p>
        </p:txBody>
      </p:sp>
    </p:spTree>
    <p:extLst>
      <p:ext uri="{BB962C8B-B14F-4D97-AF65-F5344CB8AC3E}">
        <p14:creationId xmlns:p14="http://schemas.microsoft.com/office/powerpoint/2010/main" val="402025157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57</TotalTime>
  <Words>2080</Words>
  <Application>Microsoft Office PowerPoint</Application>
  <PresentationFormat>On-screen Show (4:3)</PresentationFormat>
  <Paragraphs>35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TRƯỜNG THCS …..– QUẬN ….TP. HÀ NỘI LỚP 6A2</vt:lpstr>
      <vt:lpstr>PowerPoint Presentation</vt:lpstr>
      <vt:lpstr>2. Sự tích bánh Trung thu</vt:lpstr>
      <vt:lpstr>3. Sự tích chú Cuội cung trăng</vt:lpstr>
      <vt:lpstr>4. Sự tích Chị Hằng Nga</vt:lpstr>
      <vt:lpstr>5. Sự tích đèn ông sao</vt:lpstr>
      <vt:lpstr>6. Sự tích chiếc mặt nạ Trung thu</vt:lpstr>
      <vt:lpstr>7. Sự tích múa lân và ông Thổ Địa</vt:lpstr>
      <vt:lpstr>8. Vì sao Trung thu người ta lại ăn bưởi?</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Sự tích Trung thu phá cỗ đêm trăng rằm tháng 8</dc:title>
  <dc:creator>ThienIT</dc:creator>
  <cp:lastModifiedBy>ThienIT</cp:lastModifiedBy>
  <cp:revision>5</cp:revision>
  <dcterms:created xsi:type="dcterms:W3CDTF">2021-09-18T14:54:33Z</dcterms:created>
  <dcterms:modified xsi:type="dcterms:W3CDTF">2021-10-10T09:04:15Z</dcterms:modified>
</cp:coreProperties>
</file>