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71" r:id="rId2"/>
    <p:sldId id="256" r:id="rId3"/>
    <p:sldId id="257" r:id="rId4"/>
    <p:sldId id="258" r:id="rId5"/>
    <p:sldId id="259" r:id="rId6"/>
    <p:sldId id="260" r:id="rId7"/>
    <p:sldId id="261" r:id="rId8"/>
    <p:sldId id="273" r:id="rId9"/>
    <p:sldId id="264" r:id="rId10"/>
    <p:sldId id="275" r:id="rId11"/>
    <p:sldId id="276" r:id="rId12"/>
    <p:sldId id="274" r:id="rId13"/>
    <p:sldId id="263" r:id="rId14"/>
    <p:sldId id="272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E7FF"/>
    <a:srgbClr val="F09456"/>
    <a:srgbClr val="F490AD"/>
    <a:srgbClr val="EF5F88"/>
    <a:srgbClr val="6ECFF6"/>
    <a:srgbClr val="3BBEF3"/>
    <a:srgbClr val="0EAAAE"/>
    <a:srgbClr val="73CED3"/>
    <a:srgbClr val="0FB7BD"/>
    <a:srgbClr val="62C8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5501" autoAdjust="0"/>
  </p:normalViewPr>
  <p:slideViewPr>
    <p:cSldViewPr snapToGrid="0" showGuides="1">
      <p:cViewPr varScale="1">
        <p:scale>
          <a:sx n="110" d="100"/>
          <a:sy n="110" d="100"/>
        </p:scale>
        <p:origin x="156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2494" y="201849"/>
            <a:ext cx="76357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Complete the word webs.</a:t>
            </a:r>
          </a:p>
        </p:txBody>
      </p:sp>
      <p:cxnSp>
        <p:nvCxnSpPr>
          <p:cNvPr id="10" name="Straight Connector 9"/>
          <p:cNvCxnSpPr>
            <a:cxnSpLocks/>
            <a:stCxn id="28" idx="2"/>
          </p:cNvCxnSpPr>
          <p:nvPr/>
        </p:nvCxnSpPr>
        <p:spPr>
          <a:xfrm flipH="1">
            <a:off x="5059644" y="2878626"/>
            <a:ext cx="1130868" cy="464934"/>
          </a:xfrm>
          <a:prstGeom prst="line">
            <a:avLst/>
          </a:prstGeom>
          <a:solidFill>
            <a:srgbClr val="6ECFF6"/>
          </a:solidFill>
          <a:ln w="19050">
            <a:solidFill>
              <a:srgbClr val="6ECF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cxnSpLocks/>
          </p:cNvCxnSpPr>
          <p:nvPr/>
        </p:nvCxnSpPr>
        <p:spPr>
          <a:xfrm flipH="1">
            <a:off x="4505168" y="3863532"/>
            <a:ext cx="4148" cy="662283"/>
          </a:xfrm>
          <a:prstGeom prst="line">
            <a:avLst/>
          </a:prstGeom>
          <a:solidFill>
            <a:srgbClr val="6ECFF6"/>
          </a:solidFill>
          <a:ln w="19050">
            <a:solidFill>
              <a:srgbClr val="6ECF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cxnSpLocks/>
            <a:stCxn id="2" idx="2"/>
          </p:cNvCxnSpPr>
          <p:nvPr/>
        </p:nvCxnSpPr>
        <p:spPr>
          <a:xfrm>
            <a:off x="2953770" y="2895964"/>
            <a:ext cx="944471" cy="342623"/>
          </a:xfrm>
          <a:prstGeom prst="line">
            <a:avLst/>
          </a:prstGeom>
          <a:solidFill>
            <a:srgbClr val="6ECFF6"/>
          </a:solidFill>
          <a:ln w="19050">
            <a:solidFill>
              <a:srgbClr val="6ECF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ounded Rectangle 1"/>
          <p:cNvSpPr/>
          <p:nvPr/>
        </p:nvSpPr>
        <p:spPr>
          <a:xfrm>
            <a:off x="2199390" y="2301604"/>
            <a:ext cx="1508760" cy="594360"/>
          </a:xfrm>
          <a:prstGeom prst="roundRect">
            <a:avLst>
              <a:gd name="adj" fmla="val 45834"/>
            </a:avLst>
          </a:prstGeom>
          <a:solidFill>
            <a:srgbClr val="6ECFF6"/>
          </a:solidFill>
          <a:ln>
            <a:solidFill>
              <a:srgbClr val="6ECF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5436413" y="2281379"/>
            <a:ext cx="1508197" cy="597247"/>
          </a:xfrm>
          <a:prstGeom prst="roundRect">
            <a:avLst>
              <a:gd name="adj" fmla="val 41667"/>
            </a:avLst>
          </a:prstGeom>
          <a:solidFill>
            <a:srgbClr val="6ECFF6"/>
          </a:solidFill>
          <a:ln>
            <a:solidFill>
              <a:srgbClr val="6ECF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333643" y="2300595"/>
            <a:ext cx="12402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arms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573406" y="2301604"/>
            <a:ext cx="1305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hair</a:t>
            </a:r>
          </a:p>
        </p:txBody>
      </p:sp>
      <p:sp>
        <p:nvSpPr>
          <p:cNvPr id="9" name="Oval 8"/>
          <p:cNvSpPr/>
          <p:nvPr/>
        </p:nvSpPr>
        <p:spPr>
          <a:xfrm>
            <a:off x="3662481" y="2968113"/>
            <a:ext cx="1685374" cy="952469"/>
          </a:xfrm>
          <a:prstGeom prst="ellipse">
            <a:avLst/>
          </a:prstGeom>
          <a:solidFill>
            <a:srgbClr val="3BBEF3"/>
          </a:solidFill>
          <a:ln>
            <a:solidFill>
              <a:srgbClr val="3BBE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998274" y="2975702"/>
            <a:ext cx="12495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long / short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9994" y="1180214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70C0"/>
                </a:solidFill>
              </a:rPr>
              <a:t>Example: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FCCB45B-AA7D-4CA3-A28A-825A517E70C9}"/>
              </a:ext>
            </a:extLst>
          </p:cNvPr>
          <p:cNvGrpSpPr/>
          <p:nvPr/>
        </p:nvGrpSpPr>
        <p:grpSpPr>
          <a:xfrm>
            <a:off x="3751069" y="4509788"/>
            <a:ext cx="1508197" cy="597247"/>
            <a:chOff x="3751069" y="4223464"/>
            <a:chExt cx="1508197" cy="597247"/>
          </a:xfrm>
        </p:grpSpPr>
        <p:sp>
          <p:nvSpPr>
            <p:cNvPr id="60" name="Rounded Rectangle 27">
              <a:extLst>
                <a:ext uri="{FF2B5EF4-FFF2-40B4-BE49-F238E27FC236}">
                  <a16:creationId xmlns:a16="http://schemas.microsoft.com/office/drawing/2014/main" id="{076E3452-E243-49D6-8DFA-D015C4D1FCF3}"/>
                </a:ext>
              </a:extLst>
            </p:cNvPr>
            <p:cNvSpPr/>
            <p:nvPr/>
          </p:nvSpPr>
          <p:spPr>
            <a:xfrm>
              <a:off x="3751069" y="4223464"/>
              <a:ext cx="1508197" cy="597247"/>
            </a:xfrm>
            <a:prstGeom prst="roundRect">
              <a:avLst>
                <a:gd name="adj" fmla="val 41667"/>
              </a:avLst>
            </a:prstGeom>
            <a:solidFill>
              <a:srgbClr val="6ECFF6"/>
            </a:solidFill>
            <a:ln>
              <a:solidFill>
                <a:srgbClr val="6ECF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D920795-D325-409B-B099-51E78ACFBCC7}"/>
                </a:ext>
              </a:extLst>
            </p:cNvPr>
            <p:cNvSpPr txBox="1"/>
            <p:nvPr/>
          </p:nvSpPr>
          <p:spPr>
            <a:xfrm>
              <a:off x="3851118" y="4271397"/>
              <a:ext cx="13059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leg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422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984E4C9-D79C-43AD-A14B-5A4342C53232}"/>
              </a:ext>
            </a:extLst>
          </p:cNvPr>
          <p:cNvCxnSpPr>
            <a:cxnSpLocks/>
          </p:cNvCxnSpPr>
          <p:nvPr/>
        </p:nvCxnSpPr>
        <p:spPr>
          <a:xfrm>
            <a:off x="5121476" y="3753342"/>
            <a:ext cx="1048415" cy="0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F0E25233-6D5E-41B9-A923-CD7E7688285B}"/>
              </a:ext>
            </a:extLst>
          </p:cNvPr>
          <p:cNvCxnSpPr>
            <a:cxnSpLocks/>
          </p:cNvCxnSpPr>
          <p:nvPr/>
        </p:nvCxnSpPr>
        <p:spPr>
          <a:xfrm>
            <a:off x="2682668" y="3753342"/>
            <a:ext cx="1048415" cy="0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2494" y="201849"/>
            <a:ext cx="76357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Complete the word webs.</a:t>
            </a:r>
          </a:p>
        </p:txBody>
      </p:sp>
      <p:cxnSp>
        <p:nvCxnSpPr>
          <p:cNvPr id="33" name="Straight Connector 32"/>
          <p:cNvCxnSpPr>
            <a:cxnSpLocks/>
          </p:cNvCxnSpPr>
          <p:nvPr/>
        </p:nvCxnSpPr>
        <p:spPr>
          <a:xfrm flipH="1">
            <a:off x="3619195" y="4089541"/>
            <a:ext cx="531342" cy="646863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cxnSpLocks/>
            <a:stCxn id="38" idx="2"/>
          </p:cNvCxnSpPr>
          <p:nvPr/>
        </p:nvCxnSpPr>
        <p:spPr>
          <a:xfrm flipH="1">
            <a:off x="5012164" y="2779203"/>
            <a:ext cx="1016275" cy="746013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cxnSpLocks/>
          </p:cNvCxnSpPr>
          <p:nvPr/>
        </p:nvCxnSpPr>
        <p:spPr>
          <a:xfrm>
            <a:off x="4786212" y="4075076"/>
            <a:ext cx="508137" cy="661328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cxnSpLocks/>
            <a:stCxn id="37" idx="2"/>
          </p:cNvCxnSpPr>
          <p:nvPr/>
        </p:nvCxnSpPr>
        <p:spPr>
          <a:xfrm>
            <a:off x="3252721" y="2779203"/>
            <a:ext cx="686236" cy="656722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E5E745E-CFBD-4FF0-93A3-D1BFB6C530F5}"/>
              </a:ext>
            </a:extLst>
          </p:cNvPr>
          <p:cNvGrpSpPr/>
          <p:nvPr/>
        </p:nvGrpSpPr>
        <p:grpSpPr>
          <a:xfrm>
            <a:off x="2498341" y="2184843"/>
            <a:ext cx="1508760" cy="594360"/>
            <a:chOff x="2498341" y="1926227"/>
            <a:chExt cx="1508760" cy="594360"/>
          </a:xfrm>
        </p:grpSpPr>
        <p:sp>
          <p:nvSpPr>
            <p:cNvPr id="37" name="Rounded Rectangle 36"/>
            <p:cNvSpPr/>
            <p:nvPr/>
          </p:nvSpPr>
          <p:spPr>
            <a:xfrm>
              <a:off x="2498341" y="1926227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rgbClr val="F490AD"/>
            </a:solidFill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774358" y="1970583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nose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93F5385-2513-41B0-BD13-EF2BEBEE1B9F}"/>
              </a:ext>
            </a:extLst>
          </p:cNvPr>
          <p:cNvGrpSpPr/>
          <p:nvPr/>
        </p:nvGrpSpPr>
        <p:grpSpPr>
          <a:xfrm>
            <a:off x="5274059" y="2184843"/>
            <a:ext cx="1508760" cy="594360"/>
            <a:chOff x="5274059" y="1926227"/>
            <a:chExt cx="1508760" cy="594360"/>
          </a:xfrm>
        </p:grpSpPr>
        <p:sp>
          <p:nvSpPr>
            <p:cNvPr id="38" name="Rounded Rectangle 37"/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rgbClr val="F490AD"/>
            </a:solidFill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eyes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341A73F-494B-4D11-8162-694BA56A78E7}"/>
              </a:ext>
            </a:extLst>
          </p:cNvPr>
          <p:cNvGrpSpPr/>
          <p:nvPr/>
        </p:nvGrpSpPr>
        <p:grpSpPr>
          <a:xfrm>
            <a:off x="3647312" y="3201122"/>
            <a:ext cx="1701256" cy="972987"/>
            <a:chOff x="3838643" y="2472914"/>
            <a:chExt cx="1701256" cy="972987"/>
          </a:xfrm>
        </p:grpSpPr>
        <p:sp>
          <p:nvSpPr>
            <p:cNvPr id="25" name="Oval 24"/>
            <p:cNvSpPr/>
            <p:nvPr/>
          </p:nvSpPr>
          <p:spPr>
            <a:xfrm>
              <a:off x="3838643" y="2472914"/>
              <a:ext cx="1701256" cy="954107"/>
            </a:xfrm>
            <a:prstGeom prst="ellipse">
              <a:avLst/>
            </a:prstGeom>
            <a:solidFill>
              <a:srgbClr val="EF5F88"/>
            </a:solidFill>
            <a:ln>
              <a:solidFill>
                <a:srgbClr val="EF5F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239600" y="2491794"/>
              <a:ext cx="96389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big / small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19994" y="1180214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0070C0"/>
                </a:solidFill>
              </a:rPr>
              <a:t>Example: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9EFEAD77-45A9-4AFE-8AC6-F5EF674F52C4}"/>
              </a:ext>
            </a:extLst>
          </p:cNvPr>
          <p:cNvGrpSpPr/>
          <p:nvPr/>
        </p:nvGrpSpPr>
        <p:grpSpPr>
          <a:xfrm>
            <a:off x="1329516" y="3399875"/>
            <a:ext cx="1508760" cy="594360"/>
            <a:chOff x="5274059" y="1926227"/>
            <a:chExt cx="1508760" cy="594360"/>
          </a:xfrm>
        </p:grpSpPr>
        <p:sp>
          <p:nvSpPr>
            <p:cNvPr id="65" name="Rounded Rectangle 37">
              <a:extLst>
                <a:ext uri="{FF2B5EF4-FFF2-40B4-BE49-F238E27FC236}">
                  <a16:creationId xmlns:a16="http://schemas.microsoft.com/office/drawing/2014/main" id="{59CCFB27-8945-4C06-BB2E-35E55602A14F}"/>
                </a:ext>
              </a:extLst>
            </p:cNvPr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rgbClr val="F490AD"/>
            </a:solidFill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3E36AFEA-F060-4AF7-9DAD-D8E25A00C685}"/>
                </a:ext>
              </a:extLst>
            </p:cNvPr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head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DD34B537-64F4-475B-ACC7-F6F0C6CCF71D}"/>
              </a:ext>
            </a:extLst>
          </p:cNvPr>
          <p:cNvGrpSpPr/>
          <p:nvPr/>
        </p:nvGrpSpPr>
        <p:grpSpPr>
          <a:xfrm>
            <a:off x="6152128" y="3435925"/>
            <a:ext cx="1508760" cy="594360"/>
            <a:chOff x="5274059" y="1926227"/>
            <a:chExt cx="1508760" cy="594360"/>
          </a:xfrm>
        </p:grpSpPr>
        <p:sp>
          <p:nvSpPr>
            <p:cNvPr id="68" name="Rounded Rectangle 37">
              <a:extLst>
                <a:ext uri="{FF2B5EF4-FFF2-40B4-BE49-F238E27FC236}">
                  <a16:creationId xmlns:a16="http://schemas.microsoft.com/office/drawing/2014/main" id="{E6247C87-0E80-4CAE-843E-CC37F95AC250}"/>
                </a:ext>
              </a:extLst>
            </p:cNvPr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rgbClr val="F490AD"/>
            </a:solidFill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D34FFF6C-0370-4CC0-AB76-501A2D238EE5}"/>
                </a:ext>
              </a:extLst>
            </p:cNvPr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feet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1B0FEB85-1957-484C-B63D-C0BBFEE13B7B}"/>
              </a:ext>
            </a:extLst>
          </p:cNvPr>
          <p:cNvGrpSpPr/>
          <p:nvPr/>
        </p:nvGrpSpPr>
        <p:grpSpPr>
          <a:xfrm>
            <a:off x="2682668" y="4723969"/>
            <a:ext cx="1508760" cy="594360"/>
            <a:chOff x="5274059" y="1926227"/>
            <a:chExt cx="1508760" cy="594360"/>
          </a:xfrm>
        </p:grpSpPr>
        <p:sp>
          <p:nvSpPr>
            <p:cNvPr id="71" name="Rounded Rectangle 37">
              <a:extLst>
                <a:ext uri="{FF2B5EF4-FFF2-40B4-BE49-F238E27FC236}">
                  <a16:creationId xmlns:a16="http://schemas.microsoft.com/office/drawing/2014/main" id="{50CA1ABD-D229-4FD2-AD72-AAF40F421DD4}"/>
                </a:ext>
              </a:extLst>
            </p:cNvPr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rgbClr val="F490AD"/>
            </a:solidFill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37D5331-F109-4132-8446-81E40A8C3004}"/>
                </a:ext>
              </a:extLst>
            </p:cNvPr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hand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1FB9FA29-AA82-4CEE-B6EB-71538BB0BC4C}"/>
              </a:ext>
            </a:extLst>
          </p:cNvPr>
          <p:cNvGrpSpPr/>
          <p:nvPr/>
        </p:nvGrpSpPr>
        <p:grpSpPr>
          <a:xfrm>
            <a:off x="4765921" y="4723969"/>
            <a:ext cx="1508760" cy="594360"/>
            <a:chOff x="5274059" y="1926227"/>
            <a:chExt cx="1508760" cy="594360"/>
          </a:xfrm>
        </p:grpSpPr>
        <p:sp>
          <p:nvSpPr>
            <p:cNvPr id="74" name="Rounded Rectangle 37">
              <a:extLst>
                <a:ext uri="{FF2B5EF4-FFF2-40B4-BE49-F238E27FC236}">
                  <a16:creationId xmlns:a16="http://schemas.microsoft.com/office/drawing/2014/main" id="{4C8E88C6-9B8A-495C-ACEB-1579AA6DBC6C}"/>
                </a:ext>
              </a:extLst>
            </p:cNvPr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rgbClr val="F490AD"/>
            </a:solidFill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1806F8EB-D057-4A64-BCAC-CB3B6C523BA8}"/>
                </a:ext>
              </a:extLst>
            </p:cNvPr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ears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022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DDA131BE-BD85-46EC-B656-AED65C63F85D}"/>
              </a:ext>
            </a:extLst>
          </p:cNvPr>
          <p:cNvCxnSpPr>
            <a:cxnSpLocks/>
            <a:endCxn id="69" idx="0"/>
          </p:cNvCxnSpPr>
          <p:nvPr/>
        </p:nvCxnSpPr>
        <p:spPr>
          <a:xfrm>
            <a:off x="4593967" y="3965182"/>
            <a:ext cx="126385" cy="961785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CA4344CD-DF0E-49C4-95CB-104AF78C925F}"/>
              </a:ext>
            </a:extLst>
          </p:cNvPr>
          <p:cNvCxnSpPr>
            <a:cxnSpLocks/>
          </p:cNvCxnSpPr>
          <p:nvPr/>
        </p:nvCxnSpPr>
        <p:spPr>
          <a:xfrm>
            <a:off x="5006950" y="3749858"/>
            <a:ext cx="985400" cy="894712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B5CF99DC-3D7A-4F6F-8BBC-707F841B925B}"/>
              </a:ext>
            </a:extLst>
          </p:cNvPr>
          <p:cNvCxnSpPr>
            <a:cxnSpLocks/>
            <a:stCxn id="43" idx="6"/>
            <a:endCxn id="75" idx="1"/>
          </p:cNvCxnSpPr>
          <p:nvPr/>
        </p:nvCxnSpPr>
        <p:spPr>
          <a:xfrm flipV="1">
            <a:off x="5269792" y="3290363"/>
            <a:ext cx="959618" cy="324617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2494" y="201849"/>
            <a:ext cx="76357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Complete the word webs.</a:t>
            </a:r>
          </a:p>
        </p:txBody>
      </p:sp>
      <p:cxnSp>
        <p:nvCxnSpPr>
          <p:cNvPr id="47" name="Straight Connector 46"/>
          <p:cNvCxnSpPr>
            <a:cxnSpLocks/>
          </p:cNvCxnSpPr>
          <p:nvPr/>
        </p:nvCxnSpPr>
        <p:spPr>
          <a:xfrm flipH="1">
            <a:off x="3323252" y="3881353"/>
            <a:ext cx="893527" cy="797716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cxnSpLocks/>
          </p:cNvCxnSpPr>
          <p:nvPr/>
        </p:nvCxnSpPr>
        <p:spPr>
          <a:xfrm flipH="1">
            <a:off x="4630446" y="2699024"/>
            <a:ext cx="492489" cy="795863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cxnSpLocks/>
            <a:stCxn id="63" idx="3"/>
            <a:endCxn id="43" idx="2"/>
          </p:cNvCxnSpPr>
          <p:nvPr/>
        </p:nvCxnSpPr>
        <p:spPr>
          <a:xfrm flipV="1">
            <a:off x="2773759" y="3614980"/>
            <a:ext cx="852290" cy="23636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cxnSpLocks/>
          </p:cNvCxnSpPr>
          <p:nvPr/>
        </p:nvCxnSpPr>
        <p:spPr>
          <a:xfrm>
            <a:off x="3239008" y="2665521"/>
            <a:ext cx="581673" cy="815811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1A0C358-91EB-448E-B06C-DDD6B78E157C}"/>
              </a:ext>
            </a:extLst>
          </p:cNvPr>
          <p:cNvGrpSpPr/>
          <p:nvPr/>
        </p:nvGrpSpPr>
        <p:grpSpPr>
          <a:xfrm>
            <a:off x="2311921" y="2131926"/>
            <a:ext cx="1508760" cy="594360"/>
            <a:chOff x="2424643" y="2542995"/>
            <a:chExt cx="1508760" cy="594360"/>
          </a:xfrm>
        </p:grpSpPr>
        <p:sp>
          <p:nvSpPr>
            <p:cNvPr id="54" name="Rounded Rectangle 53"/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blonde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A2D5920-A3ED-473D-9FDE-9CACAED4CDFF}"/>
              </a:ext>
            </a:extLst>
          </p:cNvPr>
          <p:cNvGrpSpPr/>
          <p:nvPr/>
        </p:nvGrpSpPr>
        <p:grpSpPr>
          <a:xfrm>
            <a:off x="4630446" y="2104664"/>
            <a:ext cx="1508760" cy="594360"/>
            <a:chOff x="5200361" y="2542995"/>
            <a:chExt cx="1508760" cy="594360"/>
          </a:xfrm>
        </p:grpSpPr>
        <p:sp>
          <p:nvSpPr>
            <p:cNvPr id="55" name="Rounded Rectangle 54"/>
            <p:cNvSpPr/>
            <p:nvPr/>
          </p:nvSpPr>
          <p:spPr>
            <a:xfrm>
              <a:off x="5200361" y="2542995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476378" y="2581063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curly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DDA3A2E-12A7-4478-A922-A207FD3EF5AE}"/>
              </a:ext>
            </a:extLst>
          </p:cNvPr>
          <p:cNvGrpSpPr/>
          <p:nvPr/>
        </p:nvGrpSpPr>
        <p:grpSpPr>
          <a:xfrm>
            <a:off x="3626049" y="3212208"/>
            <a:ext cx="1643743" cy="805543"/>
            <a:chOff x="3822457" y="3089682"/>
            <a:chExt cx="1643743" cy="805543"/>
          </a:xfrm>
        </p:grpSpPr>
        <p:sp>
          <p:nvSpPr>
            <p:cNvPr id="43" name="Oval 42"/>
            <p:cNvSpPr/>
            <p:nvPr/>
          </p:nvSpPr>
          <p:spPr>
            <a:xfrm>
              <a:off x="3822457" y="3089682"/>
              <a:ext cx="1643743" cy="805543"/>
            </a:xfrm>
            <a:prstGeom prst="ellipse">
              <a:avLst/>
            </a:prstGeom>
            <a:solidFill>
              <a:srgbClr val="F094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4162380" y="3230843"/>
              <a:ext cx="9638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hair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19994" y="1180214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0070C0"/>
                </a:solidFill>
              </a:rPr>
              <a:t>Example: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0B0B9CB-1073-4CAC-8496-9EAB10990BE4}"/>
              </a:ext>
            </a:extLst>
          </p:cNvPr>
          <p:cNvGrpSpPr/>
          <p:nvPr/>
        </p:nvGrpSpPr>
        <p:grpSpPr>
          <a:xfrm>
            <a:off x="1390323" y="3347629"/>
            <a:ext cx="1508760" cy="594360"/>
            <a:chOff x="2424643" y="2542995"/>
            <a:chExt cx="1508760" cy="594360"/>
          </a:xfrm>
        </p:grpSpPr>
        <p:sp>
          <p:nvSpPr>
            <p:cNvPr id="62" name="Rounded Rectangle 53">
              <a:extLst>
                <a:ext uri="{FF2B5EF4-FFF2-40B4-BE49-F238E27FC236}">
                  <a16:creationId xmlns:a16="http://schemas.microsoft.com/office/drawing/2014/main" id="{DE1CAA3A-6AED-41DD-8FBA-E86E07146F95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EE2DC08-A174-4695-8B53-3D83D5BA49F5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black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2D132D3-91A3-4C0F-B8C8-98916B6C2ED9}"/>
              </a:ext>
            </a:extLst>
          </p:cNvPr>
          <p:cNvGrpSpPr/>
          <p:nvPr/>
        </p:nvGrpSpPr>
        <p:grpSpPr>
          <a:xfrm>
            <a:off x="1817119" y="4563333"/>
            <a:ext cx="1690761" cy="983484"/>
            <a:chOff x="2424643" y="2542995"/>
            <a:chExt cx="1508760" cy="983484"/>
          </a:xfrm>
        </p:grpSpPr>
        <p:sp>
          <p:nvSpPr>
            <p:cNvPr id="65" name="Rounded Rectangle 53">
              <a:extLst>
                <a:ext uri="{FF2B5EF4-FFF2-40B4-BE49-F238E27FC236}">
                  <a16:creationId xmlns:a16="http://schemas.microsoft.com/office/drawing/2014/main" id="{3AB1B905-15DF-405C-BC2C-8880123D586A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4B3E5990-92F4-4EF0-88EA-1EC355031993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straight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B060537-F6E6-4D10-959A-5920C25CC5EE}"/>
              </a:ext>
            </a:extLst>
          </p:cNvPr>
          <p:cNvGrpSpPr/>
          <p:nvPr/>
        </p:nvGrpSpPr>
        <p:grpSpPr>
          <a:xfrm>
            <a:off x="3965972" y="4897590"/>
            <a:ext cx="1508760" cy="594360"/>
            <a:chOff x="2424643" y="2542995"/>
            <a:chExt cx="1508760" cy="594360"/>
          </a:xfrm>
        </p:grpSpPr>
        <p:sp>
          <p:nvSpPr>
            <p:cNvPr id="68" name="Rounded Rectangle 53">
              <a:extLst>
                <a:ext uri="{FF2B5EF4-FFF2-40B4-BE49-F238E27FC236}">
                  <a16:creationId xmlns:a16="http://schemas.microsoft.com/office/drawing/2014/main" id="{51A9EF47-2CAF-42E4-A88B-1FA6ACE51009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7803B60F-B4D8-40DD-9402-4994BF0CFDFD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fair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A735741-A966-4373-AE53-AC7076A851B9}"/>
              </a:ext>
            </a:extLst>
          </p:cNvPr>
          <p:cNvGrpSpPr/>
          <p:nvPr/>
        </p:nvGrpSpPr>
        <p:grpSpPr>
          <a:xfrm>
            <a:off x="5898901" y="4347390"/>
            <a:ext cx="1508760" cy="594360"/>
            <a:chOff x="2424643" y="2542995"/>
            <a:chExt cx="1508760" cy="594360"/>
          </a:xfrm>
        </p:grpSpPr>
        <p:sp>
          <p:nvSpPr>
            <p:cNvPr id="71" name="Rounded Rectangle 53">
              <a:extLst>
                <a:ext uri="{FF2B5EF4-FFF2-40B4-BE49-F238E27FC236}">
                  <a16:creationId xmlns:a16="http://schemas.microsoft.com/office/drawing/2014/main" id="{C55850A1-A536-4AC0-9BB4-F77AA9E32A1C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021D7C54-AC35-4642-A840-49500D878933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wavy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91088E36-CC9C-41DA-A6B7-13902AA1763D}"/>
              </a:ext>
            </a:extLst>
          </p:cNvPr>
          <p:cNvGrpSpPr/>
          <p:nvPr/>
        </p:nvGrpSpPr>
        <p:grpSpPr>
          <a:xfrm>
            <a:off x="6024225" y="2999376"/>
            <a:ext cx="2470196" cy="594360"/>
            <a:chOff x="2424643" y="2542995"/>
            <a:chExt cx="1508760" cy="594360"/>
          </a:xfrm>
        </p:grpSpPr>
        <p:sp>
          <p:nvSpPr>
            <p:cNvPr id="74" name="Rounded Rectangle 53">
              <a:extLst>
                <a:ext uri="{FF2B5EF4-FFF2-40B4-BE49-F238E27FC236}">
                  <a16:creationId xmlns:a16="http://schemas.microsoft.com/office/drawing/2014/main" id="{6D0D8EAE-E685-4BDB-9A25-427479943E9D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3D3515D6-456F-413E-B3F6-05153C96DDA8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long/short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72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209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7403" y="689401"/>
            <a:ext cx="7718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Take turns to describe a classmate. Other group members guess who  he / she is.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42287" y="170286"/>
            <a:ext cx="1960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Guessing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51" y="158182"/>
            <a:ext cx="1858736" cy="54332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298747" y="2514308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74895" y="3135085"/>
            <a:ext cx="4907649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1" dirty="0"/>
              <a:t>A: </a:t>
            </a:r>
            <a:r>
              <a:rPr lang="en-US" sz="2400" dirty="0"/>
              <a:t>She has long hair and big eyes.</a:t>
            </a:r>
          </a:p>
          <a:p>
            <a:pPr>
              <a:lnSpc>
                <a:spcPct val="150000"/>
              </a:lnSpc>
            </a:pPr>
            <a:r>
              <a:rPr lang="en-US" sz="2400" b="1" i="1" dirty="0"/>
              <a:t>B: </a:t>
            </a:r>
            <a:r>
              <a:rPr lang="en-US" sz="2400" dirty="0"/>
              <a:t>Is that Lan?</a:t>
            </a:r>
          </a:p>
          <a:p>
            <a:pPr>
              <a:lnSpc>
                <a:spcPct val="150000"/>
              </a:lnSpc>
            </a:pPr>
            <a:r>
              <a:rPr lang="en-US" sz="2400" b="1" i="1" dirty="0"/>
              <a:t>A: </a:t>
            </a:r>
            <a:r>
              <a:rPr lang="en-US" sz="2400" dirty="0"/>
              <a:t>That’s right.</a:t>
            </a:r>
          </a:p>
        </p:txBody>
      </p:sp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sp>
        <p:nvSpPr>
          <p:cNvPr id="9" name="Rectangle 8"/>
          <p:cNvSpPr/>
          <p:nvPr/>
        </p:nvSpPr>
        <p:spPr>
          <a:xfrm>
            <a:off x="1735746" y="569347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 dirty="0">
                <a:latin typeface="Calibri" panose="020F0502020204030204" pitchFamily="34" charset="0"/>
              </a:rPr>
              <a:t>Website: </a:t>
            </a:r>
            <a:r>
              <a:rPr lang="en-GB" b="1" i="1" dirty="0" err="1">
                <a:latin typeface="Calibri" panose="020F0502020204030204" pitchFamily="34" charset="0"/>
              </a:rPr>
              <a:t>hoclieu.vn</a:t>
            </a:r>
            <a:endParaRPr lang="en-GB" dirty="0"/>
          </a:p>
          <a:p>
            <a:pPr algn="ctr"/>
            <a:r>
              <a:rPr lang="en-GB" b="1" dirty="0" err="1">
                <a:latin typeface="Calibri" panose="020F0502020204030204" pitchFamily="34" charset="0"/>
              </a:rPr>
              <a:t>Fanpage</a:t>
            </a:r>
            <a:r>
              <a:rPr lang="en-GB" b="1" dirty="0">
                <a:latin typeface="Calibri" panose="020F0502020204030204" pitchFamily="34" charset="0"/>
              </a:rPr>
              <a:t>: </a:t>
            </a:r>
            <a:r>
              <a:rPr lang="en-GB" b="1" i="1" dirty="0" err="1">
                <a:latin typeface="Calibri" panose="020F0502020204030204" pitchFamily="34" charset="0"/>
              </a:rPr>
              <a:t>facebook.com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r>
              <a:rPr lang="en-GB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" y="0"/>
            <a:ext cx="8613162" cy="2280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4" y="2907793"/>
            <a:ext cx="8892967" cy="319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70" y="2515478"/>
            <a:ext cx="4491358" cy="830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3906613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14" y="4622788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5549383"/>
            <a:ext cx="375944" cy="397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48" y="3932132"/>
            <a:ext cx="379595" cy="3905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48" y="5098079"/>
            <a:ext cx="383245" cy="3613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35258" y="3932132"/>
            <a:ext cx="244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35256" y="4611053"/>
            <a:ext cx="3733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Fill the blanks with the words from the conversation.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5256" y="5508611"/>
            <a:ext cx="3636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Label the body parts with the words in the box.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41843" y="3892723"/>
            <a:ext cx="3823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groups. Complete the word webs.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41843" y="5549383"/>
            <a:ext cx="40783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groups. Take turns to describe a classmate. Other group members guess who  he / she is.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8660" y="3346279"/>
            <a:ext cx="307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48DA4"/>
                </a:solidFill>
              </a:rPr>
              <a:t>A surprise guest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" y="0"/>
            <a:ext cx="8613162" cy="22809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176" y="5152674"/>
            <a:ext cx="1020536" cy="29831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262554" y="5130852"/>
            <a:ext cx="1466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Guessing</a:t>
            </a:r>
          </a:p>
        </p:txBody>
      </p:sp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3" y="756348"/>
            <a:ext cx="9144000" cy="60406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195943" y="926634"/>
            <a:ext cx="44269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FB7BD"/>
                </a:solidFill>
              </a:rPr>
              <a:t>A surprise guest</a:t>
            </a:r>
            <a:endParaRPr lang="en-US" sz="4000" b="1" dirty="0">
              <a:solidFill>
                <a:srgbClr val="0FB7BD"/>
              </a:solidFill>
            </a:endParaRPr>
          </a:p>
        </p:txBody>
      </p:sp>
      <p:pic>
        <p:nvPicPr>
          <p:cNvPr id="2" name="Bản sao của B1_16">
            <a:hlinkClick r:id="" action="ppaction://media"/>
            <a:extLst>
              <a:ext uri="{FF2B5EF4-FFF2-40B4-BE49-F238E27FC236}">
                <a16:creationId xmlns:a16="http://schemas.microsoft.com/office/drawing/2014/main" id="{D6FC9BE8-8465-46B7-87D4-47B5A5CEB8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73286" y="1096279"/>
            <a:ext cx="487363" cy="47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542" y="1079623"/>
            <a:ext cx="4963887" cy="5778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That was a great idea, Nam.  </a:t>
            </a:r>
          </a:p>
          <a:p>
            <a:pPr>
              <a:lnSpc>
                <a:spcPct val="130000"/>
              </a:lnSpc>
            </a:pPr>
            <a:r>
              <a:rPr lang="en-US" sz="2200" spc="-100"/>
              <a:t>I love picnics! 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Nam: </a:t>
            </a:r>
            <a:r>
              <a:rPr lang="en-US" sz="2200" spc="-100"/>
              <a:t>Please pass me the biscuits.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Sure. Here you are.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Nam: </a:t>
            </a:r>
            <a:r>
              <a:rPr lang="en-US" sz="2200" spc="-100"/>
              <a:t>Thanks. What are you reading, Phong?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i="1" spc="-100"/>
              <a:t>4Teen</a:t>
            </a:r>
            <a:r>
              <a:rPr lang="en-US" sz="2200" spc="-100"/>
              <a:t>. It’s my favourite magazine!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Nam: </a:t>
            </a:r>
            <a:r>
              <a:rPr lang="en-US" sz="2200" spc="-100"/>
              <a:t>Look! It’s Mai. And she is with someone. 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Oh, who’s that? She has glasses and long black hair.  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Nam: </a:t>
            </a:r>
            <a:r>
              <a:rPr lang="en-US" sz="2200" spc="-100"/>
              <a:t>I don’t know. They’re coming over. 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Mai: </a:t>
            </a:r>
            <a:r>
              <a:rPr lang="en-US" sz="2200" spc="-100"/>
              <a:t>Hi there. This is my friend Chau. 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 &amp; Nam: </a:t>
            </a:r>
            <a:r>
              <a:rPr lang="en-US" sz="2200" spc="-100"/>
              <a:t>Hi, Chau. Nice to meet you. 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Chau: </a:t>
            </a:r>
            <a:r>
              <a:rPr lang="en-US" sz="2200" spc="-100"/>
              <a:t>Nice to meet you, too.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27514" y="174172"/>
            <a:ext cx="4288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FB7BD"/>
                </a:solidFill>
              </a:rPr>
              <a:t>A surprise guest</a:t>
            </a:r>
            <a:endParaRPr lang="en-US" sz="4000" b="1" dirty="0">
              <a:solidFill>
                <a:srgbClr val="0FB7BD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48940" y="4124944"/>
            <a:ext cx="3940630" cy="2733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spc="-100"/>
              <a:t>Nam: </a:t>
            </a:r>
            <a:r>
              <a:rPr lang="en-US" sz="2200" spc="-100"/>
              <a:t>Would you like to sit down? We have lots of food.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Mai: </a:t>
            </a:r>
            <a:r>
              <a:rPr lang="en-US" sz="2200" spc="-100"/>
              <a:t>Oh, sorry, we can’t. We’re going to the bookshop.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Chau:</a:t>
            </a:r>
            <a:r>
              <a:rPr lang="en-US" sz="2200" spc="-100"/>
              <a:t> Bye for now.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 &amp; Nam : </a:t>
            </a:r>
            <a:r>
              <a:rPr lang="en-US" sz="2200" spc="-100"/>
              <a:t>Bye bye.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99" y="399887"/>
            <a:ext cx="5638801" cy="3725057"/>
          </a:xfrm>
          <a:prstGeom prst="rect">
            <a:avLst/>
          </a:prstGeom>
        </p:spPr>
      </p:pic>
      <p:pic>
        <p:nvPicPr>
          <p:cNvPr id="6" name="Bản sao của B1_16">
            <a:hlinkClick r:id="" action="ppaction://media"/>
            <a:extLst>
              <a:ext uri="{FF2B5EF4-FFF2-40B4-BE49-F238E27FC236}">
                <a16:creationId xmlns:a16="http://schemas.microsoft.com/office/drawing/2014/main" id="{C6018875-C01E-4FB1-B4E3-56F55067FE4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2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72804" y="2844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9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0054" y="175487"/>
            <a:ext cx="7546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the blanks with the words from the conversation.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72033" y="169797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46863" y="1656660"/>
            <a:ext cx="4821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Phong</a:t>
            </a:r>
            <a:r>
              <a:rPr lang="en-US" sz="2400" dirty="0"/>
              <a:t> and Nam are having a              .     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5202917" y="1976964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72033" y="241664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46864" y="2375334"/>
            <a:ext cx="2230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4Teen </a:t>
            </a:r>
            <a:r>
              <a:rPr lang="en-US" sz="2400" dirty="0"/>
              <a:t>is </a:t>
            </a:r>
            <a:r>
              <a:rPr lang="en-US" sz="2400" dirty="0" err="1"/>
              <a:t>Phong’s</a:t>
            </a:r>
            <a:endParaRPr lang="en-US" sz="2400" i="1" dirty="0"/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3692450" y="2722844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72033" y="318429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46863" y="3186523"/>
            <a:ext cx="4392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Phong</a:t>
            </a:r>
            <a:r>
              <a:rPr lang="en-US" sz="2400" dirty="0"/>
              <a:t> and Nam see               and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148066" y="3533690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072033" y="403787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46863" y="4040110"/>
            <a:ext cx="3496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Chau has                 and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72033" y="474187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46863" y="4752758"/>
            <a:ext cx="2008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Mai and Chau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3380196" y="5099925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423657" y="4360241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659412" y="3533690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798236" y="4360241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3E45C82-1EB4-4FB7-9E85-7F01085FD62E}"/>
              </a:ext>
            </a:extLst>
          </p:cNvPr>
          <p:cNvSpPr txBox="1"/>
          <p:nvPr/>
        </p:nvSpPr>
        <p:spPr>
          <a:xfrm>
            <a:off x="3670549" y="2396978"/>
            <a:ext cx="2477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favorite magazine</a:t>
            </a:r>
            <a:r>
              <a:rPr lang="en-US" sz="2400" dirty="0"/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FD35B6F-4FA3-4391-8BDF-99A6CA627A2C}"/>
              </a:ext>
            </a:extLst>
          </p:cNvPr>
          <p:cNvSpPr txBox="1"/>
          <p:nvPr/>
        </p:nvSpPr>
        <p:spPr>
          <a:xfrm>
            <a:off x="5202917" y="1656660"/>
            <a:ext cx="909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picnic</a:t>
            </a:r>
            <a:endParaRPr lang="en-US" sz="24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C0CE30E-8187-4D02-BA7D-91A024E2F10A}"/>
              </a:ext>
            </a:extLst>
          </p:cNvPr>
          <p:cNvSpPr txBox="1"/>
          <p:nvPr/>
        </p:nvSpPr>
        <p:spPr>
          <a:xfrm>
            <a:off x="4549752" y="2408262"/>
            <a:ext cx="3214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9649E60-5750-4197-9A7A-53EA2C3964DF}"/>
              </a:ext>
            </a:extLst>
          </p:cNvPr>
          <p:cNvSpPr txBox="1"/>
          <p:nvPr/>
        </p:nvSpPr>
        <p:spPr>
          <a:xfrm>
            <a:off x="4239216" y="3196574"/>
            <a:ext cx="665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Mai</a:t>
            </a:r>
            <a:endParaRPr lang="en-US" sz="24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1E768B9-12BA-426C-A96B-E3E18CD548DA}"/>
              </a:ext>
            </a:extLst>
          </p:cNvPr>
          <p:cNvSpPr txBox="1"/>
          <p:nvPr/>
        </p:nvSpPr>
        <p:spPr>
          <a:xfrm>
            <a:off x="5741140" y="3193351"/>
            <a:ext cx="896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Chau</a:t>
            </a:r>
            <a:r>
              <a:rPr lang="en-US" sz="2400" dirty="0"/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26B8637-9794-4FBB-93CE-E893388A41B0}"/>
              </a:ext>
            </a:extLst>
          </p:cNvPr>
          <p:cNvSpPr txBox="1"/>
          <p:nvPr/>
        </p:nvSpPr>
        <p:spPr>
          <a:xfrm>
            <a:off x="2821069" y="4025218"/>
            <a:ext cx="1061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glasses</a:t>
            </a:r>
            <a:endParaRPr lang="en-US" sz="24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B850541-D866-494A-B146-F79BCE58962F}"/>
              </a:ext>
            </a:extLst>
          </p:cNvPr>
          <p:cNvSpPr txBox="1"/>
          <p:nvPr/>
        </p:nvSpPr>
        <p:spPr>
          <a:xfrm>
            <a:off x="4405409" y="4050996"/>
            <a:ext cx="2102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long black hair</a:t>
            </a:r>
            <a:r>
              <a:rPr lang="en-US" sz="2400" dirty="0"/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BAFDD4F-8A71-49A7-899A-DA7D7B562D9C}"/>
              </a:ext>
            </a:extLst>
          </p:cNvPr>
          <p:cNvSpPr txBox="1"/>
          <p:nvPr/>
        </p:nvSpPr>
        <p:spPr>
          <a:xfrm>
            <a:off x="5479295" y="4053879"/>
            <a:ext cx="2516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A8E46F6-8A9F-4616-9478-0FFEFB188560}"/>
              </a:ext>
            </a:extLst>
          </p:cNvPr>
          <p:cNvSpPr txBox="1"/>
          <p:nvPr/>
        </p:nvSpPr>
        <p:spPr>
          <a:xfrm>
            <a:off x="3324579" y="4752757"/>
            <a:ext cx="1669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are going to</a:t>
            </a:r>
            <a:endParaRPr lang="en-US" sz="24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98A94BB-A704-4742-A242-B97DBF82AF06}"/>
              </a:ext>
            </a:extLst>
          </p:cNvPr>
          <p:cNvSpPr txBox="1"/>
          <p:nvPr/>
        </p:nvSpPr>
        <p:spPr>
          <a:xfrm>
            <a:off x="4477476" y="4738339"/>
            <a:ext cx="20085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the bookshop.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7068C13-1712-4DF6-946A-018349B9C344}"/>
              </a:ext>
            </a:extLst>
          </p:cNvPr>
          <p:cNvSpPr txBox="1"/>
          <p:nvPr/>
        </p:nvSpPr>
        <p:spPr>
          <a:xfrm>
            <a:off x="4871218" y="4752757"/>
            <a:ext cx="20085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the bookshop.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091ECD9-0456-4587-A686-FCE26C5C4D49}"/>
              </a:ext>
            </a:extLst>
          </p:cNvPr>
          <p:cNvSpPr txBox="1"/>
          <p:nvPr/>
        </p:nvSpPr>
        <p:spPr>
          <a:xfrm>
            <a:off x="6682641" y="3213412"/>
            <a:ext cx="3115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5869" y="72219"/>
            <a:ext cx="713536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Label the body parts with the words in the box.</a:t>
            </a:r>
          </a:p>
        </p:txBody>
      </p:sp>
      <p:grpSp>
        <p:nvGrpSpPr>
          <p:cNvPr id="97" name="Group 96"/>
          <p:cNvGrpSpPr/>
          <p:nvPr/>
        </p:nvGrpSpPr>
        <p:grpSpPr>
          <a:xfrm>
            <a:off x="702735" y="1285091"/>
            <a:ext cx="7738530" cy="4827850"/>
            <a:chOff x="219994" y="1480257"/>
            <a:chExt cx="8650650" cy="5396896"/>
          </a:xfrm>
        </p:grpSpPr>
        <p:grpSp>
          <p:nvGrpSpPr>
            <p:cNvPr id="2" name="Group 1"/>
            <p:cNvGrpSpPr/>
            <p:nvPr/>
          </p:nvGrpSpPr>
          <p:grpSpPr>
            <a:xfrm>
              <a:off x="241772" y="1566370"/>
              <a:ext cx="2214993" cy="461665"/>
              <a:chOff x="1072033" y="1708857"/>
              <a:chExt cx="2214993" cy="461665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1.</a:t>
                </a:r>
              </a:p>
            </p:txBody>
          </p:sp>
          <p:cxnSp>
            <p:nvCxnSpPr>
              <p:cNvPr id="25" name="Straight Connector 24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4531" y="1480257"/>
              <a:ext cx="3074937" cy="5396896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219994" y="2499186"/>
              <a:ext cx="2214993" cy="461665"/>
              <a:chOff x="1072033" y="1708857"/>
              <a:chExt cx="2214993" cy="461665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2.</a:t>
                </a:r>
              </a:p>
            </p:txBody>
          </p:sp>
          <p:cxnSp>
            <p:nvCxnSpPr>
              <p:cNvPr id="32" name="Straight Connector 31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/>
            <p:cNvGrpSpPr/>
            <p:nvPr/>
          </p:nvGrpSpPr>
          <p:grpSpPr>
            <a:xfrm>
              <a:off x="219994" y="3518114"/>
              <a:ext cx="2214993" cy="461665"/>
              <a:chOff x="1072033" y="1708857"/>
              <a:chExt cx="2214993" cy="461665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3.</a:t>
                </a:r>
              </a:p>
            </p:txBody>
          </p:sp>
          <p:cxnSp>
            <p:nvCxnSpPr>
              <p:cNvPr id="35" name="Straight Connector 34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up 35"/>
            <p:cNvGrpSpPr/>
            <p:nvPr/>
          </p:nvGrpSpPr>
          <p:grpSpPr>
            <a:xfrm>
              <a:off x="268827" y="4666260"/>
              <a:ext cx="2214993" cy="461665"/>
              <a:chOff x="1072033" y="1708857"/>
              <a:chExt cx="2214993" cy="461665"/>
            </a:xfrm>
          </p:grpSpPr>
          <p:sp>
            <p:nvSpPr>
              <p:cNvPr id="40" name="TextBox 39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4.</a:t>
                </a:r>
              </a:p>
            </p:txBody>
          </p:sp>
          <p:cxnSp>
            <p:nvCxnSpPr>
              <p:cNvPr id="42" name="Straight Connector 41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Group 42"/>
            <p:cNvGrpSpPr/>
            <p:nvPr/>
          </p:nvGrpSpPr>
          <p:grpSpPr>
            <a:xfrm>
              <a:off x="268827" y="5685188"/>
              <a:ext cx="2214993" cy="461665"/>
              <a:chOff x="1072033" y="1708857"/>
              <a:chExt cx="2214993" cy="461665"/>
            </a:xfrm>
          </p:grpSpPr>
          <p:sp>
            <p:nvSpPr>
              <p:cNvPr id="44" name="TextBox 43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5.</a:t>
                </a:r>
              </a:p>
            </p:txBody>
          </p:sp>
          <p:cxnSp>
            <p:nvCxnSpPr>
              <p:cNvPr id="45" name="Straight Connector 44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" name="Straight Connector 4"/>
            <p:cNvCxnSpPr/>
            <p:nvPr/>
          </p:nvCxnSpPr>
          <p:spPr>
            <a:xfrm flipH="1" flipV="1">
              <a:off x="2494705" y="1904965"/>
              <a:ext cx="1828800" cy="725014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2536374" y="2730018"/>
              <a:ext cx="2011680" cy="91705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2494705" y="3194303"/>
              <a:ext cx="1634303" cy="64634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2536374" y="4784829"/>
              <a:ext cx="1153883" cy="20396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H="1">
              <a:off x="2517308" y="5868366"/>
              <a:ext cx="1806197" cy="15741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8" name="Group 67"/>
            <p:cNvGrpSpPr/>
            <p:nvPr/>
          </p:nvGrpSpPr>
          <p:grpSpPr>
            <a:xfrm>
              <a:off x="6368143" y="1566370"/>
              <a:ext cx="2399244" cy="461665"/>
              <a:chOff x="887782" y="1708857"/>
              <a:chExt cx="2399244" cy="461665"/>
            </a:xfrm>
          </p:grpSpPr>
          <p:sp>
            <p:nvSpPr>
              <p:cNvPr id="69" name="TextBox 68"/>
              <p:cNvSpPr txBox="1"/>
              <p:nvPr/>
            </p:nvSpPr>
            <p:spPr>
              <a:xfrm>
                <a:off x="887782" y="1708857"/>
                <a:ext cx="65908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10.</a:t>
                </a:r>
              </a:p>
            </p:txBody>
          </p:sp>
          <p:cxnSp>
            <p:nvCxnSpPr>
              <p:cNvPr id="70" name="Straight Connector 69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Group 70"/>
            <p:cNvGrpSpPr/>
            <p:nvPr/>
          </p:nvGrpSpPr>
          <p:grpSpPr>
            <a:xfrm>
              <a:off x="6530616" y="2227042"/>
              <a:ext cx="2214993" cy="461665"/>
              <a:chOff x="1072033" y="1708857"/>
              <a:chExt cx="2214993" cy="461665"/>
            </a:xfrm>
          </p:grpSpPr>
          <p:sp>
            <p:nvSpPr>
              <p:cNvPr id="72" name="TextBox 71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9.</a:t>
                </a:r>
              </a:p>
            </p:txBody>
          </p:sp>
          <p:cxnSp>
            <p:nvCxnSpPr>
              <p:cNvPr id="73" name="Straight Connector 72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4" name="Group 73"/>
            <p:cNvGrpSpPr/>
            <p:nvPr/>
          </p:nvGrpSpPr>
          <p:grpSpPr>
            <a:xfrm>
              <a:off x="6530616" y="2745222"/>
              <a:ext cx="2214993" cy="461665"/>
              <a:chOff x="1072033" y="1708857"/>
              <a:chExt cx="2214993" cy="461665"/>
            </a:xfrm>
          </p:grpSpPr>
          <p:sp>
            <p:nvSpPr>
              <p:cNvPr id="75" name="TextBox 74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8.</a:t>
                </a:r>
              </a:p>
            </p:txBody>
          </p:sp>
          <p:cxnSp>
            <p:nvCxnSpPr>
              <p:cNvPr id="76" name="Straight Connector 75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" name="Group 76"/>
            <p:cNvGrpSpPr/>
            <p:nvPr/>
          </p:nvGrpSpPr>
          <p:grpSpPr>
            <a:xfrm>
              <a:off x="6579449" y="3762743"/>
              <a:ext cx="2214993" cy="461665"/>
              <a:chOff x="1072033" y="1708857"/>
              <a:chExt cx="2214993" cy="461665"/>
            </a:xfrm>
          </p:grpSpPr>
          <p:sp>
            <p:nvSpPr>
              <p:cNvPr id="78" name="TextBox 77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7.</a:t>
                </a:r>
              </a:p>
            </p:txBody>
          </p:sp>
          <p:cxnSp>
            <p:nvCxnSpPr>
              <p:cNvPr id="79" name="Straight Connector 78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" name="Group 79"/>
            <p:cNvGrpSpPr/>
            <p:nvPr/>
          </p:nvGrpSpPr>
          <p:grpSpPr>
            <a:xfrm>
              <a:off x="6520545" y="6207704"/>
              <a:ext cx="2350099" cy="461665"/>
              <a:chOff x="936927" y="1708857"/>
              <a:chExt cx="2350099" cy="461665"/>
            </a:xfrm>
          </p:grpSpPr>
          <p:sp>
            <p:nvSpPr>
              <p:cNvPr id="81" name="TextBox 80"/>
              <p:cNvSpPr txBox="1"/>
              <p:nvPr/>
            </p:nvSpPr>
            <p:spPr>
              <a:xfrm>
                <a:off x="936927" y="1708857"/>
                <a:ext cx="60993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6.</a:t>
                </a:r>
              </a:p>
            </p:txBody>
          </p:sp>
          <p:cxnSp>
            <p:nvCxnSpPr>
              <p:cNvPr id="82" name="Straight Connector 81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4" name="Straight Connector 83"/>
            <p:cNvCxnSpPr/>
            <p:nvPr/>
          </p:nvCxnSpPr>
          <p:spPr>
            <a:xfrm flipV="1">
              <a:off x="5083629" y="1851633"/>
              <a:ext cx="1393374" cy="292853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V="1">
              <a:off x="4821662" y="2549579"/>
              <a:ext cx="1819772" cy="195643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4669971" y="2821723"/>
              <a:ext cx="1971463" cy="13912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5268686" y="4085280"/>
              <a:ext cx="1372748" cy="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5268686" y="6400800"/>
              <a:ext cx="1372748" cy="129441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TextBox 97"/>
          <p:cNvSpPr txBox="1"/>
          <p:nvPr/>
        </p:nvSpPr>
        <p:spPr>
          <a:xfrm>
            <a:off x="908957" y="6179494"/>
            <a:ext cx="7326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Do you know any other words for body parts?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722217" y="1703860"/>
            <a:ext cx="424764" cy="412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1067690" y="1992389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509" y="1626827"/>
            <a:ext cx="2750717" cy="482785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02735" y="2538321"/>
            <a:ext cx="424764" cy="412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1048208" y="2826850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702735" y="3449813"/>
            <a:ext cx="424764" cy="412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1048208" y="3738342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46419" y="4476899"/>
            <a:ext cx="424764" cy="412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1091892" y="4765428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46419" y="5388392"/>
            <a:ext cx="424764" cy="412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cxnSp>
        <p:nvCxnSpPr>
          <p:cNvPr id="45" name="Straight Connector 44"/>
          <p:cNvCxnSpPr/>
          <p:nvPr/>
        </p:nvCxnSpPr>
        <p:spPr>
          <a:xfrm>
            <a:off x="1091892" y="5676921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 flipV="1">
            <a:off x="2737602" y="2006754"/>
            <a:ext cx="1635972" cy="648569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2774877" y="2744814"/>
            <a:ext cx="1799570" cy="82036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737602" y="3160145"/>
            <a:ext cx="1461983" cy="578196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2774877" y="4582967"/>
            <a:ext cx="1032218" cy="182462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>
            <a:off x="2757821" y="5552256"/>
            <a:ext cx="1615753" cy="140819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6202626" y="1703860"/>
            <a:ext cx="589588" cy="412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10.</a:t>
            </a:r>
          </a:p>
        </p:txBody>
      </p:sp>
      <p:cxnSp>
        <p:nvCxnSpPr>
          <p:cNvPr id="70" name="Straight Connector 69"/>
          <p:cNvCxnSpPr/>
          <p:nvPr/>
        </p:nvCxnSpPr>
        <p:spPr>
          <a:xfrm>
            <a:off x="6712923" y="1992389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6347968" y="2294871"/>
            <a:ext cx="424764" cy="412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9.</a:t>
            </a:r>
          </a:p>
        </p:txBody>
      </p:sp>
      <p:cxnSp>
        <p:nvCxnSpPr>
          <p:cNvPr id="73" name="Straight Connector 72"/>
          <p:cNvCxnSpPr/>
          <p:nvPr/>
        </p:nvCxnSpPr>
        <p:spPr>
          <a:xfrm>
            <a:off x="6693441" y="2583400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6367450" y="3066714"/>
            <a:ext cx="424764" cy="412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8.</a:t>
            </a:r>
          </a:p>
        </p:txBody>
      </p:sp>
      <p:cxnSp>
        <p:nvCxnSpPr>
          <p:cNvPr id="76" name="Straight Connector 75"/>
          <p:cNvCxnSpPr/>
          <p:nvPr/>
        </p:nvCxnSpPr>
        <p:spPr>
          <a:xfrm>
            <a:off x="6712923" y="3355243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6391652" y="4001156"/>
            <a:ext cx="424764" cy="412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7.</a:t>
            </a:r>
          </a:p>
        </p:txBody>
      </p:sp>
      <p:cxnSp>
        <p:nvCxnSpPr>
          <p:cNvPr id="79" name="Straight Connector 78"/>
          <p:cNvCxnSpPr/>
          <p:nvPr/>
        </p:nvCxnSpPr>
        <p:spPr>
          <a:xfrm>
            <a:off x="6737125" y="4289685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6338959" y="5855814"/>
            <a:ext cx="545625" cy="412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6.</a:t>
            </a:r>
          </a:p>
        </p:txBody>
      </p:sp>
      <p:cxnSp>
        <p:nvCxnSpPr>
          <p:cNvPr id="82" name="Straight Connector 81"/>
          <p:cNvCxnSpPr/>
          <p:nvPr/>
        </p:nvCxnSpPr>
        <p:spPr>
          <a:xfrm>
            <a:off x="6805293" y="6144343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V="1">
            <a:off x="5053551" y="1959045"/>
            <a:ext cx="1246457" cy="261975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V="1">
            <a:off x="4819206" y="2583400"/>
            <a:ext cx="1627896" cy="175015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>
            <a:cxnSpLocks/>
            <a:endCxn id="75" idx="1"/>
          </p:cNvCxnSpPr>
          <p:nvPr/>
        </p:nvCxnSpPr>
        <p:spPr>
          <a:xfrm>
            <a:off x="4735914" y="2846761"/>
            <a:ext cx="1631536" cy="426447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cxnSpLocks/>
            <a:endCxn id="78" idx="1"/>
          </p:cNvCxnSpPr>
          <p:nvPr/>
        </p:nvCxnSpPr>
        <p:spPr>
          <a:xfrm>
            <a:off x="5219096" y="3957178"/>
            <a:ext cx="1172556" cy="250472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5219096" y="6028550"/>
            <a:ext cx="1228006" cy="115793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908957" y="6252456"/>
            <a:ext cx="7326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Do you know any other words for body parts?</a:t>
            </a:r>
          </a:p>
        </p:txBody>
      </p:sp>
      <p:sp>
        <p:nvSpPr>
          <p:cNvPr id="59" name="Rounded Rectangle 31">
            <a:extLst>
              <a:ext uri="{FF2B5EF4-FFF2-40B4-BE49-F238E27FC236}">
                <a16:creationId xmlns:a16="http://schemas.microsoft.com/office/drawing/2014/main" id="{E7D9E915-D2A7-42B7-B736-2597C34861D8}"/>
              </a:ext>
            </a:extLst>
          </p:cNvPr>
          <p:cNvSpPr/>
          <p:nvPr/>
        </p:nvSpPr>
        <p:spPr>
          <a:xfrm>
            <a:off x="966214" y="137733"/>
            <a:ext cx="7786938" cy="1181782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5365AB1-E43E-499B-9192-E2391E81227D}"/>
              </a:ext>
            </a:extLst>
          </p:cNvPr>
          <p:cNvSpPr txBox="1"/>
          <p:nvPr/>
        </p:nvSpPr>
        <p:spPr>
          <a:xfrm>
            <a:off x="1073504" y="209331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cheek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520B28B-67CD-4F9D-B094-85D556B8424C}"/>
              </a:ext>
            </a:extLst>
          </p:cNvPr>
          <p:cNvSpPr txBox="1"/>
          <p:nvPr/>
        </p:nvSpPr>
        <p:spPr>
          <a:xfrm>
            <a:off x="5655099" y="195467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arm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D9E6E98-83C8-430D-A036-1E41857F84D9}"/>
              </a:ext>
            </a:extLst>
          </p:cNvPr>
          <p:cNvSpPr txBox="1"/>
          <p:nvPr/>
        </p:nvSpPr>
        <p:spPr>
          <a:xfrm>
            <a:off x="2551139" y="711848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nose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AD96120-5F94-4E0E-AA25-05D194C302AE}"/>
              </a:ext>
            </a:extLst>
          </p:cNvPr>
          <p:cNvSpPr txBox="1"/>
          <p:nvPr/>
        </p:nvSpPr>
        <p:spPr>
          <a:xfrm>
            <a:off x="2499695" y="205813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eye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C2CF1B3-99C8-418E-932F-ED5235E1BB20}"/>
              </a:ext>
            </a:extLst>
          </p:cNvPr>
          <p:cNvSpPr txBox="1"/>
          <p:nvPr/>
        </p:nvSpPr>
        <p:spPr>
          <a:xfrm>
            <a:off x="1066796" y="677414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leg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C5D5C3B-F2DD-495E-9396-527CF10DACEC}"/>
              </a:ext>
            </a:extLst>
          </p:cNvPr>
          <p:cNvSpPr txBox="1"/>
          <p:nvPr/>
        </p:nvSpPr>
        <p:spPr>
          <a:xfrm>
            <a:off x="5573844" y="694794"/>
            <a:ext cx="1618564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shoulder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4E97706-BD5B-409A-B9CB-6CC3EC853F61}"/>
              </a:ext>
            </a:extLst>
          </p:cNvPr>
          <p:cNvSpPr txBox="1"/>
          <p:nvPr/>
        </p:nvSpPr>
        <p:spPr>
          <a:xfrm>
            <a:off x="4078779" y="195466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hand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DD22334-6057-402C-A315-0FDC3F172E68}"/>
              </a:ext>
            </a:extLst>
          </p:cNvPr>
          <p:cNvSpPr txBox="1"/>
          <p:nvPr/>
        </p:nvSpPr>
        <p:spPr>
          <a:xfrm>
            <a:off x="4110804" y="708634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hair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4560520-0B70-4337-ACDA-FAA66641099D}"/>
              </a:ext>
            </a:extLst>
          </p:cNvPr>
          <p:cNvSpPr txBox="1"/>
          <p:nvPr/>
        </p:nvSpPr>
        <p:spPr>
          <a:xfrm>
            <a:off x="7103453" y="208970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mouth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9F7DB058-12EE-4B30-9374-964A0CBE4A4E}"/>
              </a:ext>
            </a:extLst>
          </p:cNvPr>
          <p:cNvSpPr txBox="1"/>
          <p:nvPr/>
        </p:nvSpPr>
        <p:spPr>
          <a:xfrm>
            <a:off x="7160515" y="703840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foot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19784EB3-2A08-4D80-A5CD-BEA7A3C162FC}"/>
              </a:ext>
            </a:extLst>
          </p:cNvPr>
          <p:cNvSpPr txBox="1"/>
          <p:nvPr/>
        </p:nvSpPr>
        <p:spPr>
          <a:xfrm>
            <a:off x="6772732" y="2104075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cheek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C4B8C7A9-2FFA-4B33-AE41-7C72C6132DCA}"/>
              </a:ext>
            </a:extLst>
          </p:cNvPr>
          <p:cNvSpPr txBox="1"/>
          <p:nvPr/>
        </p:nvSpPr>
        <p:spPr>
          <a:xfrm>
            <a:off x="6779907" y="3746116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arm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090F5C81-42F4-468D-8D97-6D6D907371F3}"/>
              </a:ext>
            </a:extLst>
          </p:cNvPr>
          <p:cNvSpPr txBox="1"/>
          <p:nvPr/>
        </p:nvSpPr>
        <p:spPr>
          <a:xfrm>
            <a:off x="1151393" y="2350054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nose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6B96EFF4-DC70-446E-93D9-2E404AF3388E}"/>
              </a:ext>
            </a:extLst>
          </p:cNvPr>
          <p:cNvSpPr txBox="1"/>
          <p:nvPr/>
        </p:nvSpPr>
        <p:spPr>
          <a:xfrm>
            <a:off x="1154156" y="1519865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eye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CB23370D-0964-4CE5-ADF4-D050D7733B4A}"/>
              </a:ext>
            </a:extLst>
          </p:cNvPr>
          <p:cNvSpPr txBox="1"/>
          <p:nvPr/>
        </p:nvSpPr>
        <p:spPr>
          <a:xfrm>
            <a:off x="1134674" y="5178415"/>
            <a:ext cx="1438394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leg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F85B3631-0C1E-4F1D-BD57-D49A9E638DED}"/>
              </a:ext>
            </a:extLst>
          </p:cNvPr>
          <p:cNvSpPr txBox="1"/>
          <p:nvPr/>
        </p:nvSpPr>
        <p:spPr>
          <a:xfrm>
            <a:off x="1133222" y="3256931"/>
            <a:ext cx="15367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shoulder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B3E2962C-6DC6-4D2D-9532-58E863F55A4A}"/>
              </a:ext>
            </a:extLst>
          </p:cNvPr>
          <p:cNvSpPr txBox="1"/>
          <p:nvPr/>
        </p:nvSpPr>
        <p:spPr>
          <a:xfrm>
            <a:off x="1127499" y="4293526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hand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9B8D86A4-B2A3-47D0-9B1F-F091F0A317DD}"/>
              </a:ext>
            </a:extLst>
          </p:cNvPr>
          <p:cNvSpPr txBox="1"/>
          <p:nvPr/>
        </p:nvSpPr>
        <p:spPr>
          <a:xfrm>
            <a:off x="6772003" y="1467589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hair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CE28234A-3BD6-4447-A9E7-E7C12171AB58}"/>
              </a:ext>
            </a:extLst>
          </p:cNvPr>
          <p:cNvSpPr txBox="1"/>
          <p:nvPr/>
        </p:nvSpPr>
        <p:spPr>
          <a:xfrm>
            <a:off x="6784505" y="2797337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mouth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83659729-9FF5-4EEA-A00E-141F93759003}"/>
              </a:ext>
            </a:extLst>
          </p:cNvPr>
          <p:cNvSpPr txBox="1"/>
          <p:nvPr/>
        </p:nvSpPr>
        <p:spPr>
          <a:xfrm>
            <a:off x="6779907" y="5594768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foot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0EDBD20D-8B04-4F9B-A819-880CE5FCEB7C}"/>
              </a:ext>
            </a:extLst>
          </p:cNvPr>
          <p:cNvSpPr txBox="1"/>
          <p:nvPr/>
        </p:nvSpPr>
        <p:spPr>
          <a:xfrm>
            <a:off x="1024068" y="228366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cheek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6077D1E2-2992-4724-B195-122FBFC27592}"/>
              </a:ext>
            </a:extLst>
          </p:cNvPr>
          <p:cNvSpPr txBox="1"/>
          <p:nvPr/>
        </p:nvSpPr>
        <p:spPr>
          <a:xfrm>
            <a:off x="5605663" y="214502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arm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367C29AD-D150-4DC6-A618-A6AFA9D2282E}"/>
              </a:ext>
            </a:extLst>
          </p:cNvPr>
          <p:cNvSpPr txBox="1"/>
          <p:nvPr/>
        </p:nvSpPr>
        <p:spPr>
          <a:xfrm>
            <a:off x="2501703" y="730883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nose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36692649-A2C2-480B-BFC4-AA6A8B598E96}"/>
              </a:ext>
            </a:extLst>
          </p:cNvPr>
          <p:cNvSpPr txBox="1"/>
          <p:nvPr/>
        </p:nvSpPr>
        <p:spPr>
          <a:xfrm>
            <a:off x="2450259" y="224848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eye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9D85F1D-E919-4502-964E-E34D7625E3C5}"/>
              </a:ext>
            </a:extLst>
          </p:cNvPr>
          <p:cNvSpPr txBox="1"/>
          <p:nvPr/>
        </p:nvSpPr>
        <p:spPr>
          <a:xfrm>
            <a:off x="1017360" y="696449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leg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26052E01-7613-451C-A9B1-D38682B789F0}"/>
              </a:ext>
            </a:extLst>
          </p:cNvPr>
          <p:cNvSpPr txBox="1"/>
          <p:nvPr/>
        </p:nvSpPr>
        <p:spPr>
          <a:xfrm>
            <a:off x="5579824" y="713829"/>
            <a:ext cx="1536192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shoulder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D7C2E4BF-206D-44DE-9AD9-4BE213341CE2}"/>
              </a:ext>
            </a:extLst>
          </p:cNvPr>
          <p:cNvSpPr txBox="1"/>
          <p:nvPr/>
        </p:nvSpPr>
        <p:spPr>
          <a:xfrm>
            <a:off x="4029343" y="214501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hand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8FC926F8-5D4C-4112-8AD8-E8E4DD859744}"/>
              </a:ext>
            </a:extLst>
          </p:cNvPr>
          <p:cNvSpPr txBox="1"/>
          <p:nvPr/>
        </p:nvSpPr>
        <p:spPr>
          <a:xfrm>
            <a:off x="4061368" y="727669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hair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5DE8B09E-F478-4F96-B977-EE0589A2FFF9}"/>
              </a:ext>
            </a:extLst>
          </p:cNvPr>
          <p:cNvSpPr txBox="1"/>
          <p:nvPr/>
        </p:nvSpPr>
        <p:spPr>
          <a:xfrm>
            <a:off x="7054017" y="228005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mouth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B1F8CDC3-3B22-4BEF-9C99-1F54771D7F3E}"/>
              </a:ext>
            </a:extLst>
          </p:cNvPr>
          <p:cNvSpPr txBox="1"/>
          <p:nvPr/>
        </p:nvSpPr>
        <p:spPr>
          <a:xfrm>
            <a:off x="7111079" y="722875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foot</a:t>
            </a:r>
          </a:p>
        </p:txBody>
      </p:sp>
    </p:spTree>
    <p:extLst>
      <p:ext uri="{BB962C8B-B14F-4D97-AF65-F5344CB8AC3E}">
        <p14:creationId xmlns:p14="http://schemas.microsoft.com/office/powerpoint/2010/main" val="9653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38778E-17 L -0.14063 0.1888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31" y="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" dur="indefinite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11111E-6 L -0.14878 0.2361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48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0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3.7037E-6 L -0.48542 0.3710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67" y="1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7037E-7 L -0.31823 0.5949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20" y="2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2" dur="indefinite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069 L 0.0118 0.65417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" y="3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8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-0.00324 L -0.03733 0.71088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6" y="3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indefinite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4" dur="indefinite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.00486 L 0.12829 0.51481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2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indefinite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0" dur="indefinite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96296E-6 L -0.02986 0.37431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3" y="1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indefinite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6" dur="indefinite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0.00324 L 0.62952 0.27223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76" y="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0"/>
                            </p:stCondLst>
                            <p:childTnLst>
                              <p:par>
                                <p:cTn id="13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2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0.00162 L 0.29636 0.10856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09" y="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indefinite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8" dur="indefinite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900" decel="100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60" grpId="0" animBg="1"/>
      <p:bldP spid="61" grpId="0" animBg="1"/>
      <p:bldP spid="62" grpId="0" animBg="1"/>
      <p:bldP spid="64" grpId="0" animBg="1"/>
      <p:bldP spid="65" grpId="0" animBg="1"/>
      <p:bldP spid="66" grpId="0" animBg="1"/>
      <p:bldP spid="67" grpId="0" animBg="1"/>
      <p:bldP spid="83" grpId="0" animBg="1"/>
      <p:bldP spid="85" grpId="0" animBg="1"/>
      <p:bldP spid="86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26" grpId="0" animBg="1"/>
      <p:bldP spid="126" grpId="1" animBg="1"/>
      <p:bldP spid="126" grpId="2" animBg="1"/>
      <p:bldP spid="127" grpId="0" animBg="1"/>
      <p:bldP spid="127" grpId="1" animBg="1"/>
      <p:bldP spid="127" grpId="2" animBg="1"/>
      <p:bldP spid="128" grpId="0" animBg="1"/>
      <p:bldP spid="128" grpId="1" animBg="1"/>
      <p:bldP spid="128" grpId="2" animBg="1"/>
      <p:bldP spid="129" grpId="0" animBg="1"/>
      <p:bldP spid="129" grpId="1" animBg="1"/>
      <p:bldP spid="129" grpId="2" animBg="1"/>
      <p:bldP spid="130" grpId="0" animBg="1"/>
      <p:bldP spid="130" grpId="1" animBg="1"/>
      <p:bldP spid="130" grpId="2" animBg="1"/>
      <p:bldP spid="131" grpId="0" animBg="1"/>
      <p:bldP spid="131" grpId="1" animBg="1"/>
      <p:bldP spid="131" grpId="2" animBg="1"/>
      <p:bldP spid="132" grpId="0" animBg="1"/>
      <p:bldP spid="132" grpId="1" animBg="1"/>
      <p:bldP spid="132" grpId="2" animBg="1"/>
      <p:bldP spid="133" grpId="0" animBg="1"/>
      <p:bldP spid="133" grpId="1" animBg="1"/>
      <p:bldP spid="133" grpId="2" animBg="1"/>
      <p:bldP spid="134" grpId="0" animBg="1"/>
      <p:bldP spid="134" grpId="1" animBg="1"/>
      <p:bldP spid="134" grpId="2" animBg="1"/>
      <p:bldP spid="135" grpId="0" animBg="1"/>
      <p:bldP spid="135" grpId="1" animBg="1"/>
      <p:bldP spid="135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2494" y="201849"/>
            <a:ext cx="76357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Complete the word webs.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04958" y="1980358"/>
            <a:ext cx="4147318" cy="2002770"/>
            <a:chOff x="204958" y="1729980"/>
            <a:chExt cx="4147318" cy="2002770"/>
          </a:xfrm>
        </p:grpSpPr>
        <p:grpSp>
          <p:nvGrpSpPr>
            <p:cNvPr id="14" name="Group 13"/>
            <p:cNvGrpSpPr/>
            <p:nvPr/>
          </p:nvGrpSpPr>
          <p:grpSpPr>
            <a:xfrm>
              <a:off x="204958" y="1729980"/>
              <a:ext cx="4147318" cy="2002770"/>
              <a:chOff x="204958" y="1729980"/>
              <a:chExt cx="4147318" cy="2002770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204958" y="1729980"/>
                <a:ext cx="4147318" cy="2002770"/>
                <a:chOff x="204958" y="1729980"/>
                <a:chExt cx="4147318" cy="2002770"/>
              </a:xfrm>
            </p:grpSpPr>
            <p:grpSp>
              <p:nvGrpSpPr>
                <p:cNvPr id="4" name="Group 3"/>
                <p:cNvGrpSpPr/>
                <p:nvPr/>
              </p:nvGrpSpPr>
              <p:grpSpPr>
                <a:xfrm>
                  <a:off x="204958" y="1729980"/>
                  <a:ext cx="4147318" cy="2002770"/>
                  <a:chOff x="1017270" y="1977388"/>
                  <a:chExt cx="6512429" cy="3144900"/>
                </a:xfrm>
                <a:solidFill>
                  <a:srgbClr val="6ECFF6"/>
                </a:solidFill>
              </p:grpSpPr>
              <p:cxnSp>
                <p:nvCxnSpPr>
                  <p:cNvPr id="51" name="Straight Connector 50"/>
                  <p:cNvCxnSpPr/>
                  <p:nvPr/>
                </p:nvCxnSpPr>
                <p:spPr>
                  <a:xfrm flipH="1">
                    <a:off x="2383155" y="3678161"/>
                    <a:ext cx="1243965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" name="Straight Connector 9"/>
                  <p:cNvCxnSpPr>
                    <a:stCxn id="28" idx="2"/>
                  </p:cNvCxnSpPr>
                  <p:nvPr/>
                </p:nvCxnSpPr>
                <p:spPr>
                  <a:xfrm flipH="1">
                    <a:off x="5497829" y="2695318"/>
                    <a:ext cx="95497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Straight Connector 49"/>
                  <p:cNvCxnSpPr/>
                  <p:nvPr/>
                </p:nvCxnSpPr>
                <p:spPr>
                  <a:xfrm>
                    <a:off x="5425059" y="3678161"/>
                    <a:ext cx="1316736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" name="Straight Connector 4"/>
                  <p:cNvCxnSpPr>
                    <a:stCxn id="2" idx="2"/>
                  </p:cNvCxnSpPr>
                  <p:nvPr/>
                </p:nvCxnSpPr>
                <p:spPr>
                  <a:xfrm>
                    <a:off x="2094164" y="2695318"/>
                    <a:ext cx="150628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" name="Rounded Rectangle 1"/>
                  <p:cNvSpPr/>
                  <p:nvPr/>
                </p:nvSpPr>
                <p:spPr>
                  <a:xfrm>
                    <a:off x="1017270" y="1977388"/>
                    <a:ext cx="2153789" cy="717930"/>
                  </a:xfrm>
                  <a:prstGeom prst="roundRect">
                    <a:avLst>
                      <a:gd name="adj" fmla="val 45834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" name="Rounded Rectangle 27"/>
                  <p:cNvSpPr/>
                  <p:nvPr/>
                </p:nvSpPr>
                <p:spPr>
                  <a:xfrm>
                    <a:off x="5375910" y="1977388"/>
                    <a:ext cx="2153789" cy="717930"/>
                  </a:xfrm>
                  <a:prstGeom prst="roundRect">
                    <a:avLst>
                      <a:gd name="adj" fmla="val 41667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" name="Rounded Rectangle 28"/>
                  <p:cNvSpPr/>
                  <p:nvPr/>
                </p:nvSpPr>
                <p:spPr>
                  <a:xfrm>
                    <a:off x="1017270" y="4404358"/>
                    <a:ext cx="2153789" cy="717930"/>
                  </a:xfrm>
                  <a:prstGeom prst="roundRect">
                    <a:avLst>
                      <a:gd name="adj" fmla="val 47917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" name="Rounded Rectangle 30"/>
                  <p:cNvSpPr/>
                  <p:nvPr/>
                </p:nvSpPr>
                <p:spPr>
                  <a:xfrm>
                    <a:off x="5375910" y="4404358"/>
                    <a:ext cx="2153789" cy="717930"/>
                  </a:xfrm>
                  <a:prstGeom prst="roundRect">
                    <a:avLst>
                      <a:gd name="adj" fmla="val 43750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2" name="TextBox 11"/>
                <p:cNvSpPr txBox="1"/>
                <p:nvPr/>
              </p:nvSpPr>
              <p:spPr>
                <a:xfrm>
                  <a:off x="413657" y="1729980"/>
                  <a:ext cx="95672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arms</a:t>
                  </a:r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3188113" y="1740504"/>
                  <a:ext cx="95672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hair</a:t>
                  </a:r>
                </a:p>
              </p:txBody>
            </p:sp>
          </p:grpSp>
          <p:sp>
            <p:nvSpPr>
              <p:cNvPr id="9" name="Oval 8"/>
              <p:cNvSpPr/>
              <p:nvPr/>
            </p:nvSpPr>
            <p:spPr>
              <a:xfrm>
                <a:off x="1602772" y="2276667"/>
                <a:ext cx="1643743" cy="805543"/>
              </a:xfrm>
              <a:prstGeom prst="ellipse">
                <a:avLst/>
              </a:prstGeom>
              <a:solidFill>
                <a:srgbClr val="3BBEF3"/>
              </a:solidFill>
              <a:ln>
                <a:solidFill>
                  <a:srgbClr val="3BBEF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2028267" y="2325925"/>
              <a:ext cx="96389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/>
                <a:t>long / short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762606" y="1990882"/>
            <a:ext cx="4147318" cy="2002770"/>
            <a:chOff x="4762606" y="1740504"/>
            <a:chExt cx="4147318" cy="2002770"/>
          </a:xfrm>
        </p:grpSpPr>
        <p:grpSp>
          <p:nvGrpSpPr>
            <p:cNvPr id="23" name="Group 22"/>
            <p:cNvGrpSpPr/>
            <p:nvPr/>
          </p:nvGrpSpPr>
          <p:grpSpPr>
            <a:xfrm>
              <a:off x="4762606" y="1740504"/>
              <a:ext cx="4147318" cy="2002770"/>
              <a:chOff x="204958" y="1729980"/>
              <a:chExt cx="4147318" cy="2002770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204958" y="1729980"/>
                <a:ext cx="4147318" cy="2002770"/>
                <a:chOff x="204958" y="1729980"/>
                <a:chExt cx="4147318" cy="2002770"/>
              </a:xfrm>
            </p:grpSpPr>
            <p:grpSp>
              <p:nvGrpSpPr>
                <p:cNvPr id="26" name="Group 25"/>
                <p:cNvGrpSpPr/>
                <p:nvPr/>
              </p:nvGrpSpPr>
              <p:grpSpPr>
                <a:xfrm>
                  <a:off x="204958" y="1729980"/>
                  <a:ext cx="4147318" cy="2002770"/>
                  <a:chOff x="1017270" y="1977388"/>
                  <a:chExt cx="6512429" cy="3144900"/>
                </a:xfrm>
                <a:solidFill>
                  <a:srgbClr val="6ECFF6"/>
                </a:solidFill>
              </p:grpSpPr>
              <p:cxnSp>
                <p:nvCxnSpPr>
                  <p:cNvPr id="33" name="Straight Connector 32"/>
                  <p:cNvCxnSpPr/>
                  <p:nvPr/>
                </p:nvCxnSpPr>
                <p:spPr>
                  <a:xfrm flipH="1">
                    <a:off x="2383155" y="3678161"/>
                    <a:ext cx="1243965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Straight Connector 33"/>
                  <p:cNvCxnSpPr>
                    <a:stCxn id="38" idx="2"/>
                  </p:cNvCxnSpPr>
                  <p:nvPr/>
                </p:nvCxnSpPr>
                <p:spPr>
                  <a:xfrm flipH="1">
                    <a:off x="5497829" y="2695318"/>
                    <a:ext cx="95497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Connector 34"/>
                  <p:cNvCxnSpPr/>
                  <p:nvPr/>
                </p:nvCxnSpPr>
                <p:spPr>
                  <a:xfrm>
                    <a:off x="5425059" y="3678161"/>
                    <a:ext cx="1316736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Connector 35"/>
                  <p:cNvCxnSpPr>
                    <a:stCxn id="37" idx="2"/>
                  </p:cNvCxnSpPr>
                  <p:nvPr/>
                </p:nvCxnSpPr>
                <p:spPr>
                  <a:xfrm>
                    <a:off x="2094164" y="2695318"/>
                    <a:ext cx="150628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7" name="Rounded Rectangle 36"/>
                  <p:cNvSpPr/>
                  <p:nvPr/>
                </p:nvSpPr>
                <p:spPr>
                  <a:xfrm>
                    <a:off x="1017270" y="1977388"/>
                    <a:ext cx="2153789" cy="717930"/>
                  </a:xfrm>
                  <a:prstGeom prst="roundRect">
                    <a:avLst>
                      <a:gd name="adj" fmla="val 45834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" name="Rounded Rectangle 37"/>
                  <p:cNvSpPr/>
                  <p:nvPr/>
                </p:nvSpPr>
                <p:spPr>
                  <a:xfrm>
                    <a:off x="5375910" y="1977388"/>
                    <a:ext cx="2153789" cy="717930"/>
                  </a:xfrm>
                  <a:prstGeom prst="roundRect">
                    <a:avLst>
                      <a:gd name="adj" fmla="val 41667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" name="Rounded Rectangle 38"/>
                  <p:cNvSpPr/>
                  <p:nvPr/>
                </p:nvSpPr>
                <p:spPr>
                  <a:xfrm>
                    <a:off x="1017270" y="4404358"/>
                    <a:ext cx="2153789" cy="717930"/>
                  </a:xfrm>
                  <a:prstGeom prst="roundRect">
                    <a:avLst>
                      <a:gd name="adj" fmla="val 47917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" name="Rounded Rectangle 39"/>
                  <p:cNvSpPr/>
                  <p:nvPr/>
                </p:nvSpPr>
                <p:spPr>
                  <a:xfrm>
                    <a:off x="5375910" y="4404358"/>
                    <a:ext cx="2153789" cy="717930"/>
                  </a:xfrm>
                  <a:prstGeom prst="roundRect">
                    <a:avLst>
                      <a:gd name="adj" fmla="val 43750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7" name="TextBox 26"/>
                <p:cNvSpPr txBox="1"/>
                <p:nvPr/>
              </p:nvSpPr>
              <p:spPr>
                <a:xfrm>
                  <a:off x="413657" y="1729980"/>
                  <a:ext cx="95672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nose</a:t>
                  </a: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3188113" y="1740504"/>
                  <a:ext cx="95672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eyes</a:t>
                  </a:r>
                </a:p>
              </p:txBody>
            </p:sp>
          </p:grpSp>
          <p:sp>
            <p:nvSpPr>
              <p:cNvPr id="25" name="Oval 24"/>
              <p:cNvSpPr/>
              <p:nvPr/>
            </p:nvSpPr>
            <p:spPr>
              <a:xfrm>
                <a:off x="1602772" y="2276667"/>
                <a:ext cx="1643743" cy="805543"/>
              </a:xfrm>
              <a:prstGeom prst="ellipse">
                <a:avLst/>
              </a:prstGeom>
              <a:solidFill>
                <a:srgbClr val="EF5F88"/>
              </a:solidFill>
              <a:ln>
                <a:solidFill>
                  <a:srgbClr val="EF5F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8" name="TextBox 57"/>
            <p:cNvSpPr txBox="1"/>
            <p:nvPr/>
          </p:nvSpPr>
          <p:spPr>
            <a:xfrm>
              <a:off x="6568301" y="2325925"/>
              <a:ext cx="96389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/>
                <a:t>big / small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498341" y="4473395"/>
            <a:ext cx="4147318" cy="2002770"/>
            <a:chOff x="2498341" y="4473395"/>
            <a:chExt cx="4147318" cy="2002770"/>
          </a:xfrm>
        </p:grpSpPr>
        <p:grpSp>
          <p:nvGrpSpPr>
            <p:cNvPr id="41" name="Group 40"/>
            <p:cNvGrpSpPr/>
            <p:nvPr/>
          </p:nvGrpSpPr>
          <p:grpSpPr>
            <a:xfrm>
              <a:off x="2498341" y="4473395"/>
              <a:ext cx="4147318" cy="2002770"/>
              <a:chOff x="204958" y="1729980"/>
              <a:chExt cx="4147318" cy="2002770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204958" y="1729980"/>
                <a:ext cx="4147318" cy="2002770"/>
                <a:chOff x="204958" y="1729980"/>
                <a:chExt cx="4147318" cy="2002770"/>
              </a:xfrm>
            </p:grpSpPr>
            <p:grpSp>
              <p:nvGrpSpPr>
                <p:cNvPr id="44" name="Group 43"/>
                <p:cNvGrpSpPr/>
                <p:nvPr/>
              </p:nvGrpSpPr>
              <p:grpSpPr>
                <a:xfrm>
                  <a:off x="204958" y="1729980"/>
                  <a:ext cx="4147318" cy="2002770"/>
                  <a:chOff x="1017270" y="1977388"/>
                  <a:chExt cx="6512429" cy="3144900"/>
                </a:xfrm>
                <a:solidFill>
                  <a:srgbClr val="6ECFF6"/>
                </a:solidFill>
              </p:grpSpPr>
              <p:cxnSp>
                <p:nvCxnSpPr>
                  <p:cNvPr id="47" name="Straight Connector 46"/>
                  <p:cNvCxnSpPr/>
                  <p:nvPr/>
                </p:nvCxnSpPr>
                <p:spPr>
                  <a:xfrm flipH="1">
                    <a:off x="2383155" y="3678161"/>
                    <a:ext cx="1243965" cy="732406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Straight Connector 47"/>
                  <p:cNvCxnSpPr>
                    <a:stCxn id="55" idx="2"/>
                  </p:cNvCxnSpPr>
                  <p:nvPr/>
                </p:nvCxnSpPr>
                <p:spPr>
                  <a:xfrm flipH="1">
                    <a:off x="5497829" y="2695318"/>
                    <a:ext cx="954975" cy="563118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Straight Connector 51"/>
                  <p:cNvCxnSpPr/>
                  <p:nvPr/>
                </p:nvCxnSpPr>
                <p:spPr>
                  <a:xfrm>
                    <a:off x="5425059" y="3678161"/>
                    <a:ext cx="1316736" cy="732406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Straight Connector 52"/>
                  <p:cNvCxnSpPr>
                    <a:stCxn id="54" idx="2"/>
                  </p:cNvCxnSpPr>
                  <p:nvPr/>
                </p:nvCxnSpPr>
                <p:spPr>
                  <a:xfrm>
                    <a:off x="2094164" y="2695318"/>
                    <a:ext cx="1506285" cy="563118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4" name="Rounded Rectangle 53"/>
                  <p:cNvSpPr/>
                  <p:nvPr/>
                </p:nvSpPr>
                <p:spPr>
                  <a:xfrm>
                    <a:off x="1017270" y="1977388"/>
                    <a:ext cx="2153789" cy="717930"/>
                  </a:xfrm>
                  <a:prstGeom prst="roundRect">
                    <a:avLst>
                      <a:gd name="adj" fmla="val 45834"/>
                    </a:avLst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" name="Rounded Rectangle 54"/>
                  <p:cNvSpPr/>
                  <p:nvPr/>
                </p:nvSpPr>
                <p:spPr>
                  <a:xfrm>
                    <a:off x="5375910" y="1977388"/>
                    <a:ext cx="2153789" cy="717930"/>
                  </a:xfrm>
                  <a:prstGeom prst="roundRect">
                    <a:avLst>
                      <a:gd name="adj" fmla="val 41667"/>
                    </a:avLst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" name="Rounded Rectangle 55"/>
                  <p:cNvSpPr/>
                  <p:nvPr/>
                </p:nvSpPr>
                <p:spPr>
                  <a:xfrm>
                    <a:off x="1017270" y="4404358"/>
                    <a:ext cx="2153789" cy="717930"/>
                  </a:xfrm>
                  <a:prstGeom prst="roundRect">
                    <a:avLst>
                      <a:gd name="adj" fmla="val 47917"/>
                    </a:avLst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" name="Rounded Rectangle 56"/>
                  <p:cNvSpPr/>
                  <p:nvPr/>
                </p:nvSpPr>
                <p:spPr>
                  <a:xfrm>
                    <a:off x="5375910" y="4404358"/>
                    <a:ext cx="2153789" cy="717930"/>
                  </a:xfrm>
                  <a:prstGeom prst="roundRect">
                    <a:avLst>
                      <a:gd name="adj" fmla="val 43750"/>
                    </a:avLst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45" name="TextBox 44"/>
                <p:cNvSpPr txBox="1"/>
                <p:nvPr/>
              </p:nvSpPr>
              <p:spPr>
                <a:xfrm>
                  <a:off x="394461" y="1729980"/>
                  <a:ext cx="975921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blonde</a:t>
                  </a:r>
                </a:p>
              </p:txBody>
            </p:sp>
            <p:sp>
              <p:nvSpPr>
                <p:cNvPr id="46" name="TextBox 45"/>
                <p:cNvSpPr txBox="1"/>
                <p:nvPr/>
              </p:nvSpPr>
              <p:spPr>
                <a:xfrm>
                  <a:off x="3188113" y="1740504"/>
                  <a:ext cx="95672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curly</a:t>
                  </a:r>
                </a:p>
              </p:txBody>
            </p:sp>
          </p:grpSp>
          <p:sp>
            <p:nvSpPr>
              <p:cNvPr id="43" name="Oval 42"/>
              <p:cNvSpPr/>
              <p:nvPr/>
            </p:nvSpPr>
            <p:spPr>
              <a:xfrm>
                <a:off x="1602772" y="2276667"/>
                <a:ext cx="1643743" cy="805543"/>
              </a:xfrm>
              <a:prstGeom prst="ellipse">
                <a:avLst/>
              </a:prstGeom>
              <a:solidFill>
                <a:srgbClr val="F0945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9" name="TextBox 58"/>
            <p:cNvSpPr txBox="1"/>
            <p:nvPr/>
          </p:nvSpPr>
          <p:spPr>
            <a:xfrm>
              <a:off x="4236567" y="5207409"/>
              <a:ext cx="96389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/>
                <a:t>hair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19994" y="1180214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0070C0"/>
                </a:solidFill>
              </a:rPr>
              <a:t>Example:</a:t>
            </a:r>
          </a:p>
        </p:txBody>
      </p:sp>
    </p:spTree>
    <p:extLst>
      <p:ext uri="{BB962C8B-B14F-4D97-AF65-F5344CB8AC3E}">
        <p14:creationId xmlns:p14="http://schemas.microsoft.com/office/powerpoint/2010/main" val="7410272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770</TotalTime>
  <Words>532</Words>
  <Application>Microsoft Office PowerPoint</Application>
  <PresentationFormat>On-screen Show (4:3)</PresentationFormat>
  <Paragraphs>147</Paragraphs>
  <Slides>14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Hoai Linh</cp:lastModifiedBy>
  <cp:revision>55</cp:revision>
  <dcterms:created xsi:type="dcterms:W3CDTF">2020-12-09T02:04:09Z</dcterms:created>
  <dcterms:modified xsi:type="dcterms:W3CDTF">2023-07-07T10:03:05Z</dcterms:modified>
</cp:coreProperties>
</file>