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67" r:id="rId3"/>
    <p:sldId id="368" r:id="rId4"/>
    <p:sldId id="369" r:id="rId5"/>
    <p:sldId id="37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71" r:id="rId15"/>
    <p:sldId id="353" r:id="rId16"/>
    <p:sldId id="341" r:id="rId17"/>
    <p:sldId id="350" r:id="rId18"/>
    <p:sldId id="356" r:id="rId19"/>
    <p:sldId id="355" r:id="rId20"/>
    <p:sldId id="357" r:id="rId21"/>
    <p:sldId id="358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8BD"/>
    <a:srgbClr val="C0B6B4"/>
    <a:srgbClr val="E6E2E1"/>
    <a:srgbClr val="CDC5C3"/>
    <a:srgbClr val="90634C"/>
    <a:srgbClr val="C6AD97"/>
    <a:srgbClr val="C8DC9B"/>
    <a:srgbClr val="759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6C4B-4468-4645-8A93-D85E56530D0E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9C35-2621-456A-9AE5-6C2518139B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5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774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66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61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67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2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652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72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145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811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083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88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63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09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7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38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0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0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46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29C35-2621-456A-9AE5-6C2518139BE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4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FE9D9A1A-D5FC-4E7E-B94F-2448012087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670002C5-A61E-4AA4-8A45-EB146055C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3C0661F-80A1-4496-9A33-69D40F6B4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r="1252" b="21339"/>
          <a:stretch/>
        </p:blipFill>
        <p:spPr>
          <a:xfrm>
            <a:off x="109209" y="2082441"/>
            <a:ext cx="11973582" cy="4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0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3E1D930-AD72-4899-A3B3-2BD2C682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4E20FF8-72A4-4C5D-8297-69547DAD0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CCA5B7E-71C0-4C51-BDEB-23513AAF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E96DE2C-785F-4751-9D6E-C0F58EE7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A023D21-4316-493E-8080-389755D9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4D166B5-1809-46FD-B93D-1273FA85C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D64450C-08C4-49E1-A680-57F487C8D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2D1A2A9-89FF-4129-A3DC-FF56447F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1479813-5E6E-41D6-8C07-317FAE28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0A4D8E2-6EF6-46BF-851B-AFA062A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55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7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189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0F7D933-1CCA-4539-872D-02414D4E2A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80FBBD2-C361-44E2-90EC-E7DC7935C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7272" r="468"/>
          <a:stretch/>
        </p:blipFill>
        <p:spPr>
          <a:xfrm>
            <a:off x="109209" y="100295"/>
            <a:ext cx="11973582" cy="426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26CD1787-4FE7-47F7-A1DC-21ADFCD1E5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F4D09891-9DED-4AAA-BB87-87C8949B1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109209" y="100295"/>
            <a:ext cx="11973582" cy="665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918B3FA-DE3C-4990-A0D3-30028D9D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9F6B4CD-EAD5-491F-A6FD-74038B2C4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B90515-3DB4-4F90-B36E-3B631AAC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AA756C6-FF25-46C9-A306-33602C4781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9A8692D-606E-40C9-9C23-E95D5625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45298C6-E140-4ADF-8D91-8686AA39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7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06F1789-465D-49A5-A460-8635FCB3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8ECBFC4-10B0-4DF2-8252-7E3E165B6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7E9A87B-BAB9-4AB4-900F-8069B53F9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74D61F5-28B1-41CE-8D9A-459B0F60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9D22A1D-CCF1-4769-97EA-DFA087724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5C7F2FBA-5838-465D-A34A-584877EF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8F1F4B5-DCC9-42B3-B567-9A2014D08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C24DBA8-E711-4534-A1D2-5191DF75B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4276" y="6515783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924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57AFAD6-71C6-4234-9F66-BB4F1ADF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5749CD9-E9CE-49FA-B6A2-2FB54939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DD9E387-64B5-476E-9C46-2911C4140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19FFF13-5935-48EA-B8CA-5948E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0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文框 5">
            <a:extLst>
              <a:ext uri="{FF2B5EF4-FFF2-40B4-BE49-F238E27FC236}">
                <a16:creationId xmlns="" xmlns:a16="http://schemas.microsoft.com/office/drawing/2014/main" id="{C94028A3-3FD7-49CA-87AE-E58C6792402C}"/>
              </a:ext>
            </a:extLst>
          </p:cNvPr>
          <p:cNvSpPr/>
          <p:nvPr userDrawn="1"/>
        </p:nvSpPr>
        <p:spPr>
          <a:xfrm>
            <a:off x="353931" y="342821"/>
            <a:ext cx="11479731" cy="6172357"/>
          </a:xfrm>
          <a:prstGeom prst="frame">
            <a:avLst>
              <a:gd name="adj1" fmla="val 772"/>
            </a:avLst>
          </a:prstGeom>
          <a:solidFill>
            <a:srgbClr val="A3C8BD"/>
          </a:solidFill>
          <a:ln>
            <a:noFill/>
          </a:ln>
          <a:effectLst>
            <a:outerShdw blurRad="101600" algn="c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23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1E5DB7-BE39-43D9-9778-4EE870855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501D448-3743-4944-B307-D11A2B5C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B807D2B-F7D9-4803-897E-457CC3E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67D55BB-A060-40D1-882D-A35357E3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610963-D9CF-4F68-A654-28ABECD0E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8C262AA8-93D2-4C64-8A2B-5590F210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63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EECA83B-0DD5-4A0F-99DC-794EE7E3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345D6E6D-F9BB-4700-AB9D-0E8FFBA57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7424FEB-E766-417C-879D-DF3F07484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98B5C76-F483-4A86-A529-4EDF5B09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9505447-E827-4D76-AAC6-18A5B8AF1E6A}" type="datetimeFigureOut">
              <a:rPr lang="zh-CN" altLang="en-US" smtClean="0"/>
              <a:t>2022/12/29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59DB63B-CD40-4BC5-98A7-71FB018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06B17B4-58E0-40D0-AB7A-90B4575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422F570-271F-4C32-8608-FBF91FC2C7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6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3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9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460" y="19229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108046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823" y="1919046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81568" y="3294708"/>
            <a:ext cx="3843635" cy="954107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55757" y="1909713"/>
            <a:ext cx="2376601" cy="138499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7715" y="1939217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ặt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18993" y="2612034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4092" y="2602953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1204" y="3294708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ội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6607" y="1941890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om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9190" y="3447442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ốt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225" y="2620525"/>
            <a:ext cx="2346377" cy="584775"/>
          </a:xfrm>
          <a:prstGeom prst="rect">
            <a:avLst/>
          </a:prstGeom>
          <a:solidFill>
            <a:srgbClr val="A3C8BD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ền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oogle Shape;1306;p48"/>
          <p:cNvGraphicFramePr/>
          <p:nvPr>
            <p:extLst/>
          </p:nvPr>
        </p:nvGraphicFramePr>
        <p:xfrm>
          <a:off x="436807" y="4399690"/>
          <a:ext cx="11177436" cy="22541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8466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7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437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43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96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04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sở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để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xác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định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 </a:t>
                      </a:r>
                      <a:r>
                        <a:rPr lang="en-US" sz="2800" u="none" strike="noStrike" cap="non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vào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quan</a:t>
                      </a:r>
                      <a:r>
                        <a:rPr lang="en-US" sz="2800" u="sng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sng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hệ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giữa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các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tiếng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trong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Google Shape;1285;p47"/>
          <p:cNvSpPr/>
          <p:nvPr/>
        </p:nvSpPr>
        <p:spPr>
          <a:xfrm>
            <a:off x="224864" y="1021217"/>
            <a:ext cx="110029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15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 animBg="1"/>
      <p:bldP spid="29" grpId="0" animBg="1"/>
      <p:bldP spid="3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vi-VN" altLang="en-US" sz="44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phức được chia thành mấy loại. Kể tên.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81566" y="426695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C. 2 loại: Từ láy, từ 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3 loại: từ láy, từ phức, từ đơn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81566" y="2578375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A. 3 loại: Từ đơn, từ láy, từ 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7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2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loại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: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đơn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3228" y="4413711"/>
            <a:ext cx="885137" cy="70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3799" y="2734662"/>
            <a:ext cx="804536" cy="70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4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ghép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r>
              <a:rPr lang="vi-VN" sz="24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cách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hơn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mối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quan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hệ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nghĩa</a:t>
            </a:r>
            <a:endParaRPr lang="vi-VN" sz="24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bao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gồm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đẳng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lập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phụ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262769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ghép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những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nghĩa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nhau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8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Là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chỉ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chất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hoạt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trạng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thái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của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con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người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1374715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láy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2175169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2133641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sự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đối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xứng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âm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endParaRPr lang="en-SG" sz="32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1110250" y="3628224"/>
            <a:ext cx="4906799" cy="2135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C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sym typeface="Arial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hơn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mối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nghĩa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45" y="3632411"/>
            <a:ext cx="4906799" cy="21310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endParaRPr lang="en-US" sz="20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algn="just" defTabSz="913874">
              <a:defRPr/>
            </a:pPr>
            <a:r>
              <a:rPr lang="vi-VN" sz="28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láy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lặp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toàn,một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trường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đứng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đổi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thanh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điệu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giống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phụ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sym typeface="Arial"/>
              </a:rPr>
              <a:t>vần</a:t>
            </a:r>
            <a:endParaRPr lang="en-SG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algn="just" defTabSz="913874">
              <a:buFont typeface="Arial"/>
              <a:buNone/>
              <a:defRPr/>
            </a:pPr>
            <a:endParaRPr lang="vi-VN" sz="20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414005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3950899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39" y="3950762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2508580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2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4F5CCCD-ECAA-43D1-82C7-D1F38C586991}"/>
              </a:ext>
            </a:extLst>
          </p:cNvPr>
          <p:cNvSpPr txBox="1"/>
          <p:nvPr/>
        </p:nvSpPr>
        <p:spPr>
          <a:xfrm>
            <a:off x="2734101" y="1447925"/>
            <a:ext cx="72820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II. LUYỆN TẬP</a:t>
            </a:r>
            <a:endParaRPr lang="zh-CN" altLang="en-US" sz="4800" b="1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10561129" y="3643952"/>
            <a:ext cx="1630871" cy="3214048"/>
          </a:xfrm>
          <a:prstGeom prst="rect">
            <a:avLst/>
          </a:prstGeom>
        </p:spPr>
      </p:pic>
      <p:sp>
        <p:nvSpPr>
          <p:cNvPr id="24" name="Google Shape;1259;p46"/>
          <p:cNvSpPr/>
          <p:nvPr/>
        </p:nvSpPr>
        <p:spPr>
          <a:xfrm>
            <a:off x="5198357" y="572641"/>
            <a:ext cx="279108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1/</a:t>
            </a:r>
            <a:r>
              <a:rPr lang="en-US" sz="3200" b="1" u="sng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lang="en-US" sz="3200" b="1" u="sng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" name="Google Shape;1238;p45"/>
          <p:cNvGraphicFramePr/>
          <p:nvPr>
            <p:extLst>
              <p:ext uri="{D42A27DB-BD31-4B8C-83A1-F6EECF244321}">
                <p14:modId xmlns:p14="http://schemas.microsoft.com/office/powerpoint/2010/main" val="1236077465"/>
              </p:ext>
            </p:extLst>
          </p:nvPr>
        </p:nvGraphicFramePr>
        <p:xfrm>
          <a:off x="523923" y="1780658"/>
          <a:ext cx="10080511" cy="3901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819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57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7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25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STT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Yếu tố</a:t>
                      </a:r>
                      <a:endParaRPr sz="3200" b="1" u="none" strike="noStrike" cap="none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Hán Việt A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 Hán Việt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(A+ giả)</a:t>
                      </a:r>
                      <a:endParaRPr b="1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Nghĩa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của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từ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Hán</a:t>
                      </a:r>
                      <a:r>
                        <a:rPr lang="en-US" sz="3200" b="1" u="none" strike="noStrike" cap="non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3200" b="1" u="none" strike="noStrike" cap="none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Việt</a:t>
                      </a:r>
                      <a:endParaRPr sz="3200" b="1" u="none" strike="noStrike" cap="none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Sứ giả</a:t>
                      </a:r>
                      <a:endParaRPr sz="3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được vua phái đi giao thiệp với nước ngoài hoặc thực hiện một nhiệm vụ quan trọng.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...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76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57200" y="286422"/>
            <a:ext cx="1451090" cy="2859744"/>
          </a:xfrm>
          <a:prstGeom prst="rect">
            <a:avLst/>
          </a:prstGeom>
        </p:spPr>
      </p:pic>
      <p:sp>
        <p:nvSpPr>
          <p:cNvPr id="24" name="Google Shape;1259;p46"/>
          <p:cNvSpPr/>
          <p:nvPr/>
        </p:nvSpPr>
        <p:spPr>
          <a:xfrm>
            <a:off x="1963838" y="163208"/>
            <a:ext cx="279108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1/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1260;p46"/>
          <p:cNvSpPr/>
          <p:nvPr/>
        </p:nvSpPr>
        <p:spPr>
          <a:xfrm>
            <a:off x="2098369" y="834362"/>
            <a:ext cx="9927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*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kẻ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Kí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soạn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khán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...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1261;p46"/>
          <p:cNvSpPr/>
          <p:nvPr/>
        </p:nvSpPr>
        <p:spPr>
          <a:xfrm>
            <a:off x="2098369" y="1911540"/>
            <a:ext cx="438028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*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endParaRPr kumimoji="0" sz="32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7" name="Google Shape;1262;p46"/>
          <p:cNvGraphicFramePr/>
          <p:nvPr>
            <p:extLst>
              <p:ext uri="{D42A27DB-BD31-4B8C-83A1-F6EECF244321}">
                <p14:modId xmlns:p14="http://schemas.microsoft.com/office/powerpoint/2010/main" val="4234623033"/>
              </p:ext>
            </p:extLst>
          </p:nvPr>
        </p:nvGraphicFramePr>
        <p:xfrm>
          <a:off x="457200" y="3245853"/>
          <a:ext cx="11416145" cy="3112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2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3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7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23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071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7978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Tác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Độc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Soạn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Thính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Khán giả</a:t>
                      </a:r>
                      <a:endParaRPr sz="2800" b="1" u="none" strike="noStrike" cap="none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Học</a:t>
                      </a:r>
                      <a:r>
                        <a:rPr lang="en-US" sz="2800" b="1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b="1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giả</a:t>
                      </a:r>
                      <a:endParaRPr sz="2800" b="1" u="none" strike="noStrike" cap="none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283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23455" y="4369646"/>
            <a:ext cx="1641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tạo ra tác phẩm, sản phẩm văn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0879" y="4255565"/>
            <a:ext cx="1861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đọc, người thưởng thức các tác phẩm văn học.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8303" y="4369646"/>
            <a:ext cx="13804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biên soạn.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892" y="4255565"/>
            <a:ext cx="1566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nghe (người nghe đài)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99143" y="4385035"/>
            <a:ext cx="1391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xem</a:t>
            </a:r>
            <a:endParaRPr lang="vi-VN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59484" y="4328081"/>
            <a:ext cx="267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Người chuyên làm công tác nghiên cứu và có tri thức khoa học sâu rộng một lĩnh vực nào đó...</a:t>
            </a:r>
            <a:endParaRPr lang="vi-VN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25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îSḷïḍé">
            <a:extLst>
              <a:ext uri="{FF2B5EF4-FFF2-40B4-BE49-F238E27FC236}">
                <a16:creationId xmlns="" xmlns:a16="http://schemas.microsoft.com/office/drawing/2014/main" id="{E4AF89DB-D55B-4F7C-AB5A-907170AACCB0}"/>
              </a:ext>
            </a:extLst>
          </p:cNvPr>
          <p:cNvSpPr/>
          <p:nvPr/>
        </p:nvSpPr>
        <p:spPr>
          <a:xfrm>
            <a:off x="5195455" y="95250"/>
            <a:ext cx="6882245" cy="6675939"/>
          </a:xfrm>
          <a:prstGeom prst="rect">
            <a:avLst/>
          </a:prstGeom>
          <a:solidFill>
            <a:srgbClr val="C0B6B4">
              <a:alpha val="4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91" name="图片占位符 1">
            <a:extLst>
              <a:ext uri="{FF2B5EF4-FFF2-40B4-BE49-F238E27FC236}">
                <a16:creationId xmlns="" xmlns:a16="http://schemas.microsoft.com/office/drawing/2014/main" id="{81DEC882-B913-436A-86E5-F1C5375A1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4"/>
          <a:stretch/>
        </p:blipFill>
        <p:spPr>
          <a:xfrm>
            <a:off x="4348822" y="1405210"/>
            <a:ext cx="1719469" cy="4056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947" y="795730"/>
            <a:ext cx="38515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400"/>
              <a:defRPr/>
            </a:pP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3/tr10</a:t>
            </a:r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vi-VN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 </a:t>
            </a: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 cụm động từ và cụm tính từ trong những cụm từ sau: </a:t>
            </a:r>
            <a:r>
              <a:rPr lang="vi-VN" sz="2800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 làm ăn, xâm phạm bờ cõi, cất tiếng nói, lớn nhanh như thổi, chạy nhờ</a:t>
            </a: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vi-VN" sz="28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  <a:buSzPts val="1400"/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Chọn  một cụm động từ, một cụm tính từ và đặt câu với mỗi cụm từ được chọn.</a:t>
            </a:r>
          </a:p>
        </p:txBody>
      </p:sp>
      <p:sp>
        <p:nvSpPr>
          <p:cNvPr id="29" name="Google Shape;1349;p50"/>
          <p:cNvSpPr/>
          <p:nvPr/>
        </p:nvSpPr>
        <p:spPr>
          <a:xfrm>
            <a:off x="6274603" y="308573"/>
            <a:ext cx="537707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cõi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thổi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kumimoji="0" 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: 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G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iặc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Ân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đang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xâm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phạm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bờ</a:t>
            </a:r>
            <a:r>
              <a:rPr lang="en-US" sz="2800" b="1" i="1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cõi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nước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  <a:sym typeface="Times New Roman"/>
              </a:rPr>
              <a:t> ta</a:t>
            </a:r>
            <a:endParaRPr kumimoji="0" sz="16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bạn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Nam </a:t>
            </a:r>
            <a:r>
              <a:rPr lang="en-US" sz="2800" b="1" i="1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chút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endParaRPr kumimoji="0" sz="2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039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4476461" y="1112514"/>
            <a:ext cx="2457920" cy="4843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939" y="212257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>
            <a:off x="3603004" y="1992575"/>
            <a:ext cx="873457" cy="8598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5412" y="928056"/>
            <a:ext cx="3176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NV1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iải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thổi, chết như ngả rạ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35412" y="3837304"/>
            <a:ext cx="33349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NV2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BPTT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589480" y="1084634"/>
            <a:ext cx="4254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NV3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 biện pháp tu từ này để nói về một sự vật hoặc hoạt động được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ể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truyện Thánh Gióng.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9480" y="3621860"/>
            <a:ext cx="42543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NV4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bảng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kiểu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so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sánh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6414448" y="2210937"/>
            <a:ext cx="1037230" cy="5330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V="1">
            <a:off x="3411940" y="4258100"/>
            <a:ext cx="928048" cy="55955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659533" y="3837304"/>
            <a:ext cx="929947" cy="4890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16004"/>
              </p:ext>
            </p:extLst>
          </p:nvPr>
        </p:nvGraphicFramePr>
        <p:xfrm>
          <a:off x="2962887" y="1624084"/>
          <a:ext cx="8378656" cy="39610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4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238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4193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3031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2069" y="982647"/>
            <a:ext cx="8595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NV1.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iải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thích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</a:t>
            </a:r>
            <a:r>
              <a:rPr lang="vi-VN" sz="2800" b="1" i="1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thổi, chết như ngả rạ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1644" y="2073234"/>
            <a:ext cx="82754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 nhanh như thổi: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lớn lên nhanh, ngay tức thì y như người ta thổi hơi vào quả bóng.</a:t>
            </a:r>
            <a:endParaRPr lang="vi-VN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algn="just">
              <a:buClr>
                <a:srgbClr val="000000"/>
              </a:buClr>
              <a:defRPr/>
            </a:pPr>
            <a:r>
              <a:rPr lang="vi-VN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 như ngả rạ</a:t>
            </a:r>
            <a:r>
              <a:rPr lang="vi-VN" sz="2800" b="1" i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 hàng loạt, xác nằm ngổn ngang, la liệt khắp mặt đất</a:t>
            </a:r>
            <a:r>
              <a:rPr lang="vi-VN" sz="2800" b="1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 người ta cắt rạ phơi ra ruộng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2068" y="4331203"/>
            <a:ext cx="8914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NV2.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BPTT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cụm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1644" y="4947283"/>
            <a:ext cx="827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BPTT so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sámh</a:t>
            </a:r>
            <a:endParaRPr lang="vi-VN" sz="28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94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B469003-9A4D-4378-B3FA-077DF9306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561" y="0"/>
            <a:ext cx="3276534" cy="3276534"/>
          </a:xfrm>
          <a:prstGeom prst="rect">
            <a:avLst/>
          </a:prstGeom>
        </p:spPr>
      </p:pic>
      <p:sp>
        <p:nvSpPr>
          <p:cNvPr id="27" name="Google Shape;1285;p47"/>
          <p:cNvSpPr/>
          <p:nvPr/>
        </p:nvSpPr>
        <p:spPr>
          <a:xfrm>
            <a:off x="1937864" y="230984"/>
            <a:ext cx="928991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  <a:defRPr/>
            </a:pPr>
            <a:r>
              <a:rPr lang="en-US" sz="54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TIẾP SỨC</a:t>
            </a:r>
            <a:endParaRPr sz="5400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8" name="Google Shape;1306;p48"/>
          <p:cNvGraphicFramePr/>
          <p:nvPr>
            <p:extLst/>
          </p:nvPr>
        </p:nvGraphicFramePr>
        <p:xfrm>
          <a:off x="616897" y="2953022"/>
          <a:ext cx="10858525" cy="31089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1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213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 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 ghép </a:t>
                      </a:r>
                      <a:endPara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Từ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3600" u="none" strike="noStrike" cap="none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láy</a:t>
                      </a:r>
                      <a:r>
                        <a:rPr lang="en-US" sz="3600" u="none" strike="noStrike" cap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sz="2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Ví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cụ</a:t>
                      </a:r>
                      <a:r>
                        <a:rPr lang="en-US" sz="280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en-US" sz="2800" u="none" strike="noStrike" cap="non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thể</a:t>
                      </a:r>
                      <a:r>
                        <a:rPr lang="en-US" sz="2800" u="none" strike="noStrike" cap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:</a:t>
                      </a: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u="none" strike="noStrike" cap="non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Cơ sở để xác định: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Dựa vào </a:t>
                      </a:r>
                      <a:r>
                        <a:rPr lang="en-US" sz="2800" u="sng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mối quan hệ</a:t>
                      </a:r>
                      <a:r>
                        <a:rPr lang="en-US" sz="2800" u="none" strike="noStrike" cap="none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Times New Roman"/>
                        </a:rPr>
                        <a:t> giữa các tiếng trong từ  </a:t>
                      </a:r>
                      <a:endParaRPr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63225" y="3424443"/>
            <a:ext cx="3118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03209" y="3852646"/>
            <a:ext cx="3124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71369" y="4743213"/>
            <a:ext cx="2901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67742" y="4809438"/>
            <a:ext cx="3268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tiếng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quan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ngữ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285;p47"/>
          <p:cNvSpPr/>
          <p:nvPr/>
        </p:nvSpPr>
        <p:spPr>
          <a:xfrm>
            <a:off x="496846" y="1228248"/>
            <a:ext cx="958885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giỏi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vội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góp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Cho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sở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5D1D00B-6D8F-49C0-99F3-DC4B5CF92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r="24992" b="9822"/>
          <a:stretch/>
        </p:blipFill>
        <p:spPr>
          <a:xfrm>
            <a:off x="282637" y="1112514"/>
            <a:ext cx="2789432" cy="5497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988" y="199836"/>
            <a:ext cx="4639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2068" y="982643"/>
            <a:ext cx="8337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NV3. 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biện pháp tu từ này để nói về một sự vật hoặc hoạt động được k</a:t>
            </a:r>
            <a:r>
              <a:rPr lang="en-US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ể</a:t>
            </a:r>
            <a:r>
              <a:rPr lang="vi-VN" sz="2800" b="1" i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trong truyện Thánh Gióng.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9969" y="2052543"/>
            <a:ext cx="7361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lvl="0">
              <a:buClr>
                <a:srgbClr val="000000"/>
              </a:buClr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vi-VN" sz="2800" kern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</a:t>
            </a: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Ân chết như ngả rạ.</a:t>
            </a:r>
            <a:endParaRPr lang="vi-VN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Tháng Gióng lớn nhanh như thổi.</a:t>
            </a:r>
            <a:endParaRPr lang="vi-VN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58905"/>
              </p:ext>
            </p:extLst>
          </p:nvPr>
        </p:nvGraphicFramePr>
        <p:xfrm>
          <a:off x="3030871" y="3563142"/>
          <a:ext cx="8378656" cy="2294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46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385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(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A3C8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552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2746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80817" y="4431682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Giặc Ân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1998" y="4431682"/>
            <a:ext cx="780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339" y="4431682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06134" y="4431682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ngả rạ.</a:t>
            </a:r>
            <a:endParaRPr lang="vi-VN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56396" y="5305138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 Gióng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3485" y="5225693"/>
            <a:ext cx="1619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vi-VN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ớn</a:t>
            </a:r>
            <a:r>
              <a:rPr lang="en-US" sz="2800" kern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76614" y="5307414"/>
            <a:ext cx="737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8409" y="5307414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800" kern="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hổi</a:t>
            </a:r>
            <a:endParaRPr lang="vi-VN" sz="1600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27268" y="6000091"/>
            <a:ext cx="5785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kern="0" dirty="0" smtClean="0">
                <a:latin typeface="Times New Roman"/>
                <a:ea typeface="Times New Roman"/>
                <a:cs typeface="Times New Roman"/>
                <a:sym typeface="Wingdings" panose="05000000000000000000" pitchFamily="2" charset="2"/>
              </a:rPr>
              <a:t> KIỂU SO SÁNH NGANG BẰNG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15853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7913118-80DB-4D24-A63E-17292C41A3BC}"/>
              </a:ext>
            </a:extLst>
          </p:cNvPr>
          <p:cNvSpPr/>
          <p:nvPr/>
        </p:nvSpPr>
        <p:spPr>
          <a:xfrm>
            <a:off x="3084493" y="3777562"/>
            <a:ext cx="60230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0"/>
              </a:spcBef>
            </a:pPr>
            <a:r>
              <a:rPr lang="en-US" altLang="zh-CN" sz="6600" spc="300" dirty="0">
                <a:solidFill>
                  <a:srgbClr val="A3C8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YOU!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5E6711F-B593-4271-A494-32E2E173A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15005C7-84C6-4033-876A-C2341E5A1B09}"/>
              </a:ext>
            </a:extLst>
          </p:cNvPr>
          <p:cNvSpPr txBox="1"/>
          <p:nvPr/>
        </p:nvSpPr>
        <p:spPr>
          <a:xfrm>
            <a:off x="5165124" y="5853239"/>
            <a:ext cx="1986789" cy="374571"/>
          </a:xfrm>
          <a:prstGeom prst="roundRect">
            <a:avLst/>
          </a:prstGeom>
          <a:solidFill>
            <a:srgbClr val="CDC5C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27CC252-DDCF-4629-8C9E-A22BE276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7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F5EB0F6-2C2D-45CD-806C-425E035A85DA}"/>
              </a:ext>
            </a:extLst>
          </p:cNvPr>
          <p:cNvSpPr txBox="1"/>
          <p:nvPr/>
        </p:nvSpPr>
        <p:spPr>
          <a:xfrm>
            <a:off x="2518648" y="3760117"/>
            <a:ext cx="7833179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vi-VN" altLang="zh-CN" sz="8000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THỰC HÀNH TIẾNG VIỆT</a:t>
            </a:r>
            <a:endParaRPr lang="en-US" altLang="zh-CN" sz="8000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84F5CCCD-ECAA-43D1-82C7-D1F38C586991}"/>
              </a:ext>
            </a:extLst>
          </p:cNvPr>
          <p:cNvSpPr txBox="1"/>
          <p:nvPr/>
        </p:nvSpPr>
        <p:spPr>
          <a:xfrm>
            <a:off x="3048000" y="1325095"/>
            <a:ext cx="631436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4800" b="1" dirty="0" smtClean="0">
                <a:ln w="9525">
                  <a:noFill/>
                </a:ln>
                <a:solidFill>
                  <a:srgbClr val="A3C8BD"/>
                </a:solidFill>
                <a:latin typeface="Times New Roman" panose="02020603050405020304" pitchFamily="18" charset="0"/>
                <a:ea typeface="方正正黑简体" panose="02000000000000000000" pitchFamily="2" charset="-122"/>
                <a:cs typeface="Times New Roman" panose="02020603050405020304" pitchFamily="18" charset="0"/>
                <a:sym typeface="+mn-lt"/>
              </a:rPr>
              <a:t>I. HÌNH THÀNH KIẾN THỨC</a:t>
            </a:r>
            <a:endParaRPr lang="zh-CN" altLang="en-US" sz="4800" b="1" dirty="0">
              <a:ln w="9525">
                <a:noFill/>
              </a:ln>
              <a:solidFill>
                <a:srgbClr val="A3C8BD"/>
              </a:solidFill>
              <a:latin typeface="Times New Roman" panose="02020603050405020304" pitchFamily="18" charset="0"/>
              <a:ea typeface="方正正黑简体" panose="020000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CE5CC5-DC06-4FFA-8FB0-2837CBD28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10033000" y="804394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DF77106-6F18-4F2A-99A8-10B08A091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44375" y="-347294"/>
            <a:ext cx="1877564" cy="18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vi-VN" altLang="en-US" sz="44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gì?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Từ là đơn vị nhỏ nhất để đặt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đơn vị để cấu tạo nên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262769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chủ ngữ, vị ngữ trong câu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8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vi-VN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 là phát âm của lời nói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B546FB33-57EB-4521-9AD4-85D643E318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12407" r="75113" b="72037"/>
          <a:stretch/>
        </p:blipFill>
        <p:spPr>
          <a:xfrm rot="20820866">
            <a:off x="8083550" y="2285589"/>
            <a:ext cx="1092200" cy="1369325"/>
          </a:xfrm>
          <a:custGeom>
            <a:avLst/>
            <a:gdLst>
              <a:gd name="connsiteX0" fmla="*/ 0 w 1092200"/>
              <a:gd name="connsiteY0" fmla="*/ 0 h 1369325"/>
              <a:gd name="connsiteX1" fmla="*/ 1092200 w 1092200"/>
              <a:gd name="connsiteY1" fmla="*/ 0 h 1369325"/>
              <a:gd name="connsiteX2" fmla="*/ 1092200 w 1092200"/>
              <a:gd name="connsiteY2" fmla="*/ 1073151 h 1369325"/>
              <a:gd name="connsiteX3" fmla="*/ 914400 w 1092200"/>
              <a:gd name="connsiteY3" fmla="*/ 1225551 h 1369325"/>
              <a:gd name="connsiteX4" fmla="*/ 514350 w 1092200"/>
              <a:gd name="connsiteY4" fmla="*/ 1295401 h 1369325"/>
              <a:gd name="connsiteX5" fmla="*/ 469900 w 1092200"/>
              <a:gd name="connsiteY5" fmla="*/ 1352551 h 1369325"/>
              <a:gd name="connsiteX6" fmla="*/ 476807 w 1092200"/>
              <a:gd name="connsiteY6" fmla="*/ 1369325 h 1369325"/>
              <a:gd name="connsiteX7" fmla="*/ 0 w 1092200"/>
              <a:gd name="connsiteY7" fmla="*/ 1369325 h 136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200" h="1369325">
                <a:moveTo>
                  <a:pt x="0" y="0"/>
                </a:moveTo>
                <a:lnTo>
                  <a:pt x="1092200" y="0"/>
                </a:lnTo>
                <a:lnTo>
                  <a:pt x="1092200" y="1073151"/>
                </a:lnTo>
                <a:lnTo>
                  <a:pt x="914400" y="1225551"/>
                </a:lnTo>
                <a:lnTo>
                  <a:pt x="514350" y="1295401"/>
                </a:lnTo>
                <a:lnTo>
                  <a:pt x="469900" y="1352551"/>
                </a:lnTo>
                <a:lnTo>
                  <a:pt x="476807" y="1369325"/>
                </a:lnTo>
                <a:lnTo>
                  <a:pt x="0" y="1369325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BAED2DC-955E-4271-86A2-42837489E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41084" y="4659783"/>
            <a:ext cx="1877564" cy="1897681"/>
          </a:xfrm>
          <a:prstGeom prst="rect">
            <a:avLst/>
          </a:prstGeom>
        </p:spPr>
      </p:pic>
      <p:sp>
        <p:nvSpPr>
          <p:cNvPr id="5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Hán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Việt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như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thế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44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nào</a:t>
            </a:r>
            <a:r>
              <a:rPr lang="en-US" altLang="en-US" sz="4400" b="1" dirty="0" smtClean="0">
                <a:solidFill>
                  <a:prstClr val="white"/>
                </a:solidFill>
                <a:latin typeface="Times New Roman"/>
                <a:sym typeface="Arial"/>
              </a:rPr>
              <a:t>?</a:t>
            </a:r>
            <a:endParaRPr lang="vi-VN" altLang="en-US" sz="44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688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just" defTabSz="913874">
              <a:buFont typeface="Arial"/>
              <a:buNone/>
              <a:defRPr/>
            </a:pPr>
            <a:r>
              <a:rPr lang="vi-VN" sz="2700" dirty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mượn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,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trong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đó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để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cấu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tạo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Việt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gọi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yếu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tố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r>
              <a:rPr lang="en-US" sz="27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2700" dirty="0" err="1" smtClean="0">
                <a:solidFill>
                  <a:prstClr val="black"/>
                </a:solidFill>
                <a:latin typeface="Times New Roman"/>
                <a:sym typeface="Arial"/>
              </a:rPr>
              <a:t>Việt</a:t>
            </a:r>
            <a:endParaRPr lang="vi-VN" sz="27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6843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</a:t>
            </a: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.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mượn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từ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tiếng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Hán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522077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B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đều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đúng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526266"/>
            <a:ext cx="4906799" cy="1357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B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đều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sai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678363"/>
            <a:ext cx="804536" cy="704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675256"/>
            <a:ext cx="804743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290945"/>
            <a:ext cx="10028929" cy="2048009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Từ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nào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trong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các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câu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sau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đây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có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sử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dụng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yếu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tố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Hán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Việt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: “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Xã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tắc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hai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phen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chồn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ngựa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đá</a:t>
            </a:r>
            <a:endParaRPr lang="en-US" altLang="en-US" sz="3600" b="1" dirty="0" smtClean="0">
              <a:solidFill>
                <a:prstClr val="white"/>
              </a:solidFill>
              <a:latin typeface="Times New Roman"/>
              <a:ea typeface="Times New Roman" panose="02020603050405020304" pitchFamily="18" charset="0"/>
              <a:sym typeface="Arial"/>
            </a:endParaRPr>
          </a:p>
          <a:p>
            <a:pPr indent="12700" algn="ctr" defTabSz="913874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456927" algn="l"/>
              </a:tabLst>
              <a:defRPr/>
            </a:pP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Non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sông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nghìn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thuở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vững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âu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alt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vàng</a:t>
            </a:r>
            <a:r>
              <a:rPr lang="en-US" alt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”</a:t>
            </a:r>
            <a:endParaRPr lang="vi-VN" altLang="en-US" sz="3600" b="1" dirty="0">
              <a:solidFill>
                <a:prstClr val="white"/>
              </a:solidFill>
              <a:latin typeface="Times New Roman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081566" y="4266958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Xã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tắc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Ngựa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đá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081566" y="2578375"/>
            <a:ext cx="4906799" cy="1467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/>
                <a:sym typeface="Arial"/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Âu</a:t>
            </a:r>
            <a:r>
              <a:rPr lang="en-US" sz="32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/>
                <a:sym typeface="Arial"/>
              </a:rPr>
              <a:t>vàng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266957"/>
            <a:ext cx="4906799" cy="14713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2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Cả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A </a:t>
            </a:r>
            <a:r>
              <a:rPr lang="en-US" altLang="en-US" sz="3200" dirty="0" err="1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và</a:t>
            </a:r>
            <a:r>
              <a:rPr lang="en-US" altLang="en-US" sz="3200" dirty="0" smtClean="0">
                <a:solidFill>
                  <a:prstClr val="black"/>
                </a:solidFill>
                <a:latin typeface="Times New Roman"/>
                <a:ea typeface="Times New Roman" panose="02020603050405020304" pitchFamily="18" charset="0"/>
                <a:sym typeface="Arial"/>
              </a:rPr>
              <a:t> C</a:t>
            </a:r>
            <a:endParaRPr lang="vi-VN" sz="32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3228" y="4413711"/>
            <a:ext cx="885137" cy="708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3799" y="2734662"/>
            <a:ext cx="804536" cy="704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2025447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Nghĩa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của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“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tân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binh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”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là</a:t>
            </a:r>
            <a:r>
              <a:rPr lang="en-US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/>
                <a:sym typeface="Arial"/>
              </a:rPr>
              <a:t>gì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3061865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Binh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khí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3020337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Vũ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khí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6123077" y="447284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C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Cả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3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đáp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án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trên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đều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đúng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1110250" y="447284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endParaRPr lang="en-US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Người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lính</a:t>
            </a:r>
            <a:r>
              <a:rPr lang="en-US" sz="3600" dirty="0" smtClean="0">
                <a:solidFill>
                  <a:prstClr val="black"/>
                </a:solidFill>
                <a:latin typeface="Times New Roman"/>
                <a:sym typeface="Arial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/>
                <a:sym typeface="Arial"/>
              </a:rPr>
              <a:t>mới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3300701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442" y="4795515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844" y="4791191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76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3">
            <a:extLst>
              <a:ext uri="{FF2B5EF4-FFF2-40B4-BE49-F238E27FC236}">
                <a16:creationId xmlns="" xmlns:a16="http://schemas.microsoft.com/office/drawing/2014/main" id="{682FC1AC-AC4F-43D2-8A38-7E600E422567}"/>
              </a:ext>
            </a:extLst>
          </p:cNvPr>
          <p:cNvSpPr/>
          <p:nvPr/>
        </p:nvSpPr>
        <p:spPr>
          <a:xfrm>
            <a:off x="832636" y="518191"/>
            <a:ext cx="10526728" cy="2025447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 defTabSz="913874">
              <a:buFont typeface="Arial"/>
              <a:buNone/>
              <a:defRPr/>
            </a:pPr>
            <a:r>
              <a:rPr lang="vi-VN" sz="3600" b="1" dirty="0" smtClean="0">
                <a:solidFill>
                  <a:prstClr val="white"/>
                </a:solidFill>
                <a:latin typeface="Times New Roman"/>
                <a:sym typeface="Arial"/>
              </a:rPr>
              <a:t>Xét về đặc điểm cấu tạo, từ được chia thành mấy loại?</a:t>
            </a:r>
            <a:endParaRPr lang="en-SG" sz="3600" b="1" dirty="0">
              <a:solidFill>
                <a:prstClr val="white"/>
              </a:solidFill>
              <a:latin typeface="Calibri Light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F5D264-792A-4E44-B6E5-070BA53C014A}"/>
              </a:ext>
            </a:extLst>
          </p:cNvPr>
          <p:cNvSpPr/>
          <p:nvPr/>
        </p:nvSpPr>
        <p:spPr>
          <a:xfrm>
            <a:off x="1110250" y="3061865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endParaRPr lang="en-US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8">
              <a:buFont typeface="Arial"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A. 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2 loại: Từ đơn, từ ghép</a:t>
            </a: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/>
            </a:r>
            <a:b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</a:b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B4640E6-A05C-4F7B-8E2B-E17318527ED3}"/>
              </a:ext>
            </a:extLst>
          </p:cNvPr>
          <p:cNvSpPr/>
          <p:nvPr/>
        </p:nvSpPr>
        <p:spPr>
          <a:xfrm>
            <a:off x="6130645" y="3020337"/>
            <a:ext cx="4906799" cy="1172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8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B. 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2 loại: Từ ghép, từ láy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271D7D-76B6-49C3-92B6-3896B4A8D046}"/>
              </a:ext>
            </a:extLst>
          </p:cNvPr>
          <p:cNvSpPr/>
          <p:nvPr/>
        </p:nvSpPr>
        <p:spPr>
          <a:xfrm>
            <a:off x="1110250" y="4514920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C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. 2 loại: Từ ghép, từ phức</a:t>
            </a:r>
            <a:endParaRPr lang="vi-VN" sz="36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F7D330E-51DA-44AC-AFE2-CB840EC1195F}"/>
              </a:ext>
            </a:extLst>
          </p:cNvPr>
          <p:cNvSpPr/>
          <p:nvPr/>
        </p:nvSpPr>
        <p:spPr>
          <a:xfrm>
            <a:off x="6130645" y="4519107"/>
            <a:ext cx="4906799" cy="13787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defTabSz="913874">
              <a:buFont typeface="Arial"/>
              <a:buNone/>
              <a:defRPr/>
            </a:pPr>
            <a:endParaRPr lang="en-US" sz="28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r>
              <a:rPr lang="vi-VN" sz="3600" dirty="0">
                <a:solidFill>
                  <a:prstClr val="black"/>
                </a:solidFill>
                <a:latin typeface="Times New Roman"/>
                <a:sym typeface="Arial"/>
              </a:rPr>
              <a:t>D. </a:t>
            </a:r>
            <a:r>
              <a:rPr lang="vi-VN" sz="3600" dirty="0" smtClean="0">
                <a:solidFill>
                  <a:prstClr val="black"/>
                </a:solidFill>
                <a:latin typeface="Times New Roman"/>
                <a:sym typeface="Arial"/>
              </a:rPr>
              <a:t>2 loại: Từ đơn, từ phức</a:t>
            </a:r>
            <a:endParaRPr lang="en-SG" sz="3600" dirty="0">
              <a:solidFill>
                <a:prstClr val="black"/>
              </a:solidFill>
              <a:latin typeface="Calibri Light"/>
              <a:sym typeface="Arial"/>
            </a:endParaRPr>
          </a:p>
          <a:p>
            <a:pPr defTabSz="913874">
              <a:buFont typeface="Arial"/>
              <a:buNone/>
              <a:defRPr/>
            </a:pPr>
            <a:endParaRPr lang="vi-VN" sz="2800" dirty="0">
              <a:solidFill>
                <a:prstClr val="black"/>
              </a:solidFill>
              <a:latin typeface="Times New Roman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6F0A83-9052-44DC-AB92-2BE827524B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3300701"/>
            <a:ext cx="805723" cy="7080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45D0896-97E5-42E3-90CA-22BE27BDF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5" y="4837595"/>
            <a:ext cx="732404" cy="6436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52CA021-6CBE-42A2-A7B9-C02F52751B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239" y="4837458"/>
            <a:ext cx="804743" cy="6437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5277369-3A22-461E-B26B-E829721E8A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4" y="3395276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w453z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1061</TotalTime>
  <Words>1408</Words>
  <PresentationFormat>Widescreen</PresentationFormat>
  <Paragraphs>198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Calibri Light</vt:lpstr>
      <vt:lpstr>Times New Roman</vt:lpstr>
      <vt:lpstr>Wingdings</vt:lpstr>
      <vt:lpstr>思源黑体 CN Regular</vt:lpstr>
      <vt:lpstr>方正正黑简体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2020-04-06T05:27:43Z</dcterms:created>
  <dcterms:modified xsi:type="dcterms:W3CDTF">2022-12-29T00:28:07Z</dcterms:modified>
</cp:coreProperties>
</file>