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notesMasterIdLst>
    <p:notesMasterId r:id="rId11"/>
  </p:notesMasterIdLst>
  <p:sldIdLst>
    <p:sldId id="256" r:id="rId2"/>
    <p:sldId id="257" r:id="rId3"/>
    <p:sldId id="259" r:id="rId4"/>
    <p:sldId id="264" r:id="rId5"/>
    <p:sldId id="260" r:id="rId6"/>
    <p:sldId id="262" r:id="rId7"/>
    <p:sldId id="263" r:id="rId8"/>
    <p:sldId id="265" r:id="rId9"/>
    <p:sldId id="266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 P" initials="HP" lastIdx="1" clrIdx="0">
    <p:extLst>
      <p:ext uri="{19B8F6BF-5375-455C-9EA6-DF929625EA0E}">
        <p15:presenceInfo xmlns:p15="http://schemas.microsoft.com/office/powerpoint/2012/main" xmlns="" userId="8de3df09f9b1032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iểu Trung bình 2 - Màu chủ đề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71" autoAdjust="0"/>
    <p:restoredTop sz="85798" autoAdjust="0"/>
  </p:normalViewPr>
  <p:slideViewPr>
    <p:cSldViewPr snapToGrid="0">
      <p:cViewPr>
        <p:scale>
          <a:sx n="85" d="100"/>
          <a:sy n="85" d="100"/>
        </p:scale>
        <p:origin x="-192" y="-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4" d="100"/>
          <a:sy n="44" d="100"/>
        </p:scale>
        <p:origin x="2772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Đầu trang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3" name="Chỗ dành sẵn cho Ngày tháng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94440A-558B-4CA3-9166-B95155244F6E}" type="datetimeFigureOut">
              <a:rPr lang="en-SG" smtClean="0"/>
              <a:t>23/8/2021</a:t>
            </a:fld>
            <a:endParaRPr lang="en-SG"/>
          </a:p>
        </p:txBody>
      </p:sp>
      <p:sp>
        <p:nvSpPr>
          <p:cNvPr id="4" name="Chỗ dành sẵn cho Hình ảnh của Bản chiế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SG"/>
          </a:p>
        </p:txBody>
      </p:sp>
      <p:sp>
        <p:nvSpPr>
          <p:cNvPr id="5" name="Chỗ dành sẵn cho Ghi chú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SG"/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7" name="Chỗ dành sẵn cho Số hiệu Bản chiế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E419D6-A61F-4895-A482-9E4CFE996797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618187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ý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này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chỉ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HS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diễn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tả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biết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chiếu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r>
              <a:rPr lang="en-US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 </a:t>
            </a:r>
            <a:r>
              <a:rPr lang="en-US" b="1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khỉ</a:t>
            </a:r>
            <a:r>
              <a:rPr lang="en-US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con </a:t>
            </a:r>
            <a:r>
              <a:rPr lang="en-US" b="1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</a:t>
            </a:r>
            <a:r>
              <a:rPr lang="en-US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heo</a:t>
            </a:r>
            <a:r>
              <a:rPr lang="en-US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con </a:t>
            </a:r>
            <a:r>
              <a:rPr lang="en-US" b="1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</a:t>
            </a:r>
            <a:r>
              <a:rPr lang="en-US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cóc</a:t>
            </a:r>
            <a:r>
              <a:rPr lang="en-US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con </a:t>
            </a:r>
            <a:r>
              <a:rPr lang="en-US" b="1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bạch</a:t>
            </a:r>
            <a:r>
              <a:rPr lang="en-US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tuộc</a:t>
            </a:r>
            <a:r>
              <a:rPr lang="en-US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con </a:t>
            </a:r>
            <a:r>
              <a:rPr lang="en-US" b="1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sư</a:t>
            </a:r>
            <a:r>
              <a:rPr lang="en-US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endParaRPr lang="en-US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E419D6-A61F-4895-A482-9E4CFE996797}" type="slidenum">
              <a:rPr lang="en-SG" smtClean="0"/>
              <a:t>2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5629750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Sách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Đỏ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Việt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Nam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là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tài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liệu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có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tính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chất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quốc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gia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và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mang ý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nghĩa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quốc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tế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nhằm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công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bố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danh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sách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các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loài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động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vật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,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thực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vật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ở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Việt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Nam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thuộc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loài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quý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hiếm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, đang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bị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giảm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sút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số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lượng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hoặc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có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nguy cơ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tuyệt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chủng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. Đây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là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căn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cứ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khoa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học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quan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trọng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để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nhà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nước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ban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hành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những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nghị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định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,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chỉ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thị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về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việc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quản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lý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,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bảo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vệ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và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những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biện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pháp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cấp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bách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để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bảo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vệ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phát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triển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những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loài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động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,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thực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vật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hoang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dã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ở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Việt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Nam.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Dự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án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sách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đỏ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Việt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Nam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được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công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bố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lần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đầu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tiên </a:t>
            </a:r>
            <a:r>
              <a:rPr lang="vi-VN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vào</a:t>
            </a:r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 năm 1992.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Mangal" panose="02040503050203030202" pitchFamily="18" charset="0"/>
            </a:endParaRPr>
          </a:p>
          <a:p>
            <a:endParaRPr lang="en-US" dirty="0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E419D6-A61F-4895-A482-9E4CFE996797}" type="slidenum">
              <a:rPr lang="en-SG" smtClean="0"/>
              <a:t>3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3441294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b="1" i="1" dirty="0"/>
              <a:t>(GV </a:t>
            </a:r>
            <a:r>
              <a:rPr lang="en-US" b="1" i="1" dirty="0" err="1"/>
              <a:t>tải</a:t>
            </a:r>
            <a:r>
              <a:rPr lang="en-US" b="1" i="1" dirty="0"/>
              <a:t> </a:t>
            </a:r>
            <a:r>
              <a:rPr lang="en-US" b="1" i="1" dirty="0" err="1"/>
              <a:t>về</a:t>
            </a:r>
            <a:r>
              <a:rPr lang="en-US" b="1" i="1" dirty="0"/>
              <a:t> </a:t>
            </a:r>
            <a:r>
              <a:rPr lang="en-US" b="1" i="1" dirty="0" err="1"/>
              <a:t>rồi</a:t>
            </a:r>
            <a:r>
              <a:rPr lang="en-US" b="1" i="1" dirty="0"/>
              <a:t> </a:t>
            </a:r>
            <a:r>
              <a:rPr lang="en-US" b="1" i="1" dirty="0" err="1"/>
              <a:t>tự</a:t>
            </a:r>
            <a:r>
              <a:rPr lang="en-US" b="1" i="1" dirty="0"/>
              <a:t> </a:t>
            </a:r>
            <a:r>
              <a:rPr lang="en-US" b="1" i="1" dirty="0" err="1"/>
              <a:t>chèn</a:t>
            </a:r>
            <a:r>
              <a:rPr lang="en-US" b="1" i="1" dirty="0"/>
              <a:t> video </a:t>
            </a:r>
            <a:r>
              <a:rPr lang="en-US" b="1" i="1" dirty="0" err="1"/>
              <a:t>đã</a:t>
            </a:r>
            <a:r>
              <a:rPr lang="en-US" b="1" i="1" dirty="0"/>
              <a:t> </a:t>
            </a:r>
            <a:r>
              <a:rPr lang="en-US" b="1" i="1" dirty="0" err="1"/>
              <a:t>gửi</a:t>
            </a:r>
            <a:r>
              <a:rPr lang="en-US" b="1" i="1" dirty="0"/>
              <a:t> </a:t>
            </a:r>
            <a:r>
              <a:rPr lang="en-US" b="1" i="1" dirty="0" err="1"/>
              <a:t>kèm</a:t>
            </a:r>
            <a:r>
              <a:rPr lang="en-US" b="1" i="1" dirty="0"/>
              <a:t> </a:t>
            </a:r>
            <a:r>
              <a:rPr lang="en-US" b="1" i="1" dirty="0" err="1"/>
              <a:t>vào</a:t>
            </a:r>
            <a:r>
              <a:rPr lang="en-US" b="1" i="1" dirty="0"/>
              <a:t> </a:t>
            </a:r>
            <a:r>
              <a:rPr lang="en-US" b="1" i="1" dirty="0" err="1"/>
              <a:t>trang</a:t>
            </a:r>
            <a:r>
              <a:rPr lang="en-US" b="1" i="1" dirty="0"/>
              <a:t> </a:t>
            </a:r>
            <a:r>
              <a:rPr lang="en-US" b="1" i="1" dirty="0" err="1"/>
              <a:t>này</a:t>
            </a:r>
            <a:r>
              <a:rPr lang="en-US" b="1" i="1" dirty="0"/>
              <a:t>)</a:t>
            </a:r>
          </a:p>
          <a:p>
            <a:r>
              <a:rPr lang="en-US" dirty="0"/>
              <a:t>- </a:t>
            </a:r>
            <a:r>
              <a:rPr lang="en-US" dirty="0" err="1"/>
              <a:t>Nhắc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nhóm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sinh</a:t>
            </a:r>
            <a:r>
              <a:rPr lang="en-US" dirty="0"/>
              <a:t> </a:t>
            </a:r>
            <a:r>
              <a:rPr lang="en-US" dirty="0" err="1"/>
              <a:t>chuẩn</a:t>
            </a:r>
            <a:r>
              <a:rPr lang="en-US" dirty="0"/>
              <a:t> </a:t>
            </a:r>
            <a:r>
              <a:rPr lang="en-US" dirty="0" err="1"/>
              <a:t>bị</a:t>
            </a:r>
            <a:r>
              <a:rPr lang="en-US" dirty="0"/>
              <a:t> </a:t>
            </a:r>
            <a:r>
              <a:rPr lang="en-US" dirty="0" err="1"/>
              <a:t>giấy</a:t>
            </a:r>
            <a:r>
              <a:rPr lang="en-US" dirty="0"/>
              <a:t> </a:t>
            </a:r>
            <a:r>
              <a:rPr lang="en-US" dirty="0" err="1"/>
              <a:t>bút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ghi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, </a:t>
            </a:r>
            <a:r>
              <a:rPr lang="en-US" dirty="0" err="1"/>
              <a:t>nơi</a:t>
            </a:r>
            <a:r>
              <a:rPr lang="en-US" dirty="0"/>
              <a:t> </a:t>
            </a:r>
            <a:r>
              <a:rPr lang="en-US" dirty="0" err="1"/>
              <a:t>sống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vật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video</a:t>
            </a:r>
            <a:endParaRPr lang="en-SG" dirty="0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E419D6-A61F-4895-A482-9E4CFE996797}" type="slidenum">
              <a:rPr lang="en-SG" smtClean="0"/>
              <a:t>5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893769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vi-VN"/>
              <a:t>Bấm để chỉnh sửa kiểu tiêu đề phụ của Bản cái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8795B-2EEA-4221-BA14-64CC1CD59241}" type="datetimeFigureOut">
              <a:rPr lang="en-SG" smtClean="0"/>
              <a:t>23/8/2021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570C3-A2E2-40D6-8402-E03691BB878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812055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êu đề và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8795B-2EEA-4221-BA14-64CC1CD59241}" type="datetimeFigureOut">
              <a:rPr lang="en-SG" smtClean="0"/>
              <a:t>23/8/2021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570C3-A2E2-40D6-8402-E03691BB878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305535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ích dẫn cùng vớ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8795B-2EEA-4221-BA14-64CC1CD59241}" type="datetimeFigureOut">
              <a:rPr lang="en-SG" smtClean="0"/>
              <a:t>23/8/2021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570C3-A2E2-40D6-8402-E03691BB8783}" type="slidenum">
              <a:rPr lang="en-SG" smtClean="0"/>
              <a:t>‹#›</a:t>
            </a:fld>
            <a:endParaRPr lang="en-SG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347311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nh Thiế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8795B-2EEA-4221-BA14-64CC1CD59241}" type="datetimeFigureOut">
              <a:rPr lang="en-SG" smtClean="0"/>
              <a:t>23/8/2021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570C3-A2E2-40D6-8402-E03691BB878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8298024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ích dẫn Danh Thiế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8795B-2EEA-4221-BA14-64CC1CD59241}" type="datetimeFigureOut">
              <a:rPr lang="en-SG" smtClean="0"/>
              <a:t>23/8/2021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570C3-A2E2-40D6-8402-E03691BB8783}" type="slidenum">
              <a:rPr lang="en-SG" smtClean="0"/>
              <a:t>‹#›</a:t>
            </a:fld>
            <a:endParaRPr lang="en-SG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672483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Đúng hoặc S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8795B-2EEA-4221-BA14-64CC1CD59241}" type="datetimeFigureOut">
              <a:rPr lang="en-SG" smtClean="0"/>
              <a:t>23/8/2021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570C3-A2E2-40D6-8402-E03691BB878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9386701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8795B-2EEA-4221-BA14-64CC1CD59241}" type="datetimeFigureOut">
              <a:rPr lang="en-SG" smtClean="0"/>
              <a:t>23/8/2021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570C3-A2E2-40D6-8402-E03691BB878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1133273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8795B-2EEA-4221-BA14-64CC1CD59241}" type="datetimeFigureOut">
              <a:rPr lang="en-SG" smtClean="0"/>
              <a:t>23/8/2021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570C3-A2E2-40D6-8402-E03691BB878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030160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8795B-2EEA-4221-BA14-64CC1CD59241}" type="datetimeFigureOut">
              <a:rPr lang="en-SG" smtClean="0"/>
              <a:t>23/8/2021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570C3-A2E2-40D6-8402-E03691BB878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729293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8795B-2EEA-4221-BA14-64CC1CD59241}" type="datetimeFigureOut">
              <a:rPr lang="en-SG" smtClean="0"/>
              <a:t>23/8/2021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570C3-A2E2-40D6-8402-E03691BB878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3009372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8795B-2EEA-4221-BA14-64CC1CD59241}" type="datetimeFigureOut">
              <a:rPr lang="en-SG" smtClean="0"/>
              <a:t>23/8/2021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570C3-A2E2-40D6-8402-E03691BB878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220203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8795B-2EEA-4221-BA14-64CC1CD59241}" type="datetimeFigureOut">
              <a:rPr lang="en-SG" smtClean="0"/>
              <a:t>23/8/2021</a:t>
            </a:fld>
            <a:endParaRPr lang="en-S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570C3-A2E2-40D6-8402-E03691BB878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618728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8795B-2EEA-4221-BA14-64CC1CD59241}" type="datetimeFigureOut">
              <a:rPr lang="en-SG" smtClean="0"/>
              <a:t>23/8/2021</a:t>
            </a:fld>
            <a:endParaRPr lang="en-S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570C3-A2E2-40D6-8402-E03691BB878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168792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8795B-2EEA-4221-BA14-64CC1CD59241}" type="datetimeFigureOut">
              <a:rPr lang="en-SG" smtClean="0"/>
              <a:t>23/8/2021</a:t>
            </a:fld>
            <a:endParaRPr lang="en-S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570C3-A2E2-40D6-8402-E03691BB878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721465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8795B-2EEA-4221-BA14-64CC1CD59241}" type="datetimeFigureOut">
              <a:rPr lang="en-SG" smtClean="0"/>
              <a:t>23/8/2021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570C3-A2E2-40D6-8402-E03691BB878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815685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vi-VN"/>
              <a:t>Bấm biểu tượng để thêm hình ảnh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8795B-2EEA-4221-BA14-64CC1CD59241}" type="datetimeFigureOut">
              <a:rPr lang="en-SG" smtClean="0"/>
              <a:t>23/8/2021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570C3-A2E2-40D6-8402-E03691BB878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209923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B8795B-2EEA-4221-BA14-64CC1CD59241}" type="datetimeFigureOut">
              <a:rPr lang="en-SG" smtClean="0"/>
              <a:t>23/8/2021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C8B570C3-A2E2-40D6-8402-E03691BB878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754965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  <p:sldLayoutId id="214748372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FA83BB97-AC27-4A24-86F2-743B133476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9534" y="319117"/>
            <a:ext cx="10074498" cy="1402805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BÀI 32: THỰC HÀNH </a:t>
            </a:r>
            <a:b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QUAN SÁT VÀ PHÂN LOẠI ĐỘNG VẬT</a:t>
            </a:r>
            <a:endParaRPr lang="en-SG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(Sinh học 7) Bài 1: Thế giới động vật đa dạng và phong phú">
            <a:extLst>
              <a:ext uri="{FF2B5EF4-FFF2-40B4-BE49-F238E27FC236}">
                <a16:creationId xmlns:a16="http://schemas.microsoft.com/office/drawing/2014/main" xmlns="" id="{6EE4DB3B-F4F0-4E56-BF3F-6A1589F7D4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733" y="1981718"/>
            <a:ext cx="7026691" cy="4876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12625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FCBF03FA-A188-47FC-B157-7A7C69A43B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pPr algn="ctr"/>
            <a:r>
              <a:rPr lang="en-US" b="1" dirty="0"/>
              <a:t>TRÒ CH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ƠI KHỞI ĐỘNG</a:t>
            </a:r>
            <a:b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“ĐOÁN Ý ĐỒNG ĐỘI”</a:t>
            </a:r>
            <a:endParaRPr lang="en-SG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xmlns="" id="{A4512D5D-C2B9-47AE-98A3-37856E7A5F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68165" y="1756828"/>
            <a:ext cx="3068971" cy="424021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xung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phong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diễn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tả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cụm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trước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hành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tuyệt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dùng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ngôn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ngữ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  <a:b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sát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đoán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chính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xác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cụm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7" name="Chỗ dành sẵn cho Nội dung 6">
            <a:extLst>
              <a:ext uri="{FF2B5EF4-FFF2-40B4-BE49-F238E27FC236}">
                <a16:creationId xmlns:a16="http://schemas.microsoft.com/office/drawing/2014/main" xmlns="" id="{C017D81F-F9FD-4D0F-AE39-57D56573BB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716" r="12151"/>
          <a:stretch/>
        </p:blipFill>
        <p:spPr>
          <a:xfrm>
            <a:off x="409158" y="1756828"/>
            <a:ext cx="6114349" cy="4376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5805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" name="Group 136">
            <a:extLst>
              <a:ext uri="{FF2B5EF4-FFF2-40B4-BE49-F238E27FC236}">
                <a16:creationId xmlns:a16="http://schemas.microsoft.com/office/drawing/2014/main" xmlns="" id="{E09B7E24-271E-4A3A-9D65-EE95ED9723D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xmlns="" id="{45C59434-03B2-4F06-8362-A01DD785E20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xmlns="" id="{4FDF3815-C9F7-4B9E-A371-DE71C4E9D17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Rectangle 23">
              <a:extLst>
                <a:ext uri="{FF2B5EF4-FFF2-40B4-BE49-F238E27FC236}">
                  <a16:creationId xmlns:a16="http://schemas.microsoft.com/office/drawing/2014/main" xmlns="" id="{34C30A41-6D9F-42F2-BE4A-B6D2E440076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1" name="Rectangle 25">
              <a:extLst>
                <a:ext uri="{FF2B5EF4-FFF2-40B4-BE49-F238E27FC236}">
                  <a16:creationId xmlns:a16="http://schemas.microsoft.com/office/drawing/2014/main" xmlns="" id="{8577AE11-EC00-4E67-9DDD-624E9DA1231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2" name="Isosceles Triangle 141">
              <a:extLst>
                <a:ext uri="{FF2B5EF4-FFF2-40B4-BE49-F238E27FC236}">
                  <a16:creationId xmlns:a16="http://schemas.microsoft.com/office/drawing/2014/main" xmlns="" id="{406A24DE-7A6F-4459-9A79-712243D2003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3" name="Rectangle 27">
              <a:extLst>
                <a:ext uri="{FF2B5EF4-FFF2-40B4-BE49-F238E27FC236}">
                  <a16:creationId xmlns:a16="http://schemas.microsoft.com/office/drawing/2014/main" xmlns="" id="{BFEBE697-7D77-4AC8-8E68-0483B47DFB1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4" name="Rectangle 28">
              <a:extLst>
                <a:ext uri="{FF2B5EF4-FFF2-40B4-BE49-F238E27FC236}">
                  <a16:creationId xmlns:a16="http://schemas.microsoft.com/office/drawing/2014/main" xmlns="" id="{49FC7B15-C721-4A23-8F6A-2CFA77C614E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5" name="Rectangle 29">
              <a:extLst>
                <a:ext uri="{FF2B5EF4-FFF2-40B4-BE49-F238E27FC236}">
                  <a16:creationId xmlns:a16="http://schemas.microsoft.com/office/drawing/2014/main" xmlns="" id="{164E8ACB-FC50-451D-AF0A-879ABC6EA6B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6" name="Isosceles Triangle 145">
              <a:extLst>
                <a:ext uri="{FF2B5EF4-FFF2-40B4-BE49-F238E27FC236}">
                  <a16:creationId xmlns:a16="http://schemas.microsoft.com/office/drawing/2014/main" xmlns="" id="{D5F354A0-F0C9-4254-A913-DD68E781617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7" name="Isosceles Triangle 146">
              <a:extLst>
                <a:ext uri="{FF2B5EF4-FFF2-40B4-BE49-F238E27FC236}">
                  <a16:creationId xmlns:a16="http://schemas.microsoft.com/office/drawing/2014/main" xmlns="" id="{9B01B525-8D81-44A3-BC1F-C711B89D232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5DA9F942-248A-41BE-8349-A5738881CA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9109" y="5117996"/>
            <a:ext cx="8288032" cy="109631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EM HIỂU GÌ VỀ “SÁCH ĐỎ”? </a:t>
            </a:r>
          </a:p>
        </p:txBody>
      </p:sp>
      <p:pic>
        <p:nvPicPr>
          <p:cNvPr id="2050" name="Picture 2" descr="Sách đỏ Việt Nam - Bộ Từ điển về các loài quý, hiếm của nước nhà">
            <a:extLst>
              <a:ext uri="{FF2B5EF4-FFF2-40B4-BE49-F238E27FC236}">
                <a16:creationId xmlns:a16="http://schemas.microsoft.com/office/drawing/2014/main" xmlns="" id="{E92CA456-3BB9-42E7-A25B-FA32DF330B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80650" y="467920"/>
            <a:ext cx="6806206" cy="4730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1869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7596C482-195C-416D-AA4D-7475F018A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CC9D973E-6758-4A64-ACC8-2A3D058429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SG"/>
          </a:p>
        </p:txBody>
      </p:sp>
      <p:pic>
        <p:nvPicPr>
          <p:cNvPr id="3074" name="Picture 2" descr="Facebook">
            <a:extLst>
              <a:ext uri="{FF2B5EF4-FFF2-40B4-BE49-F238E27FC236}">
                <a16:creationId xmlns:a16="http://schemas.microsoft.com/office/drawing/2014/main" xmlns="" id="{2E95783F-979F-4EE6-9F44-B62984C0F3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127" y="104824"/>
            <a:ext cx="8250621" cy="6180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7894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D3244EC9-7488-4500-A33A-FF7395B250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0209" y="816638"/>
            <a:ext cx="8596668" cy="1320800"/>
          </a:xfrm>
        </p:spPr>
        <p:txBody>
          <a:bodyPr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XEM VIDEO VỀ ĐỘNG VẬT </a:t>
            </a:r>
            <a:endParaRPr lang="en-SG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xmlns="" id="{8A8DE27E-4110-4801-A0B0-820BCCA848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25414687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514D0B02-4C9D-42FD-937E-63F0740E7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22" y="323850"/>
            <a:ext cx="9866841" cy="1320800"/>
          </a:xfrm>
        </p:spPr>
        <p:txBody>
          <a:bodyPr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LẬP BẢNG BÁO CÁO KẾT QUẢ XEM VIDEO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Thảo</a:t>
            </a:r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luận</a:t>
            </a:r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hoàn</a:t>
            </a:r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bảng</a:t>
            </a:r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15 </a:t>
            </a:r>
            <a:r>
              <a:rPr lang="en-US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phút</a:t>
            </a:r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S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Bảng 8">
            <a:extLst>
              <a:ext uri="{FF2B5EF4-FFF2-40B4-BE49-F238E27FC236}">
                <a16:creationId xmlns:a16="http://schemas.microsoft.com/office/drawing/2014/main" xmlns="" id="{C85F2658-03C1-4D0D-8CD8-4E9E970672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9996783"/>
              </p:ext>
            </p:extLst>
          </p:nvPr>
        </p:nvGraphicFramePr>
        <p:xfrm>
          <a:off x="377181" y="1757768"/>
          <a:ext cx="9313089" cy="44320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656">
                  <a:extLst>
                    <a:ext uri="{9D8B030D-6E8A-4147-A177-3AD203B41FA5}">
                      <a16:colId xmlns:a16="http://schemas.microsoft.com/office/drawing/2014/main" xmlns="" val="518021417"/>
                    </a:ext>
                  </a:extLst>
                </a:gridCol>
                <a:gridCol w="1911927">
                  <a:extLst>
                    <a:ext uri="{9D8B030D-6E8A-4147-A177-3AD203B41FA5}">
                      <a16:colId xmlns:a16="http://schemas.microsoft.com/office/drawing/2014/main" xmlns="" val="936349491"/>
                    </a:ext>
                  </a:extLst>
                </a:gridCol>
                <a:gridCol w="3740727">
                  <a:extLst>
                    <a:ext uri="{9D8B030D-6E8A-4147-A177-3AD203B41FA5}">
                      <a16:colId xmlns:a16="http://schemas.microsoft.com/office/drawing/2014/main" xmlns="" val="2946825503"/>
                    </a:ext>
                  </a:extLst>
                </a:gridCol>
                <a:gridCol w="2075779">
                  <a:extLst>
                    <a:ext uri="{9D8B030D-6E8A-4147-A177-3AD203B41FA5}">
                      <a16:colId xmlns:a16="http://schemas.microsoft.com/office/drawing/2014/main" xmlns="" val="1073565487"/>
                    </a:ext>
                  </a:extLst>
                </a:gridCol>
              </a:tblGrid>
              <a:tr h="581671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TÊN ĐV</a:t>
                      </a:r>
                      <a:endParaRPr lang="en-SG" sz="2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NHÓM ĐV</a:t>
                      </a:r>
                      <a:endParaRPr lang="en-SG" sz="2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ĐẶC ĐIỂM</a:t>
                      </a:r>
                      <a:endParaRPr lang="en-SG" sz="2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NƠI SỐNG</a:t>
                      </a:r>
                      <a:endParaRPr lang="en-SG" sz="2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87454482"/>
                  </a:ext>
                </a:extLst>
              </a:tr>
              <a:tr h="1087187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Chim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ưng</a:t>
                      </a:r>
                      <a:endParaRPr lang="en-SG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Chim</a:t>
                      </a:r>
                      <a:endParaRPr lang="en-SG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Da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khô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phủ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lông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vũ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có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chân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chân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trước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biến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đổi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thành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cánh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để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bay</a:t>
                      </a:r>
                      <a:endParaRPr lang="en-SG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Trên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không</a:t>
                      </a:r>
                      <a:endParaRPr lang="en-SG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47159149"/>
                  </a:ext>
                </a:extLst>
              </a:tr>
              <a:tr h="665425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…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SG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33222204"/>
                  </a:ext>
                </a:extLst>
              </a:tr>
              <a:tr h="665425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…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80596292"/>
                  </a:ext>
                </a:extLst>
              </a:tr>
              <a:tr h="665425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…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40035099"/>
                  </a:ext>
                </a:extLst>
              </a:tr>
              <a:tr h="665425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…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SG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19432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74315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7A8C1944-379A-4F32-9D49-56B37E382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084" y="217712"/>
            <a:ext cx="8596668" cy="1320800"/>
          </a:xfrm>
        </p:spPr>
        <p:txBody>
          <a:bodyPr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XÂY DỰNG KHÓA LƯỠNG PHÂN</a:t>
            </a:r>
            <a:endParaRPr lang="en-SG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566D9895-E09A-40A8-8A2A-B55DBCBDAB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383" y="878110"/>
            <a:ext cx="9487630" cy="388077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Dựa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đặc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loài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bảng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báo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cáo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tiến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hành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xây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dựng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khóa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lưỡng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ctr">
              <a:buNone/>
            </a:pPr>
            <a:r>
              <a:rPr lang="en-US" sz="3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Thảo</a:t>
            </a:r>
            <a:r>
              <a:rPr 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luận</a:t>
            </a:r>
            <a:r>
              <a:rPr 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hoàn</a:t>
            </a:r>
            <a:r>
              <a:rPr 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 </a:t>
            </a:r>
            <a:r>
              <a:rPr lang="en-US" sz="3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phút</a:t>
            </a:r>
            <a:endParaRPr lang="en-SG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Hình ảnh 3">
            <a:extLst>
              <a:ext uri="{FF2B5EF4-FFF2-40B4-BE49-F238E27FC236}">
                <a16:creationId xmlns:a16="http://schemas.microsoft.com/office/drawing/2014/main" xmlns="" id="{79C8DE80-75D0-43C6-9ABA-27F7EE6ED8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6307" y="2980706"/>
            <a:ext cx="6745184" cy="3776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1010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386145CC-09B9-4EF7-AFB0-57678464BA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209" y="2984665"/>
            <a:ext cx="8596668" cy="1320800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 NHÓM BÁO CÁO KẾT QUẢ</a:t>
            </a:r>
            <a:endParaRPr lang="en-S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52645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74F199DA-B976-4976-97B0-49CFD5DBFE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028" y="590718"/>
            <a:ext cx="3972292" cy="1320800"/>
          </a:xfrm>
        </p:spPr>
        <p:txBody>
          <a:bodyPr anchor="ctr"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BÀI TẬP VỀ NHÀ</a:t>
            </a:r>
            <a:endParaRPr lang="en-S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9396D4DA-644F-4363-8ED5-77FA80699B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0" y="2160590"/>
            <a:ext cx="4168990" cy="150888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vẽ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/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thiết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kế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áp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phích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tuyên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truyền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bảo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vệ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SG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6" name="Picture 2" descr="Trao giải vẽ tranh bảo vệ động vật hoang dã trong rạp xiếc - Tuổi Trẻ Online">
            <a:extLst>
              <a:ext uri="{FF2B5EF4-FFF2-40B4-BE49-F238E27FC236}">
                <a16:creationId xmlns:a16="http://schemas.microsoft.com/office/drawing/2014/main" xmlns="" id="{399F99B0-C04E-4777-A316-57FD4A32A2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88150" y="690598"/>
            <a:ext cx="1957957" cy="2738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Triển lãm ảnh bảo vệ động vật hoang dã - VnExpress">
            <a:extLst>
              <a:ext uri="{FF2B5EF4-FFF2-40B4-BE49-F238E27FC236}">
                <a16:creationId xmlns:a16="http://schemas.microsoft.com/office/drawing/2014/main" xmlns="" id="{63F9B9A1-DEEC-4106-AD48-A441618DB6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67778" y="609599"/>
            <a:ext cx="1957957" cy="2738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Bé Bảo Vệ Động Vật – Hãy Kết Thân Với Tớ">
            <a:extLst>
              <a:ext uri="{FF2B5EF4-FFF2-40B4-BE49-F238E27FC236}">
                <a16:creationId xmlns:a16="http://schemas.microsoft.com/office/drawing/2014/main" xmlns="" id="{4F91EBB8-F9B9-44C1-984B-AF673F6397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88150" y="3509999"/>
            <a:ext cx="4637585" cy="3211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4604560"/>
      </p:ext>
    </p:extLst>
  </p:cSld>
  <p:clrMapOvr>
    <a:masterClrMapping/>
  </p:clrMapOvr>
</p:sld>
</file>

<file path=ppt/theme/theme1.xml><?xml version="1.0" encoding="utf-8"?>
<a:theme xmlns:a="http://schemas.openxmlformats.org/drawingml/2006/main" name="Mặt kim cương">
  <a:themeElements>
    <a:clrScheme name="Lam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Mặt kim cương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ặt kim cương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23659B44-6E34-4CE8-8F0D-387DA7996826}"/>
    </a:ext>
  </a:extLst>
</a:theme>
</file>

<file path=ppt/theme/theme2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228</TotalTime>
  <Words>355</Words>
  <Application>Microsoft Office PowerPoint</Application>
  <PresentationFormat>Custom</PresentationFormat>
  <Paragraphs>33</Paragraphs>
  <Slides>9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Mặt kim cương</vt:lpstr>
      <vt:lpstr>BÀI 32: THỰC HÀNH  QUAN SÁT VÀ PHÂN LOẠI ĐỘNG VẬT</vt:lpstr>
      <vt:lpstr>TRÒ CHƠI KHỞI ĐỘNG “ĐOÁN Ý ĐỒNG ĐỘI”</vt:lpstr>
      <vt:lpstr>EM HIỂU GÌ VỀ “SÁCH ĐỎ”? </vt:lpstr>
      <vt:lpstr>PowerPoint Presentation</vt:lpstr>
      <vt:lpstr>XEM VIDEO VỀ ĐỘNG VẬT </vt:lpstr>
      <vt:lpstr>LẬP BẢNG BÁO CÁO KẾT QUẢ XEM VIDEO (Thảo luận và hoàn thành bảng trong 15 phút)</vt:lpstr>
      <vt:lpstr>XÂY DỰNG KHÓA LƯỠNG PHÂN</vt:lpstr>
      <vt:lpstr>CÁC NHÓM BÁO CÁO KẾT QUẢ</vt:lpstr>
      <vt:lpstr>BÀI TẬP VỀ NHÀ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32: THỰC HÀNH  QUAN SÁT VÀ PHÂN LOẠI ĐỘNG VẬT</dc:title>
  <dc:creator>ASUS</dc:creator>
  <cp:lastModifiedBy>HTC</cp:lastModifiedBy>
  <cp:revision>25</cp:revision>
  <dcterms:created xsi:type="dcterms:W3CDTF">2021-08-13T00:25:15Z</dcterms:created>
  <dcterms:modified xsi:type="dcterms:W3CDTF">2021-08-23T06:06:59Z</dcterms:modified>
</cp:coreProperties>
</file>