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7" r:id="rId30"/>
    <p:sldId id="285"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83ABA51-D1C4-45D2-B54A-8145EF47E9B8}" type="datetimeFigureOut">
              <a:rPr lang="en-US" smtClean="0"/>
              <a:t>10/03/2023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6F9CEAF-17F5-4967-892C-5CFF2BE0006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ABA51-D1C4-45D2-B54A-8145EF47E9B8}" type="datetimeFigureOut">
              <a:rPr lang="en-US" smtClean="0"/>
              <a:t>10/03/2023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ABA51-D1C4-45D2-B54A-8145EF47E9B8}" type="datetimeFigureOut">
              <a:rPr lang="en-US" smtClean="0"/>
              <a:t>10/03/2023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3ABA51-D1C4-45D2-B54A-8145EF47E9B8}" type="datetimeFigureOut">
              <a:rPr lang="en-US" smtClean="0"/>
              <a:t>10/03/2023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ABA51-D1C4-45D2-B54A-8145EF47E9B8}" type="datetimeFigureOut">
              <a:rPr lang="en-US" smtClean="0"/>
              <a:t>10/03/2023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3ABA51-D1C4-45D2-B54A-8145EF47E9B8}" type="datetimeFigureOut">
              <a:rPr lang="en-US" smtClean="0"/>
              <a:t>10/03/2023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9CEAF-17F5-4967-892C-5CFF2BE0006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3ABA51-D1C4-45D2-B54A-8145EF47E9B8}" type="datetimeFigureOut">
              <a:rPr lang="en-US" smtClean="0"/>
              <a:t>10/03/2023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ABA51-D1C4-45D2-B54A-8145EF47E9B8}" type="datetimeFigureOut">
              <a:rPr lang="en-US" smtClean="0"/>
              <a:t>10/03/2023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ABA51-D1C4-45D2-B54A-8145EF47E9B8}" type="datetimeFigureOut">
              <a:rPr lang="en-US" smtClean="0"/>
              <a:t>10/03/2023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83ABA51-D1C4-45D2-B54A-8145EF47E9B8}" type="datetimeFigureOut">
              <a:rPr lang="en-US" smtClean="0"/>
              <a:t>10/03/2023</a:t>
            </a:fld>
            <a:endParaRPr lang="en-US"/>
          </a:p>
        </p:txBody>
      </p:sp>
      <p:sp>
        <p:nvSpPr>
          <p:cNvPr id="7" name="Slide Number Placeholder 6"/>
          <p:cNvSpPr>
            <a:spLocks noGrp="1"/>
          </p:cNvSpPr>
          <p:nvPr>
            <p:ph type="sldNum" sz="quarter" idx="12"/>
          </p:nvPr>
        </p:nvSpPr>
        <p:spPr/>
        <p:txBody>
          <a:bodyPr/>
          <a:lstStyle/>
          <a:p>
            <a:fld id="{46F9CEAF-17F5-4967-892C-5CFF2BE0006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ABA51-D1C4-45D2-B54A-8145EF47E9B8}" type="datetimeFigureOut">
              <a:rPr lang="en-US" smtClean="0"/>
              <a:t>10/03/2023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6F9CEAF-17F5-4967-892C-5CFF2BE000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83ABA51-D1C4-45D2-B54A-8145EF47E9B8}" type="datetimeFigureOut">
              <a:rPr lang="en-US" smtClean="0"/>
              <a:t>10/03/2023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6F9CEAF-17F5-4967-892C-5CFF2BE000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514600"/>
            <a:ext cx="3313355" cy="2549324"/>
          </a:xfrm>
        </p:spPr>
        <p:txBody>
          <a:bodyPr>
            <a:noAutofit/>
          </a:bodyPr>
          <a:lstStyle/>
          <a:p>
            <a:r>
              <a:rPr lang="en-US" sz="4500" b="1" dirty="0" err="1" smtClean="0">
                <a:solidFill>
                  <a:srgbClr val="FF0000"/>
                </a:solidFill>
                <a:latin typeface="Times New Roman" pitchFamily="18" charset="0"/>
                <a:cs typeface="Times New Roman" pitchFamily="18" charset="0"/>
              </a:rPr>
              <a:t>Bài</a:t>
            </a:r>
            <a:r>
              <a:rPr lang="en-US" sz="4500" b="1" dirty="0" smtClean="0">
                <a:solidFill>
                  <a:srgbClr val="FF0000"/>
                </a:solidFill>
                <a:latin typeface="Times New Roman" pitchFamily="18" charset="0"/>
                <a:cs typeface="Times New Roman" pitchFamily="18" charset="0"/>
              </a:rPr>
              <a:t> 11: TẠO BÀI TRÌNH CHIẾU</a:t>
            </a:r>
            <a:endParaRPr lang="en-US" sz="4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687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90600"/>
            <a:ext cx="8153400" cy="1631216"/>
          </a:xfrm>
          <a:prstGeom prst="rect">
            <a:avLst/>
          </a:prstGeom>
        </p:spPr>
        <p:txBody>
          <a:bodyPr wrap="square">
            <a:spAutoFit/>
          </a:bodyPr>
          <a:lstStyle/>
          <a:p>
            <a:r>
              <a:rPr lang="vi-VN"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tin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chủ</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còn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dung.</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trọng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việc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ấn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tượng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hút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chú</a:t>
            </a:r>
            <a:r>
              <a:rPr lang="en-US" sz="2500" dirty="0">
                <a:latin typeface="Times New Roman" pitchFamily="18" charset="0"/>
                <a:cs typeface="Times New Roman" pitchFamily="18" charset="0"/>
              </a:rPr>
              <a:t> ý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người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từ</a:t>
            </a:r>
            <a:r>
              <a:rPr lang="en-US" sz="2500" dirty="0">
                <a:latin typeface="Times New Roman" pitchFamily="18" charset="0"/>
                <a:cs typeface="Times New Roman" pitchFamily="18" charset="0"/>
              </a:rPr>
              <a:t> ban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a:t>
            </a:r>
          </a:p>
        </p:txBody>
      </p:sp>
      <p:sp>
        <p:nvSpPr>
          <p:cNvPr id="5" name="TextBox 4"/>
          <p:cNvSpPr txBox="1"/>
          <p:nvPr/>
        </p:nvSpPr>
        <p:spPr>
          <a:xfrm>
            <a:off x="457200" y="369332"/>
            <a:ext cx="2895600" cy="477054"/>
          </a:xfrm>
          <a:prstGeom prst="rect">
            <a:avLst/>
          </a:prstGeom>
          <a:noFill/>
        </p:spPr>
        <p:txBody>
          <a:bodyPr wrap="square" rtlCol="0">
            <a:spAutoFit/>
          </a:bodyPr>
          <a:lstStyle/>
          <a:p>
            <a:r>
              <a:rPr lang="en-US" sz="2500" dirty="0" smtClean="0">
                <a:solidFill>
                  <a:srgbClr val="C00000"/>
                </a:solidFill>
                <a:latin typeface="Times New Roman" pitchFamily="18" charset="0"/>
                <a:cs typeface="Times New Roman" pitchFamily="18" charset="0"/>
              </a:rPr>
              <a:t>GHI NHỚ</a:t>
            </a:r>
            <a:endParaRPr lang="en-US" sz="2500" dirty="0">
              <a:solidFill>
                <a:srgbClr val="C00000"/>
              </a:solidFill>
              <a:latin typeface="Times New Roman" pitchFamily="18" charset="0"/>
              <a:cs typeface="Times New Roman" pitchFamily="18" charset="0"/>
            </a:endParaRPr>
          </a:p>
        </p:txBody>
      </p:sp>
      <p:sp>
        <p:nvSpPr>
          <p:cNvPr id="6" name="Rectangle 5"/>
          <p:cNvSpPr/>
          <p:nvPr/>
        </p:nvSpPr>
        <p:spPr>
          <a:xfrm>
            <a:off x="4724400" y="152400"/>
            <a:ext cx="2301527" cy="477054"/>
          </a:xfrm>
          <a:prstGeom prst="rect">
            <a:avLst/>
          </a:prstGeom>
        </p:spPr>
        <p:txBody>
          <a:bodyPr wrap="none">
            <a:spAutoFit/>
          </a:bodyPr>
          <a:lstStyle/>
          <a:p>
            <a:pPr marL="342900" indent="-342900">
              <a:buAutoNum type="alphaLcParenR"/>
            </a:pPr>
            <a:r>
              <a:rPr lang="en-US" sz="2500" b="1" i="1" dirty="0" err="1" smtClean="0">
                <a:solidFill>
                  <a:schemeClr val="bg1"/>
                </a:solidFill>
                <a:latin typeface="Times New Roman" pitchFamily="18" charset="0"/>
                <a:cs typeface="Times New Roman" pitchFamily="18" charset="0"/>
              </a:rPr>
              <a:t>Trang</a:t>
            </a:r>
            <a:r>
              <a:rPr lang="en-US" sz="2500" b="1" i="1" dirty="0" smtClean="0">
                <a:solidFill>
                  <a:schemeClr val="bg1"/>
                </a:solidFill>
                <a:latin typeface="Times New Roman" pitchFamily="18" charset="0"/>
                <a:cs typeface="Times New Roman" pitchFamily="18" charset="0"/>
              </a:rPr>
              <a:t> </a:t>
            </a:r>
            <a:r>
              <a:rPr lang="en-US" sz="2500" b="1" i="1" dirty="0" err="1" smtClean="0">
                <a:solidFill>
                  <a:schemeClr val="bg1"/>
                </a:solidFill>
                <a:latin typeface="Times New Roman" pitchFamily="18" charset="0"/>
                <a:cs typeface="Times New Roman" pitchFamily="18" charset="0"/>
              </a:rPr>
              <a:t>tiêu</a:t>
            </a:r>
            <a:r>
              <a:rPr lang="en-US" sz="2500" b="1" i="1" dirty="0" smtClean="0">
                <a:solidFill>
                  <a:schemeClr val="bg1"/>
                </a:solidFill>
                <a:latin typeface="Times New Roman" pitchFamily="18" charset="0"/>
                <a:cs typeface="Times New Roman" pitchFamily="18" charset="0"/>
              </a:rPr>
              <a:t> </a:t>
            </a:r>
            <a:r>
              <a:rPr lang="en-US" sz="2500" b="1" i="1" dirty="0" err="1" smtClean="0">
                <a:solidFill>
                  <a:schemeClr val="bg1"/>
                </a:solidFill>
                <a:latin typeface="Times New Roman" pitchFamily="18" charset="0"/>
                <a:cs typeface="Times New Roman" pitchFamily="18" charset="0"/>
              </a:rPr>
              <a:t>đề</a:t>
            </a:r>
            <a:endParaRPr lang="en-US" sz="2500" b="1" i="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381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99" y="685800"/>
            <a:ext cx="8153400" cy="477054"/>
          </a:xfrm>
          <a:prstGeom prst="rect">
            <a:avLst/>
          </a:prstGeom>
        </p:spPr>
        <p:txBody>
          <a:bodyPr wrap="square">
            <a:spAutoFit/>
          </a:bodyPr>
          <a:lstStyle/>
          <a:p>
            <a:r>
              <a:rPr lang="en-US" sz="2500" b="1" i="1" dirty="0">
                <a:latin typeface="Times New Roman" pitchFamily="18" charset="0"/>
                <a:cs typeface="Times New Roman" pitchFamily="18" charset="0"/>
              </a:rPr>
              <a:t>b) Sao </a:t>
            </a:r>
            <a:r>
              <a:rPr lang="en-US" sz="2500" b="1" i="1" dirty="0" err="1">
                <a:latin typeface="Times New Roman" pitchFamily="18" charset="0"/>
                <a:cs typeface="Times New Roman" pitchFamily="18" charset="0"/>
              </a:rPr>
              <a:t>chép</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dữ</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liệu</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từ</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tệp</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văn</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bản</a:t>
            </a:r>
            <a:r>
              <a:rPr lang="en-US" sz="2500" b="1" i="1" dirty="0">
                <a:latin typeface="Times New Roman" pitchFamily="18" charset="0"/>
                <a:cs typeface="Times New Roman" pitchFamily="18" charset="0"/>
              </a:rPr>
              <a:t> sang </a:t>
            </a:r>
            <a:r>
              <a:rPr lang="en-US" sz="2500" b="1" i="1" dirty="0" err="1">
                <a:latin typeface="Times New Roman" pitchFamily="18" charset="0"/>
                <a:cs typeface="Times New Roman" pitchFamily="18" charset="0"/>
              </a:rPr>
              <a:t>trang</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trình</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chiếu</a:t>
            </a:r>
            <a:r>
              <a:rPr lang="en-US" sz="2500" b="1" i="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5" name="Rectangle 4"/>
          <p:cNvSpPr/>
          <p:nvPr/>
        </p:nvSpPr>
        <p:spPr>
          <a:xfrm>
            <a:off x="445167" y="1295400"/>
            <a:ext cx="8191099" cy="3385542"/>
          </a:xfrm>
          <a:prstGeom prst="rect">
            <a:avLst/>
          </a:prstGeom>
        </p:spPr>
        <p:txBody>
          <a:bodyPr wrap="square">
            <a:spAutoFit/>
          </a:bodyPr>
          <a:lstStyle/>
          <a:p>
            <a:r>
              <a:rPr lang="en-US" i="1" dirty="0" smtClean="0">
                <a:solidFill>
                  <a:srgbClr val="C00000"/>
                </a:solidFill>
              </a:rPr>
              <a:t>?1.  </a:t>
            </a:r>
            <a:r>
              <a:rPr lang="vi-VN" i="1" dirty="0" smtClean="0">
                <a:solidFill>
                  <a:srgbClr val="C00000"/>
                </a:solidFill>
              </a:rPr>
              <a:t>Vì </a:t>
            </a:r>
            <a:r>
              <a:rPr lang="vi-VN" i="1" dirty="0">
                <a:solidFill>
                  <a:srgbClr val="C00000"/>
                </a:solidFill>
              </a:rPr>
              <a:t>sao nên thực hiện sao chép dữ liệu từ tệp văn bản sang trang trình chiếu</a:t>
            </a:r>
            <a:r>
              <a:rPr lang="vi-VN" i="1" dirty="0" smtClean="0">
                <a:solidFill>
                  <a:srgbClr val="C00000"/>
                </a:solidFill>
              </a:rPr>
              <a:t>?</a:t>
            </a:r>
            <a:endParaRPr lang="en-US" i="1" dirty="0" smtClean="0">
              <a:solidFill>
                <a:srgbClr val="C00000"/>
              </a:solidFill>
            </a:endParaRP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chép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từ</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tệp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sang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kiệm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soạn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thảo</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Đảm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dung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tin</a:t>
            </a:r>
            <a:r>
              <a:rPr lang="en-US" sz="2500" dirty="0" smtClean="0">
                <a:latin typeface="Times New Roman" pitchFamily="18" charset="0"/>
                <a:cs typeface="Times New Roman" pitchFamily="18" charset="0"/>
              </a:rPr>
              <a:t>.</a:t>
            </a:r>
          </a:p>
          <a:p>
            <a:endParaRPr lang="en-US" sz="2800" dirty="0"/>
          </a:p>
          <a:p>
            <a:endParaRPr lang="en-US" sz="2500" dirty="0">
              <a:latin typeface="Times New Roman" pitchFamily="18" charset="0"/>
              <a:cs typeface="Times New Roman" pitchFamily="18" charset="0"/>
            </a:endParaRPr>
          </a:p>
          <a:p>
            <a:endParaRPr lang="en-US" sz="25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936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461" y="838200"/>
            <a:ext cx="8229600" cy="3939540"/>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?2. </a:t>
            </a:r>
            <a:r>
              <a:rPr lang="vi-VN" sz="2500" i="1" dirty="0" smtClean="0">
                <a:solidFill>
                  <a:srgbClr val="C00000"/>
                </a:solidFill>
                <a:latin typeface="Times New Roman" pitchFamily="18" charset="0"/>
                <a:cs typeface="Times New Roman" pitchFamily="18" charset="0"/>
              </a:rPr>
              <a:t>Làm thế nào để sao chép dữ liệu trong văn bản MS Word sang trang trình chiếu?</a:t>
            </a:r>
            <a:endParaRPr lang="en-US" sz="2500" i="1" dirty="0" smtClean="0">
              <a:solidFill>
                <a:srgbClr val="C00000"/>
              </a:solidFill>
              <a:latin typeface="Times New Roman" pitchFamily="18" charset="0"/>
              <a:cs typeface="Times New Roman" pitchFamily="18" charset="0"/>
            </a:endParaRP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Các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bước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sao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chép</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dữ</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liệu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trong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văn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bản</a:t>
            </a:r>
            <a:r>
              <a:rPr lang="en-US" sz="2500" dirty="0" smtClean="0">
                <a:latin typeface="Times New Roman" pitchFamily="18" charset="0"/>
                <a:cs typeface="Times New Roman" pitchFamily="18" charset="0"/>
              </a:rPr>
              <a:t> MS Word sang </a:t>
            </a:r>
            <a:r>
              <a:rPr lang="en-US" sz="2500" dirty="0" err="1" smtClean="0">
                <a:latin typeface="Times New Roman" pitchFamily="18" charset="0"/>
                <a:cs typeface="Times New Roman" pitchFamily="18" charset="0"/>
              </a:rPr>
              <a:t>trang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trình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chiếu</a:t>
            </a:r>
            <a:r>
              <a:rPr lang="en-US" sz="2500" dirty="0" smtClean="0">
                <a:latin typeface="Times New Roman" pitchFamily="18" charset="0"/>
                <a:cs typeface="Times New Roman" pitchFamily="18" charset="0"/>
              </a:rPr>
              <a:t>:</a:t>
            </a: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Bước</a:t>
            </a:r>
            <a:r>
              <a:rPr lang="en-US" sz="2500" dirty="0" smtClean="0">
                <a:latin typeface="Times New Roman" pitchFamily="18" charset="0"/>
                <a:cs typeface="Times New Roman" pitchFamily="18" charset="0"/>
              </a:rPr>
              <a:t> 1: </a:t>
            </a:r>
            <a:r>
              <a:rPr lang="en-US" sz="2500" dirty="0" err="1" smtClean="0">
                <a:latin typeface="Times New Roman" pitchFamily="18" charset="0"/>
                <a:cs typeface="Times New Roman" pitchFamily="18" charset="0"/>
              </a:rPr>
              <a:t>Tại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của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sổ</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phần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mềm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soạn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thảo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văn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bản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chọn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nội</a:t>
            </a:r>
            <a:r>
              <a:rPr lang="en-US" sz="2500" dirty="0" smtClean="0">
                <a:latin typeface="Times New Roman" pitchFamily="18" charset="0"/>
                <a:cs typeface="Times New Roman" pitchFamily="18" charset="0"/>
              </a:rPr>
              <a:t> dung </a:t>
            </a:r>
            <a:r>
              <a:rPr lang="en-US" sz="2500" dirty="0" err="1" smtClean="0">
                <a:latin typeface="Times New Roman" pitchFamily="18" charset="0"/>
                <a:cs typeface="Times New Roman" pitchFamily="18" charset="0"/>
              </a:rPr>
              <a:t>cần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sao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chép</a:t>
            </a:r>
            <a:r>
              <a:rPr lang="en-US" sz="2500" dirty="0" smtClean="0">
                <a:latin typeface="Times New Roman" pitchFamily="18" charset="0"/>
                <a:cs typeface="Times New Roman" pitchFamily="18" charset="0"/>
              </a:rPr>
              <a:t> → </a:t>
            </a:r>
            <a:r>
              <a:rPr lang="en-US" sz="2500" dirty="0" err="1" smtClean="0">
                <a:latin typeface="Times New Roman" pitchFamily="18" charset="0"/>
                <a:cs typeface="Times New Roman" pitchFamily="18" charset="0"/>
              </a:rPr>
              <a:t>thực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hiện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lệnh</a:t>
            </a:r>
            <a:r>
              <a:rPr lang="en-US" sz="2500" dirty="0" smtClean="0">
                <a:latin typeface="Times New Roman" pitchFamily="18" charset="0"/>
                <a:cs typeface="Times New Roman" pitchFamily="18" charset="0"/>
              </a:rPr>
              <a:t> Copy (</a:t>
            </a:r>
            <a:r>
              <a:rPr lang="en-US" sz="2500" dirty="0" err="1" smtClean="0">
                <a:latin typeface="Times New Roman" pitchFamily="18" charset="0"/>
                <a:cs typeface="Times New Roman" pitchFamily="18" charset="0"/>
              </a:rPr>
              <a:t>nhấn</a:t>
            </a:r>
            <a:r>
              <a:rPr lang="en-US" sz="2500" dirty="0" smtClean="0">
                <a:latin typeface="Times New Roman" pitchFamily="18" charset="0"/>
                <a:cs typeface="Times New Roman" pitchFamily="18" charset="0"/>
              </a:rPr>
              <a:t> Copy </a:t>
            </a:r>
            <a:r>
              <a:rPr lang="en-US" sz="2500" dirty="0" err="1" smtClean="0">
                <a:latin typeface="Times New Roman" pitchFamily="18" charset="0"/>
                <a:cs typeface="Times New Roman" pitchFamily="18" charset="0"/>
              </a:rPr>
              <a:t>trong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dải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lệnh</a:t>
            </a:r>
            <a:r>
              <a:rPr lang="en-US" sz="2500" dirty="0" smtClean="0">
                <a:latin typeface="Times New Roman" pitchFamily="18" charset="0"/>
                <a:cs typeface="Times New Roman" pitchFamily="18" charset="0"/>
              </a:rPr>
              <a:t> Home </a:t>
            </a:r>
            <a:r>
              <a:rPr lang="en-US" sz="2500" dirty="0" err="1" smtClean="0">
                <a:latin typeface="Times New Roman" pitchFamily="18" charset="0"/>
                <a:cs typeface="Times New Roman" pitchFamily="18" charset="0"/>
              </a:rPr>
              <a:t>hoặc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nhấn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tổ</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hợp</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phím</a:t>
            </a:r>
            <a:r>
              <a:rPr lang="en-US" sz="2500" dirty="0" smtClean="0">
                <a:latin typeface="Times New Roman" pitchFamily="18" charset="0"/>
                <a:cs typeface="Times New Roman" pitchFamily="18" charset="0"/>
              </a:rPr>
              <a:t> Ctrl + C).</a:t>
            </a: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Bước</a:t>
            </a:r>
            <a:r>
              <a:rPr lang="en-US" sz="2500" dirty="0" smtClean="0">
                <a:latin typeface="Times New Roman" pitchFamily="18" charset="0"/>
                <a:cs typeface="Times New Roman" pitchFamily="18" charset="0"/>
              </a:rPr>
              <a:t> 2: </a:t>
            </a:r>
            <a:r>
              <a:rPr lang="en-US" sz="2500" dirty="0" err="1" smtClean="0">
                <a:latin typeface="Times New Roman" pitchFamily="18" charset="0"/>
                <a:cs typeface="Times New Roman" pitchFamily="18" charset="0"/>
              </a:rPr>
              <a:t>Tại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cửa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sổ</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phần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mềm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trình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chiếu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nháy</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chuột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vào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nơi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muốn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văn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bản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xuất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hiện</a:t>
            </a:r>
            <a:r>
              <a:rPr lang="en-US" sz="2500" dirty="0" smtClean="0">
                <a:latin typeface="Times New Roman" pitchFamily="18" charset="0"/>
                <a:cs typeface="Times New Roman" pitchFamily="18" charset="0"/>
              </a:rPr>
              <a:t> → </a:t>
            </a:r>
            <a:r>
              <a:rPr lang="en-US" sz="2500" dirty="0" err="1" smtClean="0">
                <a:latin typeface="Times New Roman" pitchFamily="18" charset="0"/>
                <a:cs typeface="Times New Roman" pitchFamily="18" charset="0"/>
              </a:rPr>
              <a:t>thực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hiện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lệnh</a:t>
            </a:r>
            <a:r>
              <a:rPr lang="en-US" sz="2500" dirty="0" smtClean="0">
                <a:latin typeface="Times New Roman" pitchFamily="18" charset="0"/>
                <a:cs typeface="Times New Roman" pitchFamily="18" charset="0"/>
              </a:rPr>
              <a:t> Paste (</a:t>
            </a:r>
            <a:r>
              <a:rPr lang="en-US" sz="2500" dirty="0" err="1" smtClean="0">
                <a:latin typeface="Times New Roman" pitchFamily="18" charset="0"/>
                <a:cs typeface="Times New Roman" pitchFamily="18" charset="0"/>
              </a:rPr>
              <a:t>nhấn</a:t>
            </a:r>
            <a:r>
              <a:rPr lang="en-US" sz="2500" dirty="0" smtClean="0">
                <a:latin typeface="Times New Roman" pitchFamily="18" charset="0"/>
                <a:cs typeface="Times New Roman" pitchFamily="18" charset="0"/>
              </a:rPr>
              <a:t> Paste </a:t>
            </a:r>
            <a:r>
              <a:rPr lang="en-US" sz="2500" dirty="0" err="1" smtClean="0">
                <a:latin typeface="Times New Roman" pitchFamily="18" charset="0"/>
                <a:cs typeface="Times New Roman" pitchFamily="18" charset="0"/>
              </a:rPr>
              <a:t>trong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dải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lệnh</a:t>
            </a:r>
            <a:r>
              <a:rPr lang="en-US" sz="2500" dirty="0" smtClean="0">
                <a:latin typeface="Times New Roman" pitchFamily="18" charset="0"/>
                <a:cs typeface="Times New Roman" pitchFamily="18" charset="0"/>
              </a:rPr>
              <a:t> Home </a:t>
            </a:r>
            <a:r>
              <a:rPr lang="en-US" sz="2500" dirty="0" err="1" smtClean="0">
                <a:latin typeface="Times New Roman" pitchFamily="18" charset="0"/>
                <a:cs typeface="Times New Roman" pitchFamily="18" charset="0"/>
              </a:rPr>
              <a:t>hoặc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nhấn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tổ</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hợp</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phím</a:t>
            </a:r>
            <a:r>
              <a:rPr lang="en-US" sz="2500" dirty="0" smtClean="0">
                <a:latin typeface="Times New Roman" pitchFamily="18" charset="0"/>
                <a:cs typeface="Times New Roman" pitchFamily="18" charset="0"/>
              </a:rPr>
              <a:t> Ctrl + V).</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00552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305800" cy="2015936"/>
          </a:xfrm>
          <a:prstGeom prst="rect">
            <a:avLst/>
          </a:prstGeom>
        </p:spPr>
        <p:txBody>
          <a:bodyPr wrap="square">
            <a:spAutoFit/>
          </a:bodyPr>
          <a:lstStyle/>
          <a:p>
            <a:r>
              <a:rPr lang="en-US" sz="2500" dirty="0">
                <a:latin typeface="Times New Roman" pitchFamily="18" charset="0"/>
                <a:cs typeface="Times New Roman" pitchFamily="18" charset="0"/>
              </a:rPr>
              <a:t>Sao </a:t>
            </a:r>
            <a:r>
              <a:rPr lang="en-US" sz="2500" dirty="0" err="1">
                <a:latin typeface="Times New Roman" pitchFamily="18" charset="0"/>
                <a:cs typeface="Times New Roman" pitchFamily="18" charset="0"/>
              </a:rPr>
              <a:t>chép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từ</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tệp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sang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a:t>
            </a:r>
          </a:p>
          <a:p>
            <a:r>
              <a:rPr lang="vi-VN"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dung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tệp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mở</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Copy;</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Chuyển</a:t>
            </a:r>
            <a:r>
              <a:rPr lang="en-US" sz="2500" dirty="0">
                <a:latin typeface="Times New Roman" pitchFamily="18" charset="0"/>
                <a:cs typeface="Times New Roman" pitchFamily="18" charset="0"/>
              </a:rPr>
              <a:t> sang </a:t>
            </a:r>
            <a:r>
              <a:rPr lang="en-US" sz="2500" dirty="0" err="1">
                <a:latin typeface="Times New Roman" pitchFamily="18" charset="0"/>
                <a:cs typeface="Times New Roman" pitchFamily="18" charset="0"/>
              </a:rPr>
              <a:t>cửa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sổ</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mở</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muốn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xuất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Paste.</a:t>
            </a:r>
          </a:p>
        </p:txBody>
      </p:sp>
      <p:sp>
        <p:nvSpPr>
          <p:cNvPr id="5" name="TextBox 4"/>
          <p:cNvSpPr txBox="1"/>
          <p:nvPr/>
        </p:nvSpPr>
        <p:spPr>
          <a:xfrm>
            <a:off x="457200" y="369332"/>
            <a:ext cx="2895600" cy="477054"/>
          </a:xfrm>
          <a:prstGeom prst="rect">
            <a:avLst/>
          </a:prstGeom>
          <a:noFill/>
        </p:spPr>
        <p:txBody>
          <a:bodyPr wrap="square" rtlCol="0">
            <a:spAutoFit/>
          </a:bodyPr>
          <a:lstStyle/>
          <a:p>
            <a:r>
              <a:rPr lang="en-US" sz="2500" dirty="0" smtClean="0">
                <a:solidFill>
                  <a:srgbClr val="C00000"/>
                </a:solidFill>
                <a:latin typeface="Times New Roman" pitchFamily="18" charset="0"/>
                <a:cs typeface="Times New Roman" pitchFamily="18" charset="0"/>
              </a:rPr>
              <a:t>GHI NHỚ</a:t>
            </a:r>
            <a:endParaRPr lang="en-US" sz="25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6767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229600" cy="477054"/>
          </a:xfrm>
          <a:prstGeom prst="rect">
            <a:avLst/>
          </a:prstGeom>
        </p:spPr>
        <p:txBody>
          <a:bodyPr wrap="square">
            <a:spAutoFit/>
          </a:bodyPr>
          <a:lstStyle/>
          <a:p>
            <a:r>
              <a:rPr lang="en-US" sz="2500" b="1" i="1" dirty="0">
                <a:latin typeface="Times New Roman" pitchFamily="18" charset="0"/>
                <a:cs typeface="Times New Roman" pitchFamily="18" charset="0"/>
              </a:rPr>
              <a:t>c) </a:t>
            </a:r>
            <a:r>
              <a:rPr lang="en-US" sz="2500" b="1" i="1" dirty="0" err="1">
                <a:latin typeface="Times New Roman" pitchFamily="18" charset="0"/>
                <a:cs typeface="Times New Roman" pitchFamily="18" charset="0"/>
              </a:rPr>
              <a:t>Định</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dạng</a:t>
            </a:r>
            <a:r>
              <a:rPr lang="en-US" sz="2500" b="1" i="1" dirty="0">
                <a:latin typeface="Times New Roman" pitchFamily="18" charset="0"/>
                <a:cs typeface="Times New Roman" pitchFamily="18" charset="0"/>
              </a:rPr>
              <a:t>, di </a:t>
            </a:r>
            <a:r>
              <a:rPr lang="en-US" sz="2500" b="1" i="1" dirty="0" err="1">
                <a:latin typeface="Times New Roman" pitchFamily="18" charset="0"/>
                <a:cs typeface="Times New Roman" pitchFamily="18" charset="0"/>
              </a:rPr>
              <a:t>chuyển</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văn</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bản</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trên</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trang</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trình</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chiếu</a:t>
            </a:r>
            <a:r>
              <a:rPr lang="en-US" sz="2500" b="1" i="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5" name="Rectangle 4"/>
          <p:cNvSpPr/>
          <p:nvPr/>
        </p:nvSpPr>
        <p:spPr>
          <a:xfrm>
            <a:off x="457200" y="1213008"/>
            <a:ext cx="8229600" cy="5863144"/>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?1. </a:t>
            </a:r>
            <a:r>
              <a:rPr lang="vi-VN" sz="2500" i="1" dirty="0" smtClean="0">
                <a:solidFill>
                  <a:srgbClr val="C00000"/>
                </a:solidFill>
                <a:latin typeface="Times New Roman" pitchFamily="18" charset="0"/>
                <a:cs typeface="Times New Roman" pitchFamily="18" charset="0"/>
              </a:rPr>
              <a:t>Dữ </a:t>
            </a:r>
            <a:r>
              <a:rPr lang="vi-VN" sz="2500" i="1" dirty="0">
                <a:solidFill>
                  <a:srgbClr val="C00000"/>
                </a:solidFill>
                <a:latin typeface="Times New Roman" pitchFamily="18" charset="0"/>
                <a:cs typeface="Times New Roman" pitchFamily="18" charset="0"/>
              </a:rPr>
              <a:t>liệu khi nhập trực tiếp hoặc sao chép từ tệp văn bản sang đã có vị trí và định dạng phù hợp với yêu cầu trình chiếu hay chưa? Nếu chưa thì em phải chỉnh sửa như thế nào</a:t>
            </a:r>
            <a:r>
              <a:rPr lang="vi-VN" sz="2500" i="1" dirty="0" smtClean="0">
                <a:solidFill>
                  <a:srgbClr val="C00000"/>
                </a:solidFill>
                <a:latin typeface="Times New Roman" pitchFamily="18" charset="0"/>
                <a:cs typeface="Times New Roman" pitchFamily="18" charset="0"/>
              </a:rPr>
              <a:t>?</a:t>
            </a:r>
            <a:endParaRPr lang="en-US" sz="2500" i="1" dirty="0" smtClean="0">
              <a:solidFill>
                <a:srgbClr val="C00000"/>
              </a:solidFill>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nhập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tiếp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hoặc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chép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từ</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tệp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sang </a:t>
            </a:r>
            <a:r>
              <a:rPr lang="en-US" sz="2500" dirty="0" err="1">
                <a:latin typeface="Times New Roman" pitchFamily="18" charset="0"/>
                <a:cs typeface="Times New Roman" pitchFamily="18" charset="0"/>
              </a:rPr>
              <a:t>chưa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phù</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Di </a:t>
            </a:r>
            <a:r>
              <a:rPr lang="en-US" sz="2500" dirty="0" err="1">
                <a:latin typeface="Times New Roman" pitchFamily="18" charset="0"/>
                <a:cs typeface="Times New Roman" pitchFamily="18" charset="0"/>
              </a:rPr>
              <a:t>chuyển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phù</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yêu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a:t>
            </a:r>
          </a:p>
          <a:p>
            <a:r>
              <a:rPr lang="en-US" sz="2500" i="1" dirty="0" smtClean="0">
                <a:solidFill>
                  <a:srgbClr val="C00000"/>
                </a:solidFill>
                <a:latin typeface="Times New Roman" pitchFamily="18" charset="0"/>
                <a:cs typeface="Times New Roman" pitchFamily="18" charset="0"/>
              </a:rPr>
              <a:t>?2. </a:t>
            </a:r>
            <a:r>
              <a:rPr lang="vi-VN" sz="2500" i="1" dirty="0" smtClean="0">
                <a:solidFill>
                  <a:srgbClr val="C00000"/>
                </a:solidFill>
                <a:latin typeface="Times New Roman" pitchFamily="18" charset="0"/>
                <a:cs typeface="Times New Roman" pitchFamily="18" charset="0"/>
              </a:rPr>
              <a:t>Nêu </a:t>
            </a:r>
            <a:r>
              <a:rPr lang="vi-VN" sz="2500" i="1" dirty="0">
                <a:solidFill>
                  <a:srgbClr val="C00000"/>
                </a:solidFill>
                <a:latin typeface="Times New Roman" pitchFamily="18" charset="0"/>
                <a:cs typeface="Times New Roman" pitchFamily="18" charset="0"/>
              </a:rPr>
              <a:t>các bước để di chuyển khung văn bản trên trang trình chiếu?</a:t>
            </a:r>
            <a:endParaRPr lang="en-US" sz="2500" dirty="0">
              <a:solidFill>
                <a:srgbClr val="C00000"/>
              </a:solidFill>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di </a:t>
            </a:r>
            <a:r>
              <a:rPr lang="en-US" sz="2500" dirty="0" err="1">
                <a:latin typeface="Times New Roman" pitchFamily="18" charset="0"/>
                <a:cs typeface="Times New Roman" pitchFamily="18" charset="0"/>
              </a:rPr>
              <a:t>chuyển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1: </a:t>
            </a:r>
            <a:r>
              <a:rPr lang="en-US" sz="2500" dirty="0" err="1">
                <a:latin typeface="Times New Roman" pitchFamily="18" charset="0"/>
                <a:cs typeface="Times New Roman" pitchFamily="18" charset="0"/>
              </a:rPr>
              <a:t>Nháy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xuất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Đưa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trỏ</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cạnh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thực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kéo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muốn</a:t>
            </a:r>
            <a:r>
              <a:rPr lang="en-US" sz="2500" dirty="0">
                <a:latin typeface="Times New Roman" pitchFamily="18" charset="0"/>
                <a:cs typeface="Times New Roman" pitchFamily="18" charset="0"/>
              </a:rPr>
              <a:t>.</a:t>
            </a:r>
          </a:p>
          <a:p>
            <a:endParaRPr lang="en-US" sz="25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049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8229600" cy="861774"/>
          </a:xfrm>
          <a:prstGeom prst="rect">
            <a:avLst/>
          </a:prstGeom>
        </p:spPr>
        <p:txBody>
          <a:bodyPr wrap="square">
            <a:spAutoFit/>
          </a:bodyPr>
          <a:lstStyle/>
          <a:p>
            <a:r>
              <a:rPr lang="en-US" sz="2500" i="1" dirty="0" smtClean="0">
                <a:latin typeface="Times New Roman" pitchFamily="18" charset="0"/>
                <a:cs typeface="Times New Roman" pitchFamily="18" charset="0"/>
              </a:rPr>
              <a:t>?3. </a:t>
            </a:r>
            <a:r>
              <a:rPr lang="vi-VN" sz="2500" i="1" dirty="0" smtClean="0">
                <a:latin typeface="Times New Roman" pitchFamily="18" charset="0"/>
                <a:cs typeface="Times New Roman" pitchFamily="18" charset="0"/>
              </a:rPr>
              <a:t>Em </a:t>
            </a:r>
            <a:r>
              <a:rPr lang="vi-VN" sz="2500" i="1" dirty="0">
                <a:latin typeface="Times New Roman" pitchFamily="18" charset="0"/>
                <a:cs typeface="Times New Roman" pitchFamily="18" charset="0"/>
              </a:rPr>
              <a:t>có nhận xét gì về trang chiếu sau? Để thực hiện định dạng văn bản cho trang trình chiếu em cần lưu ý điều gì?</a:t>
            </a:r>
            <a:endParaRPr lang="en-US" sz="2500" dirty="0">
              <a:latin typeface="Times New Roman" pitchFamily="18" charset="0"/>
              <a:cs typeface="Times New Roman" pitchFamily="18" charset="0"/>
            </a:endParaRPr>
          </a:p>
        </p:txBody>
      </p:sp>
      <p:pic>
        <p:nvPicPr>
          <p:cNvPr id="5" name="Picture 4" descr="Graphical user interface, text, application, email&#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462012" y="1607398"/>
            <a:ext cx="7386587" cy="4869602"/>
          </a:xfrm>
          <a:prstGeom prst="rect">
            <a:avLst/>
          </a:prstGeom>
        </p:spPr>
      </p:pic>
    </p:spTree>
    <p:extLst>
      <p:ext uri="{BB962C8B-B14F-4D97-AF65-F5344CB8AC3E}">
        <p14:creationId xmlns:p14="http://schemas.microsoft.com/office/powerpoint/2010/main" val="15458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305800" cy="4708981"/>
          </a:xfrm>
          <a:prstGeom prst="rect">
            <a:avLst/>
          </a:prstGeom>
        </p:spPr>
        <p:txBody>
          <a:bodyPr wrap="square">
            <a:spAutoFit/>
          </a:bodyPr>
          <a:lstStyle/>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lưu</a:t>
            </a:r>
            <a:r>
              <a:rPr lang="en-US" sz="2500" dirty="0">
                <a:latin typeface="Times New Roman" pitchFamily="18" charset="0"/>
                <a:cs typeface="Times New Roman" pitchFamily="18" charset="0"/>
              </a:rPr>
              <a:t> ý:</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bằng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kéo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nút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tròn</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góc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cạnh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khung</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rõ</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ràng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dễ</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đọc</a:t>
            </a:r>
            <a:r>
              <a:rPr lang="en-US" sz="2500" dirty="0">
                <a:latin typeface="Times New Roman" pitchFamily="18" charset="0"/>
                <a:cs typeface="Times New Roman" pitchFamily="18" charset="0"/>
              </a:rPr>
              <a:t> (Arial, Tahoma, Calibri Light,…).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cũng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phù</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nhỏ</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đậm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dung: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thường</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dễ</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đọc</a:t>
            </a:r>
            <a:r>
              <a:rPr lang="en-US" sz="2500" dirty="0">
                <a:latin typeface="Times New Roman" pitchFamily="18" charset="0"/>
                <a:cs typeface="Times New Roman" pitchFamily="18" charset="0"/>
              </a:rPr>
              <a:t>.</a:t>
            </a:r>
          </a:p>
        </p:txBody>
      </p:sp>
    </p:spTree>
    <p:extLst>
      <p:ext uri="{BB962C8B-B14F-4D97-AF65-F5344CB8AC3E}">
        <p14:creationId xmlns:p14="http://schemas.microsoft.com/office/powerpoint/2010/main" val="108554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9332"/>
            <a:ext cx="2895600" cy="477054"/>
          </a:xfrm>
          <a:prstGeom prst="rect">
            <a:avLst/>
          </a:prstGeom>
          <a:noFill/>
        </p:spPr>
        <p:txBody>
          <a:bodyPr wrap="square" rtlCol="0">
            <a:spAutoFit/>
          </a:bodyPr>
          <a:lstStyle/>
          <a:p>
            <a:r>
              <a:rPr lang="en-US" sz="2500" dirty="0" smtClean="0">
                <a:solidFill>
                  <a:srgbClr val="C00000"/>
                </a:solidFill>
                <a:latin typeface="Times New Roman" pitchFamily="18" charset="0"/>
                <a:cs typeface="Times New Roman" pitchFamily="18" charset="0"/>
              </a:rPr>
              <a:t>GHI NHỚ</a:t>
            </a:r>
            <a:endParaRPr lang="en-US" sz="2500" dirty="0">
              <a:solidFill>
                <a:srgbClr val="C00000"/>
              </a:solidFill>
              <a:latin typeface="Times New Roman" pitchFamily="18" charset="0"/>
              <a:cs typeface="Times New Roman" pitchFamily="18" charset="0"/>
            </a:endParaRPr>
          </a:p>
        </p:txBody>
      </p:sp>
      <p:sp>
        <p:nvSpPr>
          <p:cNvPr id="5" name="Rectangle 4"/>
          <p:cNvSpPr/>
          <p:nvPr/>
        </p:nvSpPr>
        <p:spPr>
          <a:xfrm>
            <a:off x="457200" y="846386"/>
            <a:ext cx="8229600" cy="2400657"/>
          </a:xfrm>
          <a:prstGeom prst="rect">
            <a:avLst/>
          </a:prstGeom>
        </p:spPr>
        <p:txBody>
          <a:bodyPr wrap="square">
            <a:spAutoFit/>
          </a:bodyPr>
          <a:lstStyle/>
          <a:p>
            <a:r>
              <a:rPr lang="vi-VN"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mềm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mềm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soạn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thảo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dễ</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bật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tin </a:t>
            </a:r>
            <a:r>
              <a:rPr lang="en-US" sz="2500" dirty="0" err="1">
                <a:latin typeface="Times New Roman" pitchFamily="18" charset="0"/>
                <a:cs typeface="Times New Roman" pitchFamily="18" charset="0"/>
              </a:rPr>
              <a:t>chính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dùng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a:t>
            </a:r>
          </a:p>
        </p:txBody>
      </p:sp>
    </p:spTree>
    <p:extLst>
      <p:ext uri="{BB962C8B-B14F-4D97-AF65-F5344CB8AC3E}">
        <p14:creationId xmlns:p14="http://schemas.microsoft.com/office/powerpoint/2010/main" val="389257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383" y="533400"/>
            <a:ext cx="8229600" cy="477054"/>
          </a:xfrm>
          <a:prstGeom prst="rect">
            <a:avLst/>
          </a:prstGeom>
        </p:spPr>
        <p:txBody>
          <a:bodyPr wrap="square">
            <a:spAutoFit/>
          </a:bodyPr>
          <a:lstStyle/>
          <a:p>
            <a:r>
              <a:rPr lang="en-US" sz="2500" b="1" dirty="0">
                <a:latin typeface="Times New Roman" pitchFamily="18" charset="0"/>
                <a:cs typeface="Times New Roman" pitchFamily="18" charset="0"/>
              </a:rPr>
              <a:t>3. </a:t>
            </a:r>
            <a:r>
              <a:rPr lang="en-US" sz="2500" b="1" dirty="0" err="1">
                <a:latin typeface="Times New Roman" pitchFamily="18" charset="0"/>
                <a:cs typeface="Times New Roman" pitchFamily="18" charset="0"/>
              </a:rPr>
              <a:t>Tạo</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cấu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trúc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phân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cấp</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trong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trang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trình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chiếu</a:t>
            </a:r>
            <a:endParaRPr lang="en-US" sz="2500" dirty="0">
              <a:latin typeface="Times New Roman" pitchFamily="18" charset="0"/>
              <a:cs typeface="Times New Roman" pitchFamily="18" charset="0"/>
            </a:endParaRPr>
          </a:p>
        </p:txBody>
      </p:sp>
      <p:sp>
        <p:nvSpPr>
          <p:cNvPr id="5" name="Rectangle 4"/>
          <p:cNvSpPr/>
          <p:nvPr/>
        </p:nvSpPr>
        <p:spPr>
          <a:xfrm>
            <a:off x="506128" y="1010454"/>
            <a:ext cx="4114524" cy="477054"/>
          </a:xfrm>
          <a:prstGeom prst="rect">
            <a:avLst/>
          </a:prstGeom>
        </p:spPr>
        <p:txBody>
          <a:bodyPr wrap="none">
            <a:spAutoFit/>
          </a:bodyPr>
          <a:lstStyle/>
          <a:p>
            <a:r>
              <a:rPr lang="en-US" sz="2500" b="1" i="1" dirty="0">
                <a:latin typeface="Times New Roman" pitchFamily="18" charset="0"/>
                <a:cs typeface="Times New Roman" pitchFamily="18" charset="0"/>
              </a:rPr>
              <a:t>a) </a:t>
            </a:r>
            <a:r>
              <a:rPr lang="en-US" sz="2500" b="1" i="1" dirty="0" err="1">
                <a:latin typeface="Times New Roman" pitchFamily="18" charset="0"/>
                <a:cs typeface="Times New Roman" pitchFamily="18" charset="0"/>
              </a:rPr>
              <a:t>Trang</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giới</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thiệu</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tổng</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quan</a:t>
            </a:r>
            <a:endParaRPr lang="en-US" sz="2500" dirty="0">
              <a:latin typeface="Times New Roman" pitchFamily="18" charset="0"/>
              <a:cs typeface="Times New Roman" pitchFamily="18" charset="0"/>
            </a:endParaRPr>
          </a:p>
        </p:txBody>
      </p:sp>
      <p:sp>
        <p:nvSpPr>
          <p:cNvPr id="6" name="Rectangle 5"/>
          <p:cNvSpPr/>
          <p:nvPr/>
        </p:nvSpPr>
        <p:spPr>
          <a:xfrm>
            <a:off x="457200" y="1444335"/>
            <a:ext cx="8229600" cy="2015936"/>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?1. </a:t>
            </a:r>
            <a:r>
              <a:rPr lang="vi-VN" sz="2500" i="1" dirty="0" smtClean="0">
                <a:solidFill>
                  <a:srgbClr val="C00000"/>
                </a:solidFill>
                <a:latin typeface="Times New Roman" pitchFamily="18" charset="0"/>
                <a:cs typeface="Times New Roman" pitchFamily="18" charset="0"/>
              </a:rPr>
              <a:t>Tại </a:t>
            </a:r>
            <a:r>
              <a:rPr lang="vi-VN" sz="2500" i="1" dirty="0">
                <a:solidFill>
                  <a:srgbClr val="C00000"/>
                </a:solidFill>
                <a:latin typeface="Times New Roman" pitchFamily="18" charset="0"/>
                <a:cs typeface="Times New Roman" pitchFamily="18" charset="0"/>
              </a:rPr>
              <a:t>sao cần có trang nội dung tổng quan ngay sau trang tiêu đề của bài trình chiếu</a:t>
            </a:r>
            <a:r>
              <a:rPr lang="vi-VN" sz="2500" i="1" dirty="0" smtClean="0">
                <a:solidFill>
                  <a:srgbClr val="C00000"/>
                </a:solidFill>
                <a:latin typeface="Times New Roman" pitchFamily="18" charset="0"/>
                <a:cs typeface="Times New Roman" pitchFamily="18" charset="0"/>
              </a:rPr>
              <a:t>?</a:t>
            </a:r>
            <a:endParaRPr lang="en-US" sz="2500" i="1" dirty="0" smtClean="0">
              <a:solidFill>
                <a:srgbClr val="C00000"/>
              </a:solidFill>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dung </a:t>
            </a:r>
            <a:r>
              <a:rPr lang="en-US" sz="2500" dirty="0" err="1">
                <a:latin typeface="Times New Roman" pitchFamily="18" charset="0"/>
                <a:cs typeface="Times New Roman" pitchFamily="18" charset="0"/>
              </a:rPr>
              <a:t>tổng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người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dễ</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dàng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nắm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bắt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tổng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dung </a:t>
            </a:r>
            <a:r>
              <a:rPr lang="en-US" sz="2500" dirty="0" err="1">
                <a:latin typeface="Times New Roman" pitchFamily="18" charset="0"/>
                <a:cs typeface="Times New Roman" pitchFamily="18" charset="0"/>
              </a:rPr>
              <a:t>chính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bài</a:t>
            </a:r>
            <a:r>
              <a:rPr lang="en-US" sz="250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4718" y="3581400"/>
            <a:ext cx="4315326" cy="3170872"/>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572000" y="3558138"/>
            <a:ext cx="4571999" cy="3194133"/>
          </a:xfrm>
          <a:prstGeom prst="rect">
            <a:avLst/>
          </a:prstGeom>
        </p:spPr>
      </p:pic>
      <p:sp>
        <p:nvSpPr>
          <p:cNvPr id="9" name="TextBox 8"/>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9574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8305800" cy="2400657"/>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 2 </a:t>
            </a:r>
            <a:r>
              <a:rPr lang="en-US" sz="2500" i="1" dirty="0" err="1" smtClean="0">
                <a:solidFill>
                  <a:srgbClr val="C00000"/>
                </a:solidFill>
                <a:latin typeface="Times New Roman" pitchFamily="18" charset="0"/>
                <a:cs typeface="Times New Roman" pitchFamily="18" charset="0"/>
              </a:rPr>
              <a:t>Nêu</a:t>
            </a:r>
            <a:r>
              <a:rPr lang="en-US" sz="2500" i="1" dirty="0" smtClean="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các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bước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chọn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mẫu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trang</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trình</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chiếu</a:t>
            </a:r>
            <a:r>
              <a:rPr lang="en-US" sz="2500" i="1" dirty="0">
                <a:solidFill>
                  <a:srgbClr val="C00000"/>
                </a:solidFill>
                <a:latin typeface="Times New Roman" pitchFamily="18" charset="0"/>
                <a:cs typeface="Times New Roman" pitchFamily="18" charset="0"/>
              </a:rPr>
              <a:t>? </a:t>
            </a:r>
            <a:endParaRPr lang="en-US" sz="2500" i="1" dirty="0" smtClean="0">
              <a:solidFill>
                <a:srgbClr val="C00000"/>
              </a:solidFill>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mẫu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1: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Home.</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Nháy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mũi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tên</a:t>
            </a:r>
            <a:r>
              <a:rPr lang="en-US" sz="2500" dirty="0">
                <a:latin typeface="Times New Roman" pitchFamily="18" charset="0"/>
                <a:cs typeface="Times New Roman" pitchFamily="18" charset="0"/>
              </a:rPr>
              <a:t> </a:t>
            </a:r>
            <a:r>
              <a:rPr lang="en-US" sz="2500" dirty="0">
                <a:latin typeface="Times New Roman" pitchFamily="18" charset="0"/>
                <a:cs typeface="Times New Roman" pitchFamily="18" charset="0"/>
                <a:sym typeface="Webdings"/>
              </a:rPr>
              <a:t></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góc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dưới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nút</a:t>
            </a:r>
            <a:r>
              <a:rPr lang="en-US" sz="2500" dirty="0">
                <a:latin typeface="Times New Roman" pitchFamily="18" charset="0"/>
                <a:cs typeface="Times New Roman" pitchFamily="18" charset="0"/>
              </a:rPr>
              <a:t> New Slide.</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3: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mẫu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Title and Content</a:t>
            </a:r>
            <a:r>
              <a:rPr lang="en-US" sz="2500" dirty="0" smtClean="0">
                <a:latin typeface="Times New Roman" pitchFamily="18" charset="0"/>
                <a:cs typeface="Times New Roman" pitchFamily="18" charset="0"/>
              </a:rPr>
              <a:t>.</a:t>
            </a:r>
          </a:p>
          <a:p>
            <a:endParaRPr lang="en-US" sz="2500" dirty="0">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547712" y="2839453"/>
            <a:ext cx="5596288" cy="4008922"/>
          </a:xfrm>
          <a:prstGeom prst="rect">
            <a:avLst/>
          </a:prstGeom>
        </p:spPr>
      </p:pic>
      <p:sp>
        <p:nvSpPr>
          <p:cNvPr id="7" name="TextBox 6"/>
          <p:cNvSpPr txBox="1"/>
          <p:nvPr/>
        </p:nvSpPr>
        <p:spPr>
          <a:xfrm>
            <a:off x="2286000" y="4191000"/>
            <a:ext cx="1261712" cy="477054"/>
          </a:xfrm>
          <a:prstGeom prst="rect">
            <a:avLst/>
          </a:prstGeom>
          <a:noFill/>
        </p:spPr>
        <p:txBody>
          <a:bodyPr wrap="square" rtlCol="0">
            <a:spAutoFit/>
          </a:bodyPr>
          <a:lstStyle/>
          <a:p>
            <a:r>
              <a:rPr lang="vi-VN" sz="2500" dirty="0" smtClean="0">
                <a:solidFill>
                  <a:srgbClr val="C00000"/>
                </a:solidFill>
                <a:latin typeface="Times New Roman" pitchFamily="18" charset="0"/>
                <a:cs typeface="Times New Roman" pitchFamily="18" charset="0"/>
              </a:rPr>
              <a:t>Bướ</a:t>
            </a:r>
            <a:r>
              <a:rPr lang="en-US" sz="2500" dirty="0" smtClean="0">
                <a:solidFill>
                  <a:srgbClr val="C00000"/>
                </a:solidFill>
                <a:latin typeface="Times New Roman" pitchFamily="18" charset="0"/>
                <a:cs typeface="Times New Roman" pitchFamily="18" charset="0"/>
              </a:rPr>
              <a:t>c 2</a:t>
            </a:r>
            <a:endParaRPr lang="en-US" sz="2500" dirty="0">
              <a:solidFill>
                <a:srgbClr val="C00000"/>
              </a:solidFill>
              <a:latin typeface="Times New Roman" pitchFamily="18" charset="0"/>
              <a:cs typeface="Times New Roman" pitchFamily="18" charset="0"/>
            </a:endParaRPr>
          </a:p>
        </p:txBody>
      </p:sp>
      <p:sp>
        <p:nvSpPr>
          <p:cNvPr id="8" name="TextBox 7"/>
          <p:cNvSpPr txBox="1"/>
          <p:nvPr/>
        </p:nvSpPr>
        <p:spPr>
          <a:xfrm>
            <a:off x="2379445" y="5257800"/>
            <a:ext cx="1261712" cy="477054"/>
          </a:xfrm>
          <a:prstGeom prst="rect">
            <a:avLst/>
          </a:prstGeom>
          <a:noFill/>
        </p:spPr>
        <p:txBody>
          <a:bodyPr wrap="square" rtlCol="0">
            <a:spAutoFit/>
          </a:bodyPr>
          <a:lstStyle/>
          <a:p>
            <a:r>
              <a:rPr lang="vi-VN" sz="2500" dirty="0" smtClean="0">
                <a:solidFill>
                  <a:srgbClr val="C00000"/>
                </a:solidFill>
                <a:latin typeface="Times New Roman" pitchFamily="18" charset="0"/>
                <a:cs typeface="Times New Roman" pitchFamily="18" charset="0"/>
              </a:rPr>
              <a:t>Bướ</a:t>
            </a:r>
            <a:r>
              <a:rPr lang="en-US" sz="2500" dirty="0" smtClean="0">
                <a:solidFill>
                  <a:srgbClr val="C00000"/>
                </a:solidFill>
                <a:latin typeface="Times New Roman" pitchFamily="18" charset="0"/>
                <a:cs typeface="Times New Roman" pitchFamily="18" charset="0"/>
              </a:rPr>
              <a:t>c 3</a:t>
            </a:r>
            <a:endParaRPr lang="en-US" sz="2500" dirty="0">
              <a:solidFill>
                <a:srgbClr val="C00000"/>
              </a:solidFill>
              <a:latin typeface="Times New Roman" pitchFamily="18" charset="0"/>
              <a:cs typeface="Times New Roman" pitchFamily="18" charset="0"/>
            </a:endParaRPr>
          </a:p>
        </p:txBody>
      </p:sp>
      <p:sp>
        <p:nvSpPr>
          <p:cNvPr id="9" name="TextBox 8"/>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9561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2842" y="7219"/>
            <a:ext cx="3048000" cy="553998"/>
          </a:xfrm>
          <a:prstGeom prst="rect">
            <a:avLst/>
          </a:prstGeom>
          <a:noFill/>
        </p:spPr>
        <p:txBody>
          <a:bodyPr wrap="square" rtlCol="0">
            <a:spAutoFit/>
          </a:bodyPr>
          <a:lstStyle/>
          <a:p>
            <a:r>
              <a:rPr lang="en-US" sz="3000" b="1" dirty="0" smtClean="0">
                <a:solidFill>
                  <a:schemeClr val="bg1"/>
                </a:solidFill>
                <a:latin typeface="Times New Roman" pitchFamily="18" charset="0"/>
                <a:cs typeface="Times New Roman" pitchFamily="18" charset="0"/>
              </a:rPr>
              <a:t>KHỞI ĐỘNG</a:t>
            </a:r>
            <a:endParaRPr lang="en-US" sz="3000" b="1" dirty="0">
              <a:solidFill>
                <a:schemeClr val="bg1"/>
              </a:solidFill>
              <a:latin typeface="Times New Roman" pitchFamily="18" charset="0"/>
              <a:cs typeface="Times New Roman" pitchFamily="18" charset="0"/>
            </a:endParaRPr>
          </a:p>
        </p:txBody>
      </p:sp>
      <p:sp>
        <p:nvSpPr>
          <p:cNvPr id="6" name="Rectangle 5"/>
          <p:cNvSpPr/>
          <p:nvPr/>
        </p:nvSpPr>
        <p:spPr>
          <a:xfrm>
            <a:off x="533400" y="762000"/>
            <a:ext cx="8001000" cy="2015936"/>
          </a:xfrm>
          <a:prstGeom prst="rect">
            <a:avLst/>
          </a:prstGeom>
        </p:spPr>
        <p:txBody>
          <a:bodyPr wrap="square">
            <a:spAutoFit/>
          </a:bodyPr>
          <a:lstStyle/>
          <a:p>
            <a:r>
              <a:rPr lang="vi-VN" sz="2500" dirty="0">
                <a:latin typeface="Times New Roman" pitchFamily="18" charset="0"/>
                <a:cs typeface="Times New Roman" pitchFamily="18" charset="0"/>
              </a:rPr>
              <a:t>Hình 1 là một văn bản được soạn thảo bằng phần mềm MS Word. Em hãy quan sát Hình 1 và trao đổi với bạn bè:</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Chỉ ra tiêu đề, các mục lớn, mục nhỏ trong văn bản.</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Đề xuất cách sao chép nội dung của văn bản sang bài trình chiếu.</a:t>
            </a:r>
            <a:endParaRPr lang="en-US" sz="2500" dirty="0">
              <a:latin typeface="Times New Roman" pitchFamily="18" charset="0"/>
              <a:cs typeface="Times New Roman" pitchFamily="18" charset="0"/>
            </a:endParaRPr>
          </a:p>
        </p:txBody>
      </p:sp>
      <p:pic>
        <p:nvPicPr>
          <p:cNvPr id="7" name="image20.jpg"/>
          <p:cNvPicPr/>
          <p:nvPr/>
        </p:nvPicPr>
        <p:blipFill>
          <a:blip r:embed="rId2" cstate="print">
            <a:extLst>
              <a:ext uri="{28A0092B-C50C-407E-A947-70E740481C1C}">
                <a14:useLocalDpi xmlns:a14="http://schemas.microsoft.com/office/drawing/2010/main" val="0"/>
              </a:ext>
            </a:extLst>
          </a:blip>
          <a:stretch>
            <a:fillRect/>
          </a:stretch>
        </p:blipFill>
        <p:spPr>
          <a:xfrm>
            <a:off x="2438400" y="2514600"/>
            <a:ext cx="4343400" cy="4267200"/>
          </a:xfrm>
          <a:prstGeom prst="rect">
            <a:avLst/>
          </a:prstGeom>
          <a:ln/>
        </p:spPr>
      </p:pic>
    </p:spTree>
    <p:extLst>
      <p:ext uri="{BB962C8B-B14F-4D97-AF65-F5344CB8AC3E}">
        <p14:creationId xmlns:p14="http://schemas.microsoft.com/office/powerpoint/2010/main" val="118601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8229600" cy="861774"/>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?3. </a:t>
            </a:r>
            <a:r>
              <a:rPr lang="en-US" sz="2500" i="1" dirty="0" err="1" smtClean="0">
                <a:solidFill>
                  <a:srgbClr val="C00000"/>
                </a:solidFill>
                <a:latin typeface="Times New Roman" pitchFamily="18" charset="0"/>
                <a:cs typeface="Times New Roman" pitchFamily="18" charset="0"/>
              </a:rPr>
              <a:t>Mẫu</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trang</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trình</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chiếu</a:t>
            </a:r>
            <a:r>
              <a:rPr lang="en-US" sz="2500" i="1" dirty="0" smtClean="0">
                <a:solidFill>
                  <a:srgbClr val="C00000"/>
                </a:solidFill>
                <a:latin typeface="Times New Roman" pitchFamily="18" charset="0"/>
                <a:cs typeface="Times New Roman" pitchFamily="18" charset="0"/>
              </a:rPr>
              <a:t> Title and Content </a:t>
            </a:r>
            <a:r>
              <a:rPr lang="en-US" sz="2500" i="1" dirty="0" err="1" smtClean="0">
                <a:solidFill>
                  <a:srgbClr val="C00000"/>
                </a:solidFill>
                <a:latin typeface="Times New Roman" pitchFamily="18" charset="0"/>
                <a:cs typeface="Times New Roman" pitchFamily="18" charset="0"/>
              </a:rPr>
              <a:t>có</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những</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thành</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phần</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nào</a:t>
            </a:r>
            <a:r>
              <a:rPr lang="en-US" sz="2500" i="1" dirty="0" smtClean="0">
                <a:solidFill>
                  <a:srgbClr val="C00000"/>
                </a:solidFill>
                <a:latin typeface="Times New Roman" pitchFamily="18" charset="0"/>
                <a:cs typeface="Times New Roman" pitchFamily="18" charset="0"/>
              </a:rPr>
              <a:t>?</a:t>
            </a:r>
            <a:endParaRPr lang="en-US" sz="2500" dirty="0">
              <a:solidFill>
                <a:srgbClr val="C00000"/>
              </a:solidFill>
              <a:latin typeface="Times New Roman" pitchFamily="18" charset="0"/>
              <a:cs typeface="Times New Roman" pitchFamily="18" charset="0"/>
            </a:endParaRPr>
          </a:p>
        </p:txBody>
      </p:sp>
      <p:sp>
        <p:nvSpPr>
          <p:cNvPr id="5" name="Rectangle 4"/>
          <p:cNvSpPr/>
          <p:nvPr/>
        </p:nvSpPr>
        <p:spPr>
          <a:xfrm>
            <a:off x="457200" y="1524000"/>
            <a:ext cx="8305800" cy="1246495"/>
          </a:xfrm>
          <a:prstGeom prst="rect">
            <a:avLst/>
          </a:prstGeom>
        </p:spPr>
        <p:txBody>
          <a:bodyPr wrap="square">
            <a:spAutoFit/>
          </a:bodyPr>
          <a:lstStyle/>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Mẫu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Title and Content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phần</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Nội</a:t>
            </a:r>
            <a:r>
              <a:rPr lang="en-US" sz="2500" dirty="0">
                <a:latin typeface="Times New Roman" pitchFamily="18" charset="0"/>
                <a:cs typeface="Times New Roman" pitchFamily="18" charset="0"/>
              </a:rPr>
              <a:t> dung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524000" y="2770495"/>
            <a:ext cx="4343400" cy="3646805"/>
          </a:xfrm>
          <a:prstGeom prst="rect">
            <a:avLst/>
          </a:prstGeom>
        </p:spPr>
      </p:pic>
      <p:sp>
        <p:nvSpPr>
          <p:cNvPr id="7" name="TextBox 6"/>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9028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3525324" cy="477054"/>
          </a:xfrm>
          <a:prstGeom prst="rect">
            <a:avLst/>
          </a:prstGeom>
        </p:spPr>
        <p:txBody>
          <a:bodyPr wrap="none">
            <a:spAutoFit/>
          </a:bodyPr>
          <a:lstStyle/>
          <a:p>
            <a:r>
              <a:rPr lang="en-US" sz="2500" b="1" i="1" dirty="0">
                <a:latin typeface="Times New Roman" pitchFamily="18" charset="0"/>
                <a:cs typeface="Times New Roman" pitchFamily="18" charset="0"/>
              </a:rPr>
              <a:t>b) </a:t>
            </a:r>
            <a:r>
              <a:rPr lang="en-US" sz="2500" b="1" i="1" dirty="0" err="1">
                <a:latin typeface="Times New Roman" pitchFamily="18" charset="0"/>
                <a:cs typeface="Times New Roman" pitchFamily="18" charset="0"/>
              </a:rPr>
              <a:t>Tạo</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cấu</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trúc</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phân</a:t>
            </a:r>
            <a:r>
              <a:rPr lang="en-US" sz="2500" b="1" i="1" dirty="0">
                <a:latin typeface="Times New Roman" pitchFamily="18" charset="0"/>
                <a:cs typeface="Times New Roman" pitchFamily="18" charset="0"/>
              </a:rPr>
              <a:t> </a:t>
            </a:r>
            <a:r>
              <a:rPr lang="en-US" sz="2500" b="1" i="1" dirty="0" err="1">
                <a:latin typeface="Times New Roman" pitchFamily="18" charset="0"/>
                <a:cs typeface="Times New Roman" pitchFamily="18" charset="0"/>
              </a:rPr>
              <a:t>cấp</a:t>
            </a:r>
            <a:endParaRPr lang="en-US" sz="2500" dirty="0">
              <a:latin typeface="Times New Roman" pitchFamily="18" charset="0"/>
              <a:cs typeface="Times New Roman" pitchFamily="18" charset="0"/>
            </a:endParaRPr>
          </a:p>
        </p:txBody>
      </p:sp>
      <p:sp>
        <p:nvSpPr>
          <p:cNvPr id="5" name="Rectangle 4"/>
          <p:cNvSpPr/>
          <p:nvPr/>
        </p:nvSpPr>
        <p:spPr>
          <a:xfrm>
            <a:off x="457200" y="750332"/>
            <a:ext cx="8229600" cy="2400657"/>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?1. </a:t>
            </a:r>
            <a:r>
              <a:rPr lang="en-US" sz="2500" i="1" dirty="0" err="1" smtClean="0">
                <a:solidFill>
                  <a:srgbClr val="C00000"/>
                </a:solidFill>
                <a:latin typeface="Times New Roman" pitchFamily="18" charset="0"/>
                <a:cs typeface="Times New Roman" pitchFamily="18" charset="0"/>
              </a:rPr>
              <a:t>Cấu</a:t>
            </a:r>
            <a:r>
              <a:rPr lang="en-US" sz="2500" i="1" dirty="0" smtClean="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trúc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phân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cấp</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gồm</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những</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thành</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phần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gì</a:t>
            </a:r>
            <a:r>
              <a:rPr lang="en-US" sz="2500" i="1" dirty="0" smtClean="0">
                <a:solidFill>
                  <a:srgbClr val="C00000"/>
                </a:solidFill>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trúc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gồm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danh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những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nhau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Mỗi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a:t>
            </a:r>
          </a:p>
          <a:p>
            <a:r>
              <a:rPr lang="en-US" sz="2500" i="1" dirty="0" smtClean="0">
                <a:solidFill>
                  <a:srgbClr val="C00000"/>
                </a:solidFill>
                <a:latin typeface="Times New Roman" pitchFamily="18" charset="0"/>
                <a:cs typeface="Times New Roman" pitchFamily="18" charset="0"/>
              </a:rPr>
              <a:t>?2. </a:t>
            </a:r>
            <a:r>
              <a:rPr lang="en-US" sz="2500" i="1" dirty="0" err="1" smtClean="0">
                <a:solidFill>
                  <a:srgbClr val="C00000"/>
                </a:solidFill>
                <a:latin typeface="Times New Roman" pitchFamily="18" charset="0"/>
                <a:cs typeface="Times New Roman" pitchFamily="18" charset="0"/>
              </a:rPr>
              <a:t>Cần</a:t>
            </a:r>
            <a:r>
              <a:rPr lang="en-US" sz="2500" i="1" dirty="0" smtClean="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làm</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gì</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để</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tạo</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cấu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trúc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phân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cấp</a:t>
            </a:r>
            <a:r>
              <a:rPr lang="en-US" sz="2500" i="1" dirty="0" smtClean="0">
                <a:solidFill>
                  <a:srgbClr val="C00000"/>
                </a:solidFill>
                <a:latin typeface="Times New Roman" pitchFamily="18" charset="0"/>
                <a:cs typeface="Times New Roman" pitchFamily="18" charset="0"/>
              </a:rPr>
              <a:t>?</a:t>
            </a: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Cần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thực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hiện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thay</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đổi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mức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phân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cấp</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của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các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mục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để</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tạo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cấu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trúc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phân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cấp</a:t>
            </a:r>
            <a:r>
              <a:rPr lang="en-US" sz="2500" dirty="0" smtClean="0">
                <a:latin typeface="Times New Roman" pitchFamily="18" charset="0"/>
                <a:cs typeface="Times New Roman" pitchFamily="18" charset="0"/>
              </a:rPr>
              <a:t>.</a:t>
            </a:r>
          </a:p>
        </p:txBody>
      </p:sp>
      <p:sp>
        <p:nvSpPr>
          <p:cNvPr id="6" name="TextBox 5"/>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37745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229600" cy="4324261"/>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?3.  </a:t>
            </a:r>
            <a:r>
              <a:rPr lang="en-US" sz="2500" i="1" dirty="0" err="1" smtClean="0">
                <a:solidFill>
                  <a:srgbClr val="C00000"/>
                </a:solidFill>
                <a:latin typeface="Times New Roman" pitchFamily="18" charset="0"/>
                <a:cs typeface="Times New Roman" pitchFamily="18" charset="0"/>
              </a:rPr>
              <a:t>Nêu</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các</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bước</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thực</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hiện</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thay</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đổi</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mức</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phân</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cấp</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của</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một</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mục</a:t>
            </a:r>
            <a:r>
              <a:rPr lang="en-US" sz="2500" i="1" dirty="0" smtClean="0">
                <a:solidFill>
                  <a:srgbClr val="C00000"/>
                </a:solidFill>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pahaan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1: </a:t>
            </a:r>
            <a:r>
              <a:rPr lang="en-US" sz="2500" dirty="0" err="1">
                <a:latin typeface="Times New Roman" pitchFamily="18" charset="0"/>
                <a:cs typeface="Times New Roman" pitchFamily="18" charset="0"/>
              </a:rPr>
              <a:t>Đặt</a:t>
            </a:r>
            <a:r>
              <a:rPr lang="en-US" sz="2500" dirty="0">
                <a:latin typeface="Times New Roman" pitchFamily="18" charset="0"/>
                <a:cs typeface="Times New Roman" pitchFamily="18" charset="0"/>
              </a:rPr>
              <a:t> con </a:t>
            </a:r>
            <a:r>
              <a:rPr lang="en-US" sz="2500" dirty="0" err="1">
                <a:latin typeface="Times New Roman" pitchFamily="18" charset="0"/>
                <a:cs typeface="Times New Roman" pitchFamily="18" charset="0"/>
              </a:rPr>
              <a:t>trỏ</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soạn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thảo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Home&gt;Paragraph:</a:t>
            </a:r>
          </a:p>
          <a:p>
            <a:r>
              <a:rPr lang="en-US" sz="2500" dirty="0">
                <a:latin typeface="Times New Roman" pitchFamily="18" charset="0"/>
                <a:cs typeface="Times New Roman" pitchFamily="18" charset="0"/>
                <a:sym typeface="Wingdings"/>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(Increase List Level) (</a:t>
            </a:r>
            <a:r>
              <a:rPr lang="en-US" sz="2500" dirty="0" err="1">
                <a:latin typeface="Times New Roman" pitchFamily="18" charset="0"/>
                <a:cs typeface="Times New Roman" pitchFamily="18" charset="0"/>
              </a:rPr>
              <a:t>hoặc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gõ</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phím</a:t>
            </a:r>
            <a:r>
              <a:rPr lang="en-US" sz="2500" dirty="0">
                <a:latin typeface="Times New Roman" pitchFamily="18" charset="0"/>
                <a:cs typeface="Times New Roman" pitchFamily="18" charset="0"/>
              </a:rPr>
              <a:t> Tab)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tăng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sym typeface="Wingdings"/>
              </a:rPr>
              <a: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(Decrease List Level) (</a:t>
            </a:r>
            <a:r>
              <a:rPr lang="en-US" sz="2500" dirty="0" err="1">
                <a:latin typeface="Times New Roman" pitchFamily="18" charset="0"/>
                <a:cs typeface="Times New Roman" pitchFamily="18" charset="0"/>
              </a:rPr>
              <a:t>hoặc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gõ</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phím</a:t>
            </a:r>
            <a:r>
              <a:rPr lang="en-US" sz="2500" dirty="0">
                <a:latin typeface="Times New Roman" pitchFamily="18" charset="0"/>
                <a:cs typeface="Times New Roman" pitchFamily="18" charset="0"/>
              </a:rPr>
              <a:t> Shift + Tab)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a:t>
            </a:r>
          </a:p>
          <a:p>
            <a:endParaRPr lang="en-US" sz="2500" dirty="0">
              <a:solidFill>
                <a:srgbClr val="C00000"/>
              </a:solidFill>
              <a:latin typeface="Times New Roman" pitchFamily="18" charset="0"/>
              <a:cs typeface="Times New Roman" pitchFamily="18" charset="0"/>
            </a:endParaRPr>
          </a:p>
        </p:txBody>
      </p:sp>
      <p:sp>
        <p:nvSpPr>
          <p:cNvPr id="5" name="TextBox 4"/>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8687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8077200" cy="861774"/>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?4. </a:t>
            </a:r>
            <a:r>
              <a:rPr lang="en-US" sz="2500" i="1" dirty="0" err="1" smtClean="0">
                <a:solidFill>
                  <a:srgbClr val="C00000"/>
                </a:solidFill>
                <a:latin typeface="Times New Roman" pitchFamily="18" charset="0"/>
                <a:cs typeface="Times New Roman" pitchFamily="18" charset="0"/>
              </a:rPr>
              <a:t>Khi</a:t>
            </a:r>
            <a:r>
              <a:rPr lang="en-US" sz="2500" i="1" dirty="0" smtClean="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em</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tăng</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hoặc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giảm</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mức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phân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cấp</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thì</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đoạn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văn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bản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có</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gì</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thay</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đổi</a:t>
            </a:r>
            <a:r>
              <a:rPr lang="en-US" sz="2500" i="1" dirty="0">
                <a:solidFill>
                  <a:srgbClr val="C00000"/>
                </a:solidFill>
                <a:latin typeface="Times New Roman" pitchFamily="18" charset="0"/>
                <a:cs typeface="Times New Roman" pitchFamily="18" charset="0"/>
              </a:rPr>
              <a:t>?</a:t>
            </a:r>
            <a:endParaRPr lang="en-US" sz="2500" dirty="0">
              <a:solidFill>
                <a:srgbClr val="C00000"/>
              </a:solidFill>
              <a:latin typeface="Times New Roman" pitchFamily="18" charset="0"/>
              <a:cs typeface="Times New Roman" pitchFamily="18" charset="0"/>
            </a:endParaRPr>
          </a:p>
        </p:txBody>
      </p:sp>
      <p:sp>
        <p:nvSpPr>
          <p:cNvPr id="5" name="Rectangle 4"/>
          <p:cNvSpPr/>
          <p:nvPr/>
        </p:nvSpPr>
        <p:spPr>
          <a:xfrm>
            <a:off x="533400" y="1676400"/>
            <a:ext cx="8077200" cy="2015936"/>
          </a:xfrm>
          <a:prstGeom prst="rect">
            <a:avLst/>
          </a:prstGeom>
        </p:spPr>
        <p:txBody>
          <a:bodyPr wrap="square">
            <a:spAutoFit/>
          </a:bodyPr>
          <a:lstStyle/>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tăng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đoạn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dịch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chuyển</a:t>
            </a:r>
            <a:r>
              <a:rPr lang="en-US" sz="2500" dirty="0">
                <a:latin typeface="Times New Roman" pitchFamily="18" charset="0"/>
                <a:cs typeface="Times New Roman" pitchFamily="18" charset="0"/>
              </a:rPr>
              <a:t> sang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đoạn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bản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tự</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dịch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chuyển</a:t>
            </a:r>
            <a:r>
              <a:rPr lang="en-US" sz="2500" dirty="0">
                <a:latin typeface="Times New Roman" pitchFamily="18" charset="0"/>
                <a:cs typeface="Times New Roman" pitchFamily="18" charset="0"/>
              </a:rPr>
              <a:t> sang </a:t>
            </a:r>
            <a:r>
              <a:rPr lang="en-US" sz="2500" dirty="0" err="1">
                <a:latin typeface="Times New Roman" pitchFamily="18" charset="0"/>
                <a:cs typeface="Times New Roman" pitchFamily="18" charset="0"/>
              </a:rPr>
              <a:t>trái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tăng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cỡ</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chữ</a:t>
            </a:r>
            <a:r>
              <a:rPr lang="en-US" sz="2500" dirty="0">
                <a:latin typeface="Times New Roman" pitchFamily="18" charset="0"/>
                <a:cs typeface="Times New Roman" pitchFamily="18" charset="0"/>
              </a:rPr>
              <a:t>.</a:t>
            </a:r>
          </a:p>
        </p:txBody>
      </p:sp>
      <p:sp>
        <p:nvSpPr>
          <p:cNvPr id="6" name="TextBox 5"/>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1343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4386137" cy="369332"/>
          </a:xfrm>
          <a:prstGeom prst="rect">
            <a:avLst/>
          </a:prstGeom>
        </p:spPr>
        <p:txBody>
          <a:bodyPr wrap="none">
            <a:spAutoFit/>
          </a:bodyPr>
          <a:lstStyle/>
          <a:p>
            <a:r>
              <a:rPr lang="en-US" b="1" i="1" dirty="0"/>
              <a:t>c) </a:t>
            </a:r>
            <a:r>
              <a:rPr lang="en-US" b="1" i="1" dirty="0" err="1"/>
              <a:t>Thay</a:t>
            </a:r>
            <a:r>
              <a:rPr lang="en-US" b="1" i="1" dirty="0"/>
              <a:t> </a:t>
            </a:r>
            <a:r>
              <a:rPr lang="en-US" b="1" i="1" dirty="0" err="1"/>
              <a:t>đổi</a:t>
            </a:r>
            <a:r>
              <a:rPr lang="en-US" b="1" i="1" dirty="0"/>
              <a:t> </a:t>
            </a:r>
            <a:r>
              <a:rPr lang="en-US" b="1" i="1" dirty="0" err="1"/>
              <a:t>kí</a:t>
            </a:r>
            <a:r>
              <a:rPr lang="en-US" b="1" i="1" dirty="0"/>
              <a:t> </a:t>
            </a:r>
            <a:r>
              <a:rPr lang="en-US" b="1" i="1" dirty="0" err="1"/>
              <a:t>hiệu</a:t>
            </a:r>
            <a:r>
              <a:rPr lang="en-US" b="1" i="1" dirty="0"/>
              <a:t> </a:t>
            </a:r>
            <a:r>
              <a:rPr lang="en-US" b="1" i="1" dirty="0" err="1"/>
              <a:t>đầu</a:t>
            </a:r>
            <a:r>
              <a:rPr lang="en-US" b="1" i="1" dirty="0"/>
              <a:t> </a:t>
            </a:r>
            <a:r>
              <a:rPr lang="en-US" b="1" i="1" dirty="0" err="1"/>
              <a:t>mục</a:t>
            </a:r>
            <a:r>
              <a:rPr lang="en-US" b="1" i="1" dirty="0"/>
              <a:t> </a:t>
            </a:r>
            <a:r>
              <a:rPr lang="en-US" b="1" i="1" dirty="0" err="1"/>
              <a:t>phân</a:t>
            </a:r>
            <a:r>
              <a:rPr lang="en-US" b="1" i="1" dirty="0"/>
              <a:t> </a:t>
            </a:r>
            <a:r>
              <a:rPr lang="en-US" b="1" i="1" dirty="0" err="1"/>
              <a:t>cấp</a:t>
            </a:r>
            <a:endParaRPr lang="en-US" dirty="0"/>
          </a:p>
        </p:txBody>
      </p:sp>
      <p:sp>
        <p:nvSpPr>
          <p:cNvPr id="5" name="Rectangle 4"/>
          <p:cNvSpPr/>
          <p:nvPr/>
        </p:nvSpPr>
        <p:spPr>
          <a:xfrm>
            <a:off x="549442" y="1213008"/>
            <a:ext cx="8137358" cy="1246495"/>
          </a:xfrm>
          <a:prstGeom prst="rect">
            <a:avLst/>
          </a:prstGeom>
        </p:spPr>
        <p:txBody>
          <a:bodyPr wrap="square">
            <a:spAutoFit/>
          </a:bodyPr>
          <a:lstStyle/>
          <a:p>
            <a:r>
              <a:rPr lang="vi-VN" sz="2500" dirty="0">
                <a:solidFill>
                  <a:srgbClr val="C00000"/>
                </a:solidFill>
                <a:latin typeface="Times New Roman" pitchFamily="18" charset="0"/>
                <a:cs typeface="Times New Roman" pitchFamily="18" charset="0"/>
              </a:rPr>
              <a:t>Nếu bạn Nam muốn thay đổi kí hiệu chấm tròn, màu đen ở đầu các mục “Thiết bị vào, Thiết bị ra, Bộ xử lí trung tâm và bộ nhớ” thì có thay đổi được không?</a:t>
            </a:r>
            <a:endParaRPr lang="en-US" sz="2500" dirty="0">
              <a:solidFill>
                <a:srgbClr val="C00000"/>
              </a:solidFill>
              <a:latin typeface="Times New Roman" pitchFamily="18" charset="0"/>
              <a:cs typeface="Times New Roman"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50244" y="2362200"/>
            <a:ext cx="7984156" cy="4495800"/>
          </a:xfrm>
          <a:prstGeom prst="rect">
            <a:avLst/>
          </a:prstGeom>
        </p:spPr>
      </p:pic>
    </p:spTree>
    <p:extLst>
      <p:ext uri="{BB962C8B-B14F-4D97-AF65-F5344CB8AC3E}">
        <p14:creationId xmlns:p14="http://schemas.microsoft.com/office/powerpoint/2010/main" val="2618578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14400"/>
            <a:ext cx="8458200" cy="4324261"/>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?1. </a:t>
            </a:r>
            <a:r>
              <a:rPr lang="en-US" sz="2500" i="1" dirty="0" err="1" smtClean="0">
                <a:solidFill>
                  <a:srgbClr val="C00000"/>
                </a:solidFill>
                <a:latin typeface="Times New Roman" pitchFamily="18" charset="0"/>
                <a:cs typeface="Times New Roman" pitchFamily="18" charset="0"/>
              </a:rPr>
              <a:t>Tại</a:t>
            </a:r>
            <a:r>
              <a:rPr lang="en-US" sz="2500" i="1" dirty="0" smtClean="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sao</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cần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thay</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đổi</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kí</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hiệu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đầu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mục</a:t>
            </a:r>
            <a:r>
              <a:rPr lang="en-US" sz="2500" i="1" dirty="0">
                <a:solidFill>
                  <a:srgbClr val="C00000"/>
                </a:solidFill>
                <a:latin typeface="Times New Roman" pitchFamily="18" charset="0"/>
                <a:cs typeface="Times New Roman" pitchFamily="18" charset="0"/>
              </a:rPr>
              <a:t>? </a:t>
            </a:r>
            <a:endParaRPr lang="en-US" sz="2500" i="1" dirty="0" smtClean="0">
              <a:solidFill>
                <a:srgbClr val="C00000"/>
              </a:solidFill>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người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dễ</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dàng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trúc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bày</a:t>
            </a:r>
            <a:r>
              <a:rPr lang="en-US" sz="2500" dirty="0">
                <a:latin typeface="Times New Roman" pitchFamily="18" charset="0"/>
                <a:cs typeface="Times New Roman" pitchFamily="18" charset="0"/>
              </a:rPr>
              <a:t>.</a:t>
            </a:r>
          </a:p>
          <a:p>
            <a:r>
              <a:rPr lang="en-US" sz="2500" i="1" dirty="0" smtClean="0">
                <a:solidFill>
                  <a:srgbClr val="C00000"/>
                </a:solidFill>
                <a:latin typeface="Times New Roman" pitchFamily="18" charset="0"/>
                <a:cs typeface="Times New Roman" pitchFamily="18" charset="0"/>
              </a:rPr>
              <a:t>?2. </a:t>
            </a:r>
            <a:r>
              <a:rPr lang="en-US" sz="2500" i="1" dirty="0" err="1" smtClean="0">
                <a:solidFill>
                  <a:srgbClr val="C00000"/>
                </a:solidFill>
                <a:latin typeface="Times New Roman" pitchFamily="18" charset="0"/>
                <a:cs typeface="Times New Roman" pitchFamily="18" charset="0"/>
              </a:rPr>
              <a:t>Nêu</a:t>
            </a:r>
            <a:r>
              <a:rPr lang="en-US" sz="2500" i="1" dirty="0" smtClean="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các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bước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thực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hiện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thay</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đổi</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kí</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hiệu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đầu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mục</a:t>
            </a:r>
            <a:r>
              <a:rPr lang="en-US" sz="2500" i="1" dirty="0" smtClean="0">
                <a:solidFill>
                  <a:srgbClr val="C00000"/>
                </a:solidFill>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1: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hoặc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nhau</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Home.</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3: </a:t>
            </a:r>
            <a:r>
              <a:rPr lang="en-US" sz="2500" dirty="0" err="1">
                <a:latin typeface="Times New Roman" pitchFamily="18" charset="0"/>
                <a:cs typeface="Times New Roman" pitchFamily="18" charset="0"/>
              </a:rPr>
              <a:t>Nháy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mũi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tên</a:t>
            </a:r>
            <a:r>
              <a:rPr lang="en-US" sz="2500" dirty="0">
                <a:latin typeface="Times New Roman" pitchFamily="18" charset="0"/>
                <a:cs typeface="Times New Roman" pitchFamily="18" charset="0"/>
              </a:rPr>
              <a:t> </a:t>
            </a:r>
            <a:r>
              <a:rPr lang="en-US" sz="2500" dirty="0">
                <a:latin typeface="Times New Roman" pitchFamily="18" charset="0"/>
                <a:cs typeface="Times New Roman" pitchFamily="18" charset="0"/>
                <a:sym typeface="Webdings"/>
              </a:rPr>
              <a:t></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góc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dưới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Bullets.</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4: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muốn</a:t>
            </a:r>
            <a:r>
              <a:rPr lang="en-US" sz="2500" dirty="0">
                <a:latin typeface="Times New Roman" pitchFamily="18" charset="0"/>
                <a:cs typeface="Times New Roman" pitchFamily="18" charset="0"/>
              </a:rPr>
              <a:t>.</a:t>
            </a:r>
          </a:p>
          <a:p>
            <a:endParaRPr lang="en-US" sz="2500" dirty="0">
              <a:solidFill>
                <a:srgbClr val="C00000"/>
              </a:solidFill>
              <a:latin typeface="Times New Roman" pitchFamily="18" charset="0"/>
              <a:cs typeface="Times New Roman" pitchFamily="18" charset="0"/>
            </a:endParaRPr>
          </a:p>
        </p:txBody>
      </p:sp>
      <p:sp>
        <p:nvSpPr>
          <p:cNvPr id="5" name="TextBox 4"/>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3520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8600" y="762000"/>
            <a:ext cx="8305800" cy="6172200"/>
          </a:xfrm>
          <a:prstGeom prst="rect">
            <a:avLst/>
          </a:prstGeom>
        </p:spPr>
      </p:pic>
      <p:sp>
        <p:nvSpPr>
          <p:cNvPr id="5" name="TextBox 4"/>
          <p:cNvSpPr txBox="1"/>
          <p:nvPr/>
        </p:nvSpPr>
        <p:spPr>
          <a:xfrm>
            <a:off x="304800" y="319738"/>
            <a:ext cx="4343400" cy="477054"/>
          </a:xfrm>
          <a:prstGeom prst="rect">
            <a:avLst/>
          </a:prstGeom>
          <a:noFill/>
        </p:spPr>
        <p:txBody>
          <a:bodyPr wrap="square" rtlCol="0">
            <a:spAutoFit/>
          </a:bodyPr>
          <a:lstStyle/>
          <a:p>
            <a:r>
              <a:rPr lang="en-US" sz="2500" dirty="0" err="1" smtClean="0">
                <a:solidFill>
                  <a:srgbClr val="C00000"/>
                </a:solidFill>
                <a:latin typeface="Times New Roman" pitchFamily="18" charset="0"/>
                <a:cs typeface="Times New Roman" pitchFamily="18" charset="0"/>
              </a:rPr>
              <a:t>Quan</a:t>
            </a:r>
            <a:r>
              <a:rPr lang="en-US" sz="2500" dirty="0" smtClean="0">
                <a:solidFill>
                  <a:srgbClr val="C00000"/>
                </a:solidFill>
                <a:latin typeface="Times New Roman" pitchFamily="18" charset="0"/>
                <a:cs typeface="Times New Roman" pitchFamily="18" charset="0"/>
              </a:rPr>
              <a:t> </a:t>
            </a:r>
            <a:r>
              <a:rPr lang="en-US" sz="2500" dirty="0" err="1" smtClean="0">
                <a:solidFill>
                  <a:srgbClr val="C00000"/>
                </a:solidFill>
                <a:latin typeface="Times New Roman" pitchFamily="18" charset="0"/>
                <a:cs typeface="Times New Roman" pitchFamily="18" charset="0"/>
              </a:rPr>
              <a:t>sát</a:t>
            </a:r>
            <a:r>
              <a:rPr lang="en-US" sz="2500" dirty="0" smtClean="0">
                <a:solidFill>
                  <a:srgbClr val="C00000"/>
                </a:solidFill>
                <a:latin typeface="Times New Roman" pitchFamily="18" charset="0"/>
                <a:cs typeface="Times New Roman" pitchFamily="18" charset="0"/>
              </a:rPr>
              <a:t> </a:t>
            </a:r>
            <a:r>
              <a:rPr lang="en-US" sz="2500" dirty="0" err="1" smtClean="0">
                <a:solidFill>
                  <a:srgbClr val="C00000"/>
                </a:solidFill>
                <a:latin typeface="Times New Roman" pitchFamily="18" charset="0"/>
                <a:cs typeface="Times New Roman" pitchFamily="18" charset="0"/>
              </a:rPr>
              <a:t>và</a:t>
            </a:r>
            <a:r>
              <a:rPr lang="en-US" sz="2500" dirty="0" smtClean="0">
                <a:solidFill>
                  <a:srgbClr val="C00000"/>
                </a:solidFill>
                <a:latin typeface="Times New Roman" pitchFamily="18" charset="0"/>
                <a:cs typeface="Times New Roman" pitchFamily="18" charset="0"/>
              </a:rPr>
              <a:t> </a:t>
            </a:r>
            <a:r>
              <a:rPr lang="en-US" sz="2500" dirty="0" err="1" smtClean="0">
                <a:solidFill>
                  <a:srgbClr val="C00000"/>
                </a:solidFill>
                <a:latin typeface="Times New Roman" pitchFamily="18" charset="0"/>
                <a:cs typeface="Times New Roman" pitchFamily="18" charset="0"/>
              </a:rPr>
              <a:t>thực</a:t>
            </a:r>
            <a:r>
              <a:rPr lang="en-US" sz="2500" dirty="0" smtClean="0">
                <a:solidFill>
                  <a:srgbClr val="C00000"/>
                </a:solidFill>
                <a:latin typeface="Times New Roman" pitchFamily="18" charset="0"/>
                <a:cs typeface="Times New Roman" pitchFamily="18" charset="0"/>
              </a:rPr>
              <a:t> </a:t>
            </a:r>
            <a:r>
              <a:rPr lang="en-US" sz="2500" dirty="0" err="1" smtClean="0">
                <a:solidFill>
                  <a:srgbClr val="C00000"/>
                </a:solidFill>
                <a:latin typeface="Times New Roman" pitchFamily="18" charset="0"/>
                <a:cs typeface="Times New Roman" pitchFamily="18" charset="0"/>
              </a:rPr>
              <a:t>hành</a:t>
            </a:r>
            <a:endParaRPr lang="en-US" sz="25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4153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38200"/>
            <a:ext cx="8229600" cy="2785378"/>
          </a:xfrm>
          <a:prstGeom prst="rect">
            <a:avLst/>
          </a:prstGeom>
        </p:spPr>
        <p:txBody>
          <a:bodyPr wrap="square">
            <a:spAutoFit/>
          </a:bodyPr>
          <a:lstStyle/>
          <a:p>
            <a:r>
              <a:rPr lang="en-US" sz="2500" i="1" dirty="0" smtClean="0">
                <a:solidFill>
                  <a:srgbClr val="C00000"/>
                </a:solidFill>
                <a:latin typeface="Times New Roman" pitchFamily="18" charset="0"/>
                <a:cs typeface="Times New Roman" pitchFamily="18" charset="0"/>
              </a:rPr>
              <a:t>?1. Theo </a:t>
            </a:r>
            <a:r>
              <a:rPr lang="en-US" sz="2500" i="1" dirty="0" err="1">
                <a:solidFill>
                  <a:srgbClr val="C00000"/>
                </a:solidFill>
                <a:latin typeface="Times New Roman" pitchFamily="18" charset="0"/>
                <a:cs typeface="Times New Roman" pitchFamily="18" charset="0"/>
              </a:rPr>
              <a:t>em</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cần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thay</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đổi</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mức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phân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cấp</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kí</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hiệu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đầu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mục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cho</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các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mục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nào</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trên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trang</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trình</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chiếu</a:t>
            </a:r>
            <a:r>
              <a:rPr lang="en-US" sz="2500" i="1" dirty="0">
                <a:solidFill>
                  <a:srgbClr val="C00000"/>
                </a:solidFill>
                <a:latin typeface="Times New Roman" pitchFamily="18" charset="0"/>
                <a:cs typeface="Times New Roman" pitchFamily="18" charset="0"/>
              </a:rPr>
              <a:t> ở </a:t>
            </a:r>
            <a:r>
              <a:rPr lang="en-US" sz="2500" i="1" dirty="0" err="1">
                <a:solidFill>
                  <a:srgbClr val="C00000"/>
                </a:solidFill>
                <a:latin typeface="Times New Roman" pitchFamily="18" charset="0"/>
                <a:cs typeface="Times New Roman" pitchFamily="18" charset="0"/>
              </a:rPr>
              <a:t>Hình</a:t>
            </a:r>
            <a:r>
              <a:rPr lang="en-US" sz="2500" i="1" dirty="0">
                <a:solidFill>
                  <a:srgbClr val="C00000"/>
                </a:solidFill>
                <a:latin typeface="Times New Roman" pitchFamily="18" charset="0"/>
                <a:cs typeface="Times New Roman" pitchFamily="18" charset="0"/>
              </a:rPr>
              <a:t> 13? </a:t>
            </a:r>
            <a:endParaRPr lang="en-US" sz="2500" i="1" dirty="0" smtClean="0">
              <a:solidFill>
                <a:srgbClr val="C00000"/>
              </a:solidFill>
              <a:latin typeface="Times New Roman" pitchFamily="18" charset="0"/>
              <a:cs typeface="Times New Roman" pitchFamily="18" charset="0"/>
            </a:endParaRP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Thay</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đổi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kí</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hiệu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đầu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mục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phân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cấp</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mục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hệ</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điều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hành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phần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mềm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ứng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dụng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tương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tự</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như</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đối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với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các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mục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thiết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bị</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vào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thiết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bị</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ra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bộ</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xử</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lí</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trung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tâm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và</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bộ</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nhớ</a:t>
            </a:r>
            <a:r>
              <a:rPr lang="en-US" sz="2500" dirty="0" smtClean="0">
                <a:latin typeface="Times New Roman" pitchFamily="18" charset="0"/>
                <a:cs typeface="Times New Roman" pitchFamily="18" charset="0"/>
              </a:rPr>
              <a:t>.</a:t>
            </a:r>
          </a:p>
          <a:p>
            <a:r>
              <a:rPr lang="en-US" sz="2500" i="1" dirty="0" smtClean="0">
                <a:solidFill>
                  <a:srgbClr val="C00000"/>
                </a:solidFill>
                <a:latin typeface="Times New Roman" pitchFamily="18" charset="0"/>
                <a:cs typeface="Times New Roman" pitchFamily="18" charset="0"/>
              </a:rPr>
              <a:t>?2. </a:t>
            </a:r>
            <a:r>
              <a:rPr lang="en-US" sz="2500" i="1" dirty="0" err="1" smtClean="0">
                <a:solidFill>
                  <a:srgbClr val="C00000"/>
                </a:solidFill>
                <a:latin typeface="Times New Roman" pitchFamily="18" charset="0"/>
                <a:cs typeface="Times New Roman" pitchFamily="18" charset="0"/>
              </a:rPr>
              <a:t>Thực</a:t>
            </a:r>
            <a:r>
              <a:rPr lang="en-US" sz="2500" i="1" dirty="0" smtClean="0">
                <a:solidFill>
                  <a:srgbClr val="C00000"/>
                </a:solidFill>
                <a:latin typeface="Times New Roman" pitchFamily="18" charset="0"/>
                <a:cs typeface="Times New Roman" pitchFamily="18" charset="0"/>
              </a:rPr>
              <a:t> </a:t>
            </a:r>
            <a:r>
              <a:rPr lang="en-US" sz="2500" i="1" dirty="0" err="1" smtClean="0">
                <a:solidFill>
                  <a:srgbClr val="C00000"/>
                </a:solidFill>
                <a:latin typeface="Times New Roman" pitchFamily="18" charset="0"/>
                <a:cs typeface="Times New Roman" pitchFamily="18" charset="0"/>
              </a:rPr>
              <a:t>hành</a:t>
            </a:r>
            <a:r>
              <a:rPr lang="en-US" sz="2500" i="1" dirty="0" smtClean="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thao</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tác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thực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hiện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thay</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đổi</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mức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phân</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cấp</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kí</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hiệu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đầu</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mục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cho</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các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mục</a:t>
            </a:r>
            <a:r>
              <a:rPr lang="en-US" sz="2500" i="1" dirty="0">
                <a:solidFill>
                  <a:srgbClr val="C00000"/>
                </a:solidFill>
                <a:latin typeface="Times New Roman" pitchFamily="18" charset="0"/>
                <a:cs typeface="Times New Roman" pitchFamily="18" charset="0"/>
              </a:rPr>
              <a:t> </a:t>
            </a:r>
            <a:r>
              <a:rPr lang="en-US" sz="2500" i="1" dirty="0" err="1">
                <a:solidFill>
                  <a:srgbClr val="C00000"/>
                </a:solidFill>
                <a:latin typeface="Times New Roman" pitchFamily="18" charset="0"/>
                <a:cs typeface="Times New Roman" pitchFamily="18" charset="0"/>
              </a:rPr>
              <a:t>đó</a:t>
            </a:r>
            <a:r>
              <a:rPr lang="en-US" sz="2500" i="1" dirty="0">
                <a:solidFill>
                  <a:srgbClr val="C00000"/>
                </a:solidFill>
                <a:latin typeface="Times New Roman" pitchFamily="18" charset="0"/>
                <a:cs typeface="Times New Roman" pitchFamily="18" charset="0"/>
              </a:rPr>
              <a:t>.</a:t>
            </a:r>
            <a:endParaRPr lang="en-US" sz="2500" dirty="0">
              <a:solidFill>
                <a:srgbClr val="C00000"/>
              </a:solidFill>
              <a:latin typeface="Times New Roman" pitchFamily="18" charset="0"/>
              <a:cs typeface="Times New Roman" pitchFamily="18" charset="0"/>
            </a:endParaRPr>
          </a:p>
        </p:txBody>
      </p:sp>
      <p:sp>
        <p:nvSpPr>
          <p:cNvPr id="5" name="TextBox 4"/>
          <p:cNvSpPr txBox="1"/>
          <p:nvPr/>
        </p:nvSpPr>
        <p:spPr>
          <a:xfrm>
            <a:off x="4876800" y="0"/>
            <a:ext cx="32766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THẢO LUẬN NHÓM</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1001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685800"/>
            <a:ext cx="8153400" cy="2015936"/>
          </a:xfrm>
          <a:prstGeom prst="rect">
            <a:avLst/>
          </a:prstGeom>
        </p:spPr>
        <p:txBody>
          <a:bodyPr wrap="square">
            <a:spAutoFit/>
          </a:bodyPr>
          <a:lstStyle/>
          <a:p>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thay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đổi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phân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cấp</a:t>
            </a:r>
            <a:r>
              <a:rPr lang="en-US" sz="2500" i="1" dirty="0">
                <a:latin typeface="Times New Roman" pitchFamily="18" charset="0"/>
                <a:cs typeface="Times New Roman" pitchFamily="18" charset="0"/>
              </a:rPr>
              <a:t>: </a:t>
            </a:r>
            <a:endParaRPr lang="en-US" sz="2500" dirty="0">
              <a:latin typeface="Times New Roman" pitchFamily="18" charset="0"/>
              <a:cs typeface="Times New Roman" pitchFamily="18" charset="0"/>
            </a:endParaRPr>
          </a:p>
          <a:p>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Bước</a:t>
            </a:r>
            <a:r>
              <a:rPr lang="en-US" sz="2500" i="1" dirty="0">
                <a:latin typeface="Times New Roman" pitchFamily="18" charset="0"/>
                <a:cs typeface="Times New Roman" pitchFamily="18" charset="0"/>
              </a:rPr>
              <a:t> 1: </a:t>
            </a:r>
            <a:r>
              <a:rPr lang="en-US" sz="2500" i="1" dirty="0" err="1">
                <a:latin typeface="Times New Roman" pitchFamily="18" charset="0"/>
                <a:cs typeface="Times New Roman" pitchFamily="18" charset="0"/>
              </a:rPr>
              <a:t>Đặt</a:t>
            </a:r>
            <a:r>
              <a:rPr lang="en-US" sz="2500" i="1" dirty="0">
                <a:latin typeface="Times New Roman" pitchFamily="18" charset="0"/>
                <a:cs typeface="Times New Roman" pitchFamily="18" charset="0"/>
              </a:rPr>
              <a:t> con </a:t>
            </a:r>
            <a:r>
              <a:rPr lang="en-US" sz="2500" i="1" dirty="0" err="1">
                <a:latin typeface="Times New Roman" pitchFamily="18" charset="0"/>
                <a:cs typeface="Times New Roman" pitchFamily="18" charset="0"/>
              </a:rPr>
              <a:t>trỏ</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soạn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thảo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mục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cần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thay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đổi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mức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phân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cấp</a:t>
            </a:r>
            <a:r>
              <a:rPr lang="en-US" sz="2500" i="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a:p>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Bước</a:t>
            </a:r>
            <a:r>
              <a:rPr lang="en-US" sz="2500" i="1" dirty="0">
                <a:latin typeface="Times New Roman" pitchFamily="18" charset="0"/>
                <a:cs typeface="Times New Roman" pitchFamily="18" charset="0"/>
              </a:rPr>
              <a:t> 2: </a:t>
            </a:r>
            <a:r>
              <a:rPr lang="en-US" sz="2500" i="1" dirty="0" err="1">
                <a:latin typeface="Times New Roman" pitchFamily="18" charset="0"/>
                <a:cs typeface="Times New Roman" pitchFamily="18" charset="0"/>
              </a:rPr>
              <a:t>Vào</a:t>
            </a:r>
            <a:r>
              <a:rPr lang="en-US" sz="2500" i="1" dirty="0">
                <a:latin typeface="Times New Roman" pitchFamily="18" charset="0"/>
                <a:cs typeface="Times New Roman" pitchFamily="18" charset="0"/>
              </a:rPr>
              <a:t> Home&gt;Paragraph</a:t>
            </a:r>
            <a:r>
              <a:rPr lang="en-US" sz="2500" i="1" dirty="0" smtClean="0">
                <a:latin typeface="Times New Roman" pitchFamily="18" charset="0"/>
                <a:cs typeface="Times New Roman" pitchFamily="18" charset="0"/>
              </a:rPr>
              <a:t>:</a:t>
            </a:r>
          </a:p>
          <a:p>
            <a:endParaRPr lang="en-US" sz="2500" dirty="0">
              <a:latin typeface="Times New Roman" pitchFamily="18" charset="0"/>
              <a:cs typeface="Times New Roman" pitchFamily="18" charset="0"/>
            </a:endParaRPr>
          </a:p>
        </p:txBody>
      </p:sp>
      <p:pic>
        <p:nvPicPr>
          <p:cNvPr id="1031" name="Picture 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7791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76428"/>
            <a:ext cx="609600" cy="5541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1003068" y="2635911"/>
            <a:ext cx="515557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Wingdings" pitchFamily="2" charset="2"/>
              </a:rPr>
              <a:t></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Chọn</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để</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tăng</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mức</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phân</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cấp</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Wingdings" pitchFamily="2" charset="2"/>
            </a:endParaRPr>
          </a:p>
        </p:txBody>
      </p:sp>
      <p:sp>
        <p:nvSpPr>
          <p:cNvPr id="9" name="Rectangle 9"/>
          <p:cNvSpPr>
            <a:spLocks noChangeArrowheads="1"/>
          </p:cNvSpPr>
          <p:nvPr/>
        </p:nvSpPr>
        <p:spPr bwMode="auto">
          <a:xfrm>
            <a:off x="882843" y="3253556"/>
            <a:ext cx="714971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Wingdings" pitchFamily="2" charset="2"/>
              </a:rPr>
              <a:t></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Chọn</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để</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giảm</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mức</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phân</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5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cấp</a:t>
            </a:r>
            <a:r>
              <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5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Wingdings" pitchFamily="2" charset="2"/>
            </a:endParaRPr>
          </a:p>
        </p:txBody>
      </p:sp>
      <p:sp>
        <p:nvSpPr>
          <p:cNvPr id="10" name="Rectangle 10"/>
          <p:cNvSpPr>
            <a:spLocks noChangeArrowheads="1"/>
          </p:cNvSpPr>
          <p:nvPr/>
        </p:nvSpPr>
        <p:spPr bwMode="auto">
          <a:xfrm>
            <a:off x="4990625" y="2894112"/>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609600" y="180201"/>
            <a:ext cx="3048000" cy="553998"/>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GHI NHỚ</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2719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0"/>
            <a:ext cx="8229600" cy="2785378"/>
          </a:xfrm>
          <a:prstGeom prst="rect">
            <a:avLst/>
          </a:prstGeom>
        </p:spPr>
        <p:txBody>
          <a:bodyPr wrap="square">
            <a:spAutoFit/>
          </a:bodyPr>
          <a:lstStyle/>
          <a:p>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1: </a:t>
            </a:r>
            <a:r>
              <a:rPr lang="en-US" sz="2500" dirty="0" err="1">
                <a:latin typeface="Times New Roman" pitchFamily="18" charset="0"/>
                <a:cs typeface="Times New Roman" pitchFamily="18" charset="0"/>
              </a:rPr>
              <a:t>Đặt</a:t>
            </a:r>
            <a:r>
              <a:rPr lang="en-US" sz="2500" dirty="0">
                <a:latin typeface="Times New Roman" pitchFamily="18" charset="0"/>
                <a:cs typeface="Times New Roman" pitchFamily="18" charset="0"/>
              </a:rPr>
              <a:t> con </a:t>
            </a:r>
            <a:r>
              <a:rPr lang="en-US" sz="2500" dirty="0" err="1">
                <a:latin typeface="Times New Roman" pitchFamily="18" charset="0"/>
                <a:cs typeface="Times New Roman" pitchFamily="18" charset="0"/>
              </a:rPr>
              <a:t>trỏ</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soạn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thảo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mục</a:t>
            </a:r>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Home.</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3: </a:t>
            </a:r>
            <a:r>
              <a:rPr lang="en-US" sz="2500" dirty="0" err="1">
                <a:latin typeface="Times New Roman" pitchFamily="18" charset="0"/>
                <a:cs typeface="Times New Roman" pitchFamily="18" charset="0"/>
              </a:rPr>
              <a:t>Nháy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chuột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mũi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tên</a:t>
            </a:r>
            <a:r>
              <a:rPr lang="en-US" sz="2500" dirty="0">
                <a:latin typeface="Times New Roman" pitchFamily="18" charset="0"/>
                <a:cs typeface="Times New Roman" pitchFamily="18" charset="0"/>
              </a:rPr>
              <a:t> ở </a:t>
            </a:r>
            <a:r>
              <a:rPr lang="en-US" sz="2500" dirty="0" err="1">
                <a:latin typeface="Times New Roman" pitchFamily="18" charset="0"/>
                <a:cs typeface="Times New Roman" pitchFamily="18" charset="0"/>
              </a:rPr>
              <a:t>góc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dưới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Bullets </a:t>
            </a:r>
            <a:r>
              <a:rPr lang="en-US" sz="2500" dirty="0" err="1">
                <a:latin typeface="Times New Roman" pitchFamily="18" charset="0"/>
                <a:cs typeface="Times New Roman" pitchFamily="18" charset="0"/>
              </a:rPr>
              <a:t>trong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nhóm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lệnh</a:t>
            </a:r>
            <a:r>
              <a:rPr lang="en-US" sz="2500" dirty="0">
                <a:latin typeface="Times New Roman" pitchFamily="18" charset="0"/>
                <a:cs typeface="Times New Roman" pitchFamily="18" charset="0"/>
              </a:rPr>
              <a:t> Paragraph.</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4: </a:t>
            </a:r>
            <a:r>
              <a:rPr lang="en-US" sz="2500" dirty="0" err="1">
                <a:latin typeface="Times New Roman" pitchFamily="18" charset="0"/>
                <a:cs typeface="Times New Roman" pitchFamily="18" charset="0"/>
              </a:rPr>
              <a:t>Chọn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mong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muốn</a:t>
            </a:r>
            <a:r>
              <a:rPr lang="en-US" sz="2500" dirty="0">
                <a:latin typeface="Times New Roman" pitchFamily="18" charset="0"/>
                <a:cs typeface="Times New Roman" pitchFamily="18" charset="0"/>
              </a:rPr>
              <a:t>.</a:t>
            </a:r>
          </a:p>
        </p:txBody>
      </p:sp>
      <p:sp>
        <p:nvSpPr>
          <p:cNvPr id="3" name="TextBox 2"/>
          <p:cNvSpPr txBox="1"/>
          <p:nvPr/>
        </p:nvSpPr>
        <p:spPr>
          <a:xfrm>
            <a:off x="609600" y="180201"/>
            <a:ext cx="3048000" cy="553998"/>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GHI NHỚ</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025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2842" y="7219"/>
            <a:ext cx="3048000" cy="553998"/>
          </a:xfrm>
          <a:prstGeom prst="rect">
            <a:avLst/>
          </a:prstGeom>
          <a:noFill/>
        </p:spPr>
        <p:txBody>
          <a:bodyPr wrap="square" rtlCol="0">
            <a:spAutoFit/>
          </a:bodyPr>
          <a:lstStyle/>
          <a:p>
            <a:r>
              <a:rPr lang="en-US" sz="3000" b="1" dirty="0" smtClean="0">
                <a:solidFill>
                  <a:schemeClr val="bg1"/>
                </a:solidFill>
                <a:latin typeface="Times New Roman" pitchFamily="18" charset="0"/>
                <a:cs typeface="Times New Roman" pitchFamily="18" charset="0"/>
              </a:rPr>
              <a:t>KHỞI ĐỘNG</a:t>
            </a:r>
            <a:endParaRPr lang="en-US" sz="3000" b="1" dirty="0">
              <a:solidFill>
                <a:schemeClr val="bg1"/>
              </a:solidFill>
              <a:latin typeface="Times New Roman" pitchFamily="18" charset="0"/>
              <a:cs typeface="Times New Roman" pitchFamily="18" charset="0"/>
            </a:endParaRPr>
          </a:p>
        </p:txBody>
      </p:sp>
      <p:sp>
        <p:nvSpPr>
          <p:cNvPr id="5" name="Rectangle 4"/>
          <p:cNvSpPr/>
          <p:nvPr/>
        </p:nvSpPr>
        <p:spPr>
          <a:xfrm>
            <a:off x="457200" y="1028343"/>
            <a:ext cx="8229600" cy="4324261"/>
          </a:xfrm>
          <a:prstGeom prst="rect">
            <a:avLst/>
          </a:prstGeom>
        </p:spPr>
        <p:txBody>
          <a:bodyPr wrap="square">
            <a:spAutoFit/>
          </a:bodyPr>
          <a:lstStyle/>
          <a:p>
            <a:r>
              <a:rPr lang="vi-VN" sz="2500" dirty="0">
                <a:latin typeface="Times New Roman" pitchFamily="18" charset="0"/>
                <a:cs typeface="Times New Roman" pitchFamily="18" charset="0"/>
              </a:rPr>
              <a:t>+ Tiêu đề: Các thành phần của máy tính.</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Ba mục lớn gồm: 1. Phần cứng; 2. Phần mềm; 3. Kết luận.</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Trong mỗi mục lớn có những mục nhỏ hơn, ví dụ trong mục 1. Phần cứng có 3 mục nhỏ là: 1.1. Thiết bị vào; 1.2. Thiết bị ra; 1.3. Bộ xử lí trung tâm và bộ nhớ.</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Để sao chép từ văn bản Word sang trang trình chiếu, ta thực hiện:</a:t>
            </a:r>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sym typeface="Wingdings"/>
              </a:rPr>
              <a:t></a:t>
            </a:r>
            <a:r>
              <a:rPr lang="vi-VN" sz="2500" dirty="0">
                <a:latin typeface="Times New Roman" pitchFamily="18" charset="0"/>
                <a:cs typeface="Times New Roman" pitchFamily="18" charset="0"/>
              </a:rPr>
              <a:t> Chọn nội dung văn bản tại tệp văn bản đang mở, thực hiện lệnh Copy.</a:t>
            </a:r>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sym typeface="Wingdings"/>
              </a:rPr>
              <a:t></a:t>
            </a:r>
            <a:r>
              <a:rPr lang="vi-VN" sz="2500" dirty="0">
                <a:latin typeface="Times New Roman" pitchFamily="18" charset="0"/>
                <a:cs typeface="Times New Roman" pitchFamily="18" charset="0"/>
              </a:rPr>
              <a:t> Chuyển sang cửa sổ trang trình chiếu đang mở, nháy chuột vào vị trí muốn văn bản xuất hiện, thực hiện lệnh Paste.</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708782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00600" y="0"/>
            <a:ext cx="3352800" cy="553998"/>
          </a:xfrm>
          <a:prstGeom prst="rect">
            <a:avLst/>
          </a:prstGeom>
          <a:noFill/>
        </p:spPr>
        <p:txBody>
          <a:bodyPr wrap="square" rtlCol="0">
            <a:spAutoFit/>
          </a:bodyPr>
          <a:lstStyle/>
          <a:p>
            <a:pPr algn="ctr"/>
            <a:r>
              <a:rPr lang="en-US" sz="3000" b="1" dirty="0" smtClean="0">
                <a:solidFill>
                  <a:schemeClr val="bg1"/>
                </a:solidFill>
                <a:latin typeface="Times New Roman" pitchFamily="18" charset="0"/>
                <a:cs typeface="Times New Roman" pitchFamily="18" charset="0"/>
              </a:rPr>
              <a:t>LUYỆN TẬP</a:t>
            </a:r>
            <a:endParaRPr lang="en-US" sz="3000" b="1" dirty="0">
              <a:solidFill>
                <a:schemeClr val="bg1"/>
              </a:solidFill>
              <a:latin typeface="Times New Roman" pitchFamily="18" charset="0"/>
              <a:cs typeface="Times New Roman" pitchFamily="18" charset="0"/>
            </a:endParaRPr>
          </a:p>
        </p:txBody>
      </p:sp>
      <p:sp>
        <p:nvSpPr>
          <p:cNvPr id="7" name="Rectangle 6"/>
          <p:cNvSpPr/>
          <p:nvPr/>
        </p:nvSpPr>
        <p:spPr>
          <a:xfrm>
            <a:off x="381000" y="762000"/>
            <a:ext cx="8458200" cy="4708981"/>
          </a:xfrm>
          <a:prstGeom prst="rect">
            <a:avLst/>
          </a:prstGeom>
        </p:spPr>
        <p:txBody>
          <a:bodyPr wrap="square">
            <a:spAutoFit/>
          </a:bodyPr>
          <a:lstStyle/>
          <a:p>
            <a:r>
              <a:rPr lang="vi-VN" sz="2500" b="1" i="1" dirty="0">
                <a:solidFill>
                  <a:srgbClr val="FF0000"/>
                </a:solidFill>
                <a:latin typeface="Times New Roman" pitchFamily="18" charset="0"/>
                <a:cs typeface="Times New Roman" pitchFamily="18" charset="0"/>
              </a:rPr>
              <a:t>Bài tập 1. </a:t>
            </a:r>
            <a:r>
              <a:rPr lang="vi-VN" sz="2500" i="1" dirty="0">
                <a:solidFill>
                  <a:srgbClr val="FF0000"/>
                </a:solidFill>
                <a:latin typeface="Times New Roman" pitchFamily="18" charset="0"/>
                <a:cs typeface="Times New Roman" pitchFamily="18" charset="0"/>
              </a:rPr>
              <a:t>Nêu lí do nên trình bày nội dung trình chiếu theo cấu trúc phân cấp</a:t>
            </a:r>
            <a:r>
              <a:rPr lang="vi-VN" sz="2500" i="1" dirty="0" smtClean="0">
                <a:solidFill>
                  <a:srgbClr val="FF0000"/>
                </a:solidFill>
                <a:latin typeface="Times New Roman" pitchFamily="18" charset="0"/>
                <a:cs typeface="Times New Roman" pitchFamily="18" charset="0"/>
              </a:rPr>
              <a:t>.</a:t>
            </a:r>
            <a:endParaRPr lang="en-US" sz="2500" i="1" dirty="0" smtClean="0">
              <a:solidFill>
                <a:srgbClr val="FF0000"/>
              </a:solidFill>
              <a:latin typeface="Times New Roman" pitchFamily="18" charset="0"/>
              <a:cs typeface="Times New Roman" pitchFamily="18" charset="0"/>
            </a:endParaRPr>
          </a:p>
          <a:p>
            <a:r>
              <a:rPr lang="vi-VN" sz="2500" dirty="0">
                <a:latin typeface="Times New Roman" pitchFamily="18" charset="0"/>
                <a:cs typeface="Times New Roman" pitchFamily="18" charset="0"/>
              </a:rPr>
              <a:t>Sử dụng cấu trúc phân cấp trong bài trình chiếu giúp nội dung được trình bày và truyền tải một cách rõ ràng, mạch lạc.</a:t>
            </a:r>
            <a:endParaRPr lang="en-US" sz="2500" dirty="0">
              <a:latin typeface="Times New Roman" pitchFamily="18" charset="0"/>
              <a:cs typeface="Times New Roman" pitchFamily="18" charset="0"/>
            </a:endParaRPr>
          </a:p>
          <a:p>
            <a:r>
              <a:rPr lang="vi-VN" sz="2500" b="1" i="1" dirty="0" smtClean="0">
                <a:solidFill>
                  <a:srgbClr val="FF0000"/>
                </a:solidFill>
                <a:latin typeface="Times New Roman" pitchFamily="18" charset="0"/>
                <a:cs typeface="Times New Roman" pitchFamily="18" charset="0"/>
              </a:rPr>
              <a:t>Bài </a:t>
            </a:r>
            <a:r>
              <a:rPr lang="vi-VN" sz="2500" b="1" i="1" dirty="0">
                <a:solidFill>
                  <a:srgbClr val="FF0000"/>
                </a:solidFill>
                <a:latin typeface="Times New Roman" pitchFamily="18" charset="0"/>
                <a:cs typeface="Times New Roman" pitchFamily="18" charset="0"/>
              </a:rPr>
              <a:t>tập 2.</a:t>
            </a:r>
            <a:r>
              <a:rPr lang="vi-VN" sz="2500" dirty="0">
                <a:solidFill>
                  <a:srgbClr val="FF0000"/>
                </a:solidFill>
                <a:latin typeface="Times New Roman" pitchFamily="18" charset="0"/>
                <a:cs typeface="Times New Roman" pitchFamily="18" charset="0"/>
              </a:rPr>
              <a:t> </a:t>
            </a:r>
            <a:r>
              <a:rPr lang="vi-VN" sz="2500" i="1" dirty="0">
                <a:solidFill>
                  <a:srgbClr val="FF0000"/>
                </a:solidFill>
                <a:latin typeface="Times New Roman" pitchFamily="18" charset="0"/>
                <a:cs typeface="Times New Roman" pitchFamily="18" charset="0"/>
              </a:rPr>
              <a:t>Nêu các bước sao chép dữ liệu từ tệp văn bản sang trang trình chiếu</a:t>
            </a:r>
            <a:r>
              <a:rPr lang="vi-VN" sz="2500" i="1" dirty="0" smtClean="0">
                <a:solidFill>
                  <a:srgbClr val="FF0000"/>
                </a:solidFill>
                <a:latin typeface="Times New Roman" pitchFamily="18" charset="0"/>
                <a:cs typeface="Times New Roman" pitchFamily="18" charset="0"/>
              </a:rPr>
              <a:t>.</a:t>
            </a:r>
            <a:endParaRPr lang="en-US" sz="2500" i="1" dirty="0" smtClean="0">
              <a:solidFill>
                <a:srgbClr val="FF0000"/>
              </a:solidFill>
              <a:latin typeface="Times New Roman" pitchFamily="18" charset="0"/>
              <a:cs typeface="Times New Roman" pitchFamily="18" charset="0"/>
            </a:endParaRPr>
          </a:p>
          <a:p>
            <a:r>
              <a:rPr lang="vi-VN" sz="2500" dirty="0">
                <a:latin typeface="Times New Roman" pitchFamily="18" charset="0"/>
                <a:cs typeface="Times New Roman" pitchFamily="18" charset="0"/>
              </a:rPr>
              <a:t>+ Tại của sổ phần mềm soạn thảo văn bản: chọn nội dung cần sao chép rồi thực hiện lệnh Copy (nhấn Copy trong dải lệnh Home hoặc nhấn tổ hợp phím Ctrl + C).</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Tại cửa sổ phần mềm trình chiếu: nháy chuột vào nơi muốn văn bản xuất hiện rồi thực hiện lệnh Paste (nhấn Paste trong dải lệnh Home hoặc nhấn tổ hợp phím Ctrl + V</a:t>
            </a:r>
            <a:r>
              <a:rPr lang="vi-VN" sz="250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5887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38200"/>
            <a:ext cx="8382000" cy="3170099"/>
          </a:xfrm>
          <a:prstGeom prst="rect">
            <a:avLst/>
          </a:prstGeom>
        </p:spPr>
        <p:txBody>
          <a:bodyPr wrap="square">
            <a:spAutoFit/>
          </a:bodyPr>
          <a:lstStyle/>
          <a:p>
            <a:r>
              <a:rPr lang="vi-VN" sz="2500" b="1" i="1" dirty="0">
                <a:solidFill>
                  <a:srgbClr val="FF0000"/>
                </a:solidFill>
                <a:latin typeface="Times New Roman" pitchFamily="18" charset="0"/>
                <a:cs typeface="Times New Roman" pitchFamily="18" charset="0"/>
              </a:rPr>
              <a:t>Bài tập 3. </a:t>
            </a:r>
            <a:r>
              <a:rPr lang="vi-VN" sz="2500" i="1" dirty="0">
                <a:solidFill>
                  <a:srgbClr val="FF0000"/>
                </a:solidFill>
                <a:latin typeface="Times New Roman" pitchFamily="18" charset="0"/>
                <a:cs typeface="Times New Roman" pitchFamily="18" charset="0"/>
              </a:rPr>
              <a:t>Theo em để bài trình chiếu hiệu quả, hợp lí thì cần chú ý những gì khi thực hiện định dạng văn bản</a:t>
            </a:r>
            <a:r>
              <a:rPr lang="vi-VN" sz="2500" i="1" dirty="0" smtClean="0">
                <a:solidFill>
                  <a:srgbClr val="FF0000"/>
                </a:solidFill>
                <a:latin typeface="Times New Roman" pitchFamily="18" charset="0"/>
                <a:cs typeface="Times New Roman" pitchFamily="18" charset="0"/>
              </a:rPr>
              <a:t>?</a:t>
            </a:r>
            <a:endParaRPr lang="en-US" sz="2500" i="1" dirty="0" smtClean="0">
              <a:solidFill>
                <a:srgbClr val="FF0000"/>
              </a:solidFill>
              <a:latin typeface="Times New Roman" pitchFamily="18" charset="0"/>
              <a:cs typeface="Times New Roman" pitchFamily="18" charset="0"/>
            </a:endParaRPr>
          </a:p>
          <a:p>
            <a:r>
              <a:rPr lang="vi-VN" sz="2500" dirty="0">
                <a:latin typeface="Times New Roman" pitchFamily="18" charset="0"/>
                <a:cs typeface="Times New Roman" pitchFamily="18" charset="0"/>
              </a:rPr>
              <a:t>Theo em để bài trình chiếu hiệu quả, hợp lí thì cần chú ý:</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Nên chọn phông chữ, cỡ chữ, kiểu chữ, màu chữ để dễ đọc, làm nổi bật thông tin chính của trang chiếu.</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Không nên dùng quá nhiều phông chữ, cỡ chữ, kiểu chữ, màu chữ.</a:t>
            </a:r>
            <a:endParaRPr lang="en-US" sz="2500" dirty="0">
              <a:latin typeface="Times New Roman" pitchFamily="18" charset="0"/>
              <a:cs typeface="Times New Roman" pitchFamily="18" charset="0"/>
            </a:endParaRPr>
          </a:p>
          <a:p>
            <a:endParaRPr lang="en-US" sz="25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672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846" y="762000"/>
            <a:ext cx="8077200" cy="5478423"/>
          </a:xfrm>
          <a:prstGeom prst="rect">
            <a:avLst/>
          </a:prstGeom>
        </p:spPr>
        <p:txBody>
          <a:bodyPr wrap="square">
            <a:spAutoFit/>
          </a:bodyPr>
          <a:lstStyle/>
          <a:p>
            <a:r>
              <a:rPr lang="vi-VN" sz="2500" dirty="0">
                <a:latin typeface="Times New Roman" pitchFamily="18" charset="0"/>
                <a:cs typeface="Times New Roman" pitchFamily="18" charset="0"/>
              </a:rPr>
              <a:t>Theo hướng dẫn ở phần khám phá, em hãy thực hành trên máy tính để tạo bài trình chiếu </a:t>
            </a:r>
            <a:r>
              <a:rPr lang="vi-VN" sz="2500" b="1" dirty="0">
                <a:latin typeface="Times New Roman" pitchFamily="18" charset="0"/>
                <a:cs typeface="Times New Roman" pitchFamily="18" charset="0"/>
              </a:rPr>
              <a:t>"Các thành phần của máy tính"</a:t>
            </a:r>
            <a:r>
              <a:rPr lang="vi-VN" sz="2500" dirty="0">
                <a:latin typeface="Times New Roman" pitchFamily="18" charset="0"/>
                <a:cs typeface="Times New Roman" pitchFamily="18" charset="0"/>
              </a:rPr>
              <a:t> (tham khảo Hình 15) với yêu cầu:</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1. Thực hiện sao chép dữ liệu từ tệp Thanhphanmaytinh.docx (do giáo viên cung cấp) sang trang trình chiếu; chỉ gõ văn bản mới khi dữ liệu không có sẵn trong tệp văn bản.</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2. Trang đầu tiên là trang tiêu đề; trang thứ hai có sử dụng công cụ tạo cấu trúc phân cấp để giới thiệu nội dung trình bày.</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3. Thực hiện định dạng văn bản trên trang trình chiếu một cách hợp lí.</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4. Lưu bài trình chiếu với tên Thanhphanmaytinh.pptx.</a:t>
            </a:r>
            <a:endParaRPr lang="en-US" sz="2500" dirty="0">
              <a:latin typeface="Times New Roman" pitchFamily="18" charset="0"/>
              <a:cs typeface="Times New Roman" pitchFamily="18" charset="0"/>
            </a:endParaRPr>
          </a:p>
          <a:p>
            <a:r>
              <a:rPr lang="vi-VN" sz="2500" b="1" dirty="0">
                <a:latin typeface="Times New Roman" pitchFamily="18" charset="0"/>
                <a:cs typeface="Times New Roman" pitchFamily="18" charset="0"/>
              </a:rPr>
              <a:t>Lưu ý:</a:t>
            </a:r>
            <a:r>
              <a:rPr lang="vi-VN" sz="2500" dirty="0">
                <a:latin typeface="Times New Roman" pitchFamily="18" charset="0"/>
                <a:cs typeface="Times New Roman" pitchFamily="18" charset="0"/>
              </a:rPr>
              <a:t> Em có thể bổ sung nội dung về các thành phần của máy tính cho bài trình chiếu theo ý muốn của em.</a:t>
            </a:r>
            <a:endParaRPr lang="en-US" sz="2500" dirty="0">
              <a:latin typeface="Times New Roman" pitchFamily="18" charset="0"/>
              <a:cs typeface="Times New Roman" pitchFamily="18" charset="0"/>
            </a:endParaRPr>
          </a:p>
        </p:txBody>
      </p:sp>
      <p:sp>
        <p:nvSpPr>
          <p:cNvPr id="5" name="TextBox 4"/>
          <p:cNvSpPr txBox="1"/>
          <p:nvPr/>
        </p:nvSpPr>
        <p:spPr>
          <a:xfrm>
            <a:off x="4724400" y="0"/>
            <a:ext cx="3352800" cy="477054"/>
          </a:xfrm>
          <a:prstGeom prst="rect">
            <a:avLst/>
          </a:prstGeom>
          <a:noFill/>
        </p:spPr>
        <p:txBody>
          <a:bodyPr wrap="square" rtlCol="0">
            <a:spAutoFit/>
          </a:bodyPr>
          <a:lstStyle/>
          <a:p>
            <a:pPr algn="ctr"/>
            <a:r>
              <a:rPr lang="en-US" sz="2500" b="1" dirty="0" smtClean="0">
                <a:solidFill>
                  <a:schemeClr val="bg1"/>
                </a:solidFill>
                <a:latin typeface="Times New Roman" pitchFamily="18" charset="0"/>
                <a:cs typeface="Times New Roman" pitchFamily="18" charset="0"/>
              </a:rPr>
              <a:t>THỰC HÀNH</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9235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457200" y="533400"/>
            <a:ext cx="8305800" cy="6248400"/>
          </a:xfrm>
          <a:prstGeom prst="rect">
            <a:avLst/>
          </a:prstGeom>
        </p:spPr>
      </p:pic>
      <p:sp>
        <p:nvSpPr>
          <p:cNvPr id="5" name="TextBox 4"/>
          <p:cNvSpPr txBox="1"/>
          <p:nvPr/>
        </p:nvSpPr>
        <p:spPr>
          <a:xfrm>
            <a:off x="533400" y="76200"/>
            <a:ext cx="3733800" cy="369332"/>
          </a:xfrm>
          <a:prstGeom prst="rect">
            <a:avLst/>
          </a:prstGeom>
          <a:noFill/>
        </p:spPr>
        <p:txBody>
          <a:bodyPr wrap="square" rtlCol="0">
            <a:spAutoFit/>
          </a:bodyPr>
          <a:lstStyle/>
          <a:p>
            <a:r>
              <a:rPr lang="en-US" dirty="0" err="1" smtClean="0">
                <a:solidFill>
                  <a:srgbClr val="FF0000"/>
                </a:solidFill>
              </a:rPr>
              <a:t>Ví</a:t>
            </a:r>
            <a:r>
              <a:rPr lang="en-US" dirty="0" smtClean="0">
                <a:solidFill>
                  <a:srgbClr val="FF0000"/>
                </a:solidFill>
              </a:rPr>
              <a:t> </a:t>
            </a:r>
            <a:r>
              <a:rPr lang="en-US" dirty="0" err="1" smtClean="0">
                <a:solidFill>
                  <a:srgbClr val="FF0000"/>
                </a:solidFill>
              </a:rPr>
              <a:t>dụ</a:t>
            </a:r>
            <a:endParaRPr lang="en-US" dirty="0">
              <a:solidFill>
                <a:srgbClr val="FF0000"/>
              </a:solidFill>
            </a:endParaRPr>
          </a:p>
        </p:txBody>
      </p:sp>
      <p:sp>
        <p:nvSpPr>
          <p:cNvPr id="6" name="TextBox 5"/>
          <p:cNvSpPr txBox="1"/>
          <p:nvPr/>
        </p:nvSpPr>
        <p:spPr>
          <a:xfrm>
            <a:off x="4724400" y="0"/>
            <a:ext cx="3352800" cy="477054"/>
          </a:xfrm>
          <a:prstGeom prst="rect">
            <a:avLst/>
          </a:prstGeom>
          <a:noFill/>
        </p:spPr>
        <p:txBody>
          <a:bodyPr wrap="square" rtlCol="0">
            <a:spAutoFit/>
          </a:bodyPr>
          <a:lstStyle/>
          <a:p>
            <a:pPr algn="ctr"/>
            <a:r>
              <a:rPr lang="en-US" sz="2500" b="1" dirty="0" smtClean="0">
                <a:solidFill>
                  <a:schemeClr val="bg1"/>
                </a:solidFill>
                <a:latin typeface="Times New Roman" pitchFamily="18" charset="0"/>
                <a:cs typeface="Times New Roman" pitchFamily="18" charset="0"/>
              </a:rPr>
              <a:t>THỰC HÀNH</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876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0"/>
            <a:ext cx="3352800" cy="477054"/>
          </a:xfrm>
          <a:prstGeom prst="rect">
            <a:avLst/>
          </a:prstGeom>
          <a:noFill/>
        </p:spPr>
        <p:txBody>
          <a:bodyPr wrap="square" rtlCol="0">
            <a:spAutoFit/>
          </a:bodyPr>
          <a:lstStyle/>
          <a:p>
            <a:pPr algn="ctr"/>
            <a:r>
              <a:rPr lang="en-US" sz="2500" b="1" dirty="0" smtClean="0">
                <a:solidFill>
                  <a:schemeClr val="bg1"/>
                </a:solidFill>
                <a:latin typeface="Times New Roman" pitchFamily="18" charset="0"/>
                <a:cs typeface="Times New Roman" pitchFamily="18" charset="0"/>
              </a:rPr>
              <a:t>VẬN DỤNG</a:t>
            </a:r>
            <a:endParaRPr lang="en-US" sz="2500" b="1" dirty="0">
              <a:solidFill>
                <a:schemeClr val="bg1"/>
              </a:solidFill>
              <a:latin typeface="Times New Roman" pitchFamily="18" charset="0"/>
              <a:cs typeface="Times New Roman" pitchFamily="18" charset="0"/>
            </a:endParaRPr>
          </a:p>
        </p:txBody>
      </p:sp>
      <p:sp>
        <p:nvSpPr>
          <p:cNvPr id="5" name="Rectangle 4"/>
          <p:cNvSpPr/>
          <p:nvPr/>
        </p:nvSpPr>
        <p:spPr>
          <a:xfrm>
            <a:off x="457200" y="838200"/>
            <a:ext cx="8153400" cy="1631216"/>
          </a:xfrm>
          <a:prstGeom prst="rect">
            <a:avLst/>
          </a:prstGeom>
        </p:spPr>
        <p:txBody>
          <a:bodyPr wrap="square">
            <a:spAutoFit/>
          </a:bodyPr>
          <a:lstStyle/>
          <a:p>
            <a:r>
              <a:rPr lang="vi-VN" sz="2500" dirty="0">
                <a:latin typeface="Times New Roman" pitchFamily="18" charset="0"/>
                <a:cs typeface="Times New Roman" pitchFamily="18" charset="0"/>
              </a:rPr>
              <a:t>Em hãy thực hiện soạn thảo văn bản tóm tắt một bài học hoặc một chủ đề của môn Tin học hoặc môn học khác, sau đó tạo nài trình chiếu về nội dung em đã soạn thảo. Lưu tệp bài trình chiếu để sử dụng cho bài học sau.</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400836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2842" y="7219"/>
            <a:ext cx="3048000" cy="553998"/>
          </a:xfrm>
          <a:prstGeom prst="rect">
            <a:avLst/>
          </a:prstGeom>
          <a:noFill/>
        </p:spPr>
        <p:txBody>
          <a:bodyPr wrap="square" rtlCol="0">
            <a:spAutoFit/>
          </a:bodyPr>
          <a:lstStyle/>
          <a:p>
            <a:r>
              <a:rPr lang="en-US" sz="3000" b="1" dirty="0" smtClean="0">
                <a:solidFill>
                  <a:schemeClr val="bg1"/>
                </a:solidFill>
                <a:latin typeface="Times New Roman" pitchFamily="18" charset="0"/>
                <a:cs typeface="Times New Roman" pitchFamily="18" charset="0"/>
              </a:rPr>
              <a:t>KHÁM PHÁ</a:t>
            </a:r>
            <a:endParaRPr lang="en-US" sz="3000" b="1" dirty="0">
              <a:solidFill>
                <a:schemeClr val="bg1"/>
              </a:solidFill>
              <a:latin typeface="Times New Roman" pitchFamily="18" charset="0"/>
              <a:cs typeface="Times New Roman" pitchFamily="18" charset="0"/>
            </a:endParaRPr>
          </a:p>
        </p:txBody>
      </p:sp>
      <p:sp>
        <p:nvSpPr>
          <p:cNvPr id="5" name="Rectangle 4"/>
          <p:cNvSpPr/>
          <p:nvPr/>
        </p:nvSpPr>
        <p:spPr>
          <a:xfrm>
            <a:off x="481263" y="762000"/>
            <a:ext cx="8153400" cy="2400657"/>
          </a:xfrm>
          <a:prstGeom prst="rect">
            <a:avLst/>
          </a:prstGeom>
        </p:spPr>
        <p:txBody>
          <a:bodyPr wrap="square">
            <a:spAutoFit/>
          </a:bodyPr>
          <a:lstStyle/>
          <a:p>
            <a:r>
              <a:rPr lang="vi-VN" sz="2500" dirty="0">
                <a:latin typeface="Times New Roman" pitchFamily="18" charset="0"/>
                <a:cs typeface="Times New Roman" pitchFamily="18" charset="0"/>
              </a:rPr>
              <a:t>+ Theo em, Hình 2 hay Hình 3 phù hợp để mô tả cách trình bày văn bản ở Hình 1?</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Cách trình bày ở Hình 2 hay Hình 3 trong SGK giúp em dễ dàng nhận ra bố cục của nội dung văn bản?</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Em có nhận xét gì về khoảng cách lùi đầu dòng của các mục cùng mức, các mục có mức khác nhau?</a:t>
            </a:r>
            <a:endParaRPr lang="en-US" sz="2500" dirty="0">
              <a:latin typeface="Times New Roman" pitchFamily="18" charset="0"/>
              <a:cs typeface="Times New Roman" pitchFamily="18" charset="0"/>
            </a:endParaRPr>
          </a:p>
        </p:txBody>
      </p:sp>
      <p:pic>
        <p:nvPicPr>
          <p:cNvPr id="6" name="Picture 5" descr="Diagram, timeline&#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481263" y="3162657"/>
            <a:ext cx="6224337" cy="3695343"/>
          </a:xfrm>
          <a:prstGeom prst="rect">
            <a:avLst/>
          </a:prstGeom>
        </p:spPr>
      </p:pic>
    </p:spTree>
    <p:extLst>
      <p:ext uri="{BB962C8B-B14F-4D97-AF65-F5344CB8AC3E}">
        <p14:creationId xmlns:p14="http://schemas.microsoft.com/office/powerpoint/2010/main" val="10064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26091"/>
            <a:ext cx="8229600" cy="2785378"/>
          </a:xfrm>
          <a:prstGeom prst="rect">
            <a:avLst/>
          </a:prstGeom>
        </p:spPr>
        <p:txBody>
          <a:bodyPr wrap="square">
            <a:spAutoFit/>
          </a:bodyPr>
          <a:lstStyle/>
          <a:p>
            <a:r>
              <a:rPr lang="vi-VN" sz="2500" dirty="0">
                <a:latin typeface="Times New Roman" pitchFamily="18" charset="0"/>
                <a:cs typeface="Times New Roman" pitchFamily="18" charset="0"/>
              </a:rPr>
              <a:t>- Cách trình bày ở Hình 3 phù hợp với cách trình bày văn bản ở Hình 1 trong SGK.</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Cách trình bày ở Hình 3 giúp em dễ dàng nhận ra bố cục của nội dung văn bản.</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Khoảng cách lùi đầu dòng của các mục cùng mức, các mục có mức khác nhau giúp chúng ta dễ dàng nhận biết được các mục lớn, mục nhỏ và từng ý để tạo bài trình chiếu.</a:t>
            </a:r>
            <a:endParaRPr lang="en-US" sz="2500" dirty="0">
              <a:latin typeface="Times New Roman" pitchFamily="18" charset="0"/>
              <a:cs typeface="Times New Roman" pitchFamily="18" charset="0"/>
            </a:endParaRPr>
          </a:p>
        </p:txBody>
      </p:sp>
      <p:sp>
        <p:nvSpPr>
          <p:cNvPr id="5" name="TextBox 4"/>
          <p:cNvSpPr txBox="1"/>
          <p:nvPr/>
        </p:nvSpPr>
        <p:spPr>
          <a:xfrm>
            <a:off x="4800600" y="76200"/>
            <a:ext cx="34290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1. </a:t>
            </a:r>
            <a:r>
              <a:rPr lang="en-US" sz="2500" b="1" dirty="0" err="1" smtClean="0">
                <a:solidFill>
                  <a:schemeClr val="bg1"/>
                </a:solidFill>
                <a:latin typeface="Times New Roman" pitchFamily="18" charset="0"/>
                <a:cs typeface="Times New Roman" pitchFamily="18" charset="0"/>
              </a:rPr>
              <a:t>Cấu</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trúc</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phân</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cấp</a:t>
            </a:r>
            <a:endParaRPr lang="en-US" sz="2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6323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76200"/>
            <a:ext cx="34290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1. </a:t>
            </a:r>
            <a:r>
              <a:rPr lang="en-US" sz="2500" b="1" dirty="0" err="1" smtClean="0">
                <a:solidFill>
                  <a:schemeClr val="bg1"/>
                </a:solidFill>
                <a:latin typeface="Times New Roman" pitchFamily="18" charset="0"/>
                <a:cs typeface="Times New Roman" pitchFamily="18" charset="0"/>
              </a:rPr>
              <a:t>Cấu</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trúc</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phân</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cấp</a:t>
            </a:r>
            <a:endParaRPr lang="en-US" sz="2500" b="1" dirty="0">
              <a:solidFill>
                <a:schemeClr val="bg1"/>
              </a:solidFill>
              <a:latin typeface="Times New Roman" pitchFamily="18" charset="0"/>
              <a:cs typeface="Times New Roman" pitchFamily="18" charset="0"/>
            </a:endParaRPr>
          </a:p>
        </p:txBody>
      </p:sp>
      <p:sp>
        <p:nvSpPr>
          <p:cNvPr id="5" name="Rectangle 4"/>
          <p:cNvSpPr/>
          <p:nvPr/>
        </p:nvSpPr>
        <p:spPr>
          <a:xfrm>
            <a:off x="499712" y="838200"/>
            <a:ext cx="8077200" cy="4324261"/>
          </a:xfrm>
          <a:prstGeom prst="rect">
            <a:avLst/>
          </a:prstGeom>
        </p:spPr>
        <p:txBody>
          <a:bodyPr wrap="square">
            <a:spAutoFit/>
          </a:bodyPr>
          <a:lstStyle/>
          <a:p>
            <a:r>
              <a:rPr lang="vi-VN" sz="2500" dirty="0">
                <a:solidFill>
                  <a:srgbClr val="C00000"/>
                </a:solidFill>
                <a:latin typeface="Times New Roman" pitchFamily="18" charset="0"/>
                <a:cs typeface="Times New Roman" pitchFamily="18" charset="0"/>
              </a:rPr>
              <a:t>+ Cấu trúc phân cấp là gì</a:t>
            </a:r>
            <a:r>
              <a:rPr lang="vi-VN" sz="2500" dirty="0" smtClean="0">
                <a:solidFill>
                  <a:srgbClr val="C00000"/>
                </a:solidFill>
                <a:latin typeface="Times New Roman" pitchFamily="18" charset="0"/>
                <a:cs typeface="Times New Roman" pitchFamily="18" charset="0"/>
              </a:rPr>
              <a:t>?</a:t>
            </a:r>
            <a:endParaRPr lang="en-US" sz="2500" dirty="0" smtClean="0">
              <a:solidFill>
                <a:srgbClr val="C00000"/>
              </a:solidFill>
              <a:latin typeface="Times New Roman" pitchFamily="18" charset="0"/>
              <a:cs typeface="Times New Roman" pitchFamily="18" charset="0"/>
            </a:endParaRPr>
          </a:p>
          <a:p>
            <a:r>
              <a:rPr lang="vi-VN" sz="2500" dirty="0">
                <a:latin typeface="Times New Roman" pitchFamily="18" charset="0"/>
                <a:cs typeface="Times New Roman" pitchFamily="18" charset="0"/>
              </a:rPr>
              <a:t>- Cấu trúc phân cấp là cách trình bày theo danh sách các mục ở những mức phân cấp khác nhau. Mỗi mục có kí hiệu đầu mục.</a:t>
            </a:r>
            <a:endParaRPr lang="en-US" sz="2500" dirty="0">
              <a:latin typeface="Times New Roman" pitchFamily="18" charset="0"/>
              <a:cs typeface="Times New Roman" pitchFamily="18" charset="0"/>
            </a:endParaRPr>
          </a:p>
          <a:p>
            <a:r>
              <a:rPr lang="vi-VN" sz="2500" dirty="0" smtClean="0">
                <a:solidFill>
                  <a:srgbClr val="C00000"/>
                </a:solidFill>
                <a:latin typeface="Times New Roman" pitchFamily="18" charset="0"/>
                <a:cs typeface="Times New Roman" pitchFamily="18" charset="0"/>
              </a:rPr>
              <a:t>+ </a:t>
            </a:r>
            <a:r>
              <a:rPr lang="vi-VN" sz="2500" dirty="0">
                <a:solidFill>
                  <a:srgbClr val="C00000"/>
                </a:solidFill>
                <a:latin typeface="Times New Roman" pitchFamily="18" charset="0"/>
                <a:cs typeface="Times New Roman" pitchFamily="18" charset="0"/>
              </a:rPr>
              <a:t>Em hãy nêu lợi ích của việc sử dụng cấu trúc phân cấp trong việc trình bày văn bản, bài trình </a:t>
            </a:r>
            <a:r>
              <a:rPr lang="vi-VN" sz="2500" dirty="0" smtClean="0">
                <a:solidFill>
                  <a:srgbClr val="C00000"/>
                </a:solidFill>
                <a:latin typeface="Times New Roman" pitchFamily="18" charset="0"/>
                <a:cs typeface="Times New Roman" pitchFamily="18" charset="0"/>
              </a:rPr>
              <a:t>chiếu</a:t>
            </a:r>
            <a:r>
              <a:rPr lang="en-US" sz="2500" dirty="0">
                <a:solidFill>
                  <a:srgbClr val="C00000"/>
                </a:solidFill>
                <a:latin typeface="Times New Roman" pitchFamily="18" charset="0"/>
                <a:cs typeface="Times New Roman" pitchFamily="18" charset="0"/>
              </a:rPr>
              <a:t>?</a:t>
            </a:r>
            <a:endParaRPr lang="en-US" sz="2500" dirty="0" smtClean="0">
              <a:solidFill>
                <a:srgbClr val="C00000"/>
              </a:solidFill>
              <a:latin typeface="Times New Roman" pitchFamily="18" charset="0"/>
              <a:cs typeface="Times New Roman" pitchFamily="18" charset="0"/>
            </a:endParaRPr>
          </a:p>
          <a:p>
            <a:r>
              <a:rPr lang="vi-VN" sz="2500" dirty="0">
                <a:latin typeface="Times New Roman" pitchFamily="18" charset="0"/>
                <a:cs typeface="Times New Roman" pitchFamily="18" charset="0"/>
              </a:rPr>
              <a:t>- Lợi ích: </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giúp nội dung được trình bày một cách rõ ràng, mạch lạc.</a:t>
            </a:r>
            <a:endParaRPr lang="en-US" sz="2500" dirty="0">
              <a:latin typeface="Times New Roman" pitchFamily="18" charset="0"/>
              <a:cs typeface="Times New Roman" pitchFamily="18" charset="0"/>
            </a:endParaRPr>
          </a:p>
          <a:p>
            <a:r>
              <a:rPr lang="vi-VN" sz="2500" dirty="0">
                <a:latin typeface="Times New Roman" pitchFamily="18" charset="0"/>
                <a:cs typeface="Times New Roman" pitchFamily="18" charset="0"/>
              </a:rPr>
              <a:t>+ giúp người xem dễ nhớ, dễ dàng hiểu được bố cục nội dung, logic trình bày, dễ nắm bắt được nội dung.</a:t>
            </a:r>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108827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9332"/>
            <a:ext cx="2895600" cy="477054"/>
          </a:xfrm>
          <a:prstGeom prst="rect">
            <a:avLst/>
          </a:prstGeom>
          <a:noFill/>
        </p:spPr>
        <p:txBody>
          <a:bodyPr wrap="square" rtlCol="0">
            <a:spAutoFit/>
          </a:bodyPr>
          <a:lstStyle/>
          <a:p>
            <a:r>
              <a:rPr lang="en-US" sz="2500" dirty="0" smtClean="0">
                <a:solidFill>
                  <a:srgbClr val="C00000"/>
                </a:solidFill>
                <a:latin typeface="Times New Roman" pitchFamily="18" charset="0"/>
                <a:cs typeface="Times New Roman" pitchFamily="18" charset="0"/>
              </a:rPr>
              <a:t>GHI NHỚ</a:t>
            </a:r>
            <a:endParaRPr lang="en-US" sz="2500" dirty="0">
              <a:solidFill>
                <a:srgbClr val="C00000"/>
              </a:solidFill>
              <a:latin typeface="Times New Roman" pitchFamily="18" charset="0"/>
              <a:cs typeface="Times New Roman" pitchFamily="18" charset="0"/>
            </a:endParaRPr>
          </a:p>
        </p:txBody>
      </p:sp>
      <p:sp>
        <p:nvSpPr>
          <p:cNvPr id="5" name="TextBox 4"/>
          <p:cNvSpPr txBox="1"/>
          <p:nvPr/>
        </p:nvSpPr>
        <p:spPr>
          <a:xfrm>
            <a:off x="4800600" y="76200"/>
            <a:ext cx="3429000" cy="477054"/>
          </a:xfrm>
          <a:prstGeom prst="rect">
            <a:avLst/>
          </a:prstGeom>
          <a:noFill/>
        </p:spPr>
        <p:txBody>
          <a:bodyPr wrap="square" rtlCol="0">
            <a:spAutoFit/>
          </a:bodyPr>
          <a:lstStyle/>
          <a:p>
            <a:r>
              <a:rPr lang="en-US" sz="2500" b="1" dirty="0" smtClean="0">
                <a:solidFill>
                  <a:schemeClr val="bg1"/>
                </a:solidFill>
                <a:latin typeface="Times New Roman" pitchFamily="18" charset="0"/>
                <a:cs typeface="Times New Roman" pitchFamily="18" charset="0"/>
              </a:rPr>
              <a:t>1. </a:t>
            </a:r>
            <a:r>
              <a:rPr lang="en-US" sz="2500" b="1" dirty="0" err="1" smtClean="0">
                <a:solidFill>
                  <a:schemeClr val="bg1"/>
                </a:solidFill>
                <a:latin typeface="Times New Roman" pitchFamily="18" charset="0"/>
                <a:cs typeface="Times New Roman" pitchFamily="18" charset="0"/>
              </a:rPr>
              <a:t>Cấu</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trúc</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phân</a:t>
            </a:r>
            <a:r>
              <a:rPr lang="en-US" sz="2500" b="1" dirty="0" smtClean="0">
                <a:solidFill>
                  <a:schemeClr val="bg1"/>
                </a:solidFill>
                <a:latin typeface="Times New Roman" pitchFamily="18" charset="0"/>
                <a:cs typeface="Times New Roman" pitchFamily="18" charset="0"/>
              </a:rPr>
              <a:t> </a:t>
            </a:r>
            <a:r>
              <a:rPr lang="en-US" sz="2500" b="1" dirty="0" err="1" smtClean="0">
                <a:solidFill>
                  <a:schemeClr val="bg1"/>
                </a:solidFill>
                <a:latin typeface="Times New Roman" pitchFamily="18" charset="0"/>
                <a:cs typeface="Times New Roman" pitchFamily="18" charset="0"/>
              </a:rPr>
              <a:t>cấp</a:t>
            </a:r>
            <a:endParaRPr lang="en-US" sz="2500" b="1" dirty="0">
              <a:solidFill>
                <a:schemeClr val="bg1"/>
              </a:solidFill>
              <a:latin typeface="Times New Roman" pitchFamily="18" charset="0"/>
              <a:cs typeface="Times New Roman" pitchFamily="18" charset="0"/>
            </a:endParaRPr>
          </a:p>
        </p:txBody>
      </p:sp>
      <p:sp>
        <p:nvSpPr>
          <p:cNvPr id="6" name="Rectangle 5"/>
          <p:cNvSpPr/>
          <p:nvPr/>
        </p:nvSpPr>
        <p:spPr>
          <a:xfrm>
            <a:off x="446773" y="1210406"/>
            <a:ext cx="8153400" cy="1631216"/>
          </a:xfrm>
          <a:prstGeom prst="rect">
            <a:avLst/>
          </a:prstGeom>
        </p:spPr>
        <p:txBody>
          <a:bodyPr wrap="square">
            <a:spAutoFit/>
          </a:bodyPr>
          <a:lstStyle/>
          <a:p>
            <a:r>
              <a:rPr lang="en-US" sz="25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Trình </a:t>
            </a:r>
            <a:r>
              <a:rPr lang="vi-VN" sz="2500" dirty="0">
                <a:latin typeface="Times New Roman" pitchFamily="18" charset="0"/>
                <a:cs typeface="Times New Roman" pitchFamily="18" charset="0"/>
              </a:rPr>
              <a:t>bày nội dung theo cấu trúc phân cấp là cách trình bày theo danh sách các mục ở những mức phân cấp khác nhau. Mỗi mục có kí hiệu đầu mục. Đây là cách giúp nội dung được trình bày, truyền tải một cách rõ ràng, mạch lạc.</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6306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334" y="736895"/>
            <a:ext cx="8272914" cy="5093702"/>
          </a:xfrm>
          <a:prstGeom prst="rect">
            <a:avLst/>
          </a:prstGeom>
        </p:spPr>
        <p:txBody>
          <a:bodyPr wrap="square">
            <a:spAutoFit/>
          </a:bodyPr>
          <a:lstStyle/>
          <a:p>
            <a:r>
              <a:rPr lang="vi-VN" sz="2500" b="1" dirty="0">
                <a:solidFill>
                  <a:srgbClr val="FF0000"/>
                </a:solidFill>
                <a:latin typeface="Times New Roman" pitchFamily="18" charset="0"/>
                <a:cs typeface="Times New Roman" pitchFamily="18" charset="0"/>
              </a:rPr>
              <a:t>2. Sao chép, định dạng, di chuyển văn bản trong trang trình chiếu</a:t>
            </a:r>
            <a:endParaRPr lang="en-US" sz="2500" dirty="0">
              <a:solidFill>
                <a:srgbClr val="FF0000"/>
              </a:solidFill>
              <a:latin typeface="Times New Roman" pitchFamily="18" charset="0"/>
              <a:cs typeface="Times New Roman" pitchFamily="18" charset="0"/>
            </a:endParaRPr>
          </a:p>
          <a:p>
            <a:pPr marL="342900" indent="-342900">
              <a:buAutoNum type="alphaLcParenR"/>
            </a:pPr>
            <a:r>
              <a:rPr lang="en-US" sz="2500" b="1" i="1" dirty="0" err="1" smtClean="0">
                <a:solidFill>
                  <a:srgbClr val="FF0000"/>
                </a:solidFill>
                <a:latin typeface="Times New Roman" pitchFamily="18" charset="0"/>
                <a:cs typeface="Times New Roman" pitchFamily="18" charset="0"/>
              </a:rPr>
              <a:t>Trang</a:t>
            </a:r>
            <a:r>
              <a:rPr lang="en-US" sz="2500" b="1" i="1" dirty="0" smtClean="0">
                <a:solidFill>
                  <a:srgbClr val="FF0000"/>
                </a:solidFill>
                <a:latin typeface="Times New Roman" pitchFamily="18" charset="0"/>
                <a:cs typeface="Times New Roman" pitchFamily="18" charset="0"/>
              </a:rPr>
              <a:t> </a:t>
            </a:r>
            <a:r>
              <a:rPr lang="en-US" sz="2500" b="1" i="1" dirty="0" err="1">
                <a:solidFill>
                  <a:srgbClr val="FF0000"/>
                </a:solidFill>
                <a:latin typeface="Times New Roman" pitchFamily="18" charset="0"/>
                <a:cs typeface="Times New Roman" pitchFamily="18" charset="0"/>
              </a:rPr>
              <a:t>tiêu</a:t>
            </a:r>
            <a:r>
              <a:rPr lang="en-US" sz="2500" b="1" i="1" dirty="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đề</a:t>
            </a:r>
            <a:endParaRPr lang="en-US" sz="2500" b="1" i="1" dirty="0" smtClean="0">
              <a:solidFill>
                <a:srgbClr val="FF0000"/>
              </a:solidFill>
              <a:latin typeface="Times New Roman" pitchFamily="18" charset="0"/>
              <a:cs typeface="Times New Roman" pitchFamily="18" charset="0"/>
            </a:endParaRPr>
          </a:p>
          <a:p>
            <a:r>
              <a:rPr lang="en-US" sz="2500" i="1" dirty="0" smtClean="0">
                <a:solidFill>
                  <a:srgbClr val="C00000"/>
                </a:solidFill>
                <a:latin typeface="Times New Roman" pitchFamily="18" charset="0"/>
                <a:cs typeface="Times New Roman" pitchFamily="18" charset="0"/>
              </a:rPr>
              <a:t>? </a:t>
            </a:r>
            <a:r>
              <a:rPr lang="vi-VN" sz="2500" i="1" dirty="0" smtClean="0">
                <a:solidFill>
                  <a:srgbClr val="C00000"/>
                </a:solidFill>
                <a:latin typeface="Times New Roman" pitchFamily="18" charset="0"/>
                <a:cs typeface="Times New Roman" pitchFamily="18" charset="0"/>
              </a:rPr>
              <a:t>Khi </a:t>
            </a:r>
            <a:r>
              <a:rPr lang="vi-VN" sz="2500" i="1" dirty="0">
                <a:solidFill>
                  <a:srgbClr val="C00000"/>
                </a:solidFill>
                <a:latin typeface="Times New Roman" pitchFamily="18" charset="0"/>
                <a:cs typeface="Times New Roman" pitchFamily="18" charset="0"/>
              </a:rPr>
              <a:t>tạo bài trình chiếu, em giới thiệu chủ đề của bài ở trang nào? Tại sao?</a:t>
            </a:r>
            <a:endParaRPr lang="en-US" sz="2500" dirty="0">
              <a:solidFill>
                <a:srgbClr val="C00000"/>
              </a:solidFill>
              <a:latin typeface="Times New Roman" pitchFamily="18" charset="0"/>
              <a:cs typeface="Times New Roman" pitchFamily="18" charset="0"/>
            </a:endParaRPr>
          </a:p>
          <a:p>
            <a:r>
              <a:rPr lang="en-US" sz="2500" dirty="0" smtClean="0">
                <a:latin typeface="Times New Roman" pitchFamily="18" charset="0"/>
                <a:cs typeface="Times New Roman" pitchFamily="18" charset="0"/>
              </a:rPr>
              <a:t>    </a:t>
            </a:r>
            <a:r>
              <a:rPr lang="vi-VN" sz="2500" dirty="0" smtClean="0">
                <a:latin typeface="Times New Roman" pitchFamily="18" charset="0"/>
                <a:cs typeface="Times New Roman" pitchFamily="18" charset="0"/>
              </a:rPr>
              <a:t>Chủ </a:t>
            </a:r>
            <a:r>
              <a:rPr lang="vi-VN" sz="2500" dirty="0">
                <a:latin typeface="Times New Roman" pitchFamily="18" charset="0"/>
                <a:cs typeface="Times New Roman" pitchFamily="18" charset="0"/>
              </a:rPr>
              <a:t>đề của bài được giới thiệu ở trang đầu tiên</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     V</a:t>
            </a:r>
            <a:r>
              <a:rPr lang="vi-VN" sz="2500" dirty="0" smtClean="0">
                <a:latin typeface="Times New Roman" pitchFamily="18" charset="0"/>
                <a:cs typeface="Times New Roman" pitchFamily="18" charset="0"/>
              </a:rPr>
              <a:t>ì </a:t>
            </a:r>
            <a:r>
              <a:rPr lang="vi-VN" sz="2500" dirty="0">
                <a:latin typeface="Times New Roman" pitchFamily="18" charset="0"/>
                <a:cs typeface="Times New Roman" pitchFamily="18" charset="0"/>
              </a:rPr>
              <a:t>trang đầu tiên là trang cung cấp thông tin về chủ đề của bài trình chiếu, giúp người xem hiểu được nội dung muốn trình chiếu là về nội dung gì</a:t>
            </a:r>
            <a:r>
              <a:rPr lang="vi-VN" sz="2500" dirty="0" smtClean="0">
                <a:latin typeface="Times New Roman" pitchFamily="18" charset="0"/>
                <a:cs typeface="Times New Roman" pitchFamily="18" charset="0"/>
              </a:rPr>
              <a:t>.</a:t>
            </a:r>
            <a:endParaRPr lang="en-US" sz="2500" dirty="0" smtClean="0">
              <a:latin typeface="Times New Roman" pitchFamily="18" charset="0"/>
              <a:cs typeface="Times New Roman" pitchFamily="18" charset="0"/>
            </a:endParaRPr>
          </a:p>
          <a:p>
            <a:r>
              <a:rPr lang="en-US" sz="2500" i="1" dirty="0" smtClean="0">
                <a:solidFill>
                  <a:srgbClr val="C00000"/>
                </a:solidFill>
                <a:latin typeface="Times New Roman" pitchFamily="18" charset="0"/>
                <a:cs typeface="Times New Roman" pitchFamily="18" charset="0"/>
              </a:rPr>
              <a:t>?1.</a:t>
            </a:r>
            <a:r>
              <a:rPr lang="vi-VN" sz="2500" i="1" dirty="0" smtClean="0">
                <a:solidFill>
                  <a:srgbClr val="C00000"/>
                </a:solidFill>
                <a:latin typeface="Times New Roman" pitchFamily="18" charset="0"/>
                <a:cs typeface="Times New Roman" pitchFamily="18" charset="0"/>
              </a:rPr>
              <a:t> </a:t>
            </a:r>
            <a:r>
              <a:rPr lang="vi-VN" sz="2500" i="1" dirty="0">
                <a:solidFill>
                  <a:srgbClr val="C00000"/>
                </a:solidFill>
                <a:latin typeface="Times New Roman" pitchFamily="18" charset="0"/>
                <a:cs typeface="Times New Roman" pitchFamily="18" charset="0"/>
              </a:rPr>
              <a:t>Tiêu đề của bài trình chiếu thường được trình bày ở trang chiếu nào</a:t>
            </a:r>
            <a:r>
              <a:rPr lang="vi-VN" sz="2500" i="1" dirty="0" smtClean="0">
                <a:solidFill>
                  <a:srgbClr val="C00000"/>
                </a:solidFill>
                <a:latin typeface="Times New Roman" pitchFamily="18" charset="0"/>
                <a:cs typeface="Times New Roman" pitchFamily="18" charset="0"/>
              </a:rPr>
              <a:t>?</a:t>
            </a:r>
            <a:endParaRPr lang="en-US" sz="2500" i="1" dirty="0" smtClean="0">
              <a:solidFill>
                <a:srgbClr val="C00000"/>
              </a:solidFill>
              <a:latin typeface="Times New Roman" pitchFamily="18" charset="0"/>
              <a:cs typeface="Times New Roman" pitchFamily="18" charset="0"/>
            </a:endParaRPr>
          </a:p>
          <a:p>
            <a:r>
              <a:rPr lang="vi-VN" sz="2500" dirty="0">
                <a:latin typeface="Times New Roman" pitchFamily="18" charset="0"/>
                <a:cs typeface="Times New Roman" pitchFamily="18" charset="0"/>
              </a:rPr>
              <a:t>- Tiêu đề của bài trình chiếu được trình bày ở trang đầu tiên.</a:t>
            </a:r>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4962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8229600" cy="6771084"/>
          </a:xfrm>
          <a:prstGeom prst="rect">
            <a:avLst/>
          </a:prstGeom>
        </p:spPr>
        <p:txBody>
          <a:bodyPr wrap="square">
            <a:spAutoFit/>
          </a:bodyPr>
          <a:lstStyle/>
          <a:p>
            <a:r>
              <a:rPr lang="en-US" sz="2500" i="1" dirty="0" smtClean="0">
                <a:solidFill>
                  <a:srgbClr val="FF0000"/>
                </a:solidFill>
                <a:latin typeface="Times New Roman" pitchFamily="18" charset="0"/>
                <a:cs typeface="Times New Roman" pitchFamily="18" charset="0"/>
              </a:rPr>
              <a:t>?2.</a:t>
            </a:r>
            <a:r>
              <a:rPr lang="vi-VN" sz="2500" i="1" dirty="0" smtClean="0">
                <a:solidFill>
                  <a:srgbClr val="FF0000"/>
                </a:solidFill>
                <a:latin typeface="Times New Roman" pitchFamily="18" charset="0"/>
                <a:cs typeface="Times New Roman" pitchFamily="18" charset="0"/>
              </a:rPr>
              <a:t> Nội dung cụ thể của bài trình chiếu được trình bày ở các trang chiếu nào?</a:t>
            </a:r>
            <a:endParaRPr lang="en-US" sz="2500" i="1" dirty="0" smtClean="0">
              <a:solidFill>
                <a:srgbClr val="FF0000"/>
              </a:solidFill>
              <a:latin typeface="Times New Roman" pitchFamily="18" charset="0"/>
              <a:cs typeface="Times New Roman" pitchFamily="18" charset="0"/>
            </a:endParaRP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Các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trang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còn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lại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là</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các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trang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nội</a:t>
            </a:r>
            <a:r>
              <a:rPr lang="en-US" sz="2500" dirty="0" smtClean="0">
                <a:latin typeface="Times New Roman" pitchFamily="18" charset="0"/>
                <a:cs typeface="Times New Roman" pitchFamily="18" charset="0"/>
              </a:rPr>
              <a:t> dung → </a:t>
            </a:r>
            <a:r>
              <a:rPr lang="en-US" sz="2500" dirty="0" err="1" smtClean="0">
                <a:latin typeface="Times New Roman" pitchFamily="18" charset="0"/>
                <a:cs typeface="Times New Roman" pitchFamily="18" charset="0"/>
              </a:rPr>
              <a:t>Cấu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trúc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của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một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bài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trình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chiếu</a:t>
            </a:r>
            <a:r>
              <a:rPr lang="en-US" sz="2500" dirty="0" smtClean="0">
                <a:latin typeface="Times New Roman" pitchFamily="18" charset="0"/>
                <a:cs typeface="Times New Roman" pitchFamily="18" charset="0"/>
              </a:rPr>
              <a:t>.</a:t>
            </a:r>
          </a:p>
          <a:p>
            <a:r>
              <a:rPr lang="en-US" sz="2500" i="1" dirty="0" smtClean="0">
                <a:solidFill>
                  <a:srgbClr val="FF0000"/>
                </a:solidFill>
                <a:latin typeface="Times New Roman" pitchFamily="18" charset="0"/>
                <a:cs typeface="Times New Roman" pitchFamily="18" charset="0"/>
              </a:rPr>
              <a:t>?3.</a:t>
            </a:r>
            <a:r>
              <a:rPr lang="vi-VN" sz="2500" i="1" dirty="0" smtClean="0">
                <a:solidFill>
                  <a:srgbClr val="FF0000"/>
                </a:solidFill>
                <a:latin typeface="Times New Roman" pitchFamily="18" charset="0"/>
                <a:cs typeface="Times New Roman" pitchFamily="18" charset="0"/>
              </a:rPr>
              <a:t> Trang tiêu đề có vai trò như thế nào trong bài trình chiếu?</a:t>
            </a:r>
            <a:endParaRPr lang="en-US" sz="2500" dirty="0" smtClean="0">
              <a:solidFill>
                <a:srgbClr val="FF0000"/>
              </a:solidFill>
              <a:latin typeface="Times New Roman" pitchFamily="18" charset="0"/>
              <a:cs typeface="Times New Roman" pitchFamily="18" charset="0"/>
            </a:endParaRPr>
          </a:p>
          <a:p>
            <a:pPr marL="342900" indent="-342900">
              <a:buFontTx/>
              <a:buChar char="-"/>
            </a:pPr>
            <a:r>
              <a:rPr lang="en-US" sz="2500" dirty="0" err="1" smtClean="0">
                <a:latin typeface="Times New Roman" pitchFamily="18" charset="0"/>
                <a:cs typeface="Times New Roman" pitchFamily="18" charset="0"/>
              </a:rPr>
              <a:t>Vai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trò</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của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trang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tiêu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đề</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gây</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ấn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tượng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hút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sự</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chú</a:t>
            </a:r>
            <a:r>
              <a:rPr lang="en-US" sz="2500" dirty="0" smtClean="0">
                <a:latin typeface="Times New Roman" pitchFamily="18" charset="0"/>
                <a:cs typeface="Times New Roman" pitchFamily="18" charset="0"/>
              </a:rPr>
              <a:t> ý </a:t>
            </a:r>
            <a:r>
              <a:rPr lang="en-US" sz="2500" dirty="0" err="1" smtClean="0">
                <a:latin typeface="Times New Roman" pitchFamily="18" charset="0"/>
                <a:cs typeface="Times New Roman" pitchFamily="18" charset="0"/>
              </a:rPr>
              <a:t>của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người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xem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từ</a:t>
            </a:r>
            <a:r>
              <a:rPr lang="en-US" sz="2500" dirty="0" smtClean="0">
                <a:latin typeface="Times New Roman" pitchFamily="18" charset="0"/>
                <a:cs typeface="Times New Roman" pitchFamily="18" charset="0"/>
              </a:rPr>
              <a:t> ban </a:t>
            </a:r>
            <a:r>
              <a:rPr lang="en-US" sz="2500" dirty="0" err="1" smtClean="0">
                <a:latin typeface="Times New Roman" pitchFamily="18" charset="0"/>
                <a:cs typeface="Times New Roman" pitchFamily="18" charset="0"/>
              </a:rPr>
              <a:t>đầu</a:t>
            </a:r>
            <a:r>
              <a:rPr lang="en-US" sz="2500" dirty="0" smtClean="0">
                <a:latin typeface="Times New Roman" pitchFamily="18" charset="0"/>
                <a:cs typeface="Times New Roman" pitchFamily="18" charset="0"/>
              </a:rPr>
              <a:t>.</a:t>
            </a:r>
          </a:p>
          <a:p>
            <a:r>
              <a:rPr lang="en-US" sz="2500" i="1" dirty="0" smtClean="0">
                <a:solidFill>
                  <a:srgbClr val="FF0000"/>
                </a:solidFill>
                <a:latin typeface="Times New Roman" pitchFamily="18" charset="0"/>
                <a:cs typeface="Times New Roman" pitchFamily="18" charset="0"/>
              </a:rPr>
              <a:t>?4. </a:t>
            </a:r>
            <a:r>
              <a:rPr lang="vi-VN" sz="2500" i="1" dirty="0" smtClean="0">
                <a:solidFill>
                  <a:srgbClr val="FF0000"/>
                </a:solidFill>
                <a:latin typeface="Times New Roman" pitchFamily="18" charset="0"/>
                <a:cs typeface="Times New Roman" pitchFamily="18" charset="0"/>
              </a:rPr>
              <a:t>Quan </a:t>
            </a:r>
            <a:r>
              <a:rPr lang="vi-VN" sz="2500" i="1" dirty="0">
                <a:solidFill>
                  <a:srgbClr val="FF0000"/>
                </a:solidFill>
                <a:latin typeface="Times New Roman" pitchFamily="18" charset="0"/>
                <a:cs typeface="Times New Roman" pitchFamily="18" charset="0"/>
              </a:rPr>
              <a:t>sát Hình 4 và cho biết trang tiêu đề gồm những gì</a:t>
            </a:r>
            <a:r>
              <a:rPr lang="vi-VN" sz="2500" i="1" dirty="0" smtClean="0">
                <a:solidFill>
                  <a:srgbClr val="FF0000"/>
                </a:solidFill>
                <a:latin typeface="Times New Roman" pitchFamily="18" charset="0"/>
                <a:cs typeface="Times New Roman" pitchFamily="18" charset="0"/>
              </a:rPr>
              <a:t>?</a:t>
            </a:r>
            <a:endParaRPr lang="en-US" sz="2500" i="1" dirty="0" smtClean="0">
              <a:solidFill>
                <a:srgbClr val="FF0000"/>
              </a:solidFill>
              <a:latin typeface="Times New Roman" pitchFamily="18" charset="0"/>
              <a:cs typeface="Times New Roman" pitchFamily="18" charset="0"/>
            </a:endParaRPr>
          </a:p>
          <a:p>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Trang</a:t>
            </a:r>
            <a:r>
              <a:rPr lang="en-US" sz="2500" dirty="0" smtClean="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gồm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tin </a:t>
            </a:r>
            <a:r>
              <a:rPr lang="en-US" sz="2500" dirty="0" err="1">
                <a:latin typeface="Times New Roman" pitchFamily="18" charset="0"/>
                <a:cs typeface="Times New Roman" pitchFamily="18" charset="0"/>
              </a:rPr>
              <a:t>tác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người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bày</a:t>
            </a:r>
            <a:r>
              <a:rPr lang="en-US" sz="2500" dirty="0">
                <a:latin typeface="Times New Roman" pitchFamily="18" charset="0"/>
                <a:cs typeface="Times New Roman" pitchFamily="18" charset="0"/>
              </a:rPr>
              <a:t>).</a:t>
            </a:r>
          </a:p>
          <a:p>
            <a:r>
              <a:rPr lang="en-US" sz="2500" i="1" dirty="0" smtClean="0">
                <a:solidFill>
                  <a:srgbClr val="FF0000"/>
                </a:solidFill>
                <a:latin typeface="Times New Roman" pitchFamily="18" charset="0"/>
                <a:cs typeface="Times New Roman" pitchFamily="18" charset="0"/>
              </a:rPr>
              <a:t>?5. </a:t>
            </a:r>
            <a:r>
              <a:rPr lang="vi-VN" sz="2500" i="1" dirty="0" smtClean="0">
                <a:solidFill>
                  <a:srgbClr val="FF0000"/>
                </a:solidFill>
                <a:latin typeface="Times New Roman" pitchFamily="18" charset="0"/>
                <a:cs typeface="Times New Roman" pitchFamily="18" charset="0"/>
              </a:rPr>
              <a:t>Khi </a:t>
            </a:r>
            <a:r>
              <a:rPr lang="vi-VN" sz="2500" i="1" dirty="0">
                <a:solidFill>
                  <a:srgbClr val="FF0000"/>
                </a:solidFill>
                <a:latin typeface="Times New Roman" pitchFamily="18" charset="0"/>
                <a:cs typeface="Times New Roman" pitchFamily="18" charset="0"/>
              </a:rPr>
              <a:t>tạo tệp trình chiếu mới, trang trình chiếu đầu tiên có bố cục mặc định như thế nào? </a:t>
            </a:r>
            <a:r>
              <a:rPr lang="en-US" sz="2500" i="1" dirty="0" err="1">
                <a:solidFill>
                  <a:srgbClr val="FF0000"/>
                </a:solidFill>
                <a:latin typeface="Times New Roman" pitchFamily="18" charset="0"/>
                <a:cs typeface="Times New Roman" pitchFamily="18" charset="0"/>
              </a:rPr>
              <a:t>Tại</a:t>
            </a:r>
            <a:r>
              <a:rPr lang="en-US" sz="2500" i="1" dirty="0">
                <a:solidFill>
                  <a:srgbClr val="FF0000"/>
                </a:solidFill>
                <a:latin typeface="Times New Roman" pitchFamily="18" charset="0"/>
                <a:cs typeface="Times New Roman" pitchFamily="18" charset="0"/>
              </a:rPr>
              <a:t> </a:t>
            </a:r>
            <a:r>
              <a:rPr lang="en-US" sz="2500" i="1" dirty="0" err="1">
                <a:solidFill>
                  <a:srgbClr val="FF0000"/>
                </a:solidFill>
                <a:latin typeface="Times New Roman" pitchFamily="18" charset="0"/>
                <a:cs typeface="Times New Roman" pitchFamily="18" charset="0"/>
              </a:rPr>
              <a:t>sao</a:t>
            </a:r>
            <a:r>
              <a:rPr lang="en-US" sz="2500" i="1" dirty="0" smtClean="0">
                <a:solidFill>
                  <a:srgbClr val="FF0000"/>
                </a:solidFill>
                <a:latin typeface="Times New Roman" pitchFamily="18" charset="0"/>
                <a:cs typeface="Times New Roman" pitchFamily="18" charset="0"/>
              </a:rPr>
              <a:t>?</a:t>
            </a:r>
          </a:p>
          <a:p>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tệp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bố</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phù</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hợp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ghi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bài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chiếu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tin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a:t>
            </a:r>
            <a:r>
              <a:rPr lang="en-US" sz="2500" dirty="0">
                <a:latin typeface="Times New Roman" pitchFamily="18" charset="0"/>
                <a:cs typeface="Times New Roman" pitchFamily="18" charset="0"/>
              </a:rPr>
              <a:t>.</a:t>
            </a:r>
          </a:p>
          <a:p>
            <a:endParaRPr lang="en-US" sz="2500" dirty="0">
              <a:solidFill>
                <a:srgbClr val="FF0000"/>
              </a:solidFill>
              <a:latin typeface="Times New Roman" pitchFamily="18" charset="0"/>
              <a:cs typeface="Times New Roman" pitchFamily="18" charset="0"/>
            </a:endParaRPr>
          </a:p>
          <a:p>
            <a:pPr marL="342900" indent="-342900">
              <a:buFontTx/>
              <a:buChar char="-"/>
            </a:pPr>
            <a:endParaRPr lang="en-US" sz="2500" dirty="0">
              <a:solidFill>
                <a:srgbClr val="FF0000"/>
              </a:solidFill>
              <a:latin typeface="Times New Roman" pitchFamily="18" charset="0"/>
              <a:cs typeface="Times New Roman" pitchFamily="18" charset="0"/>
            </a:endParaRPr>
          </a:p>
        </p:txBody>
      </p:sp>
      <p:sp>
        <p:nvSpPr>
          <p:cNvPr id="5" name="Rectangle 4"/>
          <p:cNvSpPr/>
          <p:nvPr/>
        </p:nvSpPr>
        <p:spPr>
          <a:xfrm>
            <a:off x="4724400" y="152400"/>
            <a:ext cx="2301527" cy="477054"/>
          </a:xfrm>
          <a:prstGeom prst="rect">
            <a:avLst/>
          </a:prstGeom>
        </p:spPr>
        <p:txBody>
          <a:bodyPr wrap="none">
            <a:spAutoFit/>
          </a:bodyPr>
          <a:lstStyle/>
          <a:p>
            <a:pPr marL="342900" indent="-342900">
              <a:buAutoNum type="alphaLcParenR"/>
            </a:pPr>
            <a:r>
              <a:rPr lang="en-US" sz="2500" b="1" i="1" dirty="0" err="1" smtClean="0">
                <a:solidFill>
                  <a:schemeClr val="bg1"/>
                </a:solidFill>
                <a:latin typeface="Times New Roman" pitchFamily="18" charset="0"/>
                <a:cs typeface="Times New Roman" pitchFamily="18" charset="0"/>
              </a:rPr>
              <a:t>Trang</a:t>
            </a:r>
            <a:r>
              <a:rPr lang="en-US" sz="2500" b="1" i="1" dirty="0" smtClean="0">
                <a:solidFill>
                  <a:schemeClr val="bg1"/>
                </a:solidFill>
                <a:latin typeface="Times New Roman" pitchFamily="18" charset="0"/>
                <a:cs typeface="Times New Roman" pitchFamily="18" charset="0"/>
              </a:rPr>
              <a:t> </a:t>
            </a:r>
            <a:r>
              <a:rPr lang="en-US" sz="2500" b="1" i="1" dirty="0" err="1" smtClean="0">
                <a:solidFill>
                  <a:schemeClr val="bg1"/>
                </a:solidFill>
                <a:latin typeface="Times New Roman" pitchFamily="18" charset="0"/>
                <a:cs typeface="Times New Roman" pitchFamily="18" charset="0"/>
              </a:rPr>
              <a:t>tiêu</a:t>
            </a:r>
            <a:r>
              <a:rPr lang="en-US" sz="2500" b="1" i="1" dirty="0" smtClean="0">
                <a:solidFill>
                  <a:schemeClr val="bg1"/>
                </a:solidFill>
                <a:latin typeface="Times New Roman" pitchFamily="18" charset="0"/>
                <a:cs typeface="Times New Roman" pitchFamily="18" charset="0"/>
              </a:rPr>
              <a:t> </a:t>
            </a:r>
            <a:r>
              <a:rPr lang="en-US" sz="2500" b="1" i="1" dirty="0" err="1" smtClean="0">
                <a:solidFill>
                  <a:schemeClr val="bg1"/>
                </a:solidFill>
                <a:latin typeface="Times New Roman" pitchFamily="18" charset="0"/>
                <a:cs typeface="Times New Roman" pitchFamily="18" charset="0"/>
              </a:rPr>
              <a:t>đề</a:t>
            </a:r>
            <a:endParaRPr lang="en-US" sz="2500" b="1" i="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00732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TotalTime>
  <Words>2657</Words>
  <PresentationFormat>On-screen Show (4:3)</PresentationFormat>
  <Paragraphs>170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Austin</vt:lpstr>
      <vt:lpstr>Bài 11: TẠO BÀI TRÌNH CHIẾU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2023-03-10T02:09:18Z</dcterms:created>
  <dcterms:modified xsi:type="dcterms:W3CDTF">2023-03-10T06:00:52Z</dcterms:modified>
</cp:coreProperties>
</file>