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02" r:id="rId3"/>
    <p:sldId id="311" r:id="rId4"/>
    <p:sldId id="312" r:id="rId5"/>
    <p:sldId id="314" r:id="rId6"/>
    <p:sldId id="327" r:id="rId7"/>
    <p:sldId id="328" r:id="rId8"/>
    <p:sldId id="339" r:id="rId9"/>
    <p:sldId id="338" r:id="rId10"/>
    <p:sldId id="342" r:id="rId11"/>
    <p:sldId id="330" r:id="rId12"/>
    <p:sldId id="313" r:id="rId13"/>
    <p:sldId id="345" r:id="rId14"/>
    <p:sldId id="343" r:id="rId15"/>
    <p:sldId id="285" r:id="rId16"/>
    <p:sldId id="308" r:id="rId17"/>
    <p:sldId id="344" r:id="rId18"/>
    <p:sldId id="320" r:id="rId19"/>
    <p:sldId id="321" r:id="rId20"/>
    <p:sldId id="273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CC0099"/>
    <a:srgbClr val="FF00FF"/>
    <a:srgbClr val="FFFF99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2" autoAdjust="0"/>
    <p:restoredTop sz="94660"/>
  </p:normalViewPr>
  <p:slideViewPr>
    <p:cSldViewPr>
      <p:cViewPr>
        <p:scale>
          <a:sx n="50" d="100"/>
          <a:sy n="50" d="100"/>
        </p:scale>
        <p:origin x="1386" y="2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30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EBCCA0-1201-4A4E-AFA5-CFB420B332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03F23-D48D-473E-93BE-2CA5580913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72FA53A-36AE-40AC-972F-4C606CF6FCFD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FE4BB72-4B53-4B4E-B3AF-E6099A1142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FDCBB9-0B43-4B84-9DBC-21F561708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F3069-93FB-4535-A998-DB86EF8992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745D0-E771-4047-8DF3-4E93642E9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0080EF-B27E-4A4F-8D27-7B6390E7F0B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727A81C-29AE-4450-8FF7-8FADEE4323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F40559A-1659-46CD-A0B4-80E968DD4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1C1A37D-D223-4595-9B96-429692A84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726039-1F05-49E4-B894-C4D548453955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6864344-A9C7-4C15-9172-9192E3387B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67B96E8-EA73-4600-B02F-C3757CAA73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8750BC7-7CF6-44BD-87BD-3BA8B7E24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AE3048-C471-4D0E-9109-FDD496E90662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25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07F74AD-09C9-40D3-8A11-A6B769BBBF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2E688DC-BB88-44CB-9743-04A9FA2D55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9F2D8A5-EC8C-4C99-9CE9-04DCBAC30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77CAA2-3172-4FD3-9B2B-2844C9DFD909}" type="slidenum">
              <a:rPr lang="en-US" altLang="vi-VN"/>
              <a:pPr eaLnBrk="1" hangingPunct="1"/>
              <a:t>11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66AE17B-1518-42BD-8EFD-3FA1FD4CAE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732FC70-63AD-4C92-B613-6AEE82FC65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CB5E1AF-7336-444C-8771-C1E8D6857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1980B5-3EF8-4ED4-953F-EAB77E57EED9}" type="slidenum">
              <a:rPr lang="en-US" altLang="vi-VN"/>
              <a:pPr eaLnBrk="1" hangingPunct="1"/>
              <a:t>12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66AE17B-1518-42BD-8EFD-3FA1FD4CAE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732FC70-63AD-4C92-B613-6AEE82FC65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CB5E1AF-7336-444C-8771-C1E8D6857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1980B5-3EF8-4ED4-953F-EAB77E57EED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715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F68EAC0-8455-403E-ABE7-4A10123EA2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C50765A-C1B3-4AF6-938C-683E8E7511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4C585A7-4B3E-4170-BBBC-3B0DF920C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F144D-348C-427F-9140-C2B24A87BAE6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74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F68EAC0-8455-403E-ABE7-4A10123EA2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C50765A-C1B3-4AF6-938C-683E8E7511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4C585A7-4B3E-4170-BBBC-3B0DF920C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3F144D-348C-427F-9140-C2B24A87BAE6}" type="slidenum">
              <a:rPr lang="en-US" altLang="vi-VN"/>
              <a:pPr eaLnBrk="1" hangingPunct="1"/>
              <a:t>15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E7893F4-772F-45EA-BE74-61FA0C6EDC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AC30D40-E349-4E8F-A372-A6F9282F15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1B66AF8-5499-47F9-8A63-BA3D7A8D5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144FD7-183E-4B0E-A7E6-89061DE3BCE8}" type="slidenum">
              <a:rPr lang="en-US" altLang="vi-VN"/>
              <a:pPr eaLnBrk="1" hangingPunct="1"/>
              <a:t>16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E7893F4-772F-45EA-BE74-61FA0C6EDC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AC30D40-E349-4E8F-A372-A6F9282F15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1B66AF8-5499-47F9-8A63-BA3D7A8D5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144FD7-183E-4B0E-A7E6-89061DE3BCE8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838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530E8B0-3705-41BF-B877-C22FC4CAB2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AF53A06-A9C3-41ED-8924-7233774754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5B6BAA3-1581-4E28-840D-A350C0183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77A415-74D2-4754-AD7D-206D755F1BD6}" type="slidenum">
              <a:rPr lang="en-US" altLang="vi-VN"/>
              <a:pPr eaLnBrk="1" hangingPunct="1"/>
              <a:t>18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A4D2C1B7-78CC-465E-88ED-516A86014B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E0CF521-F826-4086-B3AC-7ABAE80993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65B2BDE-6186-496F-95ED-D8796379A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AA0CAE-3AF1-4C5B-9E01-2284E0D54187}" type="slidenum">
              <a:rPr lang="en-US" altLang="vi-VN"/>
              <a:pPr eaLnBrk="1" hangingPunct="1"/>
              <a:t>19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354B5ED-C066-4705-BE49-012BCD4092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ACF082C-4D25-4DF5-A35F-ECD792B1E9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A22B301-830C-4C38-9F22-EDDC336D9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2FA585-4276-476F-87CA-0A454CC058DF}" type="slidenum">
              <a:rPr lang="en-US" altLang="vi-VN"/>
              <a:pPr eaLnBrk="1" hangingPunct="1"/>
              <a:t>2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CF9FED2-B9D9-4499-8678-07290990D3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E830F3F0-7055-46F9-8CEA-7B479C9F13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CE999B72-2A24-4C2C-BCA9-75B188270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BD6806-C562-4970-BD00-78C99934D596}" type="slidenum">
              <a:rPr lang="en-US" altLang="vi-VN"/>
              <a:pPr eaLnBrk="1" hangingPunct="1"/>
              <a:t>20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6960333-0D7C-43E0-A97B-C1238770AF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65FF7CC-D31B-4992-90AB-CA41C89D4F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F6CA1A3-66F5-44EE-A5F5-678534FBD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A271B0-5071-4F42-BC0D-59763217F6A4}" type="slidenum">
              <a:rPr lang="en-US" altLang="vi-VN"/>
              <a:pPr eaLnBrk="1" hangingPunct="1"/>
              <a:t>3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5D91E2F-D429-4F39-9898-A7220057BC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DBC4DDE-CEE8-46B7-AAD9-EF4A92C80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4734F92-D615-4A27-B2D0-43F3A147E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D16DB1-2F87-4842-820F-78D772AD75D9}" type="slidenum">
              <a:rPr lang="en-US" altLang="vi-VN"/>
              <a:pPr eaLnBrk="1" hangingPunct="1"/>
              <a:t>4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42B314B-38EF-413A-B6ED-8A41F8FC36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6775A6E1-D6A0-4FCE-8094-4791902A53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C655243-46E1-4AB3-88E8-A75DE77A9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14F452-2003-49FD-A039-56E45F77D728}" type="slidenum">
              <a:rPr lang="en-US" altLang="vi-VN"/>
              <a:pPr eaLnBrk="1" hangingPunct="1"/>
              <a:t>5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2A8B3EB-BC81-460F-A9B7-0102AED387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5D2ECF-B5ED-40F8-A91C-F3797D97F0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260903D-46B5-4BDB-8587-39F994FD9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6B52CB-9A86-435B-BFC4-32F34171091F}" type="slidenum">
              <a:rPr lang="en-US" altLang="vi-VN"/>
              <a:pPr eaLnBrk="1" hangingPunct="1"/>
              <a:t>6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BE0B1DD-DD45-44F4-A748-35653D9C3C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32A4617-7CDF-413C-AE10-41836924E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8F3022B-5782-4C9B-AB02-00FB3C8AB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584191-C8EB-45D2-951A-79BC3C8E80E4}" type="slidenum">
              <a:rPr lang="en-US" altLang="vi-VN"/>
              <a:pPr eaLnBrk="1" hangingPunct="1"/>
              <a:t>7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BE0B1DD-DD45-44F4-A748-35653D9C3C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32A4617-7CDF-413C-AE10-41836924E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8F3022B-5782-4C9B-AB02-00FB3C8AB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584191-C8EB-45D2-951A-79BC3C8E80E4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6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6864344-A9C7-4C15-9172-9192E3387B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67B96E8-EA73-4600-B02F-C3757CAA73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8750BC7-7CF6-44BD-87BD-3BA8B7E24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AE3048-C471-4D0E-9109-FDD496E90662}" type="slidenum">
              <a:rPr lang="en-US" altLang="vi-VN"/>
              <a:pPr eaLnBrk="1" hangingPunct="1"/>
              <a:t>9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54A55A-85DB-44DC-80CC-C3431C1FD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C413CC-1029-4EEA-92B8-87912B7BB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4DDA0A-3BBD-4056-86F5-92F9EE558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51EC6-2EA3-416E-8FDF-5C7BB362CE2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746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F6A2F6-43FA-4D5A-BDD2-4BAFF1613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ACC580-62E4-46B2-B320-81335E5A1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DDB89E-7BE9-48AA-A0B0-0974AEA5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39735-47A0-4F23-A981-E3F5B84907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762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F90392-4A92-4D90-9B5E-D8B7B2ABF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D9805D-D98C-4D6E-B0EA-4F04DF32F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52FFE-C8AA-4D99-AC86-2B4128287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A0CE5-D063-4916-8660-5B87399689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653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59E173-5122-4FE3-9CCA-5FA81B6B0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5D34D4-564F-4082-9517-65FC76B67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EEBB510-D6A3-472C-A572-D220EBAF2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EF2C3-7F56-4F53-A9FE-7999053CA1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833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03903-8345-4516-8454-4C82ED342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3B9FD6-A024-4608-AA4F-CC4430075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A1DED7-82D9-46A7-B00D-C65D54714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82BA2-6B7A-4995-A7AD-2209FDE9EA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529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9203C2-ED6E-414A-8646-28E1F641E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A1948A-5D0D-49B9-8299-BAA189C28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8F8A76-2A90-4AE3-AFA1-52B32949C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5A32D-C314-484D-AB98-8ABC250FB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876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45119-6D11-468D-8EB3-7899C189A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79039F-81BA-40F5-937D-D5577199A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1D429-4FC8-4B65-8227-1D13A9AA2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D6BB3-5C17-4132-8C38-ECC9566B02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2927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5F6E4D-91AA-4FAE-B544-F7F141C26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0CFCF6-6064-481F-8FAB-1DD8F1708D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4CC5BE-A09A-4D18-AA36-A788C1218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8AC36-0F55-4E55-A8A9-8B2EC8CA43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173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EC3686-7AFB-4D39-9000-3B209EBA2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9A1D16-56F0-460D-9748-CE3111402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77C8DC-3688-4CD5-9D2A-89761EC61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F4DA8-2B7A-4859-9CD8-B4BDEAB43C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628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02DB32-677B-4ED1-9B47-3C35E8289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799E24-CA2C-4CBE-B0DC-B718D30A0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A37B0A-4740-4D45-B015-F4768821C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02E02-DFA0-444C-AB7E-D38A0EDFFB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66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76B31-7051-4E6C-BAFC-1624D049A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05181C-20E0-44A3-B1CA-FF701E555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10A36-81F1-4BC2-8800-FF8399378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BAFFF-865A-4828-9697-911DA99084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769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663F6-0C70-4EAE-B72D-B735978C3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AB9C3-7D74-457C-BA5E-F9A08796C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9B4AA-1DC5-4B37-AAA3-FB1F82132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1563A-344D-4BC0-B2ED-556FCD6F3FA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082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0DAF9C-ECC1-460F-98D2-892ED57DC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7372B7-FDBF-490C-94F3-0921A5FEE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1FB760-4475-43F8-9BC7-76FDE43C95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F1729F-29E3-4257-844F-300FFF2AC4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B0A9F2-47D9-4262-BD64-AF32D27B35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7F30A-9481-4668-BD18-76F8BDECA7A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9.wmf"/><Relationship Id="rId18" Type="http://schemas.openxmlformats.org/officeDocument/2006/relationships/image" Target="../media/image5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8.wmf"/><Relationship Id="rId5" Type="http://schemas.openxmlformats.org/officeDocument/2006/relationships/image" Target="../media/image32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1.jp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image" Target="../media/image5.gi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5.wmf"/><Relationship Id="rId4" Type="http://schemas.openxmlformats.org/officeDocument/2006/relationships/image" Target="../media/image1.jpg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7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wmf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0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1.jpg"/><Relationship Id="rId9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2.wmf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4.wmf"/><Relationship Id="rId5" Type="http://schemas.openxmlformats.org/officeDocument/2006/relationships/image" Target="../media/image45.png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1.jpg"/><Relationship Id="rId9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wmf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8.wmf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1.jpg"/><Relationship Id="rId9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11" Type="http://schemas.openxmlformats.org/officeDocument/2006/relationships/image" Target="../media/image5.gi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3.wmf"/><Relationship Id="rId4" Type="http://schemas.openxmlformats.org/officeDocument/2006/relationships/image" Target="../media/image1.jpg"/><Relationship Id="rId9" Type="http://schemas.openxmlformats.org/officeDocument/2006/relationships/oleObject" Target="../embeddings/oleObject4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image" Target="../media/image5.gif"/><Relationship Id="rId10" Type="http://schemas.openxmlformats.org/officeDocument/2006/relationships/image" Target="../media/image55.wmf"/><Relationship Id="rId4" Type="http://schemas.openxmlformats.org/officeDocument/2006/relationships/image" Target="../media/image1.jpg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gi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0.wmf"/><Relationship Id="rId5" Type="http://schemas.openxmlformats.org/officeDocument/2006/relationships/image" Target="../media/image63.png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1.jp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5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5.gi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oleObject" Target="../embeddings/oleObject13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18.wmf"/><Relationship Id="rId4" Type="http://schemas.openxmlformats.org/officeDocument/2006/relationships/image" Target="../media/image1.jp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5.gi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4" Type="http://schemas.openxmlformats.org/officeDocument/2006/relationships/image" Target="../media/image1.jpg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5">
            <a:extLst>
              <a:ext uri="{FF2B5EF4-FFF2-40B4-BE49-F238E27FC236}">
                <a16:creationId xmlns:a16="http://schemas.microsoft.com/office/drawing/2014/main" id="{4CB45B56-4220-417D-86C6-7F7CF72EFE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2167" y="1665287"/>
            <a:ext cx="5638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</a:p>
          <a:p>
            <a:pPr algn="ctr"/>
            <a:r>
              <a:rPr lang="vi-VN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mạch điện xoay chiều</a:t>
            </a:r>
          </a:p>
        </p:txBody>
      </p:sp>
      <p:sp>
        <p:nvSpPr>
          <p:cNvPr id="2053" name="WordArt 3">
            <a:extLst>
              <a:ext uri="{FF2B5EF4-FFF2-40B4-BE49-F238E27FC236}">
                <a16:creationId xmlns:a16="http://schemas.microsoft.com/office/drawing/2014/main" id="{52D39DBE-B400-41F2-92AD-EF4D19C401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574674"/>
            <a:ext cx="4962525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27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cs typeface="Arial" panose="020B0604020202020204" pitchFamily="34" charset="0"/>
              </a:rPr>
              <a:t>VẬT LÝ 12</a:t>
            </a:r>
          </a:p>
        </p:txBody>
      </p:sp>
      <p:pic>
        <p:nvPicPr>
          <p:cNvPr id="2054" name="Picture 2" descr="Kết quả hình ảnh cho bóng đèn dây tóc">
            <a:extLst>
              <a:ext uri="{FF2B5EF4-FFF2-40B4-BE49-F238E27FC236}">
                <a16:creationId xmlns:a16="http://schemas.microsoft.com/office/drawing/2014/main" id="{CB116A5A-1033-4759-9CA0-65210BBD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67" y="4165600"/>
            <a:ext cx="12954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3pha">
            <a:extLst>
              <a:ext uri="{FF2B5EF4-FFF2-40B4-BE49-F238E27FC236}">
                <a16:creationId xmlns:a16="http://schemas.microsoft.com/office/drawing/2014/main" id="{7134222B-3D93-499E-99F0-A6564392C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67" y="4087813"/>
            <a:ext cx="16383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Kết quả hình ảnh cho tắc te">
            <a:extLst>
              <a:ext uri="{FF2B5EF4-FFF2-40B4-BE49-F238E27FC236}">
                <a16:creationId xmlns:a16="http://schemas.microsoft.com/office/drawing/2014/main" id="{03F5878A-3677-4016-B08A-E83368FF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68" y="4267200"/>
            <a:ext cx="184626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47336AED-6C7B-4A3A-9481-B2869C160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4" y="574674"/>
            <a:ext cx="1846263" cy="1511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8FA588-9E6D-4090-A38F-189D80DA161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633536"/>
            <a:ext cx="10972800" cy="3213077"/>
            <a:chOff x="304800" y="2912491"/>
            <a:chExt cx="8961438" cy="25439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25" name="Rectangle 2">
                  <a:extLst>
                    <a:ext uri="{FF2B5EF4-FFF2-40B4-BE49-F238E27FC236}">
                      <a16:creationId xmlns:a16="http://schemas.microsoft.com/office/drawing/2014/main" id="{A78624EE-7EDF-47A7-9B28-68F255EE9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838" y="2912491"/>
                  <a:ext cx="8915400" cy="1485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Câu 9:</a:t>
                  </a:r>
                  <a:r>
                    <a:rPr kumimoji="0" lang="fr-FR" alt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Đặt điện áp u = U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fr-FR" altLang="vi-VN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r>
                            <a:rPr kumimoji="0" lang="en-US" altLang="vi-VN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kumimoji="0" lang="fr-FR" alt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cos</a:t>
                  </a:r>
                  <a:r>
                    <a:rPr kumimoji="0" lang="fr-FR" alt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  <a:sym typeface="Symbol" panose="05050102010706020507" pitchFamily="18" charset="2"/>
                    </a:rPr>
                    <a:t></a:t>
                  </a:r>
                  <a:r>
                    <a:rPr kumimoji="0" lang="fr-FR" alt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t vào hai đầu một tụ điện thì cường độ dòng diện qua nó có giá trị hiệu dụng I. Tại thời điểm t, điện áp ở hai đầu tụ điện là u và cường độ dòng điện qua nó là i. Hệ thức liên hệ giữa các đại lượng là</a:t>
                  </a:r>
                  <a:endPara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9225" name="Rectangle 2">
                  <a:extLst>
                    <a:ext uri="{FF2B5EF4-FFF2-40B4-BE49-F238E27FC236}">
                      <a16:creationId xmlns:a16="http://schemas.microsoft.com/office/drawing/2014/main" id="{A78624EE-7EDF-47A7-9B28-68F255EE99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0838" y="2912491"/>
                  <a:ext cx="8915400" cy="1485644"/>
                </a:xfrm>
                <a:prstGeom prst="rect">
                  <a:avLst/>
                </a:prstGeom>
                <a:blipFill>
                  <a:blip r:embed="rId5"/>
                  <a:stretch>
                    <a:fillRect l="-1173" t="-1299" r="-1117" b="-71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9226" name="Object 3">
                  <a:extLst>
                    <a:ext uri="{FF2B5EF4-FFF2-40B4-BE49-F238E27FC236}">
                      <a16:creationId xmlns:a16="http://schemas.microsoft.com/office/drawing/2014/main" id="{9158C2C0-6713-4F9F-AAEA-8D91CE591A3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41971252"/>
                    </p:ext>
                  </p:extLst>
                </p:nvPr>
              </p:nvGraphicFramePr>
              <p:xfrm>
                <a:off x="304800" y="4635701"/>
                <a:ext cx="2066925" cy="8207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9196" name="Equation" r:id="rId6" imgW="1054100" imgH="419100" progId="Equation.DSMT4">
                        <p:embed/>
                      </p:oleObj>
                    </mc:Choice>
                    <mc:Fallback>
                      <p:oleObj name="Equation" r:id="rId6" imgW="1054100" imgH="419100" progId="Equation.DSMT4">
                        <p:embed/>
                        <p:pic>
                          <p:nvPicPr>
                            <p:cNvPr id="9226" name="Object 3">
                              <a:extLst>
                                <a:ext uri="{FF2B5EF4-FFF2-40B4-BE49-F238E27FC236}">
                                  <a16:creationId xmlns:a16="http://schemas.microsoft.com/office/drawing/2014/main" id="{9158C2C0-6713-4F9F-AAEA-8D91CE591A3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4800" y="4635701"/>
                              <a:ext cx="2066925" cy="8207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9226" name="Object 3">
                  <a:extLst>
                    <a:ext uri="{FF2B5EF4-FFF2-40B4-BE49-F238E27FC236}">
                      <a16:creationId xmlns:a16="http://schemas.microsoft.com/office/drawing/2014/main" id="{9158C2C0-6713-4F9F-AAEA-8D91CE591A3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41971252"/>
                    </p:ext>
                  </p:extLst>
                </p:nvPr>
              </p:nvGraphicFramePr>
              <p:xfrm>
                <a:off x="304800" y="4635701"/>
                <a:ext cx="2066925" cy="8207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9196" name="Equation" r:id="rId6" imgW="1054100" imgH="419100" progId="Equation.DSMT4">
                        <p:embed/>
                      </p:oleObj>
                    </mc:Choice>
                    <mc:Fallback>
                      <p:oleObj name="Equation" r:id="rId6" imgW="1054100" imgH="419100" progId="Equation.DSMT4">
                        <p:embed/>
                        <p:pic>
                          <p:nvPicPr>
                            <p:cNvPr id="9226" name="Object 3">
                              <a:extLst>
                                <a:ext uri="{FF2B5EF4-FFF2-40B4-BE49-F238E27FC236}">
                                  <a16:creationId xmlns:a16="http://schemas.microsoft.com/office/drawing/2014/main" id="{9158C2C0-6713-4F9F-AAEA-8D91CE591A3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4800" y="4635701"/>
                              <a:ext cx="2066925" cy="8207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3" name="Object 4">
                  <a:extLst>
                    <a:ext uri="{FF2B5EF4-FFF2-40B4-BE49-F238E27FC236}">
                      <a16:creationId xmlns:a16="http://schemas.microsoft.com/office/drawing/2014/main" id="{1AFFB756-40B7-4D83-859F-D183AC8C039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54414290"/>
                    </p:ext>
                  </p:extLst>
                </p:nvPr>
              </p:nvGraphicFramePr>
              <p:xfrm>
                <a:off x="2668588" y="4678563"/>
                <a:ext cx="1860550" cy="777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9197" name="Equation" r:id="rId8" imgW="1002865" imgH="418918" progId="Equation.DSMT4">
                        <p:embed/>
                      </p:oleObj>
                    </mc:Choice>
                    <mc:Fallback>
                      <p:oleObj name="Equation" r:id="rId8" imgW="1002865" imgH="418918" progId="Equation.DSMT4">
                        <p:embed/>
                        <p:pic>
                          <p:nvPicPr>
                            <p:cNvPr id="3" name="Object 4">
                              <a:extLst>
                                <a:ext uri="{FF2B5EF4-FFF2-40B4-BE49-F238E27FC236}">
                                  <a16:creationId xmlns:a16="http://schemas.microsoft.com/office/drawing/2014/main" id="{1AFFB756-40B7-4D83-859F-D183AC8C039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68588" y="4678563"/>
                              <a:ext cx="1860550" cy="777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3" name="Object 4">
                  <a:extLst>
                    <a:ext uri="{FF2B5EF4-FFF2-40B4-BE49-F238E27FC236}">
                      <a16:creationId xmlns:a16="http://schemas.microsoft.com/office/drawing/2014/main" id="{1AFFB756-40B7-4D83-859F-D183AC8C039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54414290"/>
                    </p:ext>
                  </p:extLst>
                </p:nvPr>
              </p:nvGraphicFramePr>
              <p:xfrm>
                <a:off x="2668588" y="4678563"/>
                <a:ext cx="1860550" cy="777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9197" name="Equation" r:id="rId8" imgW="1002865" imgH="418918" progId="Equation.DSMT4">
                        <p:embed/>
                      </p:oleObj>
                    </mc:Choice>
                    <mc:Fallback>
                      <p:oleObj name="Equation" r:id="rId8" imgW="1002865" imgH="418918" progId="Equation.DSMT4">
                        <p:embed/>
                        <p:pic>
                          <p:nvPicPr>
                            <p:cNvPr id="3" name="Object 4">
                              <a:extLst>
                                <a:ext uri="{FF2B5EF4-FFF2-40B4-BE49-F238E27FC236}">
                                  <a16:creationId xmlns:a16="http://schemas.microsoft.com/office/drawing/2014/main" id="{1AFFB756-40B7-4D83-859F-D183AC8C039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68588" y="4678563"/>
                              <a:ext cx="1860550" cy="777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9228" name="Object 5">
                  <a:extLst>
                    <a:ext uri="{FF2B5EF4-FFF2-40B4-BE49-F238E27FC236}">
                      <a16:creationId xmlns:a16="http://schemas.microsoft.com/office/drawing/2014/main" id="{02E00F3B-1038-4700-998C-BBC1B7FA529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17472284"/>
                    </p:ext>
                  </p:extLst>
                </p:nvPr>
              </p:nvGraphicFramePr>
              <p:xfrm>
                <a:off x="4808538" y="4664276"/>
                <a:ext cx="1920875" cy="7921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9198" name="Equation" r:id="rId10" imgW="1016000" imgH="419100" progId="Equation.DSMT4">
                        <p:embed/>
                      </p:oleObj>
                    </mc:Choice>
                    <mc:Fallback>
                      <p:oleObj name="Equation" r:id="rId10" imgW="1016000" imgH="419100" progId="Equation.DSMT4">
                        <p:embed/>
                        <p:pic>
                          <p:nvPicPr>
                            <p:cNvPr id="9228" name="Object 5">
                              <a:extLst>
                                <a:ext uri="{FF2B5EF4-FFF2-40B4-BE49-F238E27FC236}">
                                  <a16:creationId xmlns:a16="http://schemas.microsoft.com/office/drawing/2014/main" id="{02E00F3B-1038-4700-998C-BBC1B7FA529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08538" y="4664276"/>
                              <a:ext cx="1920875" cy="7921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9228" name="Object 5">
                  <a:extLst>
                    <a:ext uri="{FF2B5EF4-FFF2-40B4-BE49-F238E27FC236}">
                      <a16:creationId xmlns:a16="http://schemas.microsoft.com/office/drawing/2014/main" id="{02E00F3B-1038-4700-998C-BBC1B7FA529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17472284"/>
                    </p:ext>
                  </p:extLst>
                </p:nvPr>
              </p:nvGraphicFramePr>
              <p:xfrm>
                <a:off x="4808538" y="4664276"/>
                <a:ext cx="1920875" cy="7921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9198" name="Equation" r:id="rId10" imgW="1016000" imgH="419100" progId="Equation.DSMT4">
                        <p:embed/>
                      </p:oleObj>
                    </mc:Choice>
                    <mc:Fallback>
                      <p:oleObj name="Equation" r:id="rId10" imgW="1016000" imgH="419100" progId="Equation.DSMT4">
                        <p:embed/>
                        <p:pic>
                          <p:nvPicPr>
                            <p:cNvPr id="9228" name="Object 5">
                              <a:extLst>
                                <a:ext uri="{FF2B5EF4-FFF2-40B4-BE49-F238E27FC236}">
                                  <a16:creationId xmlns:a16="http://schemas.microsoft.com/office/drawing/2014/main" id="{02E00F3B-1038-4700-998C-BBC1B7FA529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08538" y="4664276"/>
                              <a:ext cx="1920875" cy="7921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9229" name="Object 6">
                  <a:extLst>
                    <a:ext uri="{FF2B5EF4-FFF2-40B4-BE49-F238E27FC236}">
                      <a16:creationId xmlns:a16="http://schemas.microsoft.com/office/drawing/2014/main" id="{81B740F7-609D-4A43-B8CC-07EBB44FF84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6216598"/>
                    </p:ext>
                  </p:extLst>
                </p:nvPr>
              </p:nvGraphicFramePr>
              <p:xfrm>
                <a:off x="6934200" y="4694437"/>
                <a:ext cx="1938338" cy="762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9199" name="Equation" r:id="rId12" imgW="1066800" imgH="419100" progId="Equation.DSMT4">
                        <p:embed/>
                      </p:oleObj>
                    </mc:Choice>
                    <mc:Fallback>
                      <p:oleObj name="Equation" r:id="rId12" imgW="1066800" imgH="419100" progId="Equation.DSMT4">
                        <p:embed/>
                        <p:pic>
                          <p:nvPicPr>
                            <p:cNvPr id="9229" name="Object 6">
                              <a:extLst>
                                <a:ext uri="{FF2B5EF4-FFF2-40B4-BE49-F238E27FC236}">
                                  <a16:creationId xmlns:a16="http://schemas.microsoft.com/office/drawing/2014/main" id="{81B740F7-609D-4A43-B8CC-07EBB44FF84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34200" y="4694437"/>
                              <a:ext cx="1938338" cy="762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9229" name="Object 6">
                  <a:extLst>
                    <a:ext uri="{FF2B5EF4-FFF2-40B4-BE49-F238E27FC236}">
                      <a16:creationId xmlns:a16="http://schemas.microsoft.com/office/drawing/2014/main" id="{81B740F7-609D-4A43-B8CC-07EBB44FF84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6216598"/>
                    </p:ext>
                  </p:extLst>
                </p:nvPr>
              </p:nvGraphicFramePr>
              <p:xfrm>
                <a:off x="6934200" y="4694437"/>
                <a:ext cx="1938338" cy="762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9199" name="Equation" r:id="rId12" imgW="1066800" imgH="419100" progId="Equation.DSMT4">
                        <p:embed/>
                      </p:oleObj>
                    </mc:Choice>
                    <mc:Fallback>
                      <p:oleObj name="Equation" r:id="rId12" imgW="1066800" imgH="419100" progId="Equation.DSMT4">
                        <p:embed/>
                        <p:pic>
                          <p:nvPicPr>
                            <p:cNvPr id="9229" name="Object 6">
                              <a:extLst>
                                <a:ext uri="{FF2B5EF4-FFF2-40B4-BE49-F238E27FC236}">
                                  <a16:creationId xmlns:a16="http://schemas.microsoft.com/office/drawing/2014/main" id="{81B740F7-609D-4A43-B8CC-07EBB44FF84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34200" y="4694437"/>
                              <a:ext cx="1938338" cy="762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E185EF75-E411-43A5-8041-CBAC9B853F58}"/>
              </a:ext>
            </a:extLst>
          </p:cNvPr>
          <p:cNvSpPr/>
          <p:nvPr/>
        </p:nvSpPr>
        <p:spPr>
          <a:xfrm>
            <a:off x="5956627" y="41910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227" name="Object 2">
            <a:extLst>
              <a:ext uri="{FF2B5EF4-FFF2-40B4-BE49-F238E27FC236}">
                <a16:creationId xmlns:a16="http://schemas.microsoft.com/office/drawing/2014/main" id="{F1067914-9D11-44A8-9A2E-235984436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690632"/>
              </p:ext>
            </p:extLst>
          </p:nvPr>
        </p:nvGraphicFramePr>
        <p:xfrm>
          <a:off x="4010819" y="5393532"/>
          <a:ext cx="16764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name="Equation" r:id="rId14" imgW="850531" imgH="482391" progId="Equation.DSMT4">
                  <p:embed/>
                </p:oleObj>
              </mc:Choice>
              <mc:Fallback>
                <p:oleObj name="Equation" r:id="rId14" imgW="850531" imgH="482391" progId="Equation.DSMT4">
                  <p:embed/>
                  <p:pic>
                    <p:nvPicPr>
                      <p:cNvPr id="9227" name="Object 2">
                        <a:extLst>
                          <a:ext uri="{FF2B5EF4-FFF2-40B4-BE49-F238E27FC236}">
                            <a16:creationId xmlns:a16="http://schemas.microsoft.com/office/drawing/2014/main" id="{F1067914-9D11-44A8-9A2E-2359844368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819" y="5393532"/>
                        <a:ext cx="167640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3FF605D4-A9A3-4D1E-AC3E-00F1EA4B7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381270"/>
              </p:ext>
            </p:extLst>
          </p:nvPr>
        </p:nvGraphicFramePr>
        <p:xfrm>
          <a:off x="6553200" y="5393532"/>
          <a:ext cx="187642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1" name="Equation" r:id="rId16" imgW="952087" imgH="482391" progId="Equation.DSMT4">
                  <p:embed/>
                </p:oleObj>
              </mc:Choice>
              <mc:Fallback>
                <p:oleObj name="Equation" r:id="rId16" imgW="952087" imgH="482391" progId="Equation.DSMT4">
                  <p:embed/>
                  <p:pic>
                    <p:nvPicPr>
                      <p:cNvPr id="27" name="Object 2">
                        <a:extLst>
                          <a:ext uri="{FF2B5EF4-FFF2-40B4-BE49-F238E27FC236}">
                            <a16:creationId xmlns:a16="http://schemas.microsoft.com/office/drawing/2014/main" id="{3FF605D4-A9A3-4D1E-AC3E-00F1EA4B7C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393532"/>
                        <a:ext cx="187642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3">
            <a:extLst>
              <a:ext uri="{FF2B5EF4-FFF2-40B4-BE49-F238E27FC236}">
                <a16:creationId xmlns:a16="http://schemas.microsoft.com/office/drawing/2014/main" id="{ED61BCEF-A53E-495E-BEB4-C9C805EE792B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id="{6E2B3864-2641-425B-B6ED-864157DE7E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grpSp>
          <p:nvGrpSpPr>
            <p:cNvPr id="32" name="Group 21">
              <a:extLst>
                <a:ext uri="{FF2B5EF4-FFF2-40B4-BE49-F238E27FC236}">
                  <a16:creationId xmlns:a16="http://schemas.microsoft.com/office/drawing/2014/main" id="{8E3F51FB-0B0F-4167-947C-FC08D98659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33" name="Group 4">
                <a:extLst>
                  <a:ext uri="{FF2B5EF4-FFF2-40B4-BE49-F238E27FC236}">
                    <a16:creationId xmlns:a16="http://schemas.microsoft.com/office/drawing/2014/main" id="{C21B80BC-7C39-4D69-9F55-CAC34C46B8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35" name="AutoShape 5">
                  <a:extLst>
                    <a:ext uri="{FF2B5EF4-FFF2-40B4-BE49-F238E27FC236}">
                      <a16:creationId xmlns:a16="http://schemas.microsoft.com/office/drawing/2014/main" id="{211DD330-4D16-4CE9-A377-E031A8BB8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AutoShape 6">
                  <a:extLst>
                    <a:ext uri="{FF2B5EF4-FFF2-40B4-BE49-F238E27FC236}">
                      <a16:creationId xmlns:a16="http://schemas.microsoft.com/office/drawing/2014/main" id="{19304296-A751-4AD0-A719-7947CC92C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7" name="Group 8">
                  <a:extLst>
                    <a:ext uri="{FF2B5EF4-FFF2-40B4-BE49-F238E27FC236}">
                      <a16:creationId xmlns:a16="http://schemas.microsoft.com/office/drawing/2014/main" id="{6D26B99B-BB9D-4A5C-89C0-E083CC3797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39" name="Oval 29">
                    <a:extLst>
                      <a:ext uri="{FF2B5EF4-FFF2-40B4-BE49-F238E27FC236}">
                        <a16:creationId xmlns:a16="http://schemas.microsoft.com/office/drawing/2014/main" id="{51B64FCD-4017-4263-A813-7E318BF8E2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676"/>
                    <a:ext cx="671" cy="482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Oval 30">
                    <a:extLst>
                      <a:ext uri="{FF2B5EF4-FFF2-40B4-BE49-F238E27FC236}">
                        <a16:creationId xmlns:a16="http://schemas.microsoft.com/office/drawing/2014/main" id="{52C812ED-120C-4CC3-922F-EF8EB60A61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Oval 31">
                    <a:extLst>
                      <a:ext uri="{FF2B5EF4-FFF2-40B4-BE49-F238E27FC236}">
                        <a16:creationId xmlns:a16="http://schemas.microsoft.com/office/drawing/2014/main" id="{B52C017E-68EC-40F3-B06A-6670F06F46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Oval 32">
                    <a:extLst>
                      <a:ext uri="{FF2B5EF4-FFF2-40B4-BE49-F238E27FC236}">
                        <a16:creationId xmlns:a16="http://schemas.microsoft.com/office/drawing/2014/main" id="{0FE32C95-492E-4CFC-BC88-C3921E51B9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Oval 33">
                    <a:extLst>
                      <a:ext uri="{FF2B5EF4-FFF2-40B4-BE49-F238E27FC236}">
                        <a16:creationId xmlns:a16="http://schemas.microsoft.com/office/drawing/2014/main" id="{9B1E57C7-7BAC-479D-ABD2-D3764F2379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8" name="WordArt 13">
                  <a:extLst>
                    <a:ext uri="{FF2B5EF4-FFF2-40B4-BE49-F238E27FC236}">
                      <a16:creationId xmlns:a16="http://schemas.microsoft.com/office/drawing/2014/main" id="{898375E9-6775-40CC-A60A-84012D6AB3A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600" b="0" i="1" u="none" strike="noStrike" kern="10" cap="none" spc="0" normalizeH="0" baseline="0" noProof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34" name="WordArt 13">
                <a:extLst>
                  <a:ext uri="{FF2B5EF4-FFF2-40B4-BE49-F238E27FC236}">
                    <a16:creationId xmlns:a16="http://schemas.microsoft.com/office/drawing/2014/main" id="{AD3F5115-3466-46B8-9534-39D72BB2FF3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1" u="none" strike="noStrike" kern="10" cap="none" spc="0" normalizeH="0" baseline="0" noProof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pic>
        <p:nvPicPr>
          <p:cNvPr id="29" name="Picture 28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CE43D80F-1EA3-45F9-BC85-29806348C37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CBE6D572-43C4-42FB-8643-69E56123F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15401"/>
            <a:ext cx="110490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nl-NL" altLang="vi-VN" sz="2800" b="1" dirty="0"/>
              <a:t>Câu 10:</a:t>
            </a:r>
            <a:r>
              <a:rPr lang="nl-NL" altLang="vi-VN" sz="2800" dirty="0"/>
              <a:t> Đặt điện áp xoay chiều u = U</a:t>
            </a:r>
            <a:r>
              <a:rPr lang="nl-NL" altLang="vi-VN" sz="2800" dirty="0">
                <a:sym typeface="Symbol" panose="05050102010706020507" pitchFamily="18" charset="2"/>
              </a:rPr>
              <a:t></a:t>
            </a:r>
            <a:r>
              <a:rPr lang="nl-NL" altLang="vi-VN" sz="2800" dirty="0"/>
              <a:t>2cos</a:t>
            </a:r>
            <a:r>
              <a:rPr lang="en-US" altLang="vi-VN" sz="2800" dirty="0"/>
              <a:t>ω</a:t>
            </a:r>
            <a:r>
              <a:rPr lang="nl-NL" altLang="vi-VN" sz="2800" dirty="0"/>
              <a:t>t(V) vào hai đầu một điện trở thuần R = 110Ω thì cường độ dòng điện qua điện trở có giá trị hiệu dụng bằng 2A. Giá trị của U bằng </a:t>
            </a:r>
            <a:endParaRPr lang="en-US" altLang="vi-VN" sz="2800" dirty="0"/>
          </a:p>
          <a:p>
            <a:pPr algn="just" eaLnBrk="1" hangingPunct="1">
              <a:spcBef>
                <a:spcPts val="600"/>
              </a:spcBef>
            </a:pPr>
            <a:r>
              <a:rPr lang="nl-NL" altLang="vi-VN" sz="2800" dirty="0"/>
              <a:t>  </a:t>
            </a:r>
            <a:r>
              <a:rPr lang="nl-NL" altLang="vi-VN" sz="2800" b="1" dirty="0"/>
              <a:t> A.</a:t>
            </a:r>
            <a:r>
              <a:rPr lang="nl-NL" altLang="vi-VN" sz="2800" dirty="0"/>
              <a:t> 220</a:t>
            </a:r>
            <a:r>
              <a:rPr lang="nl-NL" altLang="vi-VN" sz="2800" dirty="0">
                <a:sym typeface="Symbol" panose="05050102010706020507" pitchFamily="18" charset="2"/>
              </a:rPr>
              <a:t></a:t>
            </a:r>
            <a:r>
              <a:rPr lang="nl-NL" altLang="vi-VN" sz="2800" dirty="0"/>
              <a:t>2  V.      </a:t>
            </a:r>
            <a:r>
              <a:rPr lang="nl-NL" altLang="vi-VN" sz="2800" b="1" dirty="0"/>
              <a:t>B.</a:t>
            </a:r>
            <a:r>
              <a:rPr lang="nl-NL" altLang="vi-VN" sz="2800" dirty="0"/>
              <a:t> 220 V.     </a:t>
            </a:r>
            <a:r>
              <a:rPr lang="nl-NL" altLang="vi-VN" sz="2800" b="1" dirty="0"/>
              <a:t>C.</a:t>
            </a:r>
            <a:r>
              <a:rPr lang="nl-NL" altLang="vi-VN" sz="2800" dirty="0"/>
              <a:t> 110 V.     </a:t>
            </a:r>
            <a:r>
              <a:rPr lang="nl-NL" altLang="vi-VN" sz="2800" b="1" dirty="0"/>
              <a:t>D.</a:t>
            </a:r>
            <a:r>
              <a:rPr lang="nl-NL" altLang="vi-VN" sz="2800" dirty="0"/>
              <a:t> 110</a:t>
            </a:r>
            <a:r>
              <a:rPr lang="nl-NL" altLang="vi-VN" sz="2800" dirty="0">
                <a:sym typeface="Symbol" panose="05050102010706020507" pitchFamily="18" charset="2"/>
              </a:rPr>
              <a:t></a:t>
            </a:r>
            <a:r>
              <a:rPr lang="nl-NL" altLang="vi-VN" sz="2800" dirty="0"/>
              <a:t>2V.  </a:t>
            </a:r>
            <a:endParaRPr lang="en-US" altLang="vi-VN" sz="2800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C031493-119E-4FB2-B6F0-7EC54D7F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40164"/>
            <a:ext cx="1127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/>
              <a:t>Câu 11:</a:t>
            </a:r>
            <a:r>
              <a:rPr lang="en-US" altLang="vi-VN" sz="2800" dirty="0"/>
              <a:t> Khi dòng điện xoay chiều có tần số 50Hz chạy trong cuộn cảm thuần có độ tự cảm 1/(2π)H thì cảm kháng của cuộn cảm này bằng </a:t>
            </a:r>
          </a:p>
          <a:p>
            <a:pPr algn="just" eaLnBrk="1" hangingPunct="1"/>
            <a:r>
              <a:rPr lang="en-US" altLang="vi-VN" sz="2800" b="1" dirty="0"/>
              <a:t>	A. </a:t>
            </a:r>
            <a:r>
              <a:rPr lang="en-US" altLang="vi-VN" sz="2800" dirty="0"/>
              <a:t>25 Ω .  	</a:t>
            </a:r>
            <a:r>
              <a:rPr lang="en-US" altLang="vi-VN" sz="2800" b="1" dirty="0"/>
              <a:t>B.</a:t>
            </a:r>
            <a:r>
              <a:rPr lang="en-US" altLang="vi-VN" sz="2800" dirty="0"/>
              <a:t> 75 Ω .  	</a:t>
            </a:r>
            <a:r>
              <a:rPr lang="en-US" altLang="vi-VN" sz="2800" b="1" dirty="0"/>
              <a:t>C.</a:t>
            </a:r>
            <a:r>
              <a:rPr lang="en-US" altLang="vi-VN" sz="2800" dirty="0"/>
              <a:t> 50 Ω .  	</a:t>
            </a:r>
            <a:r>
              <a:rPr lang="en-US" altLang="vi-VN" sz="2800" b="1" dirty="0"/>
              <a:t>D.</a:t>
            </a:r>
            <a:r>
              <a:rPr lang="en-US" altLang="vi-VN" sz="2800" dirty="0"/>
              <a:t> 100  Ω .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18CBBE-238D-455B-8ED5-332D6CE6164C}"/>
              </a:ext>
            </a:extLst>
          </p:cNvPr>
          <p:cNvSpPr/>
          <p:nvPr/>
        </p:nvSpPr>
        <p:spPr>
          <a:xfrm>
            <a:off x="3505200" y="2381971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76DBC8-40A6-4340-A4B0-EF523BCEA348}"/>
              </a:ext>
            </a:extLst>
          </p:cNvPr>
          <p:cNvSpPr/>
          <p:nvPr/>
        </p:nvSpPr>
        <p:spPr>
          <a:xfrm>
            <a:off x="5090285" y="5146632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247" name="Object 1">
            <a:extLst>
              <a:ext uri="{FF2B5EF4-FFF2-40B4-BE49-F238E27FC236}">
                <a16:creationId xmlns:a16="http://schemas.microsoft.com/office/drawing/2014/main" id="{F59030DD-AA8A-4225-8AD2-65DEB498F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728668"/>
              </p:ext>
            </p:extLst>
          </p:nvPr>
        </p:nvGraphicFramePr>
        <p:xfrm>
          <a:off x="5608639" y="3078164"/>
          <a:ext cx="1635834" cy="546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5" imgW="532937" imgH="177646" progId="Equation.DSMT4">
                  <p:embed/>
                </p:oleObj>
              </mc:Choice>
              <mc:Fallback>
                <p:oleObj name="Equation" r:id="rId5" imgW="532937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9" y="3078164"/>
                        <a:ext cx="1635834" cy="546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BC81678B-24EE-42C3-987B-A75149494A2D}"/>
              </a:ext>
            </a:extLst>
          </p:cNvPr>
          <p:cNvGrpSpPr>
            <a:grpSpLocks/>
          </p:cNvGrpSpPr>
          <p:nvPr/>
        </p:nvGrpSpPr>
        <p:grpSpPr bwMode="auto">
          <a:xfrm>
            <a:off x="7905750" y="5656046"/>
            <a:ext cx="2762250" cy="592349"/>
            <a:chOff x="3429000" y="5589588"/>
            <a:chExt cx="2190750" cy="450850"/>
          </a:xfrm>
        </p:grpSpPr>
        <p:graphicFrame>
          <p:nvGraphicFramePr>
            <p:cNvPr id="10256" name="Object 22">
              <a:extLst>
                <a:ext uri="{FF2B5EF4-FFF2-40B4-BE49-F238E27FC236}">
                  <a16:creationId xmlns:a16="http://schemas.microsoft.com/office/drawing/2014/main" id="{C2D3AA44-8A69-4783-AA83-90FC47D80B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29000" y="5589588"/>
            <a:ext cx="1201738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8" name="Equation" r:id="rId7" imgW="609600" imgH="228600" progId="Equation.DSMT4">
                    <p:embed/>
                  </p:oleObj>
                </mc:Choice>
                <mc:Fallback>
                  <p:oleObj name="Equation" r:id="rId7" imgW="609600" imgH="2286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5589588"/>
                          <a:ext cx="1201738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7" name="Object 23">
              <a:extLst>
                <a:ext uri="{FF2B5EF4-FFF2-40B4-BE49-F238E27FC236}">
                  <a16:creationId xmlns:a16="http://schemas.microsoft.com/office/drawing/2014/main" id="{E2ED31EC-3572-4F8B-8502-6248413DA1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18038" y="5626100"/>
            <a:ext cx="1001712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9" name="Equation" r:id="rId9" imgW="507780" imgH="177723" progId="Equation.DSMT4">
                    <p:embed/>
                  </p:oleObj>
                </mc:Choice>
                <mc:Fallback>
                  <p:oleObj name="Equation" r:id="rId9" imgW="507780" imgH="177723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8038" y="5626100"/>
                          <a:ext cx="1001712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13D418B-EDE5-4F14-9AD3-0CA066AC486D}"/>
              </a:ext>
            </a:extLst>
          </p:cNvPr>
          <p:cNvCxnSpPr/>
          <p:nvPr/>
        </p:nvCxnSpPr>
        <p:spPr>
          <a:xfrm>
            <a:off x="9753600" y="4191000"/>
            <a:ext cx="685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67E2DC6-180D-49A8-96C1-AC041007C2EC}"/>
              </a:ext>
            </a:extLst>
          </p:cNvPr>
          <p:cNvCxnSpPr/>
          <p:nvPr/>
        </p:nvCxnSpPr>
        <p:spPr>
          <a:xfrm>
            <a:off x="7543800" y="4624388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E94D837-0462-4E48-BAD5-ABDA1C289075}"/>
              </a:ext>
            </a:extLst>
          </p:cNvPr>
          <p:cNvCxnSpPr/>
          <p:nvPr/>
        </p:nvCxnSpPr>
        <p:spPr>
          <a:xfrm>
            <a:off x="9067800" y="4624388"/>
            <a:ext cx="1371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">
            <a:extLst>
              <a:ext uri="{FF2B5EF4-FFF2-40B4-BE49-F238E27FC236}">
                <a16:creationId xmlns:a16="http://schemas.microsoft.com/office/drawing/2014/main" id="{58052C83-F64E-4B1D-AD6E-7C343C303781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0"/>
            <a:ext cx="8337550" cy="1042987"/>
            <a:chOff x="304800" y="100013"/>
            <a:chExt cx="8337550" cy="1042987"/>
          </a:xfrm>
        </p:grpSpPr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AA3044EE-5F77-4E27-BEF8-8B0CE80DB2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grpSp>
          <p:nvGrpSpPr>
            <p:cNvPr id="39" name="Group 21">
              <a:extLst>
                <a:ext uri="{FF2B5EF4-FFF2-40B4-BE49-F238E27FC236}">
                  <a16:creationId xmlns:a16="http://schemas.microsoft.com/office/drawing/2014/main" id="{DBAEB3A2-200A-4494-BEAD-BA182716F9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40" name="Group 4">
                <a:extLst>
                  <a:ext uri="{FF2B5EF4-FFF2-40B4-BE49-F238E27FC236}">
                    <a16:creationId xmlns:a16="http://schemas.microsoft.com/office/drawing/2014/main" id="{4501A0FF-E089-41DF-A20A-73E02AE363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42" name="AutoShape 5">
                  <a:extLst>
                    <a:ext uri="{FF2B5EF4-FFF2-40B4-BE49-F238E27FC236}">
                      <a16:creationId xmlns:a16="http://schemas.microsoft.com/office/drawing/2014/main" id="{E4C893B9-35F3-4EC3-9E77-311F10FA0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AutoShape 6">
                  <a:extLst>
                    <a:ext uri="{FF2B5EF4-FFF2-40B4-BE49-F238E27FC236}">
                      <a16:creationId xmlns:a16="http://schemas.microsoft.com/office/drawing/2014/main" id="{7F39A22A-0DE0-4610-8AA9-E3F694624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oup 8">
                  <a:extLst>
                    <a:ext uri="{FF2B5EF4-FFF2-40B4-BE49-F238E27FC236}">
                      <a16:creationId xmlns:a16="http://schemas.microsoft.com/office/drawing/2014/main" id="{D3949E83-511A-42B7-8243-E98E29896D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46" name="Oval 29">
                    <a:extLst>
                      <a:ext uri="{FF2B5EF4-FFF2-40B4-BE49-F238E27FC236}">
                        <a16:creationId xmlns:a16="http://schemas.microsoft.com/office/drawing/2014/main" id="{07555923-A35A-42DF-A504-65E6513403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676"/>
                    <a:ext cx="671" cy="482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Oval 30">
                    <a:extLst>
                      <a:ext uri="{FF2B5EF4-FFF2-40B4-BE49-F238E27FC236}">
                        <a16:creationId xmlns:a16="http://schemas.microsoft.com/office/drawing/2014/main" id="{42E89ED5-5540-4C6F-8488-B6038EF634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Oval 31">
                    <a:extLst>
                      <a:ext uri="{FF2B5EF4-FFF2-40B4-BE49-F238E27FC236}">
                        <a16:creationId xmlns:a16="http://schemas.microsoft.com/office/drawing/2014/main" id="{38BFA682-0584-4787-B4E0-D1ADE4D1E1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Oval 32">
                    <a:extLst>
                      <a:ext uri="{FF2B5EF4-FFF2-40B4-BE49-F238E27FC236}">
                        <a16:creationId xmlns:a16="http://schemas.microsoft.com/office/drawing/2014/main" id="{9AFDFFC4-E15D-4B55-8C54-20302231BD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Oval 33">
                    <a:extLst>
                      <a:ext uri="{FF2B5EF4-FFF2-40B4-BE49-F238E27FC236}">
                        <a16:creationId xmlns:a16="http://schemas.microsoft.com/office/drawing/2014/main" id="{4A23431C-E81B-4380-A43D-730645B0C0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WordArt 13">
                  <a:extLst>
                    <a:ext uri="{FF2B5EF4-FFF2-40B4-BE49-F238E27FC236}">
                      <a16:creationId xmlns:a16="http://schemas.microsoft.com/office/drawing/2014/main" id="{FB6126AF-7C24-40E8-8CAF-6708C467591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600" b="0" i="1" u="none" strike="noStrike" kern="10" cap="none" spc="0" normalizeH="0" baseline="0" noProof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41" name="WordArt 13">
                <a:extLst>
                  <a:ext uri="{FF2B5EF4-FFF2-40B4-BE49-F238E27FC236}">
                    <a16:creationId xmlns:a16="http://schemas.microsoft.com/office/drawing/2014/main" id="{A66CFBAC-4990-4F06-A6CD-44F9E212B51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1" u="none" strike="noStrike" kern="10" cap="none" spc="0" normalizeH="0" baseline="0" noProof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pic>
        <p:nvPicPr>
          <p:cNvPr id="51" name="Picture 50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5FE58A4B-4730-467F-AE53-036F9ED693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254001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2" name="Group 3">
            <a:extLst>
              <a:ext uri="{FF2B5EF4-FFF2-40B4-BE49-F238E27FC236}">
                <a16:creationId xmlns:a16="http://schemas.microsoft.com/office/drawing/2014/main" id="{47AADCA2-32DE-4EF6-964A-0C25CF588A17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2AF37584-2793-476E-8A81-E8BDF053F2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284" name="Group 21">
              <a:extLst>
                <a:ext uri="{FF2B5EF4-FFF2-40B4-BE49-F238E27FC236}">
                  <a16:creationId xmlns:a16="http://schemas.microsoft.com/office/drawing/2014/main" id="{C4C59FA2-3F37-48B9-BAC5-719CD1E88A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11285" name="Group 4">
                <a:extLst>
                  <a:ext uri="{FF2B5EF4-FFF2-40B4-BE49-F238E27FC236}">
                    <a16:creationId xmlns:a16="http://schemas.microsoft.com/office/drawing/2014/main" id="{D4DA501D-B663-4C23-8A0E-C46808E7DF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11287" name="AutoShape 5">
                  <a:extLst>
                    <a:ext uri="{FF2B5EF4-FFF2-40B4-BE49-F238E27FC236}">
                      <a16:creationId xmlns:a16="http://schemas.microsoft.com/office/drawing/2014/main" id="{B42738CD-C795-4284-B07A-303ECFCF5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11288" name="AutoShape 6">
                  <a:extLst>
                    <a:ext uri="{FF2B5EF4-FFF2-40B4-BE49-F238E27FC236}">
                      <a16:creationId xmlns:a16="http://schemas.microsoft.com/office/drawing/2014/main" id="{1ADFDEEB-A3F1-4095-9CAC-AD64754F2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11289" name="Group 8">
                  <a:extLst>
                    <a:ext uri="{FF2B5EF4-FFF2-40B4-BE49-F238E27FC236}">
                      <a16:creationId xmlns:a16="http://schemas.microsoft.com/office/drawing/2014/main" id="{A733E564-FC89-46EA-8064-68FF98454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11291" name="Oval 29">
                    <a:extLst>
                      <a:ext uri="{FF2B5EF4-FFF2-40B4-BE49-F238E27FC236}">
                        <a16:creationId xmlns:a16="http://schemas.microsoft.com/office/drawing/2014/main" id="{54E4B742-C661-4F01-875C-A1BD94B4A8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1292" name="Oval 30">
                    <a:extLst>
                      <a:ext uri="{FF2B5EF4-FFF2-40B4-BE49-F238E27FC236}">
                        <a16:creationId xmlns:a16="http://schemas.microsoft.com/office/drawing/2014/main" id="{7ACD93E1-792C-4463-9FD7-9F17E86F02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1293" name="Oval 31">
                    <a:extLst>
                      <a:ext uri="{FF2B5EF4-FFF2-40B4-BE49-F238E27FC236}">
                        <a16:creationId xmlns:a16="http://schemas.microsoft.com/office/drawing/2014/main" id="{52A526E3-D912-4C4A-BA9E-BCDD5EBDB8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1294" name="Oval 32">
                    <a:extLst>
                      <a:ext uri="{FF2B5EF4-FFF2-40B4-BE49-F238E27FC236}">
                        <a16:creationId xmlns:a16="http://schemas.microsoft.com/office/drawing/2014/main" id="{6193F89C-B302-4239-AA33-35A9DE4B75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1295" name="Oval 33">
                    <a:extLst>
                      <a:ext uri="{FF2B5EF4-FFF2-40B4-BE49-F238E27FC236}">
                        <a16:creationId xmlns:a16="http://schemas.microsoft.com/office/drawing/2014/main" id="{4DCCAD67-711A-42C3-BC3E-59097CBEE4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</p:grpSp>
            <p:sp>
              <p:nvSpPr>
                <p:cNvPr id="11290" name="WordArt 13">
                  <a:extLst>
                    <a:ext uri="{FF2B5EF4-FFF2-40B4-BE49-F238E27FC236}">
                      <a16:creationId xmlns:a16="http://schemas.microsoft.com/office/drawing/2014/main" id="{0109FFE6-59F6-40E1-9113-ED40B6A8941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i="1" kern="1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11286" name="WordArt 13">
                <a:extLst>
                  <a:ext uri="{FF2B5EF4-FFF2-40B4-BE49-F238E27FC236}">
                    <a16:creationId xmlns:a16="http://schemas.microsoft.com/office/drawing/2014/main" id="{C46A9666-876A-44B4-8D1D-4A3533FAE53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69751AD8-7C19-44F6-B275-F81B75DC7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1600513"/>
                <a:ext cx="11277600" cy="1468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en-US" altLang="vi-VN" sz="2800" b="1" dirty="0"/>
                  <a:t>Câu 12:</a:t>
                </a:r>
                <a:r>
                  <a:rPr lang="en-US" altLang="vi-VN" sz="2800" dirty="0"/>
                  <a:t> Đặt hiệu điện thế u = 220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vi-VN" sz="2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vi-VN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vi-VN" sz="2800" dirty="0"/>
                  <a:t>cos100πt (V) vào hai bản cực của tụ điện có điện dung 10μF. Dung kháng của tụ điện bằng</a:t>
                </a:r>
              </a:p>
              <a:p>
                <a:pPr algn="just" eaLnBrk="1" hangingPunct="1"/>
                <a:r>
                  <a:rPr lang="en-US" altLang="vi-VN" sz="2800" b="1" dirty="0"/>
                  <a:t>A. </a:t>
                </a:r>
                <a:r>
                  <a:rPr lang="en-US" altLang="vi-VN" sz="2800" dirty="0"/>
                  <a:t>1000/π Ω .     </a:t>
                </a:r>
                <a:r>
                  <a:rPr lang="en-US" altLang="vi-VN" sz="2800" b="1" dirty="0"/>
                  <a:t>B.</a:t>
                </a:r>
                <a:r>
                  <a:rPr lang="en-US" altLang="vi-VN" sz="2800" dirty="0"/>
                  <a:t> 220/π Ω .      </a:t>
                </a:r>
                <a:r>
                  <a:rPr lang="en-US" altLang="vi-VN" sz="2800" b="1" dirty="0"/>
                  <a:t>C.</a:t>
                </a:r>
                <a:r>
                  <a:rPr lang="en-US" altLang="vi-VN" sz="2800" dirty="0"/>
                  <a:t> 100/π Ω . </a:t>
                </a:r>
                <a:r>
                  <a:rPr lang="en-US" altLang="vi-VN" sz="2800" b="1" dirty="0"/>
                  <a:t> 	D. (</a:t>
                </a:r>
                <a:r>
                  <a:rPr lang="en-US" altLang="vi-VN" sz="2800" dirty="0"/>
                  <a:t>220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vi-VN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vi-V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vi-VN" sz="2800" dirty="0"/>
                  <a:t>)/π Ω</a:t>
                </a:r>
              </a:p>
            </p:txBody>
          </p:sp>
        </mc:Choice>
        <mc:Fallback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69751AD8-7C19-44F6-B275-F81B75DC7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513"/>
                <a:ext cx="11277600" cy="1468864"/>
              </a:xfrm>
              <a:prstGeom prst="rect">
                <a:avLst/>
              </a:prstGeom>
              <a:blipFill>
                <a:blip r:embed="rId5"/>
                <a:stretch>
                  <a:fillRect l="-1081" t="-1660" r="-2000" b="-103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BF2C6535-AAD0-4C9A-B027-8D0A513DA8F1}"/>
              </a:ext>
            </a:extLst>
          </p:cNvPr>
          <p:cNvSpPr/>
          <p:nvPr/>
        </p:nvSpPr>
        <p:spPr>
          <a:xfrm>
            <a:off x="491331" y="2457745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271" name="Object 1">
            <a:extLst>
              <a:ext uri="{FF2B5EF4-FFF2-40B4-BE49-F238E27FC236}">
                <a16:creationId xmlns:a16="http://schemas.microsoft.com/office/drawing/2014/main" id="{CED541E9-C89C-47A6-9B8E-C2A1D55B7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110703"/>
              </p:ext>
            </p:extLst>
          </p:nvPr>
        </p:nvGraphicFramePr>
        <p:xfrm>
          <a:off x="5825331" y="2870495"/>
          <a:ext cx="14557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6" imgW="1028700" imgH="609600" progId="Equation.DSMT4">
                  <p:embed/>
                </p:oleObj>
              </mc:Choice>
              <mc:Fallback>
                <p:oleObj name="Equation" r:id="rId6" imgW="10287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331" y="2870495"/>
                        <a:ext cx="14557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CCE21C62-F131-4651-B977-DA78D9A0A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2" name="Group 3">
            <a:extLst>
              <a:ext uri="{FF2B5EF4-FFF2-40B4-BE49-F238E27FC236}">
                <a16:creationId xmlns:a16="http://schemas.microsoft.com/office/drawing/2014/main" id="{47AADCA2-32DE-4EF6-964A-0C25CF588A17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2AF37584-2793-476E-8A81-E8BDF053F2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grpSp>
          <p:nvGrpSpPr>
            <p:cNvPr id="11284" name="Group 21">
              <a:extLst>
                <a:ext uri="{FF2B5EF4-FFF2-40B4-BE49-F238E27FC236}">
                  <a16:creationId xmlns:a16="http://schemas.microsoft.com/office/drawing/2014/main" id="{C4C59FA2-3F37-48B9-BAC5-719CD1E88A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11285" name="Group 4">
                <a:extLst>
                  <a:ext uri="{FF2B5EF4-FFF2-40B4-BE49-F238E27FC236}">
                    <a16:creationId xmlns:a16="http://schemas.microsoft.com/office/drawing/2014/main" id="{D4DA501D-B663-4C23-8A0E-C46808E7DF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11287" name="AutoShape 5">
                  <a:extLst>
                    <a:ext uri="{FF2B5EF4-FFF2-40B4-BE49-F238E27FC236}">
                      <a16:creationId xmlns:a16="http://schemas.microsoft.com/office/drawing/2014/main" id="{B42738CD-C795-4284-B07A-303ECFCF5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88" name="AutoShape 6">
                  <a:extLst>
                    <a:ext uri="{FF2B5EF4-FFF2-40B4-BE49-F238E27FC236}">
                      <a16:creationId xmlns:a16="http://schemas.microsoft.com/office/drawing/2014/main" id="{1ADFDEEB-A3F1-4095-9CAC-AD64754F2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289" name="Group 8">
                  <a:extLst>
                    <a:ext uri="{FF2B5EF4-FFF2-40B4-BE49-F238E27FC236}">
                      <a16:creationId xmlns:a16="http://schemas.microsoft.com/office/drawing/2014/main" id="{A733E564-FC89-46EA-8064-68FF98454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11291" name="Oval 29">
                    <a:extLst>
                      <a:ext uri="{FF2B5EF4-FFF2-40B4-BE49-F238E27FC236}">
                        <a16:creationId xmlns:a16="http://schemas.microsoft.com/office/drawing/2014/main" id="{54E4B742-C661-4F01-875C-A1BD94B4A8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92" name="Oval 30">
                    <a:extLst>
                      <a:ext uri="{FF2B5EF4-FFF2-40B4-BE49-F238E27FC236}">
                        <a16:creationId xmlns:a16="http://schemas.microsoft.com/office/drawing/2014/main" id="{7ACD93E1-792C-4463-9FD7-9F17E86F02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93" name="Oval 31">
                    <a:extLst>
                      <a:ext uri="{FF2B5EF4-FFF2-40B4-BE49-F238E27FC236}">
                        <a16:creationId xmlns:a16="http://schemas.microsoft.com/office/drawing/2014/main" id="{52A526E3-D912-4C4A-BA9E-BCDD5EBDB8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94" name="Oval 32">
                    <a:extLst>
                      <a:ext uri="{FF2B5EF4-FFF2-40B4-BE49-F238E27FC236}">
                        <a16:creationId xmlns:a16="http://schemas.microsoft.com/office/drawing/2014/main" id="{6193F89C-B302-4239-AA33-35A9DE4B75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95" name="Oval 33">
                    <a:extLst>
                      <a:ext uri="{FF2B5EF4-FFF2-40B4-BE49-F238E27FC236}">
                        <a16:creationId xmlns:a16="http://schemas.microsoft.com/office/drawing/2014/main" id="{4DCCAD67-711A-42C3-BC3E-59097CBEE4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290" name="WordArt 13">
                  <a:extLst>
                    <a:ext uri="{FF2B5EF4-FFF2-40B4-BE49-F238E27FC236}">
                      <a16:creationId xmlns:a16="http://schemas.microsoft.com/office/drawing/2014/main" id="{0109FFE6-59F6-40E1-9113-ED40B6A8941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600" b="0" i="1" u="none" strike="noStrike" kern="10" cap="none" spc="0" normalizeH="0" baseline="0" noProof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11286" name="WordArt 13">
                <a:extLst>
                  <a:ext uri="{FF2B5EF4-FFF2-40B4-BE49-F238E27FC236}">
                    <a16:creationId xmlns:a16="http://schemas.microsoft.com/office/drawing/2014/main" id="{C46A9666-876A-44B4-8D1D-4A3533FAE53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1" u="none" strike="noStrike" kern="10" cap="none" spc="0" normalizeH="0" baseline="0" noProof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268" name="Rectangle 2">
                <a:extLst>
                  <a:ext uri="{FF2B5EF4-FFF2-40B4-BE49-F238E27FC236}">
                    <a16:creationId xmlns:a16="http://schemas.microsoft.com/office/drawing/2014/main" id="{4696DEE4-AA12-4B6A-A8F3-F2B08ED86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34" y="1728788"/>
                <a:ext cx="11540331" cy="370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Câu 13: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Cường độ dòng điện chạy qua tụ điện có biểu thức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 = 10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vi-V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kumimoji="0" lang="en-US" altLang="vi-V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  <m:r>
                      <a:rPr kumimoji="0" lang="en-US" altLang="vi-VN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sin100πt(A). Biết tụ điện có điện dung 250/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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μF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Hiệu điện thế giữa hai bản của tụ điện có biểu thức là 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alt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A.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u  = 300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rad>
                  </m:oMath>
                </a14:m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sin(100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π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 + 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π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/2)V).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alt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B.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u  = 200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rad>
                  </m:oMath>
                </a14:m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sin(100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π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 + 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π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/2) (V). 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alt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C.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u  = 100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rad>
                    <m:r>
                      <a:rPr kumimoji="0" lang="en-US" alt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sin(100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π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 – 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π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/2) (V).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alt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D.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u  = 400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rad>
                  </m:oMath>
                </a14:m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sin(100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π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 – 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π</a:t>
                </a:r>
                <a:r>
                  <a:rPr kumimoji="0" lang="nl-NL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/2) (V). 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268" name="Rectangle 2">
                <a:extLst>
                  <a:ext uri="{FF2B5EF4-FFF2-40B4-BE49-F238E27FC236}">
                    <a16:creationId xmlns:a16="http://schemas.microsoft.com/office/drawing/2014/main" id="{4696DEE4-AA12-4B6A-A8F3-F2B08ED86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834" y="1728788"/>
                <a:ext cx="11540331" cy="3702937"/>
              </a:xfrm>
              <a:prstGeom prst="rect">
                <a:avLst/>
              </a:prstGeom>
              <a:blipFill>
                <a:blip r:embed="rId5"/>
                <a:stretch>
                  <a:fillRect l="-1056" t="-1812" r="-1954" b="-36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612CA67A-6C04-40B1-AAC9-CD3D6B5214F8}"/>
              </a:ext>
            </a:extLst>
          </p:cNvPr>
          <p:cNvSpPr/>
          <p:nvPr/>
        </p:nvSpPr>
        <p:spPr>
          <a:xfrm>
            <a:off x="1214835" y="4821381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272" name="Object 23">
            <a:extLst>
              <a:ext uri="{FF2B5EF4-FFF2-40B4-BE49-F238E27FC236}">
                <a16:creationId xmlns:a16="http://schemas.microsoft.com/office/drawing/2014/main" id="{E9D3DC1F-66F2-471D-9689-1306C581C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511071"/>
              </p:ext>
            </p:extLst>
          </p:nvPr>
        </p:nvGraphicFramePr>
        <p:xfrm>
          <a:off x="7760098" y="3284559"/>
          <a:ext cx="2262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6" imgW="1752600" imgH="609600" progId="Equation.DSMT4">
                  <p:embed/>
                </p:oleObj>
              </mc:Choice>
              <mc:Fallback>
                <p:oleObj name="Equation" r:id="rId6" imgW="1752600" imgH="609600" progId="Equation.DSMT4">
                  <p:embed/>
                  <p:pic>
                    <p:nvPicPr>
                      <p:cNvPr id="11272" name="Object 23">
                        <a:extLst>
                          <a:ext uri="{FF2B5EF4-FFF2-40B4-BE49-F238E27FC236}">
                            <a16:creationId xmlns:a16="http://schemas.microsoft.com/office/drawing/2014/main" id="{E9D3DC1F-66F2-471D-9689-1306C581C7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0098" y="3284559"/>
                        <a:ext cx="22621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24">
            <a:extLst>
              <a:ext uri="{FF2B5EF4-FFF2-40B4-BE49-F238E27FC236}">
                <a16:creationId xmlns:a16="http://schemas.microsoft.com/office/drawing/2014/main" id="{34EE75BB-0861-481B-8918-53B7463E7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05778"/>
              </p:ext>
            </p:extLst>
          </p:nvPr>
        </p:nvGraphicFramePr>
        <p:xfrm>
          <a:off x="7960122" y="4208484"/>
          <a:ext cx="11477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8" imgW="889000" imgH="330200" progId="Equation.DSMT4">
                  <p:embed/>
                </p:oleObj>
              </mc:Choice>
              <mc:Fallback>
                <p:oleObj name="Equation" r:id="rId8" imgW="889000" imgH="330200" progId="Equation.DSMT4">
                  <p:embed/>
                  <p:pic>
                    <p:nvPicPr>
                      <p:cNvPr id="11273" name="Object 24">
                        <a:extLst>
                          <a:ext uri="{FF2B5EF4-FFF2-40B4-BE49-F238E27FC236}">
                            <a16:creationId xmlns:a16="http://schemas.microsoft.com/office/drawing/2014/main" id="{34EE75BB-0861-481B-8918-53B7463E7D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122" y="4208484"/>
                        <a:ext cx="114776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4">
            <a:extLst>
              <a:ext uri="{FF2B5EF4-FFF2-40B4-BE49-F238E27FC236}">
                <a16:creationId xmlns:a16="http://schemas.microsoft.com/office/drawing/2014/main" id="{8F2A26C0-F051-4DFC-8117-DE3D11469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67043"/>
              </p:ext>
            </p:extLst>
          </p:nvPr>
        </p:nvGraphicFramePr>
        <p:xfrm>
          <a:off x="9125348" y="4249759"/>
          <a:ext cx="1049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10" imgW="812447" imgH="241195" progId="Equation.DSMT4">
                  <p:embed/>
                </p:oleObj>
              </mc:Choice>
              <mc:Fallback>
                <p:oleObj name="Equation" r:id="rId10" imgW="812447" imgH="241195" progId="Equation.DSMT4">
                  <p:embed/>
                  <p:pic>
                    <p:nvPicPr>
                      <p:cNvPr id="37" name="Object 24">
                        <a:extLst>
                          <a:ext uri="{FF2B5EF4-FFF2-40B4-BE49-F238E27FC236}">
                            <a16:creationId xmlns:a16="http://schemas.microsoft.com/office/drawing/2014/main" id="{8F2A26C0-F051-4DFC-8117-DE3D114695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348" y="4249759"/>
                        <a:ext cx="104933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EC04A8F6-1831-4F86-B105-D864B86258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8" name="Group 3">
            <a:extLst>
              <a:ext uri="{FF2B5EF4-FFF2-40B4-BE49-F238E27FC236}">
                <a16:creationId xmlns:a16="http://schemas.microsoft.com/office/drawing/2014/main" id="{47021102-FE0A-4FE9-A0AE-0849564ECCD1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E1D255A7-1A21-4272-8309-64CD1BA17E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grpSp>
          <p:nvGrpSpPr>
            <p:cNvPr id="12310" name="Group 21">
              <a:extLst>
                <a:ext uri="{FF2B5EF4-FFF2-40B4-BE49-F238E27FC236}">
                  <a16:creationId xmlns:a16="http://schemas.microsoft.com/office/drawing/2014/main" id="{5C67DEEC-7FF7-40A0-AD08-FC3598FD3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12311" name="Group 4">
                <a:extLst>
                  <a:ext uri="{FF2B5EF4-FFF2-40B4-BE49-F238E27FC236}">
                    <a16:creationId xmlns:a16="http://schemas.microsoft.com/office/drawing/2014/main" id="{9AD3E7E3-3ABA-4F49-ABCC-B1CC0899AE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12313" name="AutoShape 5">
                  <a:extLst>
                    <a:ext uri="{FF2B5EF4-FFF2-40B4-BE49-F238E27FC236}">
                      <a16:creationId xmlns:a16="http://schemas.microsoft.com/office/drawing/2014/main" id="{9284BB40-3100-4A2C-AB2E-81C55EB650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14" name="AutoShape 6">
                  <a:extLst>
                    <a:ext uri="{FF2B5EF4-FFF2-40B4-BE49-F238E27FC236}">
                      <a16:creationId xmlns:a16="http://schemas.microsoft.com/office/drawing/2014/main" id="{01C04539-2FCC-4384-A5A4-AD259BAD6F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315" name="Group 8">
                  <a:extLst>
                    <a:ext uri="{FF2B5EF4-FFF2-40B4-BE49-F238E27FC236}">
                      <a16:creationId xmlns:a16="http://schemas.microsoft.com/office/drawing/2014/main" id="{6CE7A1D6-3BFB-4334-A382-AD740DA6F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12317" name="Oval 29">
                    <a:extLst>
                      <a:ext uri="{FF2B5EF4-FFF2-40B4-BE49-F238E27FC236}">
                        <a16:creationId xmlns:a16="http://schemas.microsoft.com/office/drawing/2014/main" id="{F8397130-58F9-471B-899B-40DBF121B5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18" name="Oval 30">
                    <a:extLst>
                      <a:ext uri="{FF2B5EF4-FFF2-40B4-BE49-F238E27FC236}">
                        <a16:creationId xmlns:a16="http://schemas.microsoft.com/office/drawing/2014/main" id="{C9C51EE4-1A96-4A73-B6A8-699A75ADC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19" name="Oval 31">
                    <a:extLst>
                      <a:ext uri="{FF2B5EF4-FFF2-40B4-BE49-F238E27FC236}">
                        <a16:creationId xmlns:a16="http://schemas.microsoft.com/office/drawing/2014/main" id="{A6F2E654-0FDB-44DC-BC0B-4CE735A1EB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20" name="Oval 32">
                    <a:extLst>
                      <a:ext uri="{FF2B5EF4-FFF2-40B4-BE49-F238E27FC236}">
                        <a16:creationId xmlns:a16="http://schemas.microsoft.com/office/drawing/2014/main" id="{B3CC4447-002C-4182-949F-438788BB0C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21" name="Oval 33">
                    <a:extLst>
                      <a:ext uri="{FF2B5EF4-FFF2-40B4-BE49-F238E27FC236}">
                        <a16:creationId xmlns:a16="http://schemas.microsoft.com/office/drawing/2014/main" id="{AB86760A-8906-42C6-85C7-2C2DC55F74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316" name="WordArt 13">
                  <a:extLst>
                    <a:ext uri="{FF2B5EF4-FFF2-40B4-BE49-F238E27FC236}">
                      <a16:creationId xmlns:a16="http://schemas.microsoft.com/office/drawing/2014/main" id="{BB27122D-7725-4917-9964-40A3F7E49F6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600" b="0" i="1" u="none" strike="noStrike" kern="10" cap="none" spc="0" normalizeH="0" baseline="0" noProof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12312" name="WordArt 13">
                <a:extLst>
                  <a:ext uri="{FF2B5EF4-FFF2-40B4-BE49-F238E27FC236}">
                    <a16:creationId xmlns:a16="http://schemas.microsoft.com/office/drawing/2014/main" id="{4A038605-D25D-4055-AABF-863A44F8FA7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1" u="none" strike="noStrike" kern="10" cap="none" spc="0" normalizeH="0" baseline="0" noProof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292" name="Rectangle 2">
                <a:extLst>
                  <a:ext uri="{FF2B5EF4-FFF2-40B4-BE49-F238E27FC236}">
                    <a16:creationId xmlns:a16="http://schemas.microsoft.com/office/drawing/2014/main" id="{C7B27E37-C8A3-4B81-8523-7A5CA7B58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1143001"/>
                <a:ext cx="11277600" cy="25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Câu 14:</a:t>
                </a:r>
                <a:r>
                  <a:rPr kumimoji="0" lang="fr-FR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Đặt điện áp u = 200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vi-V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kumimoji="0" lang="en-US" altLang="vi-V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  <m:r>
                      <a:rPr kumimoji="0" lang="en-US" altLang="vi-VN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kumimoji="0" lang="fr-FR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cos(100πt + π/3) (V) vào hai đầu cuộn cảm thuần có độ tự cảm 1/πH. Biểu thức cường độ dòng điện qua cuộn cảm này là 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A.</a:t>
                </a:r>
                <a:r>
                  <a:rPr kumimoji="0" lang="fr-FR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 = 2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vi-V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kumimoji="0" lang="en-US" altLang="vi-V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  <m:r>
                      <a:rPr kumimoji="0" lang="en-US" altLang="vi-VN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kumimoji="0" lang="fr-FR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cos(100πt + π/3) (A)	</a:t>
                </a:r>
                <a:r>
                  <a:rPr kumimoji="0" lang="fr-FR" alt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B.</a:t>
                </a:r>
                <a:r>
                  <a:rPr kumimoji="0" lang="fr-FR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 = 2cos(100πt + π/3) (A)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C. </a:t>
                </a:r>
                <a:r>
                  <a:rPr kumimoji="0" lang="fr-FR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 = 2cos(100πt – π/6) (A)  	</a:t>
                </a:r>
                <a:r>
                  <a:rPr kumimoji="0" lang="fr-FR" alt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</a:t>
                </a:r>
                <a:r>
                  <a:rPr kumimoji="0" lang="fr-FR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 = 2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vi-V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kumimoji="0" lang="en-US" altLang="vi-V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  <m:r>
                      <a:rPr kumimoji="0" lang="en-US" altLang="vi-VN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kumimoji="0" lang="fr-FR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cos(100πt – π/6) (A)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292" name="Rectangle 2">
                <a:extLst>
                  <a:ext uri="{FF2B5EF4-FFF2-40B4-BE49-F238E27FC236}">
                    <a16:creationId xmlns:a16="http://schemas.microsoft.com/office/drawing/2014/main" id="{C7B27E37-C8A3-4B81-8523-7A5CA7B58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1"/>
                <a:ext cx="11277600" cy="2526461"/>
              </a:xfrm>
              <a:prstGeom prst="rect">
                <a:avLst/>
              </a:prstGeom>
              <a:blipFill>
                <a:blip r:embed="rId5"/>
                <a:stretch>
                  <a:fillRect l="-1135" t="-966" r="-2000" b="-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84ACB646-8BA6-4F56-84B8-005239CCEEE1}"/>
              </a:ext>
            </a:extLst>
          </p:cNvPr>
          <p:cNvSpPr/>
          <p:nvPr/>
        </p:nvSpPr>
        <p:spPr>
          <a:xfrm>
            <a:off x="5981701" y="3114631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296" name="Object 2">
            <a:extLst>
              <a:ext uri="{FF2B5EF4-FFF2-40B4-BE49-F238E27FC236}">
                <a16:creationId xmlns:a16="http://schemas.microsoft.com/office/drawing/2014/main" id="{11EBD9E5-9F2D-415C-BEAC-CDCFF7ADA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79694"/>
              </p:ext>
            </p:extLst>
          </p:nvPr>
        </p:nvGraphicFramePr>
        <p:xfrm>
          <a:off x="1662113" y="4061574"/>
          <a:ext cx="23447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Equation" r:id="rId6" imgW="1816100" imgH="330200" progId="Equation.DSMT4">
                  <p:embed/>
                </p:oleObj>
              </mc:Choice>
              <mc:Fallback>
                <p:oleObj name="Equation" r:id="rId6" imgW="1816100" imgH="330200" progId="Equation.DSMT4">
                  <p:embed/>
                  <p:pic>
                    <p:nvPicPr>
                      <p:cNvPr id="12296" name="Object 2">
                        <a:extLst>
                          <a:ext uri="{FF2B5EF4-FFF2-40B4-BE49-F238E27FC236}">
                            <a16:creationId xmlns:a16="http://schemas.microsoft.com/office/drawing/2014/main" id="{11EBD9E5-9F2D-415C-BEAC-CDCFF7ADAF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4061574"/>
                        <a:ext cx="23447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3">
            <a:extLst>
              <a:ext uri="{FF2B5EF4-FFF2-40B4-BE49-F238E27FC236}">
                <a16:creationId xmlns:a16="http://schemas.microsoft.com/office/drawing/2014/main" id="{4A8DC98E-40B6-4A1F-B3AA-A03F4355BC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947192"/>
              </p:ext>
            </p:extLst>
          </p:nvPr>
        </p:nvGraphicFramePr>
        <p:xfrm>
          <a:off x="4930775" y="3937000"/>
          <a:ext cx="15684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Equation" r:id="rId8" imgW="1358310" imgH="672808" progId="Equation.DSMT4">
                  <p:embed/>
                </p:oleObj>
              </mc:Choice>
              <mc:Fallback>
                <p:oleObj name="Equation" r:id="rId8" imgW="1358310" imgH="672808" progId="Equation.DSMT4">
                  <p:embed/>
                  <p:pic>
                    <p:nvPicPr>
                      <p:cNvPr id="12297" name="Object 3">
                        <a:extLst>
                          <a:ext uri="{FF2B5EF4-FFF2-40B4-BE49-F238E27FC236}">
                            <a16:creationId xmlns:a16="http://schemas.microsoft.com/office/drawing/2014/main" id="{4A8DC98E-40B6-4A1F-B3AA-A03F4355BC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3937000"/>
                        <a:ext cx="156845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24">
            <a:extLst>
              <a:ext uri="{FF2B5EF4-FFF2-40B4-BE49-F238E27FC236}">
                <a16:creationId xmlns:a16="http://schemas.microsoft.com/office/drawing/2014/main" id="{B88F207D-C62D-4FA7-BD5C-30132372E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774496"/>
              </p:ext>
            </p:extLst>
          </p:nvPr>
        </p:nvGraphicFramePr>
        <p:xfrm>
          <a:off x="7537451" y="3967163"/>
          <a:ext cx="2628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Equation" r:id="rId10" imgW="2146300" imgH="609600" progId="Equation.DSMT4">
                  <p:embed/>
                </p:oleObj>
              </mc:Choice>
              <mc:Fallback>
                <p:oleObj name="Equation" r:id="rId10" imgW="2146300" imgH="609600" progId="Equation.DSMT4">
                  <p:embed/>
                  <p:pic>
                    <p:nvPicPr>
                      <p:cNvPr id="12298" name="Object 24">
                        <a:extLst>
                          <a:ext uri="{FF2B5EF4-FFF2-40B4-BE49-F238E27FC236}">
                            <a16:creationId xmlns:a16="http://schemas.microsoft.com/office/drawing/2014/main" id="{B88F207D-C62D-4FA7-BD5C-30132372E6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451" y="3967163"/>
                        <a:ext cx="26289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A59B7B6A-0CF7-4CE1-93FC-AAD814DDE7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8" name="Group 3">
            <a:extLst>
              <a:ext uri="{FF2B5EF4-FFF2-40B4-BE49-F238E27FC236}">
                <a16:creationId xmlns:a16="http://schemas.microsoft.com/office/drawing/2014/main" id="{47021102-FE0A-4FE9-A0AE-0849564ECCD1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E1D255A7-1A21-4272-8309-64CD1BA17E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2310" name="Group 21">
              <a:extLst>
                <a:ext uri="{FF2B5EF4-FFF2-40B4-BE49-F238E27FC236}">
                  <a16:creationId xmlns:a16="http://schemas.microsoft.com/office/drawing/2014/main" id="{5C67DEEC-7FF7-40A0-AD08-FC3598FD3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12311" name="Group 4">
                <a:extLst>
                  <a:ext uri="{FF2B5EF4-FFF2-40B4-BE49-F238E27FC236}">
                    <a16:creationId xmlns:a16="http://schemas.microsoft.com/office/drawing/2014/main" id="{9AD3E7E3-3ABA-4F49-ABCC-B1CC0899AE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12313" name="AutoShape 5">
                  <a:extLst>
                    <a:ext uri="{FF2B5EF4-FFF2-40B4-BE49-F238E27FC236}">
                      <a16:creationId xmlns:a16="http://schemas.microsoft.com/office/drawing/2014/main" id="{9284BB40-3100-4A2C-AB2E-81C55EB650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12314" name="AutoShape 6">
                  <a:extLst>
                    <a:ext uri="{FF2B5EF4-FFF2-40B4-BE49-F238E27FC236}">
                      <a16:creationId xmlns:a16="http://schemas.microsoft.com/office/drawing/2014/main" id="{01C04539-2FCC-4384-A5A4-AD259BAD6F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12315" name="Group 8">
                  <a:extLst>
                    <a:ext uri="{FF2B5EF4-FFF2-40B4-BE49-F238E27FC236}">
                      <a16:creationId xmlns:a16="http://schemas.microsoft.com/office/drawing/2014/main" id="{6CE7A1D6-3BFB-4334-A382-AD740DA6F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12317" name="Oval 29">
                    <a:extLst>
                      <a:ext uri="{FF2B5EF4-FFF2-40B4-BE49-F238E27FC236}">
                        <a16:creationId xmlns:a16="http://schemas.microsoft.com/office/drawing/2014/main" id="{F8397130-58F9-471B-899B-40DBF121B5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2318" name="Oval 30">
                    <a:extLst>
                      <a:ext uri="{FF2B5EF4-FFF2-40B4-BE49-F238E27FC236}">
                        <a16:creationId xmlns:a16="http://schemas.microsoft.com/office/drawing/2014/main" id="{C9C51EE4-1A96-4A73-B6A8-699A75ADC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2319" name="Oval 31">
                    <a:extLst>
                      <a:ext uri="{FF2B5EF4-FFF2-40B4-BE49-F238E27FC236}">
                        <a16:creationId xmlns:a16="http://schemas.microsoft.com/office/drawing/2014/main" id="{A6F2E654-0FDB-44DC-BC0B-4CE735A1EB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2320" name="Oval 32">
                    <a:extLst>
                      <a:ext uri="{FF2B5EF4-FFF2-40B4-BE49-F238E27FC236}">
                        <a16:creationId xmlns:a16="http://schemas.microsoft.com/office/drawing/2014/main" id="{B3CC4447-002C-4182-949F-438788BB0C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2321" name="Oval 33">
                    <a:extLst>
                      <a:ext uri="{FF2B5EF4-FFF2-40B4-BE49-F238E27FC236}">
                        <a16:creationId xmlns:a16="http://schemas.microsoft.com/office/drawing/2014/main" id="{AB86760A-8906-42C6-85C7-2C2DC55F74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</p:grpSp>
            <p:sp>
              <p:nvSpPr>
                <p:cNvPr id="12316" name="WordArt 13">
                  <a:extLst>
                    <a:ext uri="{FF2B5EF4-FFF2-40B4-BE49-F238E27FC236}">
                      <a16:creationId xmlns:a16="http://schemas.microsoft.com/office/drawing/2014/main" id="{BB27122D-7725-4917-9964-40A3F7E49F6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i="1" kern="1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12312" name="WordArt 13">
                <a:extLst>
                  <a:ext uri="{FF2B5EF4-FFF2-40B4-BE49-F238E27FC236}">
                    <a16:creationId xmlns:a16="http://schemas.microsoft.com/office/drawing/2014/main" id="{4A038605-D25D-4055-AABF-863A44F8FA7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1">
                <a:extLst>
                  <a:ext uri="{FF2B5EF4-FFF2-40B4-BE49-F238E27FC236}">
                    <a16:creationId xmlns:a16="http://schemas.microsoft.com/office/drawing/2014/main" id="{D2316A48-BFEC-4228-899B-4E3C31F8C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1" y="1619563"/>
                <a:ext cx="11277600" cy="25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vi-VN" sz="2800" b="1" dirty="0"/>
                  <a:t>Câu 15: </a:t>
                </a:r>
                <a:r>
                  <a:rPr lang="en-US" altLang="vi-VN" sz="2800" dirty="0"/>
                  <a:t>Đặt hiệu điện thế u = 20</a:t>
                </a:r>
                <a:r>
                  <a:rPr lang="en-US" altLang="vi-VN" sz="2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vi-VN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vi-VN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  <m:r>
                      <a:rPr lang="en-US" altLang="vi-VN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vi-VN" sz="2800" dirty="0"/>
                  <a:t>sin100πt (V) vào hai đầu đoạn mạch chỉ có tụ điện có điện dung C = 10</a:t>
                </a:r>
                <a:r>
                  <a:rPr lang="en-US" altLang="vi-VN" sz="2800" baseline="30000" dirty="0"/>
                  <a:t>−3</a:t>
                </a:r>
                <a:r>
                  <a:rPr lang="en-US" altLang="vi-VN" sz="2800" dirty="0"/>
                  <a:t>/π F thì cường độ dòng điện qua mạch là </a:t>
                </a:r>
              </a:p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vi-VN" sz="2800" b="1" dirty="0"/>
                  <a:t>A.</a:t>
                </a:r>
                <a:r>
                  <a:rPr lang="en-US" altLang="vi-VN" sz="2800" dirty="0"/>
                  <a:t> i = 2</a:t>
                </a:r>
                <a:r>
                  <a:rPr lang="en-US" altLang="vi-VN" sz="2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vi-VN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vi-VN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  <m:r>
                      <a:rPr lang="en-US" altLang="vi-VN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vi-VN" sz="2800" dirty="0"/>
                  <a:t>sin(100πt + π/2) (A).  	</a:t>
                </a:r>
                <a:r>
                  <a:rPr lang="en-US" altLang="vi-VN" sz="2800" b="1" dirty="0"/>
                  <a:t>B.</a:t>
                </a:r>
                <a:r>
                  <a:rPr lang="en-US" altLang="vi-VN" sz="2800" dirty="0"/>
                  <a:t> i = 4sin(100πt – π/2) (A). </a:t>
                </a:r>
              </a:p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vi-VN" sz="2800" b="1" dirty="0"/>
                  <a:t>C.</a:t>
                </a:r>
                <a:r>
                  <a:rPr lang="en-US" altLang="vi-VN" sz="2800" dirty="0"/>
                  <a:t> i = 2sin(100πt + π/2) (A).  	</a:t>
                </a:r>
                <a:r>
                  <a:rPr lang="en-US" altLang="vi-VN" sz="2800" b="1" dirty="0"/>
                  <a:t>D.</a:t>
                </a:r>
                <a:r>
                  <a:rPr lang="en-US" altLang="vi-VN" sz="2800" dirty="0"/>
                  <a:t> i = 2</a:t>
                </a:r>
                <a:r>
                  <a:rPr lang="en-US" altLang="vi-VN" sz="2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vi-VN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vi-VN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  <m:r>
                      <a:rPr lang="en-US" altLang="vi-VN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vi-VN" sz="2800" dirty="0"/>
                  <a:t>sin(100πt – π/2) (A). </a:t>
                </a:r>
              </a:p>
            </p:txBody>
          </p:sp>
        </mc:Choice>
        <mc:Fallback>
          <p:sp>
            <p:nvSpPr>
              <p:cNvPr id="26" name="Rectangle 1">
                <a:extLst>
                  <a:ext uri="{FF2B5EF4-FFF2-40B4-BE49-F238E27FC236}">
                    <a16:creationId xmlns:a16="http://schemas.microsoft.com/office/drawing/2014/main" id="{D2316A48-BFEC-4228-899B-4E3C31F8C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1" y="1619563"/>
                <a:ext cx="11277600" cy="2526461"/>
              </a:xfrm>
              <a:prstGeom prst="rect">
                <a:avLst/>
              </a:prstGeom>
              <a:blipFill>
                <a:blip r:embed="rId5"/>
                <a:stretch>
                  <a:fillRect l="-1135" t="-966" r="-2000" b="-57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21E034CC-FEC8-4D6D-A243-A654C0134636}"/>
              </a:ext>
            </a:extLst>
          </p:cNvPr>
          <p:cNvSpPr/>
          <p:nvPr/>
        </p:nvSpPr>
        <p:spPr>
          <a:xfrm>
            <a:off x="685801" y="3067050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8" name="Object 1">
            <a:extLst>
              <a:ext uri="{FF2B5EF4-FFF2-40B4-BE49-F238E27FC236}">
                <a16:creationId xmlns:a16="http://schemas.microsoft.com/office/drawing/2014/main" id="{FD191ACD-5BFF-489F-99E5-AAC5AAF70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503342"/>
              </p:ext>
            </p:extLst>
          </p:nvPr>
        </p:nvGraphicFramePr>
        <p:xfrm>
          <a:off x="1689922" y="4322762"/>
          <a:ext cx="22463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Equation" r:id="rId6" imgW="1739900" imgH="609600" progId="Equation.DSMT4">
                  <p:embed/>
                </p:oleObj>
              </mc:Choice>
              <mc:Fallback>
                <p:oleObj name="Equation" r:id="rId6" imgW="17399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922" y="4322762"/>
                        <a:ext cx="22463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2A78D1A5-9CEE-4F29-9CFC-1A4817F8B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78655"/>
              </p:ext>
            </p:extLst>
          </p:nvPr>
        </p:nvGraphicFramePr>
        <p:xfrm>
          <a:off x="4892675" y="4385052"/>
          <a:ext cx="175418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8" imgW="1358310" imgH="672808" progId="Equation.DSMT4">
                  <p:embed/>
                </p:oleObj>
              </mc:Choice>
              <mc:Fallback>
                <p:oleObj name="Equation" r:id="rId8" imgW="1358310" imgH="67280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4385052"/>
                        <a:ext cx="1754188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>
            <a:extLst>
              <a:ext uri="{FF2B5EF4-FFF2-40B4-BE49-F238E27FC236}">
                <a16:creationId xmlns:a16="http://schemas.microsoft.com/office/drawing/2014/main" id="{DBEBD26F-7710-4B9F-95DD-D89656CA2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997075"/>
              </p:ext>
            </p:extLst>
          </p:nvPr>
        </p:nvGraphicFramePr>
        <p:xfrm>
          <a:off x="7499351" y="4500335"/>
          <a:ext cx="25590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10" imgW="1981200" imgH="609600" progId="Equation.DSMT4">
                  <p:embed/>
                </p:oleObj>
              </mc:Choice>
              <mc:Fallback>
                <p:oleObj name="Equation" r:id="rId10" imgW="1981200" imgH="609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1" y="4500335"/>
                        <a:ext cx="255905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A79BC333-35A2-47D2-B7F3-4FED2BA65F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9" name="Group 3">
            <a:extLst>
              <a:ext uri="{FF2B5EF4-FFF2-40B4-BE49-F238E27FC236}">
                <a16:creationId xmlns:a16="http://schemas.microsoft.com/office/drawing/2014/main" id="{55BBE894-99AB-4BC2-9F4B-BF9FFD61F4EA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1A47A055-9C30-4056-A6B7-00BBA2F70D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3331" name="Group 21">
              <a:extLst>
                <a:ext uri="{FF2B5EF4-FFF2-40B4-BE49-F238E27FC236}">
                  <a16:creationId xmlns:a16="http://schemas.microsoft.com/office/drawing/2014/main" id="{804730CE-3D43-4677-8F9A-0ADBA979C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13332" name="Group 4">
                <a:extLst>
                  <a:ext uri="{FF2B5EF4-FFF2-40B4-BE49-F238E27FC236}">
                    <a16:creationId xmlns:a16="http://schemas.microsoft.com/office/drawing/2014/main" id="{62E9B42A-7A3B-46DE-A369-ADD0049BEC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13334" name="AutoShape 5">
                  <a:extLst>
                    <a:ext uri="{FF2B5EF4-FFF2-40B4-BE49-F238E27FC236}">
                      <a16:creationId xmlns:a16="http://schemas.microsoft.com/office/drawing/2014/main" id="{14522685-5D42-4E9E-BC14-4A3D2E750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13335" name="AutoShape 6">
                  <a:extLst>
                    <a:ext uri="{FF2B5EF4-FFF2-40B4-BE49-F238E27FC236}">
                      <a16:creationId xmlns:a16="http://schemas.microsoft.com/office/drawing/2014/main" id="{CFCCEA77-C6A1-457B-BB02-ED7CEF08A1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13336" name="Group 8">
                  <a:extLst>
                    <a:ext uri="{FF2B5EF4-FFF2-40B4-BE49-F238E27FC236}">
                      <a16:creationId xmlns:a16="http://schemas.microsoft.com/office/drawing/2014/main" id="{8B05AEB7-4BF6-4E39-83CA-0CEB177EC6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13338" name="Oval 29">
                    <a:extLst>
                      <a:ext uri="{FF2B5EF4-FFF2-40B4-BE49-F238E27FC236}">
                        <a16:creationId xmlns:a16="http://schemas.microsoft.com/office/drawing/2014/main" id="{93755B3B-D308-4745-BFFD-2C15EAFE7C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3339" name="Oval 30">
                    <a:extLst>
                      <a:ext uri="{FF2B5EF4-FFF2-40B4-BE49-F238E27FC236}">
                        <a16:creationId xmlns:a16="http://schemas.microsoft.com/office/drawing/2014/main" id="{52ECD6F6-12FA-442E-8BC6-39209EEC9F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3340" name="Oval 31">
                    <a:extLst>
                      <a:ext uri="{FF2B5EF4-FFF2-40B4-BE49-F238E27FC236}">
                        <a16:creationId xmlns:a16="http://schemas.microsoft.com/office/drawing/2014/main" id="{3CEF18D6-7A09-44C6-B1E8-CB2F7FEA92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3341" name="Oval 32">
                    <a:extLst>
                      <a:ext uri="{FF2B5EF4-FFF2-40B4-BE49-F238E27FC236}">
                        <a16:creationId xmlns:a16="http://schemas.microsoft.com/office/drawing/2014/main" id="{6DE98151-E6B8-4C87-92B9-9255A91216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3342" name="Oval 33">
                    <a:extLst>
                      <a:ext uri="{FF2B5EF4-FFF2-40B4-BE49-F238E27FC236}">
                        <a16:creationId xmlns:a16="http://schemas.microsoft.com/office/drawing/2014/main" id="{11D273B5-BEC5-400B-9536-5E92933FC8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</p:grpSp>
            <p:sp>
              <p:nvSpPr>
                <p:cNvPr id="13337" name="WordArt 13">
                  <a:extLst>
                    <a:ext uri="{FF2B5EF4-FFF2-40B4-BE49-F238E27FC236}">
                      <a16:creationId xmlns:a16="http://schemas.microsoft.com/office/drawing/2014/main" id="{49A8136E-42DB-414D-81F5-9DC2E15CA96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i="1" kern="1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13333" name="WordArt 13">
                <a:extLst>
                  <a:ext uri="{FF2B5EF4-FFF2-40B4-BE49-F238E27FC236}">
                    <a16:creationId xmlns:a16="http://schemas.microsoft.com/office/drawing/2014/main" id="{7D794891-9A3F-42F9-A690-BEF466CCD7B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sp>
        <p:nvSpPr>
          <p:cNvPr id="13316" name="Rectangle 2">
            <a:extLst>
              <a:ext uri="{FF2B5EF4-FFF2-40B4-BE49-F238E27FC236}">
                <a16:creationId xmlns:a16="http://schemas.microsoft.com/office/drawing/2014/main" id="{A62E9336-3C95-4C6A-8701-6D03C6E4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1" y="1851035"/>
            <a:ext cx="113538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nl-NL" altLang="vi-VN" sz="2800" b="1" dirty="0"/>
              <a:t>Câu 16:</a:t>
            </a:r>
            <a:r>
              <a:rPr lang="nl-NL" altLang="vi-VN" sz="2800" dirty="0"/>
              <a:t> Đặt điện áp u = U</a:t>
            </a:r>
            <a:r>
              <a:rPr lang="nl-NL" altLang="vi-VN" sz="2800" baseline="-25000" dirty="0"/>
              <a:t>0</a:t>
            </a:r>
            <a:r>
              <a:rPr lang="nl-NL" altLang="vi-VN" sz="2800" dirty="0"/>
              <a:t>cos(100πt + π/4) (V) vào hai đầu  đoạn mạch chỉ có tụ điện thì cường độ dòng điện trong mạch là </a:t>
            </a:r>
          </a:p>
          <a:p>
            <a:pPr algn="just" eaLnBrk="1" hangingPunct="1">
              <a:spcBef>
                <a:spcPts val="600"/>
              </a:spcBef>
            </a:pPr>
            <a:r>
              <a:rPr lang="nl-NL" altLang="vi-VN" sz="2800" dirty="0"/>
              <a:t>i = I</a:t>
            </a:r>
            <a:r>
              <a:rPr lang="nl-NL" altLang="vi-VN" sz="2800" baseline="-25000" dirty="0"/>
              <a:t>0</a:t>
            </a:r>
            <a:r>
              <a:rPr lang="nl-NL" altLang="vi-VN" sz="2800" dirty="0"/>
              <a:t>cos(100πt + φ) (A). Giá trị của φ bằng</a:t>
            </a:r>
            <a:endParaRPr lang="en-US" altLang="vi-VN" sz="2800" dirty="0"/>
          </a:p>
          <a:p>
            <a:pPr algn="just" eaLnBrk="1" hangingPunct="1">
              <a:spcBef>
                <a:spcPts val="600"/>
              </a:spcBef>
            </a:pPr>
            <a:r>
              <a:rPr lang="nl-NL" altLang="vi-VN" sz="2800" dirty="0"/>
              <a:t>	</a:t>
            </a:r>
            <a:r>
              <a:rPr lang="nl-NL" altLang="vi-VN" sz="2800" b="1" dirty="0"/>
              <a:t>A.</a:t>
            </a:r>
            <a:r>
              <a:rPr lang="nl-NL" altLang="vi-VN" sz="2800" dirty="0"/>
              <a:t> π/2   	  </a:t>
            </a:r>
            <a:r>
              <a:rPr lang="nl-NL" altLang="vi-VN" sz="2800" b="1" dirty="0"/>
              <a:t>B. </a:t>
            </a:r>
            <a:r>
              <a:rPr lang="nl-NL" altLang="vi-VN" sz="2800" dirty="0"/>
              <a:t>-3π/4     	   </a:t>
            </a:r>
            <a:r>
              <a:rPr lang="nl-NL" altLang="vi-VN" sz="2800" b="1" dirty="0"/>
              <a:t>C.</a:t>
            </a:r>
            <a:r>
              <a:rPr lang="nl-NL" altLang="vi-VN" sz="2800" dirty="0"/>
              <a:t> –π/2  	             </a:t>
            </a:r>
            <a:r>
              <a:rPr lang="nl-NL" altLang="vi-VN" sz="2800" b="1" dirty="0"/>
              <a:t>D. </a:t>
            </a:r>
            <a:r>
              <a:rPr lang="nl-NL" altLang="vi-VN" sz="2800" dirty="0"/>
              <a:t>3π/4 </a:t>
            </a:r>
            <a:endParaRPr lang="en-US" altLang="vi-VN" sz="2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B6C052-0FFC-43FF-A7CC-30DA2180E37A}"/>
              </a:ext>
            </a:extLst>
          </p:cNvPr>
          <p:cNvSpPr/>
          <p:nvPr/>
        </p:nvSpPr>
        <p:spPr>
          <a:xfrm>
            <a:off x="9178926" y="3223423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3321" name="Object 3">
            <a:extLst>
              <a:ext uri="{FF2B5EF4-FFF2-40B4-BE49-F238E27FC236}">
                <a16:creationId xmlns:a16="http://schemas.microsoft.com/office/drawing/2014/main" id="{0273CD74-99E4-4D9F-BB0A-CCEB59844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302420"/>
              </p:ext>
            </p:extLst>
          </p:nvPr>
        </p:nvGraphicFramePr>
        <p:xfrm>
          <a:off x="4491039" y="4021671"/>
          <a:ext cx="1909761" cy="937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5" imgW="1244600" imgH="609600" progId="Equation.DSMT4">
                  <p:embed/>
                </p:oleObj>
              </mc:Choice>
              <mc:Fallback>
                <p:oleObj name="Equation" r:id="rId5" imgW="12446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9" y="4021671"/>
                        <a:ext cx="1909761" cy="937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3D30A2E9-EBDD-4507-BD54-5DDE1B896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9" name="Group 3">
            <a:extLst>
              <a:ext uri="{FF2B5EF4-FFF2-40B4-BE49-F238E27FC236}">
                <a16:creationId xmlns:a16="http://schemas.microsoft.com/office/drawing/2014/main" id="{55BBE894-99AB-4BC2-9F4B-BF9FFD61F4EA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1A47A055-9C30-4056-A6B7-00BBA2F70D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grpSp>
          <p:nvGrpSpPr>
            <p:cNvPr id="13331" name="Group 21">
              <a:extLst>
                <a:ext uri="{FF2B5EF4-FFF2-40B4-BE49-F238E27FC236}">
                  <a16:creationId xmlns:a16="http://schemas.microsoft.com/office/drawing/2014/main" id="{804730CE-3D43-4677-8F9A-0ADBA979C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13332" name="Group 4">
                <a:extLst>
                  <a:ext uri="{FF2B5EF4-FFF2-40B4-BE49-F238E27FC236}">
                    <a16:creationId xmlns:a16="http://schemas.microsoft.com/office/drawing/2014/main" id="{62E9B42A-7A3B-46DE-A369-ADD0049BEC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13334" name="AutoShape 5">
                  <a:extLst>
                    <a:ext uri="{FF2B5EF4-FFF2-40B4-BE49-F238E27FC236}">
                      <a16:creationId xmlns:a16="http://schemas.microsoft.com/office/drawing/2014/main" id="{14522685-5D42-4E9E-BC14-4A3D2E750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35" name="AutoShape 6">
                  <a:extLst>
                    <a:ext uri="{FF2B5EF4-FFF2-40B4-BE49-F238E27FC236}">
                      <a16:creationId xmlns:a16="http://schemas.microsoft.com/office/drawing/2014/main" id="{CFCCEA77-C6A1-457B-BB02-ED7CEF08A1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336" name="Group 8">
                  <a:extLst>
                    <a:ext uri="{FF2B5EF4-FFF2-40B4-BE49-F238E27FC236}">
                      <a16:creationId xmlns:a16="http://schemas.microsoft.com/office/drawing/2014/main" id="{8B05AEB7-4BF6-4E39-83CA-0CEB177EC6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13338" name="Oval 29">
                    <a:extLst>
                      <a:ext uri="{FF2B5EF4-FFF2-40B4-BE49-F238E27FC236}">
                        <a16:creationId xmlns:a16="http://schemas.microsoft.com/office/drawing/2014/main" id="{93755B3B-D308-4745-BFFD-2C15EAFE7C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39" name="Oval 30">
                    <a:extLst>
                      <a:ext uri="{FF2B5EF4-FFF2-40B4-BE49-F238E27FC236}">
                        <a16:creationId xmlns:a16="http://schemas.microsoft.com/office/drawing/2014/main" id="{52ECD6F6-12FA-442E-8BC6-39209EEC9F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40" name="Oval 31">
                    <a:extLst>
                      <a:ext uri="{FF2B5EF4-FFF2-40B4-BE49-F238E27FC236}">
                        <a16:creationId xmlns:a16="http://schemas.microsoft.com/office/drawing/2014/main" id="{3CEF18D6-7A09-44C6-B1E8-CB2F7FEA92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41" name="Oval 32">
                    <a:extLst>
                      <a:ext uri="{FF2B5EF4-FFF2-40B4-BE49-F238E27FC236}">
                        <a16:creationId xmlns:a16="http://schemas.microsoft.com/office/drawing/2014/main" id="{6DE98151-E6B8-4C87-92B9-9255A91216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42" name="Oval 33">
                    <a:extLst>
                      <a:ext uri="{FF2B5EF4-FFF2-40B4-BE49-F238E27FC236}">
                        <a16:creationId xmlns:a16="http://schemas.microsoft.com/office/drawing/2014/main" id="{11D273B5-BEC5-400B-9536-5E92933FC8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337" name="WordArt 13">
                  <a:extLst>
                    <a:ext uri="{FF2B5EF4-FFF2-40B4-BE49-F238E27FC236}">
                      <a16:creationId xmlns:a16="http://schemas.microsoft.com/office/drawing/2014/main" id="{49A8136E-42DB-414D-81F5-9DC2E15CA96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600" b="0" i="1" u="none" strike="noStrike" kern="10" cap="none" spc="0" normalizeH="0" baseline="0" noProof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13333" name="WordArt 13">
                <a:extLst>
                  <a:ext uri="{FF2B5EF4-FFF2-40B4-BE49-F238E27FC236}">
                    <a16:creationId xmlns:a16="http://schemas.microsoft.com/office/drawing/2014/main" id="{7D794891-9A3F-42F9-A690-BEF466CCD7B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1" u="none" strike="noStrike" kern="10" cap="none" spc="0" normalizeH="0" baseline="0" noProof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sp>
        <p:nvSpPr>
          <p:cNvPr id="25" name="Rectangle 3">
            <a:extLst>
              <a:ext uri="{FF2B5EF4-FFF2-40B4-BE49-F238E27FC236}">
                <a16:creationId xmlns:a16="http://schemas.microsoft.com/office/drawing/2014/main" id="{AA8D4543-1182-47CD-ADD0-E3FBA58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26106"/>
            <a:ext cx="11125199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17: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Đặt một điện áp xoay chiều có giá trị hiệu dụng không đổi và tần số f thay đổi được vào hai đầu một cuộn cảm thuần. Khi f = 50Hz thì cường độ dòng điện qua cuộn cảm có giá trị hiệu dụng bằng 3A. Khi f = 60Hz thì cường độ dòng điện qua cuộn cảm có giá trị hiệu dụng bằng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A.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2,0 A.      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B.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2,5 A.       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4,5 A.       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3,6 A.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E1F8D7-9E36-4DFE-8D6E-AC3CBE20A1BA}"/>
              </a:ext>
            </a:extLst>
          </p:cNvPr>
          <p:cNvSpPr/>
          <p:nvPr/>
        </p:nvSpPr>
        <p:spPr>
          <a:xfrm>
            <a:off x="3196434" y="3947306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7" name="Object 1">
            <a:extLst>
              <a:ext uri="{FF2B5EF4-FFF2-40B4-BE49-F238E27FC236}">
                <a16:creationId xmlns:a16="http://schemas.microsoft.com/office/drawing/2014/main" id="{AA86EB16-4DAD-4D59-8E49-2BA43C02F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76934"/>
              </p:ext>
            </p:extLst>
          </p:nvPr>
        </p:nvGraphicFramePr>
        <p:xfrm>
          <a:off x="2311401" y="4675186"/>
          <a:ext cx="293528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5" imgW="2273300" imgH="673100" progId="Equation.DSMT4">
                  <p:embed/>
                </p:oleObj>
              </mc:Choice>
              <mc:Fallback>
                <p:oleObj name="Equation" r:id="rId5" imgW="2273300" imgH="673100" progId="Equation.DSMT4">
                  <p:embed/>
                  <p:pic>
                    <p:nvPicPr>
                      <p:cNvPr id="27" name="Object 1">
                        <a:extLst>
                          <a:ext uri="{FF2B5EF4-FFF2-40B4-BE49-F238E27FC236}">
                            <a16:creationId xmlns:a16="http://schemas.microsoft.com/office/drawing/2014/main" id="{AA86EB16-4DAD-4D59-8E49-2BA43C02F4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1" y="4675186"/>
                        <a:ext cx="2935288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1">
            <a:extLst>
              <a:ext uri="{FF2B5EF4-FFF2-40B4-BE49-F238E27FC236}">
                <a16:creationId xmlns:a16="http://schemas.microsoft.com/office/drawing/2014/main" id="{27EA6718-3EB7-46D2-B202-349272F1A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028622"/>
              </p:ext>
            </p:extLst>
          </p:nvPr>
        </p:nvGraphicFramePr>
        <p:xfrm>
          <a:off x="5376865" y="4675186"/>
          <a:ext cx="14446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Equation" r:id="rId7" imgW="1117115" imgH="672808" progId="Equation.DSMT4">
                  <p:embed/>
                </p:oleObj>
              </mc:Choice>
              <mc:Fallback>
                <p:oleObj name="Equation" r:id="rId7" imgW="1117115" imgH="672808" progId="Equation.DSMT4">
                  <p:embed/>
                  <p:pic>
                    <p:nvPicPr>
                      <p:cNvPr id="28" name="Object 21">
                        <a:extLst>
                          <a:ext uri="{FF2B5EF4-FFF2-40B4-BE49-F238E27FC236}">
                            <a16:creationId xmlns:a16="http://schemas.microsoft.com/office/drawing/2014/main" id="{27EA6718-3EB7-46D2-B202-349272F1A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5" y="4675186"/>
                        <a:ext cx="14446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2">
            <a:extLst>
              <a:ext uri="{FF2B5EF4-FFF2-40B4-BE49-F238E27FC236}">
                <a16:creationId xmlns:a16="http://schemas.microsoft.com/office/drawing/2014/main" id="{0832AF8F-0FCB-4E66-83E2-AA87E8B18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82486"/>
              </p:ext>
            </p:extLst>
          </p:nvPr>
        </p:nvGraphicFramePr>
        <p:xfrm>
          <a:off x="7005639" y="4675186"/>
          <a:ext cx="165576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9" imgW="1282700" imgH="673100" progId="Equation.DSMT4">
                  <p:embed/>
                </p:oleObj>
              </mc:Choice>
              <mc:Fallback>
                <p:oleObj name="Equation" r:id="rId9" imgW="1282700" imgH="673100" progId="Equation.DSMT4">
                  <p:embed/>
                  <p:pic>
                    <p:nvPicPr>
                      <p:cNvPr id="29" name="Object 22">
                        <a:extLst>
                          <a:ext uri="{FF2B5EF4-FFF2-40B4-BE49-F238E27FC236}">
                            <a16:creationId xmlns:a16="http://schemas.microsoft.com/office/drawing/2014/main" id="{0832AF8F-0FCB-4E66-83E2-AA87E8B18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639" y="4675186"/>
                        <a:ext cx="1655762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8AFC2307-CE38-45DA-B32B-9A0619065C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2" name="Group 3">
            <a:extLst>
              <a:ext uri="{FF2B5EF4-FFF2-40B4-BE49-F238E27FC236}">
                <a16:creationId xmlns:a16="http://schemas.microsoft.com/office/drawing/2014/main" id="{D303D6F8-ED01-4373-8235-5B51B8188090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1F27FF57-2AE3-41CF-A53D-CF816516D3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4354" name="Group 21">
              <a:extLst>
                <a:ext uri="{FF2B5EF4-FFF2-40B4-BE49-F238E27FC236}">
                  <a16:creationId xmlns:a16="http://schemas.microsoft.com/office/drawing/2014/main" id="{EB4FE514-9005-4F06-9662-CE21BD509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14355" name="Group 4">
                <a:extLst>
                  <a:ext uri="{FF2B5EF4-FFF2-40B4-BE49-F238E27FC236}">
                    <a16:creationId xmlns:a16="http://schemas.microsoft.com/office/drawing/2014/main" id="{A8F90611-323C-417D-842E-8E873A1E2A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14357" name="AutoShape 5">
                  <a:extLst>
                    <a:ext uri="{FF2B5EF4-FFF2-40B4-BE49-F238E27FC236}">
                      <a16:creationId xmlns:a16="http://schemas.microsoft.com/office/drawing/2014/main" id="{9EF4B0A6-B558-4E98-B8CB-E0832D3A4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14358" name="AutoShape 6">
                  <a:extLst>
                    <a:ext uri="{FF2B5EF4-FFF2-40B4-BE49-F238E27FC236}">
                      <a16:creationId xmlns:a16="http://schemas.microsoft.com/office/drawing/2014/main" id="{C34A9216-6FCC-4442-9315-D3122FE67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14359" name="Group 8">
                  <a:extLst>
                    <a:ext uri="{FF2B5EF4-FFF2-40B4-BE49-F238E27FC236}">
                      <a16:creationId xmlns:a16="http://schemas.microsoft.com/office/drawing/2014/main" id="{BAA96EE8-923C-41C0-95C4-634B9F5F65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14361" name="Oval 29">
                    <a:extLst>
                      <a:ext uri="{FF2B5EF4-FFF2-40B4-BE49-F238E27FC236}">
                        <a16:creationId xmlns:a16="http://schemas.microsoft.com/office/drawing/2014/main" id="{25BB87AC-C49B-4538-9E7F-149C78A274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4362" name="Oval 30">
                    <a:extLst>
                      <a:ext uri="{FF2B5EF4-FFF2-40B4-BE49-F238E27FC236}">
                        <a16:creationId xmlns:a16="http://schemas.microsoft.com/office/drawing/2014/main" id="{3A4FD3AF-BFB6-49D0-9849-AC2A4CB247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4363" name="Oval 31">
                    <a:extLst>
                      <a:ext uri="{FF2B5EF4-FFF2-40B4-BE49-F238E27FC236}">
                        <a16:creationId xmlns:a16="http://schemas.microsoft.com/office/drawing/2014/main" id="{5215021A-ADDC-4188-83F1-05FEF3D0FE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4364" name="Oval 32">
                    <a:extLst>
                      <a:ext uri="{FF2B5EF4-FFF2-40B4-BE49-F238E27FC236}">
                        <a16:creationId xmlns:a16="http://schemas.microsoft.com/office/drawing/2014/main" id="{432F67A7-79C2-4372-B9B1-861228B5EF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4365" name="Oval 33">
                    <a:extLst>
                      <a:ext uri="{FF2B5EF4-FFF2-40B4-BE49-F238E27FC236}">
                        <a16:creationId xmlns:a16="http://schemas.microsoft.com/office/drawing/2014/main" id="{0C4DCA91-D1F4-4039-9C86-8D719124F9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</p:grpSp>
            <p:sp>
              <p:nvSpPr>
                <p:cNvPr id="14360" name="WordArt 13">
                  <a:extLst>
                    <a:ext uri="{FF2B5EF4-FFF2-40B4-BE49-F238E27FC236}">
                      <a16:creationId xmlns:a16="http://schemas.microsoft.com/office/drawing/2014/main" id="{87990200-639F-411A-9F22-318B9B98ADD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i="1" kern="1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14356" name="WordArt 13">
                <a:extLst>
                  <a:ext uri="{FF2B5EF4-FFF2-40B4-BE49-F238E27FC236}">
                    <a16:creationId xmlns:a16="http://schemas.microsoft.com/office/drawing/2014/main" id="{437A257B-1A1D-494C-AFBA-CDB695B0F1A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sp>
        <p:nvSpPr>
          <p:cNvPr id="15363" name="Rectangle 1">
            <a:extLst>
              <a:ext uri="{FF2B5EF4-FFF2-40B4-BE49-F238E27FC236}">
                <a16:creationId xmlns:a16="http://schemas.microsoft.com/office/drawing/2014/main" id="{62EE004B-1A3B-4B69-83BA-F2D87D4F4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95388"/>
            <a:ext cx="111252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Câu 18:</a:t>
            </a:r>
            <a:r>
              <a:rPr lang="fr-FR" altLang="vi-VN" sz="2800" b="1" dirty="0"/>
              <a:t> </a:t>
            </a:r>
            <a:r>
              <a:rPr lang="en-US" altLang="vi-VN" sz="2800" dirty="0"/>
              <a:t>Đặt điện áp u = U</a:t>
            </a:r>
            <a:r>
              <a:rPr lang="en-US" altLang="vi-VN" sz="2800" baseline="-25000" dirty="0"/>
              <a:t>0</a:t>
            </a:r>
            <a:r>
              <a:rPr lang="en-US" altLang="vi-VN" sz="2800" dirty="0"/>
              <a:t>cos(100πt – π/3) (V) vào hai đầu một tụ điện có điện dung 2.10</a:t>
            </a:r>
            <a:r>
              <a:rPr lang="en-US" altLang="vi-VN" sz="2800" baseline="30000" dirty="0"/>
              <a:t>-4</a:t>
            </a:r>
            <a:r>
              <a:rPr lang="en-US" altLang="vi-VN" sz="2800" dirty="0"/>
              <a:t>/</a:t>
            </a:r>
            <a:r>
              <a:rPr lang="en-US" altLang="vi-VN" sz="2800" dirty="0">
                <a:sym typeface="Symbol" panose="05050102010706020507" pitchFamily="18" charset="2"/>
              </a:rPr>
              <a:t></a:t>
            </a:r>
            <a:r>
              <a:rPr lang="en-US" altLang="vi-VN" sz="2800" dirty="0"/>
              <a:t> (F). Ở thời điểm điện áp giữa hai đầu tụ điện là 150V thì cường độ dòng điện trong mạch là 4 A. Biểu thức của cường độ dòng điện trong mạch là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dirty="0"/>
              <a:t>   </a:t>
            </a:r>
            <a:r>
              <a:rPr lang="en-US" altLang="vi-VN" sz="2800" b="1" dirty="0"/>
              <a:t>A. </a:t>
            </a:r>
            <a:r>
              <a:rPr lang="en-US" altLang="vi-VN" sz="2800" dirty="0"/>
              <a:t>i = 4</a:t>
            </a:r>
            <a:r>
              <a:rPr lang="en-US" altLang="vi-VN" sz="2800" dirty="0">
                <a:sym typeface="Symbol" panose="05050102010706020507" pitchFamily="18" charset="2"/>
              </a:rPr>
              <a:t></a:t>
            </a:r>
            <a:r>
              <a:rPr lang="en-US" altLang="vi-VN" sz="2800" dirty="0"/>
              <a:t>2cos(100πt + π/6) (A).   </a:t>
            </a:r>
            <a:r>
              <a:rPr lang="en-US" altLang="vi-VN" sz="2800" b="1" dirty="0"/>
              <a:t>B. </a:t>
            </a:r>
            <a:r>
              <a:rPr lang="en-US" altLang="vi-VN" sz="2800" dirty="0"/>
              <a:t>i = 5cos(100πt + π/6) (A).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   C. </a:t>
            </a:r>
            <a:r>
              <a:rPr lang="en-US" altLang="vi-VN" sz="2800" dirty="0"/>
              <a:t>i = 5cos(100πt – π/6) (A). 	 </a:t>
            </a:r>
            <a:r>
              <a:rPr lang="en-US" altLang="vi-VN" sz="2800" b="1" dirty="0"/>
              <a:t>D. </a:t>
            </a:r>
            <a:r>
              <a:rPr lang="en-US" altLang="vi-VN" sz="2800" dirty="0"/>
              <a:t>i = 4</a:t>
            </a:r>
            <a:r>
              <a:rPr lang="en-US" altLang="vi-VN" sz="2800" dirty="0">
                <a:sym typeface="Symbol" panose="05050102010706020507" pitchFamily="18" charset="2"/>
              </a:rPr>
              <a:t></a:t>
            </a:r>
            <a:r>
              <a:rPr lang="en-US" altLang="vi-VN" sz="2800" dirty="0"/>
              <a:t>2cos(100πt – π/6)(A)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8B210C-9A6D-4F58-B44F-1B724F2AA54C}"/>
              </a:ext>
            </a:extLst>
          </p:cNvPr>
          <p:cNvSpPr/>
          <p:nvPr/>
        </p:nvSpPr>
        <p:spPr>
          <a:xfrm>
            <a:off x="5956301" y="3055382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5365" name="Object 1">
            <a:extLst>
              <a:ext uri="{FF2B5EF4-FFF2-40B4-BE49-F238E27FC236}">
                <a16:creationId xmlns:a16="http://schemas.microsoft.com/office/drawing/2014/main" id="{57C3FAED-028B-4F5E-B990-9574D2AD8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425131"/>
              </p:ext>
            </p:extLst>
          </p:nvPr>
        </p:nvGraphicFramePr>
        <p:xfrm>
          <a:off x="609600" y="5078755"/>
          <a:ext cx="1927677" cy="109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5" imgW="850531" imgH="482391" progId="Equation.DSMT4">
                  <p:embed/>
                </p:oleObj>
              </mc:Choice>
              <mc:Fallback>
                <p:oleObj name="Equation" r:id="rId5" imgW="850531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78755"/>
                        <a:ext cx="1927677" cy="1093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21">
            <a:extLst>
              <a:ext uri="{FF2B5EF4-FFF2-40B4-BE49-F238E27FC236}">
                <a16:creationId xmlns:a16="http://schemas.microsoft.com/office/drawing/2014/main" id="{43998FFB-CA39-4F8E-A81B-4EC95087E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782851"/>
              </p:ext>
            </p:extLst>
          </p:nvPr>
        </p:nvGraphicFramePr>
        <p:xfrm>
          <a:off x="2656682" y="5078755"/>
          <a:ext cx="2502695" cy="109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7" imgW="1104900" imgH="482600" progId="Equation.DSMT4">
                  <p:embed/>
                </p:oleObj>
              </mc:Choice>
              <mc:Fallback>
                <p:oleObj name="Equation" r:id="rId7" imgW="1104900" imgH="482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682" y="5078755"/>
                        <a:ext cx="2502695" cy="1093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22">
            <a:extLst>
              <a:ext uri="{FF2B5EF4-FFF2-40B4-BE49-F238E27FC236}">
                <a16:creationId xmlns:a16="http://schemas.microsoft.com/office/drawing/2014/main" id="{AA441D9C-F447-40F3-B785-7DC10C998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833576"/>
              </p:ext>
            </p:extLst>
          </p:nvPr>
        </p:nvGraphicFramePr>
        <p:xfrm>
          <a:off x="5327651" y="4960577"/>
          <a:ext cx="3336926" cy="1208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Equation" r:id="rId9" imgW="1473200" imgH="533400" progId="Equation.DSMT4">
                  <p:embed/>
                </p:oleObj>
              </mc:Choice>
              <mc:Fallback>
                <p:oleObj name="Equation" r:id="rId9" imgW="1473200" imgH="533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1" y="4960577"/>
                        <a:ext cx="3336926" cy="1208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2">
            <a:extLst>
              <a:ext uri="{FF2B5EF4-FFF2-40B4-BE49-F238E27FC236}">
                <a16:creationId xmlns:a16="http://schemas.microsoft.com/office/drawing/2014/main" id="{D9E8B0C1-4286-4BD5-B1D4-6E74C77A6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912395"/>
              </p:ext>
            </p:extLst>
          </p:nvPr>
        </p:nvGraphicFramePr>
        <p:xfrm>
          <a:off x="2057287" y="3972677"/>
          <a:ext cx="2578168" cy="897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Equation" r:id="rId11" imgW="1752600" imgH="609600" progId="Equation.DSMT4">
                  <p:embed/>
                </p:oleObj>
              </mc:Choice>
              <mc:Fallback>
                <p:oleObj name="Equation" r:id="rId11" imgW="1752600" imgH="609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287" y="3972677"/>
                        <a:ext cx="2578168" cy="897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3">
            <a:extLst>
              <a:ext uri="{FF2B5EF4-FFF2-40B4-BE49-F238E27FC236}">
                <a16:creationId xmlns:a16="http://schemas.microsoft.com/office/drawing/2014/main" id="{021E3F1A-AB64-4592-9BBE-C6824069B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517549"/>
              </p:ext>
            </p:extLst>
          </p:nvPr>
        </p:nvGraphicFramePr>
        <p:xfrm>
          <a:off x="8525813" y="5722580"/>
          <a:ext cx="2970011" cy="86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Equation" r:id="rId13" imgW="2108200" imgH="609600" progId="Equation.DSMT4">
                  <p:embed/>
                </p:oleObj>
              </mc:Choice>
              <mc:Fallback>
                <p:oleObj name="Equation" r:id="rId13" imgW="21082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5813" y="5722580"/>
                        <a:ext cx="2970011" cy="86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F5FFD6-1517-413B-B9BC-F4AB1656DDA2}"/>
              </a:ext>
            </a:extLst>
          </p:cNvPr>
          <p:cNvCxnSpPr/>
          <p:nvPr/>
        </p:nvCxnSpPr>
        <p:spPr>
          <a:xfrm>
            <a:off x="2803525" y="2713038"/>
            <a:ext cx="73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D5E0507C-5389-4EE1-8375-D662C3A3E4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6" name="Group 3">
            <a:extLst>
              <a:ext uri="{FF2B5EF4-FFF2-40B4-BE49-F238E27FC236}">
                <a16:creationId xmlns:a16="http://schemas.microsoft.com/office/drawing/2014/main" id="{EADE7713-C20A-4A45-A172-1BC1B8937640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4E21E642-0324-4F5B-A0FE-D074F39C58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5378" name="Group 21">
              <a:extLst>
                <a:ext uri="{FF2B5EF4-FFF2-40B4-BE49-F238E27FC236}">
                  <a16:creationId xmlns:a16="http://schemas.microsoft.com/office/drawing/2014/main" id="{F316281E-0EBE-4A2C-898A-D6CE8A02CA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15379" name="Group 4">
                <a:extLst>
                  <a:ext uri="{FF2B5EF4-FFF2-40B4-BE49-F238E27FC236}">
                    <a16:creationId xmlns:a16="http://schemas.microsoft.com/office/drawing/2014/main" id="{E7A4CAC9-1828-447A-8718-382EA699BD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15381" name="AutoShape 5">
                  <a:extLst>
                    <a:ext uri="{FF2B5EF4-FFF2-40B4-BE49-F238E27FC236}">
                      <a16:creationId xmlns:a16="http://schemas.microsoft.com/office/drawing/2014/main" id="{70DC7D8F-A93B-4AC9-AF44-2476E84AA2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15382" name="AutoShape 6">
                  <a:extLst>
                    <a:ext uri="{FF2B5EF4-FFF2-40B4-BE49-F238E27FC236}">
                      <a16:creationId xmlns:a16="http://schemas.microsoft.com/office/drawing/2014/main" id="{9ADF442B-CD70-473C-ABB0-9338A44A2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15383" name="Group 8">
                  <a:extLst>
                    <a:ext uri="{FF2B5EF4-FFF2-40B4-BE49-F238E27FC236}">
                      <a16:creationId xmlns:a16="http://schemas.microsoft.com/office/drawing/2014/main" id="{170BE6D8-17CD-4FD7-8595-69AEA00BD4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15385" name="Oval 29">
                    <a:extLst>
                      <a:ext uri="{FF2B5EF4-FFF2-40B4-BE49-F238E27FC236}">
                        <a16:creationId xmlns:a16="http://schemas.microsoft.com/office/drawing/2014/main" id="{6974C2CC-895E-44EE-A469-11C202C8A5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5386" name="Oval 30">
                    <a:extLst>
                      <a:ext uri="{FF2B5EF4-FFF2-40B4-BE49-F238E27FC236}">
                        <a16:creationId xmlns:a16="http://schemas.microsoft.com/office/drawing/2014/main" id="{59D6F45C-7D3F-4BDF-9009-10BFF06A6E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5387" name="Oval 31">
                    <a:extLst>
                      <a:ext uri="{FF2B5EF4-FFF2-40B4-BE49-F238E27FC236}">
                        <a16:creationId xmlns:a16="http://schemas.microsoft.com/office/drawing/2014/main" id="{00CF6EF5-1461-4BFC-B3C9-48501ADD07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5388" name="Oval 32">
                    <a:extLst>
                      <a:ext uri="{FF2B5EF4-FFF2-40B4-BE49-F238E27FC236}">
                        <a16:creationId xmlns:a16="http://schemas.microsoft.com/office/drawing/2014/main" id="{0BE773B5-2869-4858-826B-8F74E90CF4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15389" name="Oval 33">
                    <a:extLst>
                      <a:ext uri="{FF2B5EF4-FFF2-40B4-BE49-F238E27FC236}">
                        <a16:creationId xmlns:a16="http://schemas.microsoft.com/office/drawing/2014/main" id="{3AB29668-8D62-4A50-B9E1-FD2DB33BFF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</p:grpSp>
            <p:sp>
              <p:nvSpPr>
                <p:cNvPr id="15384" name="WordArt 13">
                  <a:extLst>
                    <a:ext uri="{FF2B5EF4-FFF2-40B4-BE49-F238E27FC236}">
                      <a16:creationId xmlns:a16="http://schemas.microsoft.com/office/drawing/2014/main" id="{9D61DB06-AEFC-41E6-8CBA-4079F992FE0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i="1" kern="1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15380" name="WordArt 13">
                <a:extLst>
                  <a:ext uri="{FF2B5EF4-FFF2-40B4-BE49-F238E27FC236}">
                    <a16:creationId xmlns:a16="http://schemas.microsoft.com/office/drawing/2014/main" id="{D00F35ED-7998-4D04-8ABA-370DE07E7CA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1">
                <a:extLst>
                  <a:ext uri="{FF2B5EF4-FFF2-40B4-BE49-F238E27FC236}">
                    <a16:creationId xmlns:a16="http://schemas.microsoft.com/office/drawing/2014/main" id="{62D7FFB0-7271-4EE4-BCF7-458F6672B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450" y="1303894"/>
                <a:ext cx="11353800" cy="2934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vi-VN" sz="2800" b="1" dirty="0"/>
                  <a:t>Câu 19:</a:t>
                </a:r>
                <a:r>
                  <a:rPr lang="fr-FR" altLang="vi-VN" sz="2800" b="1" dirty="0"/>
                  <a:t> </a:t>
                </a:r>
                <a:r>
                  <a:rPr lang="en-US" altLang="vi-VN" sz="2800" dirty="0"/>
                  <a:t>Đặt điện áp XC u = U</a:t>
                </a:r>
                <a:r>
                  <a:rPr lang="en-US" altLang="vi-VN" sz="2800" baseline="-25000" dirty="0"/>
                  <a:t>0</a:t>
                </a:r>
                <a:r>
                  <a:rPr lang="en-US" altLang="vi-VN" sz="2800" dirty="0"/>
                  <a:t>cos(100πt + π/3) (V) vào hai đầu một cuộn cảm thuần có độ tự cảm L = 1/(2</a:t>
                </a:r>
                <a:r>
                  <a:rPr lang="en-US" altLang="vi-VN" sz="2800" dirty="0">
                    <a:sym typeface="Symbol" panose="05050102010706020507" pitchFamily="18" charset="2"/>
                  </a:rPr>
                  <a:t></a:t>
                </a:r>
                <a:r>
                  <a:rPr lang="en-US" altLang="vi-VN" sz="2800" dirty="0"/>
                  <a:t>)(H). Ở thời điểm điện áp giữa hai đầu cuộn cảm là 100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vi-VN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vi-V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vi-VN" sz="2800" dirty="0"/>
                  <a:t> V thì cường độ dòng điện qua cuộn cảm là 2 A. Biểu thức của cường độ dòng điện qua cuộn cảm là</a:t>
                </a:r>
              </a:p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vi-VN" sz="2800" b="1" dirty="0"/>
                  <a:t>A. </a:t>
                </a:r>
                <a:r>
                  <a:rPr lang="en-US" altLang="vi-VN" sz="2800" dirty="0"/>
                  <a:t>i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vi-VN" sz="2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vi-VN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vi-VN" sz="2800" dirty="0"/>
                  <a:t>cos(100πt – π/6)A	</a:t>
                </a:r>
                <a:r>
                  <a:rPr lang="en-US" altLang="vi-VN" sz="2800" b="1" dirty="0"/>
                  <a:t>B. </a:t>
                </a:r>
                <a:r>
                  <a:rPr lang="en-US" altLang="vi-VN" sz="2800" dirty="0"/>
                  <a:t>i = 2</a:t>
                </a:r>
                <a:r>
                  <a:rPr lang="en-US" altLang="vi-VN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vi-VN" sz="2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vi-VN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e>
                    </m:rad>
                    <m:r>
                      <a:rPr lang="en-US" altLang="vi-VN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vi-VN" sz="2800" dirty="0"/>
                  <a:t>cos(100πt + π/6)A</a:t>
                </a:r>
              </a:p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vi-VN" sz="2800" b="1" dirty="0"/>
                  <a:t>C. </a:t>
                </a:r>
                <a:r>
                  <a:rPr lang="en-US" altLang="vi-VN" sz="2800" dirty="0"/>
                  <a:t>i =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vi-VN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vi-V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vi-VN" sz="2800" dirty="0"/>
                  <a:t> cos(100πt + π/6)A	</a:t>
                </a:r>
                <a:r>
                  <a:rPr lang="en-US" altLang="vi-VN" sz="2800" b="1" dirty="0"/>
                  <a:t>D. </a:t>
                </a:r>
                <a:r>
                  <a:rPr lang="en-US" altLang="vi-VN" sz="2800" dirty="0"/>
                  <a:t>i =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vi-VN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vi-V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vi-VN" sz="2800" dirty="0"/>
                  <a:t> cos(100πt – π/6)A</a:t>
                </a:r>
              </a:p>
            </p:txBody>
          </p:sp>
        </mc:Choice>
        <mc:Fallback>
          <p:sp>
            <p:nvSpPr>
              <p:cNvPr id="16387" name="Rectangle 1">
                <a:extLst>
                  <a:ext uri="{FF2B5EF4-FFF2-40B4-BE49-F238E27FC236}">
                    <a16:creationId xmlns:a16="http://schemas.microsoft.com/office/drawing/2014/main" id="{62D7FFB0-7271-4EE4-BCF7-458F6672B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450" y="1303894"/>
                <a:ext cx="11353800" cy="2934008"/>
              </a:xfrm>
              <a:prstGeom prst="rect">
                <a:avLst/>
              </a:prstGeom>
              <a:blipFill>
                <a:blip r:embed="rId5"/>
                <a:stretch>
                  <a:fillRect l="-1128" t="-2287" r="-1987" b="-56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BA2AFBD9-5FE4-49D9-94B7-B52FD2C75471}"/>
              </a:ext>
            </a:extLst>
          </p:cNvPr>
          <p:cNvSpPr/>
          <p:nvPr/>
        </p:nvSpPr>
        <p:spPr>
          <a:xfrm>
            <a:off x="552450" y="3162300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6389" name="Object 1">
            <a:extLst>
              <a:ext uri="{FF2B5EF4-FFF2-40B4-BE49-F238E27FC236}">
                <a16:creationId xmlns:a16="http://schemas.microsoft.com/office/drawing/2014/main" id="{BC632A04-E7D5-44A8-8191-D6E5C7009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84909"/>
              </p:ext>
            </p:extLst>
          </p:nvPr>
        </p:nvGraphicFramePr>
        <p:xfrm>
          <a:off x="990600" y="4794995"/>
          <a:ext cx="2033453" cy="115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6" imgW="850531" imgH="482391" progId="Equation.DSMT4">
                  <p:embed/>
                </p:oleObj>
              </mc:Choice>
              <mc:Fallback>
                <p:oleObj name="Equation" r:id="rId6" imgW="850531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94995"/>
                        <a:ext cx="2033453" cy="1153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2">
            <a:extLst>
              <a:ext uri="{FF2B5EF4-FFF2-40B4-BE49-F238E27FC236}">
                <a16:creationId xmlns:a16="http://schemas.microsoft.com/office/drawing/2014/main" id="{1EC5EC0E-5ACD-4D19-811A-39A65DF34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78269"/>
              </p:ext>
            </p:extLst>
          </p:nvPr>
        </p:nvGraphicFramePr>
        <p:xfrm>
          <a:off x="3303576" y="4794995"/>
          <a:ext cx="2640024" cy="115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8" imgW="1104900" imgH="482600" progId="Equation.DSMT4">
                  <p:embed/>
                </p:oleObj>
              </mc:Choice>
              <mc:Fallback>
                <p:oleObj name="Equation" r:id="rId8" imgW="1104900" imgH="4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76" y="4794995"/>
                        <a:ext cx="2640024" cy="1153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3">
            <a:extLst>
              <a:ext uri="{FF2B5EF4-FFF2-40B4-BE49-F238E27FC236}">
                <a16:creationId xmlns:a16="http://schemas.microsoft.com/office/drawing/2014/main" id="{FCFAA0CA-D924-4079-B090-3C0000C0D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773229"/>
              </p:ext>
            </p:extLst>
          </p:nvPr>
        </p:nvGraphicFramePr>
        <p:xfrm>
          <a:off x="6083922" y="4701334"/>
          <a:ext cx="3974478" cy="127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10" imgW="1663700" imgH="533400" progId="Equation.DSMT4">
                  <p:embed/>
                </p:oleObj>
              </mc:Choice>
              <mc:Fallback>
                <p:oleObj name="Equation" r:id="rId10" imgW="16637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922" y="4701334"/>
                        <a:ext cx="3974478" cy="1274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4">
            <a:extLst>
              <a:ext uri="{FF2B5EF4-FFF2-40B4-BE49-F238E27FC236}">
                <a16:creationId xmlns:a16="http://schemas.microsoft.com/office/drawing/2014/main" id="{9AFAE2EE-A4D1-443A-AA2B-9EF9CE4C8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083163"/>
              </p:ext>
            </p:extLst>
          </p:nvPr>
        </p:nvGraphicFramePr>
        <p:xfrm>
          <a:off x="2535239" y="4379295"/>
          <a:ext cx="2951161" cy="57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12" imgW="1701800" imgH="330200" progId="Equation.DSMT4">
                  <p:embed/>
                </p:oleObj>
              </mc:Choice>
              <mc:Fallback>
                <p:oleObj name="Equation" r:id="rId12" imgW="17018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9" y="4379295"/>
                        <a:ext cx="2951161" cy="573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5">
            <a:extLst>
              <a:ext uri="{FF2B5EF4-FFF2-40B4-BE49-F238E27FC236}">
                <a16:creationId xmlns:a16="http://schemas.microsoft.com/office/drawing/2014/main" id="{108E8558-ADB0-451B-9F65-93A4234F77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309990"/>
              </p:ext>
            </p:extLst>
          </p:nvPr>
        </p:nvGraphicFramePr>
        <p:xfrm>
          <a:off x="8305800" y="5595094"/>
          <a:ext cx="3190749" cy="90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14" imgW="2146300" imgH="609600" progId="Equation.DSMT4">
                  <p:embed/>
                </p:oleObj>
              </mc:Choice>
              <mc:Fallback>
                <p:oleObj name="Equation" r:id="rId14" imgW="21463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595094"/>
                        <a:ext cx="3190749" cy="908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D8AE2183-3326-47CC-A46D-DB27F0E001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6">
            <a:extLst>
              <a:ext uri="{FF2B5EF4-FFF2-40B4-BE49-F238E27FC236}">
                <a16:creationId xmlns:a16="http://schemas.microsoft.com/office/drawing/2014/main" id="{6D6B2C37-DB6D-4443-B035-4E8BBF0B8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97198"/>
            <a:ext cx="11201400" cy="54762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600"/>
          </a:p>
        </p:txBody>
      </p:sp>
      <p:sp>
        <p:nvSpPr>
          <p:cNvPr id="3075" name="Line 187">
            <a:extLst>
              <a:ext uri="{FF2B5EF4-FFF2-40B4-BE49-F238E27FC236}">
                <a16:creationId xmlns:a16="http://schemas.microsoft.com/office/drawing/2014/main" id="{BBA57821-5831-4AB0-8002-5B1B3F444F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1681415"/>
            <a:ext cx="11125200" cy="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600"/>
          </a:p>
        </p:txBody>
      </p:sp>
      <p:sp>
        <p:nvSpPr>
          <p:cNvPr id="3076" name="Line 188">
            <a:extLst>
              <a:ext uri="{FF2B5EF4-FFF2-40B4-BE49-F238E27FC236}">
                <a16:creationId xmlns:a16="http://schemas.microsoft.com/office/drawing/2014/main" id="{074F8F4B-9C2B-4A58-88BA-E62FC37E7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644210"/>
            <a:ext cx="0" cy="502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600"/>
          </a:p>
        </p:txBody>
      </p:sp>
      <p:sp>
        <p:nvSpPr>
          <p:cNvPr id="3077" name="Line 189">
            <a:extLst>
              <a:ext uri="{FF2B5EF4-FFF2-40B4-BE49-F238E27FC236}">
                <a16:creationId xmlns:a16="http://schemas.microsoft.com/office/drawing/2014/main" id="{ADC9EFA8-CD4F-48DB-992C-542D436BE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44210"/>
            <a:ext cx="0" cy="502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600"/>
          </a:p>
        </p:txBody>
      </p:sp>
      <p:sp>
        <p:nvSpPr>
          <p:cNvPr id="3078" name="Line 190">
            <a:extLst>
              <a:ext uri="{FF2B5EF4-FFF2-40B4-BE49-F238E27FC236}">
                <a16:creationId xmlns:a16="http://schemas.microsoft.com/office/drawing/2014/main" id="{02449E68-903F-42E1-B8D6-ECACE8BC3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1644210"/>
            <a:ext cx="0" cy="502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600"/>
          </a:p>
        </p:txBody>
      </p:sp>
      <p:sp>
        <p:nvSpPr>
          <p:cNvPr id="3079" name="Line 191">
            <a:extLst>
              <a:ext uri="{FF2B5EF4-FFF2-40B4-BE49-F238E27FC236}">
                <a16:creationId xmlns:a16="http://schemas.microsoft.com/office/drawing/2014/main" id="{ADB32A90-90A9-441B-82E9-608DDC3453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398" y="2057400"/>
            <a:ext cx="11125199" cy="14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600"/>
          </a:p>
        </p:txBody>
      </p:sp>
      <p:sp>
        <p:nvSpPr>
          <p:cNvPr id="3080" name="Line 192">
            <a:extLst>
              <a:ext uri="{FF2B5EF4-FFF2-40B4-BE49-F238E27FC236}">
                <a16:creationId xmlns:a16="http://schemas.microsoft.com/office/drawing/2014/main" id="{DED537BC-3999-4FBF-95B6-ACB854FDF9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398" y="2741408"/>
            <a:ext cx="11125199" cy="779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600"/>
          </a:p>
        </p:txBody>
      </p:sp>
      <p:sp>
        <p:nvSpPr>
          <p:cNvPr id="3081" name="Line 193">
            <a:extLst>
              <a:ext uri="{FF2B5EF4-FFF2-40B4-BE49-F238E27FC236}">
                <a16:creationId xmlns:a16="http://schemas.microsoft.com/office/drawing/2014/main" id="{419D33D4-1984-4774-8523-B432104C0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399" y="3332323"/>
            <a:ext cx="11125199" cy="204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600"/>
          </a:p>
        </p:txBody>
      </p:sp>
      <p:sp>
        <p:nvSpPr>
          <p:cNvPr id="3082" name="Line 194">
            <a:extLst>
              <a:ext uri="{FF2B5EF4-FFF2-40B4-BE49-F238E27FC236}">
                <a16:creationId xmlns:a16="http://schemas.microsoft.com/office/drawing/2014/main" id="{70AB2CBC-145B-419A-A0D1-1A6FD74E1A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199" y="4087418"/>
            <a:ext cx="11201399" cy="32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600"/>
          </a:p>
        </p:txBody>
      </p:sp>
      <p:sp>
        <p:nvSpPr>
          <p:cNvPr id="3083" name="Rectangle 197">
            <a:extLst>
              <a:ext uri="{FF2B5EF4-FFF2-40B4-BE49-F238E27FC236}">
                <a16:creationId xmlns:a16="http://schemas.microsoft.com/office/drawing/2014/main" id="{F01C3DC1-4FAC-4A8A-899D-1ED9D591B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169390"/>
            <a:ext cx="81916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>
                <a:solidFill>
                  <a:srgbClr val="CC0000"/>
                </a:solidFill>
              </a:rPr>
              <a:t>Biểu thức cường độ dòng điện qua mạch i = I</a:t>
            </a:r>
            <a:r>
              <a:rPr lang="en-US" altLang="vi-VN" sz="2600" baseline="-25000">
                <a:solidFill>
                  <a:srgbClr val="CC0000"/>
                </a:solidFill>
              </a:rPr>
              <a:t>0</a:t>
            </a:r>
            <a:r>
              <a:rPr lang="en-US" altLang="vi-VN" sz="2600">
                <a:solidFill>
                  <a:srgbClr val="CC0000"/>
                </a:solidFill>
              </a:rPr>
              <a:t>cos(</a:t>
            </a:r>
            <a:r>
              <a:rPr lang="en-US" altLang="vi-VN" sz="2600">
                <a:solidFill>
                  <a:srgbClr val="CC0000"/>
                </a:solidFill>
                <a:sym typeface="Symbol" panose="05050102010706020507" pitchFamily="18" charset="2"/>
              </a:rPr>
              <a:t></a:t>
            </a:r>
            <a:r>
              <a:rPr lang="en-US" altLang="vi-VN" sz="2600">
                <a:solidFill>
                  <a:srgbClr val="CC0000"/>
                </a:solidFill>
              </a:rPr>
              <a:t>t)</a:t>
            </a:r>
            <a:r>
              <a:rPr lang="en-US" altLang="vi-VN" sz="2600">
                <a:solidFill>
                  <a:srgbClr val="CC0000"/>
                </a:solidFill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084" name="Rectangle 198">
            <a:extLst>
              <a:ext uri="{FF2B5EF4-FFF2-40B4-BE49-F238E27FC236}">
                <a16:creationId xmlns:a16="http://schemas.microsoft.com/office/drawing/2014/main" id="{C416F00F-5AA9-4D5C-997A-E83E0E38C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261" y="1626590"/>
            <a:ext cx="23920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dirty="0">
                <a:solidFill>
                  <a:schemeClr val="accent2"/>
                </a:solidFill>
              </a:rPr>
              <a:t>Mạch chỉ có R </a:t>
            </a:r>
          </a:p>
        </p:txBody>
      </p:sp>
      <p:sp>
        <p:nvSpPr>
          <p:cNvPr id="3085" name="Rectangle 199">
            <a:extLst>
              <a:ext uri="{FF2B5EF4-FFF2-40B4-BE49-F238E27FC236}">
                <a16:creationId xmlns:a16="http://schemas.microsoft.com/office/drawing/2014/main" id="{3B715675-D73C-448E-B65E-81A241148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1" y="1626590"/>
            <a:ext cx="22445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>
                <a:solidFill>
                  <a:schemeClr val="accent2"/>
                </a:solidFill>
              </a:rPr>
              <a:t>Mạch chỉ có L</a:t>
            </a:r>
          </a:p>
        </p:txBody>
      </p:sp>
      <p:sp>
        <p:nvSpPr>
          <p:cNvPr id="3086" name="Rectangle 200">
            <a:extLst>
              <a:ext uri="{FF2B5EF4-FFF2-40B4-BE49-F238E27FC236}">
                <a16:creationId xmlns:a16="http://schemas.microsoft.com/office/drawing/2014/main" id="{AB5315FA-3C04-479C-81AE-5B4AEB69A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4" y="1626590"/>
            <a:ext cx="229902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>
                <a:solidFill>
                  <a:schemeClr val="accent2"/>
                </a:solidFill>
              </a:rPr>
              <a:t>Mạch chỉ có C</a:t>
            </a:r>
          </a:p>
        </p:txBody>
      </p:sp>
      <p:sp>
        <p:nvSpPr>
          <p:cNvPr id="3087" name="Rectangle 201">
            <a:extLst>
              <a:ext uri="{FF2B5EF4-FFF2-40B4-BE49-F238E27FC236}">
                <a16:creationId xmlns:a16="http://schemas.microsoft.com/office/drawing/2014/main" id="{F6E74FB7-1900-4AC8-B874-844BEAFA2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95" y="2023861"/>
            <a:ext cx="231935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500" dirty="0">
                <a:solidFill>
                  <a:srgbClr val="FF0000"/>
                </a:solidFill>
              </a:rPr>
              <a:t>Độ lệch pha giữa </a:t>
            </a:r>
            <a:r>
              <a:rPr lang="en-US" altLang="vi-VN" sz="2500" dirty="0" err="1">
                <a:solidFill>
                  <a:srgbClr val="FF0000"/>
                </a:solidFill>
              </a:rPr>
              <a:t>u,i</a:t>
            </a:r>
            <a:r>
              <a:rPr lang="en-US" altLang="vi-VN" sz="25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8" name="Rectangle 202">
            <a:extLst>
              <a:ext uri="{FF2B5EF4-FFF2-40B4-BE49-F238E27FC236}">
                <a16:creationId xmlns:a16="http://schemas.microsoft.com/office/drawing/2014/main" id="{359F7D5B-845C-42EA-BFC9-4CFF711B6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54" y="2799546"/>
            <a:ext cx="216890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500" dirty="0">
                <a:solidFill>
                  <a:srgbClr val="FF0000"/>
                </a:solidFill>
              </a:rPr>
              <a:t>Biểu thức u </a:t>
            </a:r>
          </a:p>
        </p:txBody>
      </p:sp>
      <p:sp>
        <p:nvSpPr>
          <p:cNvPr id="3089" name="Rectangle 203">
            <a:extLst>
              <a:ext uri="{FF2B5EF4-FFF2-40B4-BE49-F238E27FC236}">
                <a16:creationId xmlns:a16="http://schemas.microsoft.com/office/drawing/2014/main" id="{C9D939B7-3EA2-4368-84D6-4F0A3C2B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38" y="3304408"/>
            <a:ext cx="210796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500" dirty="0">
                <a:solidFill>
                  <a:srgbClr val="FF0000"/>
                </a:solidFill>
              </a:rPr>
              <a:t>Biểu thức ĐL Ôm </a:t>
            </a:r>
          </a:p>
        </p:txBody>
      </p:sp>
      <p:sp>
        <p:nvSpPr>
          <p:cNvPr id="3090" name="Rectangle 204">
            <a:extLst>
              <a:ext uri="{FF2B5EF4-FFF2-40B4-BE49-F238E27FC236}">
                <a16:creationId xmlns:a16="http://schemas.microsoft.com/office/drawing/2014/main" id="{A2614299-1637-4887-A6FC-075D6397C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77" y="5552258"/>
            <a:ext cx="1447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500" dirty="0">
                <a:solidFill>
                  <a:srgbClr val="FF0000"/>
                </a:solidFill>
              </a:rPr>
              <a:t>Giản đồ </a:t>
            </a:r>
            <a:r>
              <a:rPr lang="en-US" altLang="vi-VN" sz="2500" dirty="0" err="1">
                <a:solidFill>
                  <a:srgbClr val="FF0000"/>
                </a:solidFill>
              </a:rPr>
              <a:t>vectơ</a:t>
            </a:r>
            <a:endParaRPr lang="en-US" altLang="vi-VN" sz="2500" dirty="0">
              <a:solidFill>
                <a:srgbClr val="FF0000"/>
              </a:solidFill>
            </a:endParaRPr>
          </a:p>
        </p:txBody>
      </p:sp>
      <p:sp>
        <p:nvSpPr>
          <p:cNvPr id="3091" name="Rectangle 205">
            <a:extLst>
              <a:ext uri="{FF2B5EF4-FFF2-40B4-BE49-F238E27FC236}">
                <a16:creationId xmlns:a16="http://schemas.microsoft.com/office/drawing/2014/main" id="{0C4839EF-8815-408F-9928-FE75F022A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59989"/>
            <a:ext cx="27764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107726" name="Rectangle 206">
            <a:extLst>
              <a:ext uri="{FF2B5EF4-FFF2-40B4-BE49-F238E27FC236}">
                <a16:creationId xmlns:a16="http://schemas.microsoft.com/office/drawing/2014/main" id="{9D44D398-1D21-48E5-B31C-F916331B3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276" y="2129827"/>
            <a:ext cx="31005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dirty="0">
                <a:solidFill>
                  <a:srgbClr val="660033"/>
                </a:solidFill>
              </a:rPr>
              <a:t>u cùng pha với i</a:t>
            </a:r>
          </a:p>
        </p:txBody>
      </p:sp>
      <p:sp>
        <p:nvSpPr>
          <p:cNvPr id="107727" name="Rectangle 207">
            <a:extLst>
              <a:ext uri="{FF2B5EF4-FFF2-40B4-BE49-F238E27FC236}">
                <a16:creationId xmlns:a16="http://schemas.microsoft.com/office/drawing/2014/main" id="{953AC348-40B9-420E-9C79-6E3C41BF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939" y="2147449"/>
            <a:ext cx="29049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dirty="0">
                <a:solidFill>
                  <a:srgbClr val="660033"/>
                </a:solidFill>
              </a:rPr>
              <a:t>u trễ pha </a:t>
            </a:r>
            <a:r>
              <a:rPr lang="en-US" altLang="vi-VN" sz="2600" dirty="0">
                <a:solidFill>
                  <a:srgbClr val="660033"/>
                </a:solidFill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/2 </a:t>
            </a:r>
            <a:r>
              <a:rPr lang="en-US" altLang="vi-VN" sz="2600" dirty="0">
                <a:solidFill>
                  <a:srgbClr val="660033"/>
                </a:solidFill>
              </a:rPr>
              <a:t>với i</a:t>
            </a:r>
          </a:p>
        </p:txBody>
      </p:sp>
      <p:sp>
        <p:nvSpPr>
          <p:cNvPr id="107730" name="Rectangle 210">
            <a:extLst>
              <a:ext uri="{FF2B5EF4-FFF2-40B4-BE49-F238E27FC236}">
                <a16:creationId xmlns:a16="http://schemas.microsoft.com/office/drawing/2014/main" id="{121A1B21-F258-4603-AC2D-86E608EAE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798" y="2791726"/>
            <a:ext cx="254604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600" dirty="0">
                <a:solidFill>
                  <a:srgbClr val="660033"/>
                </a:solidFill>
              </a:rPr>
              <a:t>u = U</a:t>
            </a:r>
            <a:r>
              <a:rPr lang="en-US" altLang="vi-VN" sz="2600" baseline="-25000" dirty="0">
                <a:solidFill>
                  <a:srgbClr val="660033"/>
                </a:solidFill>
              </a:rPr>
              <a:t>0</a:t>
            </a:r>
            <a:r>
              <a:rPr lang="en-US" altLang="vi-VN" sz="2600" dirty="0">
                <a:solidFill>
                  <a:srgbClr val="660033"/>
                </a:solidFill>
              </a:rPr>
              <a:t>cos(</a:t>
            </a:r>
            <a:r>
              <a:rPr lang="en-US" altLang="vi-VN" sz="2600" dirty="0">
                <a:solidFill>
                  <a:srgbClr val="660033"/>
                </a:solidFill>
                <a:sym typeface="Symbol" panose="05050102010706020507" pitchFamily="18" charset="2"/>
              </a:rPr>
              <a:t>t)</a:t>
            </a:r>
          </a:p>
        </p:txBody>
      </p:sp>
      <p:sp>
        <p:nvSpPr>
          <p:cNvPr id="107731" name="Rectangle 211">
            <a:extLst>
              <a:ext uri="{FF2B5EF4-FFF2-40B4-BE49-F238E27FC236}">
                <a16:creationId xmlns:a16="http://schemas.microsoft.com/office/drawing/2014/main" id="{8D317B8D-7667-4353-983D-CA49B7337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752401"/>
            <a:ext cx="31005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600" dirty="0">
                <a:solidFill>
                  <a:srgbClr val="660033"/>
                </a:solidFill>
              </a:rPr>
              <a:t>u = U</a:t>
            </a:r>
            <a:r>
              <a:rPr lang="en-US" altLang="vi-VN" sz="2600" baseline="-25000" dirty="0">
                <a:solidFill>
                  <a:srgbClr val="660033"/>
                </a:solidFill>
              </a:rPr>
              <a:t>0</a:t>
            </a:r>
            <a:r>
              <a:rPr lang="en-US" altLang="vi-VN" sz="2600" dirty="0">
                <a:solidFill>
                  <a:srgbClr val="660033"/>
                </a:solidFill>
              </a:rPr>
              <a:t>cos(</a:t>
            </a:r>
            <a:r>
              <a:rPr lang="en-US" altLang="vi-VN" sz="2600" dirty="0">
                <a:solidFill>
                  <a:srgbClr val="660033"/>
                </a:solidFill>
                <a:sym typeface="Symbol" panose="05050102010706020507" pitchFamily="18" charset="2"/>
              </a:rPr>
              <a:t>t - /2)</a:t>
            </a:r>
          </a:p>
        </p:txBody>
      </p:sp>
      <p:grpSp>
        <p:nvGrpSpPr>
          <p:cNvPr id="107755" name="Group 235">
            <a:extLst>
              <a:ext uri="{FF2B5EF4-FFF2-40B4-BE49-F238E27FC236}">
                <a16:creationId xmlns:a16="http://schemas.microsoft.com/office/drawing/2014/main" id="{58121DF2-CCFA-4022-BB5F-6719B95C193A}"/>
              </a:ext>
            </a:extLst>
          </p:cNvPr>
          <p:cNvGrpSpPr>
            <a:grpSpLocks/>
          </p:cNvGrpSpPr>
          <p:nvPr/>
        </p:nvGrpSpPr>
        <p:grpSpPr bwMode="auto">
          <a:xfrm>
            <a:off x="5456238" y="3393308"/>
            <a:ext cx="2184400" cy="673100"/>
            <a:chOff x="2989" y="2016"/>
            <a:chExt cx="1376" cy="424"/>
          </a:xfrm>
        </p:grpSpPr>
        <p:graphicFrame>
          <p:nvGraphicFramePr>
            <p:cNvPr id="3140" name="Object 212">
              <a:extLst>
                <a:ext uri="{FF2B5EF4-FFF2-40B4-BE49-F238E27FC236}">
                  <a16:creationId xmlns:a16="http://schemas.microsoft.com/office/drawing/2014/main" id="{14AFF080-4C7E-4416-9E14-1862A9D6C1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1" y="2016"/>
            <a:ext cx="62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5" name="Equation" r:id="rId5" imgW="990170" imgH="609336" progId="Equation.DSMT4">
                    <p:embed/>
                  </p:oleObj>
                </mc:Choice>
                <mc:Fallback>
                  <p:oleObj name="Equation" r:id="rId5" imgW="990170" imgH="609336" progId="Equation.DSMT4">
                    <p:embed/>
                    <p:pic>
                      <p:nvPicPr>
                        <p:cNvPr id="0" name="Object 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1" y="2016"/>
                          <a:ext cx="62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1" name="Object 214">
              <a:extLst>
                <a:ext uri="{FF2B5EF4-FFF2-40B4-BE49-F238E27FC236}">
                  <a16:creationId xmlns:a16="http://schemas.microsoft.com/office/drawing/2014/main" id="{E48C44AA-D30B-4D64-9C8D-1346C808D6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17" y="2016"/>
            <a:ext cx="368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6" name="Equation" r:id="rId7" imgW="583947" imgH="672808" progId="Equation.DSMT4">
                    <p:embed/>
                  </p:oleObj>
                </mc:Choice>
                <mc:Fallback>
                  <p:oleObj name="Equation" r:id="rId7" imgW="583947" imgH="672808" progId="Equation.DSMT4">
                    <p:embed/>
                    <p:pic>
                      <p:nvPicPr>
                        <p:cNvPr id="0" name="Object 2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7" y="2016"/>
                          <a:ext cx="368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42" name="Text Box 217">
              <a:extLst>
                <a:ext uri="{FF2B5EF4-FFF2-40B4-BE49-F238E27FC236}">
                  <a16:creationId xmlns:a16="http://schemas.microsoft.com/office/drawing/2014/main" id="{9D671063-7297-4ADE-99F6-60E3A503C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" y="2075"/>
              <a:ext cx="17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600">
                  <a:solidFill>
                    <a:srgbClr val="660033"/>
                  </a:solidFill>
                </a:rPr>
                <a:t>I</a:t>
              </a:r>
            </a:p>
          </p:txBody>
        </p:sp>
      </p:grpSp>
      <p:graphicFrame>
        <p:nvGraphicFramePr>
          <p:cNvPr id="107738" name="Object 218">
            <a:extLst>
              <a:ext uri="{FF2B5EF4-FFF2-40B4-BE49-F238E27FC236}">
                <a16:creationId xmlns:a16="http://schemas.microsoft.com/office/drawing/2014/main" id="{4890BA92-7730-4ADA-8546-0C1C84966E4A}"/>
              </a:ext>
            </a:extLst>
          </p:cNvPr>
          <p:cNvGraphicFramePr>
            <a:graphicFrameLocks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96457934"/>
              </p:ext>
            </p:extLst>
          </p:nvPr>
        </p:nvGraphicFramePr>
        <p:xfrm>
          <a:off x="3419726" y="3327755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9" imgW="393529" imgH="393529" progId="Equation.DSMT4">
                  <p:embed/>
                </p:oleObj>
              </mc:Choice>
              <mc:Fallback>
                <p:oleObj name="Equation" r:id="rId9" imgW="393529" imgH="393529" progId="Equation.DSMT4">
                  <p:embed/>
                  <p:pic>
                    <p:nvPicPr>
                      <p:cNvPr id="0" name="Object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726" y="3327755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748" name="Group 228">
            <a:extLst>
              <a:ext uri="{FF2B5EF4-FFF2-40B4-BE49-F238E27FC236}">
                <a16:creationId xmlns:a16="http://schemas.microsoft.com/office/drawing/2014/main" id="{49FFC616-08F2-472A-9D9C-A4607CEA3BBD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5073210"/>
            <a:ext cx="1946275" cy="1581150"/>
            <a:chOff x="2832" y="3072"/>
            <a:chExt cx="1226" cy="996"/>
          </a:xfrm>
        </p:grpSpPr>
        <p:sp>
          <p:nvSpPr>
            <p:cNvPr id="3136" name="Line 222">
              <a:extLst>
                <a:ext uri="{FF2B5EF4-FFF2-40B4-BE49-F238E27FC236}">
                  <a16:creationId xmlns:a16="http://schemas.microsoft.com/office/drawing/2014/main" id="{E9577F97-97BD-478B-BB86-90A4714C4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16"/>
              <a:ext cx="110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600"/>
            </a:p>
          </p:txBody>
        </p:sp>
        <p:graphicFrame>
          <p:nvGraphicFramePr>
            <p:cNvPr id="3137" name="Object 223">
              <a:extLst>
                <a:ext uri="{FF2B5EF4-FFF2-40B4-BE49-F238E27FC236}">
                  <a16:creationId xmlns:a16="http://schemas.microsoft.com/office/drawing/2014/main" id="{BE3C770A-685D-4A09-848A-0B26FC3515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3072"/>
            <a:ext cx="12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8" name="Equation" r:id="rId11" imgW="152268" imgH="253780" progId="Equation.3">
                    <p:embed/>
                  </p:oleObj>
                </mc:Choice>
                <mc:Fallback>
                  <p:oleObj name="Equation" r:id="rId11" imgW="152268" imgH="253780" progId="Equation.3">
                    <p:embed/>
                    <p:pic>
                      <p:nvPicPr>
                        <p:cNvPr id="0" name="Object 2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3072"/>
                          <a:ext cx="122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38" name="Line 225">
              <a:extLst>
                <a:ext uri="{FF2B5EF4-FFF2-40B4-BE49-F238E27FC236}">
                  <a16:creationId xmlns:a16="http://schemas.microsoft.com/office/drawing/2014/main" id="{05F02A72-A006-4C5C-8D3A-86BE57EBE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16"/>
              <a:ext cx="0" cy="72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600"/>
            </a:p>
          </p:txBody>
        </p:sp>
        <p:graphicFrame>
          <p:nvGraphicFramePr>
            <p:cNvPr id="3139" name="Object 226">
              <a:extLst>
                <a:ext uri="{FF2B5EF4-FFF2-40B4-BE49-F238E27FC236}">
                  <a16:creationId xmlns:a16="http://schemas.microsoft.com/office/drawing/2014/main" id="{88470282-F385-4DD3-AD8B-8F4247CD92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3840"/>
            <a:ext cx="192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9" name="Equation" r:id="rId13" imgW="266469" imgH="253780" progId="Equation.3">
                    <p:embed/>
                  </p:oleObj>
                </mc:Choice>
                <mc:Fallback>
                  <p:oleObj name="Equation" r:id="rId13" imgW="266469" imgH="253780" progId="Equation.3">
                    <p:embed/>
                    <p:pic>
                      <p:nvPicPr>
                        <p:cNvPr id="0" name="Object 2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840"/>
                          <a:ext cx="192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756" name="Group 236">
            <a:extLst>
              <a:ext uri="{FF2B5EF4-FFF2-40B4-BE49-F238E27FC236}">
                <a16:creationId xmlns:a16="http://schemas.microsoft.com/office/drawing/2014/main" id="{11509721-57F6-4466-8018-BD2FE2CF7697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5301810"/>
            <a:ext cx="2138362" cy="609600"/>
            <a:chOff x="1199" y="3216"/>
            <a:chExt cx="1347" cy="384"/>
          </a:xfrm>
        </p:grpSpPr>
        <p:grpSp>
          <p:nvGrpSpPr>
            <p:cNvPr id="3130" name="Group 229">
              <a:extLst>
                <a:ext uri="{FF2B5EF4-FFF2-40B4-BE49-F238E27FC236}">
                  <a16:creationId xmlns:a16="http://schemas.microsoft.com/office/drawing/2014/main" id="{4259FF15-921E-45CB-80C3-50CA2EB282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9" y="3264"/>
              <a:ext cx="1347" cy="336"/>
              <a:chOff x="2607" y="3264"/>
              <a:chExt cx="1834" cy="336"/>
            </a:xfrm>
          </p:grpSpPr>
          <p:sp>
            <p:nvSpPr>
              <p:cNvPr id="3134" name="Line 230">
                <a:extLst>
                  <a:ext uri="{FF2B5EF4-FFF2-40B4-BE49-F238E27FC236}">
                    <a16:creationId xmlns:a16="http://schemas.microsoft.com/office/drawing/2014/main" id="{35367016-B52A-435C-8AB1-41C81070D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3591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600"/>
              </a:p>
            </p:txBody>
          </p:sp>
          <p:graphicFrame>
            <p:nvGraphicFramePr>
              <p:cNvPr id="3135" name="Object 231">
                <a:extLst>
                  <a:ext uri="{FF2B5EF4-FFF2-40B4-BE49-F238E27FC236}">
                    <a16:creationId xmlns:a16="http://schemas.microsoft.com/office/drawing/2014/main" id="{17B988D5-E27A-4AA9-BF10-82D78861FFD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42" y="3264"/>
              <a:ext cx="199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0" name="Equation" r:id="rId15" imgW="152268" imgH="253780" progId="Equation.3">
                      <p:embed/>
                    </p:oleObj>
                  </mc:Choice>
                  <mc:Fallback>
                    <p:oleObj name="Equation" r:id="rId15" imgW="152268" imgH="253780" progId="Equation.3">
                      <p:embed/>
                      <p:pic>
                        <p:nvPicPr>
                          <p:cNvPr id="0" name="Object 2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2" y="3264"/>
                            <a:ext cx="199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1" name="Group 232">
              <a:extLst>
                <a:ext uri="{FF2B5EF4-FFF2-40B4-BE49-F238E27FC236}">
                  <a16:creationId xmlns:a16="http://schemas.microsoft.com/office/drawing/2014/main" id="{83098102-F91C-4FCB-8A4B-E4B3EF8E2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216"/>
              <a:ext cx="988" cy="344"/>
              <a:chOff x="2592" y="3207"/>
              <a:chExt cx="1344" cy="345"/>
            </a:xfrm>
          </p:grpSpPr>
          <p:sp>
            <p:nvSpPr>
              <p:cNvPr id="3132" name="Line 233">
                <a:extLst>
                  <a:ext uri="{FF2B5EF4-FFF2-40B4-BE49-F238E27FC236}">
                    <a16:creationId xmlns:a16="http://schemas.microsoft.com/office/drawing/2014/main" id="{8914EFCF-81E4-41A5-8EB8-AC0CF3D5B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1296" cy="0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600"/>
              </a:p>
            </p:txBody>
          </p:sp>
          <p:graphicFrame>
            <p:nvGraphicFramePr>
              <p:cNvPr id="3133" name="Object 234">
                <a:extLst>
                  <a:ext uri="{FF2B5EF4-FFF2-40B4-BE49-F238E27FC236}">
                    <a16:creationId xmlns:a16="http://schemas.microsoft.com/office/drawing/2014/main" id="{6D3A48B6-7170-4C01-8FC3-0C1DE791F20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600" y="3207"/>
              <a:ext cx="336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1" name="Equation" r:id="rId17" imgW="266469" imgH="253780" progId="Equation.3">
                      <p:embed/>
                    </p:oleObj>
                  </mc:Choice>
                  <mc:Fallback>
                    <p:oleObj name="Equation" r:id="rId17" imgW="266469" imgH="253780" progId="Equation.3">
                      <p:embed/>
                      <p:pic>
                        <p:nvPicPr>
                          <p:cNvPr id="0" name="Object 2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" y="3207"/>
                            <a:ext cx="336" cy="3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2" name="Rectangle 207">
            <a:extLst>
              <a:ext uri="{FF2B5EF4-FFF2-40B4-BE49-F238E27FC236}">
                <a16:creationId xmlns:a16="http://schemas.microsoft.com/office/drawing/2014/main" id="{E935995E-CFAF-47FF-A872-45CCECD6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899" y="2140939"/>
            <a:ext cx="354329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600" dirty="0">
                <a:solidFill>
                  <a:srgbClr val="660033"/>
                </a:solidFill>
              </a:rPr>
              <a:t>u sớm pha </a:t>
            </a:r>
            <a:r>
              <a:rPr lang="en-US" altLang="vi-VN" sz="2600" dirty="0">
                <a:solidFill>
                  <a:srgbClr val="660033"/>
                </a:solidFill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/2 </a:t>
            </a:r>
            <a:r>
              <a:rPr lang="en-US" altLang="vi-VN" sz="2600" dirty="0">
                <a:solidFill>
                  <a:srgbClr val="660033"/>
                </a:solidFill>
              </a:rPr>
              <a:t>với i</a:t>
            </a:r>
          </a:p>
        </p:txBody>
      </p:sp>
      <p:sp>
        <p:nvSpPr>
          <p:cNvPr id="43" name="Rectangle 211">
            <a:extLst>
              <a:ext uri="{FF2B5EF4-FFF2-40B4-BE49-F238E27FC236}">
                <a16:creationId xmlns:a16="http://schemas.microsoft.com/office/drawing/2014/main" id="{1E8EEB45-3605-4AA9-A2AB-5334776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645764"/>
            <a:ext cx="35051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600" dirty="0">
                <a:solidFill>
                  <a:srgbClr val="660033"/>
                </a:solidFill>
              </a:rPr>
              <a:t>u = U</a:t>
            </a:r>
            <a:r>
              <a:rPr lang="en-US" altLang="vi-VN" sz="2600" baseline="-25000" dirty="0">
                <a:solidFill>
                  <a:srgbClr val="660033"/>
                </a:solidFill>
              </a:rPr>
              <a:t>0</a:t>
            </a:r>
            <a:r>
              <a:rPr lang="en-US" altLang="vi-VN" sz="2600" dirty="0">
                <a:solidFill>
                  <a:srgbClr val="660033"/>
                </a:solidFill>
              </a:rPr>
              <a:t>cos(</a:t>
            </a:r>
            <a:r>
              <a:rPr lang="en-US" altLang="vi-VN" sz="2600" dirty="0">
                <a:solidFill>
                  <a:srgbClr val="660033"/>
                </a:solidFill>
                <a:sym typeface="Symbol" panose="05050102010706020507" pitchFamily="18" charset="2"/>
              </a:rPr>
              <a:t>t + /2)</a:t>
            </a:r>
          </a:p>
        </p:txBody>
      </p:sp>
      <p:grpSp>
        <p:nvGrpSpPr>
          <p:cNvPr id="44" name="Group 235">
            <a:extLst>
              <a:ext uri="{FF2B5EF4-FFF2-40B4-BE49-F238E27FC236}">
                <a16:creationId xmlns:a16="http://schemas.microsoft.com/office/drawing/2014/main" id="{B73394E7-24AC-48C2-8AAC-BDCB5E17A858}"/>
              </a:ext>
            </a:extLst>
          </p:cNvPr>
          <p:cNvGrpSpPr>
            <a:grpSpLocks/>
          </p:cNvGrpSpPr>
          <p:nvPr/>
        </p:nvGrpSpPr>
        <p:grpSpPr bwMode="auto">
          <a:xfrm>
            <a:off x="8493125" y="3386442"/>
            <a:ext cx="2184400" cy="673100"/>
            <a:chOff x="2782" y="2016"/>
            <a:chExt cx="1376" cy="424"/>
          </a:xfrm>
        </p:grpSpPr>
        <p:graphicFrame>
          <p:nvGraphicFramePr>
            <p:cNvPr id="3127" name="Object 212">
              <a:extLst>
                <a:ext uri="{FF2B5EF4-FFF2-40B4-BE49-F238E27FC236}">
                  <a16:creationId xmlns:a16="http://schemas.microsoft.com/office/drawing/2014/main" id="{1B885189-9982-417D-8AFC-217A54CE01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82" y="2120"/>
            <a:ext cx="576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2" name="Equation" r:id="rId19" imgW="914400" imgH="330200" progId="Equation.DSMT4">
                    <p:embed/>
                  </p:oleObj>
                </mc:Choice>
                <mc:Fallback>
                  <p:oleObj name="Equation" r:id="rId19" imgW="914400" imgH="330200" progId="Equation.DSMT4">
                    <p:embed/>
                    <p:pic>
                      <p:nvPicPr>
                        <p:cNvPr id="0" name="Object 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2" y="2120"/>
                          <a:ext cx="576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8" name="Object 214">
              <a:extLst>
                <a:ext uri="{FF2B5EF4-FFF2-40B4-BE49-F238E27FC236}">
                  <a16:creationId xmlns:a16="http://schemas.microsoft.com/office/drawing/2014/main" id="{06E5CCC0-C663-42D2-9EA9-B1104C9F4B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0" y="2016"/>
            <a:ext cx="360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3" name="Equation" r:id="rId21" imgW="571252" imgH="672808" progId="Equation.DSMT4">
                    <p:embed/>
                  </p:oleObj>
                </mc:Choice>
                <mc:Fallback>
                  <p:oleObj name="Equation" r:id="rId21" imgW="571252" imgH="672808" progId="Equation.DSMT4">
                    <p:embed/>
                    <p:pic>
                      <p:nvPicPr>
                        <p:cNvPr id="0" name="Object 2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0" y="2016"/>
                          <a:ext cx="360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9" name="Text Box 217">
              <a:extLst>
                <a:ext uri="{FF2B5EF4-FFF2-40B4-BE49-F238E27FC236}">
                  <a16:creationId xmlns:a16="http://schemas.microsoft.com/office/drawing/2014/main" id="{CCDCCCB6-2828-4F26-9DCD-E3558B6D9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" y="2075"/>
              <a:ext cx="17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600">
                  <a:solidFill>
                    <a:srgbClr val="660033"/>
                  </a:solidFill>
                </a:rPr>
                <a:t>I</a:t>
              </a:r>
            </a:p>
          </p:txBody>
        </p:sp>
      </p:grpSp>
      <p:grpSp>
        <p:nvGrpSpPr>
          <p:cNvPr id="48" name="Group 228">
            <a:extLst>
              <a:ext uri="{FF2B5EF4-FFF2-40B4-BE49-F238E27FC236}">
                <a16:creationId xmlns:a16="http://schemas.microsoft.com/office/drawing/2014/main" id="{DDBC7B97-C677-402C-AACB-1B5FEB429F86}"/>
              </a:ext>
            </a:extLst>
          </p:cNvPr>
          <p:cNvGrpSpPr>
            <a:grpSpLocks/>
          </p:cNvGrpSpPr>
          <p:nvPr/>
        </p:nvGrpSpPr>
        <p:grpSpPr bwMode="auto">
          <a:xfrm>
            <a:off x="8340726" y="5149410"/>
            <a:ext cx="1946275" cy="1447800"/>
            <a:chOff x="2832" y="3120"/>
            <a:chExt cx="1226" cy="912"/>
          </a:xfrm>
        </p:grpSpPr>
        <p:sp>
          <p:nvSpPr>
            <p:cNvPr id="3123" name="Line 222">
              <a:extLst>
                <a:ext uri="{FF2B5EF4-FFF2-40B4-BE49-F238E27FC236}">
                  <a16:creationId xmlns:a16="http://schemas.microsoft.com/office/drawing/2014/main" id="{B78168D4-7A96-421D-B4AF-5978CF08B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936"/>
              <a:ext cx="110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600"/>
            </a:p>
          </p:txBody>
        </p:sp>
        <p:graphicFrame>
          <p:nvGraphicFramePr>
            <p:cNvPr id="3124" name="Object 223">
              <a:extLst>
                <a:ext uri="{FF2B5EF4-FFF2-40B4-BE49-F238E27FC236}">
                  <a16:creationId xmlns:a16="http://schemas.microsoft.com/office/drawing/2014/main" id="{346FD163-8466-4897-A02A-C84C294D95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3696"/>
            <a:ext cx="12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4" name="Equation" r:id="rId23" imgW="152268" imgH="253780" progId="Equation.3">
                    <p:embed/>
                  </p:oleObj>
                </mc:Choice>
                <mc:Fallback>
                  <p:oleObj name="Equation" r:id="rId23" imgW="152268" imgH="253780" progId="Equation.3">
                    <p:embed/>
                    <p:pic>
                      <p:nvPicPr>
                        <p:cNvPr id="0" name="Object 2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3696"/>
                          <a:ext cx="122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5" name="Line 225">
              <a:extLst>
                <a:ext uri="{FF2B5EF4-FFF2-40B4-BE49-F238E27FC236}">
                  <a16:creationId xmlns:a16="http://schemas.microsoft.com/office/drawing/2014/main" id="{3E914D4C-01D7-4D29-B510-FCABF9053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16"/>
              <a:ext cx="0" cy="72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600"/>
            </a:p>
          </p:txBody>
        </p:sp>
        <p:graphicFrame>
          <p:nvGraphicFramePr>
            <p:cNvPr id="3126" name="Object 226">
              <a:extLst>
                <a:ext uri="{FF2B5EF4-FFF2-40B4-BE49-F238E27FC236}">
                  <a16:creationId xmlns:a16="http://schemas.microsoft.com/office/drawing/2014/main" id="{85B4FDAB-EB57-44AA-ACDF-A3ABC70AF0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6" y="3120"/>
            <a:ext cx="201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5" name="Equation" r:id="rId24" imgW="279279" imgH="253890" progId="Equation.DSMT4">
                    <p:embed/>
                  </p:oleObj>
                </mc:Choice>
                <mc:Fallback>
                  <p:oleObj name="Equation" r:id="rId24" imgW="279279" imgH="253890" progId="Equation.DSMT4">
                    <p:embed/>
                    <p:pic>
                      <p:nvPicPr>
                        <p:cNvPr id="0" name="Object 2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6" y="3120"/>
                          <a:ext cx="201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04" name="Line 194">
            <a:extLst>
              <a:ext uri="{FF2B5EF4-FFF2-40B4-BE49-F238E27FC236}">
                <a16:creationId xmlns:a16="http://schemas.microsoft.com/office/drawing/2014/main" id="{42CE24DF-B593-4678-9EF2-8CCD20B48C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538" y="5119913"/>
            <a:ext cx="11207059" cy="329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600"/>
          </a:p>
        </p:txBody>
      </p:sp>
      <p:sp>
        <p:nvSpPr>
          <p:cNvPr id="3105" name="Rectangle 203">
            <a:extLst>
              <a:ext uri="{FF2B5EF4-FFF2-40B4-BE49-F238E27FC236}">
                <a16:creationId xmlns:a16="http://schemas.microsoft.com/office/drawing/2014/main" id="{6B553326-2048-41D3-BF36-B1AB6DBE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09" y="4222312"/>
            <a:ext cx="249169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500" dirty="0">
                <a:solidFill>
                  <a:srgbClr val="FF0000"/>
                </a:solidFill>
              </a:rPr>
              <a:t>Công thức liên hệ giữa u và i.</a:t>
            </a:r>
          </a:p>
        </p:txBody>
      </p:sp>
      <p:graphicFrame>
        <p:nvGraphicFramePr>
          <p:cNvPr id="55" name="Object 218">
            <a:extLst>
              <a:ext uri="{FF2B5EF4-FFF2-40B4-BE49-F238E27FC236}">
                <a16:creationId xmlns:a16="http://schemas.microsoft.com/office/drawing/2014/main" id="{2D797E59-E4E5-4737-95B2-59B643C576C1}"/>
              </a:ext>
            </a:extLst>
          </p:cNvPr>
          <p:cNvGraphicFramePr>
            <a:graphicFrameLocks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97100764"/>
              </p:ext>
            </p:extLst>
          </p:nvPr>
        </p:nvGraphicFramePr>
        <p:xfrm>
          <a:off x="3254229" y="4210458"/>
          <a:ext cx="1206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Equation" r:id="rId26" imgW="647700" imgH="431800" progId="Equation.DSMT4">
                  <p:embed/>
                </p:oleObj>
              </mc:Choice>
              <mc:Fallback>
                <p:oleObj name="Equation" r:id="rId26" imgW="647700" imgH="431800" progId="Equation.DSMT4">
                  <p:embed/>
                  <p:pic>
                    <p:nvPicPr>
                      <p:cNvPr id="0" name="Object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229" y="4210458"/>
                        <a:ext cx="12065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18">
            <a:extLst>
              <a:ext uri="{FF2B5EF4-FFF2-40B4-BE49-F238E27FC236}">
                <a16:creationId xmlns:a16="http://schemas.microsoft.com/office/drawing/2014/main" id="{BC71DBC2-78C4-4001-B009-492019825E6C}"/>
              </a:ext>
            </a:extLst>
          </p:cNvPr>
          <p:cNvGraphicFramePr>
            <a:graphicFrameLocks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93447207"/>
              </p:ext>
            </p:extLst>
          </p:nvPr>
        </p:nvGraphicFramePr>
        <p:xfrm>
          <a:off x="5732465" y="4163618"/>
          <a:ext cx="14112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tion" r:id="rId28" imgW="812447" imgH="482391" progId="Equation.DSMT4">
                  <p:embed/>
                </p:oleObj>
              </mc:Choice>
              <mc:Fallback>
                <p:oleObj name="Equation" r:id="rId28" imgW="812447" imgH="482391" progId="Equation.DSMT4">
                  <p:embed/>
                  <p:pic>
                    <p:nvPicPr>
                      <p:cNvPr id="0" name="Object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5" y="4163618"/>
                        <a:ext cx="14112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18">
            <a:extLst>
              <a:ext uri="{FF2B5EF4-FFF2-40B4-BE49-F238E27FC236}">
                <a16:creationId xmlns:a16="http://schemas.microsoft.com/office/drawing/2014/main" id="{FDF979C2-9C5E-4AEF-8893-BF9C376FF3A6}"/>
              </a:ext>
            </a:extLst>
          </p:cNvPr>
          <p:cNvGraphicFramePr>
            <a:graphicFrameLocks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72437477"/>
              </p:ext>
            </p:extLst>
          </p:nvPr>
        </p:nvGraphicFramePr>
        <p:xfrm>
          <a:off x="8970962" y="4191680"/>
          <a:ext cx="14128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tion" r:id="rId30" imgW="812447" imgH="482391" progId="Equation.DSMT4">
                  <p:embed/>
                </p:oleObj>
              </mc:Choice>
              <mc:Fallback>
                <p:oleObj name="Equation" r:id="rId30" imgW="812447" imgH="482391" progId="Equation.DSMT4">
                  <p:embed/>
                  <p:pic>
                    <p:nvPicPr>
                      <p:cNvPr id="0" name="Object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0962" y="4191680"/>
                        <a:ext cx="14128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09" name="Group 3">
            <a:extLst>
              <a:ext uri="{FF2B5EF4-FFF2-40B4-BE49-F238E27FC236}">
                <a16:creationId xmlns:a16="http://schemas.microsoft.com/office/drawing/2014/main" id="{4D2B3E57-4470-48DB-BED4-5037DAA9589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00014"/>
            <a:ext cx="8337550" cy="1042987"/>
            <a:chOff x="304800" y="100013"/>
            <a:chExt cx="8337550" cy="1042987"/>
          </a:xfrm>
        </p:grpSpPr>
        <p:sp>
          <p:nvSpPr>
            <p:cNvPr id="61" name="AutoShape 4">
              <a:extLst>
                <a:ext uri="{FF2B5EF4-FFF2-40B4-BE49-F238E27FC236}">
                  <a16:creationId xmlns:a16="http://schemas.microsoft.com/office/drawing/2014/main" id="{16C46ED4-0AEF-44A5-A6DA-F098E521AF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600">
                <a:cs typeface="Arial" charset="0"/>
              </a:endParaRPr>
            </a:p>
          </p:txBody>
        </p:sp>
        <p:grpSp>
          <p:nvGrpSpPr>
            <p:cNvPr id="3111" name="Group 21">
              <a:extLst>
                <a:ext uri="{FF2B5EF4-FFF2-40B4-BE49-F238E27FC236}">
                  <a16:creationId xmlns:a16="http://schemas.microsoft.com/office/drawing/2014/main" id="{751A0F7A-66E5-4BC3-AFA0-944758647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3112" name="Group 4">
                <a:extLst>
                  <a:ext uri="{FF2B5EF4-FFF2-40B4-BE49-F238E27FC236}">
                    <a16:creationId xmlns:a16="http://schemas.microsoft.com/office/drawing/2014/main" id="{EB35C67C-821B-4439-A89D-FF308257B0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3114" name="AutoShape 5">
                  <a:extLst>
                    <a:ext uri="{FF2B5EF4-FFF2-40B4-BE49-F238E27FC236}">
                      <a16:creationId xmlns:a16="http://schemas.microsoft.com/office/drawing/2014/main" id="{DEF26EA6-726E-4ACC-B6E0-5B7E70648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 sz="2600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3115" name="AutoShape 6">
                  <a:extLst>
                    <a:ext uri="{FF2B5EF4-FFF2-40B4-BE49-F238E27FC236}">
                      <a16:creationId xmlns:a16="http://schemas.microsoft.com/office/drawing/2014/main" id="{47F2169A-9C84-47AD-A9EB-312A86DF87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 sz="2600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3116" name="Group 8">
                  <a:extLst>
                    <a:ext uri="{FF2B5EF4-FFF2-40B4-BE49-F238E27FC236}">
                      <a16:creationId xmlns:a16="http://schemas.microsoft.com/office/drawing/2014/main" id="{D8FFB358-576C-4134-AE6A-9B1FF5ED5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3118" name="Oval 29">
                    <a:extLst>
                      <a:ext uri="{FF2B5EF4-FFF2-40B4-BE49-F238E27FC236}">
                        <a16:creationId xmlns:a16="http://schemas.microsoft.com/office/drawing/2014/main" id="{F0C67E1C-969D-4B14-B07C-35EBE7D4BC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690"/>
                    <a:ext cx="671" cy="453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 sz="2600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119" name="Oval 30">
                    <a:extLst>
                      <a:ext uri="{FF2B5EF4-FFF2-40B4-BE49-F238E27FC236}">
                        <a16:creationId xmlns:a16="http://schemas.microsoft.com/office/drawing/2014/main" id="{B2AE10A7-4B21-47E5-8E83-C235FAC461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 sz="2600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120" name="Oval 31">
                    <a:extLst>
                      <a:ext uri="{FF2B5EF4-FFF2-40B4-BE49-F238E27FC236}">
                        <a16:creationId xmlns:a16="http://schemas.microsoft.com/office/drawing/2014/main" id="{49FA6481-C466-41DF-B04A-7763E12592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 sz="2600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121" name="Oval 32">
                    <a:extLst>
                      <a:ext uri="{FF2B5EF4-FFF2-40B4-BE49-F238E27FC236}">
                        <a16:creationId xmlns:a16="http://schemas.microsoft.com/office/drawing/2014/main" id="{7E4E5979-9513-4BFE-B9CA-9EDC119D55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 sz="2600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122" name="Oval 33">
                    <a:extLst>
                      <a:ext uri="{FF2B5EF4-FFF2-40B4-BE49-F238E27FC236}">
                        <a16:creationId xmlns:a16="http://schemas.microsoft.com/office/drawing/2014/main" id="{D5E53263-C926-4450-A075-770FD87C4D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vi-VN" altLang="vi-VN" sz="2600">
                      <a:latin typeface="Century Schoolbook" panose="02040604050505020304" pitchFamily="18" charset="0"/>
                    </a:endParaRPr>
                  </a:p>
                </p:txBody>
              </p:sp>
            </p:grpSp>
            <p:sp>
              <p:nvSpPr>
                <p:cNvPr id="3117" name="WordArt 13">
                  <a:extLst>
                    <a:ext uri="{FF2B5EF4-FFF2-40B4-BE49-F238E27FC236}">
                      <a16:creationId xmlns:a16="http://schemas.microsoft.com/office/drawing/2014/main" id="{F54EEB5E-DAB6-47E7-835D-83AE714C1C3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i="1" kern="1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3113" name="WordArt 13">
                <a:extLst>
                  <a:ext uri="{FF2B5EF4-FFF2-40B4-BE49-F238E27FC236}">
                    <a16:creationId xmlns:a16="http://schemas.microsoft.com/office/drawing/2014/main" id="{7F2B9880-3C06-45FC-9CE3-B490F983DA8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pic>
        <p:nvPicPr>
          <p:cNvPr id="72" name="Picture 71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1B4E800C-F3E7-4280-AA94-6B6CC027D30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0" y="327484"/>
            <a:ext cx="1565778" cy="876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0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0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0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0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6" grpId="0"/>
      <p:bldP spid="107727" grpId="0"/>
      <p:bldP spid="107730" grpId="0"/>
      <p:bldP spid="10773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mua">
            <a:extLst>
              <a:ext uri="{FF2B5EF4-FFF2-40B4-BE49-F238E27FC236}">
                <a16:creationId xmlns:a16="http://schemas.microsoft.com/office/drawing/2014/main" id="{4EB3EC57-B3F2-4D84-B154-E8E75CEE7F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Kết quả hình ảnh cho danh ngôn hay">
            <a:extLst>
              <a:ext uri="{FF2B5EF4-FFF2-40B4-BE49-F238E27FC236}">
                <a16:creationId xmlns:a16="http://schemas.microsoft.com/office/drawing/2014/main" id="{EE73A53D-2CAE-460E-96C5-48B56841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>
            <a:extLst>
              <a:ext uri="{FF2B5EF4-FFF2-40B4-BE49-F238E27FC236}">
                <a16:creationId xmlns:a16="http://schemas.microsoft.com/office/drawing/2014/main" id="{DC8AED11-AEA4-40D4-9B0D-D24FFD731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6" y="1420923"/>
            <a:ext cx="10668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Câu 1:</a:t>
            </a:r>
            <a:r>
              <a:rPr lang="en-US" altLang="vi-VN" sz="2800" dirty="0"/>
              <a:t> Đặt một điện áp xoay chiều vào hai đầu đoạn mạch chỉ có tụ điện thì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A.</a:t>
            </a:r>
            <a:r>
              <a:rPr lang="en-US" altLang="vi-VN" sz="2800" dirty="0"/>
              <a:t> dòng điện xoay chiều không thể tồn tại trong đoạn mạch.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B.</a:t>
            </a:r>
            <a:r>
              <a:rPr lang="en-US" altLang="vi-VN" sz="2800" dirty="0"/>
              <a:t> tần số của dòng điện trong đoạn mạch khác tần số của điện áp giữa hai đầu đoạn mạch.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C.</a:t>
            </a:r>
            <a:r>
              <a:rPr lang="en-US" altLang="vi-VN" sz="2800" dirty="0"/>
              <a:t> cường độ dòng điện trong đoạn mạch trễ pha π/2 so với điện áp giữa 2 đầu đoạn mạch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D.</a:t>
            </a:r>
            <a:r>
              <a:rPr lang="en-US" altLang="vi-VN" sz="2800" dirty="0"/>
              <a:t> cường độ dòng điện trong đoạn mạch sớm pha π/2 so với điện áp giữa 2 đầu đoạn mạch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462752-DC4F-47FD-8EA5-92FA3F017462}"/>
              </a:ext>
            </a:extLst>
          </p:cNvPr>
          <p:cNvSpPr/>
          <p:nvPr/>
        </p:nvSpPr>
        <p:spPr>
          <a:xfrm>
            <a:off x="663576" y="4648200"/>
            <a:ext cx="600265" cy="5825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1ABF1FEC-C818-4E11-AB86-A1E9F4F6A4E4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7A4464AA-FB57-414D-A6A1-D975BF855A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3" name="Group 21">
              <a:extLst>
                <a:ext uri="{FF2B5EF4-FFF2-40B4-BE49-F238E27FC236}">
                  <a16:creationId xmlns:a16="http://schemas.microsoft.com/office/drawing/2014/main" id="{96260C69-B769-4FF5-9014-DB23D2DD9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24" name="Group 4">
                <a:extLst>
                  <a:ext uri="{FF2B5EF4-FFF2-40B4-BE49-F238E27FC236}">
                    <a16:creationId xmlns:a16="http://schemas.microsoft.com/office/drawing/2014/main" id="{6D21308E-EB38-4330-B8EA-C33FDCB2DB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26" name="AutoShape 5">
                  <a:extLst>
                    <a:ext uri="{FF2B5EF4-FFF2-40B4-BE49-F238E27FC236}">
                      <a16:creationId xmlns:a16="http://schemas.microsoft.com/office/drawing/2014/main" id="{6CB4B26F-F327-40CC-8A30-143AB3391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27" name="AutoShape 6">
                  <a:extLst>
                    <a:ext uri="{FF2B5EF4-FFF2-40B4-BE49-F238E27FC236}">
                      <a16:creationId xmlns:a16="http://schemas.microsoft.com/office/drawing/2014/main" id="{6D63D90F-7136-409F-A7B0-AAFE29CB70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28" name="Group 8">
                  <a:extLst>
                    <a:ext uri="{FF2B5EF4-FFF2-40B4-BE49-F238E27FC236}">
                      <a16:creationId xmlns:a16="http://schemas.microsoft.com/office/drawing/2014/main" id="{D46D70A6-CD34-44D5-8FEB-2B35F61B63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D56A0008-A037-4858-ADEE-C3C17631F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F30F9FC3-6CE0-4E83-A78D-92ECCA2F78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C4D2229D-FCD1-4722-BA61-C05D1090AB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70B9F735-A441-4543-8A7F-606B99365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06646DB7-95DF-4D4C-8AEF-D892AEF56F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</p:grpSp>
            <p:sp>
              <p:nvSpPr>
                <p:cNvPr id="29" name="WordArt 13">
                  <a:extLst>
                    <a:ext uri="{FF2B5EF4-FFF2-40B4-BE49-F238E27FC236}">
                      <a16:creationId xmlns:a16="http://schemas.microsoft.com/office/drawing/2014/main" id="{DC5711D7-E7B5-4940-9FCE-78B461A8F49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i="1" kern="1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25" name="WordArt 13">
                <a:extLst>
                  <a:ext uri="{FF2B5EF4-FFF2-40B4-BE49-F238E27FC236}">
                    <a16:creationId xmlns:a16="http://schemas.microsoft.com/office/drawing/2014/main" id="{8EEAFECB-5834-458A-90F9-08D031F2C84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pic>
        <p:nvPicPr>
          <p:cNvPr id="36" name="Picture 35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64F30704-C8F3-4044-9284-4132D03DC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3">
            <a:extLst>
              <a:ext uri="{FF2B5EF4-FFF2-40B4-BE49-F238E27FC236}">
                <a16:creationId xmlns:a16="http://schemas.microsoft.com/office/drawing/2014/main" id="{1A18C606-B60E-450E-8BD7-3B3477DAAA7B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278F674F-78F9-4831-BF0B-4900892D4C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5128" name="Group 21">
              <a:extLst>
                <a:ext uri="{FF2B5EF4-FFF2-40B4-BE49-F238E27FC236}">
                  <a16:creationId xmlns:a16="http://schemas.microsoft.com/office/drawing/2014/main" id="{24542AC8-0206-49E7-9C3F-58A272B8F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5129" name="Group 4">
                <a:extLst>
                  <a:ext uri="{FF2B5EF4-FFF2-40B4-BE49-F238E27FC236}">
                    <a16:creationId xmlns:a16="http://schemas.microsoft.com/office/drawing/2014/main" id="{CDE9B1D0-E0E1-420D-82D7-500EAA8D70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5131" name="AutoShape 5">
                  <a:extLst>
                    <a:ext uri="{FF2B5EF4-FFF2-40B4-BE49-F238E27FC236}">
                      <a16:creationId xmlns:a16="http://schemas.microsoft.com/office/drawing/2014/main" id="{8E6CE44C-BCA7-4B3A-BBAF-BEE205B90F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5132" name="AutoShape 6">
                  <a:extLst>
                    <a:ext uri="{FF2B5EF4-FFF2-40B4-BE49-F238E27FC236}">
                      <a16:creationId xmlns:a16="http://schemas.microsoft.com/office/drawing/2014/main" id="{13D45696-BE55-42A9-9377-C5E088100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5133" name="Group 8">
                  <a:extLst>
                    <a:ext uri="{FF2B5EF4-FFF2-40B4-BE49-F238E27FC236}">
                      <a16:creationId xmlns:a16="http://schemas.microsoft.com/office/drawing/2014/main" id="{492F08C0-327C-4DCE-B379-53A31B7352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5135" name="Oval 29">
                    <a:extLst>
                      <a:ext uri="{FF2B5EF4-FFF2-40B4-BE49-F238E27FC236}">
                        <a16:creationId xmlns:a16="http://schemas.microsoft.com/office/drawing/2014/main" id="{728ABA8A-58D3-4B65-B555-154DE0FA49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5136" name="Oval 30">
                    <a:extLst>
                      <a:ext uri="{FF2B5EF4-FFF2-40B4-BE49-F238E27FC236}">
                        <a16:creationId xmlns:a16="http://schemas.microsoft.com/office/drawing/2014/main" id="{5DC7BCF0-F20A-4904-BE3B-1F78EA3DE9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5137" name="Oval 31">
                    <a:extLst>
                      <a:ext uri="{FF2B5EF4-FFF2-40B4-BE49-F238E27FC236}">
                        <a16:creationId xmlns:a16="http://schemas.microsoft.com/office/drawing/2014/main" id="{6BF9F7D7-0EA0-4D65-A25C-255BDDDA8E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5138" name="Oval 32">
                    <a:extLst>
                      <a:ext uri="{FF2B5EF4-FFF2-40B4-BE49-F238E27FC236}">
                        <a16:creationId xmlns:a16="http://schemas.microsoft.com/office/drawing/2014/main" id="{3372A6D2-D2A6-47B5-AF20-C489733FC9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5139" name="Oval 33">
                    <a:extLst>
                      <a:ext uri="{FF2B5EF4-FFF2-40B4-BE49-F238E27FC236}">
                        <a16:creationId xmlns:a16="http://schemas.microsoft.com/office/drawing/2014/main" id="{6FEFFE0F-CCA1-405E-8770-4451C539C8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</p:grpSp>
            <p:sp>
              <p:nvSpPr>
                <p:cNvPr id="5134" name="WordArt 13">
                  <a:extLst>
                    <a:ext uri="{FF2B5EF4-FFF2-40B4-BE49-F238E27FC236}">
                      <a16:creationId xmlns:a16="http://schemas.microsoft.com/office/drawing/2014/main" id="{84C8C144-3603-4B57-B771-2CD886BEC86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i="1" kern="1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5130" name="WordArt 13">
                <a:extLst>
                  <a:ext uri="{FF2B5EF4-FFF2-40B4-BE49-F238E27FC236}">
                    <a16:creationId xmlns:a16="http://schemas.microsoft.com/office/drawing/2014/main" id="{1CBA0BCC-2B1D-4821-A07D-8B05593BDA6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2">
                <a:extLst>
                  <a:ext uri="{FF2B5EF4-FFF2-40B4-BE49-F238E27FC236}">
                    <a16:creationId xmlns:a16="http://schemas.microsoft.com/office/drawing/2014/main" id="{B96792E1-4D90-4EB1-B69D-FA0D6CA54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100" y="1448028"/>
                <a:ext cx="10591800" cy="3476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vi-VN" sz="2800" b="1" dirty="0"/>
                  <a:t>Câu 2:</a:t>
                </a:r>
                <a:r>
                  <a:rPr lang="en-US" altLang="vi-VN" sz="2800" dirty="0"/>
                  <a:t> Đặt hiệu điện thế u = U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vi-VN" sz="2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vi-VN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vi-VN" sz="2800" dirty="0"/>
                  <a:t>cosωt vào hai đầu một cuộn cảm thuần có độ tự cảm L thì cường độ dòng điện tức thời chạy trong cuộn cảm là i. Tại cùng một thời điểm thì </a:t>
                </a:r>
              </a:p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vi-VN" sz="2800" b="1" dirty="0"/>
                  <a:t>A. </a:t>
                </a:r>
                <a:r>
                  <a:rPr lang="en-US" altLang="vi-VN" sz="2800" dirty="0"/>
                  <a:t>dòng điện i ngược pha với hiệu điện thế u. </a:t>
                </a:r>
              </a:p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vi-VN" sz="2800" b="1" dirty="0"/>
                  <a:t>B. </a:t>
                </a:r>
                <a:r>
                  <a:rPr lang="en-US" altLang="vi-VN" sz="2800" dirty="0"/>
                  <a:t>dòng điện i nhanh (sớm) pha π/2 so với hiệu điện thế u. </a:t>
                </a:r>
              </a:p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vi-VN" sz="2800" b="1" dirty="0"/>
                  <a:t>C. </a:t>
                </a:r>
                <a:r>
                  <a:rPr lang="en-US" altLang="vi-VN" sz="2800" dirty="0"/>
                  <a:t>dòng điện i chậm (trễ) pha π/2 so với hiệu điện thế u. </a:t>
                </a:r>
              </a:p>
              <a:p>
                <a:pPr algn="just" eaLnBrk="1" hangingPunct="1">
                  <a:spcBef>
                    <a:spcPts val="600"/>
                  </a:spcBef>
                </a:pPr>
                <a:r>
                  <a:rPr lang="en-US" altLang="vi-VN" sz="2800" b="1" dirty="0"/>
                  <a:t>D.</a:t>
                </a:r>
                <a:r>
                  <a:rPr lang="en-US" altLang="vi-VN" sz="2800" dirty="0"/>
                  <a:t> dòng điện i cùng pha với hiệu điện thế u. </a:t>
                </a:r>
              </a:p>
            </p:txBody>
          </p:sp>
        </mc:Choice>
        <mc:Fallback>
          <p:sp>
            <p:nvSpPr>
              <p:cNvPr id="5123" name="Rectangle 2">
                <a:extLst>
                  <a:ext uri="{FF2B5EF4-FFF2-40B4-BE49-F238E27FC236}">
                    <a16:creationId xmlns:a16="http://schemas.microsoft.com/office/drawing/2014/main" id="{B96792E1-4D90-4EB1-B69D-FA0D6CA54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0" y="1448028"/>
                <a:ext cx="10591800" cy="3476849"/>
              </a:xfrm>
              <a:prstGeom prst="rect">
                <a:avLst/>
              </a:prstGeom>
              <a:blipFill>
                <a:blip r:embed="rId4"/>
                <a:stretch>
                  <a:fillRect l="-1151" t="-702" r="-1151" b="-35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CA184E3E-BBA1-42B3-903D-0E4DBE9F6276}"/>
              </a:ext>
            </a:extLst>
          </p:cNvPr>
          <p:cNvSpPr/>
          <p:nvPr/>
        </p:nvSpPr>
        <p:spPr>
          <a:xfrm>
            <a:off x="800100" y="3810000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" name="Picture 19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6565D612-30CA-4A8D-A9BD-6E1C2A0DF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870CEF97-2E61-43A1-8DFD-B63BE3615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88" y="1614087"/>
            <a:ext cx="1089660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sz="2800" b="1" dirty="0"/>
              <a:t>Câu 3:</a:t>
            </a:r>
            <a:r>
              <a:rPr lang="en-US" sz="2800" dirty="0"/>
              <a:t> Đặt hiệu điện thế u = U</a:t>
            </a:r>
            <a:r>
              <a:rPr lang="en-US" sz="2800" dirty="0">
                <a:sym typeface="Symbol" pitchFamily="18" charset="2"/>
              </a:rPr>
              <a:t></a:t>
            </a:r>
            <a:r>
              <a:rPr lang="en-US" sz="2800" dirty="0"/>
              <a:t>2cosωt vào hai đầu một đoạn mạch chỉ có tụ điện C thì cường độ dòng điện tức thời chạy trong mạch là i. Phát biểu nào sau đây là đúng? </a:t>
            </a:r>
          </a:p>
          <a:p>
            <a:pPr marL="339725" algn="just">
              <a:spcBef>
                <a:spcPts val="600"/>
              </a:spcBef>
              <a:defRPr/>
            </a:pPr>
            <a:r>
              <a:rPr lang="en-US" sz="2800" b="1" dirty="0"/>
              <a:t>A. </a:t>
            </a:r>
            <a:r>
              <a:rPr lang="en-US" sz="2800" dirty="0"/>
              <a:t>Dòng điện i luôn cùng pha với hiệu điện thế u. </a:t>
            </a:r>
          </a:p>
          <a:p>
            <a:pPr marL="339725" algn="just">
              <a:spcBef>
                <a:spcPts val="600"/>
              </a:spcBef>
              <a:defRPr/>
            </a:pPr>
            <a:r>
              <a:rPr lang="en-US" sz="2800" b="1" dirty="0"/>
              <a:t>B.</a:t>
            </a:r>
            <a:r>
              <a:rPr lang="en-US" sz="2800" dirty="0"/>
              <a:t> Dòng điện i luôn ngược pha với hiệu điện thế u. </a:t>
            </a:r>
          </a:p>
          <a:p>
            <a:pPr marL="339725" algn="just">
              <a:spcBef>
                <a:spcPts val="600"/>
              </a:spcBef>
              <a:defRPr/>
            </a:pPr>
            <a:r>
              <a:rPr lang="en-US" sz="2800" b="1" dirty="0"/>
              <a:t>C.</a:t>
            </a:r>
            <a:r>
              <a:rPr lang="en-US" sz="2800" dirty="0"/>
              <a:t> Ở cùng thời điểm, hiệu điện thế u chậm pha π/2 so với dòng điện i. </a:t>
            </a:r>
          </a:p>
          <a:p>
            <a:pPr marL="339725" algn="just">
              <a:spcBef>
                <a:spcPts val="600"/>
              </a:spcBef>
              <a:defRPr/>
            </a:pPr>
            <a:r>
              <a:rPr lang="en-US" sz="2800" b="1" dirty="0"/>
              <a:t>D.</a:t>
            </a:r>
            <a:r>
              <a:rPr lang="en-US" sz="2800" dirty="0"/>
              <a:t> Ở cùng thời điểm, dòng điện i chậm pha π/2 so với hiệu điện thế u 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77B516-FE0F-49CD-8605-85E98B4E96B5}"/>
              </a:ext>
            </a:extLst>
          </p:cNvPr>
          <p:cNvSpPr/>
          <p:nvPr/>
        </p:nvSpPr>
        <p:spPr>
          <a:xfrm>
            <a:off x="804212" y="3842936"/>
            <a:ext cx="613127" cy="5528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44C552EF-504B-45C2-9661-5E2BFD6727C9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id="{D41E2741-0790-4FB9-AE99-E0E00C36C7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8" name="Group 21">
              <a:extLst>
                <a:ext uri="{FF2B5EF4-FFF2-40B4-BE49-F238E27FC236}">
                  <a16:creationId xmlns:a16="http://schemas.microsoft.com/office/drawing/2014/main" id="{E5855703-92D2-46D8-B818-F53CB4C84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5CEDE961-6E82-452A-8A7B-EF28FA039B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31" name="AutoShape 5">
                  <a:extLst>
                    <a:ext uri="{FF2B5EF4-FFF2-40B4-BE49-F238E27FC236}">
                      <a16:creationId xmlns:a16="http://schemas.microsoft.com/office/drawing/2014/main" id="{C15AC8FE-E3E0-42D5-9B26-F3BC79788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32" name="AutoShape 6">
                  <a:extLst>
                    <a:ext uri="{FF2B5EF4-FFF2-40B4-BE49-F238E27FC236}">
                      <a16:creationId xmlns:a16="http://schemas.microsoft.com/office/drawing/2014/main" id="{9727B7A5-71CC-4E7E-AE5E-C0CA908DB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33" name="Group 8">
                  <a:extLst>
                    <a:ext uri="{FF2B5EF4-FFF2-40B4-BE49-F238E27FC236}">
                      <a16:creationId xmlns:a16="http://schemas.microsoft.com/office/drawing/2014/main" id="{D04C931A-4DFC-4118-8200-BAE0E50636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35" name="Oval 29">
                    <a:extLst>
                      <a:ext uri="{FF2B5EF4-FFF2-40B4-BE49-F238E27FC236}">
                        <a16:creationId xmlns:a16="http://schemas.microsoft.com/office/drawing/2014/main" id="{9CFCC266-A3B0-4385-8A48-AA43C83A8E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6" name="Oval 30">
                    <a:extLst>
                      <a:ext uri="{FF2B5EF4-FFF2-40B4-BE49-F238E27FC236}">
                        <a16:creationId xmlns:a16="http://schemas.microsoft.com/office/drawing/2014/main" id="{3D5A283C-42DA-4BE6-9C71-C2582D03B5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7" name="Oval 31">
                    <a:extLst>
                      <a:ext uri="{FF2B5EF4-FFF2-40B4-BE49-F238E27FC236}">
                        <a16:creationId xmlns:a16="http://schemas.microsoft.com/office/drawing/2014/main" id="{7B076F50-9330-48B6-BF93-05A01AC44B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8" name="Oval 32">
                    <a:extLst>
                      <a:ext uri="{FF2B5EF4-FFF2-40B4-BE49-F238E27FC236}">
                        <a16:creationId xmlns:a16="http://schemas.microsoft.com/office/drawing/2014/main" id="{A4E3C78F-1E60-49A5-AA54-A192A7AD67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9" name="Oval 33">
                    <a:extLst>
                      <a:ext uri="{FF2B5EF4-FFF2-40B4-BE49-F238E27FC236}">
                        <a16:creationId xmlns:a16="http://schemas.microsoft.com/office/drawing/2014/main" id="{DC9CAF6A-7ACE-40D3-BC91-80C499ECF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</p:grpSp>
            <p:sp>
              <p:nvSpPr>
                <p:cNvPr id="34" name="WordArt 13">
                  <a:extLst>
                    <a:ext uri="{FF2B5EF4-FFF2-40B4-BE49-F238E27FC236}">
                      <a16:creationId xmlns:a16="http://schemas.microsoft.com/office/drawing/2014/main" id="{BC39D2DC-4402-4EBE-8409-A80DE2530D8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i="1" kern="1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30" name="WordArt 13">
                <a:extLst>
                  <a:ext uri="{FF2B5EF4-FFF2-40B4-BE49-F238E27FC236}">
                    <a16:creationId xmlns:a16="http://schemas.microsoft.com/office/drawing/2014/main" id="{3AAAAB85-C52E-40C3-923B-B2C98D555E5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pic>
        <p:nvPicPr>
          <p:cNvPr id="40" name="Picture 39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A10392B2-DF93-427A-85E2-A66298AB7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4" y="277814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2AE8455A-2FDF-4292-AF65-EA4B8655F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05264"/>
            <a:ext cx="112776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nl-NL" altLang="vi-VN" sz="2800" b="1" dirty="0"/>
              <a:t>Câu 5:</a:t>
            </a:r>
            <a:r>
              <a:rPr lang="en-US" altLang="vi-VN" sz="2800" b="1" dirty="0"/>
              <a:t> </a:t>
            </a:r>
            <a:r>
              <a:rPr lang="nl-NL" altLang="vi-VN" sz="2800" dirty="0"/>
              <a:t> Đặt vào hai đầu của một điện trở thuần R một hiệu điện thế xoay chiều u = U</a:t>
            </a:r>
            <a:r>
              <a:rPr lang="nl-NL" altLang="vi-VN" sz="2800" baseline="-25000" dirty="0"/>
              <a:t>0</a:t>
            </a:r>
            <a:r>
              <a:rPr lang="nl-NL" altLang="vi-VN" sz="2800" dirty="0"/>
              <a:t>cos</a:t>
            </a:r>
            <a:r>
              <a:rPr lang="en-US" altLang="vi-VN" sz="2800" dirty="0"/>
              <a:t>ω</a:t>
            </a:r>
            <a:r>
              <a:rPr lang="nl-NL" altLang="vi-VN" sz="2800" dirty="0"/>
              <a:t>t thì </a:t>
            </a:r>
            <a:r>
              <a:rPr lang="en-US" altLang="vi-VN" sz="2800" dirty="0"/>
              <a:t>cường độ dòng điện chạy qua nó có biểu thức là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	A.</a:t>
            </a:r>
            <a:r>
              <a:rPr lang="en-US" altLang="vi-VN" sz="2800" dirty="0"/>
              <a:t> i = U</a:t>
            </a:r>
            <a:r>
              <a:rPr lang="en-US" altLang="vi-VN" sz="2800" baseline="-25000" dirty="0"/>
              <a:t>0</a:t>
            </a:r>
            <a:r>
              <a:rPr lang="en-US" altLang="vi-VN" sz="2800" dirty="0"/>
              <a:t>/</a:t>
            </a:r>
            <a:r>
              <a:rPr lang="en-US" altLang="vi-VN" sz="2800" dirty="0" err="1"/>
              <a:t>Rcos</a:t>
            </a:r>
            <a:r>
              <a:rPr lang="en-US" altLang="vi-VN" sz="2800" dirty="0"/>
              <a:t>(</a:t>
            </a:r>
            <a:r>
              <a:rPr lang="en-US" altLang="vi-VN" sz="2800" dirty="0" err="1"/>
              <a:t>ωt</a:t>
            </a:r>
            <a:r>
              <a:rPr lang="en-US" altLang="vi-VN" sz="2800" dirty="0"/>
              <a:t> + π). 	</a:t>
            </a:r>
            <a:r>
              <a:rPr lang="en-US" altLang="vi-VN" sz="2800" b="1" dirty="0"/>
              <a:t>B.</a:t>
            </a:r>
            <a:r>
              <a:rPr lang="en-US" altLang="vi-VN" sz="2800" dirty="0"/>
              <a:t> i = U</a:t>
            </a:r>
            <a:r>
              <a:rPr lang="en-US" altLang="vi-VN" sz="2800" baseline="-25000" dirty="0"/>
              <a:t>0</a:t>
            </a:r>
            <a:r>
              <a:rPr lang="en-US" altLang="vi-VN" sz="2800" dirty="0"/>
              <a:t>/</a:t>
            </a:r>
            <a:r>
              <a:rPr lang="en-US" altLang="vi-VN" sz="2800" dirty="0" err="1"/>
              <a:t>Rcosωt</a:t>
            </a:r>
            <a:endParaRPr lang="en-US" altLang="vi-VN" sz="2800" dirty="0"/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	C.</a:t>
            </a:r>
            <a:r>
              <a:rPr lang="en-US" altLang="vi-VN" sz="2800" dirty="0"/>
              <a:t> i = U</a:t>
            </a:r>
            <a:r>
              <a:rPr lang="en-US" altLang="vi-VN" sz="2800" baseline="-25000" dirty="0"/>
              <a:t>0</a:t>
            </a:r>
            <a:r>
              <a:rPr lang="en-US" altLang="vi-VN" sz="2800" dirty="0"/>
              <a:t>/</a:t>
            </a:r>
            <a:r>
              <a:rPr lang="en-US" altLang="vi-VN" sz="2800" dirty="0" err="1"/>
              <a:t>Rcos</a:t>
            </a:r>
            <a:r>
              <a:rPr lang="en-US" altLang="vi-VN" sz="2800" dirty="0"/>
              <a:t>(</a:t>
            </a:r>
            <a:r>
              <a:rPr lang="en-US" altLang="vi-VN" sz="2800" dirty="0" err="1"/>
              <a:t>ωt</a:t>
            </a:r>
            <a:r>
              <a:rPr lang="en-US" altLang="vi-VN" sz="2800" dirty="0"/>
              <a:t> – π/2)	</a:t>
            </a:r>
            <a:r>
              <a:rPr lang="en-US" altLang="vi-VN" sz="2800" b="1" dirty="0"/>
              <a:t>D.</a:t>
            </a:r>
            <a:r>
              <a:rPr lang="en-US" altLang="vi-VN" sz="2800" dirty="0"/>
              <a:t> i = U</a:t>
            </a:r>
            <a:r>
              <a:rPr lang="en-US" altLang="vi-VN" sz="2800" baseline="-25000" dirty="0"/>
              <a:t>0</a:t>
            </a:r>
            <a:r>
              <a:rPr lang="en-US" altLang="vi-VN" sz="2800" dirty="0"/>
              <a:t>/</a:t>
            </a:r>
            <a:r>
              <a:rPr lang="en-US" altLang="vi-VN" sz="2800" dirty="0" err="1"/>
              <a:t>Rcos</a:t>
            </a:r>
            <a:r>
              <a:rPr lang="en-US" altLang="vi-VN" sz="2800" dirty="0"/>
              <a:t>(</a:t>
            </a:r>
            <a:r>
              <a:rPr lang="en-US" altLang="vi-VN" sz="2800" dirty="0" err="1"/>
              <a:t>ωt</a:t>
            </a:r>
            <a:r>
              <a:rPr lang="en-US" altLang="vi-VN" sz="2800" dirty="0"/>
              <a:t> + π/2)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C64A2F-46F9-496F-8576-3E12A2039228}"/>
              </a:ext>
            </a:extLst>
          </p:cNvPr>
          <p:cNvSpPr/>
          <p:nvPr/>
        </p:nvSpPr>
        <p:spPr>
          <a:xfrm>
            <a:off x="5899150" y="5334000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461A54-9EA4-4637-8F86-226AB332B6A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27138"/>
            <a:ext cx="10134600" cy="2735262"/>
            <a:chOff x="152400" y="1227138"/>
            <a:chExt cx="8915400" cy="2735262"/>
          </a:xfrm>
        </p:grpSpPr>
        <p:sp>
          <p:nvSpPr>
            <p:cNvPr id="7175" name="Rectangle 2">
              <a:extLst>
                <a:ext uri="{FF2B5EF4-FFF2-40B4-BE49-F238E27FC236}">
                  <a16:creationId xmlns:a16="http://schemas.microsoft.com/office/drawing/2014/main" id="{C0442449-D552-449C-9584-2907F08E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227138"/>
              <a:ext cx="89154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</a:pPr>
              <a:r>
                <a:rPr lang="fr-FR" altLang="vi-VN" sz="2800" b="1" dirty="0"/>
                <a:t>Câu 4: </a:t>
              </a:r>
              <a:r>
                <a:rPr lang="fr-FR" altLang="vi-VN" sz="2800" dirty="0" err="1"/>
                <a:t>Đặt</a:t>
              </a:r>
              <a:r>
                <a:rPr lang="fr-FR" altLang="vi-VN" sz="2800" dirty="0"/>
                <a:t> </a:t>
              </a:r>
              <a:r>
                <a:rPr lang="fr-FR" altLang="vi-VN" sz="2800" dirty="0" err="1"/>
                <a:t>điện</a:t>
              </a:r>
              <a:r>
                <a:rPr lang="fr-FR" altLang="vi-VN" sz="2800" dirty="0"/>
                <a:t> </a:t>
              </a:r>
              <a:r>
                <a:rPr lang="fr-FR" altLang="vi-VN" sz="2800" dirty="0" err="1"/>
                <a:t>áp</a:t>
              </a:r>
              <a:r>
                <a:rPr lang="fr-FR" altLang="vi-VN" sz="2800" dirty="0"/>
                <a:t> u = U</a:t>
              </a:r>
              <a:r>
                <a:rPr lang="fr-FR" altLang="vi-VN" sz="2800" baseline="-25000" dirty="0"/>
                <a:t>0</a:t>
              </a:r>
              <a:r>
                <a:rPr lang="fr-FR" altLang="vi-VN" sz="2800" dirty="0"/>
                <a:t>cos</a:t>
              </a:r>
              <a:r>
                <a:rPr lang="fr-FR" altLang="vi-VN" sz="2800" dirty="0">
                  <a:sym typeface="Symbol" panose="05050102010706020507" pitchFamily="18" charset="2"/>
                </a:rPr>
                <a:t></a:t>
              </a:r>
              <a:r>
                <a:rPr lang="fr-FR" altLang="vi-VN" sz="2800" dirty="0"/>
                <a:t>t </a:t>
              </a:r>
              <a:r>
                <a:rPr lang="fr-FR" altLang="vi-VN" sz="2800" dirty="0" err="1"/>
                <a:t>vào</a:t>
              </a:r>
              <a:r>
                <a:rPr lang="fr-FR" altLang="vi-VN" sz="2800" dirty="0"/>
                <a:t> hai </a:t>
              </a:r>
              <a:r>
                <a:rPr lang="fr-FR" altLang="vi-VN" sz="2800" dirty="0" err="1"/>
                <a:t>đầu</a:t>
              </a:r>
              <a:r>
                <a:rPr lang="fr-FR" altLang="vi-VN" sz="2800" dirty="0"/>
                <a:t> </a:t>
              </a:r>
              <a:r>
                <a:rPr lang="fr-FR" altLang="vi-VN" sz="2800" dirty="0" err="1"/>
                <a:t>cuộn</a:t>
              </a:r>
              <a:r>
                <a:rPr lang="fr-FR" altLang="vi-VN" sz="2800" dirty="0"/>
                <a:t> </a:t>
              </a:r>
              <a:r>
                <a:rPr lang="fr-FR" altLang="vi-VN" sz="2800" dirty="0" err="1"/>
                <a:t>cảm</a:t>
              </a:r>
              <a:r>
                <a:rPr lang="fr-FR" altLang="vi-VN" sz="2800" dirty="0"/>
                <a:t> </a:t>
              </a:r>
              <a:r>
                <a:rPr lang="fr-FR" altLang="vi-VN" sz="2800" dirty="0" err="1"/>
                <a:t>thuần</a:t>
              </a:r>
              <a:r>
                <a:rPr lang="fr-FR" altLang="vi-VN" sz="2800" dirty="0"/>
                <a:t> có độ tự </a:t>
              </a:r>
              <a:r>
                <a:rPr lang="fr-FR" altLang="vi-VN" sz="2800" dirty="0" err="1"/>
                <a:t>cảm</a:t>
              </a:r>
              <a:r>
                <a:rPr lang="fr-FR" altLang="vi-VN" sz="2800" dirty="0"/>
                <a:t> L thì </a:t>
              </a:r>
              <a:r>
                <a:rPr lang="fr-FR" altLang="vi-VN" sz="2800" dirty="0" err="1"/>
                <a:t>cường</a:t>
              </a:r>
              <a:r>
                <a:rPr lang="fr-FR" altLang="vi-VN" sz="2800" dirty="0"/>
                <a:t> độ </a:t>
              </a:r>
              <a:r>
                <a:rPr lang="fr-FR" altLang="vi-VN" sz="2800" dirty="0" err="1"/>
                <a:t>dòng</a:t>
              </a:r>
              <a:r>
                <a:rPr lang="fr-FR" altLang="vi-VN" sz="2800" dirty="0"/>
                <a:t> </a:t>
              </a:r>
              <a:r>
                <a:rPr lang="fr-FR" altLang="vi-VN" sz="2800" dirty="0" err="1"/>
                <a:t>điện</a:t>
              </a:r>
              <a:r>
                <a:rPr lang="fr-FR" altLang="vi-VN" sz="2800" dirty="0"/>
                <a:t> qua </a:t>
              </a:r>
              <a:r>
                <a:rPr lang="fr-FR" altLang="vi-VN" sz="2800" dirty="0" err="1"/>
                <a:t>cuộn</a:t>
              </a:r>
              <a:r>
                <a:rPr lang="fr-FR" altLang="vi-VN" sz="2800" dirty="0"/>
                <a:t> </a:t>
              </a:r>
              <a:r>
                <a:rPr lang="fr-FR" altLang="vi-VN" sz="2800" dirty="0" err="1"/>
                <a:t>cảm</a:t>
              </a:r>
              <a:r>
                <a:rPr lang="fr-FR" altLang="vi-VN" sz="2800" dirty="0"/>
                <a:t> là</a:t>
              </a:r>
              <a:endParaRPr lang="en-US" altLang="vi-VN" sz="2800" dirty="0"/>
            </a:p>
          </p:txBody>
        </p:sp>
        <p:graphicFrame>
          <p:nvGraphicFramePr>
            <p:cNvPr id="7176" name="Object 3">
              <a:extLst>
                <a:ext uri="{FF2B5EF4-FFF2-40B4-BE49-F238E27FC236}">
                  <a16:creationId xmlns:a16="http://schemas.microsoft.com/office/drawing/2014/main" id="{CC2A0516-B8CE-40E2-AEC7-F4527D738E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41400" y="2209800"/>
            <a:ext cx="297497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7" name="Equation" r:id="rId5" imgW="1396394" imgH="393529" progId="Equation.DSMT4">
                    <p:embed/>
                  </p:oleObj>
                </mc:Choice>
                <mc:Fallback>
                  <p:oleObj name="Equation" r:id="rId5" imgW="1396394" imgH="393529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1400" y="2209800"/>
                          <a:ext cx="2974975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7" name="Object 4">
              <a:extLst>
                <a:ext uri="{FF2B5EF4-FFF2-40B4-BE49-F238E27FC236}">
                  <a16:creationId xmlns:a16="http://schemas.microsoft.com/office/drawing/2014/main" id="{CF990192-0BC3-40F4-82DB-A6DF65158D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46600" y="2209800"/>
            <a:ext cx="31496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8" name="Equation" r:id="rId7" imgW="1574800" imgH="419100" progId="Equation.DSMT4">
                    <p:embed/>
                  </p:oleObj>
                </mc:Choice>
                <mc:Fallback>
                  <p:oleObj name="Equation" r:id="rId7" imgW="1574800" imgH="4191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600" y="2209800"/>
                          <a:ext cx="31496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8" name="Object 5">
              <a:extLst>
                <a:ext uri="{FF2B5EF4-FFF2-40B4-BE49-F238E27FC236}">
                  <a16:creationId xmlns:a16="http://schemas.microsoft.com/office/drawing/2014/main" id="{530FE24E-46BF-4073-849B-E1DFD3098F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7714407"/>
                </p:ext>
              </p:extLst>
            </p:nvPr>
          </p:nvGraphicFramePr>
          <p:xfrm>
            <a:off x="1054893" y="3071814"/>
            <a:ext cx="2947988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9" name="Equation" r:id="rId9" imgW="1384300" imgH="393700" progId="Equation.DSMT4">
                    <p:embed/>
                  </p:oleObj>
                </mc:Choice>
                <mc:Fallback>
                  <p:oleObj name="Equation" r:id="rId9" imgW="13843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893" y="3071814"/>
                          <a:ext cx="2947988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9" name="Object 6">
              <a:extLst>
                <a:ext uri="{FF2B5EF4-FFF2-40B4-BE49-F238E27FC236}">
                  <a16:creationId xmlns:a16="http://schemas.microsoft.com/office/drawing/2014/main" id="{8251FA4A-A17C-46F0-8D89-F05FD3364F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4850" y="3124200"/>
            <a:ext cx="3175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0" name="Equation" r:id="rId11" imgW="1587500" imgH="419100" progId="Equation.DSMT4">
                    <p:embed/>
                  </p:oleObj>
                </mc:Choice>
                <mc:Fallback>
                  <p:oleObj name="Equation" r:id="rId11" imgW="1587500" imgH="4191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850" y="3124200"/>
                          <a:ext cx="3175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9FADBEA1-5B81-4643-A313-6E7C8AEC9C1C}"/>
              </a:ext>
            </a:extLst>
          </p:cNvPr>
          <p:cNvSpPr/>
          <p:nvPr/>
        </p:nvSpPr>
        <p:spPr>
          <a:xfrm>
            <a:off x="1447801" y="3300414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F40E54D5-B5C9-4EA9-8943-C12913437D69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id="{C86C65B8-48E2-4D77-8082-866909FD0A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30" name="Group 21">
              <a:extLst>
                <a:ext uri="{FF2B5EF4-FFF2-40B4-BE49-F238E27FC236}">
                  <a16:creationId xmlns:a16="http://schemas.microsoft.com/office/drawing/2014/main" id="{3F2D8716-97EB-4FE0-A8EA-2C6ABD82C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31" name="Group 4">
                <a:extLst>
                  <a:ext uri="{FF2B5EF4-FFF2-40B4-BE49-F238E27FC236}">
                    <a16:creationId xmlns:a16="http://schemas.microsoft.com/office/drawing/2014/main" id="{4F5FC895-EEFF-452C-B382-10AA6FFEF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34" name="AutoShape 5">
                  <a:extLst>
                    <a:ext uri="{FF2B5EF4-FFF2-40B4-BE49-F238E27FC236}">
                      <a16:creationId xmlns:a16="http://schemas.microsoft.com/office/drawing/2014/main" id="{9AF79E01-75A2-4FBA-9119-69BB27116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35" name="AutoShape 6">
                  <a:extLst>
                    <a:ext uri="{FF2B5EF4-FFF2-40B4-BE49-F238E27FC236}">
                      <a16:creationId xmlns:a16="http://schemas.microsoft.com/office/drawing/2014/main" id="{39B2F142-091B-4112-8400-DD85F0BA0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36" name="Group 8">
                  <a:extLst>
                    <a:ext uri="{FF2B5EF4-FFF2-40B4-BE49-F238E27FC236}">
                      <a16:creationId xmlns:a16="http://schemas.microsoft.com/office/drawing/2014/main" id="{902B05BD-F931-4C17-9610-B75E97F618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38" name="Oval 29">
                    <a:extLst>
                      <a:ext uri="{FF2B5EF4-FFF2-40B4-BE49-F238E27FC236}">
                        <a16:creationId xmlns:a16="http://schemas.microsoft.com/office/drawing/2014/main" id="{5C7423E5-4C1C-4B56-BD6C-D8C0F07EB9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747"/>
                    <a:ext cx="671" cy="340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9" name="Oval 30">
                    <a:extLst>
                      <a:ext uri="{FF2B5EF4-FFF2-40B4-BE49-F238E27FC236}">
                        <a16:creationId xmlns:a16="http://schemas.microsoft.com/office/drawing/2014/main" id="{ABDD0428-52B3-4B4C-9C53-240D677B72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40" name="Oval 31">
                    <a:extLst>
                      <a:ext uri="{FF2B5EF4-FFF2-40B4-BE49-F238E27FC236}">
                        <a16:creationId xmlns:a16="http://schemas.microsoft.com/office/drawing/2014/main" id="{7CEB6484-8764-4DA7-B7D7-6F1BA2A61E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41" name="Oval 32">
                    <a:extLst>
                      <a:ext uri="{FF2B5EF4-FFF2-40B4-BE49-F238E27FC236}">
                        <a16:creationId xmlns:a16="http://schemas.microsoft.com/office/drawing/2014/main" id="{81F19C82-BD00-4E04-A32C-59B5947601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42" name="Oval 33">
                    <a:extLst>
                      <a:ext uri="{FF2B5EF4-FFF2-40B4-BE49-F238E27FC236}">
                        <a16:creationId xmlns:a16="http://schemas.microsoft.com/office/drawing/2014/main" id="{C26DEE98-3622-461C-9FC1-7553FCB86E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vi-VN" altLang="vi-VN">
                      <a:latin typeface="Century Schoolbook" panose="02040604050505020304" pitchFamily="18" charset="0"/>
                    </a:endParaRPr>
                  </a:p>
                </p:txBody>
              </p:sp>
            </p:grpSp>
            <p:sp>
              <p:nvSpPr>
                <p:cNvPr id="37" name="WordArt 13">
                  <a:extLst>
                    <a:ext uri="{FF2B5EF4-FFF2-40B4-BE49-F238E27FC236}">
                      <a16:creationId xmlns:a16="http://schemas.microsoft.com/office/drawing/2014/main" id="{566BB6C7-8C2E-445B-8CE7-E5B05C672B1E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i="1" kern="1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32" name="WordArt 13">
                <a:extLst>
                  <a:ext uri="{FF2B5EF4-FFF2-40B4-BE49-F238E27FC236}">
                    <a16:creationId xmlns:a16="http://schemas.microsoft.com/office/drawing/2014/main" id="{DA290CA3-89AF-45D0-BF52-E24A7301493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pic>
        <p:nvPicPr>
          <p:cNvPr id="43" name="Picture 42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EAB0197A-C69E-48B4-B57A-DFC9527053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27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3BC6881F-C626-4F02-82CF-7453818F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619252"/>
            <a:ext cx="11049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Câu 6:</a:t>
            </a:r>
            <a:r>
              <a:rPr lang="en-US" altLang="vi-VN" sz="2800" dirty="0"/>
              <a:t> Đặt một hiệu điện thế xoay chiều u = </a:t>
            </a:r>
            <a:r>
              <a:rPr lang="en-US" altLang="vi-VN" sz="2800" dirty="0" err="1"/>
              <a:t>U</a:t>
            </a:r>
            <a:r>
              <a:rPr lang="en-US" altLang="vi-VN" sz="2800" baseline="-25000" dirty="0" err="1"/>
              <a:t>o</a:t>
            </a:r>
            <a:r>
              <a:rPr lang="en-US" altLang="vi-VN" sz="2800" dirty="0" err="1"/>
              <a:t>sinωt</a:t>
            </a:r>
            <a:r>
              <a:rPr lang="en-US" altLang="vi-VN" sz="2800" dirty="0"/>
              <a:t> vào hai đầu một đoạn mạch điện chỉ có tụ điện. Nếu điện dung của tụ điện không đổi thì dung kháng của tụ điện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	A. </a:t>
            </a:r>
            <a:r>
              <a:rPr lang="en-US" altLang="vi-VN" sz="2800" dirty="0"/>
              <a:t>nhỏ khi tần số của dòng điện nhỏ.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	B. </a:t>
            </a:r>
            <a:r>
              <a:rPr lang="en-US" altLang="vi-VN" sz="2800" dirty="0"/>
              <a:t>không phụ thuộc tần số của dòng điện.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	C.</a:t>
            </a:r>
            <a:r>
              <a:rPr lang="en-US" altLang="vi-VN" sz="2800" dirty="0"/>
              <a:t> nhỏ khi tần số của dòng điện lớn.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	D.</a:t>
            </a:r>
            <a:r>
              <a:rPr lang="en-US" altLang="vi-VN" sz="2800" dirty="0"/>
              <a:t> lớn khi tần số của dòng điện lớn.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92D9C9-9C7F-4224-BF42-EA679DD966A2}"/>
              </a:ext>
            </a:extLst>
          </p:cNvPr>
          <p:cNvSpPr/>
          <p:nvPr/>
        </p:nvSpPr>
        <p:spPr>
          <a:xfrm>
            <a:off x="1479551" y="3924312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aphicFrame>
        <p:nvGraphicFramePr>
          <p:cNvPr id="8199" name="Object 1">
            <a:extLst>
              <a:ext uri="{FF2B5EF4-FFF2-40B4-BE49-F238E27FC236}">
                <a16:creationId xmlns:a16="http://schemas.microsoft.com/office/drawing/2014/main" id="{D8BA49A9-323A-4A03-889A-2DEBD7F60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17670"/>
              </p:ext>
            </p:extLst>
          </p:nvPr>
        </p:nvGraphicFramePr>
        <p:xfrm>
          <a:off x="8763000" y="3327412"/>
          <a:ext cx="23542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5" imgW="1879600" imgH="609600" progId="Equation.DSMT4">
                  <p:embed/>
                </p:oleObj>
              </mc:Choice>
              <mc:Fallback>
                <p:oleObj name="Equation" r:id="rId5" imgW="18796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3327412"/>
                        <a:ext cx="23542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3">
            <a:extLst>
              <a:ext uri="{FF2B5EF4-FFF2-40B4-BE49-F238E27FC236}">
                <a16:creationId xmlns:a16="http://schemas.microsoft.com/office/drawing/2014/main" id="{01B9A886-E109-4E42-927A-0AAB57A2899C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321C74CD-0F87-4DF3-BC9A-183B36E1E4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cs typeface="Arial" charset="0"/>
              </a:endParaRPr>
            </a:p>
          </p:txBody>
        </p:sp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064D2457-2182-4A13-996C-A152E3606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27" name="Group 4">
                <a:extLst>
                  <a:ext uri="{FF2B5EF4-FFF2-40B4-BE49-F238E27FC236}">
                    <a16:creationId xmlns:a16="http://schemas.microsoft.com/office/drawing/2014/main" id="{106CADC8-614C-4D6A-8FF7-6ABD2A8EE0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29" name="AutoShape 5">
                  <a:extLst>
                    <a:ext uri="{FF2B5EF4-FFF2-40B4-BE49-F238E27FC236}">
                      <a16:creationId xmlns:a16="http://schemas.microsoft.com/office/drawing/2014/main" id="{EEAF48F8-BF21-44C8-BEBD-E9F1B6E970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 sz="2800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30" name="AutoShape 6">
                  <a:extLst>
                    <a:ext uri="{FF2B5EF4-FFF2-40B4-BE49-F238E27FC236}">
                      <a16:creationId xmlns:a16="http://schemas.microsoft.com/office/drawing/2014/main" id="{5C858824-17EF-43CB-94F1-089D72719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/>
                  <a:endParaRPr lang="vi-VN" altLang="vi-VN" sz="2800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31" name="Group 8">
                  <a:extLst>
                    <a:ext uri="{FF2B5EF4-FFF2-40B4-BE49-F238E27FC236}">
                      <a16:creationId xmlns:a16="http://schemas.microsoft.com/office/drawing/2014/main" id="{02D6437B-F906-42F5-A66F-41446D6B56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33" name="Oval 29">
                    <a:extLst>
                      <a:ext uri="{FF2B5EF4-FFF2-40B4-BE49-F238E27FC236}">
                        <a16:creationId xmlns:a16="http://schemas.microsoft.com/office/drawing/2014/main" id="{445A1EA0-B78B-4588-B3C0-3225D94318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676"/>
                    <a:ext cx="671" cy="482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 sz="2800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4" name="Oval 30">
                    <a:extLst>
                      <a:ext uri="{FF2B5EF4-FFF2-40B4-BE49-F238E27FC236}">
                        <a16:creationId xmlns:a16="http://schemas.microsoft.com/office/drawing/2014/main" id="{BD9B2A0F-6144-4E21-9A04-88416A2149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 sz="2800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5" name="Oval 31">
                    <a:extLst>
                      <a:ext uri="{FF2B5EF4-FFF2-40B4-BE49-F238E27FC236}">
                        <a16:creationId xmlns:a16="http://schemas.microsoft.com/office/drawing/2014/main" id="{99B84188-D51C-478C-BCAC-6A9E1563E5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 sz="2800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6" name="Oval 32">
                    <a:extLst>
                      <a:ext uri="{FF2B5EF4-FFF2-40B4-BE49-F238E27FC236}">
                        <a16:creationId xmlns:a16="http://schemas.microsoft.com/office/drawing/2014/main" id="{931390A4-DF1C-4C5B-9207-2EB0A9B3F7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rtl="1" eaLnBrk="1" hangingPunct="1"/>
                    <a:endParaRPr lang="vi-VN" altLang="vi-VN" sz="2800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37" name="Oval 33">
                    <a:extLst>
                      <a:ext uri="{FF2B5EF4-FFF2-40B4-BE49-F238E27FC236}">
                        <a16:creationId xmlns:a16="http://schemas.microsoft.com/office/drawing/2014/main" id="{C0A2B38D-3A11-4D4A-A548-D03C76D4BE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vi-VN" altLang="vi-VN" sz="2800">
                      <a:latin typeface="Century Schoolbook" panose="02040604050505020304" pitchFamily="18" charset="0"/>
                    </a:endParaRPr>
                  </a:p>
                </p:txBody>
              </p:sp>
            </p:grpSp>
            <p:sp>
              <p:nvSpPr>
                <p:cNvPr id="32" name="WordArt 13">
                  <a:extLst>
                    <a:ext uri="{FF2B5EF4-FFF2-40B4-BE49-F238E27FC236}">
                      <a16:creationId xmlns:a16="http://schemas.microsoft.com/office/drawing/2014/main" id="{36C324F6-4E26-455B-8E13-D3A0C98699A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i="1" kern="1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28" name="WordArt 13">
                <a:extLst>
                  <a:ext uri="{FF2B5EF4-FFF2-40B4-BE49-F238E27FC236}">
                    <a16:creationId xmlns:a16="http://schemas.microsoft.com/office/drawing/2014/main" id="{5407E805-36E5-45F3-B93F-111E244F000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pic>
        <p:nvPicPr>
          <p:cNvPr id="38" name="Picture 37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039723E5-FDBC-486E-92DA-E3A837D6E7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">
            <a:extLst>
              <a:ext uri="{FF2B5EF4-FFF2-40B4-BE49-F238E27FC236}">
                <a16:creationId xmlns:a16="http://schemas.microsoft.com/office/drawing/2014/main" id="{95020E16-E737-477D-ABB2-4A1041052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169856"/>
            <a:ext cx="11430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7: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Tác dụng của cuộn cảm đối với dòng điện xoay chiều là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A.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gây cảm kháng nhỏ nếu tần số dòng điện lớn.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B.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gây cảm kháng lớn nếu tần số dòng điện lớn.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C.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ngăn cản hoàn toàn dòng điện xoay chiều.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D.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chỉ cho phép dòng điện đi qua theo một chiều.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3CBFD8-1C95-4A55-BA00-E36D9D5F6C7D}"/>
              </a:ext>
            </a:extLst>
          </p:cNvPr>
          <p:cNvSpPr/>
          <p:nvPr/>
        </p:nvSpPr>
        <p:spPr>
          <a:xfrm>
            <a:off x="1654176" y="3197891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200" name="Object 2">
            <a:extLst>
              <a:ext uri="{FF2B5EF4-FFF2-40B4-BE49-F238E27FC236}">
                <a16:creationId xmlns:a16="http://schemas.microsoft.com/office/drawing/2014/main" id="{71BA5635-6A11-4AD1-A5C8-705AD623A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947749"/>
              </p:ext>
            </p:extLst>
          </p:nvPr>
        </p:nvGraphicFramePr>
        <p:xfrm>
          <a:off x="9563101" y="3528091"/>
          <a:ext cx="22193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5" imgW="1803400" imgH="330200" progId="Equation.DSMT4">
                  <p:embed/>
                </p:oleObj>
              </mc:Choice>
              <mc:Fallback>
                <p:oleObj name="Equation" r:id="rId5" imgW="1803400" imgH="330200" progId="Equation.DSMT4">
                  <p:embed/>
                  <p:pic>
                    <p:nvPicPr>
                      <p:cNvPr id="8200" name="Object 2">
                        <a:extLst>
                          <a:ext uri="{FF2B5EF4-FFF2-40B4-BE49-F238E27FC236}">
                            <a16:creationId xmlns:a16="http://schemas.microsoft.com/office/drawing/2014/main" id="{71BA5635-6A11-4AD1-A5C8-705AD623A0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3101" y="3528091"/>
                        <a:ext cx="22193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3">
            <a:extLst>
              <a:ext uri="{FF2B5EF4-FFF2-40B4-BE49-F238E27FC236}">
                <a16:creationId xmlns:a16="http://schemas.microsoft.com/office/drawing/2014/main" id="{01B9A886-E109-4E42-927A-0AAB57A2899C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321C74CD-0F87-4DF3-BC9A-183B36E1E4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064D2457-2182-4A13-996C-A152E3606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27" name="Group 4">
                <a:extLst>
                  <a:ext uri="{FF2B5EF4-FFF2-40B4-BE49-F238E27FC236}">
                    <a16:creationId xmlns:a16="http://schemas.microsoft.com/office/drawing/2014/main" id="{106CADC8-614C-4D6A-8FF7-6ABD2A8EE0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29" name="AutoShape 5">
                  <a:extLst>
                    <a:ext uri="{FF2B5EF4-FFF2-40B4-BE49-F238E27FC236}">
                      <a16:creationId xmlns:a16="http://schemas.microsoft.com/office/drawing/2014/main" id="{EEAF48F8-BF21-44C8-BEBD-E9F1B6E970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AutoShape 6">
                  <a:extLst>
                    <a:ext uri="{FF2B5EF4-FFF2-40B4-BE49-F238E27FC236}">
                      <a16:creationId xmlns:a16="http://schemas.microsoft.com/office/drawing/2014/main" id="{5C858824-17EF-43CB-94F1-089D72719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" name="Group 8">
                  <a:extLst>
                    <a:ext uri="{FF2B5EF4-FFF2-40B4-BE49-F238E27FC236}">
                      <a16:creationId xmlns:a16="http://schemas.microsoft.com/office/drawing/2014/main" id="{02D6437B-F906-42F5-A66F-41446D6B56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33" name="Oval 29">
                    <a:extLst>
                      <a:ext uri="{FF2B5EF4-FFF2-40B4-BE49-F238E27FC236}">
                        <a16:creationId xmlns:a16="http://schemas.microsoft.com/office/drawing/2014/main" id="{445A1EA0-B78B-4588-B3C0-3225D94318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676"/>
                    <a:ext cx="671" cy="482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Oval 30">
                    <a:extLst>
                      <a:ext uri="{FF2B5EF4-FFF2-40B4-BE49-F238E27FC236}">
                        <a16:creationId xmlns:a16="http://schemas.microsoft.com/office/drawing/2014/main" id="{BD9B2A0F-6144-4E21-9A04-88416A2149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Oval 31">
                    <a:extLst>
                      <a:ext uri="{FF2B5EF4-FFF2-40B4-BE49-F238E27FC236}">
                        <a16:creationId xmlns:a16="http://schemas.microsoft.com/office/drawing/2014/main" id="{99B84188-D51C-478C-BCAC-6A9E1563E5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Oval 32">
                    <a:extLst>
                      <a:ext uri="{FF2B5EF4-FFF2-40B4-BE49-F238E27FC236}">
                        <a16:creationId xmlns:a16="http://schemas.microsoft.com/office/drawing/2014/main" id="{931390A4-DF1C-4C5B-9207-2EB0A9B3F7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Oval 33">
                    <a:extLst>
                      <a:ext uri="{FF2B5EF4-FFF2-40B4-BE49-F238E27FC236}">
                        <a16:creationId xmlns:a16="http://schemas.microsoft.com/office/drawing/2014/main" id="{C0A2B38D-3A11-4D4A-A548-D03C76D4BE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" name="WordArt 13">
                  <a:extLst>
                    <a:ext uri="{FF2B5EF4-FFF2-40B4-BE49-F238E27FC236}">
                      <a16:creationId xmlns:a16="http://schemas.microsoft.com/office/drawing/2014/main" id="{36C324F6-4E26-455B-8E13-D3A0C98699A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600" b="0" i="1" u="none" strike="noStrike" kern="10" cap="none" spc="0" normalizeH="0" baseline="0" noProof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28" name="WordArt 13">
                <a:extLst>
                  <a:ext uri="{FF2B5EF4-FFF2-40B4-BE49-F238E27FC236}">
                    <a16:creationId xmlns:a16="http://schemas.microsoft.com/office/drawing/2014/main" id="{5407E805-36E5-45F3-B93F-111E244F000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1" u="none" strike="noStrike" kern="10" cap="none" spc="0" normalizeH="0" baseline="0" noProof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pic>
        <p:nvPicPr>
          <p:cNvPr id="23" name="Picture 22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F2361238-96BC-42EB-8C36-C3F1E30D7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>
            <a:extLst>
              <a:ext uri="{FF2B5EF4-FFF2-40B4-BE49-F238E27FC236}">
                <a16:creationId xmlns:a16="http://schemas.microsoft.com/office/drawing/2014/main" id="{E7F2E8BF-C1A0-4BE5-8D58-31D2D16A5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" y="1633538"/>
            <a:ext cx="1075848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nl-NL" altLang="vi-VN" sz="2800" b="1" dirty="0"/>
              <a:t>Câu 8:</a:t>
            </a:r>
            <a:r>
              <a:rPr lang="nl-NL" altLang="vi-VN" sz="2800" dirty="0"/>
              <a:t> Đặt một hiệu điện thế xoay chiều u = U</a:t>
            </a:r>
            <a:r>
              <a:rPr lang="nl-NL" altLang="vi-VN" sz="2800" baseline="-25000" dirty="0"/>
              <a:t>o</a:t>
            </a:r>
            <a:r>
              <a:rPr lang="nl-NL" altLang="vi-VN" sz="2800" dirty="0"/>
              <a:t>sin</a:t>
            </a:r>
            <a:r>
              <a:rPr lang="en-US" altLang="vi-VN" sz="2800" dirty="0"/>
              <a:t>ω</a:t>
            </a:r>
            <a:r>
              <a:rPr lang="nl-NL" altLang="vi-VN" sz="2800" dirty="0"/>
              <a:t>t vào hai đầu một đoạn mạch điện chỉ có tụ điện. Biết tụ điện có điện dung C. Biểu thức cường độ dòng điện trong mạch là </a:t>
            </a:r>
            <a:endParaRPr lang="en-US" altLang="vi-VN" sz="2800" dirty="0"/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	A.</a:t>
            </a:r>
            <a:r>
              <a:rPr lang="en-US" altLang="vi-VN" sz="2800" dirty="0"/>
              <a:t> i = </a:t>
            </a:r>
            <a:r>
              <a:rPr lang="en-US" altLang="vi-VN" sz="2800" dirty="0" err="1"/>
              <a:t>U</a:t>
            </a:r>
            <a:r>
              <a:rPr lang="en-US" altLang="vi-VN" sz="2800" baseline="-25000" dirty="0" err="1"/>
              <a:t>o</a:t>
            </a:r>
            <a:r>
              <a:rPr lang="en-US" altLang="vi-VN" sz="2800" dirty="0" err="1"/>
              <a:t>ωCsin</a:t>
            </a:r>
            <a:r>
              <a:rPr lang="en-US" altLang="vi-VN" sz="2800" dirty="0"/>
              <a:t> </a:t>
            </a:r>
            <a:r>
              <a:rPr lang="en-US" altLang="vi-VN" sz="2800" dirty="0" err="1"/>
              <a:t>ωt</a:t>
            </a:r>
            <a:r>
              <a:rPr lang="en-US" altLang="vi-VN" sz="2800" dirty="0"/>
              <a:t> .  		</a:t>
            </a:r>
            <a:r>
              <a:rPr lang="en-US" altLang="vi-VN" sz="2800" b="1" dirty="0"/>
              <a:t>B.</a:t>
            </a:r>
            <a:r>
              <a:rPr lang="en-US" altLang="vi-VN" sz="2800" dirty="0"/>
              <a:t> i = </a:t>
            </a:r>
            <a:r>
              <a:rPr lang="en-US" altLang="vi-VN" sz="2800" dirty="0" err="1"/>
              <a:t>U</a:t>
            </a:r>
            <a:r>
              <a:rPr lang="en-US" altLang="vi-VN" sz="2800" baseline="-25000" dirty="0" err="1"/>
              <a:t>o</a:t>
            </a:r>
            <a:r>
              <a:rPr lang="en-US" altLang="vi-VN" sz="2800" dirty="0" err="1"/>
              <a:t>ωCsin</a:t>
            </a:r>
            <a:r>
              <a:rPr lang="en-US" altLang="vi-VN" sz="2800" dirty="0"/>
              <a:t>(</a:t>
            </a:r>
            <a:r>
              <a:rPr lang="en-US" altLang="vi-VN" sz="2800" dirty="0" err="1"/>
              <a:t>ωt</a:t>
            </a:r>
            <a:r>
              <a:rPr lang="en-US" altLang="vi-VN" sz="2800" dirty="0"/>
              <a:t> + π).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800" b="1" dirty="0"/>
              <a:t>	C.</a:t>
            </a:r>
            <a:r>
              <a:rPr lang="en-US" altLang="vi-VN" sz="2800" dirty="0"/>
              <a:t> i = </a:t>
            </a:r>
            <a:r>
              <a:rPr lang="en-US" altLang="vi-VN" sz="2800" dirty="0" err="1"/>
              <a:t>U</a:t>
            </a:r>
            <a:r>
              <a:rPr lang="en-US" altLang="vi-VN" sz="2800" baseline="-25000" dirty="0" err="1"/>
              <a:t>o</a:t>
            </a:r>
            <a:r>
              <a:rPr lang="en-US" altLang="vi-VN" sz="2800" dirty="0" err="1"/>
              <a:t>ωCsin</a:t>
            </a:r>
            <a:r>
              <a:rPr lang="en-US" altLang="vi-VN" sz="2800" dirty="0"/>
              <a:t>(</a:t>
            </a:r>
            <a:r>
              <a:rPr lang="en-US" altLang="vi-VN" sz="2800" dirty="0" err="1"/>
              <a:t>ωt</a:t>
            </a:r>
            <a:r>
              <a:rPr lang="en-US" altLang="vi-VN" sz="2800" dirty="0"/>
              <a:t> + π/2).  	</a:t>
            </a:r>
            <a:r>
              <a:rPr lang="en-US" altLang="vi-VN" sz="2800" b="1" dirty="0"/>
              <a:t>D.</a:t>
            </a:r>
            <a:r>
              <a:rPr lang="en-US" altLang="vi-VN" sz="2800" dirty="0"/>
              <a:t> i = </a:t>
            </a:r>
            <a:r>
              <a:rPr lang="en-US" altLang="vi-VN" sz="2800" dirty="0" err="1"/>
              <a:t>U</a:t>
            </a:r>
            <a:r>
              <a:rPr lang="en-US" altLang="vi-VN" sz="2800" baseline="-25000" dirty="0" err="1"/>
              <a:t>o</a:t>
            </a:r>
            <a:r>
              <a:rPr lang="en-US" altLang="vi-VN" sz="2800" dirty="0" err="1"/>
              <a:t>ωCsin</a:t>
            </a:r>
            <a:r>
              <a:rPr lang="en-US" altLang="vi-VN" sz="2800" dirty="0"/>
              <a:t>(</a:t>
            </a:r>
            <a:r>
              <a:rPr lang="en-US" altLang="vi-VN" sz="2800" dirty="0" err="1"/>
              <a:t>ωt</a:t>
            </a:r>
            <a:r>
              <a:rPr lang="en-US" altLang="vi-VN" sz="2800" dirty="0"/>
              <a:t> – π/2).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E096C5-F61B-409F-BC70-FE1E7C2C9CE6}"/>
              </a:ext>
            </a:extLst>
          </p:cNvPr>
          <p:cNvSpPr/>
          <p:nvPr/>
        </p:nvSpPr>
        <p:spPr>
          <a:xfrm>
            <a:off x="1631951" y="3505200"/>
            <a:ext cx="50165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3">
            <a:extLst>
              <a:ext uri="{FF2B5EF4-FFF2-40B4-BE49-F238E27FC236}">
                <a16:creationId xmlns:a16="http://schemas.microsoft.com/office/drawing/2014/main" id="{ED61BCEF-A53E-495E-BEB4-C9C805EE792B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00013"/>
            <a:ext cx="8337550" cy="1042987"/>
            <a:chOff x="304800" y="100013"/>
            <a:chExt cx="8337550" cy="1042987"/>
          </a:xfrm>
        </p:grpSpPr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id="{6E2B3864-2641-425B-B6ED-864157DE7E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000" y="100013"/>
              <a:ext cx="8153400" cy="1042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grpSp>
          <p:nvGrpSpPr>
            <p:cNvPr id="32" name="Group 21">
              <a:extLst>
                <a:ext uri="{FF2B5EF4-FFF2-40B4-BE49-F238E27FC236}">
                  <a16:creationId xmlns:a16="http://schemas.microsoft.com/office/drawing/2014/main" id="{8E3F51FB-0B0F-4167-947C-FC08D98659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14301"/>
              <a:ext cx="8337550" cy="1019175"/>
              <a:chOff x="304800" y="114301"/>
              <a:chExt cx="8337550" cy="1019175"/>
            </a:xfrm>
          </p:grpSpPr>
          <p:grpSp>
            <p:nvGrpSpPr>
              <p:cNvPr id="33" name="Group 4">
                <a:extLst>
                  <a:ext uri="{FF2B5EF4-FFF2-40B4-BE49-F238E27FC236}">
                    <a16:creationId xmlns:a16="http://schemas.microsoft.com/office/drawing/2014/main" id="{C21B80BC-7C39-4D69-9F55-CAC34C46B8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114301"/>
                <a:ext cx="8337550" cy="1019175"/>
                <a:chOff x="192" y="72"/>
                <a:chExt cx="5252" cy="642"/>
              </a:xfrm>
            </p:grpSpPr>
            <p:sp>
              <p:nvSpPr>
                <p:cNvPr id="35" name="AutoShape 5">
                  <a:extLst>
                    <a:ext uri="{FF2B5EF4-FFF2-40B4-BE49-F238E27FC236}">
                      <a16:creationId xmlns:a16="http://schemas.microsoft.com/office/drawing/2014/main" id="{211DD330-4D16-4CE9-A377-E031A8BB8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551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FE9AA"/>
                    </a:gs>
                    <a:gs pos="100000">
                      <a:srgbClr val="D6F6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2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AutoShape 6">
                  <a:extLst>
                    <a:ext uri="{FF2B5EF4-FFF2-40B4-BE49-F238E27FC236}">
                      <a16:creationId xmlns:a16="http://schemas.microsoft.com/office/drawing/2014/main" id="{19304296-A751-4AD0-A719-7947CC92C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82"/>
                  <a:ext cx="5252" cy="16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4EDD1"/>
                    </a:gs>
                    <a:gs pos="100000">
                      <a:srgbClr val="4DC9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vi-VN" sz="2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entury Schoolbook" panose="020406040505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7" name="Group 8">
                  <a:extLst>
                    <a:ext uri="{FF2B5EF4-FFF2-40B4-BE49-F238E27FC236}">
                      <a16:creationId xmlns:a16="http://schemas.microsoft.com/office/drawing/2014/main" id="{6D26B99B-BB9D-4A5C-89C0-E083CC3797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72"/>
                  <a:ext cx="536" cy="642"/>
                  <a:chOff x="1286" y="567"/>
                  <a:chExt cx="671" cy="667"/>
                </a:xfrm>
              </p:grpSpPr>
              <p:sp>
                <p:nvSpPr>
                  <p:cNvPr id="39" name="Oval 29">
                    <a:extLst>
                      <a:ext uri="{FF2B5EF4-FFF2-40B4-BE49-F238E27FC236}">
                        <a16:creationId xmlns:a16="http://schemas.microsoft.com/office/drawing/2014/main" id="{51B64FCD-4017-4263-A813-7E318BF8E2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86" y="676"/>
                    <a:ext cx="671" cy="482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Oval 30">
                    <a:extLst>
                      <a:ext uri="{FF2B5EF4-FFF2-40B4-BE49-F238E27FC236}">
                        <a16:creationId xmlns:a16="http://schemas.microsoft.com/office/drawing/2014/main" id="{52C812ED-120C-4CC3-922F-EF8EB60A61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Oval 31">
                    <a:extLst>
                      <a:ext uri="{FF2B5EF4-FFF2-40B4-BE49-F238E27FC236}">
                        <a16:creationId xmlns:a16="http://schemas.microsoft.com/office/drawing/2014/main" id="{B52C017E-68EC-40F3-B06A-6670F06F46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Oval 32">
                    <a:extLst>
                      <a:ext uri="{FF2B5EF4-FFF2-40B4-BE49-F238E27FC236}">
                        <a16:creationId xmlns:a16="http://schemas.microsoft.com/office/drawing/2014/main" id="{0FE32C95-492E-4CFC-BC88-C3921E51B9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6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Oval 33">
                    <a:extLst>
                      <a:ext uri="{FF2B5EF4-FFF2-40B4-BE49-F238E27FC236}">
                        <a16:creationId xmlns:a16="http://schemas.microsoft.com/office/drawing/2014/main" id="{9B1E57C7-7BAC-479D-ABD2-D3764F2379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altLang="vi-VN" sz="28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entury Schoolbook" panose="020406040505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8" name="WordArt 13">
                  <a:extLst>
                    <a:ext uri="{FF2B5EF4-FFF2-40B4-BE49-F238E27FC236}">
                      <a16:creationId xmlns:a16="http://schemas.microsoft.com/office/drawing/2014/main" id="{898375E9-6775-40CC-A60A-84012D6AB3A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60" y="223"/>
                  <a:ext cx="4128" cy="3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600" b="0" i="1" u="none" strike="noStrike" kern="10" cap="none" spc="0" normalizeH="0" baseline="0" noProof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3366FF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Các mạch điện xoay chiều</a:t>
                  </a:r>
                </a:p>
              </p:txBody>
            </p:sp>
          </p:grpSp>
          <p:sp>
            <p:nvSpPr>
              <p:cNvPr id="34" name="WordArt 13">
                <a:extLst>
                  <a:ext uri="{FF2B5EF4-FFF2-40B4-BE49-F238E27FC236}">
                    <a16:creationId xmlns:a16="http://schemas.microsoft.com/office/drawing/2014/main" id="{AD3F5115-3466-46B8-9534-39D72BB2FF3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09600" y="412956"/>
                <a:ext cx="533400" cy="3797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1" u="none" strike="noStrike" kern="10" cap="none" spc="0" normalizeH="0" baseline="0" noProof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3366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pic>
        <p:nvPicPr>
          <p:cNvPr id="44" name="Picture 43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44B4555F-A0C2-4E15-A5EF-2B5274210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" y="354014"/>
            <a:ext cx="1640492" cy="109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1987</Words>
  <PresentationFormat>Widescreen</PresentationFormat>
  <Paragraphs>139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Symbol</vt:lpstr>
      <vt:lpstr>SimHei</vt:lpstr>
      <vt:lpstr>Century Schoolbook</vt:lpstr>
      <vt:lpstr>Default Design</vt:lpstr>
      <vt:lpstr>MathType 6.0 Equation</vt:lpstr>
      <vt:lpstr>MathType 7.0 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2010-11-06T19:18:40Z</dcterms:created>
  <dcterms:modified xsi:type="dcterms:W3CDTF">2021-11-08T08:07:41Z</dcterms:modified>
</cp:coreProperties>
</file>