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83" r:id="rId7"/>
    <p:sldId id="285" r:id="rId8"/>
    <p:sldId id="282" r:id="rId9"/>
    <p:sldId id="284" r:id="rId10"/>
    <p:sldId id="287" r:id="rId11"/>
    <p:sldId id="286" r:id="rId12"/>
    <p:sldId id="288" r:id="rId13"/>
    <p:sldId id="267" r:id="rId14"/>
    <p:sldId id="268" r:id="rId15"/>
    <p:sldId id="264" r:id="rId16"/>
    <p:sldId id="289" r:id="rId17"/>
    <p:sldId id="269" r:id="rId18"/>
    <p:sldId id="290" r:id="rId19"/>
    <p:sldId id="291" r:id="rId20"/>
    <p:sldId id="292" r:id="rId21"/>
    <p:sldId id="293" r:id="rId22"/>
    <p:sldId id="294" r:id="rId23"/>
    <p:sldId id="295" r:id="rId24"/>
    <p:sldId id="26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9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0338-34C6-4F19-8C40-E476A34EA78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ECAB18A-B458-D0C3-95A9-AC52A7693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6" t="24444" r="65583" b="52523"/>
          <a:stretch/>
        </p:blipFill>
        <p:spPr>
          <a:xfrm>
            <a:off x="4544060" y="3433358"/>
            <a:ext cx="3850640" cy="342464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EB29D43-6006-0AF0-1E6A-748A6353A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4" t="52523" r="29250" b="21630"/>
          <a:stretch/>
        </p:blipFill>
        <p:spPr>
          <a:xfrm>
            <a:off x="787367" y="751948"/>
            <a:ext cx="6140332" cy="2234178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1EE601A-D441-082C-B4F9-8E44A9B805A2}"/>
              </a:ext>
            </a:extLst>
          </p:cNvPr>
          <p:cNvSpPr/>
          <p:nvPr/>
        </p:nvSpPr>
        <p:spPr>
          <a:xfrm>
            <a:off x="7863840" y="751948"/>
            <a:ext cx="2727960" cy="2265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7925" b="1" dirty="0">
                <a:ln/>
                <a:solidFill>
                  <a:schemeClr val="accent4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189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DFB78554-BCEE-8AC0-0046-CAA4B092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1680" r="80250" b="68296"/>
          <a:stretch/>
        </p:blipFill>
        <p:spPr>
          <a:xfrm>
            <a:off x="192031" y="367099"/>
            <a:ext cx="632549" cy="63557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EC8715-0565-91C1-54D1-80789AA763DD}"/>
              </a:ext>
            </a:extLst>
          </p:cNvPr>
          <p:cNvSpPr txBox="1"/>
          <p:nvPr/>
        </p:nvSpPr>
        <p:spPr>
          <a:xfrm flipH="1">
            <a:off x="803955" y="454034"/>
            <a:ext cx="11196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Tia AG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B932B8-9B99-7C81-E2F7-EE98E4B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CF6E5040-2282-1418-1CFD-851F4DC1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67" y="2060780"/>
            <a:ext cx="2782973" cy="4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AD614020-00FA-A9D9-2B51-03AFE4DD2437}"/>
              </a:ext>
            </a:extLst>
          </p:cNvPr>
          <p:cNvSpPr/>
          <p:nvPr/>
        </p:nvSpPr>
        <p:spPr>
          <a:xfrm>
            <a:off x="4708794" y="3920314"/>
            <a:ext cx="1016000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8CDEDA-3BF3-E445-95DD-11E5457B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07" y="2103098"/>
            <a:ext cx="2536826" cy="43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8A44758-9F78-98DD-9775-3FC4455C6310}"/>
              </a:ext>
            </a:extLst>
          </p:cNvPr>
          <p:cNvSpPr txBox="1"/>
          <p:nvPr/>
        </p:nvSpPr>
        <p:spPr>
          <a:xfrm flipH="1">
            <a:off x="9445375" y="2762358"/>
            <a:ext cx="2595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43307 -0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EB932B8-9B99-7C81-E2F7-EE98E4B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CBEFF15-BEBC-D5B3-3546-2DC71731A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28141"/>
              </p:ext>
            </p:extLst>
          </p:nvPr>
        </p:nvGraphicFramePr>
        <p:xfrm>
          <a:off x="2942542" y="2998642"/>
          <a:ext cx="3657956" cy="83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451" imgH="393529" progId="Equation.DSMT4">
                  <p:embed/>
                </p:oleObj>
              </mc:Choice>
              <mc:Fallback>
                <p:oleObj name="Equation" r:id="rId3" imgW="1726451" imgH="393529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CBEFF15-BEBC-D5B3-3546-2DC71731A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542" y="2998642"/>
                        <a:ext cx="3657956" cy="833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CF6E5040-2282-1418-1CFD-851F4DC1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87" y="882220"/>
            <a:ext cx="2782973" cy="4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91C2B4C-1647-9F00-3393-A943059356EB}"/>
              </a:ext>
            </a:extLst>
          </p:cNvPr>
          <p:cNvSpPr txBox="1"/>
          <p:nvPr/>
        </p:nvSpPr>
        <p:spPr>
          <a:xfrm flipH="1">
            <a:off x="559448" y="882220"/>
            <a:ext cx="8504481" cy="205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 =  …….. cm             BE = …….. cm	       EG = …….. cm               CG = …….. cm		   CF = …….. cm         FG = …….. cm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 = …….. cm             AD = …….. cm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 = …….. cm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60A77D9-6D8A-09DD-E5D6-E8C28EDA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10" y="914028"/>
            <a:ext cx="2536826" cy="43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C6AC77D-0C9F-84E0-9BEE-09A36C0B26E6}"/>
              </a:ext>
            </a:extLst>
          </p:cNvPr>
          <p:cNvSpPr txBox="1"/>
          <p:nvPr/>
        </p:nvSpPr>
        <p:spPr>
          <a:xfrm flipH="1">
            <a:off x="1457434" y="1193469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861302A-7CCD-C018-29A1-564C04B03EEA}"/>
              </a:ext>
            </a:extLst>
          </p:cNvPr>
          <p:cNvSpPr txBox="1"/>
          <p:nvPr/>
        </p:nvSpPr>
        <p:spPr>
          <a:xfrm flipH="1">
            <a:off x="4440482" y="1193469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4781087-997E-1C2E-B6B0-397CEDEF65D1}"/>
              </a:ext>
            </a:extLst>
          </p:cNvPr>
          <p:cNvSpPr txBox="1"/>
          <p:nvPr/>
        </p:nvSpPr>
        <p:spPr>
          <a:xfrm flipH="1">
            <a:off x="6945930" y="1193469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B4F3B76-B9A6-0461-8354-CEFD741AC687}"/>
              </a:ext>
            </a:extLst>
          </p:cNvPr>
          <p:cNvSpPr txBox="1"/>
          <p:nvPr/>
        </p:nvSpPr>
        <p:spPr>
          <a:xfrm flipH="1">
            <a:off x="1455992" y="1715115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5844FCA-31CF-EC64-E6B4-F22657207FE6}"/>
              </a:ext>
            </a:extLst>
          </p:cNvPr>
          <p:cNvSpPr txBox="1"/>
          <p:nvPr/>
        </p:nvSpPr>
        <p:spPr>
          <a:xfrm flipH="1">
            <a:off x="4369959" y="1715115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46A81-3593-79F2-4535-FF2559DB7BAA}"/>
              </a:ext>
            </a:extLst>
          </p:cNvPr>
          <p:cNvSpPr txBox="1"/>
          <p:nvPr/>
        </p:nvSpPr>
        <p:spPr>
          <a:xfrm flipH="1">
            <a:off x="6912508" y="1763495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07BB8F7-FC8B-B5B8-0F83-333636D2D34E}"/>
              </a:ext>
            </a:extLst>
          </p:cNvPr>
          <p:cNvSpPr txBox="1"/>
          <p:nvPr/>
        </p:nvSpPr>
        <p:spPr>
          <a:xfrm flipH="1">
            <a:off x="1422570" y="2262433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77AD71D-F303-3EA2-7299-5D9AE37810BD}"/>
              </a:ext>
            </a:extLst>
          </p:cNvPr>
          <p:cNvSpPr txBox="1"/>
          <p:nvPr/>
        </p:nvSpPr>
        <p:spPr>
          <a:xfrm flipH="1">
            <a:off x="4353442" y="2262433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439DCEA-AA13-5AE1-4366-2A67E328D75E}"/>
              </a:ext>
            </a:extLst>
          </p:cNvPr>
          <p:cNvSpPr txBox="1"/>
          <p:nvPr/>
        </p:nvSpPr>
        <p:spPr>
          <a:xfrm flipH="1">
            <a:off x="6929025" y="2310246"/>
            <a:ext cx="9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49080D3-19A2-62CF-3BA9-674E35D8F173}"/>
              </a:ext>
            </a:extLst>
          </p:cNvPr>
          <p:cNvSpPr txBox="1"/>
          <p:nvPr/>
        </p:nvSpPr>
        <p:spPr>
          <a:xfrm>
            <a:off x="571864" y="3068469"/>
            <a:ext cx="1961129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A8274B6-D93A-794E-3CC4-890546CB3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10422"/>
              </p:ext>
            </p:extLst>
          </p:nvPr>
        </p:nvGraphicFramePr>
        <p:xfrm>
          <a:off x="761771" y="3754049"/>
          <a:ext cx="2623850" cy="10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0948" imgH="418918" progId="Equation.DSMT4">
                  <p:embed/>
                </p:oleObj>
              </mc:Choice>
              <mc:Fallback>
                <p:oleObj name="Equation" r:id="rId7" imgW="1040948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71" y="3754049"/>
                        <a:ext cx="2623850" cy="105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1E580F55-B05D-1B3D-CB68-931234706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82571"/>
              </p:ext>
            </p:extLst>
          </p:nvPr>
        </p:nvGraphicFramePr>
        <p:xfrm>
          <a:off x="3517724" y="3780322"/>
          <a:ext cx="2559854" cy="10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6000" imgH="419100" progId="Equation.DSMT4">
                  <p:embed/>
                </p:oleObj>
              </mc:Choice>
              <mc:Fallback>
                <p:oleObj name="Equation" r:id="rId9" imgW="10160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724" y="3780322"/>
                        <a:ext cx="2559854" cy="105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>
            <a:extLst>
              <a:ext uri="{FF2B5EF4-FFF2-40B4-BE49-F238E27FC236}">
                <a16:creationId xmlns:a16="http://schemas.microsoft.com/office/drawing/2014/main" id="{1AE7E404-21C9-3761-3B11-8E1342C4A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49573"/>
              </p:ext>
            </p:extLst>
          </p:nvPr>
        </p:nvGraphicFramePr>
        <p:xfrm>
          <a:off x="6441072" y="3780322"/>
          <a:ext cx="2271871" cy="10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309" imgH="418918" progId="Equation.DSMT4">
                  <p:embed/>
                </p:oleObj>
              </mc:Choice>
              <mc:Fallback>
                <p:oleObj name="Equation" r:id="rId11" imgW="901309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072" y="3780322"/>
                        <a:ext cx="2271871" cy="105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>
            <a:extLst>
              <a:ext uri="{FF2B5EF4-FFF2-40B4-BE49-F238E27FC236}">
                <a16:creationId xmlns:a16="http://schemas.microsoft.com/office/drawing/2014/main" id="{D50B4E53-8425-D600-C2A0-6090B023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4892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48B45535-0768-EBD4-7E53-F3227D30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5311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id="{6F90FA35-7362-088B-5B67-FF5B30DB3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425347"/>
              </p:ext>
            </p:extLst>
          </p:nvPr>
        </p:nvGraphicFramePr>
        <p:xfrm>
          <a:off x="3335344" y="4988593"/>
          <a:ext cx="3283279" cy="98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07732" imgH="390504" progId="Equation.DSMT4">
                  <p:embed/>
                </p:oleObj>
              </mc:Choice>
              <mc:Fallback>
                <p:oleObj name="Equation" r:id="rId13" imgW="1307732" imgH="3905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35344" y="4988593"/>
                        <a:ext cx="3283279" cy="98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BD592A9-CFEC-3CEC-F5FF-74B9A70FE3FE}"/>
              </a:ext>
            </a:extLst>
          </p:cNvPr>
          <p:cNvSpPr txBox="1"/>
          <p:nvPr/>
        </p:nvSpPr>
        <p:spPr>
          <a:xfrm>
            <a:off x="1760482" y="4839039"/>
            <a:ext cx="1574862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8465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8A2CD8-B4BD-E670-26E4-17578A4D459C}"/>
              </a:ext>
            </a:extLst>
          </p:cNvPr>
          <p:cNvSpPr txBox="1"/>
          <p:nvPr/>
        </p:nvSpPr>
        <p:spPr>
          <a:xfrm flipH="1">
            <a:off x="2099625" y="1762128"/>
            <a:ext cx="8641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48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518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F9887F7-5283-E040-35D3-AF82C9F43A14}"/>
              </a:ext>
            </a:extLst>
          </p:cNvPr>
          <p:cNvSpPr txBox="1"/>
          <p:nvPr/>
        </p:nvSpPr>
        <p:spPr>
          <a:xfrm flipH="1">
            <a:off x="611186" y="3207015"/>
            <a:ext cx="11249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7673ABB3-3039-0888-F15E-8A9FF692C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53731"/>
              </p:ext>
            </p:extLst>
          </p:nvPr>
        </p:nvGraphicFramePr>
        <p:xfrm>
          <a:off x="4017645" y="4572635"/>
          <a:ext cx="3282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82760" imgH="981685" progId="Equation.DSMT4">
                  <p:embed/>
                </p:oleObj>
              </mc:Choice>
              <mc:Fallback>
                <p:oleObj name="Equation" r:id="rId3" imgW="3282760" imgH="9816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7645" y="4572635"/>
                        <a:ext cx="32829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id="{E7420989-8D91-CC3A-1F4F-16B9777D52FC}"/>
              </a:ext>
            </a:extLst>
          </p:cNvPr>
          <p:cNvSpPr/>
          <p:nvPr/>
        </p:nvSpPr>
        <p:spPr>
          <a:xfrm>
            <a:off x="894080" y="629920"/>
            <a:ext cx="10414000" cy="272288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887161-F4C5-6364-81B8-16CB531CF0D8}"/>
                  </a:ext>
                </a:extLst>
              </p:cNvPr>
              <p:cNvSpPr txBox="1"/>
              <p:nvPr/>
            </p:nvSpPr>
            <p:spPr>
              <a:xfrm>
                <a:off x="650240" y="3004869"/>
                <a:ext cx="11074400" cy="2038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en-US" sz="3200" b="1" u="sng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2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lí</a:t>
                </a:r>
                <a:r>
                  <a:rPr lang="en-US" sz="32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Ba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ấy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887161-F4C5-6364-81B8-16CB531C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3004869"/>
                <a:ext cx="11074400" cy="2038122"/>
              </a:xfrm>
              <a:prstGeom prst="rect">
                <a:avLst/>
              </a:prstGeom>
              <a:blipFill>
                <a:blip r:embed="rId3"/>
                <a:stretch>
                  <a:fillRect l="-1432" t="-4192"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D192743-24BE-C8F0-428E-571163B194FB}"/>
              </a:ext>
            </a:extLst>
          </p:cNvPr>
          <p:cNvSpPr txBox="1"/>
          <p:nvPr/>
        </p:nvSpPr>
        <p:spPr>
          <a:xfrm>
            <a:off x="209392" y="545443"/>
            <a:ext cx="11606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2)</a:t>
            </a:r>
            <a:endParaRPr lang="en-US" sz="36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3B6B2CB-7699-13A6-0E38-7471BB944D20}"/>
              </a:ext>
            </a:extLst>
          </p:cNvPr>
          <p:cNvSpPr txBox="1"/>
          <p:nvPr/>
        </p:nvSpPr>
        <p:spPr>
          <a:xfrm flipH="1">
            <a:off x="554831" y="1942796"/>
            <a:ext cx="1107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9970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B83731-5F8F-F251-2978-08333F1BAB13}"/>
              </a:ext>
            </a:extLst>
          </p:cNvPr>
          <p:cNvSpPr txBox="1"/>
          <p:nvPr/>
        </p:nvSpPr>
        <p:spPr>
          <a:xfrm flipH="1">
            <a:off x="574990" y="361549"/>
            <a:ext cx="8003224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AD, BE, CF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3AFE5D-E9FA-7106-625E-241D307B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361549"/>
            <a:ext cx="2811144" cy="477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7DF76CA-8AA7-1139-BBCC-7DFDFF4A4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47428"/>
              </p:ext>
            </p:extLst>
          </p:nvPr>
        </p:nvGraphicFramePr>
        <p:xfrm>
          <a:off x="2666365" y="3946955"/>
          <a:ext cx="3282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2760" imgH="981685" progId="Equation.DSMT4">
                  <p:embed/>
                </p:oleObj>
              </mc:Choice>
              <mc:Fallback>
                <p:oleObj name="Equation" r:id="rId4" imgW="3282760" imgH="9816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365" y="3946955"/>
                        <a:ext cx="32829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4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8A2CD8-B4BD-E670-26E4-17578A4D459C}"/>
              </a:ext>
            </a:extLst>
          </p:cNvPr>
          <p:cNvSpPr txBox="1"/>
          <p:nvPr/>
        </p:nvSpPr>
        <p:spPr>
          <a:xfrm flipH="1">
            <a:off x="2099625" y="1762128"/>
            <a:ext cx="8641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603BD"/>
                </a:solidFill>
                <a:latin typeface="+mj-lt"/>
              </a:rPr>
              <a:t>HOẠT ĐỘNG </a:t>
            </a:r>
            <a:r>
              <a:rPr lang="en-US" sz="44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3056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7F72117-0860-9F78-A064-D9B08EF09C85}"/>
                  </a:ext>
                </a:extLst>
              </p:cNvPr>
              <p:cNvSpPr txBox="1"/>
              <p:nvPr/>
            </p:nvSpPr>
            <p:spPr>
              <a:xfrm>
                <a:off x="386080" y="118526"/>
                <a:ext cx="7220935" cy="2976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39750" indent="-539750">
                  <a:lnSpc>
                    <a:spcPct val="120000"/>
                  </a:lnSpc>
                </a:pPr>
                <a:r>
                  <a:rPr lang="nl-NL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 hành 2.  </a:t>
                </a: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hình 7, G là trọng tâm của tam giác AEF với đường trung tuyến AM. Hãy tính các tỉ số: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</a:rPr>
                          <m:t>𝐴𝑀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b)	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7F72117-0860-9F78-A064-D9B08EF09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118526"/>
                <a:ext cx="7220935" cy="2976264"/>
              </a:xfrm>
              <a:prstGeom prst="rect">
                <a:avLst/>
              </a:prstGeom>
              <a:blipFill>
                <a:blip r:embed="rId3"/>
                <a:stretch>
                  <a:fillRect l="-2110" t="-1227" r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CA9C3A2-F071-8B4B-EE69-1EA8894A3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83" t="33184" r="25417" b="43260"/>
          <a:stretch/>
        </p:blipFill>
        <p:spPr>
          <a:xfrm>
            <a:off x="7607015" y="21819"/>
            <a:ext cx="4198905" cy="3709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614680" y="3166097"/>
                <a:ext cx="10962640" cy="238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39750" indent="-539750">
                  <a:lnSpc>
                    <a:spcPct val="120000"/>
                  </a:lnSpc>
                </a:pP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</a:t>
                </a: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 là trọng tâm của 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AEF (gt) ta có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en-US" sz="32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2603BD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𝐴𝑀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2603BD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b)	</a:t>
                </a:r>
                <a:r>
                  <a:rPr lang="en-US" sz="3200" dirty="0">
                    <a:solidFill>
                      <a:srgbClr val="2603B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" y="3166097"/>
                <a:ext cx="10962640" cy="2385333"/>
              </a:xfrm>
              <a:prstGeom prst="rect">
                <a:avLst/>
              </a:prstGeom>
              <a:blipFill>
                <a:blip r:embed="rId5"/>
                <a:stretch>
                  <a:fillRect l="-1446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E9D077F8-C0DB-164F-D9A4-9A605B0ABB5B}"/>
              </a:ext>
            </a:extLst>
          </p:cNvPr>
          <p:cNvSpPr/>
          <p:nvPr/>
        </p:nvSpPr>
        <p:spPr>
          <a:xfrm>
            <a:off x="476108" y="3013510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7F72117-0860-9F78-A064-D9B08EF09C85}"/>
                  </a:ext>
                </a:extLst>
              </p:cNvPr>
              <p:cNvSpPr txBox="1"/>
              <p:nvPr/>
            </p:nvSpPr>
            <p:spPr>
              <a:xfrm>
                <a:off x="233680" y="0"/>
                <a:ext cx="10972800" cy="238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39750" indent="-539750">
                  <a:lnSpc>
                    <a:spcPct val="120000"/>
                  </a:lnSpc>
                </a:pP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(phiếu học tập)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MD, NF, PE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39750" indent="-539750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𝑀𝐺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𝑀𝐷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𝐹𝐺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𝐺𝑁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𝐺𝑃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7F72117-0860-9F78-A064-D9B08EF09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" y="0"/>
                <a:ext cx="10972800" cy="2385333"/>
              </a:xfrm>
              <a:prstGeom prst="rect">
                <a:avLst/>
              </a:prstGeom>
              <a:blipFill>
                <a:blip r:embed="rId3"/>
                <a:stretch>
                  <a:fillRect l="-138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327376" y="2411098"/>
                <a:ext cx="8247664" cy="3116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∆MNP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MD, NF, PE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(</a:t>
                </a:r>
                <a:r>
                  <a:rPr lang="en-US" sz="32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G là trọng tâm 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endParaRPr lang="en-US" sz="32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32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𝑀𝐺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𝑀𝐷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 smtClean="0">
                        <a:solidFill>
                          <a:srgbClr val="2603B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4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𝐹𝐺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𝐺𝑁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𝐺𝑃</m:t>
                        </m:r>
                      </m:den>
                    </m:f>
                    <m:r>
                      <a:rPr lang="en-US" sz="4800" i="1">
                        <a:solidFill>
                          <a:srgbClr val="260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6" y="2411098"/>
                <a:ext cx="8247664" cy="3116046"/>
              </a:xfrm>
              <a:prstGeom prst="rect">
                <a:avLst/>
              </a:prstGeom>
              <a:blipFill>
                <a:blip r:embed="rId4"/>
                <a:stretch>
                  <a:fillRect l="-1922" t="-274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E9D077F8-C0DB-164F-D9A4-9A605B0ABB5B}"/>
              </a:ext>
            </a:extLst>
          </p:cNvPr>
          <p:cNvSpPr/>
          <p:nvPr/>
        </p:nvSpPr>
        <p:spPr>
          <a:xfrm>
            <a:off x="6096000" y="1583788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E0AB27-9481-1236-DFA3-F9E7A0DF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76" y="1311192"/>
            <a:ext cx="4033520" cy="34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F72117-0860-9F78-A064-D9B08EF09C85}"/>
              </a:ext>
            </a:extLst>
          </p:cNvPr>
          <p:cNvSpPr txBox="1"/>
          <p:nvPr/>
        </p:nvSpPr>
        <p:spPr>
          <a:xfrm>
            <a:off x="233680" y="0"/>
            <a:ext cx="10972800" cy="2786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 2: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(phiếu học tập)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= 12 cm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GN = 3 cm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 = 3x - 4 , GM = x</a:t>
            </a:r>
          </a:p>
          <a:p>
            <a:pPr marL="539750" indent="-539750">
              <a:lnSpc>
                <a:spcPct val="12000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5855620" y="607695"/>
                <a:ext cx="6600540" cy="587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có hai trung tuyến AM và CN cắt nhau tại G (gt)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G là trọng tâm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: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AG=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12 = 8(cm)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CN = 3 GN = 3.3 = 9 (cm)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AG = 2 GM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– 4 = 2x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– 2x = 4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4</a:t>
                </a:r>
              </a:p>
              <a:p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4</a:t>
                </a:r>
              </a:p>
              <a:p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2603B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20" y="607695"/>
                <a:ext cx="6600540" cy="5874429"/>
              </a:xfrm>
              <a:prstGeom prst="rect">
                <a:avLst/>
              </a:prstGeom>
              <a:blipFill>
                <a:blip r:embed="rId3"/>
                <a:stretch>
                  <a:fillRect l="-1941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E9D077F8-C0DB-164F-D9A4-9A605B0ABB5B}"/>
              </a:ext>
            </a:extLst>
          </p:cNvPr>
          <p:cNvSpPr/>
          <p:nvPr/>
        </p:nvSpPr>
        <p:spPr>
          <a:xfrm>
            <a:off x="721360" y="5261193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429B83-73AC-6F78-EDF0-37EA2F7B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949222"/>
            <a:ext cx="3891566" cy="33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9711E07-84D5-5E04-964D-A256AB0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5741" r="25521" b="48148"/>
          <a:stretch/>
        </p:blipFill>
        <p:spPr>
          <a:xfrm>
            <a:off x="541576" y="704849"/>
            <a:ext cx="10799524" cy="35167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939AC8C-5B7C-4C7D-976C-DD8E910CFBAF}"/>
              </a:ext>
            </a:extLst>
          </p:cNvPr>
          <p:cNvSpPr txBox="1"/>
          <p:nvPr/>
        </p:nvSpPr>
        <p:spPr>
          <a:xfrm flipH="1">
            <a:off x="2263142" y="4314828"/>
            <a:ext cx="7909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909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8A2CD8-B4BD-E670-26E4-17578A4D459C}"/>
              </a:ext>
            </a:extLst>
          </p:cNvPr>
          <p:cNvSpPr txBox="1"/>
          <p:nvPr/>
        </p:nvSpPr>
        <p:spPr>
          <a:xfrm flipH="1">
            <a:off x="2099625" y="1762128"/>
            <a:ext cx="8641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603BD"/>
                </a:solidFill>
                <a:latin typeface="+mj-lt"/>
              </a:rPr>
              <a:t>HOẠT ĐỘNG </a:t>
            </a:r>
            <a:r>
              <a:rPr lang="en-US" sz="44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015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F72117-0860-9F78-A064-D9B08EF09C85}"/>
              </a:ext>
            </a:extLst>
          </p:cNvPr>
          <p:cNvSpPr txBox="1"/>
          <p:nvPr/>
        </p:nvSpPr>
        <p:spPr>
          <a:xfrm>
            <a:off x="233680" y="0"/>
            <a:ext cx="5862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SGK TRANG 57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 = CN.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/>
              <p:nvPr/>
            </p:nvSpPr>
            <p:spPr>
              <a:xfrm>
                <a:off x="6096000" y="117163"/>
                <a:ext cx="6170580" cy="5454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 và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ACN có: 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AB = AC (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cân tại A)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2603BD"/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2603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AM=AN (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2603B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AC)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 =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ACN (c-g-c)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</a:t>
                </a:r>
              </a:p>
              <a:p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BM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CN (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AI cắt BC tại H (gt)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AH là trung tuyến của </a:t>
                </a:r>
                <a:r>
                  <a:rPr lang="en-US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</a:p>
              <a:p>
                <a:r>
                  <a:rPr lang="nl-NL" sz="2800" dirty="0">
                    <a:solidFill>
                      <a:srgbClr val="2603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H là trung điểm của BC</a:t>
                </a:r>
                <a:endParaRPr lang="en-US" sz="2800" dirty="0">
                  <a:solidFill>
                    <a:srgbClr val="2603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B304299-2C1A-62D5-31D6-08E53219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7163"/>
                <a:ext cx="6170580" cy="5454507"/>
              </a:xfrm>
              <a:prstGeom prst="rect">
                <a:avLst/>
              </a:prstGeom>
              <a:blipFill>
                <a:blip r:embed="rId3"/>
                <a:stretch>
                  <a:fillRect l="-1976" t="-1117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E9D077F8-C0DB-164F-D9A4-9A605B0ABB5B}"/>
              </a:ext>
            </a:extLst>
          </p:cNvPr>
          <p:cNvSpPr/>
          <p:nvPr/>
        </p:nvSpPr>
        <p:spPr>
          <a:xfrm>
            <a:off x="1046480" y="5363651"/>
            <a:ext cx="2084212" cy="5289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C392706-DDAD-6D32-1B06-E2F8723F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5" y="2249267"/>
            <a:ext cx="3911311" cy="3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9711E07-84D5-5E04-964D-A256AB0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5741" r="25521" b="48148"/>
          <a:stretch/>
        </p:blipFill>
        <p:spPr>
          <a:xfrm>
            <a:off x="541576" y="704849"/>
            <a:ext cx="10799524" cy="3516704"/>
          </a:xfrm>
          <a:prstGeom prst="rect">
            <a:avLst/>
          </a:prstGeom>
        </p:spPr>
      </p:pic>
      <p:sp>
        <p:nvSpPr>
          <p:cNvPr id="4" name="Hộp chú thích: Mũi tên Lên 3">
            <a:extLst>
              <a:ext uri="{FF2B5EF4-FFF2-40B4-BE49-F238E27FC236}">
                <a16:creationId xmlns:a16="http://schemas.microsoft.com/office/drawing/2014/main" id="{6CF84D95-DB3E-1FBE-E617-32DF11BE5567}"/>
              </a:ext>
            </a:extLst>
          </p:cNvPr>
          <p:cNvSpPr/>
          <p:nvPr/>
        </p:nvSpPr>
        <p:spPr>
          <a:xfrm>
            <a:off x="0" y="4140273"/>
            <a:ext cx="12080240" cy="2301167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989BBE8-F2ED-4ABC-650D-04650E79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6" t="26519" r="16917" b="13778"/>
          <a:stretch/>
        </p:blipFill>
        <p:spPr>
          <a:xfrm>
            <a:off x="152399" y="365759"/>
            <a:ext cx="11919219" cy="62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39E38F-5BDE-09F8-8FC0-1AA30447D953}"/>
              </a:ext>
            </a:extLst>
          </p:cNvPr>
          <p:cNvSpPr txBox="1"/>
          <p:nvPr/>
        </p:nvSpPr>
        <p:spPr>
          <a:xfrm>
            <a:off x="833820" y="188762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6A9A4FF-74DC-880F-5C6F-06745963DFA8}"/>
              </a:ext>
            </a:extLst>
          </p:cNvPr>
          <p:cNvSpPr txBox="1"/>
          <p:nvPr/>
        </p:nvSpPr>
        <p:spPr>
          <a:xfrm>
            <a:off x="833820" y="2684668"/>
            <a:ext cx="10333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1,2,3,5,6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75, 76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2C8BFDF-D0E7-048C-8AB2-3B4F9D124372}"/>
              </a:ext>
            </a:extLst>
          </p:cNvPr>
          <p:cNvSpPr txBox="1"/>
          <p:nvPr/>
        </p:nvSpPr>
        <p:spPr>
          <a:xfrm>
            <a:off x="3119120" y="4046974"/>
            <a:ext cx="830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!!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9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A3DA34B-BA18-1352-27AE-9193CC51ADF8}"/>
              </a:ext>
            </a:extLst>
          </p:cNvPr>
          <p:cNvSpPr txBox="1"/>
          <p:nvPr/>
        </p:nvSpPr>
        <p:spPr>
          <a:xfrm>
            <a:off x="393699" y="3429000"/>
            <a:ext cx="116967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2)</a:t>
            </a:r>
            <a:endParaRPr lang="en-US" sz="44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3D3CE2B-66BA-5630-FD89-ADE4B2B25FFA}"/>
              </a:ext>
            </a:extLst>
          </p:cNvPr>
          <p:cNvSpPr txBox="1"/>
          <p:nvPr/>
        </p:nvSpPr>
        <p:spPr>
          <a:xfrm>
            <a:off x="2028825" y="5779274"/>
            <a:ext cx="81343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3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8A2CD8-B4BD-E670-26E4-17578A4D459C}"/>
              </a:ext>
            </a:extLst>
          </p:cNvPr>
          <p:cNvSpPr txBox="1"/>
          <p:nvPr/>
        </p:nvSpPr>
        <p:spPr>
          <a:xfrm flipH="1">
            <a:off x="805815" y="227968"/>
            <a:ext cx="727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8CA2BF-3302-E92A-9361-B7354AC17FFC}"/>
              </a:ext>
            </a:extLst>
          </p:cNvPr>
          <p:cNvSpPr txBox="1"/>
          <p:nvPr/>
        </p:nvSpPr>
        <p:spPr>
          <a:xfrm flipH="1">
            <a:off x="805815" y="1850244"/>
            <a:ext cx="87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26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7DC5D45-F782-92AC-4637-9B96544A668B}"/>
              </a:ext>
            </a:extLst>
          </p:cNvPr>
          <p:cNvSpPr txBox="1"/>
          <p:nvPr/>
        </p:nvSpPr>
        <p:spPr>
          <a:xfrm flipH="1">
            <a:off x="1377341" y="935007"/>
            <a:ext cx="913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6CFCF5-0570-E200-B576-B2EE39EEFB54}"/>
              </a:ext>
            </a:extLst>
          </p:cNvPr>
          <p:cNvSpPr txBox="1"/>
          <p:nvPr/>
        </p:nvSpPr>
        <p:spPr>
          <a:xfrm flipH="1">
            <a:off x="1125550" y="2974551"/>
            <a:ext cx="1026601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26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8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93E7FAA-84E9-A0D2-3853-45FE4C90F3A6}"/>
              </a:ext>
            </a:extLst>
          </p:cNvPr>
          <p:cNvSpPr txBox="1"/>
          <p:nvPr/>
        </p:nvSpPr>
        <p:spPr>
          <a:xfrm>
            <a:off x="727551" y="1348091"/>
            <a:ext cx="107368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2603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2)</a:t>
            </a:r>
            <a:endParaRPr lang="en-US" sz="4000" dirty="0">
              <a:solidFill>
                <a:srgbClr val="2603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0B8EE31-DB22-0E59-DC34-FB3A43E50ABD}"/>
              </a:ext>
            </a:extLst>
          </p:cNvPr>
          <p:cNvSpPr txBox="1"/>
          <p:nvPr/>
        </p:nvSpPr>
        <p:spPr>
          <a:xfrm flipH="1">
            <a:off x="595470" y="3707825"/>
            <a:ext cx="1107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u="sng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u="sng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0514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8A2CD8-B4BD-E670-26E4-17578A4D459C}"/>
              </a:ext>
            </a:extLst>
          </p:cNvPr>
          <p:cNvSpPr txBox="1"/>
          <p:nvPr/>
        </p:nvSpPr>
        <p:spPr>
          <a:xfrm flipH="1">
            <a:off x="2089467" y="2463168"/>
            <a:ext cx="801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59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60BA0E-99EC-C0A9-37D1-3B9F038F4F1D}"/>
              </a:ext>
            </a:extLst>
          </p:cNvPr>
          <p:cNvSpPr txBox="1"/>
          <p:nvPr/>
        </p:nvSpPr>
        <p:spPr>
          <a:xfrm flipH="1">
            <a:off x="1397481" y="443021"/>
            <a:ext cx="533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F9887F7-5283-E040-35D3-AF82C9F43A14}"/>
              </a:ext>
            </a:extLst>
          </p:cNvPr>
          <p:cNvSpPr txBox="1"/>
          <p:nvPr/>
        </p:nvSpPr>
        <p:spPr>
          <a:xfrm flipH="1">
            <a:off x="600706" y="3561080"/>
            <a:ext cx="1119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FB78554-BCEE-8AC0-0046-CAA4B092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1680" r="80250" b="68296"/>
          <a:stretch/>
        </p:blipFill>
        <p:spPr>
          <a:xfrm>
            <a:off x="455470" y="525666"/>
            <a:ext cx="962331" cy="96693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EC8715-0565-91C1-54D1-80789AA763DD}"/>
              </a:ext>
            </a:extLst>
          </p:cNvPr>
          <p:cNvSpPr txBox="1"/>
          <p:nvPr/>
        </p:nvSpPr>
        <p:spPr>
          <a:xfrm flipH="1">
            <a:off x="1129027" y="944656"/>
            <a:ext cx="10662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marL="228600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7D69D88-0CD7-BD61-BD71-DC8C5761EE8A}"/>
              </a:ext>
            </a:extLst>
          </p:cNvPr>
          <p:cNvSpPr txBox="1"/>
          <p:nvPr/>
        </p:nvSpPr>
        <p:spPr>
          <a:xfrm flipH="1">
            <a:off x="500390" y="4716241"/>
            <a:ext cx="1119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48110EE7-C462-4FB0-165A-CDDE0068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77" y="545227"/>
            <a:ext cx="3720476" cy="273450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AD5F64B-3461-1170-C604-96F79D6A5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34" y="585867"/>
            <a:ext cx="3720476" cy="27345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365364-DD56-0438-DE90-67021E5B769D}"/>
              </a:ext>
            </a:extLst>
          </p:cNvPr>
          <p:cNvSpPr txBox="1"/>
          <p:nvPr/>
        </p:nvSpPr>
        <p:spPr>
          <a:xfrm flipH="1">
            <a:off x="3697887" y="1151097"/>
            <a:ext cx="526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8D4D1E-0D6D-0815-12B5-5A6CEED031E1}"/>
              </a:ext>
            </a:extLst>
          </p:cNvPr>
          <p:cNvSpPr txBox="1"/>
          <p:nvPr/>
        </p:nvSpPr>
        <p:spPr>
          <a:xfrm flipH="1">
            <a:off x="500390" y="3533367"/>
            <a:ext cx="1119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357A487E-EB7D-FF0F-A075-2ACEA177D8F3}"/>
              </a:ext>
            </a:extLst>
          </p:cNvPr>
          <p:cNvSpPr/>
          <p:nvPr/>
        </p:nvSpPr>
        <p:spPr>
          <a:xfrm>
            <a:off x="5704474" y="1809546"/>
            <a:ext cx="1016000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78FEBDDF-717C-E6DD-CF9D-8A9FE3471341}"/>
              </a:ext>
            </a:extLst>
          </p:cNvPr>
          <p:cNvSpPr/>
          <p:nvPr/>
        </p:nvSpPr>
        <p:spPr>
          <a:xfrm>
            <a:off x="959754" y="4471954"/>
            <a:ext cx="1559926" cy="107721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BA3AD3B-8F9E-537C-1E1F-B74749CAE016}"/>
              </a:ext>
            </a:extLst>
          </p:cNvPr>
          <p:cNvSpPr txBox="1"/>
          <p:nvPr/>
        </p:nvSpPr>
        <p:spPr>
          <a:xfrm flipH="1">
            <a:off x="1922790" y="4629685"/>
            <a:ext cx="788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 algn="ctr"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DFB78554-BCEE-8AC0-0046-CAA4B092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1680" r="80250" b="68296"/>
          <a:stretch/>
        </p:blipFill>
        <p:spPr>
          <a:xfrm>
            <a:off x="192031" y="367099"/>
            <a:ext cx="632549" cy="63557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7EC8715-0565-91C1-54D1-80789AA763DD}"/>
              </a:ext>
            </a:extLst>
          </p:cNvPr>
          <p:cNvSpPr txBox="1"/>
          <p:nvPr/>
        </p:nvSpPr>
        <p:spPr>
          <a:xfrm flipH="1">
            <a:off x="366066" y="1002674"/>
            <a:ext cx="85044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Tia AG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 =  …….. cm             BE = …….. cm	       EG = …….. cm               CG = …….. Cm		   CF = …….. cm         FG = …….. cm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 = …….. cm             AD = …….. cm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 = …….. cm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B932B8-9B99-7C81-E2F7-EE98E4B2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CBEFF15-BEBC-D5B3-3546-2DC71731A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38268"/>
              </p:ext>
            </p:extLst>
          </p:nvPr>
        </p:nvGraphicFramePr>
        <p:xfrm>
          <a:off x="2240640" y="5072980"/>
          <a:ext cx="4428213" cy="100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451" imgH="393529" progId="Equation.DSMT4">
                  <p:embed/>
                </p:oleObj>
              </mc:Choice>
              <mc:Fallback>
                <p:oleObj name="Equation" r:id="rId4" imgW="1726451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640" y="5072980"/>
                        <a:ext cx="4428213" cy="1009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ình ảnh 1">
            <a:extLst>
              <a:ext uri="{FF2B5EF4-FFF2-40B4-BE49-F238E27FC236}">
                <a16:creationId xmlns:a16="http://schemas.microsoft.com/office/drawing/2014/main" id="{17E278EC-A7EF-7D32-D3A5-F951573CF4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50" t="23888" r="20416" b="20740"/>
          <a:stretch/>
        </p:blipFill>
        <p:spPr>
          <a:xfrm>
            <a:off x="8870546" y="684886"/>
            <a:ext cx="2874413" cy="48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1262</Words>
  <PresentationFormat>Màn hình rộng</PresentationFormat>
  <Paragraphs>116</Paragraphs>
  <Slides>25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Chủ đề Office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2022-07-27T08:49:37Z</dcterms:created>
  <dcterms:modified xsi:type="dcterms:W3CDTF">2022-07-30T17:11:27Z</dcterms:modified>
</cp:coreProperties>
</file>