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4B673F-B59B-4D01-8FE7-DA50BCA713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4B673F-B59B-4D01-8FE7-DA50BCA713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4B673F-B59B-4D01-8FE7-DA50BCA713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4B673F-B59B-4D01-8FE7-DA50BCA713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4B673F-B59B-4D01-8FE7-DA50BCA713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4B673F-B59B-4D01-8FE7-DA50BCA713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4B673F-B59B-4D01-8FE7-DA50BCA713F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4B673F-B59B-4D01-8FE7-DA50BCA713F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B673F-B59B-4D01-8FE7-DA50BCA713F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4B673F-B59B-4D01-8FE7-DA50BCA713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4B673F-B59B-4D01-8FE7-DA50BCA713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F7E9-2666-4040-9AD7-759F9B99AF0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B673F-B59B-4D01-8FE7-DA50BCA713F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8F7E9-2666-4040-9AD7-759F9B99AF0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8871" y="212133"/>
            <a:ext cx="8173591" cy="1819529"/>
          </a:xfrm>
          <a:prstGeom prst="rect">
            <a:avLst/>
          </a:prstGeom>
        </p:spPr>
      </p:pic>
      <p:pic>
        <p:nvPicPr>
          <p:cNvPr id="5" name="Picture 4" descr="A picture containing graphical user interfac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4" y="2031662"/>
            <a:ext cx="6857028" cy="11988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919" y="3404761"/>
            <a:ext cx="6046860" cy="1052774"/>
          </a:xfrm>
          <a:prstGeom prst="rect">
            <a:avLst/>
          </a:prstGeom>
        </p:spPr>
      </p:pic>
      <p:pic>
        <p:nvPicPr>
          <p:cNvPr id="9" name="Picture 8"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4" y="4234375"/>
            <a:ext cx="9678570" cy="2411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722" y="22633"/>
            <a:ext cx="11289066" cy="123715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481" y="1135371"/>
            <a:ext cx="6683359" cy="1051578"/>
          </a:xfrm>
          <a:prstGeom prst="rect">
            <a:avLst/>
          </a:prstGeom>
        </p:spPr>
      </p:pic>
      <p:sp>
        <p:nvSpPr>
          <p:cNvPr id="6" name="AutoShape 2" descr="Cốc thuỷ tinh 500ml - cocobio.com.vn"/>
          <p:cNvSpPr>
            <a:spLocks noChangeAspect="1" noChangeArrowheads="1"/>
          </p:cNvSpPr>
          <p:nvPr/>
        </p:nvSpPr>
        <p:spPr bwMode="auto">
          <a:xfrm>
            <a:off x="5943600" y="3276600"/>
            <a:ext cx="1920240" cy="1920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4" name="Picture 6" descr="Cân điện tử là gì? Có những loại nào? Mua cân điện tử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099" y="1848245"/>
            <a:ext cx="5715000" cy="290288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cốc đong dung tích 1 lít - cocobio.com.vn"/>
          <p:cNvSpPr>
            <a:spLocks noChangeAspect="1" noChangeArrowheads="1"/>
          </p:cNvSpPr>
          <p:nvPr/>
        </p:nvSpPr>
        <p:spPr bwMode="auto">
          <a:xfrm>
            <a:off x="5943600" y="3276600"/>
            <a:ext cx="4472940" cy="4472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AutoShape 14" descr="cốc đong dung tích 1 lít - cocobio.com.v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20" y="1848245"/>
            <a:ext cx="5457135" cy="2902884"/>
          </a:xfrm>
          <a:prstGeom prst="rect">
            <a:avLst/>
          </a:prstGeom>
        </p:spPr>
      </p:pic>
      <p:pic>
        <p:nvPicPr>
          <p:cNvPr id="17" name="Picture 16" descr="Graphical user interface, text, chat or text messag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553" y="3377043"/>
            <a:ext cx="5674659" cy="348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6" presetClass="entr" presetSubtype="16"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ircle(in)">
                                      <p:cBhvr>
                                        <p:cTn id="15" dur="20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467" y="323557"/>
            <a:ext cx="12017681" cy="63163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457" y="423161"/>
            <a:ext cx="7280518" cy="184173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32" y="2285840"/>
            <a:ext cx="7068536" cy="2286319"/>
          </a:xfrm>
          <a:prstGeom prst="rect">
            <a:avLst/>
          </a:prstGeom>
        </p:spPr>
      </p:pic>
      <p:pic>
        <p:nvPicPr>
          <p:cNvPr id="7" name="Picture 6"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033" y="4467336"/>
            <a:ext cx="2353003" cy="15527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655" y="0"/>
            <a:ext cx="11256645" cy="3732530"/>
          </a:xfrm>
          <a:prstGeom prst="rect">
            <a:avLst/>
          </a:prstGeom>
        </p:spPr>
      </p:pic>
      <p:pic>
        <p:nvPicPr>
          <p:cNvPr id="5" name="Picture 4"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525" y="3261360"/>
            <a:ext cx="3927475" cy="3793490"/>
          </a:xfrm>
          <a:prstGeom prst="rect">
            <a:avLst/>
          </a:prstGeom>
        </p:spPr>
      </p:pic>
      <p:pic>
        <p:nvPicPr>
          <p:cNvPr id="3078" name="Picture 6" descr="Dùng loại thước đo thích hợp nào trong hình 5.1 để đo các độ dài sau đây?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8845"/>
            <a:ext cx="8418195" cy="3398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495" y="170815"/>
            <a:ext cx="12035790" cy="3484880"/>
          </a:xfrm>
          <a:prstGeom prst="rect">
            <a:avLst/>
          </a:prstGeom>
        </p:spPr>
      </p:pic>
      <p:pic>
        <p:nvPicPr>
          <p:cNvPr id="5" name="Picture 4" descr="Graphical user interface, text,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12191365" cy="35344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 y="362585"/>
            <a:ext cx="11951970" cy="59524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785" y="385445"/>
            <a:ext cx="11568430" cy="1038860"/>
          </a:xfrm>
          <a:prstGeom prst="rect">
            <a:avLst/>
          </a:prstGeom>
        </p:spPr>
      </p:pic>
      <p:pic>
        <p:nvPicPr>
          <p:cNvPr id="5" name="Picture 4" descr="Text, let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4305"/>
            <a:ext cx="12192000" cy="2410460"/>
          </a:xfrm>
          <a:prstGeom prst="rect">
            <a:avLst/>
          </a:prstGeom>
        </p:spPr>
      </p:pic>
      <p:pic>
        <p:nvPicPr>
          <p:cNvPr id="7" name="Picture 6"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85" y="3834765"/>
            <a:ext cx="11991340" cy="30092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2755" y="-116840"/>
            <a:ext cx="11708765" cy="1508760"/>
          </a:xfrm>
          <a:prstGeom prst="rect">
            <a:avLst/>
          </a:prstGeom>
        </p:spPr>
      </p:pic>
      <p:pic>
        <p:nvPicPr>
          <p:cNvPr id="5" name="Picture 4"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 y="1489710"/>
            <a:ext cx="11473180" cy="2624455"/>
          </a:xfrm>
          <a:prstGeom prst="rect">
            <a:avLst/>
          </a:prstGeom>
        </p:spPr>
      </p:pic>
      <p:pic>
        <p:nvPicPr>
          <p:cNvPr id="7" name="Picture 6"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 y="3956050"/>
            <a:ext cx="11835130" cy="29476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495" y="321581"/>
            <a:ext cx="6212542" cy="6214837"/>
          </a:xfrm>
          <a:prstGeom prst="rect">
            <a:avLst/>
          </a:prstGeom>
        </p:spPr>
      </p:pic>
      <p:pic>
        <p:nvPicPr>
          <p:cNvPr id="5" name="Picture 4" descr="Tab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597" y="288290"/>
            <a:ext cx="5833403" cy="65697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85" y="943256"/>
            <a:ext cx="10515600" cy="2852737"/>
          </a:xfrm>
        </p:spPr>
        <p:txBody>
          <a:bodyPr>
            <a:normAutofit/>
          </a:bodyPr>
          <a:lstStyle/>
          <a:p>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Tập</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hợp</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của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đơn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vị</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gọi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là</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hệ</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đơn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vị.Trong</a:t>
            </a:r>
            <a:r>
              <a:rPr lang="en-US" sz="3500" b="1" dirty="0">
                <a:latin typeface="Times New Roman" panose="02020603050405020304" pitchFamily="18" charset="0"/>
                <a:cs typeface="Times New Roman" panose="02020603050405020304" pitchFamily="18" charset="0"/>
              </a:rPr>
              <a:t> khoa </a:t>
            </a:r>
            <a:r>
              <a:rPr lang="en-US" sz="3500" b="1" dirty="0" err="1">
                <a:latin typeface="Times New Roman" panose="02020603050405020304" pitchFamily="18" charset="0"/>
                <a:cs typeface="Times New Roman" panose="02020603050405020304" pitchFamily="18" charset="0"/>
              </a:rPr>
              <a:t>học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có</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rất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nhiều</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hệ</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đơn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vị</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được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sử</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dụng,trong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đó</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thông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dụng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nhất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là</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hệ</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đơn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vị</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lường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quốc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tế</a:t>
            </a:r>
            <a:r>
              <a:rPr lang="en-US" sz="3500" b="1" dirty="0">
                <a:latin typeface="Times New Roman" panose="02020603050405020304" pitchFamily="18" charset="0"/>
                <a:cs typeface="Times New Roman" panose="02020603050405020304" pitchFamily="18" charset="0"/>
              </a:rPr>
              <a:t> SI </a:t>
            </a:r>
            <a:r>
              <a:rPr lang="en-US" sz="3500" b="1" dirty="0" err="1">
                <a:latin typeface="Times New Roman" panose="02020603050405020304" pitchFamily="18" charset="0"/>
                <a:cs typeface="Times New Roman" panose="02020603050405020304" pitchFamily="18" charset="0"/>
              </a:rPr>
              <a:t>được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xây</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dựng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trên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cơ</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sở</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của</a:t>
            </a:r>
            <a:r>
              <a:rPr lang="en-US" sz="3500" b="1" dirty="0">
                <a:latin typeface="Times New Roman" panose="02020603050405020304" pitchFamily="18" charset="0"/>
                <a:cs typeface="Times New Roman" panose="02020603050405020304" pitchFamily="18" charset="0"/>
              </a:rPr>
              <a:t> 7 </a:t>
            </a:r>
            <a:r>
              <a:rPr lang="en-US" sz="3500" b="1" dirty="0" err="1">
                <a:latin typeface="Times New Roman" panose="02020603050405020304" pitchFamily="18" charset="0"/>
                <a:cs typeface="Times New Roman" panose="02020603050405020304" pitchFamily="18" charset="0"/>
              </a:rPr>
              <a:t>đơn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vị</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cơ</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bản</a:t>
            </a:r>
            <a:r>
              <a:rPr lang="en-US" sz="3500" b="1" dirty="0">
                <a:latin typeface="Times New Roman" panose="02020603050405020304" pitchFamily="18" charset="0"/>
                <a:cs typeface="Times New Roman" panose="02020603050405020304" pitchFamily="18" charset="0"/>
              </a:rPr>
              <a:t>: m, kg, s, K, A, mol, cd</a:t>
            </a:r>
            <a:endParaRPr lang="en-US" sz="35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70485" y="4414557"/>
            <a:ext cx="10515600" cy="1500187"/>
          </a:xfrm>
        </p:spPr>
        <p:txBody>
          <a:bodyPr>
            <a:normAutofit/>
          </a:bodyPr>
          <a:lstStyle/>
          <a:p>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Ngoài</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những</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đơn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vị</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cơ</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bản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đơn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vị</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còn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lại</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gọi</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là</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đơn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vị</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dẫn</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xuất</a:t>
            </a:r>
            <a:r>
              <a:rPr lang="en-US" sz="3500" b="1" dirty="0">
                <a:solidFill>
                  <a:schemeClr val="tx1"/>
                </a:solidFill>
                <a:latin typeface="Times New Roman" panose="02020603050405020304" pitchFamily="18" charset="0"/>
                <a:cs typeface="Times New Roman" panose="02020603050405020304" pitchFamily="18" charset="0"/>
              </a:rPr>
              <a:t>: km, </a:t>
            </a:r>
            <a:r>
              <a:rPr lang="en-US" sz="3500" b="1" dirty="0" err="1">
                <a:solidFill>
                  <a:schemeClr val="tx1"/>
                </a:solidFill>
                <a:latin typeface="Times New Roman" panose="02020603050405020304" pitchFamily="18" charset="0"/>
                <a:cs typeface="Times New Roman" panose="02020603050405020304" pitchFamily="18" charset="0"/>
              </a:rPr>
              <a:t>phút</a:t>
            </a:r>
            <a:r>
              <a:rPr lang="en-US" sz="3500" b="1" dirty="0">
                <a:solidFill>
                  <a:schemeClr val="tx1"/>
                </a:solidFill>
                <a:latin typeface="Times New Roman" panose="02020603050405020304" pitchFamily="18" charset="0"/>
                <a:cs typeface="Times New Roman" panose="02020603050405020304" pitchFamily="18" charset="0"/>
              </a:rPr>
              <a:t>, mA,….</a:t>
            </a:r>
            <a:endParaRPr lang="en-US" sz="35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5307" y="-341813"/>
            <a:ext cx="5795811" cy="193193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1" y="1557008"/>
            <a:ext cx="11094309" cy="2248510"/>
          </a:xfrm>
          <a:prstGeom prst="rect">
            <a:avLst/>
          </a:prstGeom>
        </p:spPr>
      </p:pic>
      <p:pic>
        <p:nvPicPr>
          <p:cNvPr id="7" name="Picture 6" descr="Text, lett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448" y="3555176"/>
            <a:ext cx="9018623" cy="3235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8139" y="0"/>
            <a:ext cx="9856694" cy="70057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3889" y="402670"/>
            <a:ext cx="10086536" cy="3634758"/>
          </a:xfrm>
          <a:prstGeom prst="rect">
            <a:avLst/>
          </a:prstGeom>
        </p:spPr>
      </p:pic>
      <p:pic>
        <p:nvPicPr>
          <p:cNvPr id="5" name="Picture 4" descr="Graphical user interface, text, application, chat or text messag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89" y="3277772"/>
            <a:ext cx="10649243" cy="3580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5546" y="248277"/>
            <a:ext cx="10292065" cy="1590896"/>
          </a:xfrm>
          <a:prstGeom prst="rect">
            <a:avLst/>
          </a:prstGeom>
        </p:spPr>
      </p:pic>
      <p:pic>
        <p:nvPicPr>
          <p:cNvPr id="5" name="Picture 4" descr="Text, let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017059"/>
            <a:ext cx="11734800" cy="4840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3071" y="0"/>
            <a:ext cx="11282081" cy="4370294"/>
          </a:xfrm>
          <a:prstGeom prst="rect">
            <a:avLst/>
          </a:prstGeom>
        </p:spPr>
      </p:pic>
      <p:pic>
        <p:nvPicPr>
          <p:cNvPr id="5" name="Picture 4"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12192000" cy="3617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68789" y="-734623"/>
            <a:ext cx="7055568" cy="7848117"/>
          </a:xfrm>
          <a:prstGeom prst="rect">
            <a:avLst/>
          </a:prstGeom>
        </p:spPr>
      </p:pic>
      <p:pic>
        <p:nvPicPr>
          <p:cNvPr id="1026" name="Picture 2" descr="Hành trình 50 năm khám phá sao Hỏa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41"/>
            <a:ext cx="5768788" cy="6506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Words>
  <PresentationFormat>Widescreen</PresentationFormat>
  <Paragraphs>4</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PowerPoint 演示文稿</vt:lpstr>
      <vt:lpstr>- Tập hợp của đơn vị gọi là hệ đơn vị.Trong khoa học có rất nhiều hệ đơn vị được sử dụng,trong đó thông dụng nhất là hệ đơn vị đo lường quốc tế SI được xây dựng trên cơ sở của 7 đơn vị cơ bản: m, kg, s, K, A, mol, cd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2022-06-15T08:12:00Z</dcterms:created>
  <dcterms:modified xsi:type="dcterms:W3CDTF">2022-06-16T02:34:26Z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F92F11D4702040349A34EDA7439AD81F</vt:lpwstr>
  </property>
  <property fmtid="{D5CDD505-2E9C-101B-9397-08002B2CF9AE}" pid="3" name="KSOProductBuildVer">
    <vt:lpwstr>1033-11.2.0.11156</vt:lpwstr>
  </property>
</Properties>
</file>