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bookmarkIdSeed="3">
  <p:sldMasterIdLst>
    <p:sldMasterId id="2147483673" r:id="rId1"/>
  </p:sldMasterIdLst>
  <p:notesMasterIdLst>
    <p:notesMasterId r:id="rId19"/>
  </p:notesMasterIdLst>
  <p:sldIdLst>
    <p:sldId id="257" r:id="rId2"/>
    <p:sldId id="256" r:id="rId3"/>
    <p:sldId id="284" r:id="rId4"/>
    <p:sldId id="291" r:id="rId5"/>
    <p:sldId id="351" r:id="rId6"/>
    <p:sldId id="289" r:id="rId7"/>
    <p:sldId id="270" r:id="rId8"/>
    <p:sldId id="298" r:id="rId9"/>
    <p:sldId id="258" r:id="rId10"/>
    <p:sldId id="269" r:id="rId11"/>
    <p:sldId id="303" r:id="rId12"/>
    <p:sldId id="322" r:id="rId13"/>
    <p:sldId id="300" r:id="rId14"/>
    <p:sldId id="330" r:id="rId15"/>
    <p:sldId id="321" r:id="rId16"/>
    <p:sldId id="319" r:id="rId17"/>
    <p:sldId id="283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mbria Math" panose="02040503050406030204" pitchFamily="18" charset="0"/>
      <p:regular r:id="rId24"/>
    </p:embeddedFont>
    <p:embeddedFont>
      <p:font typeface="Gill Sans MT" panose="020B0502020104020203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5281E1-522B-4D97-AF00-E2DA4D65B6B1}">
          <p14:sldIdLst>
            <p14:sldId id="257"/>
            <p14:sldId id="256"/>
            <p14:sldId id="284"/>
            <p14:sldId id="291"/>
            <p14:sldId id="351"/>
            <p14:sldId id="289"/>
            <p14:sldId id="270"/>
            <p14:sldId id="298"/>
            <p14:sldId id="258"/>
            <p14:sldId id="269"/>
            <p14:sldId id="303"/>
            <p14:sldId id="322"/>
            <p14:sldId id="300"/>
            <p14:sldId id="330"/>
            <p14:sldId id="321"/>
            <p14:sldId id="319"/>
            <p14:sldId id="283"/>
          </p14:sldIdLst>
        </p14:section>
        <p14:section name="Untitled Section" id="{89BF1163-5CF7-42C5-AC10-D6A6AEA736F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66"/>
    <a:srgbClr val="D9DDC3"/>
    <a:srgbClr val="F8DC6E"/>
    <a:srgbClr val="F8C2D9"/>
    <a:srgbClr val="FFFF66"/>
    <a:srgbClr val="FFFF99"/>
    <a:srgbClr val="CCFF99"/>
    <a:srgbClr val="FAC8BB"/>
    <a:srgbClr val="EF9F54"/>
    <a:srgbClr val="CCD5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0CB8E1-AB03-4AD6-88DA-9887F546E4C6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B946E5-C428-4D0F-AD8E-82AA63A364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68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6669" y="1203448"/>
            <a:ext cx="12955610" cy="3812147"/>
          </a:xfrm>
        </p:spPr>
        <p:txBody>
          <a:bodyPr bIns="0" anchor="b">
            <a:normAutofit/>
          </a:bodyPr>
          <a:lstStyle>
            <a:lvl1pPr algn="l">
              <a:defRPr sz="99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6670" y="5296807"/>
            <a:ext cx="12955608" cy="1466432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2700" b="0" cap="all" baseline="0">
                <a:solidFill>
                  <a:schemeClr val="tx1"/>
                </a:solidFill>
              </a:defRPr>
            </a:lvl1pPr>
            <a:lvl2pPr marL="685800" indent="0" algn="ctr">
              <a:buNone/>
              <a:defRPr sz="27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4751" y="493961"/>
            <a:ext cx="7460873" cy="463802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156497" y="1198460"/>
            <a:ext cx="1216529" cy="75536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3626670" y="5292813"/>
            <a:ext cx="1295560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640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5801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158667" y="1198460"/>
            <a:ext cx="2423613" cy="6989834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7008" y="1198460"/>
            <a:ext cx="11743245" cy="69898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158667" y="1198460"/>
            <a:ext cx="0" cy="6989834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787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0F6A5-6B71-4069-8526-03003AC405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F1692-9F8D-411A-9C16-425555511FE8}" type="datetimeFigureOut">
              <a:rPr lang="en-US" smtClean="0"/>
              <a:t>11/28/2022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5F6D3-5025-4906-ACBE-23FA4E0F6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2DEA1-0785-4CEA-B6F1-F45BC0D3C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C251A6-B550-4BE8-B3BA-DA9D45F97A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659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59109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1359" y="2634195"/>
            <a:ext cx="12964731" cy="2831925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81359" y="5709293"/>
            <a:ext cx="12945669" cy="1519394"/>
          </a:xfrm>
        </p:spPr>
        <p:txBody>
          <a:bodyPr tIns="91440">
            <a:normAutofit/>
          </a:bodyPr>
          <a:lstStyle>
            <a:lvl1pPr marL="0" indent="0" algn="l">
              <a:buNone/>
              <a:defRPr sz="2700">
                <a:solidFill>
                  <a:schemeClr val="tx1"/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181359" y="5707478"/>
            <a:ext cx="1294566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625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3826" y="1207334"/>
            <a:ext cx="14408453" cy="15889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0997" y="3016318"/>
            <a:ext cx="6967728" cy="51728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620657" y="3026015"/>
            <a:ext cx="6967728" cy="51622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9732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0787" y="1206245"/>
            <a:ext cx="14411492" cy="15844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787" y="3029324"/>
            <a:ext cx="6967728" cy="1202915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787" y="4236404"/>
            <a:ext cx="6967728" cy="39666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618543" y="3034505"/>
            <a:ext cx="6967728" cy="1203356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3300" b="0" cap="all" baseline="0">
                <a:solidFill>
                  <a:schemeClr val="accent1"/>
                </a:solidFill>
              </a:defRPr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618543" y="4232237"/>
            <a:ext cx="6967728" cy="39560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7498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2180844" y="2770632"/>
            <a:ext cx="1441128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118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88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007" y="1198460"/>
            <a:ext cx="4909649" cy="3370676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65571" y="1198461"/>
            <a:ext cx="9018705" cy="6988239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7007" y="4808237"/>
            <a:ext cx="4912520" cy="3372272"/>
          </a:xfrm>
        </p:spPr>
        <p:txBody>
          <a:bodyPr/>
          <a:lstStyle>
            <a:lvl1pPr marL="0" indent="0" algn="l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2172420" y="4808237"/>
            <a:ext cx="490423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8752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1216081" y="723256"/>
            <a:ext cx="6111800" cy="7723652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6809" y="1694270"/>
            <a:ext cx="8298492" cy="2745876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186584" y="1683814"/>
            <a:ext cx="4186757" cy="5799491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75494" y="4718988"/>
            <a:ext cx="8286606" cy="3005613"/>
          </a:xfrm>
        </p:spPr>
        <p:txBody>
          <a:bodyPr>
            <a:normAutofit/>
          </a:bodyPr>
          <a:lstStyle>
            <a:lvl1pPr marL="0" indent="0" algn="l">
              <a:buNone/>
              <a:defRPr sz="27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71074" y="8204785"/>
            <a:ext cx="8291027" cy="48018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71073" y="477961"/>
            <a:ext cx="8311506" cy="481397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2171074" y="4715408"/>
            <a:ext cx="829102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9054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029215"/>
            <a:ext cx="18288000" cy="6158912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9189720"/>
            <a:ext cx="18288000" cy="11144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7369" y="1206779"/>
            <a:ext cx="14404913" cy="15738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7369" y="3023599"/>
            <a:ext cx="14404913" cy="517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331208" y="495555"/>
            <a:ext cx="5251073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7369" y="493961"/>
            <a:ext cx="8908254" cy="4638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091" y="1198460"/>
            <a:ext cx="1216529" cy="75536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42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9192620"/>
            <a:ext cx="18288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68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48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120000"/>
        </a:lnSpc>
        <a:spcBef>
          <a:spcPts val="1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3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7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1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120000"/>
        </a:lnSpc>
        <a:spcBef>
          <a:spcPts val="75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8" Type="http://schemas.openxmlformats.org/officeDocument/2006/relationships/image" Target="../media/image64.png"/><Relationship Id="rId17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1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25822" y="4233245"/>
            <a:ext cx="13487120" cy="28154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TIẾT HỌC NGÀY HÔM NAY!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7086600" y="1384636"/>
            <a:ext cx="48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7" name="Rectangle 6"/>
          <p:cNvSpPr/>
          <p:nvPr/>
        </p:nvSpPr>
        <p:spPr>
          <a:xfrm>
            <a:off x="1170346" y="2594908"/>
            <a:ext cx="1638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Định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lí</a:t>
            </a:r>
            <a:r>
              <a:rPr lang="en-US" sz="40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2: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Trong một tam giác, cạnh đối diện với góc lớn hơn là cạnh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218" y="5143500"/>
            <a:ext cx="7474482" cy="37196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1808544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𝐵</m:t>
                                  </m:r>
                                </m:e>
                              </m:acc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Arial" panose="020B0604020202020204" pitchFamily="34" charset="0"/>
                                </a:rPr>
                                <m:t>&gt;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 kern="1200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Arial" panose="020B0604020202020204" pitchFamily="34" charset="0"/>
                                    </a:rPr>
                                    <m:t>𝐶</m:t>
                                  </m:r>
                                </m:e>
                              </m:acc>
                            </m:oMath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23939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Table 1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28728604"/>
                  </p:ext>
                </p:extLst>
              </p:nvPr>
            </p:nvGraphicFramePr>
            <p:xfrm>
              <a:off x="10287000" y="5767768"/>
              <a:ext cx="5609469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1294883">
                      <a:extLst>
                        <a:ext uri="{9D8B030D-6E8A-4147-A177-3AD203B41FA5}">
                          <a16:colId xmlns:a16="http://schemas.microsoft.com/office/drawing/2014/main" val="3402036721"/>
                        </a:ext>
                      </a:extLst>
                    </a:gridCol>
                    <a:gridCol w="4314586">
                      <a:extLst>
                        <a:ext uri="{9D8B030D-6E8A-4147-A177-3AD203B41FA5}">
                          <a16:colId xmlns:a16="http://schemas.microsoft.com/office/drawing/2014/main" val="2867080736"/>
                        </a:ext>
                      </a:extLst>
                    </a:gridCol>
                  </a:tblGrid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30085" r="-141" b="-11052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106120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507235262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349358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375970">
            <a:off x="17465327" y="8749420"/>
            <a:ext cx="788582" cy="11903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11445" y="991608"/>
            <a:ext cx="5988909" cy="110389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nl-NL" sz="5000" b="1" dirty="0">
                <a:ln w="0"/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</a:t>
            </a:r>
            <a:endParaRPr lang="en-US" sz="5000" b="1" dirty="0">
              <a:ln w="0"/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200" y="2273751"/>
            <a:ext cx="16611600" cy="4811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trả lời câu hỏi trong tình huống mở đầu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 trận bóng đá, trái bóng đang ở vị trí D, ba cầu thủ đứng thẳng hàng tại vị trí A, B, C trên sân với số áo lần lượt là 4, 2, 3 như hình 9.1. Theo em, cầu thủ nào gần trái bóng nhất, cầu thủ nào xa trái bóng nhất? Tại sao? (Biết rằng góc ACD là góc tù).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903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17096" y="1182577"/>
            <a:ext cx="615471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LUYỆN TẬP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5791200" y="2965821"/>
            <a:ext cx="6858000" cy="2819400"/>
            <a:chOff x="5791200" y="4054003"/>
            <a:chExt cx="6858000" cy="2819400"/>
          </a:xfrm>
        </p:grpSpPr>
        <p:sp>
          <p:nvSpPr>
            <p:cNvPr id="5" name="Rectangular Callout 4"/>
            <p:cNvSpPr/>
            <p:nvPr/>
          </p:nvSpPr>
          <p:spPr>
            <a:xfrm>
              <a:off x="5791200" y="4054003"/>
              <a:ext cx="6858000" cy="2819400"/>
            </a:xfrm>
            <a:prstGeom prst="wedgeRectCallout">
              <a:avLst>
                <a:gd name="adj1" fmla="val -56991"/>
                <a:gd name="adj2" fmla="val 43810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164715" y="4435003"/>
              <a:ext cx="6110968" cy="1938992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nl-NL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THẢO LUẬN NHÓM ĐÔI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hoàn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thành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các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 </a:t>
              </a:r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</a:rPr>
                <a:t>tập</a:t>
              </a:r>
              <a:endParaRPr lang="en-US" sz="40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0021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=105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=35</a:t>
                </a:r>
                <a:r>
                  <a:rPr lang="en-US" sz="4000" baseline="30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o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7577" y="2224352"/>
                <a:ext cx="11506200" cy="2779607"/>
              </a:xfrm>
              <a:prstGeom prst="rect">
                <a:avLst/>
              </a:prstGeom>
              <a:blipFill>
                <a:blip r:embed="rId15"/>
                <a:stretch>
                  <a:fillRect l="-1854" b="-8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Oval Callout 16"/>
          <p:cNvSpPr/>
          <p:nvPr/>
        </p:nvSpPr>
        <p:spPr>
          <a:xfrm>
            <a:off x="8513525" y="531511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Xét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=105</m:t>
                    </m:r>
                    <m:r>
                      <a:rPr lang="en-US" sz="4000" i="1" baseline="30000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⇒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90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r>
                      <a:rPr lang="en-US" sz="4000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180</m:t>
                    </m:r>
                    <m:r>
                      <a:rPr lang="en-US" sz="4000" i="1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𝑜</m:t>
                    </m:r>
                    <m:r>
                      <a:rPr lang="en-US" sz="4000" b="0" i="0" baseline="30000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000" y="6667500"/>
                <a:ext cx="9144000" cy="2925032"/>
              </a:xfrm>
              <a:prstGeom prst="rect">
                <a:avLst/>
              </a:prstGeom>
              <a:blipFill>
                <a:blip r:embed="rId17"/>
                <a:stretch>
                  <a:fillRect l="-240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>
                  <a:lnSpc>
                    <a:spcPct val="150000"/>
                  </a:lnSpc>
                </a:pP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⇒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</m:t>
                        </m:r>
                        <m:r>
                          <a:rPr lang="en-US" sz="40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7655" y="7606507"/>
                <a:ext cx="3438955" cy="924356"/>
              </a:xfrm>
              <a:prstGeom prst="rect">
                <a:avLst/>
              </a:prstGeom>
              <a:blipFill>
                <a:blip r:embed="rId18"/>
                <a:stretch>
                  <a:fillRect l="-6206" r="-5496" b="-27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>
            <a:off x="6418025" y="718859"/>
            <a:ext cx="5943600" cy="1136203"/>
            <a:chOff x="5638800" y="495300"/>
            <a:chExt cx="5943600" cy="1136203"/>
          </a:xfrm>
        </p:grpSpPr>
        <p:grpSp>
          <p:nvGrpSpPr>
            <p:cNvPr id="25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2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26" name="TextBox 2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9.1: (SGK – tr.62)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686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189688" y="3550756"/>
            <a:ext cx="6154712" cy="1407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056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6172200" y="425897"/>
            <a:ext cx="5943600" cy="1136203"/>
            <a:chOff x="5638800" y="495300"/>
            <a:chExt cx="5943600" cy="1136203"/>
          </a:xfrm>
        </p:grpSpPr>
        <p:grpSp>
          <p:nvGrpSpPr>
            <p:cNvPr id="14" name="Group 6"/>
            <p:cNvGrpSpPr/>
            <p:nvPr/>
          </p:nvGrpSpPr>
          <p:grpSpPr>
            <a:xfrm>
              <a:off x="5638800" y="495300"/>
              <a:ext cx="5943600" cy="1136203"/>
              <a:chOff x="0" y="0"/>
              <a:chExt cx="7267641" cy="2387260"/>
            </a:xfrm>
          </p:grpSpPr>
          <p:sp>
            <p:nvSpPr>
              <p:cNvPr id="17" name="Freeform 7"/>
              <p:cNvSpPr/>
              <p:nvPr/>
            </p:nvSpPr>
            <p:spPr>
              <a:xfrm>
                <a:off x="0" y="0"/>
                <a:ext cx="7267641" cy="2387260"/>
              </a:xfrm>
              <a:custGeom>
                <a:avLst/>
                <a:gdLst/>
                <a:ahLst/>
                <a:cxnLst/>
                <a:rect l="l" t="t" r="r" b="b"/>
                <a:pathLst>
                  <a:path w="8385740" h="2387260">
                    <a:moveTo>
                      <a:pt x="8261280" y="2387260"/>
                    </a:moveTo>
                    <a:lnTo>
                      <a:pt x="124460" y="2387260"/>
                    </a:lnTo>
                    <a:cubicBezTo>
                      <a:pt x="55880" y="2387260"/>
                      <a:pt x="0" y="2331379"/>
                      <a:pt x="0" y="2262799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8261280" y="0"/>
                    </a:lnTo>
                    <a:cubicBezTo>
                      <a:pt x="8329860" y="0"/>
                      <a:pt x="8385740" y="55880"/>
                      <a:pt x="8385740" y="124460"/>
                    </a:cubicBezTo>
                    <a:lnTo>
                      <a:pt x="8385740" y="2262800"/>
                    </a:lnTo>
                    <a:cubicBezTo>
                      <a:pt x="8385740" y="2331380"/>
                      <a:pt x="8329860" y="2387260"/>
                      <a:pt x="8261280" y="2387260"/>
                    </a:cubicBezTo>
                    <a:close/>
                  </a:path>
                </a:pathLst>
              </a:cu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</p:sp>
        </p:grpSp>
        <p:sp>
          <p:nvSpPr>
            <p:cNvPr id="16" name="TextBox 15"/>
            <p:cNvSpPr txBox="1"/>
            <p:nvPr/>
          </p:nvSpPr>
          <p:spPr>
            <a:xfrm>
              <a:off x="6018846" y="696697"/>
              <a:ext cx="556355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9.4: (SGK – tr.62)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Mai,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đến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D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lần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lượt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3 con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AD, BD, CD (H.9.7).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rằng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A,B,C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trên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nằm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giữa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C,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 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Hỏi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2019300"/>
                <a:ext cx="15803367" cy="3816622"/>
              </a:xfrm>
              <a:prstGeom prst="rect">
                <a:avLst/>
              </a:prstGeom>
              <a:blipFill>
                <a:blip r:embed="rId13"/>
                <a:stretch>
                  <a:fillRect l="-1350" r="-1350" b="-3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6052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Callout 8"/>
          <p:cNvSpPr/>
          <p:nvPr/>
        </p:nvSpPr>
        <p:spPr>
          <a:xfrm>
            <a:off x="8382000" y="8001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trong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2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độ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dài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ACD.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Mai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thuộc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thẳng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AC. 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ea typeface="Times New Roman" panose="02020603050405020304" pitchFamily="18" charset="0"/>
                    <a:cs typeface="Arial" panose="020B0604020202020204" pitchFamily="34" charset="0"/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000" i="1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𝐵𝐶𝐷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tù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BCD. 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Theo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BD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CD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 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Việt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sẽ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xa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hơn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người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gần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1812427"/>
                <a:ext cx="16002000" cy="7674473"/>
              </a:xfrm>
              <a:prstGeom prst="rect">
                <a:avLst/>
              </a:prstGeom>
              <a:blipFill>
                <a:blip r:embed="rId12"/>
                <a:stretch>
                  <a:fillRect l="-1219" b="-9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1881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2225822" y="4233245"/>
            <a:ext cx="13487120" cy="30008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500" b="1">
                <a:latin typeface="Arial" panose="020B0604020202020204" pitchFamily="34" charset="0"/>
                <a:cs typeface="Arial" panose="020B0604020202020204" pitchFamily="34" charset="0"/>
              </a:rPr>
              <a:t>CẢM ƠN CÁC EM ĐÃ CHÚ Ý LẮNG NGHE BÀI GIẢNG!</a:t>
            </a:r>
          </a:p>
        </p:txBody>
      </p:sp>
    </p:spTree>
    <p:extLst>
      <p:ext uri="{BB962C8B-B14F-4D97-AF65-F5344CB8AC3E}">
        <p14:creationId xmlns:p14="http://schemas.microsoft.com/office/powerpoint/2010/main" val="34249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905000" y="2447479"/>
            <a:ext cx="14097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vi-VN" sz="6300" b="1" kern="0" dirty="0">
                <a:solidFill>
                  <a:srgbClr val="FF0000"/>
                </a:solidFill>
              </a:rPr>
              <a:t>CHƯƠNG IX. QUAN HỆ GIỮA CÁC YẾU TỐ TRONG MỘT TAM GIÁC</a:t>
            </a:r>
            <a:endParaRPr lang="en-US" sz="6300" b="1" kern="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81200" y="5753100"/>
            <a:ext cx="140208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5800" b="1" kern="0" dirty="0">
                <a:solidFill>
                  <a:srgbClr val="00B05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31: QUAN HỆ GIỮA GÓC VÀ CẠNH ĐỐI DIỆN TRONG MỘT TAM GIÁC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14:warp dir="in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4600" y="3314700"/>
            <a:ext cx="137922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1000"/>
              </a:spcAft>
            </a:pPr>
            <a:r>
              <a:rPr lang="en-US" sz="65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  <a:r>
              <a:rPr lang="vi-VN" sz="6500" b="1" dirty="0">
                <a:ea typeface="Calibri" panose="020F0502020204030204" pitchFamily="34" charset="0"/>
                <a:cs typeface="Arial" panose="020B0604020202020204" pitchFamily="34" charset="0"/>
              </a:rPr>
              <a:t>Góc đối diện với cạnh lớn hơn trong một tam giác</a:t>
            </a:r>
          </a:p>
        </p:txBody>
      </p:sp>
    </p:spTree>
    <p:extLst>
      <p:ext uri="{BB962C8B-B14F-4D97-AF65-F5344CB8AC3E}">
        <p14:creationId xmlns:p14="http://schemas.microsoft.com/office/powerpoint/2010/main" val="410491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1: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lang="en-US" sz="40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6195035"/>
            <a:ext cx="11506200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nl-NL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 dài các cạnh theo thứ tự từ bé đến lớn là: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nl-NL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 &lt; AC &lt; BC.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Callout 12"/>
          <p:cNvSpPr/>
          <p:nvPr/>
        </p:nvSpPr>
        <p:spPr>
          <a:xfrm>
            <a:off x="10134600" y="5073303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lvl="0" indent="-571500" algn="just">
                  <a:lnSpc>
                    <a:spcPct val="150000"/>
                  </a:lnSpc>
                  <a:buFontTx/>
                  <a:buChar char="-"/>
                  <a:defRPr/>
                </a:pPr>
                <a:r>
                  <a:rPr lang="nl-NL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Độ dài các góc theo thứ tự từ bé đến lớn là: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lvl="0" algn="ctr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4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&lt;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prstClr val="black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US" sz="4000" dirty="0">
                  <a:solidFill>
                    <a:prstClr val="black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8115300"/>
                <a:ext cx="11049000" cy="1847942"/>
              </a:xfrm>
              <a:prstGeom prst="rect">
                <a:avLst/>
              </a:prstGeom>
              <a:blipFill>
                <a:blip r:embed="rId14"/>
                <a:stretch>
                  <a:fillRect l="-1765" b="-132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65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3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6" y="306045"/>
            <a:ext cx="1072337" cy="100077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00200" y="419100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1: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76400" y="1230615"/>
            <a:ext cx="14782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ê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ke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(H.9.2.a).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60°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đỉnh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30°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dài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71500" marR="0" lvl="0" indent="-5715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Sắp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lớn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lớn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BC.</a:t>
                </a:r>
              </a:p>
              <a:p>
                <a:pPr marL="571500" indent="-571500" algn="just">
                  <a:lnSpc>
                    <a:spcPct val="150000"/>
                  </a:lnSpc>
                  <a:spcAft>
                    <a:spcPts val="800"/>
                  </a:spcAft>
                  <a:buFontTx/>
                  <a:buChar char="-"/>
                </a:pP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Góc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bé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nhất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đối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diện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cạnh</a:t>
                </a:r>
                <a:r>
                  <a:rPr lang="en-US" sz="4000" dirty="0">
                    <a:solidFill>
                      <a:srgbClr val="333333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AB.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6819900"/>
                <a:ext cx="11506200" cy="1981889"/>
              </a:xfrm>
              <a:prstGeom prst="rect">
                <a:avLst/>
              </a:prstGeom>
              <a:blipFill>
                <a:blip r:embed="rId14"/>
                <a:stretch>
                  <a:fillRect l="-1696" b="-12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Callout 12"/>
          <p:cNvSpPr/>
          <p:nvPr/>
        </p:nvSpPr>
        <p:spPr>
          <a:xfrm>
            <a:off x="10134600" y="5333488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Giải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043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ipe/>
      </p:transition>
    </mc:Choice>
    <mc:Fallback xmlns="">
      <p:transition spd="med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191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436" y="713730"/>
            <a:ext cx="1072337" cy="10007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667000" y="810607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500" b="1" dirty="0">
                <a:latin typeface="Arial" panose="020B0604020202020204" pitchFamily="34" charset="0"/>
                <a:cs typeface="Arial" panose="020B0604020202020204" pitchFamily="34" charset="0"/>
              </a:rPr>
              <a:t>HĐ 2: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73877" y="1790700"/>
            <a:ext cx="156949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Em hãy vẽ một tam giác ABC có AB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3 cm, AC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=</a:t>
            </a:r>
            <a:r>
              <a:rPr lang="en-US" sz="4000" dirty="0"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4000" dirty="0">
                <a:ea typeface="Calibri" panose="020F0502020204030204" pitchFamily="34" charset="0"/>
                <a:cs typeface="Arial" panose="020B0604020202020204" pitchFamily="34" charset="0"/>
              </a:rPr>
              <a:t>5 cm. Quan sát hình vừa vẽ và dự đoán xem trong hai góc B và C, góc nào lớn hơn.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8153400" y="4000500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>
                <a:solidFill>
                  <a:prstClr val="black"/>
                </a:solidFill>
              </a:rPr>
              <a:t>Giải</a:t>
            </a:r>
            <a:endParaRPr lang="en-US" sz="4000" b="1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𝑩</m:t>
                        </m:r>
                      </m:e>
                    </m:acc>
                  </m:oMath>
                </a14:m>
                <a:r>
                  <a:rPr lang="en-US" sz="40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4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𝑪</m:t>
                        </m:r>
                      </m:e>
                    </m:acc>
                  </m:oMath>
                </a14:m>
                <a:endParaRPr lang="en-US" sz="4000" b="1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1402" y="5912540"/>
                <a:ext cx="2057400" cy="924356"/>
              </a:xfrm>
              <a:prstGeom prst="rect">
                <a:avLst/>
              </a:prstGeom>
              <a:blipFill>
                <a:blip r:embed="rId16"/>
                <a:stretch>
                  <a:fillRect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05158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ageCurlDoubl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5" grpId="0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543800" y="688057"/>
            <a:ext cx="4648200" cy="1306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tabLst>
                <a:tab pos="360045" algn="l"/>
                <a:tab pos="720090" algn="l"/>
              </a:tabLst>
            </a:pPr>
            <a:r>
              <a:rPr lang="en-US" sz="60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 LUẬN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87860" y="2141339"/>
            <a:ext cx="18017862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vi-VN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Định lí 1. </a:t>
            </a:r>
            <a:endParaRPr lang="en-US" sz="4000" b="1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tabLst>
                <a:tab pos="360045" algn="l"/>
                <a:tab pos="720090" algn="l"/>
              </a:tabLst>
            </a:pPr>
            <a:r>
              <a:rPr lang="en-US" sz="4000" b="1" dirty="0"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vi-VN" sz="4000" dirty="0">
                <a:ea typeface="Times New Roman" panose="02020603050405020304" pitchFamily="18" charset="0"/>
                <a:cs typeface="Arial" panose="020B0604020202020204" pitchFamily="34" charset="0"/>
              </a:rPr>
              <a:t>Trong một tam giác, góc đối diện với cạnh lớn hơn là góc lớn hơn.</a:t>
            </a:r>
            <a:endParaRPr lang="en-US" sz="4000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/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2667000" y="4668147"/>
            <a:ext cx="5438522" cy="38281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1929766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l-GR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𝛥</m:t>
                              </m:r>
                              <m:r>
                                <a:rPr lang="en-US" sz="4000" i="1" kern="120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𝐴𝐵𝐶</m:t>
                              </m:r>
                            </m:oMath>
                          </a14:m>
                          <a:r>
                            <a:rPr lang="en-US" sz="4000" kern="1200" dirty="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, AC &gt; AB</a:t>
                          </a:r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43942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𝐵</m:t>
                                    </m:r>
                                  </m:e>
                                </m:acc>
                                <m:r>
                                  <a:rPr lang="en-US" sz="4000" i="1" kern="120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Arial" panose="020B0604020202020204" pitchFamily="34" charset="0"/>
                                  </a:rPr>
                                  <m:t>&gt;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000" i="1" kern="120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Arial" panose="020B0604020202020204" pitchFamily="34" charset="0"/>
                                      </a:rPr>
                                      <m:t>𝐶</m:t>
                                    </m:r>
                                  </m:e>
                                </m:acc>
                              </m:oMath>
                            </m:oMathPara>
                          </a14:m>
                          <a:endParaRPr lang="en-US" sz="4000" dirty="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2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2567194"/>
                  </p:ext>
                </p:extLst>
              </p:nvPr>
            </p:nvGraphicFramePr>
            <p:xfrm>
              <a:off x="8610600" y="5130481"/>
              <a:ext cx="7620000" cy="2042732"/>
            </p:xfrm>
            <a:graphic>
              <a:graphicData uri="http://schemas.openxmlformats.org/drawingml/2006/table">
                <a:tbl>
                  <a:tblPr firstRow="1" bandRow="1"/>
                  <a:tblGrid>
                    <a:gridCol w="2889912">
                      <a:extLst>
                        <a:ext uri="{9D8B030D-6E8A-4147-A177-3AD203B41FA5}">
                          <a16:colId xmlns:a16="http://schemas.microsoft.com/office/drawing/2014/main" val="3767591707"/>
                        </a:ext>
                      </a:extLst>
                    </a:gridCol>
                    <a:gridCol w="4730088">
                      <a:extLst>
                        <a:ext uri="{9D8B030D-6E8A-4147-A177-3AD203B41FA5}">
                          <a16:colId xmlns:a16="http://schemas.microsoft.com/office/drawing/2014/main" val="3694887555"/>
                        </a:ext>
                      </a:extLst>
                    </a:gridCol>
                  </a:tblGrid>
                  <a:tr h="100584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GT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3"/>
                          <a:stretch>
                            <a:fillRect l="-61004" r="-129" b="-1157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4312094"/>
                      </a:ext>
                    </a:extLst>
                  </a:tr>
                  <a:tr h="103689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4000" kern="1200">
                              <a:solidFill>
                                <a:srgbClr val="000000"/>
                              </a:solidFill>
                              <a:effectLst/>
                              <a:latin typeface="Arial" panose="020B0604020202020204" pitchFamily="34" charset="0"/>
                              <a:ea typeface="Times New Roman" panose="02020603050405020304" pitchFamily="18" charset="0"/>
                              <a:cs typeface="Arial" panose="020B0604020202020204" pitchFamily="34" charset="0"/>
                            </a:rPr>
                            <a:t>KL</a:t>
                          </a:r>
                          <a:endParaRPr lang="en-US" sz="4000">
                            <a:effectLst/>
                            <a:latin typeface="Arial" panose="020B060402020202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13"/>
                          <a:stretch>
                            <a:fillRect l="-61004" t="-96491" r="-129" b="-1169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5217937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114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71800" y="3162300"/>
            <a:ext cx="12573000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500" b="1" dirty="0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Cạnh đối diện với góc lớn hơn trong một tam giác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62200" y="1104900"/>
            <a:ext cx="2204336" cy="1952445"/>
            <a:chOff x="3355952" y="3102142"/>
            <a:chExt cx="1406383" cy="1285465"/>
          </a:xfrm>
          <a:solidFill>
            <a:srgbClr val="92D050"/>
          </a:solidFill>
        </p:grpSpPr>
        <p:grpSp>
          <p:nvGrpSpPr>
            <p:cNvPr id="14" name="Group 4"/>
            <p:cNvGrpSpPr/>
            <p:nvPr/>
          </p:nvGrpSpPr>
          <p:grpSpPr>
            <a:xfrm>
              <a:off x="3355952" y="3102142"/>
              <a:ext cx="1406383" cy="1285465"/>
              <a:chOff x="14167" y="0"/>
              <a:chExt cx="6321663" cy="6350000"/>
            </a:xfrm>
            <a:grpFill/>
          </p:grpSpPr>
          <p:sp>
            <p:nvSpPr>
              <p:cNvPr id="16" name="Freeform 5"/>
              <p:cNvSpPr/>
              <p:nvPr/>
            </p:nvSpPr>
            <p:spPr>
              <a:xfrm>
                <a:off x="14167" y="0"/>
                <a:ext cx="6321663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9966"/>
              </a:solidFill>
            </p:spPr>
          </p:sp>
        </p:grpSp>
        <p:sp>
          <p:nvSpPr>
            <p:cNvPr id="15" name="TextBox 15"/>
            <p:cNvSpPr txBox="1"/>
            <p:nvPr/>
          </p:nvSpPr>
          <p:spPr>
            <a:xfrm>
              <a:off x="3527818" y="3635071"/>
              <a:ext cx="1011619" cy="393959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368"/>
                </a:lnSpc>
              </a:pPr>
              <a:r>
                <a:rPr lang="en-US" sz="6000" b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6368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blinds dir="vert"/>
      </p:transition>
    </mc:Choice>
    <mc:Fallback xmlns="">
      <p:transition spd="med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Callout 9"/>
          <p:cNvSpPr/>
          <p:nvPr/>
        </p:nvSpPr>
        <p:spPr>
          <a:xfrm>
            <a:off x="1295400" y="8462156"/>
            <a:ext cx="1752600" cy="965974"/>
          </a:xfrm>
          <a:prstGeom prst="wedgeEllipse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prstClr val="black"/>
                </a:solidFill>
              </a:rPr>
              <a:t>Giải</a:t>
            </a:r>
            <a:endParaRPr lang="en-US" sz="4000" b="1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5364" y="1217955"/>
            <a:ext cx="3581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HĐ </a:t>
            </a:r>
            <a:r>
              <a:rPr lang="nl-NL" sz="4500" b="1" noProof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kumimoji="0" lang="nl-NL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81400" y="1104900"/>
            <a:ext cx="10058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hãy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độ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dài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hai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cạnh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AC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AB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để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 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kiểm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dự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đoán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của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mình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trong</a:t>
            </a:r>
            <a:r>
              <a:rPr lang="en-US" sz="4000" dirty="0">
                <a:solidFill>
                  <a:srgbClr val="333333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HĐ 3.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290737"/>
            <a:ext cx="308143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thiết</a:t>
                </a:r>
                <a:r>
                  <a:rPr lang="en-US" sz="40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=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AB &gt; AC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theo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1,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L="571500" indent="-571500" algn="just">
                  <a:lnSpc>
                    <a:spcPct val="150000"/>
                  </a:lnSpc>
                  <a:buFontTx/>
                  <a:buChar char="-"/>
                </a:pP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&gt; 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0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C</m:t>
                        </m:r>
                      </m:e>
                    </m:acc>
                  </m:oMath>
                </a14:m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được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40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gì</a:t>
                </a:r>
                <a:r>
                  <a:rPr lang="en-US" sz="40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?</a:t>
                </a:r>
                <a:endParaRPr lang="en-US" sz="40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080" y="4113748"/>
                <a:ext cx="15313034" cy="3909532"/>
              </a:xfrm>
              <a:prstGeom prst="rect">
                <a:avLst/>
              </a:prstGeom>
              <a:blipFill>
                <a:blip r:embed="rId13"/>
                <a:stretch>
                  <a:fillRect l="-1393" b="-2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3733800" y="8356707"/>
            <a:ext cx="10206192" cy="9015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đoán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3, AC &gt; AB.</a:t>
            </a:r>
            <a:endParaRPr lang="en-US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8" grpId="0"/>
      <p:bldP spid="9" grpId="0" animBg="1"/>
      <p:bldP spid="14" grpId="0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1320</TotalTime>
  <Words>838</Words>
  <PresentationFormat>Custom</PresentationFormat>
  <Paragraphs>77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Cambria Math</vt:lpstr>
      <vt:lpstr>Calibri</vt:lpstr>
      <vt:lpstr>Gill Sans MT</vt:lpstr>
      <vt:lpstr>Times New Roman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2006-08-16T00:00:00Z</dcterms:created>
  <dcterms:modified xsi:type="dcterms:W3CDTF">2022-11-28T06:50:17Z</dcterms:modified>
  <dc:identifier>DAFKql8qNNg</dc:identifier>
</cp:coreProperties>
</file>