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71" r:id="rId2"/>
    <p:sldId id="636" r:id="rId3"/>
    <p:sldId id="389" r:id="rId4"/>
    <p:sldId id="531" r:id="rId5"/>
    <p:sldId id="436" r:id="rId6"/>
    <p:sldId id="722" r:id="rId7"/>
    <p:sldId id="723" r:id="rId8"/>
    <p:sldId id="724" r:id="rId9"/>
    <p:sldId id="599" r:id="rId10"/>
    <p:sldId id="627" r:id="rId11"/>
    <p:sldId id="707" r:id="rId12"/>
    <p:sldId id="725" r:id="rId13"/>
    <p:sldId id="729" r:id="rId14"/>
    <p:sldId id="605" r:id="rId15"/>
    <p:sldId id="727" r:id="rId16"/>
    <p:sldId id="713" r:id="rId17"/>
    <p:sldId id="730" r:id="rId18"/>
    <p:sldId id="314" r:id="rId19"/>
    <p:sldId id="330" r:id="rId20"/>
    <p:sldId id="3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4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ED4"/>
    <a:srgbClr val="FEE8B0"/>
    <a:srgbClr val="6DA9E4"/>
    <a:srgbClr val="F6BA6F"/>
    <a:srgbClr val="FFEBEB"/>
    <a:srgbClr val="ADE4DB"/>
    <a:srgbClr val="B0926A"/>
    <a:srgbClr val="E1C78F"/>
    <a:srgbClr val="FAE7C9"/>
    <a:srgbClr val="687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5" d="100"/>
          <a:sy n="55" d="100"/>
        </p:scale>
        <p:origin x="1220" y="44"/>
      </p:cViewPr>
      <p:guideLst>
        <p:guide orient="horz" pos="2159"/>
        <p:guide pos="40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talk between Thanh and his grandma and tick (√) the things you hear.</a:t>
            </a:r>
          </a:p>
        </p:txBody>
      </p:sp>
      <p:sp>
        <p:nvSpPr>
          <p:cNvPr id="40" name="Rounded Rectangle 39"/>
          <p:cNvSpPr/>
          <p:nvPr/>
        </p:nvSpPr>
        <p:spPr>
          <a:xfrm>
            <a:off x="577850" y="814705"/>
            <a:ext cx="502920" cy="53340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630888" y="7021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 Box 2"/>
          <p:cNvSpPr txBox="1"/>
          <p:nvPr/>
        </p:nvSpPr>
        <p:spPr>
          <a:xfrm>
            <a:off x="842010" y="1572260"/>
            <a:ext cx="6403340" cy="5015865"/>
          </a:xfrm>
          <a:prstGeom prst="rect">
            <a:avLst/>
          </a:prstGeom>
          <a:noFill/>
        </p:spPr>
        <p:txBody>
          <a:bodyPr wrap="square" rtlCol="0" anchor="t">
            <a:spAutoFit/>
          </a:bodyPr>
          <a:lstStyle/>
          <a:p>
            <a:pPr>
              <a:lnSpc>
                <a:spcPct val="200000"/>
              </a:lnSpc>
            </a:pPr>
            <a:r>
              <a:rPr lang="en-US" sz="3200"/>
              <a:t>1. Three-month summer holiday</a:t>
            </a:r>
          </a:p>
          <a:p>
            <a:pPr>
              <a:lnSpc>
                <a:spcPct val="200000"/>
              </a:lnSpc>
            </a:pPr>
            <a:r>
              <a:rPr lang="en-US" sz="3200"/>
              <a:t>2. Lessons in the morning only</a:t>
            </a:r>
          </a:p>
          <a:p>
            <a:pPr>
              <a:lnSpc>
                <a:spcPct val="200000"/>
              </a:lnSpc>
            </a:pPr>
            <a:r>
              <a:rPr lang="en-US" sz="3200"/>
              <a:t>3. A lot of extra lessons</a:t>
            </a:r>
          </a:p>
          <a:p>
            <a:pPr>
              <a:lnSpc>
                <a:spcPct val="200000"/>
              </a:lnSpc>
            </a:pPr>
            <a:r>
              <a:rPr lang="en-US" sz="3200"/>
              <a:t>4. Walking barefoot </a:t>
            </a:r>
          </a:p>
          <a:p>
            <a:pPr>
              <a:lnSpc>
                <a:spcPct val="200000"/>
              </a:lnSpc>
            </a:pPr>
            <a:r>
              <a:rPr lang="en-US" sz="3200"/>
              <a:t>5. Chatting on mobile phones</a:t>
            </a:r>
          </a:p>
        </p:txBody>
      </p:sp>
      <p:sp>
        <p:nvSpPr>
          <p:cNvPr id="4" name="Rectangles 3"/>
          <p:cNvSpPr/>
          <p:nvPr/>
        </p:nvSpPr>
        <p:spPr>
          <a:xfrm>
            <a:off x="8608695" y="201612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ectangles 4"/>
          <p:cNvSpPr/>
          <p:nvPr/>
        </p:nvSpPr>
        <p:spPr>
          <a:xfrm>
            <a:off x="8608695" y="295465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Rectangles 5"/>
          <p:cNvSpPr/>
          <p:nvPr/>
        </p:nvSpPr>
        <p:spPr>
          <a:xfrm>
            <a:off x="8608695" y="389318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8608695" y="483171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8608695" y="5770245"/>
            <a:ext cx="609600" cy="629920"/>
          </a:xfrm>
          <a:prstGeom prst="rect">
            <a:avLst/>
          </a:prstGeom>
          <a:noFill/>
          <a:ln w="38100">
            <a:solidFill>
              <a:schemeClr val="tx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6" name="02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638675" y="1104900"/>
            <a:ext cx="962025" cy="911860"/>
          </a:xfrm>
          <a:prstGeom prst="rect">
            <a:avLst/>
          </a:prstGeom>
        </p:spPr>
      </p:pic>
      <p:sp>
        <p:nvSpPr>
          <p:cNvPr id="17" name="Text Box 16"/>
          <p:cNvSpPr txBox="1"/>
          <p:nvPr/>
        </p:nvSpPr>
        <p:spPr>
          <a:xfrm>
            <a:off x="8652510" y="192976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1" name="Text Box 20"/>
          <p:cNvSpPr txBox="1"/>
          <p:nvPr/>
        </p:nvSpPr>
        <p:spPr>
          <a:xfrm>
            <a:off x="8652510" y="288988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2" name="Text Box 21"/>
          <p:cNvSpPr txBox="1"/>
          <p:nvPr/>
        </p:nvSpPr>
        <p:spPr>
          <a:xfrm>
            <a:off x="8652510" y="475488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3606"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1">
                  <p:stCondLst>
                    <p:cond delay="indefinite"/>
                  </p:stCondLst>
                  <p:endCondLst>
                    <p:cond evt="onStopAudio" delay="0">
                      <p:tgtEl>
                        <p:sldTgt/>
                      </p:tgtEl>
                    </p:cond>
                  </p:endCondLst>
                </p:cTn>
                <p:tgtEl>
                  <p:spTgt spid="16"/>
                </p:tgtEl>
              </p:cMediaNode>
            </p:audio>
          </p:childTnLst>
        </p:cTn>
      </p:par>
    </p:tnLst>
    <p:bldLst>
      <p:bldP spid="17" grpId="0"/>
      <p:bldP spid="17" grpId="1"/>
      <p:bldP spid="21" grpId="0"/>
      <p:bldP spid="21"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extLst>
              <p:ext uri="{D42A27DB-BD31-4B8C-83A1-F6EECF244321}">
                <p14:modId xmlns:p14="http://schemas.microsoft.com/office/powerpoint/2010/main" val="3088549183"/>
              </p:ext>
            </p:extLst>
          </p:nvPr>
        </p:nvGraphicFramePr>
        <p:xfrm>
          <a:off x="173990" y="2522220"/>
          <a:ext cx="11813540" cy="3028315"/>
        </p:xfrm>
        <a:graphic>
          <a:graphicData uri="http://schemas.openxmlformats.org/drawingml/2006/table">
            <a:tbl>
              <a:tblPr firstRow="1" bandRow="1">
                <a:tableStyleId>{35758FB7-9AC5-4552-8A53-C91805E547FA}</a:tableStyleId>
              </a:tblPr>
              <a:tblGrid>
                <a:gridCol w="5669280">
                  <a:extLst>
                    <a:ext uri="{9D8B030D-6E8A-4147-A177-3AD203B41FA5}">
                      <a16:colId xmlns:a16="http://schemas.microsoft.com/office/drawing/2014/main" val="20000"/>
                    </a:ext>
                  </a:extLst>
                </a:gridCol>
                <a:gridCol w="6144260">
                  <a:extLst>
                    <a:ext uri="{9D8B030D-6E8A-4147-A177-3AD203B41FA5}">
                      <a16:colId xmlns:a16="http://schemas.microsoft.com/office/drawing/2014/main" val="20001"/>
                    </a:ext>
                  </a:extLst>
                </a:gridCol>
              </a:tblGrid>
              <a:tr h="1114425">
                <a:tc>
                  <a:txBody>
                    <a:bodyPr/>
                    <a:lstStyle/>
                    <a:p>
                      <a:pPr algn="l">
                        <a:buNone/>
                      </a:pPr>
                      <a:r>
                        <a:rPr lang="en-US" sz="3200" dirty="0"/>
                        <a:t>1. The conversation is generally about Thanh’s ______.</a:t>
                      </a:r>
                    </a:p>
                  </a:txBody>
                  <a:tcPr>
                    <a:lnL>
                      <a:noFill/>
                    </a:lnL>
                    <a:lnR>
                      <a:noFill/>
                    </a:lnR>
                    <a:lnT>
                      <a:noFill/>
                    </a:lnT>
                    <a:lnB>
                      <a:noFill/>
                    </a:lnB>
                    <a:lnTlToBr>
                      <a:noFill/>
                    </a:lnTlToBr>
                    <a:lnBlToTr>
                      <a:noFill/>
                    </a:lnBlToTr>
                    <a:solidFill>
                      <a:srgbClr val="F6BA6F"/>
                    </a:solidFill>
                  </a:tcPr>
                </a:tc>
                <a:tc>
                  <a:txBody>
                    <a:bodyPr/>
                    <a:lstStyle/>
                    <a:p>
                      <a:pPr algn="l">
                        <a:buNone/>
                      </a:pPr>
                      <a:r>
                        <a:rPr lang="en-US" sz="3200" dirty="0"/>
                        <a:t>2. Thanh’s grandma didn’t have a lot of ______.</a:t>
                      </a:r>
                    </a:p>
                  </a:txBody>
                  <a:tcPr>
                    <a:lnL>
                      <a:noFill/>
                    </a:lnL>
                    <a:lnR>
                      <a:noFill/>
                    </a:lnR>
                    <a:lnT>
                      <a:noFill/>
                    </a:lnT>
                    <a:lnB>
                      <a:noFill/>
                    </a:lnB>
                    <a:lnTlToBr>
                      <a:noFill/>
                    </a:lnTlToBr>
                    <a:lnBlToTr>
                      <a:noFill/>
                    </a:lnBlToTr>
                    <a:solidFill>
                      <a:srgbClr val="F6BA6F"/>
                    </a:solidFill>
                  </a:tcPr>
                </a:tc>
                <a:extLst>
                  <a:ext uri="{0D108BD9-81ED-4DB2-BD59-A6C34878D82A}">
                    <a16:rowId xmlns:a16="http://schemas.microsoft.com/office/drawing/2014/main" val="10000"/>
                  </a:ext>
                </a:extLst>
              </a:tr>
              <a:tr h="1913890">
                <a:tc>
                  <a:txBody>
                    <a:bodyPr/>
                    <a:lstStyle/>
                    <a:p>
                      <a:pPr>
                        <a:buNone/>
                      </a:pPr>
                      <a:r>
                        <a:rPr lang="en-US" sz="3200" b="1">
                          <a:effectLst>
                            <a:innerShdw blurRad="63500" dist="50800" dir="18900000">
                              <a:prstClr val="black">
                                <a:alpha val="50000"/>
                              </a:prstClr>
                            </a:innerShdw>
                          </a:effectLst>
                        </a:rPr>
                        <a:t>A.</a:t>
                      </a:r>
                      <a:r>
                        <a:rPr lang="en-US" sz="3200">
                          <a:effectLst>
                            <a:innerShdw blurRad="63500" dist="50800" dir="18900000">
                              <a:prstClr val="black">
                                <a:alpha val="50000"/>
                              </a:prstClr>
                            </a:innerShdw>
                          </a:effectLst>
                        </a:rPr>
                        <a:t> school days </a:t>
                      </a:r>
                    </a:p>
                    <a:p>
                      <a:pPr>
                        <a:buNone/>
                      </a:pPr>
                      <a:r>
                        <a:rPr lang="en-US" sz="3200" b="1">
                          <a:effectLst>
                            <a:innerShdw blurRad="63500" dist="50800" dir="18900000">
                              <a:prstClr val="black">
                                <a:alpha val="50000"/>
                              </a:prstClr>
                            </a:innerShdw>
                          </a:effectLst>
                        </a:rPr>
                        <a:t>B.</a:t>
                      </a:r>
                      <a:r>
                        <a:rPr lang="en-US" sz="3200">
                          <a:effectLst>
                            <a:innerShdw blurRad="63500" dist="50800" dir="18900000">
                              <a:prstClr val="black">
                                <a:alpha val="50000"/>
                              </a:prstClr>
                            </a:innerShdw>
                          </a:effectLst>
                        </a:rPr>
                        <a:t> grandma’s school days</a:t>
                      </a:r>
                    </a:p>
                    <a:p>
                      <a:pPr>
                        <a:buNone/>
                      </a:pPr>
                      <a:r>
                        <a:rPr lang="en-US" sz="3200" b="1">
                          <a:effectLst>
                            <a:innerShdw blurRad="63500" dist="50800" dir="18900000">
                              <a:prstClr val="black">
                                <a:alpha val="50000"/>
                              </a:prstClr>
                            </a:innerShdw>
                          </a:effectLst>
                        </a:rPr>
                        <a:t>C.</a:t>
                      </a:r>
                      <a:r>
                        <a:rPr lang="en-US" sz="3200">
                          <a:effectLst>
                            <a:innerShdw blurRad="63500" dist="50800" dir="18900000">
                              <a:prstClr val="black">
                                <a:alpha val="50000"/>
                              </a:prstClr>
                            </a:innerShdw>
                          </a:effectLst>
                        </a:rPr>
                        <a:t> grandma’s life in the past</a:t>
                      </a:r>
                    </a:p>
                  </a:txBody>
                  <a:tcPr>
                    <a:lnL>
                      <a:noFill/>
                    </a:lnL>
                    <a:lnR>
                      <a:noFill/>
                    </a:lnR>
                    <a:lnT>
                      <a:noFill/>
                    </a:lnT>
                    <a:lnB>
                      <a:noFill/>
                    </a:lnB>
                    <a:lnTlToBr>
                      <a:noFill/>
                    </a:lnTlToBr>
                    <a:lnBlToTr>
                      <a:noFill/>
                    </a:lnBlToTr>
                    <a:solidFill>
                      <a:srgbClr val="6DA9E4"/>
                    </a:solidFill>
                  </a:tcPr>
                </a:tc>
                <a:tc>
                  <a:txBody>
                    <a:bodyPr/>
                    <a:lstStyle/>
                    <a:p>
                      <a:pPr>
                        <a:buNone/>
                      </a:pPr>
                      <a:r>
                        <a:rPr lang="en-US" sz="3200" b="1" dirty="0"/>
                        <a:t>A.</a:t>
                      </a:r>
                      <a:r>
                        <a:rPr lang="en-US" sz="3200" dirty="0"/>
                        <a:t> homework </a:t>
                      </a:r>
                    </a:p>
                    <a:p>
                      <a:pPr>
                        <a:buNone/>
                      </a:pPr>
                      <a:r>
                        <a:rPr lang="en-US" sz="3200" b="1" dirty="0"/>
                        <a:t>B.</a:t>
                      </a:r>
                      <a:r>
                        <a:rPr lang="en-US" sz="3200" dirty="0"/>
                        <a:t> lessons </a:t>
                      </a:r>
                    </a:p>
                    <a:p>
                      <a:pPr>
                        <a:buNone/>
                      </a:pPr>
                      <a:r>
                        <a:rPr lang="en-US" sz="3200" b="1" dirty="0"/>
                        <a:t>C.</a:t>
                      </a:r>
                      <a:r>
                        <a:rPr lang="en-US" sz="3200" dirty="0"/>
                        <a:t> subjects</a:t>
                      </a:r>
                    </a:p>
                  </a:txBody>
                  <a:tcPr>
                    <a:lnL>
                      <a:noFill/>
                    </a:lnL>
                    <a:lnR>
                      <a:noFill/>
                    </a:lnR>
                    <a:lnT>
                      <a:noFill/>
                    </a:lnT>
                    <a:lnB>
                      <a:noFill/>
                    </a:lnB>
                    <a:lnTlToBr>
                      <a:noFill/>
                    </a:lnTlToBr>
                    <a:lnBlToTr>
                      <a:noFill/>
                    </a:lnBlToTr>
                    <a:solidFill>
                      <a:srgbClr val="6DA9E4"/>
                    </a:solidFill>
                  </a:tcPr>
                </a:tc>
                <a:extLst>
                  <a:ext uri="{0D108BD9-81ED-4DB2-BD59-A6C34878D82A}">
                    <a16:rowId xmlns:a16="http://schemas.microsoft.com/office/drawing/2014/main" val="10001"/>
                  </a:ext>
                </a:extLst>
              </a:tr>
            </a:tbl>
          </a:graphicData>
        </a:graphic>
      </p:graphicFrame>
      <p:sp>
        <p:nvSpPr>
          <p:cNvPr id="4" name="Oval 3"/>
          <p:cNvSpPr/>
          <p:nvPr/>
        </p:nvSpPr>
        <p:spPr>
          <a:xfrm>
            <a:off x="173990" y="4208145"/>
            <a:ext cx="534951"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5791554" y="3700145"/>
            <a:ext cx="534951"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651344" y="820865"/>
            <a:ext cx="862330" cy="862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3" name="Table 2"/>
          <p:cNvGraphicFramePr/>
          <p:nvPr>
            <p:extLst>
              <p:ext uri="{D42A27DB-BD31-4B8C-83A1-F6EECF244321}">
                <p14:modId xmlns:p14="http://schemas.microsoft.com/office/powerpoint/2010/main" val="2945054524"/>
              </p:ext>
            </p:extLst>
          </p:nvPr>
        </p:nvGraphicFramePr>
        <p:xfrm>
          <a:off x="173990" y="2522220"/>
          <a:ext cx="11813540" cy="3028315"/>
        </p:xfrm>
        <a:graphic>
          <a:graphicData uri="http://schemas.openxmlformats.org/drawingml/2006/table">
            <a:tbl>
              <a:tblPr firstRow="1" bandRow="1">
                <a:tableStyleId>{35758FB7-9AC5-4552-8A53-C91805E547FA}</a:tableStyleId>
              </a:tblPr>
              <a:tblGrid>
                <a:gridCol w="5669280">
                  <a:extLst>
                    <a:ext uri="{9D8B030D-6E8A-4147-A177-3AD203B41FA5}">
                      <a16:colId xmlns:a16="http://schemas.microsoft.com/office/drawing/2014/main" val="20000"/>
                    </a:ext>
                  </a:extLst>
                </a:gridCol>
                <a:gridCol w="6144260">
                  <a:extLst>
                    <a:ext uri="{9D8B030D-6E8A-4147-A177-3AD203B41FA5}">
                      <a16:colId xmlns:a16="http://schemas.microsoft.com/office/drawing/2014/main" val="20001"/>
                    </a:ext>
                  </a:extLst>
                </a:gridCol>
              </a:tblGrid>
              <a:tr h="1114425">
                <a:tc>
                  <a:txBody>
                    <a:bodyPr/>
                    <a:lstStyle/>
                    <a:p>
                      <a:pPr algn="l">
                        <a:buNone/>
                      </a:pPr>
                      <a:r>
                        <a:rPr lang="en-US" sz="3200" dirty="0"/>
                        <a:t>3. Thanh’s grandma ______ went to school on foot.</a:t>
                      </a:r>
                    </a:p>
                  </a:txBody>
                  <a:tcPr>
                    <a:lnL>
                      <a:noFill/>
                    </a:lnL>
                    <a:lnR>
                      <a:noFill/>
                    </a:lnR>
                    <a:lnT>
                      <a:noFill/>
                    </a:lnT>
                    <a:lnB>
                      <a:noFill/>
                    </a:lnB>
                    <a:lnTlToBr>
                      <a:noFill/>
                    </a:lnTlToBr>
                    <a:lnBlToTr>
                      <a:noFill/>
                    </a:lnBlToTr>
                    <a:solidFill>
                      <a:srgbClr val="F6BA6F"/>
                    </a:solidFill>
                  </a:tcPr>
                </a:tc>
                <a:tc>
                  <a:txBody>
                    <a:bodyPr/>
                    <a:lstStyle/>
                    <a:p>
                      <a:pPr algn="just">
                        <a:buNone/>
                      </a:pPr>
                      <a:r>
                        <a:rPr lang="en-US" sz="3200"/>
                        <a:t>4. Students in the past played ______during break time.</a:t>
                      </a:r>
                    </a:p>
                  </a:txBody>
                  <a:tcPr>
                    <a:lnL>
                      <a:noFill/>
                    </a:lnL>
                    <a:lnR>
                      <a:noFill/>
                    </a:lnR>
                    <a:lnT>
                      <a:noFill/>
                    </a:lnT>
                    <a:lnB>
                      <a:noFill/>
                    </a:lnB>
                    <a:lnTlToBr>
                      <a:noFill/>
                    </a:lnTlToBr>
                    <a:lnBlToTr>
                      <a:noFill/>
                    </a:lnBlToTr>
                    <a:solidFill>
                      <a:srgbClr val="F6BA6F"/>
                    </a:solidFill>
                  </a:tcPr>
                </a:tc>
                <a:extLst>
                  <a:ext uri="{0D108BD9-81ED-4DB2-BD59-A6C34878D82A}">
                    <a16:rowId xmlns:a16="http://schemas.microsoft.com/office/drawing/2014/main" val="10000"/>
                  </a:ext>
                </a:extLst>
              </a:tr>
              <a:tr h="1913890">
                <a:tc>
                  <a:txBody>
                    <a:bodyPr/>
                    <a:lstStyle/>
                    <a:p>
                      <a:pPr>
                        <a:buNone/>
                      </a:pPr>
                      <a:r>
                        <a:rPr lang="en-US" sz="3200" b="1"/>
                        <a:t>A</a:t>
                      </a:r>
                      <a:r>
                        <a:rPr lang="en-US" sz="3200"/>
                        <a:t>. always </a:t>
                      </a:r>
                    </a:p>
                    <a:p>
                      <a:pPr>
                        <a:buNone/>
                      </a:pPr>
                      <a:r>
                        <a:rPr lang="en-US" sz="3200" b="1"/>
                        <a:t>B</a:t>
                      </a:r>
                      <a:r>
                        <a:rPr lang="en-US" sz="3200"/>
                        <a:t>. sometimes </a:t>
                      </a:r>
                    </a:p>
                    <a:p>
                      <a:pPr>
                        <a:buNone/>
                      </a:pPr>
                      <a:r>
                        <a:rPr lang="en-US" sz="3200" b="1"/>
                        <a:t>C</a:t>
                      </a:r>
                      <a:r>
                        <a:rPr lang="en-US" sz="3200"/>
                        <a:t>. never</a:t>
                      </a:r>
                    </a:p>
                  </a:txBody>
                  <a:tcPr>
                    <a:lnL>
                      <a:noFill/>
                    </a:lnL>
                    <a:lnR>
                      <a:noFill/>
                    </a:lnR>
                    <a:lnT>
                      <a:noFill/>
                    </a:lnT>
                    <a:lnB>
                      <a:noFill/>
                    </a:lnB>
                    <a:lnTlToBr>
                      <a:noFill/>
                    </a:lnTlToBr>
                    <a:lnBlToTr>
                      <a:noFill/>
                    </a:lnBlToTr>
                    <a:solidFill>
                      <a:srgbClr val="6DA9E4"/>
                    </a:solidFill>
                  </a:tcPr>
                </a:tc>
                <a:tc>
                  <a:txBody>
                    <a:bodyPr/>
                    <a:lstStyle/>
                    <a:p>
                      <a:pPr>
                        <a:buNone/>
                      </a:pPr>
                      <a:r>
                        <a:rPr lang="en-US" sz="3200" b="1" dirty="0"/>
                        <a:t>A.</a:t>
                      </a:r>
                      <a:r>
                        <a:rPr lang="en-US" sz="3200" dirty="0"/>
                        <a:t> computer games </a:t>
                      </a:r>
                    </a:p>
                    <a:p>
                      <a:pPr>
                        <a:buNone/>
                      </a:pPr>
                      <a:r>
                        <a:rPr lang="en-US" sz="3200" b="1" dirty="0"/>
                        <a:t>B</a:t>
                      </a:r>
                      <a:r>
                        <a:rPr lang="en-US" sz="3200" dirty="0"/>
                        <a:t>. games on mobile phones</a:t>
                      </a:r>
                    </a:p>
                    <a:p>
                      <a:pPr>
                        <a:buNone/>
                      </a:pPr>
                      <a:r>
                        <a:rPr lang="en-US" sz="3200" b="1" dirty="0"/>
                        <a:t>C</a:t>
                      </a:r>
                      <a:r>
                        <a:rPr lang="en-US" sz="3200" dirty="0"/>
                        <a:t>. traditional games</a:t>
                      </a:r>
                    </a:p>
                  </a:txBody>
                  <a:tcPr>
                    <a:lnL>
                      <a:noFill/>
                    </a:lnL>
                    <a:lnR>
                      <a:noFill/>
                    </a:lnR>
                    <a:lnT>
                      <a:noFill/>
                    </a:lnT>
                    <a:lnB>
                      <a:noFill/>
                    </a:lnB>
                    <a:lnTlToBr>
                      <a:noFill/>
                    </a:lnTlToBr>
                    <a:lnBlToTr>
                      <a:noFill/>
                    </a:lnBlToTr>
                    <a:solidFill>
                      <a:srgbClr val="6DA9E4"/>
                    </a:solidFill>
                  </a:tcPr>
                </a:tc>
                <a:extLst>
                  <a:ext uri="{0D108BD9-81ED-4DB2-BD59-A6C34878D82A}">
                    <a16:rowId xmlns:a16="http://schemas.microsoft.com/office/drawing/2014/main" val="10001"/>
                  </a:ext>
                </a:extLst>
              </a:tr>
            </a:tbl>
          </a:graphicData>
        </a:graphic>
      </p:graphicFrame>
      <p:sp>
        <p:nvSpPr>
          <p:cNvPr id="4" name="Oval 3"/>
          <p:cNvSpPr/>
          <p:nvPr/>
        </p:nvSpPr>
        <p:spPr>
          <a:xfrm>
            <a:off x="165781" y="3674356"/>
            <a:ext cx="512629"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5816389" y="4642895"/>
            <a:ext cx="517832" cy="5080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02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871263" y="654329"/>
            <a:ext cx="862330" cy="8623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206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5"/>
                </p:tgtEl>
              </p:cMediaNode>
            </p:audio>
          </p:childTnLst>
        </p:cTn>
      </p:par>
    </p:tnLst>
    <p:bldLst>
      <p:bldP spid="4" grpId="0" bldLvl="0" animBg="1"/>
      <p:bldP spid="4"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46305-8CB3-2116-8132-886A9D7CAAB3}"/>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159265D8-55DE-FF1D-85B8-37EE38686936}"/>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9FD469DD-6FC2-486F-402A-220AAABC3228}"/>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B6563F00-16D3-3B0F-B01D-EB896F6D2A9E}"/>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063D1E7D-2ED0-D81D-C368-2B584C5658B3}"/>
              </a:ext>
            </a:extLst>
          </p:cNvPr>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a:extLst>
              <a:ext uri="{FF2B5EF4-FFF2-40B4-BE49-F238E27FC236}">
                <a16:creationId xmlns:a16="http://schemas.microsoft.com/office/drawing/2014/main" id="{78F0C407-0730-A0B9-A7CD-4F2787C92138}"/>
              </a:ext>
            </a:extLst>
          </p:cNvPr>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a:extLst>
              <a:ext uri="{FF2B5EF4-FFF2-40B4-BE49-F238E27FC236}">
                <a16:creationId xmlns:a16="http://schemas.microsoft.com/office/drawing/2014/main" id="{A9B7D637-C52D-9861-A450-0DEF55EE9236}"/>
              </a:ext>
            </a:extLst>
          </p:cNvPr>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Chatting</a:t>
            </a:r>
          </a:p>
          <a:p>
            <a:r>
              <a:rPr lang="en-GB" dirty="0">
                <a:solidFill>
                  <a:schemeClr val="tx1"/>
                </a:solidFill>
              </a:rPr>
              <a:t>   Option 2: </a:t>
            </a:r>
            <a:r>
              <a:rPr lang="en-US" altLang="en-GB" dirty="0">
                <a:solidFill>
                  <a:schemeClr val="tx1"/>
                </a:solidFill>
              </a:rPr>
              <a:t>Compare and Contrast</a:t>
            </a:r>
          </a:p>
        </p:txBody>
      </p:sp>
      <p:sp>
        <p:nvSpPr>
          <p:cNvPr id="21" name="Rectangle 20">
            <a:extLst>
              <a:ext uri="{FF2B5EF4-FFF2-40B4-BE49-F238E27FC236}">
                <a16:creationId xmlns:a16="http://schemas.microsoft.com/office/drawing/2014/main" id="{7C2AE38A-98E9-623D-3D1B-CAE72751DAB3}"/>
              </a:ext>
            </a:extLst>
          </p:cNvPr>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1:	 Match each phrase with the right picture.</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2:	 Listen to the talk between Thanh and his grandma and 	tick (√) the things you hear.</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3: 	Listen again and choose the correct answers.</a:t>
            </a:r>
          </a:p>
        </p:txBody>
      </p:sp>
      <p:sp>
        <p:nvSpPr>
          <p:cNvPr id="22" name="Rectangle 21">
            <a:extLst>
              <a:ext uri="{FF2B5EF4-FFF2-40B4-BE49-F238E27FC236}">
                <a16:creationId xmlns:a16="http://schemas.microsoft.com/office/drawing/2014/main" id="{A46745EF-23BF-C6DC-1E2B-BFB902B92E0F}"/>
              </a:ext>
            </a:extLst>
          </p:cNvPr>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school days in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past.</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Write a paragraph (100 - 120 words) about school days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past.</a:t>
            </a:r>
          </a:p>
        </p:txBody>
      </p:sp>
      <p:cxnSp>
        <p:nvCxnSpPr>
          <p:cNvPr id="24" name="Curved Connector 23">
            <a:extLst>
              <a:ext uri="{FF2B5EF4-FFF2-40B4-BE49-F238E27FC236}">
                <a16:creationId xmlns:a16="http://schemas.microsoft.com/office/drawing/2014/main" id="{49743523-B1A4-FCA2-F7A2-1D2CC7B3EC95}"/>
              </a:ext>
            </a:extLst>
          </p:cNvPr>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EFCEAAB3-E5CD-5DA4-F239-466768486AB5}"/>
              </a:ext>
            </a:extLst>
          </p:cNvPr>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9A927CA8-BE1B-3D0B-1892-2E33CEA279CD}"/>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9DDC06BD-5DDF-F548-447E-7A404EAA5039}"/>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853AFA3-FD16-5453-8DAD-A0BE51931745}"/>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a:extLst>
              <a:ext uri="{FF2B5EF4-FFF2-40B4-BE49-F238E27FC236}">
                <a16:creationId xmlns:a16="http://schemas.microsoft.com/office/drawing/2014/main" id="{244F72F7-9D24-C730-DCB6-7C727CBA8D5B}"/>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89A914C8-FEC4-035F-1EBE-36F165F483E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069A81D-C9F9-2CB9-7429-57F44EB2880A}"/>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251C3D38-D716-7948-39B5-BBD8DE378D72}"/>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3765E503-7C85-59F5-D825-3E67F4ED05FA}"/>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8C45B347-BC76-B0CB-F2F0-A1EF9158FAF2}"/>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D6AE6399-E4C2-A38C-BACE-4ADECDA8C817}"/>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D96B4B57-77A3-322C-EBDA-EECFC6B2A0E5}"/>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93E38C93-2375-CB53-18C2-E6345E412863}"/>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92703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2534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Ask and answer about school days in the past.</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1802130"/>
            <a:ext cx="11123930" cy="107632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Work in pairs. You can use the cues given to ask and answer about school days in the past. </a:t>
            </a:r>
          </a:p>
        </p:txBody>
      </p:sp>
      <p:sp>
        <p:nvSpPr>
          <p:cNvPr id="2" name="Text Box 1"/>
          <p:cNvSpPr txBox="1"/>
          <p:nvPr/>
        </p:nvSpPr>
        <p:spPr>
          <a:xfrm>
            <a:off x="1191260" y="2790825"/>
            <a:ext cx="10961370" cy="3046095"/>
          </a:xfrm>
          <a:prstGeom prst="rect">
            <a:avLst/>
          </a:prstGeom>
          <a:solidFill>
            <a:srgbClr val="FEE8B0"/>
          </a:solidFill>
        </p:spPr>
        <p:txBody>
          <a:bodyPr wrap="square" rtlCol="0" anchor="t">
            <a:spAutoFit/>
          </a:bodyPr>
          <a:lstStyle/>
          <a:p>
            <a:r>
              <a:rPr lang="en-US" sz="3200" b="1" dirty="0"/>
              <a:t>Your talk may include the following:</a:t>
            </a:r>
          </a:p>
          <a:p>
            <a:r>
              <a:rPr lang="en-US" sz="3200" dirty="0"/>
              <a:t>– school time (When …)</a:t>
            </a:r>
          </a:p>
          <a:p>
            <a:r>
              <a:rPr lang="en-US" sz="3200" dirty="0"/>
              <a:t>– school subjects (What …)</a:t>
            </a:r>
          </a:p>
          <a:p>
            <a:r>
              <a:rPr lang="en-US" sz="3200" dirty="0"/>
              <a:t>– leisure time activities (What …)</a:t>
            </a:r>
          </a:p>
          <a:p>
            <a:r>
              <a:rPr lang="en-US" sz="3200" dirty="0"/>
              <a:t>– summer holiday (How long …)</a:t>
            </a:r>
          </a:p>
          <a:p>
            <a:r>
              <a:rPr lang="en-US" sz="3200" dirty="0"/>
              <a:t>– means of transport to school (How …)</a:t>
            </a:r>
          </a:p>
        </p:txBody>
      </p:sp>
      <p:sp>
        <p:nvSpPr>
          <p:cNvPr id="5" name="Text Box 4"/>
          <p:cNvSpPr txBox="1"/>
          <p:nvPr/>
        </p:nvSpPr>
        <p:spPr>
          <a:xfrm>
            <a:off x="496570" y="5913120"/>
            <a:ext cx="9303385" cy="583565"/>
          </a:xfrm>
          <a:prstGeom prst="rect">
            <a:avLst/>
          </a:prstGeom>
          <a:noFill/>
          <a:ln w="9525">
            <a:noFill/>
          </a:ln>
        </p:spPr>
        <p:txBody>
          <a:bodyPr wrap="square">
            <a:spAutoFit/>
          </a:bodyPr>
          <a:lstStyle/>
          <a:p>
            <a:pPr marL="635" indent="-635"/>
            <a:r>
              <a:rPr lang="en-US" sz="3200" b="0">
                <a:solidFill>
                  <a:srgbClr val="000000"/>
                </a:solidFill>
                <a:latin typeface="Calibri" panose="020F0502020204030204" pitchFamily="34" charset="0"/>
                <a:cs typeface="Calibri" panose="020F0502020204030204" pitchFamily="34" charset="0"/>
              </a:rPr>
              <a:t>- You can refer to the listening text for your answers.</a:t>
            </a:r>
          </a:p>
        </p:txBody>
      </p:sp>
      <p:sp>
        <p:nvSpPr>
          <p:cNvPr id="6" name="Text Box 5"/>
          <p:cNvSpPr txBox="1"/>
          <p:nvPr/>
        </p:nvSpPr>
        <p:spPr>
          <a:xfrm>
            <a:off x="5383941" y="3286760"/>
            <a:ext cx="3608705" cy="583565"/>
          </a:xfrm>
          <a:prstGeom prst="rect">
            <a:avLst/>
          </a:prstGeom>
          <a:noFill/>
          <a:ln w="9525">
            <a:noFill/>
          </a:ln>
        </p:spPr>
        <p:txBody>
          <a:bodyPr wrap="square">
            <a:spAutoFit/>
          </a:bodyPr>
          <a:lstStyle/>
          <a:p>
            <a:pPr marL="635" indent="-635"/>
            <a:r>
              <a:rPr lang="en-US" sz="3200" b="0" dirty="0">
                <a:solidFill>
                  <a:srgbClr val="FF0000"/>
                </a:solidFill>
                <a:latin typeface="Calibri" panose="020F0502020204030204" pitchFamily="34" charset="0"/>
                <a:cs typeface="Calibri" panose="020F0502020204030204" pitchFamily="34" charset="0"/>
              </a:rPr>
              <a:t>in the morning only</a:t>
            </a:r>
          </a:p>
        </p:txBody>
      </p:sp>
      <p:sp>
        <p:nvSpPr>
          <p:cNvPr id="9" name="Text Box 8"/>
          <p:cNvSpPr txBox="1"/>
          <p:nvPr/>
        </p:nvSpPr>
        <p:spPr>
          <a:xfrm>
            <a:off x="5689600" y="3746500"/>
            <a:ext cx="6640830" cy="583565"/>
          </a:xfrm>
          <a:prstGeom prst="rect">
            <a:avLst/>
          </a:prstGeom>
          <a:noFill/>
          <a:ln w="9525">
            <a:noFill/>
          </a:ln>
        </p:spPr>
        <p:txBody>
          <a:bodyPr wrap="square">
            <a:spAutoFit/>
          </a:bodyPr>
          <a:lstStyle/>
          <a:p>
            <a:pPr marL="635" indent="-635"/>
            <a:r>
              <a:rPr lang="en-US" sz="3200">
                <a:solidFill>
                  <a:srgbClr val="FF0000"/>
                </a:solidFill>
                <a:latin typeface="Calibri" panose="020F0502020204030204" pitchFamily="34" charset="0"/>
                <a:cs typeface="Calibri" panose="020F0502020204030204" pitchFamily="34" charset="0"/>
                <a:sym typeface="+mn-ea"/>
              </a:rPr>
              <a:t>maths, language, history, physics, etc. </a:t>
            </a:r>
            <a:endParaRPr lang="en-US" sz="3200" b="0">
              <a:solidFill>
                <a:srgbClr val="FF0000"/>
              </a:solidFill>
              <a:latin typeface="Calibri" panose="020F0502020204030204" pitchFamily="34" charset="0"/>
              <a:cs typeface="Calibri" panose="020F0502020204030204" pitchFamily="34" charset="0"/>
              <a:sym typeface="+mn-ea"/>
            </a:endParaRPr>
          </a:p>
        </p:txBody>
      </p:sp>
      <p:sp>
        <p:nvSpPr>
          <p:cNvPr id="10" name="Text Box 9"/>
          <p:cNvSpPr txBox="1"/>
          <p:nvPr/>
        </p:nvSpPr>
        <p:spPr>
          <a:xfrm>
            <a:off x="6765618" y="4257612"/>
            <a:ext cx="3677920" cy="583565"/>
          </a:xfrm>
          <a:prstGeom prst="rect">
            <a:avLst/>
          </a:prstGeom>
          <a:noFill/>
          <a:ln w="9525">
            <a:noFill/>
          </a:ln>
        </p:spPr>
        <p:txBody>
          <a:bodyPr wrap="square">
            <a:spAutoFit/>
          </a:bodyPr>
          <a:lstStyle/>
          <a:p>
            <a:pPr marL="635" indent="-635"/>
            <a:r>
              <a:rPr lang="en-US" sz="3200" dirty="0">
                <a:solidFill>
                  <a:srgbClr val="FF0000"/>
                </a:solidFill>
                <a:latin typeface="Calibri" panose="020F0502020204030204" pitchFamily="34" charset="0"/>
                <a:cs typeface="Calibri" panose="020F0502020204030204" pitchFamily="34" charset="0"/>
                <a:sym typeface="+mn-ea"/>
              </a:rPr>
              <a:t>traditional games </a:t>
            </a:r>
            <a:endParaRPr lang="en-US" sz="3200" b="0" dirty="0">
              <a:solidFill>
                <a:srgbClr val="FF0000"/>
              </a:solidFill>
              <a:latin typeface="Calibri" panose="020F0502020204030204" pitchFamily="34" charset="0"/>
              <a:cs typeface="Calibri" panose="020F0502020204030204" pitchFamily="34" charset="0"/>
              <a:sym typeface="+mn-ea"/>
            </a:endParaRPr>
          </a:p>
        </p:txBody>
      </p:sp>
      <p:sp>
        <p:nvSpPr>
          <p:cNvPr id="13" name="Text Box 12"/>
          <p:cNvSpPr txBox="1"/>
          <p:nvPr/>
        </p:nvSpPr>
        <p:spPr>
          <a:xfrm>
            <a:off x="6608302" y="4763400"/>
            <a:ext cx="3677920" cy="583565"/>
          </a:xfrm>
          <a:prstGeom prst="rect">
            <a:avLst/>
          </a:prstGeom>
          <a:noFill/>
          <a:ln w="9525">
            <a:noFill/>
          </a:ln>
        </p:spPr>
        <p:txBody>
          <a:bodyPr wrap="square">
            <a:spAutoFit/>
          </a:bodyPr>
          <a:lstStyle/>
          <a:p>
            <a:pPr marL="635" indent="-635"/>
            <a:r>
              <a:rPr lang="en-US" sz="3200" dirty="0">
                <a:solidFill>
                  <a:srgbClr val="FF0000"/>
                </a:solidFill>
                <a:latin typeface="Calibri" panose="020F0502020204030204" pitchFamily="34" charset="0"/>
                <a:cs typeface="Calibri" panose="020F0502020204030204" pitchFamily="34" charset="0"/>
                <a:sym typeface="+mn-ea"/>
              </a:rPr>
              <a:t>three months</a:t>
            </a:r>
            <a:endParaRPr lang="en-US" sz="3200" b="0" dirty="0">
              <a:solidFill>
                <a:srgbClr val="FF0000"/>
              </a:solidFill>
              <a:latin typeface="Calibri" panose="020F0502020204030204" pitchFamily="34" charset="0"/>
              <a:cs typeface="Calibri" panose="020F0502020204030204" pitchFamily="34" charset="0"/>
              <a:sym typeface="+mn-ea"/>
            </a:endParaRPr>
          </a:p>
        </p:txBody>
      </p:sp>
      <p:sp>
        <p:nvSpPr>
          <p:cNvPr id="14" name="Text Box 13"/>
          <p:cNvSpPr txBox="1"/>
          <p:nvPr/>
        </p:nvSpPr>
        <p:spPr>
          <a:xfrm>
            <a:off x="7818765" y="5214467"/>
            <a:ext cx="1571625" cy="583565"/>
          </a:xfrm>
          <a:prstGeom prst="rect">
            <a:avLst/>
          </a:prstGeom>
          <a:noFill/>
          <a:ln w="9525">
            <a:noFill/>
          </a:ln>
        </p:spPr>
        <p:txBody>
          <a:bodyPr wrap="square">
            <a:spAutoFit/>
          </a:bodyPr>
          <a:lstStyle/>
          <a:p>
            <a:pPr marL="635" indent="-635"/>
            <a:r>
              <a:rPr lang="en-US" sz="3200" dirty="0">
                <a:solidFill>
                  <a:srgbClr val="FF0000"/>
                </a:solidFill>
                <a:latin typeface="Calibri" panose="020F0502020204030204" pitchFamily="34" charset="0"/>
                <a:cs typeface="Calibri" panose="020F0502020204030204" pitchFamily="34" charset="0"/>
                <a:sym typeface="+mn-ea"/>
              </a:rPr>
              <a:t>walk</a:t>
            </a:r>
            <a:endParaRPr lang="en-US" sz="3200" b="0" dirty="0">
              <a:solidFill>
                <a:srgbClr val="FF0000"/>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P spid="5" grpId="0"/>
      <p:bldP spid="5" grpId="1"/>
      <p:bldP spid="6" grpId="0"/>
      <p:bldP spid="6" grpId="1"/>
      <p:bldP spid="9" grpId="0"/>
      <p:bldP spid="9" grpId="1"/>
      <p:bldP spid="10" grpId="0"/>
      <p:bldP spid="10"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2534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Write a paragraph (100 - 120 words) about school days in the past.</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31190" y="1802130"/>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1367790" y="2588895"/>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
        <p:nvSpPr>
          <p:cNvPr id="7" name="Text Box 6"/>
          <p:cNvSpPr txBox="1"/>
          <p:nvPr/>
        </p:nvSpPr>
        <p:spPr>
          <a:xfrm>
            <a:off x="1028065" y="7524115"/>
            <a:ext cx="10167620" cy="4831080"/>
          </a:xfrm>
          <a:prstGeom prst="rect">
            <a:avLst/>
          </a:prstGeom>
          <a:solidFill>
            <a:srgbClr val="E0EED4"/>
          </a:solidFill>
          <a:ln w="9525">
            <a:noFill/>
          </a:ln>
        </p:spPr>
        <p:txBody>
          <a:bodyPr wrap="square">
            <a:spAutoFit/>
          </a:bodyPr>
          <a:lstStyle/>
          <a:p>
            <a:pPr indent="0" algn="just"/>
            <a:r>
              <a:rPr lang="en-US" sz="280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maths, language, history, physics, etc. but they did not have music and arts, or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a:solidFill>
                  <a:srgbClr val="000000"/>
                </a:solidFill>
                <a:latin typeface="Calibri" panose="020F0502020204030204" pitchFamily="34" charset="0"/>
                <a:cs typeface="Calibri" panose="020F0502020204030204" pitchFamily="34" charset="0"/>
              </a:rPr>
              <a:t> </a:t>
            </a:r>
            <a:r>
              <a:rPr lang="en-US" sz="2800" i="1">
                <a:solidFill>
                  <a:srgbClr val="000000"/>
                </a:solidFill>
                <a:latin typeface="Calibri" panose="020F0502020204030204" pitchFamily="34" charset="0"/>
                <a:cs typeface="Calibri" panose="020F0502020204030204" pitchFamily="34" charset="0"/>
              </a:rPr>
              <a:t>(111 words)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1150620" y="1813560"/>
            <a:ext cx="10167620" cy="4831080"/>
          </a:xfrm>
          <a:prstGeom prst="rect">
            <a:avLst/>
          </a:prstGeom>
          <a:solidFill>
            <a:srgbClr val="E0EED4"/>
          </a:solidFill>
          <a:ln w="9525">
            <a:noFill/>
          </a:ln>
        </p:spPr>
        <p:txBody>
          <a:bodyPr wrap="square">
            <a:spAutoFit/>
          </a:bodyPr>
          <a:lstStyle/>
          <a:p>
            <a:pPr indent="0" algn="just"/>
            <a:r>
              <a:rPr lang="en-US" sz="2800" dirty="0">
                <a:solidFill>
                  <a:srgbClr val="000000"/>
                </a:solidFill>
                <a:latin typeface="Calibri" panose="020F0502020204030204" pitchFamily="34" charset="0"/>
                <a:cs typeface="Calibri" panose="020F0502020204030204" pitchFamily="34" charset="0"/>
              </a:rPr>
              <a:t>In the past, students had lessons in the morning only. In the afternoon, they stayed home and did other things to help their parents. At school, they learned subjects such as </a:t>
            </a:r>
            <a:r>
              <a:rPr lang="en-US" sz="2800" dirty="0" err="1">
                <a:solidFill>
                  <a:srgbClr val="000000"/>
                </a:solidFill>
                <a:latin typeface="Calibri" panose="020F0502020204030204" pitchFamily="34" charset="0"/>
                <a:cs typeface="Calibri" panose="020F0502020204030204" pitchFamily="34" charset="0"/>
              </a:rPr>
              <a:t>maths</a:t>
            </a:r>
            <a:r>
              <a:rPr lang="en-US" sz="2800" dirty="0">
                <a:solidFill>
                  <a:srgbClr val="000000"/>
                </a:solidFill>
                <a:latin typeface="Calibri" panose="020F0502020204030204" pitchFamily="34" charset="0"/>
                <a:cs typeface="Calibri" panose="020F0502020204030204" pitchFamily="34" charset="0"/>
              </a:rPr>
              <a:t>, language, history, physics, etc. but they did not have music and arts or computer sciences. They did not have extra lessons. In their free time they played traditional games such as hide-and-seek, tug of war, skipping, and so on. Every day they went to school on foot. My grandmother told me that they walked barefoot all the time, as they did not have shoes or sandals. They were lucky in that they had a long summer holiday – about three months!</a:t>
            </a:r>
          </a:p>
          <a:p>
            <a:pPr indent="0" algn="r"/>
            <a:r>
              <a:rPr lang="en-US" sz="2800" dirty="0">
                <a:solidFill>
                  <a:srgbClr val="000000"/>
                </a:solidFill>
                <a:latin typeface="Calibri" panose="020F0502020204030204" pitchFamily="34" charset="0"/>
                <a:cs typeface="Calibri" panose="020F0502020204030204" pitchFamily="34" charset="0"/>
              </a:rPr>
              <a:t> </a:t>
            </a:r>
            <a:r>
              <a:rPr lang="en-US" sz="2800" i="1" dirty="0">
                <a:solidFill>
                  <a:srgbClr val="000000"/>
                </a:solidFill>
                <a:latin typeface="Calibri" panose="020F0502020204030204" pitchFamily="34" charset="0"/>
                <a:cs typeface="Calibri" panose="020F0502020204030204" pitchFamily="34" charset="0"/>
              </a:rPr>
              <a:t>(111 words)</a:t>
            </a:r>
          </a:p>
        </p:txBody>
      </p:sp>
      <p:sp>
        <p:nvSpPr>
          <p:cNvPr id="2" name="Text Box 1"/>
          <p:cNvSpPr txBox="1"/>
          <p:nvPr/>
        </p:nvSpPr>
        <p:spPr>
          <a:xfrm>
            <a:off x="487045" y="1080136"/>
            <a:ext cx="4144645" cy="583565"/>
          </a:xfrm>
          <a:prstGeom prst="rect">
            <a:avLst/>
          </a:prstGeom>
          <a:noFill/>
        </p:spPr>
        <p:txBody>
          <a:bodyPr wrap="square" rtlCol="0" anchor="t">
            <a:spAutoFit/>
          </a:bodyPr>
          <a:lstStyle/>
          <a:p>
            <a:r>
              <a:rPr lang="en-US" sz="3200" b="1" i="1" dirty="0">
                <a:solidFill>
                  <a:srgbClr val="FF0000"/>
                </a:solidFill>
              </a:rPr>
              <a:t>Sample paragraph:</a:t>
            </a:r>
          </a:p>
        </p:txBody>
      </p:sp>
      <p:sp>
        <p:nvSpPr>
          <p:cNvPr id="4" name="Text Box 3"/>
          <p:cNvSpPr txBox="1"/>
          <p:nvPr/>
        </p:nvSpPr>
        <p:spPr>
          <a:xfrm>
            <a:off x="1367790" y="-4192905"/>
            <a:ext cx="9207500" cy="3046095"/>
          </a:xfrm>
          <a:prstGeom prst="rect">
            <a:avLst/>
          </a:prstGeom>
          <a:solidFill>
            <a:srgbClr val="E0EED4"/>
          </a:solidFill>
        </p:spPr>
        <p:txBody>
          <a:bodyPr wrap="square" rtlCol="0" anchor="t">
            <a:spAutoFit/>
          </a:bodyPr>
          <a:lstStyle/>
          <a:p>
            <a:r>
              <a:rPr lang="en-US" sz="3200"/>
              <a:t>In the past, students had lessons in the morning only. 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p>
          <a:p>
            <a:r>
              <a:rPr lang="en-US" sz="3200">
                <a:sym typeface="+mn-ea"/>
              </a:rPr>
              <a:t>___________________________________________.</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15773-F01C-869A-4636-3D95A3087146}"/>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CEA61407-97C7-58D4-3EF7-3FCD2AB48ED4}"/>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4320E216-8060-240A-B120-81737E5B8058}"/>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DE7BB00E-B1CC-8935-3C48-164D389BFDB7}"/>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B5ED707B-0DC9-5691-71A9-90A040FBEB18}"/>
              </a:ext>
            </a:extLst>
          </p:cNvPr>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a:extLst>
              <a:ext uri="{FF2B5EF4-FFF2-40B4-BE49-F238E27FC236}">
                <a16:creationId xmlns:a16="http://schemas.microsoft.com/office/drawing/2014/main" id="{0AF3EF23-88B4-E3A9-8387-208073F23A4C}"/>
              </a:ext>
            </a:extLst>
          </p:cNvPr>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a:extLst>
              <a:ext uri="{FF2B5EF4-FFF2-40B4-BE49-F238E27FC236}">
                <a16:creationId xmlns:a16="http://schemas.microsoft.com/office/drawing/2014/main" id="{D0429D14-7FEE-862E-21F5-1368CAB82C6B}"/>
              </a:ext>
            </a:extLst>
          </p:cNvPr>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Chatting</a:t>
            </a:r>
          </a:p>
          <a:p>
            <a:r>
              <a:rPr lang="en-GB" dirty="0">
                <a:solidFill>
                  <a:schemeClr val="tx1"/>
                </a:solidFill>
              </a:rPr>
              <a:t>   Option 2: </a:t>
            </a:r>
            <a:r>
              <a:rPr lang="en-US" altLang="en-GB" dirty="0">
                <a:solidFill>
                  <a:schemeClr val="tx1"/>
                </a:solidFill>
              </a:rPr>
              <a:t>Compare and Contrast</a:t>
            </a:r>
          </a:p>
        </p:txBody>
      </p:sp>
      <p:sp>
        <p:nvSpPr>
          <p:cNvPr id="21" name="Rectangle 20">
            <a:extLst>
              <a:ext uri="{FF2B5EF4-FFF2-40B4-BE49-F238E27FC236}">
                <a16:creationId xmlns:a16="http://schemas.microsoft.com/office/drawing/2014/main" id="{29352BE5-F124-2F92-8E3F-E0E6D5D6A8C2}"/>
              </a:ext>
            </a:extLst>
          </p:cNvPr>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1:	 Match each phrase with the right picture.</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2:	 Listen to the talk between Thanh and his grandma and 	tick (√) the things you hear.</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3: 	Listen again and choose the correct answers.</a:t>
            </a:r>
          </a:p>
        </p:txBody>
      </p:sp>
      <p:sp>
        <p:nvSpPr>
          <p:cNvPr id="22" name="Rectangle 21">
            <a:extLst>
              <a:ext uri="{FF2B5EF4-FFF2-40B4-BE49-F238E27FC236}">
                <a16:creationId xmlns:a16="http://schemas.microsoft.com/office/drawing/2014/main" id="{749CDBF9-BDE1-3FDF-416A-385C04BFC242}"/>
              </a:ext>
            </a:extLst>
          </p:cNvPr>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school days in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past.</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Write a paragraph (100 - 120 words) about school days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past.</a:t>
            </a:r>
          </a:p>
        </p:txBody>
      </p:sp>
      <p:cxnSp>
        <p:nvCxnSpPr>
          <p:cNvPr id="24" name="Curved Connector 23">
            <a:extLst>
              <a:ext uri="{FF2B5EF4-FFF2-40B4-BE49-F238E27FC236}">
                <a16:creationId xmlns:a16="http://schemas.microsoft.com/office/drawing/2014/main" id="{99E69757-D7B3-22A3-C195-51AE40C4B7B0}"/>
              </a:ext>
            </a:extLst>
          </p:cNvPr>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1D67ABE4-30C0-6770-9607-1AF62A49F202}"/>
              </a:ext>
            </a:extLst>
          </p:cNvPr>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757D7B76-B9E8-83BA-838F-A6BFE20F2AA7}"/>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C00D3EF4-F638-FA81-039A-8F9A71CE6B09}"/>
              </a:ext>
            </a:extLst>
          </p:cNvPr>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D1B8B674-9861-BA10-97AF-3DAB63325936}"/>
              </a:ext>
            </a:extLst>
          </p:cNvPr>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EE754BD4-1F5C-07FC-5F9D-F958D12D2B09}"/>
              </a:ext>
            </a:extLst>
          </p:cNvPr>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A9FADC05-AC80-D92F-CE3C-99F211EED6FD}"/>
              </a:ext>
            </a:extLst>
          </p:cNvPr>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FB9E53A-0BA0-6D1D-7D7E-CCA1607FB731}"/>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a:extLst>
              <a:ext uri="{FF2B5EF4-FFF2-40B4-BE49-F238E27FC236}">
                <a16:creationId xmlns:a16="http://schemas.microsoft.com/office/drawing/2014/main" id="{7BD9193F-8CD9-DE8B-B17F-040006F6CF62}"/>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14FB1566-E845-EF8D-309A-F781F1056C6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A028454-EC2C-59F7-7326-70C3F07AC4FF}"/>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916AAEEC-2177-47F2-7D61-E2A0E1D144F9}"/>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91937DB1-1BBB-DD30-D96A-A52B57E27FA2}"/>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1BF7BD8C-CEC1-167B-8E03-5DFF88389F63}"/>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84239599-94B3-6DB6-0F01-E6C50A11ED8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482B96EC-1EDB-D333-4405-A1C0B0C6DF03}"/>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4B31C6A1-7A0F-E1AC-2C71-96FCBB6729C4}"/>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560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04994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general and specific information about old school days;</a:t>
            </a:r>
          </a:p>
          <a:p>
            <a:pPr marL="457200" indent="-457200">
              <a:lnSpc>
                <a:spcPct val="150000"/>
              </a:lnSpc>
              <a:buFont typeface="Wingdings" panose="05000000000000000000" pitchFamily="2" charset="2"/>
              <a:buChar char="ü"/>
            </a:pPr>
            <a:r>
              <a:rPr lang="en-US" sz="3600" dirty="0">
                <a:sym typeface="+mn-ea"/>
              </a:rPr>
              <a:t>Write about old school days.</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78761"/>
            <a:ext cx="2578795"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668470"/>
          </a:xfrm>
          <a:prstGeom prst="rect">
            <a:avLst/>
          </a:prstGeom>
          <a:noFill/>
        </p:spPr>
        <p:txBody>
          <a:bodyPr wrap="square" rtlCol="0">
            <a:spAutoFit/>
          </a:bodyPr>
          <a:lstStyle/>
          <a:p>
            <a:pPr>
              <a:lnSpc>
                <a:spcPct val="150000"/>
              </a:lnSpc>
            </a:pPr>
            <a:r>
              <a:rPr lang="en-US" sz="3600" dirty="0"/>
              <a:t>- Rewrite the paragraph in the notebooks;</a:t>
            </a:r>
          </a:p>
          <a:p>
            <a:pPr>
              <a:lnSpc>
                <a:spcPct val="150000"/>
              </a:lnSpc>
            </a:pPr>
            <a:r>
              <a:rPr lang="en-US" sz="36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a:gsLst>
            <a:gs pos="94000">
              <a:schemeClr val="accent1">
                <a:lumMod val="5000"/>
                <a:lumOff val="95000"/>
                <a:alpha val="100000"/>
              </a:schemeClr>
            </a:gs>
            <a:gs pos="41000">
              <a:schemeClr val="tx1"/>
            </a:gs>
            <a:gs pos="77000">
              <a:schemeClr val="tx1">
                <a:alpha val="69000"/>
              </a:schemeClr>
            </a:gs>
            <a:gs pos="6000">
              <a:schemeClr val="tx1"/>
            </a:gs>
          </a:gsLst>
          <a:lin ang="4200000" scaled="0"/>
        </a:gradFill>
        <a:effectLst/>
      </p:bgPr>
    </p:bg>
    <p:spTree>
      <p:nvGrpSpPr>
        <p:cNvPr id="1" name=""/>
        <p:cNvGrpSpPr/>
        <p:nvPr/>
      </p:nvGrpSpPr>
      <p:grpSpPr>
        <a:xfrm>
          <a:off x="0" y="0"/>
          <a:ext cx="0" cy="0"/>
          <a:chOff x="0" y="0"/>
          <a:chExt cx="0" cy="0"/>
        </a:xfrm>
      </p:grpSpPr>
      <p:pic>
        <p:nvPicPr>
          <p:cNvPr id="5" name="Picture 4" descr="giphy (1)"/>
          <p:cNvPicPr>
            <a:picLocks noChangeAspect="1"/>
          </p:cNvPicPr>
          <p:nvPr/>
        </p:nvPicPr>
        <p:blipFill>
          <a:blip r:embed="rId2"/>
          <a:stretch>
            <a:fillRect/>
          </a:stretch>
        </p:blipFill>
        <p:spPr>
          <a:xfrm>
            <a:off x="0" y="-1121410"/>
            <a:ext cx="12192635" cy="8188960"/>
          </a:xfrm>
          <a:prstGeom prst="rect">
            <a:avLst/>
          </a:prstGeom>
        </p:spPr>
      </p:pic>
      <p:sp>
        <p:nvSpPr>
          <p:cNvPr id="17" name="Freeform 16"/>
          <p:cNvSpPr/>
          <p:nvPr/>
        </p:nvSpPr>
        <p:spPr>
          <a:xfrm>
            <a:off x="-33020" y="-1175385"/>
            <a:ext cx="12266295" cy="8446770"/>
          </a:xfrm>
          <a:custGeom>
            <a:avLst/>
            <a:gdLst/>
            <a:ahLst/>
            <a:cxnLst>
              <a:cxn ang="3">
                <a:pos x="hc" y="t"/>
              </a:cxn>
              <a:cxn ang="cd2">
                <a:pos x="l" y="vc"/>
              </a:cxn>
              <a:cxn ang="cd4">
                <a:pos x="hc" y="b"/>
              </a:cxn>
              <a:cxn ang="0">
                <a:pos x="r" y="vc"/>
              </a:cxn>
            </a:cxnLst>
            <a:rect l="l" t="t" r="r" b="b"/>
            <a:pathLst>
              <a:path w="19242" h="13302">
                <a:moveTo>
                  <a:pt x="10212" y="2824"/>
                </a:moveTo>
                <a:cubicBezTo>
                  <a:pt x="8187" y="2824"/>
                  <a:pt x="6545" y="4537"/>
                  <a:pt x="6545" y="6651"/>
                </a:cubicBezTo>
                <a:cubicBezTo>
                  <a:pt x="6545" y="8765"/>
                  <a:pt x="8187" y="10478"/>
                  <a:pt x="10212" y="10478"/>
                </a:cubicBezTo>
                <a:cubicBezTo>
                  <a:pt x="12237" y="10478"/>
                  <a:pt x="13879" y="8765"/>
                  <a:pt x="13879" y="6651"/>
                </a:cubicBezTo>
                <a:cubicBezTo>
                  <a:pt x="13879" y="4537"/>
                  <a:pt x="12237" y="2824"/>
                  <a:pt x="10212" y="2824"/>
                </a:cubicBezTo>
                <a:close/>
                <a:moveTo>
                  <a:pt x="0" y="0"/>
                </a:moveTo>
                <a:lnTo>
                  <a:pt x="19242" y="0"/>
                </a:lnTo>
                <a:lnTo>
                  <a:pt x="19242" y="13302"/>
                </a:lnTo>
                <a:lnTo>
                  <a:pt x="0" y="13302"/>
                </a:lnTo>
                <a:lnTo>
                  <a:pt x="0" y="0"/>
                </a:lnTo>
                <a:close/>
              </a:path>
            </a:pathLst>
          </a:cu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3" name="Group 2"/>
          <p:cNvGrpSpPr/>
          <p:nvPr/>
        </p:nvGrpSpPr>
        <p:grpSpPr>
          <a:xfrm>
            <a:off x="-929189" y="533374"/>
            <a:ext cx="6467475" cy="2135547"/>
            <a:chOff x="2276264" y="396833"/>
            <a:chExt cx="6467475" cy="2135547"/>
          </a:xfrm>
        </p:grpSpPr>
        <p:grpSp>
          <p:nvGrpSpPr>
            <p:cNvPr id="4" name="Group 3"/>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6" name="TextBox 39"/>
            <p:cNvSpPr txBox="1"/>
            <p:nvPr/>
          </p:nvSpPr>
          <p:spPr>
            <a:xfrm>
              <a:off x="3034454" y="574040"/>
              <a:ext cx="2089150" cy="706755"/>
            </a:xfrm>
            <a:prstGeom prst="rect">
              <a:avLst/>
            </a:prstGeom>
            <a:noFill/>
          </p:spPr>
          <p:txBody>
            <a:bodyPr wrap="square" rtlCol="0">
              <a:spAutoFit/>
            </a:bodyPr>
            <a:lstStyle/>
            <a:p>
              <a:pPr algn="ctr"/>
              <a:r>
                <a:rPr lang="en-US" sz="4000" b="1" dirty="0">
                  <a:solidFill>
                    <a:srgbClr val="FF0000"/>
                  </a:solidFill>
                  <a:latin typeface="Myriad Pro" pitchFamily="34" charset="0"/>
                </a:rPr>
                <a:t>Unit</a:t>
              </a:r>
            </a:p>
          </p:txBody>
        </p:sp>
        <p:sp>
          <p:nvSpPr>
            <p:cNvPr id="8" name="TextBox 16"/>
            <p:cNvSpPr txBox="1"/>
            <p:nvPr/>
          </p:nvSpPr>
          <p:spPr>
            <a:xfrm>
              <a:off x="4853882" y="396833"/>
              <a:ext cx="730394" cy="706755"/>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9" name="TextBox 40"/>
            <p:cNvSpPr txBox="1"/>
            <p:nvPr/>
          </p:nvSpPr>
          <p:spPr>
            <a:xfrm>
              <a:off x="2276264" y="1210310"/>
              <a:ext cx="6467475" cy="1322070"/>
            </a:xfrm>
            <a:prstGeom prst="rect">
              <a:avLst/>
            </a:prstGeom>
            <a:noFill/>
          </p:spPr>
          <p:txBody>
            <a:bodyPr wrap="square" rtlCol="0">
              <a:spAutoFit/>
            </a:bodyPr>
            <a:lstStyle/>
            <a:p>
              <a:pPr algn="ctr"/>
              <a:r>
                <a:rPr lang="en-US" sz="4000" b="1" dirty="0">
                  <a:solidFill>
                    <a:srgbClr val="FF0000"/>
                  </a:solidFill>
                  <a:latin typeface="Myriad Pro" pitchFamily="34" charset="0"/>
                  <a:sym typeface="+mn-ea"/>
                </a:rPr>
                <a:t>REMEMBERING </a:t>
              </a:r>
            </a:p>
            <a:p>
              <a:pPr algn="ctr"/>
              <a:r>
                <a:rPr lang="en-US" sz="4000" b="1" dirty="0">
                  <a:solidFill>
                    <a:srgbClr val="FF0000"/>
                  </a:solidFill>
                  <a:latin typeface="Myriad Pro" pitchFamily="34" charset="0"/>
                  <a:sym typeface="+mn-ea"/>
                </a:rPr>
                <a:t>THE PAST</a:t>
              </a:r>
            </a:p>
          </p:txBody>
        </p:sp>
      </p:grpSp>
      <p:sp>
        <p:nvSpPr>
          <p:cNvPr id="12" name="Rounded Rectangle 13"/>
          <p:cNvSpPr/>
          <p:nvPr/>
        </p:nvSpPr>
        <p:spPr>
          <a:xfrm>
            <a:off x="511810" y="2760980"/>
            <a:ext cx="342138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5"/>
          <p:cNvSpPr txBox="1"/>
          <p:nvPr/>
        </p:nvSpPr>
        <p:spPr>
          <a:xfrm>
            <a:off x="856615" y="2822575"/>
            <a:ext cx="4350385" cy="491490"/>
          </a:xfrm>
          <a:prstGeom prst="rect">
            <a:avLst/>
          </a:prstGeom>
          <a:noFill/>
        </p:spPr>
        <p:txBody>
          <a:bodyPr wrap="square" rtlCol="0">
            <a:spAutoFit/>
          </a:bodyPr>
          <a:lstStyle/>
          <a:p>
            <a:r>
              <a:rPr lang="en-US" sz="2600" b="1" dirty="0">
                <a:solidFill>
                  <a:schemeClr val="bg1"/>
                </a:solidFill>
              </a:rPr>
              <a:t>LESSON 6: SKILLS 2</a:t>
            </a:r>
          </a:p>
        </p:txBody>
      </p:sp>
      <p:grpSp>
        <p:nvGrpSpPr>
          <p:cNvPr id="14" name="Group 13"/>
          <p:cNvGrpSpPr/>
          <p:nvPr/>
        </p:nvGrpSpPr>
        <p:grpSpPr>
          <a:xfrm>
            <a:off x="-32385" y="2591882"/>
            <a:ext cx="990895" cy="941618"/>
            <a:chOff x="2766630" y="1746890"/>
            <a:chExt cx="990895" cy="941618"/>
          </a:xfrm>
        </p:grpSpPr>
        <p:pic>
          <p:nvPicPr>
            <p:cNvPr id="15" name="Picture 14"/>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6" name="Picture 15"/>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17"/>
                                        </p:tgtEl>
                                      </p:cBhvr>
                                      <p:by x="150000" y="150000"/>
                                    </p:animScale>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2" grpId="0" bldLvl="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Listen for general and specific information about old school days;</a:t>
            </a:r>
          </a:p>
          <a:p>
            <a:pPr marL="457200" indent="-457200" algn="just">
              <a:lnSpc>
                <a:spcPct val="150000"/>
              </a:lnSpc>
              <a:buFont typeface="Courier New" panose="02070309020205020404" pitchFamily="49" charset="0"/>
              <a:buChar char="o"/>
            </a:pPr>
            <a:r>
              <a:rPr lang="en-US" sz="3600" dirty="0"/>
              <a:t>Write about old school days.</a:t>
            </a:r>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Chatting</a:t>
            </a:r>
          </a:p>
          <a:p>
            <a:r>
              <a:rPr lang="en-GB" dirty="0">
                <a:solidFill>
                  <a:schemeClr val="tx1"/>
                </a:solidFill>
              </a:rPr>
              <a:t>   Option 2: </a:t>
            </a:r>
            <a:r>
              <a:rPr lang="en-US" altLang="en-GB" dirty="0">
                <a:solidFill>
                  <a:schemeClr val="tx1"/>
                </a:solidFill>
              </a:rPr>
              <a:t>Compare and Contrast</a:t>
            </a:r>
          </a:p>
        </p:txBody>
      </p:sp>
      <p:sp>
        <p:nvSpPr>
          <p:cNvPr id="21" name="Rectangle 20"/>
          <p:cNvSpPr/>
          <p:nvPr/>
        </p:nvSpPr>
        <p:spPr>
          <a:xfrm>
            <a:off x="5570855" y="2181860"/>
            <a:ext cx="6329680" cy="118999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1:	 Match each phrase with the right picture.</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2:	 Listen to the talk between Thanh and his grandma and 	tick (√) the things you hear.</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Task 3: 	Listen again and choose the correct answers.</a:t>
            </a:r>
          </a:p>
        </p:txBody>
      </p:sp>
      <p:sp>
        <p:nvSpPr>
          <p:cNvPr id="22" name="Rectangle 21"/>
          <p:cNvSpPr/>
          <p:nvPr/>
        </p:nvSpPr>
        <p:spPr>
          <a:xfrm>
            <a:off x="5565775" y="3753485"/>
            <a:ext cx="6327775" cy="11861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school days in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past.</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Write a paragraph (100 - 120 words) about school days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past.</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897505"/>
            <a:ext cx="1059815" cy="114808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5039360"/>
            <a:ext cx="6612890" cy="1353820"/>
          </a:xfrm>
          <a:prstGeom prst="rect">
            <a:avLst/>
          </a:prstGeom>
          <a:noFill/>
        </p:spPr>
        <p:txBody>
          <a:bodyPr wrap="square">
            <a:noAutofit/>
          </a:bodyPr>
          <a:lstStyle/>
          <a:p>
            <a:pPr algn="ctr">
              <a:lnSpc>
                <a:spcPct val="200000"/>
              </a:lnSpc>
            </a:pPr>
            <a:r>
              <a:rPr lang="en-US" sz="4800" b="1" dirty="0">
                <a:solidFill>
                  <a:srgbClr val="FF0000"/>
                </a:solidFill>
              </a:rPr>
              <a:t>CHATTING</a:t>
            </a:r>
          </a:p>
        </p:txBody>
      </p:sp>
      <p:pic>
        <p:nvPicPr>
          <p:cNvPr id="8" name="Content Placeholder 7" descr="giphy"/>
          <p:cNvPicPr>
            <a:picLocks noGrp="1" noChangeAspect="1"/>
          </p:cNvPicPr>
          <p:nvPr>
            <p:ph idx="1"/>
          </p:nvPr>
        </p:nvPicPr>
        <p:blipFill>
          <a:blip r:embed="rId3"/>
          <a:stretch>
            <a:fillRect/>
          </a:stretch>
        </p:blipFill>
        <p:spPr>
          <a:xfrm>
            <a:off x="3352800" y="1153160"/>
            <a:ext cx="5885180" cy="44138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1213485" y="4832985"/>
            <a:ext cx="6612890" cy="774700"/>
          </a:xfrm>
          <a:prstGeom prst="rect">
            <a:avLst/>
          </a:prstGeom>
          <a:noFill/>
        </p:spPr>
        <p:txBody>
          <a:bodyPr wrap="square">
            <a:noAutofit/>
          </a:bodyPr>
          <a:lstStyle/>
          <a:p>
            <a:pPr algn="ctr">
              <a:lnSpc>
                <a:spcPct val="100000"/>
              </a:lnSpc>
            </a:pPr>
            <a:r>
              <a:rPr lang="en-US" sz="4800" b="1" dirty="0">
                <a:solidFill>
                  <a:srgbClr val="FF0000"/>
                </a:solidFill>
              </a:rPr>
              <a:t>CHATTING</a:t>
            </a:r>
          </a:p>
        </p:txBody>
      </p:sp>
      <p:pic>
        <p:nvPicPr>
          <p:cNvPr id="8" name="Content Placeholder 7" descr="giphy"/>
          <p:cNvPicPr>
            <a:picLocks noGrp="1" noChangeAspect="1"/>
          </p:cNvPicPr>
          <p:nvPr>
            <p:ph idx="1"/>
          </p:nvPr>
        </p:nvPicPr>
        <p:blipFill>
          <a:blip r:embed="rId3"/>
          <a:stretch>
            <a:fillRect/>
          </a:stretch>
        </p:blipFill>
        <p:spPr>
          <a:xfrm>
            <a:off x="278765" y="2000250"/>
            <a:ext cx="3627755" cy="2720975"/>
          </a:xfrm>
          <a:prstGeom prst="rect">
            <a:avLst/>
          </a:prstGeom>
        </p:spPr>
      </p:pic>
      <p:sp>
        <p:nvSpPr>
          <p:cNvPr id="100" name="Text Box 99"/>
          <p:cNvSpPr txBox="1"/>
          <p:nvPr/>
        </p:nvSpPr>
        <p:spPr>
          <a:xfrm>
            <a:off x="4213860" y="2000250"/>
            <a:ext cx="7625080" cy="2306955"/>
          </a:xfrm>
          <a:prstGeom prst="rect">
            <a:avLst/>
          </a:prstGeom>
          <a:noFill/>
          <a:ln w="9525">
            <a:noFill/>
          </a:ln>
        </p:spPr>
        <p:txBody>
          <a:bodyPr wrap="square">
            <a:spAutoFit/>
          </a:bodyPr>
          <a:lstStyle/>
          <a:p>
            <a:pPr marL="635" indent="-635" algn="just"/>
            <a:r>
              <a:rPr lang="en-US" sz="4800" b="0">
                <a:solidFill>
                  <a:srgbClr val="000000"/>
                </a:solidFill>
                <a:latin typeface="Calibri" panose="020F0502020204030204" pitchFamily="34" charset="0"/>
                <a:cs typeface="Calibri" panose="020F0502020204030204" pitchFamily="34" charset="0"/>
              </a:rPr>
              <a:t>What do you know about schools and school days in the past?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2289810" y="5192395"/>
            <a:ext cx="7842250" cy="915670"/>
          </a:xfrm>
          <a:prstGeom prst="rect">
            <a:avLst/>
          </a:prstGeom>
          <a:noFill/>
        </p:spPr>
        <p:txBody>
          <a:bodyPr wrap="square">
            <a:noAutofit/>
          </a:bodyPr>
          <a:lstStyle/>
          <a:p>
            <a:pPr algn="ctr">
              <a:lnSpc>
                <a:spcPct val="100000"/>
              </a:lnSpc>
            </a:pPr>
            <a:r>
              <a:rPr lang="en-US" sz="4800" b="1" dirty="0">
                <a:solidFill>
                  <a:srgbClr val="FF0000"/>
                </a:solidFill>
              </a:rPr>
              <a:t>COMPARE AND CONTRAST</a:t>
            </a:r>
          </a:p>
        </p:txBody>
      </p:sp>
      <p:pic>
        <p:nvPicPr>
          <p:cNvPr id="7" name="Content Placeholder 6" descr="giphy (1)"/>
          <p:cNvPicPr>
            <a:picLocks noGrp="1" noChangeAspect="1"/>
          </p:cNvPicPr>
          <p:nvPr>
            <p:ph idx="1"/>
          </p:nvPr>
        </p:nvPicPr>
        <p:blipFill>
          <a:blip r:embed="rId3"/>
          <a:stretch>
            <a:fillRect/>
          </a:stretch>
        </p:blipFill>
        <p:spPr>
          <a:xfrm>
            <a:off x="3140075" y="1450975"/>
            <a:ext cx="6141085" cy="345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5" name="TextBox 20"/>
          <p:cNvSpPr txBox="1"/>
          <p:nvPr/>
        </p:nvSpPr>
        <p:spPr>
          <a:xfrm>
            <a:off x="75565" y="1118870"/>
            <a:ext cx="11825605" cy="915670"/>
          </a:xfrm>
          <a:prstGeom prst="rect">
            <a:avLst/>
          </a:prstGeom>
          <a:noFill/>
        </p:spPr>
        <p:txBody>
          <a:bodyPr wrap="square">
            <a:noAutofit/>
          </a:bodyPr>
          <a:lstStyle/>
          <a:p>
            <a:pPr algn="just">
              <a:lnSpc>
                <a:spcPct val="100000"/>
              </a:lnSpc>
            </a:pPr>
            <a:r>
              <a:rPr lang="en-US" sz="3200" dirty="0"/>
              <a:t>- Create a Venn diagram to compare and contrast school days in the past and school days today with information.</a:t>
            </a:r>
          </a:p>
        </p:txBody>
      </p:sp>
      <p:sp>
        <p:nvSpPr>
          <p:cNvPr id="3" name="Oval 2"/>
          <p:cNvSpPr/>
          <p:nvPr/>
        </p:nvSpPr>
        <p:spPr>
          <a:xfrm>
            <a:off x="3724910" y="2032635"/>
            <a:ext cx="2539365" cy="2133600"/>
          </a:xfrm>
          <a:prstGeom prst="ellipse">
            <a:avLst/>
          </a:prstGeom>
          <a:noFill/>
          <a:ln>
            <a:solidFill>
              <a:srgbClr val="FFC000"/>
            </a:solidFill>
          </a:ln>
          <a:extLst>
            <a:ext uri="{909E8E84-426E-40DD-AFC4-6F175D3DCCD1}">
              <a14:hiddenFill xmlns:a14="http://schemas.microsoft.com/office/drawing/2010/main">
                <a:solidFill>
                  <a:srgbClr val="FFC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IN THE PAST</a:t>
            </a:r>
          </a:p>
        </p:txBody>
      </p:sp>
      <p:sp>
        <p:nvSpPr>
          <p:cNvPr id="4" name="Oval 3"/>
          <p:cNvSpPr/>
          <p:nvPr/>
        </p:nvSpPr>
        <p:spPr>
          <a:xfrm>
            <a:off x="5744845" y="2032000"/>
            <a:ext cx="2559685" cy="2158365"/>
          </a:xfrm>
          <a:prstGeom prst="ellipse">
            <a:avLst/>
          </a:prstGeom>
          <a:noFill/>
          <a:ln>
            <a:solidFill>
              <a:srgbClr val="00B05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tx1"/>
                </a:solidFill>
              </a:rPr>
              <a:t>TODAY</a:t>
            </a:r>
          </a:p>
        </p:txBody>
      </p:sp>
      <p:sp>
        <p:nvSpPr>
          <p:cNvPr id="100" name="Text Box 99"/>
          <p:cNvSpPr txBox="1"/>
          <p:nvPr/>
        </p:nvSpPr>
        <p:spPr>
          <a:xfrm>
            <a:off x="838200" y="4130040"/>
            <a:ext cx="9097645" cy="2553335"/>
          </a:xfrm>
          <a:prstGeom prst="rect">
            <a:avLst/>
          </a:prstGeom>
          <a:noFill/>
          <a:ln w="9525">
            <a:noFill/>
          </a:ln>
        </p:spPr>
        <p:txBody>
          <a:bodyPr wrap="square">
            <a:spAutoFit/>
          </a:bodyPr>
          <a:lstStyle/>
          <a:p>
            <a:pPr marL="1270" indent="-1270"/>
            <a:r>
              <a:rPr lang="en-US" sz="3200" b="1" dirty="0">
                <a:solidFill>
                  <a:srgbClr val="231F20"/>
                </a:solidFill>
                <a:latin typeface="Times New Roman" panose="02020603050405020304" charset="0"/>
              </a:rPr>
              <a:t>Information Venn diagram:</a:t>
            </a:r>
            <a:endParaRPr lang="en-US" sz="3200" b="0" dirty="0">
              <a:latin typeface="Times New Roman" panose="02020603050405020304" charset="0"/>
              <a:cs typeface="Calibri" panose="020F0502020204030204" pitchFamily="34" charset="0"/>
            </a:endParaRPr>
          </a:p>
          <a:p>
            <a:pPr marL="1270" indent="-1270"/>
            <a:r>
              <a:rPr lang="en-US" sz="3200" b="0" dirty="0">
                <a:latin typeface="Times New Roman" panose="02020603050405020304" charset="0"/>
                <a:cs typeface="Calibri" panose="020F0502020204030204" pitchFamily="34" charset="0"/>
              </a:rPr>
              <a:t>- What students wore to school?</a:t>
            </a:r>
          </a:p>
          <a:p>
            <a:pPr marL="1270" indent="-1270"/>
            <a:r>
              <a:rPr lang="en-US" sz="3200" b="0" dirty="0">
                <a:latin typeface="Times New Roman" panose="02020603050405020304" charset="0"/>
                <a:cs typeface="Calibri" panose="020F0502020204030204" pitchFamily="34" charset="0"/>
              </a:rPr>
              <a:t>- What subjects students studied?</a:t>
            </a:r>
          </a:p>
          <a:p>
            <a:pPr marL="1270" indent="-1270"/>
            <a:r>
              <a:rPr lang="en-US" sz="3200" b="0" dirty="0">
                <a:latin typeface="Times New Roman" panose="02020603050405020304" charset="0"/>
                <a:cs typeface="Calibri" panose="020F0502020204030204" pitchFamily="34" charset="0"/>
              </a:rPr>
              <a:t>- How students got to school?</a:t>
            </a:r>
          </a:p>
          <a:p>
            <a:pPr marL="1270" indent="-1270"/>
            <a:r>
              <a:rPr lang="en-US" sz="3200" b="0" dirty="0">
                <a:latin typeface="Times New Roman" panose="02020603050405020304" charset="0"/>
                <a:cs typeface="Calibri" panose="020F0502020204030204" pitchFamily="34" charset="0"/>
              </a:rPr>
              <a:t>…</a:t>
            </a:r>
          </a:p>
        </p:txBody>
      </p:sp>
      <p:sp>
        <p:nvSpPr>
          <p:cNvPr id="9" name="Text Box 8"/>
          <p:cNvSpPr txBox="1"/>
          <p:nvPr/>
        </p:nvSpPr>
        <p:spPr>
          <a:xfrm>
            <a:off x="-5718810" y="2430780"/>
            <a:ext cx="3777615" cy="597535"/>
          </a:xfrm>
          <a:prstGeom prst="rect">
            <a:avLst/>
          </a:prstGeom>
          <a:solidFill>
            <a:srgbClr val="FFEBEB"/>
          </a:solidFill>
        </p:spPr>
        <p:txBody>
          <a:bodyPr wrap="square" rtlCol="0" anchor="t">
            <a:noAutofit/>
          </a:bodyPr>
          <a:lstStyle/>
          <a:p>
            <a:r>
              <a:rPr lang="en-US" sz="3200"/>
              <a:t>1. walking barefoot</a:t>
            </a:r>
          </a:p>
          <a:p>
            <a:endParaRPr lang="en-US" sz="3200"/>
          </a:p>
        </p:txBody>
      </p:sp>
      <p:sp>
        <p:nvSpPr>
          <p:cNvPr id="10" name="Text Box 9"/>
          <p:cNvSpPr txBox="1"/>
          <p:nvPr/>
        </p:nvSpPr>
        <p:spPr>
          <a:xfrm>
            <a:off x="-4658360" y="-1442720"/>
            <a:ext cx="3864610" cy="572135"/>
          </a:xfrm>
          <a:prstGeom prst="rect">
            <a:avLst/>
          </a:prstGeom>
          <a:solidFill>
            <a:srgbClr val="ADE4DB"/>
          </a:solidFill>
        </p:spPr>
        <p:txBody>
          <a:bodyPr wrap="square" rtlCol="0" anchor="t">
            <a:noAutofit/>
          </a:bodyPr>
          <a:lstStyle/>
          <a:p>
            <a:r>
              <a:rPr lang="en-US" sz="3200">
                <a:sym typeface="+mn-ea"/>
              </a:rPr>
              <a:t>2. talking face to face</a:t>
            </a:r>
            <a:endParaRPr lang="en-US" sz="3200"/>
          </a:p>
          <a:p>
            <a:endParaRPr lang="en-US" sz="3200">
              <a:sym typeface="+mn-ea"/>
            </a:endParaRPr>
          </a:p>
        </p:txBody>
      </p:sp>
      <p:sp>
        <p:nvSpPr>
          <p:cNvPr id="11" name="Text Box 10"/>
          <p:cNvSpPr txBox="1"/>
          <p:nvPr/>
        </p:nvSpPr>
        <p:spPr>
          <a:xfrm>
            <a:off x="-6659245" y="4926965"/>
            <a:ext cx="3763010" cy="583565"/>
          </a:xfrm>
          <a:prstGeom prst="rect">
            <a:avLst/>
          </a:prstGeom>
          <a:solidFill>
            <a:srgbClr val="FFEBEB"/>
          </a:solidFill>
        </p:spPr>
        <p:txBody>
          <a:bodyPr wrap="square" rtlCol="0" anchor="t">
            <a:spAutoFit/>
          </a:bodyPr>
          <a:lstStyle/>
          <a:p>
            <a:r>
              <a:rPr lang="en-US" sz="3200">
                <a:sym typeface="+mn-ea"/>
              </a:rPr>
              <a:t>3. traditional game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31570" y="11360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Match each phrase with the right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361316" y="3277870"/>
            <a:ext cx="3760470" cy="597535"/>
          </a:xfrm>
          <a:prstGeom prst="rect">
            <a:avLst/>
          </a:prstGeom>
          <a:solidFill>
            <a:srgbClr val="FFEBEB"/>
          </a:solidFill>
        </p:spPr>
        <p:txBody>
          <a:bodyPr wrap="square" rtlCol="0" anchor="t">
            <a:noAutofit/>
          </a:bodyPr>
          <a:lstStyle/>
          <a:p>
            <a:r>
              <a:rPr lang="en-US" sz="3200"/>
              <a:t>1. walking barefoot</a:t>
            </a:r>
          </a:p>
          <a:p>
            <a:endParaRPr lang="en-US" sz="3200"/>
          </a:p>
        </p:txBody>
      </p:sp>
      <p:sp>
        <p:nvSpPr>
          <p:cNvPr id="7" name="Text Box 6"/>
          <p:cNvSpPr txBox="1"/>
          <p:nvPr/>
        </p:nvSpPr>
        <p:spPr>
          <a:xfrm>
            <a:off x="344170" y="4040505"/>
            <a:ext cx="3777615" cy="572135"/>
          </a:xfrm>
          <a:prstGeom prst="rect">
            <a:avLst/>
          </a:prstGeom>
          <a:solidFill>
            <a:srgbClr val="ADE4DB"/>
          </a:solidFill>
        </p:spPr>
        <p:txBody>
          <a:bodyPr wrap="square" rtlCol="0" anchor="t">
            <a:noAutofit/>
          </a:bodyPr>
          <a:lstStyle/>
          <a:p>
            <a:r>
              <a:rPr lang="en-US" sz="3200" dirty="0">
                <a:sym typeface="+mn-ea"/>
              </a:rPr>
              <a:t>2. talking face to face</a:t>
            </a:r>
            <a:endParaRPr lang="en-US" sz="3200" dirty="0"/>
          </a:p>
          <a:p>
            <a:endParaRPr lang="en-US" sz="3200" dirty="0">
              <a:sym typeface="+mn-ea"/>
            </a:endParaRPr>
          </a:p>
        </p:txBody>
      </p:sp>
      <p:sp>
        <p:nvSpPr>
          <p:cNvPr id="11" name="Text Box 10"/>
          <p:cNvSpPr txBox="1"/>
          <p:nvPr/>
        </p:nvSpPr>
        <p:spPr>
          <a:xfrm>
            <a:off x="325120" y="4734560"/>
            <a:ext cx="4935138" cy="584775"/>
          </a:xfrm>
          <a:prstGeom prst="rect">
            <a:avLst/>
          </a:prstGeom>
          <a:solidFill>
            <a:srgbClr val="FFEBEB"/>
          </a:solidFill>
        </p:spPr>
        <p:txBody>
          <a:bodyPr wrap="square" rtlCol="0" anchor="t">
            <a:spAutoFit/>
          </a:bodyPr>
          <a:lstStyle/>
          <a:p>
            <a:r>
              <a:rPr lang="en-US" sz="3200" dirty="0">
                <a:sym typeface="+mn-ea"/>
              </a:rPr>
              <a:t>3. playing a traditional game</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p:blipFill>
        <p:spPr>
          <a:xfrm>
            <a:off x="4899025" y="1637675"/>
            <a:ext cx="3103880" cy="2054204"/>
          </a:xfrm>
          <a:prstGeom prst="rect">
            <a:avLst/>
          </a:prstGeom>
        </p:spPr>
      </p:pic>
      <p:pic>
        <p:nvPicPr>
          <p:cNvPr id="25" name="Content Placeholder 24"/>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8321342" y="1551317"/>
            <a:ext cx="3239770" cy="2174875"/>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p:blipFill>
        <p:spPr>
          <a:xfrm>
            <a:off x="6666857" y="4158422"/>
            <a:ext cx="3000679" cy="2032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657031 0.072037 " pathEditMode="relative" rAng="0" ptsTypes="">
                                      <p:cBhvr>
                                        <p:cTn id="6" dur="2000" fill="hold"/>
                                        <p:tgtEl>
                                          <p:spTgt spid="3"/>
                                        </p:tgtEl>
                                        <p:attrNameLst>
                                          <p:attrName>ppt_x</p:attrName>
                                          <p:attrName>ppt_y</p:attrName>
                                        </p:attrNameLst>
                                      </p:cBhvr>
                                      <p:rCtr x="27500" y="31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345469 -0.0447222 " pathEditMode="relative" rAng="0" ptsTypes="">
                                      <p:cBhvr>
                                        <p:cTn id="10" dur="2000" fill="hold"/>
                                        <p:tgtEl>
                                          <p:spTgt spid="7"/>
                                        </p:tgtEl>
                                        <p:attrNameLst>
                                          <p:attrName>ppt_x</p:attrName>
                                          <p:attrName>ppt_y</p:attrName>
                                        </p:attrNameLst>
                                      </p:cBhvr>
                                      <p:rCtr x="13300" y="-28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492865 0.219907 " pathEditMode="relative" rAng="0" ptsTypes="">
                                      <p:cBhvr>
                                        <p:cTn id="14" dur="2000" fill="hold"/>
                                        <p:tgtEl>
                                          <p:spTgt spid="11"/>
                                        </p:tgtEl>
                                        <p:attrNameLst>
                                          <p:attrName>ppt_x</p:attrName>
                                          <p:attrName>ppt_y</p:attrName>
                                        </p:attrNameLst>
                                      </p:cBhvr>
                                      <p:rCtr x="26600" y="9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1226</Words>
  <PresentationFormat>Widescreen</PresentationFormat>
  <Paragraphs>177</Paragraphs>
  <Slides>20</Slides>
  <Notes>14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2024-02-28T17:02:37Z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1033-12.2.0.13266</vt:lpwstr>
  </property>
</Properties>
</file>