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6" roundtripDataSignature="AMtx7mhtxoBfXM3jK8oSo48MjDoP0QRD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36" Type="http://customschemas.google.com/relationships/presentationmetadata" Target="meta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7" name="Google Shape;8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 name="Google Shape;30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96" name="Google Shape;96;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7" name="Google Shape;387;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6" name="Google Shape;39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5" name="Google Shape;405;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3" name="Google Shape;423;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2" name="Google Shape;432;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8" name="Google Shape;10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1" name="Google Shape;441;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20" name="Google Shape;120;p4: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21" name="Google Shape;12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2" name="Google Shape;122;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ff</a:t>
            </a:r>
            <a:endParaRPr/>
          </a:p>
        </p:txBody>
      </p:sp>
      <p:sp>
        <p:nvSpPr>
          <p:cNvPr id="178" name="Google Shape;178;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4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4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3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3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8" name="Google Shape;28;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3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3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3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3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3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3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3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3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4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4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4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9.png"/><Relationship Id="rId6" Type="http://schemas.openxmlformats.org/officeDocument/2006/relationships/image" Target="../media/image6.png"/><Relationship Id="rId7" Type="http://schemas.openxmlformats.org/officeDocument/2006/relationships/image" Target="../media/image1.jpg"/><Relationship Id="rId8"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p:nvPr/>
        </p:nvSpPr>
        <p:spPr>
          <a:xfrm>
            <a:off x="0" y="838200"/>
            <a:ext cx="3048000" cy="5867400"/>
          </a:xfrm>
          <a:prstGeom prst="rect">
            <a:avLst/>
          </a:prstGeom>
          <a:solidFill>
            <a:schemeClr val="accent1"/>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3F641E"/>
              </a:solidFill>
              <a:latin typeface="Calibri"/>
              <a:ea typeface="Calibri"/>
              <a:cs typeface="Calibri"/>
              <a:sym typeface="Calibri"/>
            </a:endParaRPr>
          </a:p>
        </p:txBody>
      </p:sp>
      <p:pic>
        <p:nvPicPr>
          <p:cNvPr descr="H nền 18" id="90" name="Google Shape;90;p1"/>
          <p:cNvPicPr preferRelativeResize="0"/>
          <p:nvPr/>
        </p:nvPicPr>
        <p:blipFill rotWithShape="1">
          <a:blip r:embed="rId3">
            <a:alphaModFix/>
          </a:blip>
          <a:srcRect b="0" l="0" r="0" t="0"/>
          <a:stretch/>
        </p:blipFill>
        <p:spPr>
          <a:xfrm>
            <a:off x="-533400" y="-838200"/>
            <a:ext cx="9144000" cy="7010400"/>
          </a:xfrm>
          <a:prstGeom prst="rect">
            <a:avLst/>
          </a:prstGeom>
          <a:noFill/>
          <a:ln>
            <a:noFill/>
          </a:ln>
        </p:spPr>
      </p:pic>
      <p:sp>
        <p:nvSpPr>
          <p:cNvPr id="91" name="Google Shape;91;p1"/>
          <p:cNvSpPr/>
          <p:nvPr/>
        </p:nvSpPr>
        <p:spPr>
          <a:xfrm>
            <a:off x="457200" y="685800"/>
            <a:ext cx="8229600" cy="3086100"/>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3300"/>
                    </a:gs>
                    <a:gs pos="100000">
                      <a:srgbClr val="761800"/>
                    </a:gs>
                  </a:gsLst>
                  <a:lin ang="2700000" scaled="0"/>
                </a:gradFill>
                <a:latin typeface="Times New Roman"/>
              </a:rPr>
              <a:t>Tiết 43-Đọc văn</a:t>
            </a:r>
            <a:br>
              <a:rPr b="0" i="0">
                <a:ln cap="flat" cmpd="sng" w="9525">
                  <a:solidFill>
                    <a:srgbClr val="000000"/>
                  </a:solidFill>
                  <a:prstDash val="solid"/>
                  <a:round/>
                  <a:headEnd len="sm" w="sm" type="none"/>
                  <a:tailEnd len="sm" w="sm" type="none"/>
                </a:ln>
                <a:gradFill>
                  <a:gsLst>
                    <a:gs pos="0">
                      <a:srgbClr val="FF3300"/>
                    </a:gs>
                    <a:gs pos="100000">
                      <a:srgbClr val="761800"/>
                    </a:gs>
                  </a:gsLst>
                  <a:lin ang="2700000" scaled="0"/>
                </a:gradFill>
                <a:latin typeface="Times New Roman"/>
              </a:rPr>
            </a:br>
            <a:r>
              <a:rPr b="0" i="0">
                <a:ln cap="flat" cmpd="sng" w="9525">
                  <a:solidFill>
                    <a:srgbClr val="000000"/>
                  </a:solidFill>
                  <a:prstDash val="solid"/>
                  <a:round/>
                  <a:headEnd len="sm" w="sm" type="none"/>
                  <a:tailEnd len="sm" w="sm" type="none"/>
                </a:ln>
                <a:gradFill>
                  <a:gsLst>
                    <a:gs pos="0">
                      <a:srgbClr val="FF3300"/>
                    </a:gs>
                    <a:gs pos="100000">
                      <a:srgbClr val="761800"/>
                    </a:gs>
                  </a:gsLst>
                  <a:lin ang="2700000" scaled="0"/>
                </a:gradFill>
                <a:latin typeface="Times New Roman"/>
              </a:rPr>
              <a:t>Hạnh phúc của một tang gia.</a:t>
            </a:r>
          </a:p>
        </p:txBody>
      </p:sp>
      <p:sp>
        <p:nvSpPr>
          <p:cNvPr id="92" name="Google Shape;92;p1"/>
          <p:cNvSpPr/>
          <p:nvPr/>
        </p:nvSpPr>
        <p:spPr>
          <a:xfrm>
            <a:off x="1524000" y="3771900"/>
            <a:ext cx="6248400" cy="891540"/>
          </a:xfrm>
          <a:prstGeom prst="rect">
            <a:avLst/>
          </a:prstGeom>
        </p:spPr>
        <p:txBody>
          <a:bodyPr>
            <a:prstTxWarp prst="textPlain"/>
          </a:bodyPr>
          <a:lstStyle/>
          <a:p>
            <a:pPr lvl="0" algn="ctr"/>
            <a:r>
              <a:rPr b="0" i="1">
                <a:ln>
                  <a:noFill/>
                </a:ln>
                <a:solidFill>
                  <a:srgbClr val="002060"/>
                </a:solidFill>
                <a:latin typeface="Times New Roman"/>
              </a:rPr>
              <a:t>Trích Số đỏ- Vũ Trọng Phụng</a:t>
            </a:r>
            <a:br>
              <a:rPr b="0" i="1">
                <a:ln>
                  <a:noFill/>
                </a:ln>
                <a:solidFill>
                  <a:srgbClr val="002060"/>
                </a:solidFill>
                <a:latin typeface="Times New Roman"/>
              </a:rPr>
            </a:br>
            <a:r>
              <a:rPr b="0" i="1">
                <a:ln>
                  <a:noFill/>
                </a:ln>
                <a:solidFill>
                  <a:srgbClr val="002060"/>
                </a:solidFill>
                <a:latin typeface="Times New Roman"/>
              </a:rPr>
              <a:t>( Tiếp theo)</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0"/>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1" name="Google Shape;211;p10"/>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212" name="Google Shape;212;p10"/>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213" name="Google Shape;213;p10"/>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214" name="Google Shape;214;p10"/>
          <p:cNvSpPr txBox="1"/>
          <p:nvPr/>
        </p:nvSpPr>
        <p:spPr>
          <a:xfrm>
            <a:off x="0" y="1229019"/>
            <a:ext cx="30069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215" name="Google Shape;215;p10"/>
          <p:cNvSpPr txBox="1"/>
          <p:nvPr/>
        </p:nvSpPr>
        <p:spPr>
          <a:xfrm>
            <a:off x="-19929" y="1981199"/>
            <a:ext cx="2707445" cy="292387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của con cháu</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chung:</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riêng:</a:t>
            </a:r>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216" name="Google Shape;216;p10"/>
          <p:cNvSpPr/>
          <p:nvPr/>
        </p:nvSpPr>
        <p:spPr>
          <a:xfrm>
            <a:off x="2819400" y="914400"/>
            <a:ext cx="6324600" cy="533400"/>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*Vợ chồng văn Minh:</a:t>
            </a:r>
            <a:endParaRPr/>
          </a:p>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 Văn Minh chồng- cháu đích tôn</a:t>
            </a:r>
            <a:endParaRPr sz="2000">
              <a:solidFill>
                <a:srgbClr val="C00000"/>
              </a:solidFill>
              <a:latin typeface="Calibri"/>
              <a:ea typeface="Calibri"/>
              <a:cs typeface="Calibri"/>
              <a:sym typeface="Calibri"/>
            </a:endParaRPr>
          </a:p>
        </p:txBody>
      </p:sp>
      <p:sp>
        <p:nvSpPr>
          <p:cNvPr id="217" name="Google Shape;217;p10"/>
          <p:cNvSpPr/>
          <p:nvPr/>
        </p:nvSpPr>
        <p:spPr>
          <a:xfrm>
            <a:off x="2819400" y="862584"/>
            <a:ext cx="6324600" cy="585215"/>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C00000"/>
                </a:solidFill>
                <a:latin typeface="Times New Roman"/>
                <a:ea typeface="Times New Roman"/>
                <a:cs typeface="Times New Roman"/>
                <a:sym typeface="Times New Roman"/>
              </a:rPr>
              <a:t>- Ông Phán mọc sừng- cháu rể</a:t>
            </a:r>
            <a:endParaRPr sz="2400">
              <a:solidFill>
                <a:srgbClr val="C00000"/>
              </a:solidFill>
              <a:latin typeface="Calibri"/>
              <a:ea typeface="Calibri"/>
              <a:cs typeface="Calibri"/>
              <a:sym typeface="Calibri"/>
            </a:endParaRPr>
          </a:p>
        </p:txBody>
      </p:sp>
      <p:pic>
        <p:nvPicPr>
          <p:cNvPr descr="Phan moc sung001" id="218" name="Google Shape;218;p10"/>
          <p:cNvPicPr preferRelativeResize="0"/>
          <p:nvPr/>
        </p:nvPicPr>
        <p:blipFill rotWithShape="1">
          <a:blip r:embed="rId3">
            <a:alphaModFix/>
          </a:blip>
          <a:srcRect b="0" l="0" r="0" t="0"/>
          <a:stretch/>
        </p:blipFill>
        <p:spPr>
          <a:xfrm>
            <a:off x="-19929" y="4953000"/>
            <a:ext cx="2727374" cy="1923756"/>
          </a:xfrm>
          <a:prstGeom prst="rect">
            <a:avLst/>
          </a:prstGeom>
          <a:noFill/>
          <a:ln>
            <a:noFill/>
          </a:ln>
        </p:spPr>
      </p:pic>
      <p:sp>
        <p:nvSpPr>
          <p:cNvPr id="219" name="Google Shape;219;p10"/>
          <p:cNvSpPr/>
          <p:nvPr/>
        </p:nvSpPr>
        <p:spPr>
          <a:xfrm>
            <a:off x="2819400" y="2318957"/>
            <a:ext cx="6324600"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Có vợ ngoại tình nhưng lại không cảm thấy nhục nhã</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Hạnh phúc, hãnh diện vì đôi sừng hươu vô hình trên đầu đã giúp hắn có thêm vài nghìn bạc.</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Mượn đám tang để tính toán công việc doanh thương với Xuân tóc đỏ.</a:t>
            </a:r>
            <a:endParaRPr/>
          </a:p>
        </p:txBody>
      </p:sp>
      <p:sp>
        <p:nvSpPr>
          <p:cNvPr id="220" name="Google Shape;220;p10"/>
          <p:cNvSpPr/>
          <p:nvPr/>
        </p:nvSpPr>
        <p:spPr>
          <a:xfrm>
            <a:off x="2975316" y="5029200"/>
            <a:ext cx="6016284"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=&gt;Con người tồi tệ, trơ trẽn, đốn mạt, bất kể danh dự, ham tiền, vô liêm sỉ.</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0" st="0"/>
                                            </p:txEl>
                                          </p:spTgt>
                                        </p:tgtEl>
                                        <p:attrNameLst>
                                          <p:attrName>style.visibility</p:attrName>
                                        </p:attrNameLst>
                                      </p:cBhvr>
                                      <p:to>
                                        <p:strVal val="visible"/>
                                      </p:to>
                                    </p:set>
                                    <p:animEffect filter="fade" transition="in">
                                      <p:cBhvr>
                                        <p:cTn dur="1000"/>
                                        <p:tgtEl>
                                          <p:spTgt spid="2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1" st="1"/>
                                            </p:txEl>
                                          </p:spTgt>
                                        </p:tgtEl>
                                        <p:attrNameLst>
                                          <p:attrName>style.visibility</p:attrName>
                                        </p:attrNameLst>
                                      </p:cBhvr>
                                      <p:to>
                                        <p:strVal val="visible"/>
                                      </p:to>
                                    </p:set>
                                    <p:animEffect filter="fade" transition="in">
                                      <p:cBhvr>
                                        <p:cTn dur="1000"/>
                                        <p:tgtEl>
                                          <p:spTgt spid="2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2" st="2"/>
                                            </p:txEl>
                                          </p:spTgt>
                                        </p:tgtEl>
                                        <p:attrNameLst>
                                          <p:attrName>style.visibility</p:attrName>
                                        </p:attrNameLst>
                                      </p:cBhvr>
                                      <p:to>
                                        <p:strVal val="visible"/>
                                      </p:to>
                                    </p:set>
                                    <p:animEffect filter="fade" transition="in">
                                      <p:cBhvr>
                                        <p:cTn dur="1000"/>
                                        <p:tgtEl>
                                          <p:spTgt spid="2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1"/>
          <p:cNvSpPr txBox="1"/>
          <p:nvPr/>
        </p:nvSpPr>
        <p:spPr>
          <a:xfrm>
            <a:off x="0" y="228600"/>
            <a:ext cx="44958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Tóm lại</a:t>
            </a:r>
            <a:endParaRPr sz="2800">
              <a:solidFill>
                <a:schemeClr val="dk1"/>
              </a:solidFill>
              <a:latin typeface="Times New Roman"/>
              <a:ea typeface="Times New Roman"/>
              <a:cs typeface="Times New Roman"/>
              <a:sym typeface="Times New Roman"/>
            </a:endParaRPr>
          </a:p>
        </p:txBody>
      </p:sp>
      <p:sp>
        <p:nvSpPr>
          <p:cNvPr id="226" name="Google Shape;226;p11"/>
          <p:cNvSpPr/>
          <p:nvPr/>
        </p:nvSpPr>
        <p:spPr>
          <a:xfrm>
            <a:off x="1371600" y="818530"/>
            <a:ext cx="6858000" cy="584775"/>
          </a:xfrm>
          <a:prstGeom prst="rect">
            <a:avLst/>
          </a:prstGeom>
          <a:solidFill>
            <a:srgbClr val="CCFFFF"/>
          </a:solidFill>
          <a:ln cap="flat" cmpd="sng" w="9525">
            <a:solidFill>
              <a:srgbClr val="FF505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rgbClr val="0066FF"/>
                </a:solidFill>
                <a:latin typeface="Times New Roman"/>
                <a:ea typeface="Times New Roman"/>
                <a:cs typeface="Times New Roman"/>
                <a:sym typeface="Times New Roman"/>
              </a:rPr>
              <a:t>Những người trong gia đình cụ cố tổ</a:t>
            </a:r>
            <a:endParaRPr sz="3200">
              <a:solidFill>
                <a:srgbClr val="0066FF"/>
              </a:solidFill>
              <a:latin typeface="Times New Roman"/>
              <a:ea typeface="Times New Roman"/>
              <a:cs typeface="Times New Roman"/>
              <a:sym typeface="Times New Roman"/>
            </a:endParaRPr>
          </a:p>
        </p:txBody>
      </p:sp>
      <p:sp>
        <p:nvSpPr>
          <p:cNvPr id="227" name="Google Shape;227;p11"/>
          <p:cNvSpPr txBox="1"/>
          <p:nvPr/>
        </p:nvSpPr>
        <p:spPr>
          <a:xfrm>
            <a:off x="1143000" y="5029200"/>
            <a:ext cx="6705600" cy="1569660"/>
          </a:xfrm>
          <a:prstGeom prst="rect">
            <a:avLst/>
          </a:prstGeom>
          <a:solidFill>
            <a:srgbClr val="A4F2FA"/>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u="sng">
                <a:solidFill>
                  <a:srgbClr val="FF5050"/>
                </a:solidFill>
                <a:latin typeface="Times New Roman"/>
                <a:ea typeface="Times New Roman"/>
                <a:cs typeface="Times New Roman"/>
                <a:sym typeface="Times New Roman"/>
              </a:rPr>
              <a:t>Khái quát ở bản chất: đểu giả, háo danh vì lợi mà quên đi tình ruột thịt -&gt; đạo đức bị suy thoái nghiêm trọng</a:t>
            </a:r>
            <a:endParaRPr sz="3200" u="sng">
              <a:solidFill>
                <a:srgbClr val="FF5050"/>
              </a:solidFill>
              <a:latin typeface="Times New Roman"/>
              <a:ea typeface="Times New Roman"/>
              <a:cs typeface="Times New Roman"/>
              <a:sym typeface="Times New Roman"/>
            </a:endParaRPr>
          </a:p>
        </p:txBody>
      </p:sp>
      <p:sp>
        <p:nvSpPr>
          <p:cNvPr id="228" name="Google Shape;228;p11"/>
          <p:cNvSpPr/>
          <p:nvPr/>
        </p:nvSpPr>
        <p:spPr>
          <a:xfrm>
            <a:off x="304800" y="2073349"/>
            <a:ext cx="3429000" cy="2514600"/>
          </a:xfrm>
          <a:prstGeom prst="rect">
            <a:avLst/>
          </a:prstGeom>
          <a:solidFill>
            <a:schemeClr val="lt1"/>
          </a:solidFill>
          <a:ln cap="flat" cmpd="sng" w="9525">
            <a:solidFill>
              <a:srgbClr val="FF5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u="sng">
                <a:solidFill>
                  <a:srgbClr val="FF0000"/>
                </a:solidFill>
                <a:latin typeface="Times New Roman"/>
                <a:ea typeface="Times New Roman"/>
                <a:cs typeface="Times New Roman"/>
                <a:sym typeface="Times New Roman"/>
              </a:rPr>
              <a:t>Nét riêng </a:t>
            </a:r>
            <a:endParaRPr/>
          </a:p>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Trong cách thể hiện</a:t>
            </a:r>
            <a:endParaRPr sz="2800">
              <a:solidFill>
                <a:srgbClr val="FF0000"/>
              </a:solidFill>
              <a:latin typeface="Times New Roman"/>
              <a:ea typeface="Times New Roman"/>
              <a:cs typeface="Times New Roman"/>
              <a:sym typeface="Times New Roman"/>
            </a:endParaRPr>
          </a:p>
        </p:txBody>
      </p:sp>
      <p:sp>
        <p:nvSpPr>
          <p:cNvPr id="229" name="Google Shape;229;p11"/>
          <p:cNvSpPr/>
          <p:nvPr/>
        </p:nvSpPr>
        <p:spPr>
          <a:xfrm>
            <a:off x="3581400" y="2057400"/>
            <a:ext cx="5334000" cy="2590800"/>
          </a:xfrm>
          <a:prstGeom prst="rect">
            <a:avLst/>
          </a:prstGeom>
          <a:solidFill>
            <a:schemeClr val="lt1"/>
          </a:solidFill>
          <a:ln cap="flat" cmpd="sng" w="9525">
            <a:solidFill>
              <a:srgbClr val="FF5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u="sng">
                <a:solidFill>
                  <a:srgbClr val="FF0000"/>
                </a:solidFill>
                <a:latin typeface="Times New Roman"/>
                <a:ea typeface="Times New Roman"/>
                <a:cs typeface="Times New Roman"/>
                <a:sym typeface="Times New Roman"/>
              </a:rPr>
              <a:t>Điểmchung</a:t>
            </a:r>
            <a:endParaRPr sz="2800" u="sng">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Tất cả đều vui sướng, hạnh phúc</a:t>
            </a:r>
            <a:endParaRPr sz="28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đến cực điểm bởi đây là cơ hội mỗi</a:t>
            </a:r>
            <a:endParaRPr sz="28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người thỏa mãn ý nguyện của mình</a:t>
            </a:r>
            <a:endParaRPr sz="2800">
              <a:solidFill>
                <a:srgbClr val="FF0000"/>
              </a:solidFill>
              <a:latin typeface="Times New Roman"/>
              <a:ea typeface="Times New Roman"/>
              <a:cs typeface="Times New Roman"/>
              <a:sym typeface="Times New Roman"/>
            </a:endParaRPr>
          </a:p>
        </p:txBody>
      </p:sp>
      <p:cxnSp>
        <p:nvCxnSpPr>
          <p:cNvPr id="230" name="Google Shape;230;p11"/>
          <p:cNvCxnSpPr/>
          <p:nvPr/>
        </p:nvCxnSpPr>
        <p:spPr>
          <a:xfrm flipH="1">
            <a:off x="2057400" y="1371600"/>
            <a:ext cx="2514600" cy="533400"/>
          </a:xfrm>
          <a:prstGeom prst="straightConnector1">
            <a:avLst/>
          </a:prstGeom>
          <a:noFill/>
          <a:ln cap="flat" cmpd="sng" w="9525">
            <a:solidFill>
              <a:schemeClr val="dk1"/>
            </a:solidFill>
            <a:prstDash val="solid"/>
            <a:round/>
            <a:headEnd len="med" w="med" type="none"/>
            <a:tailEnd len="med" w="med" type="triangle"/>
          </a:ln>
        </p:spPr>
      </p:cxnSp>
      <p:cxnSp>
        <p:nvCxnSpPr>
          <p:cNvPr id="231" name="Google Shape;231;p11"/>
          <p:cNvCxnSpPr/>
          <p:nvPr/>
        </p:nvCxnSpPr>
        <p:spPr>
          <a:xfrm>
            <a:off x="4572000" y="1371600"/>
            <a:ext cx="2209800" cy="457200"/>
          </a:xfrm>
          <a:prstGeom prst="straightConnector1">
            <a:avLst/>
          </a:prstGeom>
          <a:noFill/>
          <a:ln cap="flat" cmpd="sng" w="9525">
            <a:solidFill>
              <a:schemeClr val="dk1"/>
            </a:solidFill>
            <a:prstDash val="solid"/>
            <a:round/>
            <a:headEnd len="med" w="med" type="none"/>
            <a:tailEnd len="med" w="med" type="triangle"/>
          </a:ln>
        </p:spPr>
      </p:cxnSp>
      <p:sp>
        <p:nvSpPr>
          <p:cNvPr id="232" name="Google Shape;232;p11"/>
          <p:cNvSpPr/>
          <p:nvPr/>
        </p:nvSpPr>
        <p:spPr>
          <a:xfrm>
            <a:off x="7924800" y="4724400"/>
            <a:ext cx="1219200" cy="914400"/>
          </a:xfrm>
          <a:custGeom>
            <a:rect b="b" l="l" r="r" t="t"/>
            <a:pathLst>
              <a:path extrusionOk="0" h="21600" w="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3" name="Google Shape;233;p11"/>
          <p:cNvSpPr/>
          <p:nvPr/>
        </p:nvSpPr>
        <p:spPr>
          <a:xfrm flipH="1">
            <a:off x="0" y="4572000"/>
            <a:ext cx="1066800" cy="914400"/>
          </a:xfrm>
          <a:custGeom>
            <a:rect b="b" l="l" r="r" t="t"/>
            <a:pathLst>
              <a:path extrusionOk="0" h="21600" w="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0"/>
                                        <p:tgtEl>
                                          <p:spTgt spid="2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0"/>
                                        <p:tgtEl>
                                          <p:spTgt spid="2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500"/>
                                        <p:tgtEl>
                                          <p:spTgt spid="2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20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500"/>
                                        <p:tgtEl>
                                          <p:spTgt spid="2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2000"/>
                                        <p:tgtEl>
                                          <p:spTgt spid="2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000"/>
                                        <p:tgtEl>
                                          <p:spTgt spid="2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1000"/>
                                        <p:tgtEl>
                                          <p:spTgt spid="2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2000"/>
                                        <p:tgtEl>
                                          <p:spTgt spid="2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2"/>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9" name="Google Shape;239;p12"/>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240" name="Google Shape;240;p12"/>
          <p:cNvSpPr/>
          <p:nvPr/>
        </p:nvSpPr>
        <p:spPr>
          <a:xfrm>
            <a:off x="0" y="914400"/>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241" name="Google Shape;241;p12"/>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242" name="Google Shape;242;p12"/>
          <p:cNvSpPr txBox="1"/>
          <p:nvPr/>
        </p:nvSpPr>
        <p:spPr>
          <a:xfrm>
            <a:off x="0" y="1229019"/>
            <a:ext cx="30069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 </a:t>
            </a:r>
            <a:endParaRPr b="1" sz="2000">
              <a:solidFill>
                <a:srgbClr val="C00000"/>
              </a:solidFill>
              <a:latin typeface="Times New Roman"/>
              <a:ea typeface="Times New Roman"/>
              <a:cs typeface="Times New Roman"/>
              <a:sym typeface="Times New Roman"/>
            </a:endParaRPr>
          </a:p>
        </p:txBody>
      </p:sp>
      <p:sp>
        <p:nvSpPr>
          <p:cNvPr id="243" name="Google Shape;243;p12"/>
          <p:cNvSpPr txBox="1"/>
          <p:nvPr/>
        </p:nvSpPr>
        <p:spPr>
          <a:xfrm>
            <a:off x="-19929" y="1815327"/>
            <a:ext cx="2707445" cy="341632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a. Tang gia- niềm vui, hạnh phúc của con cháu.</a:t>
            </a:r>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 Niềm vui chung:</a:t>
            </a:r>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 Niềm vui riêng:</a:t>
            </a:r>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244" name="Google Shape;244;p12"/>
          <p:cNvSpPr/>
          <p:nvPr/>
        </p:nvSpPr>
        <p:spPr>
          <a:xfrm>
            <a:off x="3006969" y="1447800"/>
            <a:ext cx="6137031"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=&gt;Mỗi nhân vật điển hình cho một loại người </a:t>
            </a:r>
            <a:r>
              <a:rPr b="1" lang="en-US" sz="2400">
                <a:solidFill>
                  <a:schemeClr val="dk1"/>
                </a:solidFill>
                <a:latin typeface="Times New Roman"/>
                <a:ea typeface="Times New Roman"/>
                <a:cs typeface="Times New Roman"/>
                <a:sym typeface="Times New Roman"/>
              </a:rPr>
              <a:t>  </a:t>
            </a:r>
            <a:r>
              <a:rPr b="1" lang="en-US" sz="2400">
                <a:solidFill>
                  <a:srgbClr val="C00000"/>
                </a:solidFill>
                <a:latin typeface="Times New Roman"/>
                <a:ea typeface="Times New Roman"/>
                <a:cs typeface="Times New Roman"/>
                <a:sym typeface="Times New Roman"/>
              </a:rPr>
              <a:t>những họ đều giống nhau ở bản chất. Họ nôn nóng, sốt ruột chờ đợi niềm vui, hạnh phúc  từ cái chết của cha ông. Vì tiền, đám người ấy sẵn sàng chà đạp lên luân thường đạo lí của cha ông. </a:t>
            </a:r>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Và đó là những chân dung biếm họa, điển hình cho cả một xã hội lố lăng , suy đồi nhất.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1000"/>
                                        <p:tgtEl>
                                          <p:spTgt spid="2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3"/>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0" name="Google Shape;250;p13"/>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251" name="Google Shape;251;p13"/>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252" name="Google Shape;252;p13"/>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253" name="Google Shape;253;p13"/>
          <p:cNvSpPr txBox="1"/>
          <p:nvPr/>
        </p:nvSpPr>
        <p:spPr>
          <a:xfrm>
            <a:off x="0" y="1229019"/>
            <a:ext cx="30069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254" name="Google Shape;254;p13"/>
          <p:cNvSpPr txBox="1"/>
          <p:nvPr/>
        </p:nvSpPr>
        <p:spPr>
          <a:xfrm>
            <a:off x="-19929" y="1815327"/>
            <a:ext cx="2707445" cy="1938992"/>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của con cháu</a:t>
            </a:r>
            <a:endParaRPr b="1" sz="2000">
              <a:solidFill>
                <a:srgbClr val="C00000"/>
              </a:solidFill>
              <a:latin typeface="Times New Roman"/>
              <a:ea typeface="Times New Roman"/>
              <a:cs typeface="Times New Roman"/>
              <a:sym typeface="Times New Roman"/>
            </a:endParaRPr>
          </a:p>
        </p:txBody>
      </p:sp>
      <p:sp>
        <p:nvSpPr>
          <p:cNvPr id="255" name="Google Shape;255;p13"/>
          <p:cNvSpPr txBox="1"/>
          <p:nvPr/>
        </p:nvSpPr>
        <p:spPr>
          <a:xfrm>
            <a:off x="-36341" y="4038600"/>
            <a:ext cx="2652347"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b. Niềm vui, hạnh phúc của những người ngoài gia đình:</a:t>
            </a:r>
            <a:endParaRPr b="1" sz="2000">
              <a:solidFill>
                <a:srgbClr val="C00000"/>
              </a:solidFill>
              <a:latin typeface="Times New Roman"/>
              <a:ea typeface="Times New Roman"/>
              <a:cs typeface="Times New Roman"/>
              <a:sym typeface="Times New Roman"/>
            </a:endParaRPr>
          </a:p>
        </p:txBody>
      </p:sp>
      <p:sp>
        <p:nvSpPr>
          <p:cNvPr id="256" name="Google Shape;256;p13"/>
          <p:cNvSpPr txBox="1"/>
          <p:nvPr/>
        </p:nvSpPr>
        <p:spPr>
          <a:xfrm>
            <a:off x="2971800" y="914400"/>
            <a:ext cx="6172200"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C00000"/>
                </a:solidFill>
                <a:latin typeface="Times New Roman"/>
                <a:ea typeface="Times New Roman"/>
                <a:cs typeface="Times New Roman"/>
                <a:sym typeface="Times New Roman"/>
              </a:rPr>
              <a:t> b. Tang gia-niềm vui hạnh phúc của những người ngoài gia đình:</a:t>
            </a:r>
            <a:endParaRPr/>
          </a:p>
          <a:p>
            <a:pPr indent="0" lvl="0" marL="0" marR="0" rtl="0" algn="l">
              <a:spcBef>
                <a:spcPts val="0"/>
              </a:spcBef>
              <a:spcAft>
                <a:spcPts val="0"/>
              </a:spcAft>
              <a:buNone/>
            </a:pPr>
            <a:r>
              <a:rPr b="1" lang="en-US" sz="2200">
                <a:solidFill>
                  <a:srgbClr val="C00000"/>
                </a:solidFill>
                <a:latin typeface="Times New Roman"/>
                <a:ea typeface="Times New Roman"/>
                <a:cs typeface="Times New Roman"/>
                <a:sym typeface="Times New Roman"/>
              </a:rPr>
              <a:t>*Xuân tóc đỏ:</a:t>
            </a:r>
            <a:endParaRPr/>
          </a:p>
          <a:p>
            <a:pPr indent="0" lvl="0" marL="0" marR="0" rtl="0" algn="l">
              <a:spcBef>
                <a:spcPts val="0"/>
              </a:spcBef>
              <a:spcAft>
                <a:spcPts val="0"/>
              </a:spcAft>
              <a:buNone/>
            </a:pPr>
            <a:r>
              <a:rPr b="1" lang="en-US" sz="2200">
                <a:solidFill>
                  <a:srgbClr val="C00000"/>
                </a:solidFill>
                <a:latin typeface="Times New Roman"/>
                <a:ea typeface="Times New Roman"/>
                <a:cs typeface="Times New Roman"/>
                <a:sym typeface="Times New Roman"/>
              </a:rPr>
              <a:t> </a:t>
            </a:r>
            <a:r>
              <a:rPr lang="en-US" sz="2200">
                <a:solidFill>
                  <a:schemeClr val="dk1"/>
                </a:solidFill>
                <a:latin typeface="Times New Roman"/>
                <a:ea typeface="Times New Roman"/>
                <a:cs typeface="Times New Roman"/>
                <a:sym typeface="Times New Roman"/>
              </a:rPr>
              <a:t>- Danh giá và uy tín càng cao vì nhờ hắn mà cụ cố Tổ chết một cách nhanh chóng….</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 Trở thành đại ân nhân của gia đình, trở thành con rể cụ cố Hồng. Được ông Phán trả tiền như đã hứa…</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=&gt;Là kẻ bất tài, hám tiền, thực dụng, bắt nhịp với cuộc sống thượng lưu nhanh.</a:t>
            </a:r>
            <a:endParaRPr/>
          </a:p>
        </p:txBody>
      </p:sp>
      <p:sp>
        <p:nvSpPr>
          <p:cNvPr id="257" name="Google Shape;257;p13"/>
          <p:cNvSpPr/>
          <p:nvPr/>
        </p:nvSpPr>
        <p:spPr>
          <a:xfrm>
            <a:off x="2757270" y="4419600"/>
            <a:ext cx="6234330" cy="24622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C00000"/>
                </a:solidFill>
                <a:latin typeface="Times New Roman"/>
                <a:ea typeface="Times New Roman"/>
                <a:cs typeface="Times New Roman"/>
                <a:sym typeface="Times New Roman"/>
              </a:rPr>
              <a:t>*Hai cảnh sát Minđơ và Mintoa:</a:t>
            </a:r>
            <a:r>
              <a:rPr lang="en-US" sz="2200">
                <a:solidFill>
                  <a:srgbClr val="C00000"/>
                </a:solidFill>
                <a:latin typeface="Times New Roman"/>
                <a:ea typeface="Times New Roman"/>
                <a:cs typeface="Times New Roman"/>
                <a:sym typeface="Times New Roman"/>
              </a:rPr>
              <a:t> </a:t>
            </a:r>
            <a:endParaRPr sz="22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Đương buồn rầu thì nay sung sướng đến cực điểm vì có việc làm, trông nom trật tự cho đám ma rất nhiệt tình.</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200">
                <a:solidFill>
                  <a:schemeClr val="dk1"/>
                </a:solidFill>
                <a:latin typeface="Times New Roman"/>
                <a:ea typeface="Times New Roman"/>
                <a:cs typeface="Times New Roman"/>
                <a:sym typeface="Times New Roman"/>
              </a:rPr>
              <a:t>=&gt;</a:t>
            </a:r>
            <a:r>
              <a:rPr lang="en-US" sz="2200">
                <a:solidFill>
                  <a:schemeClr val="dk1"/>
                </a:solidFill>
                <a:latin typeface="Times New Roman"/>
                <a:ea typeface="Times New Roman"/>
                <a:cs typeface="Times New Roman"/>
                <a:sym typeface="Times New Roman"/>
              </a:rPr>
              <a:t> Thật hài hước và lố bịch! Cảnh sát mà lại thích thú, cảm thấy vinh dự với việc được thuê giữ trật tự cho đám ma.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5">
                                            <p:txEl>
                                              <p:pRg end="0" st="0"/>
                                            </p:txEl>
                                          </p:spTgt>
                                        </p:tgtEl>
                                        <p:attrNameLst>
                                          <p:attrName>style.visibility</p:attrName>
                                        </p:attrNameLst>
                                      </p:cBhvr>
                                      <p:to>
                                        <p:strVal val="visible"/>
                                      </p:to>
                                    </p:set>
                                    <p:animEffect filter="fade" transition="in">
                                      <p:cBhvr>
                                        <p:cTn dur="1000"/>
                                        <p:tgtEl>
                                          <p:spTgt spid="2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xEl>
                                              <p:pRg end="0" st="0"/>
                                            </p:txEl>
                                          </p:spTgt>
                                        </p:tgtEl>
                                        <p:attrNameLst>
                                          <p:attrName>style.visibility</p:attrName>
                                        </p:attrNameLst>
                                      </p:cBhvr>
                                      <p:to>
                                        <p:strVal val="visible"/>
                                      </p:to>
                                    </p:set>
                                    <p:animEffect filter="fade" transition="in">
                                      <p:cBhvr>
                                        <p:cTn dur="1000"/>
                                        <p:tgtEl>
                                          <p:spTgt spid="25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xEl>
                                              <p:pRg end="1" st="1"/>
                                            </p:txEl>
                                          </p:spTgt>
                                        </p:tgtEl>
                                        <p:attrNameLst>
                                          <p:attrName>style.visibility</p:attrName>
                                        </p:attrNameLst>
                                      </p:cBhvr>
                                      <p:to>
                                        <p:strVal val="visible"/>
                                      </p:to>
                                    </p:set>
                                    <p:animEffect filter="fade" transition="in">
                                      <p:cBhvr>
                                        <p:cTn dur="1000"/>
                                        <p:tgtEl>
                                          <p:spTgt spid="25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xEl>
                                              <p:pRg end="2" st="2"/>
                                            </p:txEl>
                                          </p:spTgt>
                                        </p:tgtEl>
                                        <p:attrNameLst>
                                          <p:attrName>style.visibility</p:attrName>
                                        </p:attrNameLst>
                                      </p:cBhvr>
                                      <p:to>
                                        <p:strVal val="visible"/>
                                      </p:to>
                                    </p:set>
                                    <p:animEffect filter="fade" transition="in">
                                      <p:cBhvr>
                                        <p:cTn dur="1000"/>
                                        <p:tgtEl>
                                          <p:spTgt spid="25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xEl>
                                              <p:pRg end="3" st="3"/>
                                            </p:txEl>
                                          </p:spTgt>
                                        </p:tgtEl>
                                        <p:attrNameLst>
                                          <p:attrName>style.visibility</p:attrName>
                                        </p:attrNameLst>
                                      </p:cBhvr>
                                      <p:to>
                                        <p:strVal val="visible"/>
                                      </p:to>
                                    </p:set>
                                    <p:animEffect filter="fade" transition="in">
                                      <p:cBhvr>
                                        <p:cTn dur="1000"/>
                                        <p:tgtEl>
                                          <p:spTgt spid="25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xEl>
                                              <p:pRg end="4" st="4"/>
                                            </p:txEl>
                                          </p:spTgt>
                                        </p:tgtEl>
                                        <p:attrNameLst>
                                          <p:attrName>style.visibility</p:attrName>
                                        </p:attrNameLst>
                                      </p:cBhvr>
                                      <p:to>
                                        <p:strVal val="visible"/>
                                      </p:to>
                                    </p:set>
                                    <p:animEffect filter="fade" transition="in">
                                      <p:cBhvr>
                                        <p:cTn dur="1000"/>
                                        <p:tgtEl>
                                          <p:spTgt spid="25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xEl>
                                              <p:pRg end="0" st="0"/>
                                            </p:txEl>
                                          </p:spTgt>
                                        </p:tgtEl>
                                        <p:attrNameLst>
                                          <p:attrName>style.visibility</p:attrName>
                                        </p:attrNameLst>
                                      </p:cBhvr>
                                      <p:to>
                                        <p:strVal val="visible"/>
                                      </p:to>
                                    </p:set>
                                    <p:animEffect filter="fade" transition="in">
                                      <p:cBhvr>
                                        <p:cTn dur="1000"/>
                                        <p:tgtEl>
                                          <p:spTgt spid="2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xEl>
                                              <p:pRg end="1" st="1"/>
                                            </p:txEl>
                                          </p:spTgt>
                                        </p:tgtEl>
                                        <p:attrNameLst>
                                          <p:attrName>style.visibility</p:attrName>
                                        </p:attrNameLst>
                                      </p:cBhvr>
                                      <p:to>
                                        <p:strVal val="visible"/>
                                      </p:to>
                                    </p:set>
                                    <p:animEffect filter="fade" transition="in">
                                      <p:cBhvr>
                                        <p:cTn dur="1000"/>
                                        <p:tgtEl>
                                          <p:spTgt spid="25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xEl>
                                              <p:pRg end="2" st="2"/>
                                            </p:txEl>
                                          </p:spTgt>
                                        </p:tgtEl>
                                        <p:attrNameLst>
                                          <p:attrName>style.visibility</p:attrName>
                                        </p:attrNameLst>
                                      </p:cBhvr>
                                      <p:to>
                                        <p:strVal val="visible"/>
                                      </p:to>
                                    </p:set>
                                    <p:animEffect filter="fade" transition="in">
                                      <p:cBhvr>
                                        <p:cTn dur="1000"/>
                                        <p:tgtEl>
                                          <p:spTgt spid="25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14"/>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p14"/>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264" name="Google Shape;264;p14"/>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265" name="Google Shape;265;p14"/>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266" name="Google Shape;266;p14"/>
          <p:cNvSpPr txBox="1"/>
          <p:nvPr/>
        </p:nvSpPr>
        <p:spPr>
          <a:xfrm>
            <a:off x="0" y="1229019"/>
            <a:ext cx="30069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267" name="Google Shape;267;p14"/>
          <p:cNvSpPr txBox="1"/>
          <p:nvPr/>
        </p:nvSpPr>
        <p:spPr>
          <a:xfrm>
            <a:off x="-19929" y="1981199"/>
            <a:ext cx="2707445" cy="1938992"/>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của con cháu</a:t>
            </a:r>
            <a:endParaRPr b="1" sz="2000">
              <a:solidFill>
                <a:srgbClr val="C00000"/>
              </a:solidFill>
              <a:latin typeface="Times New Roman"/>
              <a:ea typeface="Times New Roman"/>
              <a:cs typeface="Times New Roman"/>
              <a:sym typeface="Times New Roman"/>
            </a:endParaRPr>
          </a:p>
        </p:txBody>
      </p:sp>
      <p:sp>
        <p:nvSpPr>
          <p:cNvPr id="268" name="Google Shape;268;p14"/>
          <p:cNvSpPr txBox="1"/>
          <p:nvPr/>
        </p:nvSpPr>
        <p:spPr>
          <a:xfrm>
            <a:off x="0" y="4267200"/>
            <a:ext cx="2652347"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b. Tang gia-niềm vui, hạnh phúc của những người ngoài gia đình:</a:t>
            </a:r>
            <a:endParaRPr b="1" sz="2000">
              <a:solidFill>
                <a:srgbClr val="C00000"/>
              </a:solidFill>
              <a:latin typeface="Times New Roman"/>
              <a:ea typeface="Times New Roman"/>
              <a:cs typeface="Times New Roman"/>
              <a:sym typeface="Times New Roman"/>
            </a:endParaRPr>
          </a:p>
        </p:txBody>
      </p:sp>
      <p:sp>
        <p:nvSpPr>
          <p:cNvPr id="269" name="Google Shape;269;p14"/>
          <p:cNvSpPr/>
          <p:nvPr/>
        </p:nvSpPr>
        <p:spPr>
          <a:xfrm>
            <a:off x="2895599" y="1066800"/>
            <a:ext cx="6159305"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Ông TYPN- họa sĩ thiết kế mẫu thời trang cho tiệm may Âu hóa:</a:t>
            </a:r>
            <a:endParaRPr/>
          </a:p>
        </p:txBody>
      </p:sp>
      <p:sp>
        <p:nvSpPr>
          <p:cNvPr id="270" name="Google Shape;270;p14"/>
          <p:cNvSpPr/>
          <p:nvPr/>
        </p:nvSpPr>
        <p:spPr>
          <a:xfrm>
            <a:off x="2720341" y="3733800"/>
            <a:ext cx="6334564" cy="280076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C00000"/>
                </a:solidFill>
                <a:latin typeface="Times New Roman"/>
                <a:ea typeface="Times New Roman"/>
                <a:cs typeface="Times New Roman"/>
                <a:sym typeface="Times New Roman"/>
              </a:rPr>
              <a:t>* Đám bạn cụ cố Hồng: </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 Được dịp khoe các loại huy chương, phẩm hàm, các loại râu ria trên mép dưới cằm (lún phún, loăn xoăn, hung hung…….)</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 Ngồi bên linh cữu mà xúc động, sung sướng khi nhìn thấy làn da trắng thập thò trong cánh tay và ngực Tuyết.</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200">
                <a:solidFill>
                  <a:schemeClr val="dk1"/>
                </a:solidFill>
                <a:latin typeface="Times New Roman"/>
                <a:ea typeface="Times New Roman"/>
                <a:cs typeface="Times New Roman"/>
                <a:sym typeface="Times New Roman"/>
              </a:rPr>
              <a:t>=&gt; </a:t>
            </a:r>
            <a:r>
              <a:rPr lang="en-US" sz="2200">
                <a:solidFill>
                  <a:schemeClr val="dk1"/>
                </a:solidFill>
                <a:latin typeface="Times New Roman"/>
                <a:ea typeface="Times New Roman"/>
                <a:cs typeface="Times New Roman"/>
                <a:sym typeface="Times New Roman"/>
              </a:rPr>
              <a:t> Thích phô trương,  háo sắc, háo danh, vô học…</a:t>
            </a:r>
            <a:endParaRPr sz="2200">
              <a:solidFill>
                <a:schemeClr val="dk1"/>
              </a:solidFill>
              <a:latin typeface="Times New Roman"/>
              <a:ea typeface="Times New Roman"/>
              <a:cs typeface="Times New Roman"/>
              <a:sym typeface="Times New Roman"/>
            </a:endParaRPr>
          </a:p>
        </p:txBody>
      </p:sp>
      <p:sp>
        <p:nvSpPr>
          <p:cNvPr id="271" name="Google Shape;271;p14"/>
          <p:cNvSpPr/>
          <p:nvPr/>
        </p:nvSpPr>
        <p:spPr>
          <a:xfrm>
            <a:off x="3047999" y="2057400"/>
            <a:ext cx="6096001"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Vui mừng, phấn khởi khi được trình làng các mốt trang phục mới.</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-&gt;Đám tang trở thành dịp để ông khoe mẽ tài năng thiết kế của mình.</a:t>
            </a:r>
            <a:endParaRPr sz="20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500"/>
                                        <p:tgtEl>
                                          <p:spTgt spid="2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2000"/>
                                        <p:tgtEl>
                                          <p:spTgt spid="2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xEl>
                                              <p:pRg end="0" st="0"/>
                                            </p:txEl>
                                          </p:spTgt>
                                        </p:tgtEl>
                                        <p:attrNameLst>
                                          <p:attrName>style.visibility</p:attrName>
                                        </p:attrNameLst>
                                      </p:cBhvr>
                                      <p:to>
                                        <p:strVal val="visible"/>
                                      </p:to>
                                    </p:set>
                                    <p:animEffect filter="fade" transition="in">
                                      <p:cBhvr>
                                        <p:cTn dur="1000"/>
                                        <p:tgtEl>
                                          <p:spTgt spid="27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xEl>
                                              <p:pRg end="1" st="1"/>
                                            </p:txEl>
                                          </p:spTgt>
                                        </p:tgtEl>
                                        <p:attrNameLst>
                                          <p:attrName>style.visibility</p:attrName>
                                        </p:attrNameLst>
                                      </p:cBhvr>
                                      <p:to>
                                        <p:strVal val="visible"/>
                                      </p:to>
                                    </p:set>
                                    <p:animEffect filter="fade" transition="in">
                                      <p:cBhvr>
                                        <p:cTn dur="1000"/>
                                        <p:tgtEl>
                                          <p:spTgt spid="27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xEl>
                                              <p:pRg end="2" st="2"/>
                                            </p:txEl>
                                          </p:spTgt>
                                        </p:tgtEl>
                                        <p:attrNameLst>
                                          <p:attrName>style.visibility</p:attrName>
                                        </p:attrNameLst>
                                      </p:cBhvr>
                                      <p:to>
                                        <p:strVal val="visible"/>
                                      </p:to>
                                    </p:set>
                                    <p:animEffect filter="fade" transition="in">
                                      <p:cBhvr>
                                        <p:cTn dur="1000"/>
                                        <p:tgtEl>
                                          <p:spTgt spid="27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xEl>
                                              <p:pRg end="3" st="3"/>
                                            </p:txEl>
                                          </p:spTgt>
                                        </p:tgtEl>
                                        <p:attrNameLst>
                                          <p:attrName>style.visibility</p:attrName>
                                        </p:attrNameLst>
                                      </p:cBhvr>
                                      <p:to>
                                        <p:strVal val="visible"/>
                                      </p:to>
                                    </p:set>
                                    <p:animEffect filter="fade" transition="in">
                                      <p:cBhvr>
                                        <p:cTn dur="1000"/>
                                        <p:tgtEl>
                                          <p:spTgt spid="27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15"/>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7" name="Google Shape;277;p15"/>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278" name="Google Shape;278;p15"/>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279" name="Google Shape;279;p15"/>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280" name="Google Shape;280;p15"/>
          <p:cNvSpPr txBox="1"/>
          <p:nvPr/>
        </p:nvSpPr>
        <p:spPr>
          <a:xfrm>
            <a:off x="35169" y="1229019"/>
            <a:ext cx="2971800"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281" name="Google Shape;281;p15"/>
          <p:cNvSpPr txBox="1"/>
          <p:nvPr/>
        </p:nvSpPr>
        <p:spPr>
          <a:xfrm>
            <a:off x="-19929" y="1981200"/>
            <a:ext cx="2707445" cy="1938992"/>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gia-niềm vui, hạnh phúc của  mọi người</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gia-niềm vui, hạnh phúc của con cháu</a:t>
            </a:r>
            <a:endParaRPr b="1" sz="2000">
              <a:solidFill>
                <a:srgbClr val="C00000"/>
              </a:solidFill>
              <a:latin typeface="Times New Roman"/>
              <a:ea typeface="Times New Roman"/>
              <a:cs typeface="Times New Roman"/>
              <a:sym typeface="Times New Roman"/>
            </a:endParaRPr>
          </a:p>
        </p:txBody>
      </p:sp>
      <p:sp>
        <p:nvSpPr>
          <p:cNvPr id="282" name="Google Shape;282;p15"/>
          <p:cNvSpPr txBox="1"/>
          <p:nvPr/>
        </p:nvSpPr>
        <p:spPr>
          <a:xfrm>
            <a:off x="27548" y="4343400"/>
            <a:ext cx="2652347"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b Tang gia-niềm vui, hạnh phúc những người ngoài gia đình:</a:t>
            </a:r>
            <a:endParaRPr b="1" sz="2000">
              <a:solidFill>
                <a:srgbClr val="C00000"/>
              </a:solidFill>
              <a:latin typeface="Times New Roman"/>
              <a:ea typeface="Times New Roman"/>
              <a:cs typeface="Times New Roman"/>
              <a:sym typeface="Times New Roman"/>
            </a:endParaRPr>
          </a:p>
        </p:txBody>
      </p:sp>
      <p:sp>
        <p:nvSpPr>
          <p:cNvPr id="283" name="Google Shape;283;p15"/>
          <p:cNvSpPr/>
          <p:nvPr/>
        </p:nvSpPr>
        <p:spPr>
          <a:xfrm>
            <a:off x="2825261" y="5105400"/>
            <a:ext cx="6248400" cy="19050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=&gt;Một lũ người bất nhân, bất nghĩa, vô văn hóa, thiếu tình người. Tình người thật rẻ rúng và đen bạc!</a:t>
            </a:r>
            <a:endParaRPr/>
          </a:p>
          <a:p>
            <a:pPr indent="0" lvl="0" marL="0" marR="0" rtl="0" algn="l">
              <a:spcBef>
                <a:spcPts val="0"/>
              </a:spcBef>
              <a:spcAft>
                <a:spcPts val="0"/>
              </a:spcAft>
              <a:buNone/>
            </a:pPr>
            <a:r>
              <a:t/>
            </a:r>
            <a:endParaRPr b="1" sz="2400">
              <a:solidFill>
                <a:srgbClr val="C00000"/>
              </a:solidFill>
              <a:latin typeface="Times New Roman"/>
              <a:ea typeface="Times New Roman"/>
              <a:cs typeface="Times New Roman"/>
              <a:sym typeface="Times New Roman"/>
            </a:endParaRPr>
          </a:p>
        </p:txBody>
      </p:sp>
      <p:sp>
        <p:nvSpPr>
          <p:cNvPr id="284" name="Google Shape;284;p15"/>
          <p:cNvSpPr/>
          <p:nvPr/>
        </p:nvSpPr>
        <p:spPr>
          <a:xfrm>
            <a:off x="2890910" y="2667000"/>
            <a:ext cx="6182751"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*Đám giai thanh gái lịch</a:t>
            </a:r>
            <a:r>
              <a:rPr lang="en-US" sz="2400">
                <a:solidFill>
                  <a:schemeClr val="dk1"/>
                </a:solidFill>
                <a:latin typeface="Times New Roman"/>
                <a:ea typeface="Times New Roman"/>
                <a:cs typeface="Times New Roman"/>
                <a:sym typeface="Times New Roman"/>
              </a:rPr>
              <a:t> </a:t>
            </a:r>
            <a:r>
              <a:rPr b="1" lang="en-US" sz="2400">
                <a:solidFill>
                  <a:srgbClr val="C00000"/>
                </a:solidFill>
                <a:latin typeface="Times New Roman"/>
                <a:ea typeface="Times New Roman"/>
                <a:cs typeface="Times New Roman"/>
                <a:sym typeface="Times New Roman"/>
              </a:rPr>
              <a:t>và hàng phố</a:t>
            </a:r>
            <a:r>
              <a:rPr lang="en-US" sz="2400">
                <a:solidFill>
                  <a:schemeClr val="dk1"/>
                </a:solidFill>
                <a:latin typeface="Times New Roman"/>
                <a:ea typeface="Times New Roman"/>
                <a:cs typeface="Times New Roman"/>
                <a:sym typeface="Times New Roman"/>
              </a:rPr>
              <a:t>: </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 Được dịp hẹn hò, tán tỉnh, ghen tuông, chim chuột, bình phẩm nhau…</a:t>
            </a:r>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Vui vẻ vì lâu lắm rồi mới được chiêm ngưỡng một đám ma to như vậy…</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-&gt; Vô văn hóa, thiếu tình người</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285" name="Google Shape;285;p15"/>
          <p:cNvSpPr/>
          <p:nvPr/>
        </p:nvSpPr>
        <p:spPr>
          <a:xfrm>
            <a:off x="2895599" y="990600"/>
            <a:ext cx="6060245"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*Sư cụ Tăng Phú</a:t>
            </a:r>
            <a:r>
              <a:rPr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Sung sướng và vênh váo, khoe với thiên hạ chiến tích đánh đổ hội Phật giáo của mình .</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-&gt;Trái đạo lí của người tu hành.</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0" st="0"/>
                                            </p:txEl>
                                          </p:spTgt>
                                        </p:tgtEl>
                                        <p:attrNameLst>
                                          <p:attrName>style.visibility</p:attrName>
                                        </p:attrNameLst>
                                      </p:cBhvr>
                                      <p:to>
                                        <p:strVal val="visible"/>
                                      </p:to>
                                    </p:set>
                                    <p:animEffect filter="fade" transition="in">
                                      <p:cBhvr>
                                        <p:cTn dur="1000"/>
                                        <p:tgtEl>
                                          <p:spTgt spid="2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1" st="1"/>
                                            </p:txEl>
                                          </p:spTgt>
                                        </p:tgtEl>
                                        <p:attrNameLst>
                                          <p:attrName>style.visibility</p:attrName>
                                        </p:attrNameLst>
                                      </p:cBhvr>
                                      <p:to>
                                        <p:strVal val="visible"/>
                                      </p:to>
                                    </p:set>
                                    <p:animEffect filter="fade" transition="in">
                                      <p:cBhvr>
                                        <p:cTn dur="1000"/>
                                        <p:tgtEl>
                                          <p:spTgt spid="2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2" st="2"/>
                                            </p:txEl>
                                          </p:spTgt>
                                        </p:tgtEl>
                                        <p:attrNameLst>
                                          <p:attrName>style.visibility</p:attrName>
                                        </p:attrNameLst>
                                      </p:cBhvr>
                                      <p:to>
                                        <p:strVal val="visible"/>
                                      </p:to>
                                    </p:set>
                                    <p:animEffect filter="fade" transition="in">
                                      <p:cBhvr>
                                        <p:cTn dur="1000"/>
                                        <p:tgtEl>
                                          <p:spTgt spid="2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0" st="0"/>
                                            </p:txEl>
                                          </p:spTgt>
                                        </p:tgtEl>
                                        <p:attrNameLst>
                                          <p:attrName>style.visibility</p:attrName>
                                        </p:attrNameLst>
                                      </p:cBhvr>
                                      <p:to>
                                        <p:strVal val="visible"/>
                                      </p:to>
                                    </p:set>
                                    <p:animEffect filter="fade" transition="in">
                                      <p:cBhvr>
                                        <p:cTn dur="1000"/>
                                        <p:tgtEl>
                                          <p:spTgt spid="2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1" st="1"/>
                                            </p:txEl>
                                          </p:spTgt>
                                        </p:tgtEl>
                                        <p:attrNameLst>
                                          <p:attrName>style.visibility</p:attrName>
                                        </p:attrNameLst>
                                      </p:cBhvr>
                                      <p:to>
                                        <p:strVal val="visible"/>
                                      </p:to>
                                    </p:set>
                                    <p:animEffect filter="fade" transition="in">
                                      <p:cBhvr>
                                        <p:cTn dur="1000"/>
                                        <p:tgtEl>
                                          <p:spTgt spid="2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2" st="2"/>
                                            </p:txEl>
                                          </p:spTgt>
                                        </p:tgtEl>
                                        <p:attrNameLst>
                                          <p:attrName>style.visibility</p:attrName>
                                        </p:attrNameLst>
                                      </p:cBhvr>
                                      <p:to>
                                        <p:strVal val="visible"/>
                                      </p:to>
                                    </p:set>
                                    <p:animEffect filter="fade" transition="in">
                                      <p:cBhvr>
                                        <p:cTn dur="1000"/>
                                        <p:tgtEl>
                                          <p:spTgt spid="2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3" st="3"/>
                                            </p:txEl>
                                          </p:spTgt>
                                        </p:tgtEl>
                                        <p:attrNameLst>
                                          <p:attrName>style.visibility</p:attrName>
                                        </p:attrNameLst>
                                      </p:cBhvr>
                                      <p:to>
                                        <p:strVal val="visible"/>
                                      </p:to>
                                    </p:set>
                                    <p:animEffect filter="fade" transition="in">
                                      <p:cBhvr>
                                        <p:cTn dur="1000"/>
                                        <p:tgtEl>
                                          <p:spTgt spid="28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4" st="4"/>
                                            </p:txEl>
                                          </p:spTgt>
                                        </p:tgtEl>
                                        <p:attrNameLst>
                                          <p:attrName>style.visibility</p:attrName>
                                        </p:attrNameLst>
                                      </p:cBhvr>
                                      <p:to>
                                        <p:strVal val="visible"/>
                                      </p:to>
                                    </p:set>
                                    <p:animEffect filter="fade" transition="in">
                                      <p:cBhvr>
                                        <p:cTn dur="1000"/>
                                        <p:tgtEl>
                                          <p:spTgt spid="28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1000"/>
                                        <p:tgtEl>
                                          <p:spTgt spid="2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6"/>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1" name="Google Shape;291;p16"/>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292" name="Google Shape;292;p16"/>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293" name="Google Shape;293;p16"/>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294" name="Google Shape;294;p16"/>
          <p:cNvSpPr txBox="1"/>
          <p:nvPr/>
        </p:nvSpPr>
        <p:spPr>
          <a:xfrm>
            <a:off x="0" y="1229019"/>
            <a:ext cx="30069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295" name="Google Shape;295;p16"/>
          <p:cNvSpPr txBox="1"/>
          <p:nvPr/>
        </p:nvSpPr>
        <p:spPr>
          <a:xfrm>
            <a:off x="-19929" y="1981200"/>
            <a:ext cx="2707445" cy="1938992"/>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gia-niềm vui, hạnh phúc của con cháu.</a:t>
            </a:r>
            <a:endParaRPr/>
          </a:p>
        </p:txBody>
      </p:sp>
      <p:sp>
        <p:nvSpPr>
          <p:cNvPr id="296" name="Google Shape;296;p16"/>
          <p:cNvSpPr txBox="1"/>
          <p:nvPr/>
        </p:nvSpPr>
        <p:spPr>
          <a:xfrm>
            <a:off x="27548" y="4343400"/>
            <a:ext cx="2652347"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b. Tang gia-niềm vui, hạnh phúc của những người ngoài gia đình:</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c. Nghệ thuật</a:t>
            </a:r>
            <a:endParaRPr b="1" sz="2000">
              <a:solidFill>
                <a:srgbClr val="C00000"/>
              </a:solidFill>
              <a:latin typeface="Times New Roman"/>
              <a:ea typeface="Times New Roman"/>
              <a:cs typeface="Times New Roman"/>
              <a:sym typeface="Times New Roman"/>
            </a:endParaRPr>
          </a:p>
        </p:txBody>
      </p:sp>
      <p:sp>
        <p:nvSpPr>
          <p:cNvPr id="297" name="Google Shape;297;p16"/>
          <p:cNvSpPr/>
          <p:nvPr/>
        </p:nvSpPr>
        <p:spPr>
          <a:xfrm>
            <a:off x="2890910" y="1828800"/>
            <a:ext cx="6182751" cy="3416320"/>
          </a:xfrm>
          <a:prstGeom prst="rect">
            <a:avLst/>
          </a:prstGeom>
          <a:noFill/>
          <a:ln>
            <a:noFill/>
          </a:ln>
        </p:spPr>
        <p:txBody>
          <a:bodyPr anchorCtr="0" anchor="t" bIns="45700" lIns="91425" spcFirstLastPara="1" rIns="91425" wrap="square" tIns="45700">
            <a:spAutoFit/>
          </a:bodyPr>
          <a:lstStyle/>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Nghệ thuật trào phúng đặc sắc</a:t>
            </a:r>
            <a:endParaRPr sz="2400">
              <a:solidFill>
                <a:schemeClr val="dk1"/>
              </a:solidFill>
              <a:latin typeface="Times New Roman"/>
              <a:ea typeface="Times New Roman"/>
              <a:cs typeface="Times New Roman"/>
              <a:sym typeface="Times New Roman"/>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Đối lập giữa hình thức bên ngoài với bản chất bên trong.</a:t>
            </a:r>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Phóng đại, ngôn ngữ hài hước, giọng điệu mỉa mai…</a:t>
            </a:r>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Xây dựng nhân vật điển hình (chân dung biếm họa để gây cười)….</a:t>
            </a:r>
            <a:endParaRPr/>
          </a:p>
          <a:p>
            <a:pPr indent="0" lvl="0" marL="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298" name="Google Shape;298;p16"/>
          <p:cNvSpPr/>
          <p:nvPr/>
        </p:nvSpPr>
        <p:spPr>
          <a:xfrm>
            <a:off x="2895599" y="1230249"/>
            <a:ext cx="606024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0000"/>
                </a:solidFill>
                <a:latin typeface="Times New Roman"/>
                <a:ea typeface="Times New Roman"/>
                <a:cs typeface="Times New Roman"/>
                <a:sym typeface="Times New Roman"/>
              </a:rPr>
              <a:t>c.</a:t>
            </a:r>
            <a:r>
              <a:rPr lang="en-US" sz="2400">
                <a:solidFill>
                  <a:schemeClr val="dk1"/>
                </a:solidFill>
                <a:latin typeface="Times New Roman"/>
                <a:ea typeface="Times New Roman"/>
                <a:cs typeface="Times New Roman"/>
                <a:sym typeface="Times New Roman"/>
              </a:rPr>
              <a:t> </a:t>
            </a:r>
            <a:r>
              <a:rPr b="1" lang="en-US" sz="2400">
                <a:solidFill>
                  <a:srgbClr val="FF0000"/>
                </a:solidFill>
                <a:latin typeface="Times New Roman"/>
                <a:ea typeface="Times New Roman"/>
                <a:cs typeface="Times New Roman"/>
                <a:sym typeface="Times New Roman"/>
              </a:rPr>
              <a:t>Nghệ thuật</a:t>
            </a:r>
            <a:endParaRPr b="1"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xEl>
                                              <p:pRg end="0" st="0"/>
                                            </p:txEl>
                                          </p:spTgt>
                                        </p:tgtEl>
                                        <p:attrNameLst>
                                          <p:attrName>style.visibility</p:attrName>
                                        </p:attrNameLst>
                                      </p:cBhvr>
                                      <p:to>
                                        <p:strVal val="visible"/>
                                      </p:to>
                                    </p:set>
                                    <p:animEffect filter="fade" transition="in">
                                      <p:cBhvr>
                                        <p:cTn dur="1000"/>
                                        <p:tgtEl>
                                          <p:spTgt spid="29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0" st="0"/>
                                            </p:txEl>
                                          </p:spTgt>
                                        </p:tgtEl>
                                        <p:attrNameLst>
                                          <p:attrName>style.visibility</p:attrName>
                                        </p:attrNameLst>
                                      </p:cBhvr>
                                      <p:to>
                                        <p:strVal val="visible"/>
                                      </p:to>
                                    </p:set>
                                    <p:animEffect filter="fade" transition="in">
                                      <p:cBhvr>
                                        <p:cTn dur="1000"/>
                                        <p:tgtEl>
                                          <p:spTgt spid="2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 st="1"/>
                                            </p:txEl>
                                          </p:spTgt>
                                        </p:tgtEl>
                                        <p:attrNameLst>
                                          <p:attrName>style.visibility</p:attrName>
                                        </p:attrNameLst>
                                      </p:cBhvr>
                                      <p:to>
                                        <p:strVal val="visible"/>
                                      </p:to>
                                    </p:set>
                                    <p:animEffect filter="fade" transition="in">
                                      <p:cBhvr>
                                        <p:cTn dur="1000"/>
                                        <p:tgtEl>
                                          <p:spTgt spid="2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2" st="2"/>
                                            </p:txEl>
                                          </p:spTgt>
                                        </p:tgtEl>
                                        <p:attrNameLst>
                                          <p:attrName>style.visibility</p:attrName>
                                        </p:attrNameLst>
                                      </p:cBhvr>
                                      <p:to>
                                        <p:strVal val="visible"/>
                                      </p:to>
                                    </p:set>
                                    <p:animEffect filter="fade" transition="in">
                                      <p:cBhvr>
                                        <p:cTn dur="1000"/>
                                        <p:tgtEl>
                                          <p:spTgt spid="2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3" st="3"/>
                                            </p:txEl>
                                          </p:spTgt>
                                        </p:tgtEl>
                                        <p:attrNameLst>
                                          <p:attrName>style.visibility</p:attrName>
                                        </p:attrNameLst>
                                      </p:cBhvr>
                                      <p:to>
                                        <p:strVal val="visible"/>
                                      </p:to>
                                    </p:set>
                                    <p:animEffect filter="fade" transition="in">
                                      <p:cBhvr>
                                        <p:cTn dur="1000"/>
                                        <p:tgtEl>
                                          <p:spTgt spid="2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4" st="4"/>
                                            </p:txEl>
                                          </p:spTgt>
                                        </p:tgtEl>
                                        <p:attrNameLst>
                                          <p:attrName>style.visibility</p:attrName>
                                        </p:attrNameLst>
                                      </p:cBhvr>
                                      <p:to>
                                        <p:strVal val="visible"/>
                                      </p:to>
                                    </p:set>
                                    <p:animEffect filter="fade" transition="in">
                                      <p:cBhvr>
                                        <p:cTn dur="1000"/>
                                        <p:tgtEl>
                                          <p:spTgt spid="2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5" st="5"/>
                                            </p:txEl>
                                          </p:spTgt>
                                        </p:tgtEl>
                                        <p:attrNameLst>
                                          <p:attrName>style.visibility</p:attrName>
                                        </p:attrNameLst>
                                      </p:cBhvr>
                                      <p:to>
                                        <p:strVal val="visible"/>
                                      </p:to>
                                    </p:set>
                                    <p:animEffect filter="fade" transition="in">
                                      <p:cBhvr>
                                        <p:cTn dur="1000"/>
                                        <p:tgtEl>
                                          <p:spTgt spid="29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7"/>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4" name="Google Shape;304;p17"/>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305" name="Google Shape;305;p17"/>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306" name="Google Shape;306;p17"/>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307" name="Google Shape;307;p17"/>
          <p:cNvSpPr txBox="1"/>
          <p:nvPr/>
        </p:nvSpPr>
        <p:spPr>
          <a:xfrm>
            <a:off x="-152400" y="1229019"/>
            <a:ext cx="31593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308" name="Google Shape;308;p17"/>
          <p:cNvSpPr txBox="1"/>
          <p:nvPr/>
        </p:nvSpPr>
        <p:spPr>
          <a:xfrm>
            <a:off x="-19929" y="1981200"/>
            <a:ext cx="2707445" cy="1938992"/>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gia-niềm vui, hạnh phúc của con cháu.</a:t>
            </a:r>
            <a:endParaRPr/>
          </a:p>
        </p:txBody>
      </p:sp>
      <p:sp>
        <p:nvSpPr>
          <p:cNvPr id="309" name="Google Shape;309;p17"/>
          <p:cNvSpPr txBox="1"/>
          <p:nvPr/>
        </p:nvSpPr>
        <p:spPr>
          <a:xfrm>
            <a:off x="27548" y="4267200"/>
            <a:ext cx="2652347"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b. Tang gia-niềm vui, hạnh phúc của những người ngoài gia đình:</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c. Nghệ thuật: </a:t>
            </a:r>
            <a:endParaRPr b="1" sz="2000">
              <a:solidFill>
                <a:srgbClr val="C00000"/>
              </a:solidFill>
              <a:latin typeface="Times New Roman"/>
              <a:ea typeface="Times New Roman"/>
              <a:cs typeface="Times New Roman"/>
              <a:sym typeface="Times New Roman"/>
            </a:endParaRPr>
          </a:p>
        </p:txBody>
      </p:sp>
      <p:sp>
        <p:nvSpPr>
          <p:cNvPr id="310" name="Google Shape;310;p17"/>
          <p:cNvSpPr txBox="1"/>
          <p:nvPr/>
        </p:nvSpPr>
        <p:spPr>
          <a:xfrm>
            <a:off x="2721512" y="1066800"/>
            <a:ext cx="6422488" cy="4832092"/>
          </a:xfrm>
          <a:prstGeom prst="rect">
            <a:avLst/>
          </a:prstGeom>
          <a:gradFill>
            <a:gsLst>
              <a:gs pos="0">
                <a:srgbClr val="E6D7B1"/>
              </a:gs>
              <a:gs pos="35000">
                <a:srgbClr val="EEE2C7"/>
              </a:gs>
              <a:gs pos="100000">
                <a:srgbClr val="F8F4EA"/>
              </a:gs>
            </a:gsLst>
            <a:lin ang="16200000" scaled="0"/>
          </a:gradFill>
          <a:ln cap="flat" cmpd="sng" w="9525">
            <a:solidFill>
              <a:srgbClr val="9B8A57"/>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=&gt;Bằng nghệ thuật trào phúng sắc sảo, tác giả đã dựng lên một bức tranh méo mó, nhếch nhác và hài hước của xã hội thực dân thu nhỏ. Ở đó là tất cả sự lố lăng, đồi bại về đạo đức, nhân cách con người- những con người mang danh trí thức. Đây chính là hình ảnh thu nhỏ của xã hội Việt Nam khi văn hóa phương Tây du nhập. Qua đó, tác giả bộc lộ niềm căm phẫn với xã hội âu hóa rởm đang hủy hoại luân thường đạo lí của dân tộc Việt.</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18"/>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6" name="Google Shape;316;p18"/>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317" name="Google Shape;317;p18"/>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318" name="Google Shape;318;p18"/>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319" name="Google Shape;319;p18"/>
          <p:cNvSpPr txBox="1"/>
          <p:nvPr/>
        </p:nvSpPr>
        <p:spPr>
          <a:xfrm>
            <a:off x="0" y="1229019"/>
            <a:ext cx="300696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320" name="Google Shape;320;p18"/>
          <p:cNvSpPr txBox="1"/>
          <p:nvPr/>
        </p:nvSpPr>
        <p:spPr>
          <a:xfrm>
            <a:off x="-19929" y="1981200"/>
            <a:ext cx="2707445" cy="1938992"/>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của con cháu</a:t>
            </a:r>
            <a:endParaRPr b="1" sz="2000">
              <a:solidFill>
                <a:srgbClr val="C00000"/>
              </a:solidFill>
              <a:latin typeface="Times New Roman"/>
              <a:ea typeface="Times New Roman"/>
              <a:cs typeface="Times New Roman"/>
              <a:sym typeface="Times New Roman"/>
            </a:endParaRPr>
          </a:p>
        </p:txBody>
      </p:sp>
      <p:sp>
        <p:nvSpPr>
          <p:cNvPr id="321" name="Google Shape;321;p18"/>
          <p:cNvSpPr txBox="1"/>
          <p:nvPr/>
        </p:nvSpPr>
        <p:spPr>
          <a:xfrm>
            <a:off x="27548" y="4343400"/>
            <a:ext cx="2652347"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b. Tang gia-niềm vui, hạnh phúc của những người ngoài gia đình:</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c. Nghệ thuật</a:t>
            </a:r>
            <a:endParaRPr b="1" sz="2000">
              <a:solidFill>
                <a:srgbClr val="C00000"/>
              </a:solidFill>
              <a:latin typeface="Times New Roman"/>
              <a:ea typeface="Times New Roman"/>
              <a:cs typeface="Times New Roman"/>
              <a:sym typeface="Times New Roman"/>
            </a:endParaRPr>
          </a:p>
        </p:txBody>
      </p:sp>
      <p:sp>
        <p:nvSpPr>
          <p:cNvPr id="322" name="Google Shape;322;p18"/>
          <p:cNvSpPr/>
          <p:nvPr/>
        </p:nvSpPr>
        <p:spPr>
          <a:xfrm>
            <a:off x="2890910" y="1828800"/>
            <a:ext cx="6182751" cy="4154984"/>
          </a:xfrm>
          <a:prstGeom prst="rect">
            <a:avLst/>
          </a:prstGeom>
          <a:noFill/>
          <a:ln>
            <a:noFill/>
          </a:ln>
        </p:spPr>
        <p:txBody>
          <a:bodyPr anchorCtr="0" anchor="t" bIns="45700" lIns="91425" spcFirstLastPara="1" rIns="91425" wrap="square" tIns="45700">
            <a:spAutoFit/>
          </a:bodyPr>
          <a:lstStyle/>
          <a:p>
            <a:pPr indent="-152400" lvl="0" marL="0" marR="0" rtl="0" algn="l">
              <a:spcBef>
                <a:spcPts val="0"/>
              </a:spcBef>
              <a:spcAft>
                <a:spcPts val="0"/>
              </a:spcAft>
              <a:buClr>
                <a:schemeClr val="dk1"/>
              </a:buClr>
              <a:buSzPts val="2400"/>
              <a:buFont typeface="Times New Roman"/>
              <a:buChar char="-"/>
            </a:pPr>
            <a:r>
              <a:rPr b="1" lang="en-US" sz="2400">
                <a:solidFill>
                  <a:schemeClr val="dk1"/>
                </a:solidFill>
                <a:latin typeface="Times New Roman"/>
                <a:ea typeface="Times New Roman"/>
                <a:cs typeface="Times New Roman"/>
                <a:sym typeface="Times New Roman"/>
              </a:rPr>
              <a:t> </a:t>
            </a:r>
            <a:r>
              <a:rPr lang="en-US" sz="2400">
                <a:solidFill>
                  <a:schemeClr val="dk1"/>
                </a:solidFill>
                <a:latin typeface="Times New Roman"/>
                <a:ea typeface="Times New Roman"/>
                <a:cs typeface="Times New Roman"/>
                <a:sym typeface="Times New Roman"/>
              </a:rPr>
              <a:t>Bức chân dung biếm họa-điển hình của từng nhân vật.</a:t>
            </a:r>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Nghệ thuật trào phúng qua việc xây dựng nhân vật điển hình.</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Bản chất xã hội đương thời trước cách mạng với sự suy đồi đạo đức.</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Rút ra bài học về ý thức đấu tranh,  xây dựng môi trường sống lành mạnh, trong sáng trên đạo đức truyền thống.</a:t>
            </a:r>
            <a:endParaRPr/>
          </a:p>
          <a:p>
            <a:pPr indent="0" lvl="0" marL="0" marR="0" rtl="0" algn="l">
              <a:spcBef>
                <a:spcPts val="0"/>
              </a:spcBef>
              <a:spcAft>
                <a:spcPts val="0"/>
              </a:spcAft>
              <a:buNone/>
            </a:pPr>
            <a:r>
              <a:t/>
            </a:r>
            <a:endParaRPr b="1" sz="24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Calibri"/>
              <a:buNone/>
            </a:pPr>
            <a:r>
              <a:t/>
            </a:r>
            <a:endParaRPr b="1" sz="2400">
              <a:solidFill>
                <a:srgbClr val="C00000"/>
              </a:solidFill>
              <a:latin typeface="Times New Roman"/>
              <a:ea typeface="Times New Roman"/>
              <a:cs typeface="Times New Roman"/>
              <a:sym typeface="Times New Roman"/>
            </a:endParaRPr>
          </a:p>
        </p:txBody>
      </p:sp>
      <p:sp>
        <p:nvSpPr>
          <p:cNvPr id="323" name="Google Shape;323;p18"/>
          <p:cNvSpPr/>
          <p:nvPr/>
        </p:nvSpPr>
        <p:spPr>
          <a:xfrm>
            <a:off x="2895599" y="1230249"/>
            <a:ext cx="606024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0000"/>
                </a:solidFill>
                <a:latin typeface="Times New Roman"/>
                <a:ea typeface="Times New Roman"/>
                <a:cs typeface="Times New Roman"/>
                <a:sym typeface="Times New Roman"/>
              </a:rPr>
              <a:t>Củng cố: </a:t>
            </a:r>
            <a:endParaRPr b="1"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xEl>
                                              <p:pRg end="0" st="0"/>
                                            </p:txEl>
                                          </p:spTgt>
                                        </p:tgtEl>
                                        <p:attrNameLst>
                                          <p:attrName>style.visibility</p:attrName>
                                        </p:attrNameLst>
                                      </p:cBhvr>
                                      <p:to>
                                        <p:strVal val="visible"/>
                                      </p:to>
                                    </p:set>
                                    <p:animEffect filter="fade" transition="in">
                                      <p:cBhvr>
                                        <p:cTn dur="1000"/>
                                        <p:tgtEl>
                                          <p:spTgt spid="32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xEl>
                                              <p:pRg end="0" st="0"/>
                                            </p:txEl>
                                          </p:spTgt>
                                        </p:tgtEl>
                                        <p:attrNameLst>
                                          <p:attrName>style.visibility</p:attrName>
                                        </p:attrNameLst>
                                      </p:cBhvr>
                                      <p:to>
                                        <p:strVal val="visible"/>
                                      </p:to>
                                    </p:set>
                                    <p:animEffect filter="fade" transition="in">
                                      <p:cBhvr>
                                        <p:cTn dur="1000"/>
                                        <p:tgtEl>
                                          <p:spTgt spid="32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xEl>
                                              <p:pRg end="1" st="1"/>
                                            </p:txEl>
                                          </p:spTgt>
                                        </p:tgtEl>
                                        <p:attrNameLst>
                                          <p:attrName>style.visibility</p:attrName>
                                        </p:attrNameLst>
                                      </p:cBhvr>
                                      <p:to>
                                        <p:strVal val="visible"/>
                                      </p:to>
                                    </p:set>
                                    <p:animEffect filter="fade" transition="in">
                                      <p:cBhvr>
                                        <p:cTn dur="1000"/>
                                        <p:tgtEl>
                                          <p:spTgt spid="32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xEl>
                                              <p:pRg end="2" st="2"/>
                                            </p:txEl>
                                          </p:spTgt>
                                        </p:tgtEl>
                                        <p:attrNameLst>
                                          <p:attrName>style.visibility</p:attrName>
                                        </p:attrNameLst>
                                      </p:cBhvr>
                                      <p:to>
                                        <p:strVal val="visible"/>
                                      </p:to>
                                    </p:set>
                                    <p:animEffect filter="fade" transition="in">
                                      <p:cBhvr>
                                        <p:cTn dur="1000"/>
                                        <p:tgtEl>
                                          <p:spTgt spid="32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xEl>
                                              <p:pRg end="3" st="3"/>
                                            </p:txEl>
                                          </p:spTgt>
                                        </p:tgtEl>
                                        <p:attrNameLst>
                                          <p:attrName>style.visibility</p:attrName>
                                        </p:attrNameLst>
                                      </p:cBhvr>
                                      <p:to>
                                        <p:strVal val="visible"/>
                                      </p:to>
                                    </p:set>
                                    <p:animEffect filter="fade" transition="in">
                                      <p:cBhvr>
                                        <p:cTn dur="1000"/>
                                        <p:tgtEl>
                                          <p:spTgt spid="32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xEl>
                                              <p:pRg end="4" st="4"/>
                                            </p:txEl>
                                          </p:spTgt>
                                        </p:tgtEl>
                                        <p:attrNameLst>
                                          <p:attrName>style.visibility</p:attrName>
                                        </p:attrNameLst>
                                      </p:cBhvr>
                                      <p:to>
                                        <p:strVal val="visible"/>
                                      </p:to>
                                    </p:set>
                                    <p:animEffect filter="fade" transition="in">
                                      <p:cBhvr>
                                        <p:cTn dur="1000"/>
                                        <p:tgtEl>
                                          <p:spTgt spid="32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xEl>
                                              <p:pRg end="5" st="5"/>
                                            </p:txEl>
                                          </p:spTgt>
                                        </p:tgtEl>
                                        <p:attrNameLst>
                                          <p:attrName>style.visibility</p:attrName>
                                        </p:attrNameLst>
                                      </p:cBhvr>
                                      <p:to>
                                        <p:strVal val="visible"/>
                                      </p:to>
                                    </p:set>
                                    <p:animEffect filter="fade" transition="in">
                                      <p:cBhvr>
                                        <p:cTn dur="1000"/>
                                        <p:tgtEl>
                                          <p:spTgt spid="32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cxnSp>
        <p:nvCxnSpPr>
          <p:cNvPr id="328" name="Google Shape;328;p19"/>
          <p:cNvCxnSpPr/>
          <p:nvPr/>
        </p:nvCxnSpPr>
        <p:spPr>
          <a:xfrm>
            <a:off x="838200" y="4267200"/>
            <a:ext cx="1981200" cy="76200"/>
          </a:xfrm>
          <a:prstGeom prst="straightConnector1">
            <a:avLst/>
          </a:prstGeom>
          <a:noFill/>
          <a:ln>
            <a:noFill/>
          </a:ln>
        </p:spPr>
      </p:cxnSp>
      <p:pic>
        <p:nvPicPr>
          <p:cNvPr descr="H nền 24" id="329" name="Google Shape;329;p19"/>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330" name="Google Shape;330;p19"/>
          <p:cNvSpPr txBox="1"/>
          <p:nvPr/>
        </p:nvSpPr>
        <p:spPr>
          <a:xfrm>
            <a:off x="304800" y="1524000"/>
            <a:ext cx="8839200" cy="421653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lang="en-US" sz="2800">
                <a:solidFill>
                  <a:srgbClr val="FF0000"/>
                </a:solidFill>
                <a:latin typeface="Times New Roman"/>
                <a:ea typeface="Times New Roman"/>
                <a:cs typeface="Times New Roman"/>
                <a:sym typeface="Times New Roman"/>
              </a:rPr>
              <a:t>2.</a:t>
            </a:r>
            <a:r>
              <a:rPr lang="en-US" sz="2800">
                <a:solidFill>
                  <a:schemeClr val="dk1"/>
                </a:solidFill>
                <a:latin typeface="Times New Roman"/>
                <a:ea typeface="Times New Roman"/>
                <a:cs typeface="Times New Roman"/>
                <a:sym typeface="Times New Roman"/>
              </a:rPr>
              <a:t> </a:t>
            </a:r>
            <a:r>
              <a:rPr b="1" i="1" lang="en-US" sz="2800">
                <a:solidFill>
                  <a:srgbClr val="FF0000"/>
                </a:solidFill>
                <a:latin typeface="Times New Roman"/>
                <a:ea typeface="Times New Roman"/>
                <a:cs typeface="Times New Roman"/>
                <a:sym typeface="Times New Roman"/>
              </a:rPr>
              <a:t>“… phân vân, vò đầu rứt tóc, lúc nào cũng đăm chiêu, thành ra hợp thời trang, …thật đúng cái mặt một người lúc gia đình đương tang gia bối rối”. Đó là chân dung nhân vật nào trong đoạn trích? </a:t>
            </a:r>
            <a:endParaRPr b="1" i="1" sz="2800">
              <a:solidFill>
                <a:srgbClr val="FF0000"/>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A. Cụ cố Hồng.</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Ông Văn Minh.</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Ông Phán mọc sừng.</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Cô Tuyết.</a:t>
            </a:r>
            <a:endParaRPr sz="2600">
              <a:solidFill>
                <a:schemeClr val="dk1"/>
              </a:solidFill>
              <a:latin typeface="Times New Roman"/>
              <a:ea typeface="Times New Roman"/>
              <a:cs typeface="Times New Roman"/>
              <a:sym typeface="Times New Roman"/>
            </a:endParaRPr>
          </a:p>
        </p:txBody>
      </p:sp>
      <p:sp>
        <p:nvSpPr>
          <p:cNvPr id="331" name="Google Shape;331;p19"/>
          <p:cNvSpPr txBox="1"/>
          <p:nvPr/>
        </p:nvSpPr>
        <p:spPr>
          <a:xfrm>
            <a:off x="4343400" y="56388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B</a:t>
            </a:r>
            <a:endParaRPr/>
          </a:p>
        </p:txBody>
      </p:sp>
      <p:sp>
        <p:nvSpPr>
          <p:cNvPr id="332" name="Google Shape;332;p19"/>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gtEl>
                                        <p:attrNameLst>
                                          <p:attrName>style.visibility</p:attrName>
                                        </p:attrNameLst>
                                      </p:cBhvr>
                                      <p:to>
                                        <p:strVal val="visible"/>
                                      </p:to>
                                    </p:set>
                                    <p:animEffect filter="fade" transition="in">
                                      <p:cBhvr>
                                        <p:cTn dur="1000"/>
                                        <p:tgtEl>
                                          <p:spTgt spid="3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9" name="Google Shape;99;p2"/>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100" name="Google Shape;100;p2"/>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101" name="Google Shape;101;p2"/>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u="none">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u="none">
              <a:solidFill>
                <a:srgbClr val="C00000"/>
              </a:solidFill>
              <a:latin typeface="Times New Roman"/>
              <a:ea typeface="Times New Roman"/>
              <a:cs typeface="Times New Roman"/>
              <a:sym typeface="Times New Roman"/>
            </a:endParaRPr>
          </a:p>
        </p:txBody>
      </p:sp>
      <p:sp>
        <p:nvSpPr>
          <p:cNvPr id="102" name="Google Shape;102;p2"/>
          <p:cNvSpPr txBox="1"/>
          <p:nvPr/>
        </p:nvSpPr>
        <p:spPr>
          <a:xfrm>
            <a:off x="0" y="1447800"/>
            <a:ext cx="2971800"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 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103" name="Google Shape;103;p2"/>
          <p:cNvSpPr txBox="1"/>
          <p:nvPr/>
        </p:nvSpPr>
        <p:spPr>
          <a:xfrm>
            <a:off x="0" y="2613541"/>
            <a:ext cx="2819400" cy="1200329"/>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2.   Tang gia- niềm vui, hạnh phúc của mọi người.</a:t>
            </a:r>
            <a:endParaRPr/>
          </a:p>
        </p:txBody>
      </p:sp>
      <p:sp>
        <p:nvSpPr>
          <p:cNvPr id="104" name="Google Shape;104;p2"/>
          <p:cNvSpPr txBox="1"/>
          <p:nvPr/>
        </p:nvSpPr>
        <p:spPr>
          <a:xfrm>
            <a:off x="2707444" y="1143001"/>
            <a:ext cx="6436555" cy="71096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1200"/>
              </a:spcBef>
              <a:spcAft>
                <a:spcPts val="0"/>
              </a:spcAft>
              <a:buNone/>
            </a:pPr>
            <a:r>
              <a:rPr b="1" lang="en-US" sz="2400">
                <a:solidFill>
                  <a:srgbClr val="C00000"/>
                </a:solidFill>
                <a:latin typeface="Times New Roman"/>
                <a:ea typeface="Times New Roman"/>
                <a:cs typeface="Times New Roman"/>
                <a:sym typeface="Times New Roman"/>
              </a:rPr>
              <a:t>a. Tang gia- niềm vui, hạnh phúc của con cháu.</a:t>
            </a:r>
            <a:endParaRPr/>
          </a:p>
          <a:p>
            <a:pPr indent="-457200" lvl="0" marL="457200" marR="0" rtl="0" algn="l">
              <a:spcBef>
                <a:spcPts val="1200"/>
              </a:spcBef>
              <a:spcAft>
                <a:spcPts val="0"/>
              </a:spcAft>
              <a:buNone/>
            </a:pPr>
            <a:r>
              <a:rPr b="1" lang="en-US" sz="2400">
                <a:solidFill>
                  <a:srgbClr val="C00000"/>
                </a:solidFill>
                <a:latin typeface="Times New Roman"/>
                <a:ea typeface="Times New Roman"/>
                <a:cs typeface="Times New Roman"/>
                <a:sym typeface="Times New Roman"/>
              </a:rPr>
              <a:t>*. Niềm vui chung: </a:t>
            </a:r>
            <a:endParaRPr/>
          </a:p>
          <a:p>
            <a:pPr indent="-457200" lvl="0" marL="457200" marR="0" rtl="0" algn="l">
              <a:spcBef>
                <a:spcPts val="1200"/>
              </a:spcBef>
              <a:spcAft>
                <a:spcPts val="0"/>
              </a:spcAft>
              <a:buNone/>
            </a:pPr>
            <a:r>
              <a:rPr b="1" lang="en-US" sz="2400">
                <a:solidFill>
                  <a:srgbClr val="C00000"/>
                </a:solidFill>
                <a:latin typeface="Times New Roman"/>
                <a:ea typeface="Times New Roman"/>
                <a:cs typeface="Times New Roman"/>
                <a:sym typeface="Times New Roman"/>
              </a:rPr>
              <a:t>        </a:t>
            </a:r>
            <a:r>
              <a:rPr lang="en-US" sz="2400">
                <a:solidFill>
                  <a:schemeClr val="dk1"/>
                </a:solidFill>
                <a:latin typeface="Times New Roman"/>
                <a:ea typeface="Times New Roman"/>
                <a:cs typeface="Times New Roman"/>
                <a:sym typeface="Times New Roman"/>
              </a:rPr>
              <a:t>- Chia nhau tài sản .</a:t>
            </a:r>
            <a:endParaRPr/>
          </a:p>
          <a:p>
            <a:pPr indent="-457200" lvl="0" marL="457200" marR="0" rtl="0" algn="l">
              <a:spcBef>
                <a:spcPts val="1200"/>
              </a:spcBef>
              <a:spcAft>
                <a:spcPts val="0"/>
              </a:spcAft>
              <a:buNone/>
            </a:pPr>
            <a:r>
              <a:rPr lang="en-US" sz="2400">
                <a:solidFill>
                  <a:schemeClr val="dk1"/>
                </a:solidFill>
                <a:latin typeface="Times New Roman"/>
                <a:ea typeface="Times New Roman"/>
                <a:cs typeface="Times New Roman"/>
                <a:sym typeface="Times New Roman"/>
              </a:rPr>
              <a:t>“ cái chúc thư kia đã đi vào thời kì thực hành chứ không còn là lí thuyết viễn vông nữa…”</a:t>
            </a:r>
            <a:endParaRPr/>
          </a:p>
          <a:p>
            <a:pPr indent="-457200" lvl="0" marL="457200" marR="0" rtl="0" algn="l">
              <a:spcBef>
                <a:spcPts val="120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Khoe mình với thiên hạ</a:t>
            </a:r>
            <a:endParaRPr sz="2400">
              <a:solidFill>
                <a:schemeClr val="dk1"/>
              </a:solidFill>
              <a:latin typeface="Times New Roman"/>
              <a:ea typeface="Times New Roman"/>
              <a:cs typeface="Times New Roman"/>
              <a:sym typeface="Times New Roman"/>
            </a:endParaRPr>
          </a:p>
          <a:p>
            <a:pPr indent="-457200" lvl="0" marL="457200" marR="0" rtl="0" algn="l">
              <a:spcBef>
                <a:spcPts val="1200"/>
              </a:spcBef>
              <a:spcAft>
                <a:spcPts val="0"/>
              </a:spcAft>
              <a:buNone/>
            </a:pPr>
            <a:r>
              <a:rPr lang="en-US" sz="2400">
                <a:solidFill>
                  <a:schemeClr val="dk1"/>
                </a:solidFill>
                <a:latin typeface="Times New Roman"/>
                <a:ea typeface="Times New Roman"/>
                <a:cs typeface="Times New Roman"/>
                <a:sym typeface="Times New Roman"/>
              </a:rPr>
              <a:t>“ Cái chết kia làm cho nhiều người sung sướng lắm…”</a:t>
            </a:r>
            <a:endParaRPr/>
          </a:p>
          <a:p>
            <a:pPr indent="-457200" lvl="0" marL="457200" marR="0" rtl="0" algn="l">
              <a:spcBef>
                <a:spcPts val="1200"/>
              </a:spcBef>
              <a:spcAft>
                <a:spcPts val="0"/>
              </a:spcAft>
              <a:buNone/>
            </a:pPr>
            <a:r>
              <a:rPr b="1" lang="en-US" sz="2400">
                <a:solidFill>
                  <a:srgbClr val="C00000"/>
                </a:solidFill>
                <a:latin typeface="Times New Roman"/>
                <a:ea typeface="Times New Roman"/>
                <a:cs typeface="Times New Roman"/>
                <a:sym typeface="Times New Roman"/>
              </a:rPr>
              <a:t>*. Niềm vui riêng:</a:t>
            </a:r>
            <a:endParaRPr sz="24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None/>
            </a:pPr>
            <a:r>
              <a:t/>
            </a:r>
            <a:endParaRPr b="1" sz="24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Clr>
                <a:schemeClr val="dk1"/>
              </a:buClr>
              <a:buSzPts val="2400"/>
              <a:buFont typeface="Calibri"/>
              <a:buNone/>
            </a:pPr>
            <a:r>
              <a:t/>
            </a:r>
            <a:endParaRPr b="1" sz="2400">
              <a:solidFill>
                <a:srgbClr val="FF00FF"/>
              </a:solidFill>
              <a:latin typeface="Times New Roman"/>
              <a:ea typeface="Times New Roman"/>
              <a:cs typeface="Times New Roman"/>
              <a:sym typeface="Times New Roman"/>
            </a:endParaRPr>
          </a:p>
        </p:txBody>
      </p:sp>
      <p:sp>
        <p:nvSpPr>
          <p:cNvPr id="105" name="Google Shape;105;p2"/>
          <p:cNvSpPr txBox="1"/>
          <p:nvPr/>
        </p:nvSpPr>
        <p:spPr>
          <a:xfrm>
            <a:off x="0" y="3886200"/>
            <a:ext cx="2819400" cy="156966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C00000"/>
              </a:buClr>
              <a:buSzPts val="2400"/>
              <a:buFont typeface="Times New Roman"/>
              <a:buAutoNum type="alphaLcPeriod"/>
            </a:pPr>
            <a:r>
              <a:rPr b="1" lang="en-US" sz="2400">
                <a:solidFill>
                  <a:srgbClr val="C00000"/>
                </a:solidFill>
                <a:latin typeface="Times New Roman"/>
                <a:ea typeface="Times New Roman"/>
                <a:cs typeface="Times New Roman"/>
                <a:sym typeface="Times New Roman"/>
              </a:rPr>
              <a:t>Tang gia- niềm vui, hạnh phúc của con cháu.</a:t>
            </a:r>
            <a:endParaRPr/>
          </a:p>
          <a:p>
            <a:pPr indent="-457200" lvl="0" marL="45720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 Niềm vui chung</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1000"/>
                                        <p:tgtEl>
                                          <p:spTgt spid="1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animEffect filter="fade" transition="in">
                                      <p:cBhvr>
                                        <p:cTn dur="1000"/>
                                        <p:tgtEl>
                                          <p:spTgt spid="1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animEffect filter="fade" transition="in">
                                      <p:cBhvr>
                                        <p:cTn dur="1000"/>
                                        <p:tgtEl>
                                          <p:spTgt spid="1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animEffect filter="fade" transition="in">
                                      <p:cBhvr>
                                        <p:cTn dur="1000"/>
                                        <p:tgtEl>
                                          <p:spTgt spid="1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animEffect filter="fade" transition="in">
                                      <p:cBhvr>
                                        <p:cTn dur="1000"/>
                                        <p:tgtEl>
                                          <p:spTgt spid="1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3" st="3"/>
                                            </p:txEl>
                                          </p:spTgt>
                                        </p:tgtEl>
                                        <p:attrNameLst>
                                          <p:attrName>style.visibility</p:attrName>
                                        </p:attrNameLst>
                                      </p:cBhvr>
                                      <p:to>
                                        <p:strVal val="visible"/>
                                      </p:to>
                                    </p:set>
                                    <p:animEffect filter="fade" transition="in">
                                      <p:cBhvr>
                                        <p:cTn dur="1000"/>
                                        <p:tgtEl>
                                          <p:spTgt spid="1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4" st="4"/>
                                            </p:txEl>
                                          </p:spTgt>
                                        </p:tgtEl>
                                        <p:attrNameLst>
                                          <p:attrName>style.visibility</p:attrName>
                                        </p:attrNameLst>
                                      </p:cBhvr>
                                      <p:to>
                                        <p:strVal val="visible"/>
                                      </p:to>
                                    </p:set>
                                    <p:animEffect filter="fade" transition="in">
                                      <p:cBhvr>
                                        <p:cTn dur="1000"/>
                                        <p:tgtEl>
                                          <p:spTgt spid="1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5" st="5"/>
                                            </p:txEl>
                                          </p:spTgt>
                                        </p:tgtEl>
                                        <p:attrNameLst>
                                          <p:attrName>style.visibility</p:attrName>
                                        </p:attrNameLst>
                                      </p:cBhvr>
                                      <p:to>
                                        <p:strVal val="visible"/>
                                      </p:to>
                                    </p:set>
                                    <p:animEffect filter="fade" transition="in">
                                      <p:cBhvr>
                                        <p:cTn dur="1000"/>
                                        <p:tgtEl>
                                          <p:spTgt spid="10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6" st="6"/>
                                            </p:txEl>
                                          </p:spTgt>
                                        </p:tgtEl>
                                        <p:attrNameLst>
                                          <p:attrName>style.visibility</p:attrName>
                                        </p:attrNameLst>
                                      </p:cBhvr>
                                      <p:to>
                                        <p:strVal val="visible"/>
                                      </p:to>
                                    </p:set>
                                    <p:animEffect filter="fade" transition="in">
                                      <p:cBhvr>
                                        <p:cTn dur="1000"/>
                                        <p:tgtEl>
                                          <p:spTgt spid="10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7" st="7"/>
                                            </p:txEl>
                                          </p:spTgt>
                                        </p:tgtEl>
                                        <p:attrNameLst>
                                          <p:attrName>style.visibility</p:attrName>
                                        </p:attrNameLst>
                                      </p:cBhvr>
                                      <p:to>
                                        <p:strVal val="visible"/>
                                      </p:to>
                                    </p:set>
                                    <p:animEffect filter="fade" transition="in">
                                      <p:cBhvr>
                                        <p:cTn dur="1000"/>
                                        <p:tgtEl>
                                          <p:spTgt spid="10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8" st="8"/>
                                            </p:txEl>
                                          </p:spTgt>
                                        </p:tgtEl>
                                        <p:attrNameLst>
                                          <p:attrName>style.visibility</p:attrName>
                                        </p:attrNameLst>
                                      </p:cBhvr>
                                      <p:to>
                                        <p:strVal val="visible"/>
                                      </p:to>
                                    </p:set>
                                    <p:animEffect filter="fade" transition="in">
                                      <p:cBhvr>
                                        <p:cTn dur="1000"/>
                                        <p:tgtEl>
                                          <p:spTgt spid="104">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9" st="9"/>
                                            </p:txEl>
                                          </p:spTgt>
                                        </p:tgtEl>
                                        <p:attrNameLst>
                                          <p:attrName>style.visibility</p:attrName>
                                        </p:attrNameLst>
                                      </p:cBhvr>
                                      <p:to>
                                        <p:strVal val="visible"/>
                                      </p:to>
                                    </p:set>
                                    <p:animEffect filter="fade" transition="in">
                                      <p:cBhvr>
                                        <p:cTn dur="1000"/>
                                        <p:tgtEl>
                                          <p:spTgt spid="104">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10" st="10"/>
                                            </p:txEl>
                                          </p:spTgt>
                                        </p:tgtEl>
                                        <p:attrNameLst>
                                          <p:attrName>style.visibility</p:attrName>
                                        </p:attrNameLst>
                                      </p:cBhvr>
                                      <p:to>
                                        <p:strVal val="visible"/>
                                      </p:to>
                                    </p:set>
                                    <p:animEffect filter="fade" transition="in">
                                      <p:cBhvr>
                                        <p:cTn dur="1000"/>
                                        <p:tgtEl>
                                          <p:spTgt spid="104">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cxnSp>
        <p:nvCxnSpPr>
          <p:cNvPr id="337" name="Google Shape;337;p20"/>
          <p:cNvCxnSpPr/>
          <p:nvPr/>
        </p:nvCxnSpPr>
        <p:spPr>
          <a:xfrm>
            <a:off x="838200" y="4267200"/>
            <a:ext cx="1981200" cy="76200"/>
          </a:xfrm>
          <a:prstGeom prst="straightConnector1">
            <a:avLst/>
          </a:prstGeom>
          <a:noFill/>
          <a:ln>
            <a:noFill/>
          </a:ln>
        </p:spPr>
      </p:cxnSp>
      <p:pic>
        <p:nvPicPr>
          <p:cNvPr descr="H nền 24" id="338" name="Google Shape;338;p20"/>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339" name="Google Shape;339;p20"/>
          <p:cNvSpPr txBox="1"/>
          <p:nvPr/>
        </p:nvSpPr>
        <p:spPr>
          <a:xfrm>
            <a:off x="304800" y="1524000"/>
            <a:ext cx="8839200" cy="369331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2600">
                <a:solidFill>
                  <a:srgbClr val="FF0000"/>
                </a:solidFill>
                <a:latin typeface="Times New Roman"/>
                <a:ea typeface="Times New Roman"/>
                <a:cs typeface="Times New Roman"/>
                <a:sym typeface="Times New Roman"/>
              </a:rPr>
              <a:t>3. Tại sao ông Phán mọc sừng lại được chia thêm một số tiền là vài nghìn đồng?</a:t>
            </a:r>
            <a:endParaRPr b="1" i="1" sz="2600">
              <a:solidFill>
                <a:srgbClr val="FF0000"/>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A.  Ông Phán là người tốt.</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Ông Phán là người có công chăm sóc ông già trong những ngày ông cụ bị ốm đau.</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Ông Phán có vợ ngoại tình.</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Gia đình ông Phán khó khăn hơn những gia đình khác.</a:t>
            </a:r>
            <a:endParaRPr sz="2600">
              <a:solidFill>
                <a:schemeClr val="dk1"/>
              </a:solidFill>
              <a:latin typeface="Times New Roman"/>
              <a:ea typeface="Times New Roman"/>
              <a:cs typeface="Times New Roman"/>
              <a:sym typeface="Times New Roman"/>
            </a:endParaRPr>
          </a:p>
        </p:txBody>
      </p:sp>
      <p:sp>
        <p:nvSpPr>
          <p:cNvPr id="340" name="Google Shape;340;p20"/>
          <p:cNvSpPr txBox="1"/>
          <p:nvPr/>
        </p:nvSpPr>
        <p:spPr>
          <a:xfrm>
            <a:off x="4343400" y="56388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C</a:t>
            </a:r>
            <a:endParaRPr/>
          </a:p>
        </p:txBody>
      </p:sp>
      <p:sp>
        <p:nvSpPr>
          <p:cNvPr id="341" name="Google Shape;341;p20"/>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1000"/>
                                        <p:tgtEl>
                                          <p:spTgt spid="3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1"/>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7" name="Google Shape;347;p21"/>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348" name="Google Shape;348;p21"/>
          <p:cNvSpPr/>
          <p:nvPr/>
        </p:nvSpPr>
        <p:spPr>
          <a:xfrm>
            <a:off x="0" y="685800"/>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349" name="Google Shape;349;p21"/>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350" name="Google Shape;350;p21"/>
          <p:cNvSpPr txBox="1"/>
          <p:nvPr/>
        </p:nvSpPr>
        <p:spPr>
          <a:xfrm>
            <a:off x="35169" y="1229019"/>
            <a:ext cx="2971800"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Tìm hiểu văn bản:</a:t>
            </a:r>
            <a:endParaRPr b="1" sz="2000">
              <a:solidFill>
                <a:srgbClr val="C00000"/>
              </a:solidFill>
              <a:latin typeface="Times New Roman"/>
              <a:ea typeface="Times New Roman"/>
              <a:cs typeface="Times New Roman"/>
              <a:sym typeface="Times New Roman"/>
            </a:endParaRPr>
          </a:p>
        </p:txBody>
      </p:sp>
      <p:sp>
        <p:nvSpPr>
          <p:cNvPr id="351" name="Google Shape;351;p21"/>
          <p:cNvSpPr txBox="1"/>
          <p:nvPr/>
        </p:nvSpPr>
        <p:spPr>
          <a:xfrm>
            <a:off x="-19929" y="1815327"/>
            <a:ext cx="2707445" cy="1200329"/>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C00000"/>
              </a:buClr>
              <a:buSzPts val="2400"/>
              <a:buFont typeface="Times New Roman"/>
              <a:buAutoNum type="arabicPeriod"/>
            </a:pPr>
            <a:r>
              <a:rPr b="1" lang="en-US" sz="2400">
                <a:solidFill>
                  <a:srgbClr val="C00000"/>
                </a:solidFill>
                <a:latin typeface="Times New Roman"/>
                <a:ea typeface="Times New Roman"/>
                <a:cs typeface="Times New Roman"/>
                <a:sym typeface="Times New Roman"/>
              </a:rPr>
              <a:t>Hạnh phúc của gia đình đại bất hiếu:</a:t>
            </a:r>
            <a:endParaRPr/>
          </a:p>
        </p:txBody>
      </p:sp>
      <p:sp>
        <p:nvSpPr>
          <p:cNvPr id="352" name="Google Shape;352;p21"/>
          <p:cNvSpPr txBox="1"/>
          <p:nvPr/>
        </p:nvSpPr>
        <p:spPr>
          <a:xfrm>
            <a:off x="0" y="4553129"/>
            <a:ext cx="2707445" cy="1384995"/>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3. Cảnh đám tang gương mẫu:</a:t>
            </a:r>
            <a:endParaRPr/>
          </a:p>
          <a:p>
            <a:pPr indent="-457200" lvl="0" marL="457200" marR="0" rtl="0" algn="l">
              <a:spcBef>
                <a:spcPts val="1200"/>
              </a:spcBef>
              <a:spcAft>
                <a:spcPts val="0"/>
              </a:spcAft>
              <a:buNone/>
            </a:pPr>
            <a:r>
              <a:rPr b="1" lang="en-US" sz="2400">
                <a:solidFill>
                  <a:srgbClr val="C00000"/>
                </a:solidFill>
                <a:latin typeface="Times New Roman"/>
                <a:ea typeface="Times New Roman"/>
                <a:cs typeface="Times New Roman"/>
                <a:sym typeface="Times New Roman"/>
              </a:rPr>
              <a:t>*Cách tổ chức:</a:t>
            </a:r>
            <a:endParaRPr b="1" sz="2400">
              <a:solidFill>
                <a:srgbClr val="C00000"/>
              </a:solidFill>
              <a:latin typeface="Times New Roman"/>
              <a:ea typeface="Times New Roman"/>
              <a:cs typeface="Times New Roman"/>
              <a:sym typeface="Times New Roman"/>
            </a:endParaRPr>
          </a:p>
        </p:txBody>
      </p:sp>
      <p:sp>
        <p:nvSpPr>
          <p:cNvPr id="353" name="Google Shape;353;p21"/>
          <p:cNvSpPr txBox="1"/>
          <p:nvPr/>
        </p:nvSpPr>
        <p:spPr>
          <a:xfrm>
            <a:off x="27548" y="3352800"/>
            <a:ext cx="2652347"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2. Hạnh phúc của những người ngoài gia đình:</a:t>
            </a:r>
            <a:endParaRPr b="1" sz="2400">
              <a:solidFill>
                <a:srgbClr val="C00000"/>
              </a:solidFill>
              <a:latin typeface="Times New Roman"/>
              <a:ea typeface="Times New Roman"/>
              <a:cs typeface="Times New Roman"/>
              <a:sym typeface="Times New Roman"/>
            </a:endParaRPr>
          </a:p>
        </p:txBody>
      </p:sp>
      <p:sp>
        <p:nvSpPr>
          <p:cNvPr id="354" name="Google Shape;354;p21"/>
          <p:cNvSpPr/>
          <p:nvPr/>
        </p:nvSpPr>
        <p:spPr>
          <a:xfrm>
            <a:off x="2679894" y="988145"/>
            <a:ext cx="6464105" cy="1631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FF0000"/>
                </a:solidFill>
                <a:latin typeface="Times New Roman"/>
                <a:ea typeface="Times New Roman"/>
                <a:cs typeface="Times New Roman"/>
                <a:sym typeface="Times New Roman"/>
              </a:rPr>
              <a:t>- </a:t>
            </a:r>
            <a:r>
              <a:rPr b="1" lang="en-US" sz="2000">
                <a:solidFill>
                  <a:srgbClr val="FF0000"/>
                </a:solidFill>
                <a:latin typeface="Times New Roman"/>
                <a:ea typeface="Times New Roman"/>
                <a:cs typeface="Times New Roman"/>
                <a:sym typeface="Times New Roman"/>
              </a:rPr>
              <a:t>Hình thức: </a:t>
            </a:r>
            <a:r>
              <a:rPr lang="en-US" sz="2000">
                <a:solidFill>
                  <a:schemeClr val="dk1"/>
                </a:solidFill>
                <a:latin typeface="Times New Roman"/>
                <a:ea typeface="Times New Roman"/>
                <a:cs typeface="Times New Roman"/>
                <a:sym typeface="Times New Roman"/>
              </a:rPr>
              <a:t>Theo cả lối ta, Tầu, Tây, có kiệu bát cống, lợn quay đi lọng, lốc bốc xoảng và bú rích, vòng hoa, vài trăm câu đối.</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000">
                <a:solidFill>
                  <a:schemeClr val="dk1"/>
                </a:solidFill>
                <a:latin typeface="Times New Roman"/>
                <a:ea typeface="Times New Roman"/>
                <a:cs typeface="Times New Roman"/>
                <a:sym typeface="Times New Roman"/>
              </a:rPr>
              <a:t>=&gt; Hài hước:</a:t>
            </a:r>
            <a:r>
              <a:rPr b="1" lang="en-US" sz="2000">
                <a:solidFill>
                  <a:schemeClr val="dk1"/>
                </a:solidFill>
                <a:latin typeface="Times New Roman"/>
                <a:ea typeface="Times New Roman"/>
                <a:cs typeface="Times New Roman"/>
                <a:sym typeface="Times New Roman"/>
              </a:rPr>
              <a:t> Đám ma hổ lốn, khoa trương lố bịch, kệch cỡm. Đám ma như đám rước. </a:t>
            </a:r>
            <a:endParaRPr b="1" sz="2000">
              <a:solidFill>
                <a:schemeClr val="dk1"/>
              </a:solidFill>
              <a:latin typeface="Times New Roman"/>
              <a:ea typeface="Times New Roman"/>
              <a:cs typeface="Times New Roman"/>
              <a:sym typeface="Times New Roman"/>
            </a:endParaRPr>
          </a:p>
        </p:txBody>
      </p:sp>
      <p:sp>
        <p:nvSpPr>
          <p:cNvPr id="355" name="Google Shape;355;p21"/>
          <p:cNvSpPr/>
          <p:nvPr/>
        </p:nvSpPr>
        <p:spPr>
          <a:xfrm>
            <a:off x="2658792" y="2625749"/>
            <a:ext cx="5958840"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FF0000"/>
                </a:solidFill>
                <a:latin typeface="Times New Roman"/>
                <a:ea typeface="Times New Roman"/>
                <a:cs typeface="Times New Roman"/>
                <a:sym typeface="Times New Roman"/>
              </a:rPr>
              <a:t>- Người đi đưa: </a:t>
            </a:r>
            <a:r>
              <a:rPr lang="en-US" sz="2000">
                <a:solidFill>
                  <a:schemeClr val="dk1"/>
                </a:solidFill>
                <a:latin typeface="Times New Roman"/>
                <a:ea typeface="Times New Roman"/>
                <a:cs typeface="Times New Roman"/>
                <a:sym typeface="Times New Roman"/>
              </a:rPr>
              <a:t>đông đảo, sang trọng</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000">
                <a:solidFill>
                  <a:schemeClr val="dk1"/>
                </a:solidFill>
                <a:latin typeface="Times New Roman"/>
                <a:ea typeface="Times New Roman"/>
                <a:cs typeface="Times New Roman"/>
                <a:sym typeface="Times New Roman"/>
              </a:rPr>
              <a:t>=&gt; Hài hước:</a:t>
            </a:r>
            <a:r>
              <a:rPr lang="en-US" sz="2000">
                <a:solidFill>
                  <a:schemeClr val="dk1"/>
                </a:solidFill>
                <a:latin typeface="Times New Roman"/>
                <a:ea typeface="Times New Roman"/>
                <a:cs typeface="Times New Roman"/>
                <a:sym typeface="Times New Roman"/>
              </a:rPr>
              <a:t> hành vi, dáng điệu, ngôn ngữ của hai đám người: bạn cụ cố Hồng và giai thanh gái lịch. Đám tang thành đám diễn trò bịp bợm, lố lăng, đồi bại về văn hóa.</a:t>
            </a:r>
            <a:endParaRPr sz="2000">
              <a:solidFill>
                <a:schemeClr val="dk1"/>
              </a:solidFill>
              <a:latin typeface="Times New Roman"/>
              <a:ea typeface="Times New Roman"/>
              <a:cs typeface="Times New Roman"/>
              <a:sym typeface="Times New Roman"/>
            </a:endParaRPr>
          </a:p>
        </p:txBody>
      </p:sp>
      <p:sp>
        <p:nvSpPr>
          <p:cNvPr id="356" name="Google Shape;356;p21"/>
          <p:cNvSpPr/>
          <p:nvPr/>
        </p:nvSpPr>
        <p:spPr>
          <a:xfrm>
            <a:off x="2761371" y="3998655"/>
            <a:ext cx="6417798" cy="25545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FF0000"/>
                </a:solidFill>
                <a:latin typeface="Times New Roman"/>
                <a:ea typeface="Times New Roman"/>
                <a:cs typeface="Times New Roman"/>
                <a:sym typeface="Times New Roman"/>
              </a:rPr>
              <a:t>Cảnh đưa đám: </a:t>
            </a:r>
            <a:r>
              <a:rPr lang="en-US" sz="2000">
                <a:solidFill>
                  <a:schemeClr val="dk1"/>
                </a:solidFill>
                <a:latin typeface="Times New Roman"/>
                <a:ea typeface="Times New Roman"/>
                <a:cs typeface="Times New Roman"/>
                <a:sym typeface="Times New Roman"/>
              </a:rPr>
              <a:t>đi qua bốn phố; đi đến đâu làm huyên náo đến đó, điệp khúc </a:t>
            </a:r>
            <a:r>
              <a:rPr i="1" lang="en-US" sz="2000">
                <a:solidFill>
                  <a:schemeClr val="dk1"/>
                </a:solidFill>
                <a:latin typeface="Times New Roman"/>
                <a:ea typeface="Times New Roman"/>
                <a:cs typeface="Times New Roman"/>
                <a:sym typeface="Times New Roman"/>
              </a:rPr>
              <a:t>đám cứ đi</a:t>
            </a:r>
            <a:endParaRPr i="1" sz="2000">
              <a:solidFill>
                <a:schemeClr val="dk1"/>
              </a:solidFill>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2000"/>
              <a:buFont typeface="Noto Sans Symbols"/>
              <a:buChar char="⇒"/>
            </a:pPr>
            <a:r>
              <a:rPr b="1" i="1" lang="en-US" sz="2000">
                <a:solidFill>
                  <a:schemeClr val="dk1"/>
                </a:solidFill>
                <a:latin typeface="Times New Roman"/>
                <a:ea typeface="Times New Roman"/>
                <a:cs typeface="Times New Roman"/>
                <a:sym typeface="Times New Roman"/>
              </a:rPr>
              <a:t>Hài hước:</a:t>
            </a:r>
            <a:r>
              <a:rPr lang="en-US" sz="2000">
                <a:solidFill>
                  <a:schemeClr val="dk1"/>
                </a:solidFill>
                <a:latin typeface="Times New Roman"/>
                <a:ea typeface="Times New Roman"/>
                <a:cs typeface="Times New Roman"/>
                <a:sym typeface="Times New Roman"/>
              </a:rPr>
              <a:t> điệp khúc </a:t>
            </a:r>
            <a:r>
              <a:rPr i="1" lang="en-US" sz="2000">
                <a:solidFill>
                  <a:schemeClr val="dk1"/>
                </a:solidFill>
                <a:latin typeface="Times New Roman"/>
                <a:ea typeface="Times New Roman"/>
                <a:cs typeface="Times New Roman"/>
                <a:sym typeface="Times New Roman"/>
              </a:rPr>
              <a:t>đám cứ đi</a:t>
            </a:r>
            <a:r>
              <a:rPr lang="en-US" sz="2000">
                <a:solidFill>
                  <a:schemeClr val="dk1"/>
                </a:solidFill>
                <a:latin typeface="Times New Roman"/>
                <a:ea typeface="Times New Roman"/>
                <a:cs typeface="Times New Roman"/>
                <a:sym typeface="Times New Roman"/>
              </a:rPr>
              <a:t>  diễn tả tốc độ chậm chạp, dềnh dàng của đám tang, khoe danh giá, giàu sang, đoàn người vô tâm</a:t>
            </a:r>
            <a:endParaRPr/>
          </a:p>
          <a:p>
            <a:pPr indent="-342900" lvl="0" marL="342900" marR="0" rtl="0" algn="l">
              <a:spcBef>
                <a:spcPts val="0"/>
              </a:spcBef>
              <a:spcAft>
                <a:spcPts val="0"/>
              </a:spcAft>
              <a:buClr>
                <a:srgbClr val="C00000"/>
              </a:buClr>
              <a:buSzPts val="2000"/>
              <a:buFont typeface="Noto Sans Symbols"/>
              <a:buChar char="⇒"/>
            </a:pPr>
            <a:r>
              <a:rPr b="1" lang="en-US" sz="2000">
                <a:solidFill>
                  <a:srgbClr val="C00000"/>
                </a:solidFill>
                <a:latin typeface="Times New Roman"/>
                <a:ea typeface="Times New Roman"/>
                <a:cs typeface="Times New Roman"/>
                <a:sym typeface="Times New Roman"/>
              </a:rPr>
              <a:t>Thật là một đám ma to.“khiến người nằm trong quan tài cũng phải gật gù cái đầu „, nhưng rỗng tuếch, thiếu tình người.</a:t>
            </a:r>
            <a:endParaRPr b="1" sz="2000">
              <a:solidFill>
                <a:srgbClr val="C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xEl>
                                              <p:pRg end="0" st="0"/>
                                            </p:txEl>
                                          </p:spTgt>
                                        </p:tgtEl>
                                        <p:attrNameLst>
                                          <p:attrName>style.visibility</p:attrName>
                                        </p:attrNameLst>
                                      </p:cBhvr>
                                      <p:to>
                                        <p:strVal val="visible"/>
                                      </p:to>
                                    </p:set>
                                    <p:animEffect filter="fade" transition="in">
                                      <p:cBhvr>
                                        <p:cTn dur="1000"/>
                                        <p:tgtEl>
                                          <p:spTgt spid="3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xEl>
                                              <p:pRg end="1" st="1"/>
                                            </p:txEl>
                                          </p:spTgt>
                                        </p:tgtEl>
                                        <p:attrNameLst>
                                          <p:attrName>style.visibility</p:attrName>
                                        </p:attrNameLst>
                                      </p:cBhvr>
                                      <p:to>
                                        <p:strVal val="visible"/>
                                      </p:to>
                                    </p:set>
                                    <p:animEffect filter="fade" transition="in">
                                      <p:cBhvr>
                                        <p:cTn dur="1000"/>
                                        <p:tgtEl>
                                          <p:spTgt spid="3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0" st="0"/>
                                            </p:txEl>
                                          </p:spTgt>
                                        </p:tgtEl>
                                        <p:attrNameLst>
                                          <p:attrName>style.visibility</p:attrName>
                                        </p:attrNameLst>
                                      </p:cBhvr>
                                      <p:to>
                                        <p:strVal val="visible"/>
                                      </p:to>
                                    </p:set>
                                    <p:animEffect filter="fade" transition="in">
                                      <p:cBhvr>
                                        <p:cTn dur="1000"/>
                                        <p:tgtEl>
                                          <p:spTgt spid="3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1" st="1"/>
                                            </p:txEl>
                                          </p:spTgt>
                                        </p:tgtEl>
                                        <p:attrNameLst>
                                          <p:attrName>style.visibility</p:attrName>
                                        </p:attrNameLst>
                                      </p:cBhvr>
                                      <p:to>
                                        <p:strVal val="visible"/>
                                      </p:to>
                                    </p:set>
                                    <p:animEffect filter="fade" transition="in">
                                      <p:cBhvr>
                                        <p:cTn dur="1000"/>
                                        <p:tgtEl>
                                          <p:spTgt spid="35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0" st="0"/>
                                            </p:txEl>
                                          </p:spTgt>
                                        </p:tgtEl>
                                        <p:attrNameLst>
                                          <p:attrName>style.visibility</p:attrName>
                                        </p:attrNameLst>
                                      </p:cBhvr>
                                      <p:to>
                                        <p:strVal val="visible"/>
                                      </p:to>
                                    </p:set>
                                    <p:animEffect filter="fade" transition="in">
                                      <p:cBhvr>
                                        <p:cTn dur="1000"/>
                                        <p:tgtEl>
                                          <p:spTgt spid="35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1" st="1"/>
                                            </p:txEl>
                                          </p:spTgt>
                                        </p:tgtEl>
                                        <p:attrNameLst>
                                          <p:attrName>style.visibility</p:attrName>
                                        </p:attrNameLst>
                                      </p:cBhvr>
                                      <p:to>
                                        <p:strVal val="visible"/>
                                      </p:to>
                                    </p:set>
                                    <p:animEffect filter="fade" transition="in">
                                      <p:cBhvr>
                                        <p:cTn dur="1000"/>
                                        <p:tgtEl>
                                          <p:spTgt spid="35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xEl>
                                              <p:pRg end="2" st="2"/>
                                            </p:txEl>
                                          </p:spTgt>
                                        </p:tgtEl>
                                        <p:attrNameLst>
                                          <p:attrName>style.visibility</p:attrName>
                                        </p:attrNameLst>
                                      </p:cBhvr>
                                      <p:to>
                                        <p:strVal val="visible"/>
                                      </p:to>
                                    </p:set>
                                    <p:animEffect filter="fade" transition="in">
                                      <p:cBhvr>
                                        <p:cTn dur="1000"/>
                                        <p:tgtEl>
                                          <p:spTgt spid="356">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22"/>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2" name="Google Shape;362;p22"/>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363" name="Google Shape;363;p22"/>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364" name="Google Shape;364;p22"/>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365" name="Google Shape;365;p22"/>
          <p:cNvSpPr txBox="1"/>
          <p:nvPr/>
        </p:nvSpPr>
        <p:spPr>
          <a:xfrm>
            <a:off x="35169" y="1229019"/>
            <a:ext cx="2971800"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Tìm hiểu văn bản:</a:t>
            </a:r>
            <a:endParaRPr b="1" sz="2000">
              <a:solidFill>
                <a:srgbClr val="C00000"/>
              </a:solidFill>
              <a:latin typeface="Times New Roman"/>
              <a:ea typeface="Times New Roman"/>
              <a:cs typeface="Times New Roman"/>
              <a:sym typeface="Times New Roman"/>
            </a:endParaRPr>
          </a:p>
        </p:txBody>
      </p:sp>
      <p:sp>
        <p:nvSpPr>
          <p:cNvPr id="366" name="Google Shape;366;p22"/>
          <p:cNvSpPr txBox="1"/>
          <p:nvPr/>
        </p:nvSpPr>
        <p:spPr>
          <a:xfrm>
            <a:off x="-19929" y="1815327"/>
            <a:ext cx="2707445" cy="1200329"/>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C00000"/>
              </a:buClr>
              <a:buSzPts val="2400"/>
              <a:buFont typeface="Times New Roman"/>
              <a:buAutoNum type="arabicPeriod"/>
            </a:pPr>
            <a:r>
              <a:rPr b="1" lang="en-US" sz="2400">
                <a:solidFill>
                  <a:srgbClr val="C00000"/>
                </a:solidFill>
                <a:latin typeface="Times New Roman"/>
                <a:ea typeface="Times New Roman"/>
                <a:cs typeface="Times New Roman"/>
                <a:sym typeface="Times New Roman"/>
              </a:rPr>
              <a:t>Hạnh phúc của gia đình đại bất hiếu:</a:t>
            </a:r>
            <a:endParaRPr/>
          </a:p>
        </p:txBody>
      </p:sp>
      <p:sp>
        <p:nvSpPr>
          <p:cNvPr id="367" name="Google Shape;367;p22"/>
          <p:cNvSpPr txBox="1"/>
          <p:nvPr/>
        </p:nvSpPr>
        <p:spPr>
          <a:xfrm>
            <a:off x="27548" y="3352800"/>
            <a:ext cx="2652347"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2. Hạnh phúc của những người ngoài gia đình:</a:t>
            </a:r>
            <a:endParaRPr b="1" sz="2400">
              <a:solidFill>
                <a:srgbClr val="C00000"/>
              </a:solidFill>
              <a:latin typeface="Times New Roman"/>
              <a:ea typeface="Times New Roman"/>
              <a:cs typeface="Times New Roman"/>
              <a:sym typeface="Times New Roman"/>
            </a:endParaRPr>
          </a:p>
        </p:txBody>
      </p:sp>
      <p:sp>
        <p:nvSpPr>
          <p:cNvPr id="368" name="Google Shape;368;p22"/>
          <p:cNvSpPr txBox="1"/>
          <p:nvPr/>
        </p:nvSpPr>
        <p:spPr>
          <a:xfrm>
            <a:off x="0" y="4553129"/>
            <a:ext cx="2707445" cy="83099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3.Cảnh đám tang gương mẫu:</a:t>
            </a:r>
            <a:endParaRPr b="1" sz="2400">
              <a:solidFill>
                <a:srgbClr val="C00000"/>
              </a:solidFill>
              <a:latin typeface="Times New Roman"/>
              <a:ea typeface="Times New Roman"/>
              <a:cs typeface="Times New Roman"/>
              <a:sym typeface="Times New Roman"/>
            </a:endParaRPr>
          </a:p>
        </p:txBody>
      </p:sp>
      <p:sp>
        <p:nvSpPr>
          <p:cNvPr id="369" name="Google Shape;369;p22"/>
          <p:cNvSpPr/>
          <p:nvPr/>
        </p:nvSpPr>
        <p:spPr>
          <a:xfrm>
            <a:off x="2722684" y="963363"/>
            <a:ext cx="6421315" cy="38164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FF0000"/>
                </a:solidFill>
                <a:latin typeface="Times New Roman"/>
                <a:ea typeface="Times New Roman"/>
                <a:cs typeface="Times New Roman"/>
                <a:sym typeface="Times New Roman"/>
              </a:rPr>
              <a:t>* Cảnh hạ huyệt: </a:t>
            </a:r>
            <a:r>
              <a:rPr lang="en-US" sz="2200">
                <a:solidFill>
                  <a:schemeClr val="dk1"/>
                </a:solidFill>
                <a:latin typeface="Times New Roman"/>
                <a:ea typeface="Times New Roman"/>
                <a:cs typeface="Times New Roman"/>
                <a:sym typeface="Times New Roman"/>
              </a:rPr>
              <a:t>một màn hài kịch nhỏ</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a:solidFill>
                  <a:schemeClr val="dk1"/>
                </a:solidFill>
                <a:latin typeface="Times New Roman"/>
                <a:ea typeface="Times New Roman"/>
                <a:cs typeface="Times New Roman"/>
                <a:sym typeface="Times New Roman"/>
              </a:rPr>
              <a:t>- Cậu tú Tân </a:t>
            </a:r>
            <a:r>
              <a:rPr lang="en-US" sz="2200">
                <a:solidFill>
                  <a:schemeClr val="dk1"/>
                </a:solidFill>
                <a:latin typeface="Times New Roman"/>
                <a:ea typeface="Times New Roman"/>
                <a:cs typeface="Times New Roman"/>
                <a:sym typeface="Times New Roman"/>
              </a:rPr>
              <a:t>chỉ huy bắt bẻ từng người tạo dáng để chụp ảnh kỉ niệm sao cho đúng nhà có tang.</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a:solidFill>
                  <a:schemeClr val="dk1"/>
                </a:solidFill>
                <a:latin typeface="Times New Roman"/>
                <a:ea typeface="Times New Roman"/>
                <a:cs typeface="Times New Roman"/>
                <a:sym typeface="Times New Roman"/>
              </a:rPr>
              <a:t>- Cụ cố Hồng: </a:t>
            </a:r>
            <a:r>
              <a:rPr lang="en-US" sz="2200">
                <a:solidFill>
                  <a:schemeClr val="dk1"/>
                </a:solidFill>
                <a:latin typeface="Times New Roman"/>
                <a:ea typeface="Times New Roman"/>
                <a:cs typeface="Times New Roman"/>
                <a:sym typeface="Times New Roman"/>
              </a:rPr>
              <a:t>diễn trò ho khạc mếu máo, gần như ngất đi.</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a:solidFill>
                  <a:schemeClr val="dk1"/>
                </a:solidFill>
                <a:latin typeface="Times New Roman"/>
                <a:ea typeface="Times New Roman"/>
                <a:cs typeface="Times New Roman"/>
                <a:sym typeface="Times New Roman"/>
              </a:rPr>
              <a:t>- Xuân tóc đỏ: </a:t>
            </a:r>
            <a:r>
              <a:rPr lang="en-US" sz="2200">
                <a:solidFill>
                  <a:schemeClr val="dk1"/>
                </a:solidFill>
                <a:latin typeface="Times New Roman"/>
                <a:ea typeface="Times New Roman"/>
                <a:cs typeface="Times New Roman"/>
                <a:sym typeface="Times New Roman"/>
              </a:rPr>
              <a:t>cầm mũ nghiêm trang một cách giả tạo; nắm chặt tay cho mọi người khỏi trông thấy đồng tiền.</a:t>
            </a:r>
            <a:endParaRPr sz="2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a:solidFill>
                  <a:schemeClr val="dk1"/>
                </a:solidFill>
                <a:latin typeface="Times New Roman"/>
                <a:ea typeface="Times New Roman"/>
                <a:cs typeface="Times New Roman"/>
                <a:sym typeface="Times New Roman"/>
              </a:rPr>
              <a:t>- Ông Phán mọc sừng: </a:t>
            </a:r>
            <a:r>
              <a:rPr lang="en-US" sz="2200">
                <a:solidFill>
                  <a:schemeClr val="dk1"/>
                </a:solidFill>
                <a:latin typeface="Times New Roman"/>
                <a:ea typeface="Times New Roman"/>
                <a:cs typeface="Times New Roman"/>
                <a:sym typeface="Times New Roman"/>
              </a:rPr>
              <a:t>khóc đến độ oặt cả người, nhưng vẫn tỉnh táo dúi vào tay Xuân tờ giấy bạc nhằm thanh toán món nợ và chuẩn bị công việc doanh thương mới.</a:t>
            </a:r>
            <a:endParaRPr sz="2200">
              <a:solidFill>
                <a:schemeClr val="dk1"/>
              </a:solidFill>
              <a:latin typeface="Times New Roman"/>
              <a:ea typeface="Times New Roman"/>
              <a:cs typeface="Times New Roman"/>
              <a:sym typeface="Times New Roman"/>
            </a:endParaRPr>
          </a:p>
        </p:txBody>
      </p:sp>
      <p:sp>
        <p:nvSpPr>
          <p:cNvPr id="370" name="Google Shape;370;p22"/>
          <p:cNvSpPr/>
          <p:nvPr/>
        </p:nvSpPr>
        <p:spPr>
          <a:xfrm>
            <a:off x="2735579" y="4611231"/>
            <a:ext cx="6408420" cy="22467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=&gt; Tác giả như một nhiếp ảnh gia tài tình, một bác sĩ giỏi đã chụp lại được tất cả những khoảnh khắc xuất thần nhất, đã mổ xẻ, bóc trần những gì tinh vi nhất cho người đọc thấy được bộ mặt thật của những con người đểu giả, phi nhân tính, một đám ma gương mẫu nhất, to nhất của một gia đình giàu sang nhất nhưng bất hiếu, bất nhân nhất. </a:t>
            </a:r>
            <a:endParaRPr b="1" sz="2000">
              <a:solidFill>
                <a:srgbClr val="C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xEl>
                                              <p:pRg end="0" st="0"/>
                                            </p:txEl>
                                          </p:spTgt>
                                        </p:tgtEl>
                                        <p:attrNameLst>
                                          <p:attrName>style.visibility</p:attrName>
                                        </p:attrNameLst>
                                      </p:cBhvr>
                                      <p:to>
                                        <p:strVal val="visible"/>
                                      </p:to>
                                    </p:set>
                                    <p:animEffect filter="fade" transition="in">
                                      <p:cBhvr>
                                        <p:cTn dur="1000"/>
                                        <p:tgtEl>
                                          <p:spTgt spid="3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xEl>
                                              <p:pRg end="1" st="1"/>
                                            </p:txEl>
                                          </p:spTgt>
                                        </p:tgtEl>
                                        <p:attrNameLst>
                                          <p:attrName>style.visibility</p:attrName>
                                        </p:attrNameLst>
                                      </p:cBhvr>
                                      <p:to>
                                        <p:strVal val="visible"/>
                                      </p:to>
                                    </p:set>
                                    <p:animEffect filter="fade" transition="in">
                                      <p:cBhvr>
                                        <p:cTn dur="1000"/>
                                        <p:tgtEl>
                                          <p:spTgt spid="3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xEl>
                                              <p:pRg end="2" st="2"/>
                                            </p:txEl>
                                          </p:spTgt>
                                        </p:tgtEl>
                                        <p:attrNameLst>
                                          <p:attrName>style.visibility</p:attrName>
                                        </p:attrNameLst>
                                      </p:cBhvr>
                                      <p:to>
                                        <p:strVal val="visible"/>
                                      </p:to>
                                    </p:set>
                                    <p:animEffect filter="fade" transition="in">
                                      <p:cBhvr>
                                        <p:cTn dur="1000"/>
                                        <p:tgtEl>
                                          <p:spTgt spid="3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xEl>
                                              <p:pRg end="3" st="3"/>
                                            </p:txEl>
                                          </p:spTgt>
                                        </p:tgtEl>
                                        <p:attrNameLst>
                                          <p:attrName>style.visibility</p:attrName>
                                        </p:attrNameLst>
                                      </p:cBhvr>
                                      <p:to>
                                        <p:strVal val="visible"/>
                                      </p:to>
                                    </p:set>
                                    <p:animEffect filter="fade" transition="in">
                                      <p:cBhvr>
                                        <p:cTn dur="1000"/>
                                        <p:tgtEl>
                                          <p:spTgt spid="36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xEl>
                                              <p:pRg end="4" st="4"/>
                                            </p:txEl>
                                          </p:spTgt>
                                        </p:tgtEl>
                                        <p:attrNameLst>
                                          <p:attrName>style.visibility</p:attrName>
                                        </p:attrNameLst>
                                      </p:cBhvr>
                                      <p:to>
                                        <p:strVal val="visible"/>
                                      </p:to>
                                    </p:set>
                                    <p:animEffect filter="fade" transition="in">
                                      <p:cBhvr>
                                        <p:cTn dur="1000"/>
                                        <p:tgtEl>
                                          <p:spTgt spid="36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0">
                                            <p:txEl>
                                              <p:pRg end="0" st="0"/>
                                            </p:txEl>
                                          </p:spTgt>
                                        </p:tgtEl>
                                        <p:attrNameLst>
                                          <p:attrName>style.visibility</p:attrName>
                                        </p:attrNameLst>
                                      </p:cBhvr>
                                      <p:to>
                                        <p:strVal val="visible"/>
                                      </p:to>
                                    </p:set>
                                    <p:animEffect filter="fade" transition="in">
                                      <p:cBhvr>
                                        <p:cTn dur="1000"/>
                                        <p:tgtEl>
                                          <p:spTgt spid="370">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23"/>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76" name="Google Shape;376;p23"/>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377" name="Google Shape;377;p23"/>
          <p:cNvSpPr/>
          <p:nvPr/>
        </p:nvSpPr>
        <p:spPr>
          <a:xfrm>
            <a:off x="0" y="862584"/>
            <a:ext cx="2707445" cy="5995415"/>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378" name="Google Shape;378;p23"/>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379" name="Google Shape;379;p23"/>
          <p:cNvSpPr txBox="1"/>
          <p:nvPr/>
        </p:nvSpPr>
        <p:spPr>
          <a:xfrm>
            <a:off x="35169" y="1229019"/>
            <a:ext cx="2971800"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Tìm hiểu văn bản:</a:t>
            </a:r>
            <a:endParaRPr b="1" sz="2000">
              <a:solidFill>
                <a:srgbClr val="C00000"/>
              </a:solidFill>
              <a:latin typeface="Times New Roman"/>
              <a:ea typeface="Times New Roman"/>
              <a:cs typeface="Times New Roman"/>
              <a:sym typeface="Times New Roman"/>
            </a:endParaRPr>
          </a:p>
        </p:txBody>
      </p:sp>
      <p:sp>
        <p:nvSpPr>
          <p:cNvPr id="380" name="Google Shape;380;p23"/>
          <p:cNvSpPr/>
          <p:nvPr/>
        </p:nvSpPr>
        <p:spPr>
          <a:xfrm>
            <a:off x="2894429" y="3895864"/>
            <a:ext cx="5867400" cy="1924050"/>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Times New Roman"/>
                <a:ea typeface="Times New Roman"/>
                <a:cs typeface="Times New Roman"/>
                <a:sym typeface="Times New Roman"/>
              </a:rPr>
              <a:t>2. Nội dung:  </a:t>
            </a:r>
            <a:endParaRPr b="1" sz="24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Phê phán mạnh mẽ bản chất giả dối và sự lố lăng, đồi bại của xã hội thượng lưu ở thành thị trước cách mạng.</a:t>
            </a:r>
            <a:r>
              <a:rPr b="1"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p:txBody>
      </p:sp>
      <p:sp>
        <p:nvSpPr>
          <p:cNvPr id="381" name="Google Shape;381;p23"/>
          <p:cNvSpPr/>
          <p:nvPr/>
        </p:nvSpPr>
        <p:spPr>
          <a:xfrm>
            <a:off x="2922564" y="1000657"/>
            <a:ext cx="5867400" cy="2638186"/>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Times New Roman"/>
                <a:ea typeface="Times New Roman"/>
                <a:cs typeface="Times New Roman"/>
                <a:sym typeface="Times New Roman"/>
              </a:rPr>
              <a:t>1. Nghệ thuật:</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Nghệ thuật xây dựng tình huống mâu thuẫn và trào phúng.</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Khắc họa chân dung trào phúng của nhân vật. </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Nghệ thuật kể, tả với ngôn ngữ phóng đại và hài hước, giọng điệu linh hoạt.</a:t>
            </a:r>
            <a:endParaRPr/>
          </a:p>
        </p:txBody>
      </p:sp>
      <p:sp>
        <p:nvSpPr>
          <p:cNvPr id="382" name="Google Shape;382;p23"/>
          <p:cNvSpPr txBox="1"/>
          <p:nvPr/>
        </p:nvSpPr>
        <p:spPr>
          <a:xfrm>
            <a:off x="0" y="2114520"/>
            <a:ext cx="2971800" cy="40011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III. Tổng kết</a:t>
            </a:r>
            <a:endParaRPr b="1" sz="2000">
              <a:solidFill>
                <a:srgbClr val="C00000"/>
              </a:solidFill>
              <a:latin typeface="Times New Roman"/>
              <a:ea typeface="Times New Roman"/>
              <a:cs typeface="Times New Roman"/>
              <a:sym typeface="Times New Roman"/>
            </a:endParaRPr>
          </a:p>
        </p:txBody>
      </p:sp>
      <p:sp>
        <p:nvSpPr>
          <p:cNvPr id="383" name="Google Shape;383;p23"/>
          <p:cNvSpPr txBox="1"/>
          <p:nvPr/>
        </p:nvSpPr>
        <p:spPr>
          <a:xfrm>
            <a:off x="-24618" y="2667000"/>
            <a:ext cx="2971800" cy="40011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Nội dung</a:t>
            </a:r>
            <a:endParaRPr b="1" sz="2000">
              <a:solidFill>
                <a:srgbClr val="C00000"/>
              </a:solidFill>
              <a:latin typeface="Times New Roman"/>
              <a:ea typeface="Times New Roman"/>
              <a:cs typeface="Times New Roman"/>
              <a:sym typeface="Times New Roman"/>
            </a:endParaRPr>
          </a:p>
        </p:txBody>
      </p:sp>
      <p:sp>
        <p:nvSpPr>
          <p:cNvPr id="384" name="Google Shape;384;p23"/>
          <p:cNvSpPr txBox="1"/>
          <p:nvPr/>
        </p:nvSpPr>
        <p:spPr>
          <a:xfrm>
            <a:off x="-17585" y="3082150"/>
            <a:ext cx="2971800" cy="40011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Nghệ thuật</a:t>
            </a:r>
            <a:endParaRPr b="1" sz="2000">
              <a:solidFill>
                <a:srgbClr val="C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81"/>
                                        </p:tgtEl>
                                        <p:attrNameLst>
                                          <p:attrName>style.visibility</p:attrName>
                                        </p:attrNameLst>
                                      </p:cBhvr>
                                      <p:to>
                                        <p:strVal val="visible"/>
                                      </p:to>
                                    </p:set>
                                    <p:anim calcmode="lin" valueType="num">
                                      <p:cBhvr additive="base">
                                        <p:cTn dur="500"/>
                                        <p:tgtEl>
                                          <p:spTgt spid="38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0"/>
                                        </p:tgtEl>
                                        <p:attrNameLst>
                                          <p:attrName>style.visibility</p:attrName>
                                        </p:attrNameLst>
                                      </p:cBhvr>
                                      <p:to>
                                        <p:strVal val="visible"/>
                                      </p:to>
                                    </p:set>
                                    <p:animEffect filter="fade" transition="in">
                                      <p:cBhvr>
                                        <p:cTn dur="1000"/>
                                        <p:tgtEl>
                                          <p:spTgt spid="3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cxnSp>
        <p:nvCxnSpPr>
          <p:cNvPr id="389" name="Google Shape;389;p24"/>
          <p:cNvCxnSpPr/>
          <p:nvPr/>
        </p:nvCxnSpPr>
        <p:spPr>
          <a:xfrm>
            <a:off x="838200" y="4267200"/>
            <a:ext cx="1981200" cy="76200"/>
          </a:xfrm>
          <a:prstGeom prst="straightConnector1">
            <a:avLst/>
          </a:prstGeom>
          <a:noFill/>
          <a:ln>
            <a:noFill/>
          </a:ln>
        </p:spPr>
      </p:cxnSp>
      <p:pic>
        <p:nvPicPr>
          <p:cNvPr descr="H nền 24" id="390" name="Google Shape;390;p24"/>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391" name="Google Shape;391;p24"/>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
        <p:nvSpPr>
          <p:cNvPr id="392" name="Google Shape;392;p24"/>
          <p:cNvSpPr txBox="1"/>
          <p:nvPr/>
        </p:nvSpPr>
        <p:spPr>
          <a:xfrm>
            <a:off x="0" y="1905000"/>
            <a:ext cx="9677400" cy="2970044"/>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FF0000"/>
              </a:buClr>
              <a:buSzPts val="2800"/>
              <a:buFont typeface="Times New Roman"/>
              <a:buAutoNum type="arabicPeriod"/>
            </a:pPr>
            <a:r>
              <a:rPr b="1" i="1" lang="en-US" sz="2800">
                <a:solidFill>
                  <a:srgbClr val="FF0000"/>
                </a:solidFill>
                <a:latin typeface="Times New Roman"/>
                <a:ea typeface="Times New Roman"/>
                <a:cs typeface="Times New Roman"/>
                <a:sym typeface="Times New Roman"/>
              </a:rPr>
              <a:t>Ý nào sau đây nói </a:t>
            </a:r>
            <a:r>
              <a:rPr b="1" i="1" lang="en-US" sz="2800">
                <a:solidFill>
                  <a:schemeClr val="dk1"/>
                </a:solidFill>
                <a:latin typeface="Times New Roman"/>
                <a:ea typeface="Times New Roman"/>
                <a:cs typeface="Times New Roman"/>
                <a:sym typeface="Times New Roman"/>
              </a:rPr>
              <a:t>không đúng </a:t>
            </a:r>
            <a:r>
              <a:rPr b="1" i="1" lang="en-US" sz="2800">
                <a:solidFill>
                  <a:srgbClr val="FF0000"/>
                </a:solidFill>
                <a:latin typeface="Times New Roman"/>
                <a:ea typeface="Times New Roman"/>
                <a:cs typeface="Times New Roman"/>
                <a:sym typeface="Times New Roman"/>
              </a:rPr>
              <a:t>về tác giả của Số đỏ?</a:t>
            </a:r>
            <a:endParaRPr b="1" i="1" sz="2800">
              <a:solidFill>
                <a:srgbClr val="FF0000"/>
              </a:solidFill>
              <a:latin typeface="Times New Roman"/>
              <a:ea typeface="Times New Roman"/>
              <a:cs typeface="Times New Roman"/>
              <a:sym typeface="Times New Roman"/>
            </a:endParaRPr>
          </a:p>
          <a:p>
            <a:pPr indent="-342900" lvl="0" marL="342900" marR="0" rtl="0" algn="l">
              <a:spcBef>
                <a:spcPts val="1400"/>
              </a:spcBef>
              <a:spcAft>
                <a:spcPts val="0"/>
              </a:spcAft>
              <a:buNone/>
            </a:pPr>
            <a:r>
              <a:rPr lang="en-US" sz="2800">
                <a:solidFill>
                  <a:schemeClr val="dk1"/>
                </a:solidFill>
                <a:latin typeface="Times New Roman"/>
                <a:ea typeface="Times New Roman"/>
                <a:cs typeface="Times New Roman"/>
                <a:sym typeface="Times New Roman"/>
              </a:rPr>
              <a:t>  </a:t>
            </a:r>
            <a:r>
              <a:rPr lang="en-US" sz="2600">
                <a:solidFill>
                  <a:schemeClr val="dk1"/>
                </a:solidFill>
                <a:latin typeface="Times New Roman"/>
                <a:ea typeface="Times New Roman"/>
                <a:cs typeface="Times New Roman"/>
                <a:sym typeface="Times New Roman"/>
              </a:rPr>
              <a:t>A. Sinh năm 1912 tại Hà Nội, trong một gia đình nghèo.</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Sống bằng nghề viết văn, làm báo chuyên nghiệp. </a:t>
            </a:r>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Là người mực thước, chăm học và cần mẫn lao động sáng tạo.</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Ông mất năm 1993 do mắc bệnh lao phổi.</a:t>
            </a:r>
            <a:endParaRPr sz="2600">
              <a:solidFill>
                <a:schemeClr val="dk1"/>
              </a:solidFill>
              <a:latin typeface="Times New Roman"/>
              <a:ea typeface="Times New Roman"/>
              <a:cs typeface="Times New Roman"/>
              <a:sym typeface="Times New Roman"/>
            </a:endParaRPr>
          </a:p>
        </p:txBody>
      </p:sp>
      <p:sp>
        <p:nvSpPr>
          <p:cNvPr id="393" name="Google Shape;393;p24"/>
          <p:cNvSpPr txBox="1"/>
          <p:nvPr/>
        </p:nvSpPr>
        <p:spPr>
          <a:xfrm>
            <a:off x="2819400" y="51054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3"/>
                                        </p:tgtEl>
                                        <p:attrNameLst>
                                          <p:attrName>style.visibility</p:attrName>
                                        </p:attrNameLst>
                                      </p:cBhvr>
                                      <p:to>
                                        <p:strVal val="visible"/>
                                      </p:to>
                                    </p:set>
                                    <p:animEffect filter="fade" transition="in">
                                      <p:cBhvr>
                                        <p:cTn dur="1000"/>
                                        <p:tgtEl>
                                          <p:spTgt spid="3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cxnSp>
        <p:nvCxnSpPr>
          <p:cNvPr id="398" name="Google Shape;398;p25"/>
          <p:cNvCxnSpPr/>
          <p:nvPr/>
        </p:nvCxnSpPr>
        <p:spPr>
          <a:xfrm>
            <a:off x="838200" y="4267200"/>
            <a:ext cx="1981200" cy="76200"/>
          </a:xfrm>
          <a:prstGeom prst="straightConnector1">
            <a:avLst/>
          </a:prstGeom>
          <a:noFill/>
          <a:ln>
            <a:noFill/>
          </a:ln>
        </p:spPr>
      </p:cxnSp>
      <p:pic>
        <p:nvPicPr>
          <p:cNvPr descr="H nền 24" id="399" name="Google Shape;399;p25"/>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400" name="Google Shape;400;p25"/>
          <p:cNvSpPr txBox="1"/>
          <p:nvPr/>
        </p:nvSpPr>
        <p:spPr>
          <a:xfrm>
            <a:off x="304800" y="1524000"/>
            <a:ext cx="8839200" cy="421653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lang="en-US" sz="2800">
                <a:solidFill>
                  <a:srgbClr val="FF0000"/>
                </a:solidFill>
                <a:latin typeface="Times New Roman"/>
                <a:ea typeface="Times New Roman"/>
                <a:cs typeface="Times New Roman"/>
                <a:sym typeface="Times New Roman"/>
              </a:rPr>
              <a:t>2.</a:t>
            </a:r>
            <a:r>
              <a:rPr lang="en-US" sz="2800">
                <a:solidFill>
                  <a:schemeClr val="dk1"/>
                </a:solidFill>
                <a:latin typeface="Times New Roman"/>
                <a:ea typeface="Times New Roman"/>
                <a:cs typeface="Times New Roman"/>
                <a:sym typeface="Times New Roman"/>
              </a:rPr>
              <a:t> </a:t>
            </a:r>
            <a:r>
              <a:rPr b="1" i="1" lang="en-US" sz="2800">
                <a:solidFill>
                  <a:srgbClr val="FF0000"/>
                </a:solidFill>
                <a:latin typeface="Times New Roman"/>
                <a:ea typeface="Times New Roman"/>
                <a:cs typeface="Times New Roman"/>
                <a:sym typeface="Times New Roman"/>
              </a:rPr>
              <a:t>“… phân vân, vò đầu rứt tóc, lúc nào cũng đăm chiêu, thành ra hợp thời trang, …thật đúng cái mặt một người lúc gia đình đương tang gia bối rối”. Đó là chân dung nhân vật nào trong đoạn trích? </a:t>
            </a:r>
            <a:endParaRPr b="1" i="1" sz="2800">
              <a:solidFill>
                <a:srgbClr val="FF0000"/>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A. Cụ cố Hồng.</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Ông Văn Minh.</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Ông Phán mọc sừng.</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Cô Tuyết.</a:t>
            </a:r>
            <a:endParaRPr sz="2600">
              <a:solidFill>
                <a:schemeClr val="dk1"/>
              </a:solidFill>
              <a:latin typeface="Times New Roman"/>
              <a:ea typeface="Times New Roman"/>
              <a:cs typeface="Times New Roman"/>
              <a:sym typeface="Times New Roman"/>
            </a:endParaRPr>
          </a:p>
        </p:txBody>
      </p:sp>
      <p:sp>
        <p:nvSpPr>
          <p:cNvPr id="401" name="Google Shape;401;p25"/>
          <p:cNvSpPr txBox="1"/>
          <p:nvPr/>
        </p:nvSpPr>
        <p:spPr>
          <a:xfrm>
            <a:off x="4343400" y="56388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B</a:t>
            </a:r>
            <a:endParaRPr/>
          </a:p>
        </p:txBody>
      </p:sp>
      <p:sp>
        <p:nvSpPr>
          <p:cNvPr id="402" name="Google Shape;402;p25"/>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1"/>
                                        </p:tgtEl>
                                        <p:attrNameLst>
                                          <p:attrName>style.visibility</p:attrName>
                                        </p:attrNameLst>
                                      </p:cBhvr>
                                      <p:to>
                                        <p:strVal val="visible"/>
                                      </p:to>
                                    </p:set>
                                    <p:animEffect filter="fade" transition="in">
                                      <p:cBhvr>
                                        <p:cTn dur="1000"/>
                                        <p:tgtEl>
                                          <p:spTgt spid="4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cxnSp>
        <p:nvCxnSpPr>
          <p:cNvPr id="407" name="Google Shape;407;p26"/>
          <p:cNvCxnSpPr/>
          <p:nvPr/>
        </p:nvCxnSpPr>
        <p:spPr>
          <a:xfrm>
            <a:off x="838200" y="4267200"/>
            <a:ext cx="1981200" cy="76200"/>
          </a:xfrm>
          <a:prstGeom prst="straightConnector1">
            <a:avLst/>
          </a:prstGeom>
          <a:noFill/>
          <a:ln>
            <a:noFill/>
          </a:ln>
        </p:spPr>
      </p:cxnSp>
      <p:pic>
        <p:nvPicPr>
          <p:cNvPr descr="H nền 24" id="408" name="Google Shape;408;p26"/>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409" name="Google Shape;409;p26"/>
          <p:cNvSpPr txBox="1"/>
          <p:nvPr/>
        </p:nvSpPr>
        <p:spPr>
          <a:xfrm>
            <a:off x="304800" y="1524000"/>
            <a:ext cx="8839200" cy="369331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2600">
                <a:solidFill>
                  <a:srgbClr val="FF0000"/>
                </a:solidFill>
                <a:latin typeface="Times New Roman"/>
                <a:ea typeface="Times New Roman"/>
                <a:cs typeface="Times New Roman"/>
                <a:sym typeface="Times New Roman"/>
              </a:rPr>
              <a:t>3. Tại sao ông Phán mọc sừng lại được chia thêm một số tiền là vài nghìn đồng?</a:t>
            </a:r>
            <a:endParaRPr b="1" i="1" sz="2600">
              <a:solidFill>
                <a:srgbClr val="FF0000"/>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A.  Ông Phán là người tốt.</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Ông Phán là người có công chăm sóc ông già trong những ngày ông cụ bị ốm đau.</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Ông Phán có vợ ngoại tình.</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Gia đình ông Phán khó khăn hơn những gia đình khác.</a:t>
            </a:r>
            <a:endParaRPr sz="2600">
              <a:solidFill>
                <a:schemeClr val="dk1"/>
              </a:solidFill>
              <a:latin typeface="Times New Roman"/>
              <a:ea typeface="Times New Roman"/>
              <a:cs typeface="Times New Roman"/>
              <a:sym typeface="Times New Roman"/>
            </a:endParaRPr>
          </a:p>
        </p:txBody>
      </p:sp>
      <p:sp>
        <p:nvSpPr>
          <p:cNvPr id="410" name="Google Shape;410;p26"/>
          <p:cNvSpPr txBox="1"/>
          <p:nvPr/>
        </p:nvSpPr>
        <p:spPr>
          <a:xfrm>
            <a:off x="4343400" y="56388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C</a:t>
            </a:r>
            <a:endParaRPr/>
          </a:p>
        </p:txBody>
      </p:sp>
      <p:sp>
        <p:nvSpPr>
          <p:cNvPr id="411" name="Google Shape;411;p26"/>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0"/>
                                        </p:tgtEl>
                                        <p:attrNameLst>
                                          <p:attrName>style.visibility</p:attrName>
                                        </p:attrNameLst>
                                      </p:cBhvr>
                                      <p:to>
                                        <p:strVal val="visible"/>
                                      </p:to>
                                    </p:set>
                                    <p:animEffect filter="fade" transition="in">
                                      <p:cBhvr>
                                        <p:cTn dur="1000"/>
                                        <p:tgtEl>
                                          <p:spTgt spid="4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cxnSp>
        <p:nvCxnSpPr>
          <p:cNvPr id="416" name="Google Shape;416;p27"/>
          <p:cNvCxnSpPr/>
          <p:nvPr/>
        </p:nvCxnSpPr>
        <p:spPr>
          <a:xfrm>
            <a:off x="838200" y="4267200"/>
            <a:ext cx="1981200" cy="76200"/>
          </a:xfrm>
          <a:prstGeom prst="straightConnector1">
            <a:avLst/>
          </a:prstGeom>
          <a:noFill/>
          <a:ln>
            <a:noFill/>
          </a:ln>
        </p:spPr>
      </p:cxnSp>
      <p:pic>
        <p:nvPicPr>
          <p:cNvPr descr="H nền 24" id="417" name="Google Shape;417;p27"/>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418" name="Google Shape;418;p27"/>
          <p:cNvSpPr txBox="1"/>
          <p:nvPr/>
        </p:nvSpPr>
        <p:spPr>
          <a:xfrm>
            <a:off x="304800" y="1905000"/>
            <a:ext cx="8839200" cy="33547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2800">
                <a:solidFill>
                  <a:srgbClr val="FF0000"/>
                </a:solidFill>
                <a:latin typeface="Times New Roman"/>
                <a:ea typeface="Times New Roman"/>
                <a:cs typeface="Times New Roman"/>
                <a:sym typeface="Times New Roman"/>
              </a:rPr>
              <a:t>4. Lúc hạ huyệt, Xuân tóc đỏ “chợt thấy ông Phán mọc sừng dúi vào tay nó …? </a:t>
            </a:r>
            <a:endParaRPr b="1" i="1" sz="2800">
              <a:solidFill>
                <a:srgbClr val="FF0000"/>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A. một xấp giấy bạc” .</a:t>
            </a:r>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một cái giấy bạc năm đồng gấp tư” .</a:t>
            </a:r>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một tờ giấy bạc năm đồng gấp tư” .</a:t>
            </a:r>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một tờ giấy bạc năm đồng” .</a:t>
            </a:r>
            <a:endParaRPr/>
          </a:p>
        </p:txBody>
      </p:sp>
      <p:sp>
        <p:nvSpPr>
          <p:cNvPr id="419" name="Google Shape;419;p27"/>
          <p:cNvSpPr txBox="1"/>
          <p:nvPr/>
        </p:nvSpPr>
        <p:spPr>
          <a:xfrm>
            <a:off x="4343400" y="56388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B</a:t>
            </a:r>
            <a:endParaRPr/>
          </a:p>
        </p:txBody>
      </p:sp>
      <p:sp>
        <p:nvSpPr>
          <p:cNvPr id="420" name="Google Shape;420;p27"/>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1000"/>
                                        <p:tgtEl>
                                          <p:spTgt spid="4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cxnSp>
        <p:nvCxnSpPr>
          <p:cNvPr id="425" name="Google Shape;425;p28"/>
          <p:cNvCxnSpPr/>
          <p:nvPr/>
        </p:nvCxnSpPr>
        <p:spPr>
          <a:xfrm>
            <a:off x="838200" y="4267200"/>
            <a:ext cx="1981200" cy="76200"/>
          </a:xfrm>
          <a:prstGeom prst="straightConnector1">
            <a:avLst/>
          </a:prstGeom>
          <a:noFill/>
          <a:ln>
            <a:noFill/>
          </a:ln>
        </p:spPr>
      </p:cxnSp>
      <p:pic>
        <p:nvPicPr>
          <p:cNvPr descr="H nền 24" id="426" name="Google Shape;426;p28"/>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427" name="Google Shape;427;p28"/>
          <p:cNvSpPr txBox="1"/>
          <p:nvPr/>
        </p:nvSpPr>
        <p:spPr>
          <a:xfrm>
            <a:off x="304800" y="1905000"/>
            <a:ext cx="8839200" cy="335476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2800">
                <a:solidFill>
                  <a:srgbClr val="FF0000"/>
                </a:solidFill>
                <a:latin typeface="Times New Roman"/>
                <a:ea typeface="Times New Roman"/>
                <a:cs typeface="Times New Roman"/>
                <a:sym typeface="Times New Roman"/>
              </a:rPr>
              <a:t>5. Tình tiết nào dưới đây bộc lộ rõ nhất sự giả dối của đám con cháu cụ cố Tổ ? </a:t>
            </a:r>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A. Cậu Tú tân lăng xăng chụp ảnh.</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B. Cụ cố Hồng nhắm nghiền mắt lại để mơ màng.</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C. Xuân tóc đỏ xuất hiện với sáu chiếc xe và hai vòng hoa.</a:t>
            </a:r>
            <a:endParaRPr sz="2600">
              <a:solidFill>
                <a:schemeClr val="dk1"/>
              </a:solidFill>
              <a:latin typeface="Times New Roman"/>
              <a:ea typeface="Times New Roman"/>
              <a:cs typeface="Times New Roman"/>
              <a:sym typeface="Times New Roman"/>
            </a:endParaRPr>
          </a:p>
          <a:p>
            <a:pPr indent="-342900" lvl="0" marL="342900" marR="0" rtl="0" algn="l">
              <a:spcBef>
                <a:spcPts val="1300"/>
              </a:spcBef>
              <a:spcAft>
                <a:spcPts val="0"/>
              </a:spcAft>
              <a:buNone/>
            </a:pPr>
            <a:r>
              <a:rPr lang="en-US" sz="2600">
                <a:solidFill>
                  <a:schemeClr val="dk1"/>
                </a:solidFill>
                <a:latin typeface="Times New Roman"/>
                <a:ea typeface="Times New Roman"/>
                <a:cs typeface="Times New Roman"/>
                <a:sym typeface="Times New Roman"/>
              </a:rPr>
              <a:t>  D. Ông Phán mọc sừng khóc trong cảnh hạ huyệt.</a:t>
            </a:r>
            <a:endParaRPr sz="2600">
              <a:solidFill>
                <a:schemeClr val="dk1"/>
              </a:solidFill>
              <a:latin typeface="Times New Roman"/>
              <a:ea typeface="Times New Roman"/>
              <a:cs typeface="Times New Roman"/>
              <a:sym typeface="Times New Roman"/>
            </a:endParaRPr>
          </a:p>
        </p:txBody>
      </p:sp>
      <p:sp>
        <p:nvSpPr>
          <p:cNvPr id="428" name="Google Shape;428;p28"/>
          <p:cNvSpPr txBox="1"/>
          <p:nvPr/>
        </p:nvSpPr>
        <p:spPr>
          <a:xfrm>
            <a:off x="4343400" y="5638800"/>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D</a:t>
            </a:r>
            <a:endParaRPr/>
          </a:p>
        </p:txBody>
      </p:sp>
      <p:sp>
        <p:nvSpPr>
          <p:cNvPr id="429" name="Google Shape;429;p28"/>
          <p:cNvSpPr txBox="1"/>
          <p:nvPr/>
        </p:nvSpPr>
        <p:spPr>
          <a:xfrm>
            <a:off x="3429000" y="9144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gtEl>
                                        <p:attrNameLst>
                                          <p:attrName>style.visibility</p:attrName>
                                        </p:attrNameLst>
                                      </p:cBhvr>
                                      <p:to>
                                        <p:strVal val="visible"/>
                                      </p:to>
                                    </p:set>
                                    <p:animEffect filter="fade" transition="in">
                                      <p:cBhvr>
                                        <p:cTn dur="1000"/>
                                        <p:tgtEl>
                                          <p:spTgt spid="4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cxnSp>
        <p:nvCxnSpPr>
          <p:cNvPr id="434" name="Google Shape;434;p29"/>
          <p:cNvCxnSpPr/>
          <p:nvPr/>
        </p:nvCxnSpPr>
        <p:spPr>
          <a:xfrm>
            <a:off x="838200" y="4267200"/>
            <a:ext cx="1981200" cy="76200"/>
          </a:xfrm>
          <a:prstGeom prst="straightConnector1">
            <a:avLst/>
          </a:prstGeom>
          <a:noFill/>
          <a:ln>
            <a:noFill/>
          </a:ln>
        </p:spPr>
      </p:cxnSp>
      <p:pic>
        <p:nvPicPr>
          <p:cNvPr descr="102" id="435" name="Google Shape;435;p29"/>
          <p:cNvPicPr preferRelativeResize="0"/>
          <p:nvPr/>
        </p:nvPicPr>
        <p:blipFill rotWithShape="1">
          <a:blip r:embed="rId3">
            <a:alphaModFix/>
          </a:blip>
          <a:srcRect b="0" l="0" r="0" t="0"/>
          <a:stretch/>
        </p:blipFill>
        <p:spPr>
          <a:xfrm>
            <a:off x="0" y="-1588"/>
            <a:ext cx="9144000" cy="6861176"/>
          </a:xfrm>
          <a:prstGeom prst="rect">
            <a:avLst/>
          </a:prstGeom>
          <a:noFill/>
          <a:ln>
            <a:noFill/>
          </a:ln>
        </p:spPr>
      </p:pic>
      <p:sp>
        <p:nvSpPr>
          <p:cNvPr id="436" name="Google Shape;436;p29"/>
          <p:cNvSpPr/>
          <p:nvPr/>
        </p:nvSpPr>
        <p:spPr>
          <a:xfrm>
            <a:off x="0" y="914400"/>
            <a:ext cx="8915400" cy="39703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800">
                <a:solidFill>
                  <a:srgbClr val="FF0000"/>
                </a:solidFill>
                <a:latin typeface="Times New Roman"/>
                <a:ea typeface="Times New Roman"/>
                <a:cs typeface="Times New Roman"/>
                <a:sym typeface="Times New Roman"/>
              </a:rPr>
              <a:t>6.Trong đoạn trích “Hạnh phúc của một tang gia”, tại sao mỗi người trong nhà cụ cố Hồng lại mang ơn Xuân tóc đỏ và xem hắn như ân nhân?</a:t>
            </a:r>
            <a:endParaRPr b="1" i="1" sz="28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800">
                <a:solidFill>
                  <a:srgbClr val="FF0000"/>
                </a:solidFill>
                <a:latin typeface="Times New Roman"/>
                <a:ea typeface="Times New Roman"/>
                <a:cs typeface="Times New Roman"/>
                <a:sym typeface="Times New Roman"/>
              </a:rPr>
              <a:t> </a:t>
            </a:r>
            <a:endParaRPr b="1" i="1" sz="28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A. Vì Xuân tóc đỏ đã gây ra cái chết cho cụ cố Tổ.</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B. Vì Xuân tóc đỏ đã cố gắng chạy chữa cho cụ cố Tổ.</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C. Vì Xuân tóc đỏ lo việc ma chay chu đáo.</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D. Vì Xuân tóc đỏ đã cứu cuộc đời cô Tuyết, một cô gái lầm lỡ.</a:t>
            </a:r>
            <a:endParaRPr sz="2800">
              <a:solidFill>
                <a:schemeClr val="dk1"/>
              </a:solidFill>
              <a:latin typeface="Times New Roman"/>
              <a:ea typeface="Times New Roman"/>
              <a:cs typeface="Times New Roman"/>
              <a:sym typeface="Times New Roman"/>
            </a:endParaRPr>
          </a:p>
        </p:txBody>
      </p:sp>
      <p:sp>
        <p:nvSpPr>
          <p:cNvPr id="437" name="Google Shape;437;p29"/>
          <p:cNvSpPr txBox="1"/>
          <p:nvPr/>
        </p:nvSpPr>
        <p:spPr>
          <a:xfrm>
            <a:off x="3200400" y="5207828"/>
            <a:ext cx="31242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C00000"/>
                </a:solidFill>
                <a:latin typeface="Times New Roman"/>
                <a:ea typeface="Times New Roman"/>
                <a:cs typeface="Times New Roman"/>
                <a:sym typeface="Times New Roman"/>
              </a:rPr>
              <a:t>Đáp án: A</a:t>
            </a:r>
            <a:endParaRPr/>
          </a:p>
        </p:txBody>
      </p:sp>
      <p:sp>
        <p:nvSpPr>
          <p:cNvPr id="438" name="Google Shape;438;p29"/>
          <p:cNvSpPr txBox="1"/>
          <p:nvPr/>
        </p:nvSpPr>
        <p:spPr>
          <a:xfrm>
            <a:off x="3429000" y="228600"/>
            <a:ext cx="190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Củng cố</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7"/>
                                        </p:tgtEl>
                                        <p:attrNameLst>
                                          <p:attrName>style.visibility</p:attrName>
                                        </p:attrNameLst>
                                      </p:cBhvr>
                                      <p:to>
                                        <p:strVal val="visible"/>
                                      </p:to>
                                    </p:set>
                                    <p:animEffect filter="fade" transition="in">
                                      <p:cBhvr>
                                        <p:cTn dur="1000"/>
                                        <p:tgtEl>
                                          <p:spTgt spid="4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pic>
        <p:nvPicPr>
          <p:cNvPr descr="Cau tu Tan001001" id="111" name="Google Shape;111;p3"/>
          <p:cNvPicPr preferRelativeResize="0"/>
          <p:nvPr>
            <p:ph idx="4294967295" type="body"/>
          </p:nvPr>
        </p:nvPicPr>
        <p:blipFill rotWithShape="1">
          <a:blip r:embed="rId3">
            <a:alphaModFix/>
          </a:blip>
          <a:srcRect b="0" l="0" r="0" t="0"/>
          <a:stretch/>
        </p:blipFill>
        <p:spPr>
          <a:xfrm>
            <a:off x="0" y="3276600"/>
            <a:ext cx="3352800" cy="3581400"/>
          </a:xfrm>
          <a:prstGeom prst="rect">
            <a:avLst/>
          </a:prstGeom>
          <a:noFill/>
          <a:ln>
            <a:noFill/>
          </a:ln>
        </p:spPr>
      </p:pic>
      <p:pic>
        <p:nvPicPr>
          <p:cNvPr descr="Tuyet 2001001" id="112" name="Google Shape;112;p3"/>
          <p:cNvPicPr preferRelativeResize="0"/>
          <p:nvPr/>
        </p:nvPicPr>
        <p:blipFill rotWithShape="1">
          <a:blip r:embed="rId4">
            <a:alphaModFix/>
          </a:blip>
          <a:srcRect b="0" l="0" r="0" t="0"/>
          <a:stretch/>
        </p:blipFill>
        <p:spPr>
          <a:xfrm>
            <a:off x="3352800" y="3276600"/>
            <a:ext cx="3048000" cy="3581400"/>
          </a:xfrm>
          <a:prstGeom prst="rect">
            <a:avLst/>
          </a:prstGeom>
          <a:noFill/>
          <a:ln>
            <a:noFill/>
          </a:ln>
        </p:spPr>
      </p:pic>
      <p:pic>
        <p:nvPicPr>
          <p:cNvPr descr="Phan moc sung001" id="113" name="Google Shape;113;p3"/>
          <p:cNvPicPr preferRelativeResize="0"/>
          <p:nvPr/>
        </p:nvPicPr>
        <p:blipFill rotWithShape="1">
          <a:blip r:embed="rId5">
            <a:alphaModFix/>
          </a:blip>
          <a:srcRect b="0" l="0" r="0" t="0"/>
          <a:stretch/>
        </p:blipFill>
        <p:spPr>
          <a:xfrm>
            <a:off x="6400800" y="3276600"/>
            <a:ext cx="2743200" cy="3581400"/>
          </a:xfrm>
          <a:prstGeom prst="rect">
            <a:avLst/>
          </a:prstGeom>
          <a:noFill/>
          <a:ln>
            <a:noFill/>
          </a:ln>
        </p:spPr>
      </p:pic>
      <p:pic>
        <p:nvPicPr>
          <p:cNvPr descr="Cu co Hong001" id="114" name="Google Shape;114;p3"/>
          <p:cNvPicPr preferRelativeResize="0"/>
          <p:nvPr/>
        </p:nvPicPr>
        <p:blipFill rotWithShape="1">
          <a:blip r:embed="rId6">
            <a:alphaModFix/>
          </a:blip>
          <a:srcRect b="0" l="0" r="0" t="0"/>
          <a:stretch/>
        </p:blipFill>
        <p:spPr>
          <a:xfrm>
            <a:off x="0" y="0"/>
            <a:ext cx="3352800" cy="3276600"/>
          </a:xfrm>
          <a:prstGeom prst="rect">
            <a:avLst/>
          </a:prstGeom>
          <a:noFill/>
          <a:ln>
            <a:noFill/>
          </a:ln>
        </p:spPr>
      </p:pic>
      <p:pic>
        <p:nvPicPr>
          <p:cNvPr descr="Ba Van Minh001" id="115" name="Google Shape;115;p3"/>
          <p:cNvPicPr preferRelativeResize="0"/>
          <p:nvPr/>
        </p:nvPicPr>
        <p:blipFill rotWithShape="1">
          <a:blip r:embed="rId7">
            <a:alphaModFix/>
          </a:blip>
          <a:srcRect b="0" l="0" r="0" t="0"/>
          <a:stretch/>
        </p:blipFill>
        <p:spPr>
          <a:xfrm>
            <a:off x="6248400" y="0"/>
            <a:ext cx="2895600" cy="3276600"/>
          </a:xfrm>
          <a:prstGeom prst="rect">
            <a:avLst/>
          </a:prstGeom>
          <a:noFill/>
          <a:ln>
            <a:noFill/>
          </a:ln>
        </p:spPr>
      </p:pic>
      <p:pic>
        <p:nvPicPr>
          <p:cNvPr descr="Ong Van Minh001" id="116" name="Google Shape;116;p3"/>
          <p:cNvPicPr preferRelativeResize="0"/>
          <p:nvPr/>
        </p:nvPicPr>
        <p:blipFill rotWithShape="1">
          <a:blip r:embed="rId8">
            <a:alphaModFix/>
          </a:blip>
          <a:srcRect b="0" l="0" r="0" t="0"/>
          <a:stretch/>
        </p:blipFill>
        <p:spPr>
          <a:xfrm>
            <a:off x="3352800" y="0"/>
            <a:ext cx="3048000" cy="3276600"/>
          </a:xfrm>
          <a:prstGeom prst="rect">
            <a:avLst/>
          </a:prstGeom>
          <a:noFill/>
          <a:ln>
            <a:noFill/>
          </a:ln>
        </p:spPr>
      </p:pic>
      <p:pic>
        <p:nvPicPr>
          <p:cNvPr descr="Cu co Hong001" id="117" name="Google Shape;117;p3"/>
          <p:cNvPicPr preferRelativeResize="0"/>
          <p:nvPr/>
        </p:nvPicPr>
        <p:blipFill rotWithShape="1">
          <a:blip r:embed="rId6">
            <a:alphaModFix/>
          </a:blip>
          <a:srcRect b="0" l="0" r="0" t="0"/>
          <a:stretch/>
        </p:blipFill>
        <p:spPr>
          <a:xfrm>
            <a:off x="152400" y="152400"/>
            <a:ext cx="3352800" cy="32766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5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2000"/>
                                        <p:tgtEl>
                                          <p:spTgt spid="1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20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20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500"/>
                                        <p:tgtEl>
                                          <p:spTgt spid="1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4"/>
          <p:cNvSpPr/>
          <p:nvPr/>
        </p:nvSpPr>
        <p:spPr>
          <a:xfrm>
            <a:off x="76200" y="287214"/>
            <a:ext cx="9144000" cy="1541585"/>
          </a:xfrm>
          <a:prstGeom prst="rect">
            <a:avLst/>
          </a:prstGeom>
          <a:solidFill>
            <a:schemeClr val="lt1"/>
          </a:solidFill>
          <a:ln cap="flat" cmpd="sng" w="9525">
            <a:solidFill>
              <a:srgbClr val="0000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28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800">
                <a:solidFill>
                  <a:srgbClr val="FF0000"/>
                </a:solidFill>
                <a:latin typeface="Times New Roman"/>
                <a:ea typeface="Times New Roman"/>
                <a:cs typeface="Times New Roman"/>
                <a:sym typeface="Times New Roman"/>
              </a:rPr>
              <a:t>? Tìm những chi tiết miêu tả các thành viên</a:t>
            </a:r>
            <a:endParaRPr b="1" sz="28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800">
                <a:solidFill>
                  <a:srgbClr val="FF0000"/>
                </a:solidFill>
                <a:latin typeface="Times New Roman"/>
                <a:ea typeface="Times New Roman"/>
                <a:cs typeface="Times New Roman"/>
                <a:sym typeface="Times New Roman"/>
              </a:rPr>
              <a:t>     trong gia đình cụ cố Hồng? Nêu nhận xét?</a:t>
            </a:r>
            <a:endParaRPr b="1" sz="28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28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2800">
              <a:solidFill>
                <a:srgbClr val="FF0000"/>
              </a:solidFill>
              <a:latin typeface="Times New Roman"/>
              <a:ea typeface="Times New Roman"/>
              <a:cs typeface="Times New Roman"/>
              <a:sym typeface="Times New Roman"/>
            </a:endParaRPr>
          </a:p>
        </p:txBody>
      </p:sp>
      <p:sp>
        <p:nvSpPr>
          <p:cNvPr id="125" name="Google Shape;125;p4"/>
          <p:cNvSpPr/>
          <p:nvPr/>
        </p:nvSpPr>
        <p:spPr>
          <a:xfrm>
            <a:off x="0" y="2895600"/>
            <a:ext cx="2286000" cy="1600200"/>
          </a:xfrm>
          <a:prstGeom prst="rect">
            <a:avLst/>
          </a:prstGeom>
          <a:solidFill>
            <a:srgbClr val="FFC000"/>
          </a:solidFill>
          <a:ln cap="flat" cmpd="sng" w="9525">
            <a:solidFill>
              <a:srgbClr val="0000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Nhóm 1:</a:t>
            </a:r>
            <a:endParaRPr/>
          </a:p>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Cụ cố Hồng</a:t>
            </a:r>
            <a:endParaRPr b="1" sz="2400">
              <a:solidFill>
                <a:schemeClr val="dk1"/>
              </a:solidFill>
              <a:latin typeface="Times New Roman"/>
              <a:ea typeface="Times New Roman"/>
              <a:cs typeface="Times New Roman"/>
              <a:sym typeface="Times New Roman"/>
            </a:endParaRPr>
          </a:p>
        </p:txBody>
      </p:sp>
      <p:sp>
        <p:nvSpPr>
          <p:cNvPr id="126" name="Google Shape;126;p4"/>
          <p:cNvSpPr/>
          <p:nvPr/>
        </p:nvSpPr>
        <p:spPr>
          <a:xfrm>
            <a:off x="4800600" y="4800600"/>
            <a:ext cx="3200400" cy="1828800"/>
          </a:xfrm>
          <a:prstGeom prst="ellipse">
            <a:avLst/>
          </a:prstGeom>
          <a:solidFill>
            <a:srgbClr val="FFC000"/>
          </a:solidFill>
          <a:ln cap="flat" cmpd="sng" w="9525">
            <a:solidFill>
              <a:srgbClr val="00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Nhóm 3:</a:t>
            </a:r>
            <a:endParaRPr/>
          </a:p>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Cô Tuyết, Cậu Tú Tân</a:t>
            </a:r>
            <a:endParaRPr b="1" sz="2400">
              <a:solidFill>
                <a:schemeClr val="dk1"/>
              </a:solidFill>
              <a:latin typeface="Times New Roman"/>
              <a:ea typeface="Times New Roman"/>
              <a:cs typeface="Times New Roman"/>
              <a:sym typeface="Times New Roman"/>
            </a:endParaRPr>
          </a:p>
        </p:txBody>
      </p:sp>
      <p:sp>
        <p:nvSpPr>
          <p:cNvPr id="127" name="Google Shape;127;p4"/>
          <p:cNvSpPr/>
          <p:nvPr/>
        </p:nvSpPr>
        <p:spPr>
          <a:xfrm>
            <a:off x="304800" y="5105400"/>
            <a:ext cx="3962400" cy="1447800"/>
          </a:xfrm>
          <a:prstGeom prst="ellipse">
            <a:avLst/>
          </a:prstGeom>
          <a:solidFill>
            <a:srgbClr val="FFC000"/>
          </a:solidFill>
          <a:ln cap="flat" cmpd="sng" w="9525">
            <a:solidFill>
              <a:srgbClr val="00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Nhóm 2:</a:t>
            </a:r>
            <a:endParaRPr/>
          </a:p>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Vợ chồng Văn Minh</a:t>
            </a:r>
            <a:endParaRPr b="1" sz="2400">
              <a:solidFill>
                <a:schemeClr val="dk1"/>
              </a:solidFill>
              <a:latin typeface="Times New Roman"/>
              <a:ea typeface="Times New Roman"/>
              <a:cs typeface="Times New Roman"/>
              <a:sym typeface="Times New Roman"/>
            </a:endParaRPr>
          </a:p>
        </p:txBody>
      </p:sp>
      <p:cxnSp>
        <p:nvCxnSpPr>
          <p:cNvPr id="128" name="Google Shape;128;p4"/>
          <p:cNvCxnSpPr/>
          <p:nvPr/>
        </p:nvCxnSpPr>
        <p:spPr>
          <a:xfrm flipH="1">
            <a:off x="2286000" y="2286000"/>
            <a:ext cx="1981200" cy="914400"/>
          </a:xfrm>
          <a:prstGeom prst="straightConnector1">
            <a:avLst/>
          </a:prstGeom>
          <a:noFill/>
          <a:ln cap="flat" cmpd="sng" w="57150">
            <a:solidFill>
              <a:srgbClr val="FF0000"/>
            </a:solidFill>
            <a:prstDash val="solid"/>
            <a:round/>
            <a:headEnd len="med" w="med" type="none"/>
            <a:tailEnd len="med" w="med" type="triangle"/>
          </a:ln>
        </p:spPr>
      </p:cxnSp>
      <p:cxnSp>
        <p:nvCxnSpPr>
          <p:cNvPr id="129" name="Google Shape;129;p4"/>
          <p:cNvCxnSpPr/>
          <p:nvPr/>
        </p:nvCxnSpPr>
        <p:spPr>
          <a:xfrm>
            <a:off x="4267200" y="2286000"/>
            <a:ext cx="1905000" cy="914400"/>
          </a:xfrm>
          <a:prstGeom prst="straightConnector1">
            <a:avLst/>
          </a:prstGeom>
          <a:noFill/>
          <a:ln cap="flat" cmpd="sng" w="57150">
            <a:solidFill>
              <a:srgbClr val="FF0000"/>
            </a:solidFill>
            <a:prstDash val="solid"/>
            <a:round/>
            <a:headEnd len="med" w="med" type="none"/>
            <a:tailEnd len="med" w="med" type="triangle"/>
          </a:ln>
        </p:spPr>
      </p:cxnSp>
      <p:cxnSp>
        <p:nvCxnSpPr>
          <p:cNvPr id="130" name="Google Shape;130;p4"/>
          <p:cNvCxnSpPr/>
          <p:nvPr/>
        </p:nvCxnSpPr>
        <p:spPr>
          <a:xfrm flipH="1">
            <a:off x="2667000" y="2286000"/>
            <a:ext cx="1524000" cy="2819400"/>
          </a:xfrm>
          <a:prstGeom prst="straightConnector1">
            <a:avLst/>
          </a:prstGeom>
          <a:noFill/>
          <a:ln cap="flat" cmpd="sng" w="57150">
            <a:solidFill>
              <a:srgbClr val="FF0000"/>
            </a:solidFill>
            <a:prstDash val="solid"/>
            <a:round/>
            <a:headEnd len="med" w="med" type="none"/>
            <a:tailEnd len="med" w="med" type="triangle"/>
          </a:ln>
        </p:spPr>
      </p:cxnSp>
      <p:cxnSp>
        <p:nvCxnSpPr>
          <p:cNvPr id="131" name="Google Shape;131;p4"/>
          <p:cNvCxnSpPr/>
          <p:nvPr/>
        </p:nvCxnSpPr>
        <p:spPr>
          <a:xfrm>
            <a:off x="4191000" y="2362200"/>
            <a:ext cx="1676400" cy="2438400"/>
          </a:xfrm>
          <a:prstGeom prst="straightConnector1">
            <a:avLst/>
          </a:prstGeom>
          <a:noFill/>
          <a:ln cap="flat" cmpd="sng" w="57150">
            <a:solidFill>
              <a:srgbClr val="FF0000"/>
            </a:solidFill>
            <a:prstDash val="solid"/>
            <a:round/>
            <a:headEnd len="med" w="med" type="none"/>
            <a:tailEnd len="med" w="med" type="triangle"/>
          </a:ln>
        </p:spPr>
      </p:cxnSp>
      <p:sp>
        <p:nvSpPr>
          <p:cNvPr id="132" name="Google Shape;132;p4"/>
          <p:cNvSpPr/>
          <p:nvPr/>
        </p:nvSpPr>
        <p:spPr>
          <a:xfrm>
            <a:off x="6248400" y="2895600"/>
            <a:ext cx="2895600" cy="1219200"/>
          </a:xfrm>
          <a:prstGeom prst="rect">
            <a:avLst/>
          </a:prstGeom>
          <a:solidFill>
            <a:srgbClr val="FFC000"/>
          </a:solidFill>
          <a:ln cap="flat" cmpd="sng" w="9525">
            <a:solidFill>
              <a:srgbClr val="0000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Nhóm 4:</a:t>
            </a:r>
            <a:endParaRPr/>
          </a:p>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Ông Phán mọc sừng</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500"/>
                                        <p:tgtEl>
                                          <p:spTgt spid="1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5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500"/>
                                        <p:tgtEl>
                                          <p:spTgt spid="1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500"/>
                                        <p:tgtEl>
                                          <p:spTgt spid="1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5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500"/>
                                        <p:tgtEl>
                                          <p:spTgt spid="1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5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5"/>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139" name="Google Shape;139;p5"/>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140" name="Google Shape;140;p5"/>
          <p:cNvSpPr txBox="1"/>
          <p:nvPr/>
        </p:nvSpPr>
        <p:spPr>
          <a:xfrm>
            <a:off x="0" y="7620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141" name="Google Shape;141;p5"/>
          <p:cNvSpPr txBox="1"/>
          <p:nvPr/>
        </p:nvSpPr>
        <p:spPr>
          <a:xfrm>
            <a:off x="35169" y="1066800"/>
            <a:ext cx="2971800"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142" name="Google Shape;142;p5"/>
          <p:cNvSpPr txBox="1"/>
          <p:nvPr/>
        </p:nvSpPr>
        <p:spPr>
          <a:xfrm>
            <a:off x="-19929" y="1676401"/>
            <a:ext cx="2915529" cy="3170099"/>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2</a:t>
            </a:r>
            <a:r>
              <a:rPr b="1" lang="en-US" sz="2000">
                <a:solidFill>
                  <a:srgbClr val="C00000"/>
                </a:solidFill>
                <a:latin typeface="Times New Roman"/>
                <a:ea typeface="Times New Roman"/>
                <a:cs typeface="Times New Roman"/>
                <a:sym typeface="Times New Roman"/>
              </a:rPr>
              <a:t>. Tang gia- niềm vui, hạnh phúc của mọi người.</a:t>
            </a:r>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a. </a:t>
            </a:r>
            <a:r>
              <a:rPr b="1" lang="en-US" sz="2000">
                <a:solidFill>
                  <a:srgbClr val="C00000"/>
                </a:solidFill>
                <a:latin typeface="Times New Roman"/>
                <a:ea typeface="Times New Roman"/>
                <a:cs typeface="Times New Roman"/>
                <a:sym typeface="Times New Roman"/>
              </a:rPr>
              <a:t>Tang gia- niềm vui, hạnh phúc của con cháu</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 </a:t>
            </a:r>
            <a:r>
              <a:rPr b="1" lang="en-US" sz="2000">
                <a:solidFill>
                  <a:srgbClr val="C00000"/>
                </a:solidFill>
                <a:latin typeface="Times New Roman"/>
                <a:ea typeface="Times New Roman"/>
                <a:cs typeface="Times New Roman"/>
                <a:sym typeface="Times New Roman"/>
              </a:rPr>
              <a:t>Niềm vui chung:</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riêng:</a:t>
            </a:r>
            <a:endParaRPr/>
          </a:p>
          <a:p>
            <a:pPr indent="0" lvl="0" marL="0" marR="0" rtl="0" algn="l">
              <a:spcBef>
                <a:spcPts val="0"/>
              </a:spcBef>
              <a:spcAft>
                <a:spcPts val="0"/>
              </a:spcAft>
              <a:buNone/>
            </a:pPr>
            <a:r>
              <a:t/>
            </a:r>
            <a:endParaRPr b="1" sz="2400">
              <a:solidFill>
                <a:srgbClr val="C00000"/>
              </a:solidFill>
              <a:latin typeface="Times New Roman"/>
              <a:ea typeface="Times New Roman"/>
              <a:cs typeface="Times New Roman"/>
              <a:sym typeface="Times New Roman"/>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143" name="Google Shape;143;p5"/>
          <p:cNvSpPr/>
          <p:nvPr/>
        </p:nvSpPr>
        <p:spPr>
          <a:xfrm>
            <a:off x="2819400" y="914400"/>
            <a:ext cx="6324600" cy="504975"/>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 Cụ cố Hồng – con giai nhớn</a:t>
            </a:r>
            <a:endParaRPr sz="2000">
              <a:solidFill>
                <a:srgbClr val="C00000"/>
              </a:solidFill>
              <a:latin typeface="Calibri"/>
              <a:ea typeface="Calibri"/>
              <a:cs typeface="Calibri"/>
              <a:sym typeface="Calibri"/>
            </a:endParaRPr>
          </a:p>
        </p:txBody>
      </p:sp>
      <p:pic>
        <p:nvPicPr>
          <p:cNvPr descr="Cu co Hong001" id="144" name="Google Shape;144;p5"/>
          <p:cNvPicPr preferRelativeResize="0"/>
          <p:nvPr/>
        </p:nvPicPr>
        <p:blipFill rotWithShape="1">
          <a:blip r:embed="rId3">
            <a:alphaModFix/>
          </a:blip>
          <a:srcRect b="0" l="0" r="0" t="0"/>
          <a:stretch/>
        </p:blipFill>
        <p:spPr>
          <a:xfrm>
            <a:off x="16412" y="4343400"/>
            <a:ext cx="2671104" cy="2514600"/>
          </a:xfrm>
          <a:prstGeom prst="rect">
            <a:avLst/>
          </a:prstGeom>
          <a:noFill/>
          <a:ln>
            <a:noFill/>
          </a:ln>
        </p:spPr>
      </p:pic>
      <p:sp>
        <p:nvSpPr>
          <p:cNvPr id="145" name="Google Shape;145;p5"/>
          <p:cNvSpPr/>
          <p:nvPr/>
        </p:nvSpPr>
        <p:spPr>
          <a:xfrm>
            <a:off x="3006969" y="5105400"/>
            <a:ext cx="574431" cy="1219200"/>
          </a:xfrm>
          <a:prstGeom prst="curvedRightArrow">
            <a:avLst>
              <a:gd fmla="val 25000" name="adj1"/>
              <a:gd fmla="val 50000" name="adj2"/>
              <a:gd fmla="val 25000" name="adj3"/>
            </a:avLst>
          </a:prstGeom>
          <a:solidFill>
            <a:schemeClr val="accent1"/>
          </a:solidFill>
          <a:ln cap="flat" cmpd="sng" w="25400">
            <a:solidFill>
              <a:srgbClr val="73674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6" name="Google Shape;146;p5"/>
          <p:cNvSpPr/>
          <p:nvPr/>
        </p:nvSpPr>
        <p:spPr>
          <a:xfrm>
            <a:off x="3581400" y="5181600"/>
            <a:ext cx="5410200" cy="1447800"/>
          </a:xfrm>
          <a:prstGeom prst="flowChartProcess">
            <a:avLst/>
          </a:prstGeom>
          <a:gradFill>
            <a:gsLst>
              <a:gs pos="0">
                <a:srgbClr val="E6D7B1"/>
              </a:gs>
              <a:gs pos="35000">
                <a:srgbClr val="EEE2C7"/>
              </a:gs>
              <a:gs pos="100000">
                <a:srgbClr val="F8F4EA"/>
              </a:gs>
            </a:gsLst>
            <a:lin ang="16200000" scaled="0"/>
          </a:gradFill>
          <a:ln cap="flat" cmpd="sng" w="9525">
            <a:solidFill>
              <a:srgbClr val="9B8A57"/>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C00000"/>
                </a:solidFill>
                <a:latin typeface="Times New Roman"/>
                <a:ea typeface="Times New Roman"/>
                <a:cs typeface="Times New Roman"/>
                <a:sym typeface="Times New Roman"/>
              </a:rPr>
              <a:t>Điển hình cho loại người ngu dốt, háo danh, khoe mẽ, vô trách nhiệm, đại bất hiếu.</a:t>
            </a:r>
            <a:endParaRPr/>
          </a:p>
        </p:txBody>
      </p:sp>
      <p:sp>
        <p:nvSpPr>
          <p:cNvPr id="147" name="Google Shape;147;p5"/>
          <p:cNvSpPr txBox="1"/>
          <p:nvPr/>
        </p:nvSpPr>
        <p:spPr>
          <a:xfrm>
            <a:off x="2971800" y="1776174"/>
            <a:ext cx="6096000"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Times New Roman"/>
                <a:ea typeface="Times New Roman"/>
                <a:cs typeface="Times New Roman"/>
                <a:sym typeface="Times New Roman"/>
              </a:rPr>
              <a:t>+ </a:t>
            </a:r>
            <a:r>
              <a:rPr lang="en-US" sz="2400">
                <a:solidFill>
                  <a:schemeClr val="dk1"/>
                </a:solidFill>
                <a:latin typeface="Times New Roman"/>
                <a:ea typeface="Times New Roman"/>
                <a:cs typeface="Times New Roman"/>
                <a:sym typeface="Times New Roman"/>
              </a:rPr>
              <a:t>Mới 50 tuổi mà thích gọi bằng cố;</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Luôn miệng gắt…(1872 câu); </a:t>
            </a:r>
            <a:endParaRPr b="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Nhắm nghiền mắt, mơ màng đến lúc mặc đồ xô gai, chống gậy, ho khạc, khóc mếu, …. để thiên hạ khen cái sự già của mình, khen cái gậy, khen đám ma to…..</a:t>
            </a:r>
            <a:endParaRPr/>
          </a:p>
          <a:p>
            <a:pPr indent="0" lvl="0" marL="0" marR="0" rtl="0" algn="l">
              <a:spcBef>
                <a:spcPts val="0"/>
              </a:spcBef>
              <a:spcAft>
                <a:spcPts val="0"/>
              </a:spcAft>
              <a:buNone/>
            </a:pPr>
            <a:r>
              <a:rPr b="1" lang="en-US" sz="2400">
                <a:solidFill>
                  <a:schemeClr val="dk1"/>
                </a:solidFill>
                <a:latin typeface="Times New Roman"/>
                <a:ea typeface="Times New Roman"/>
                <a:cs typeface="Times New Roman"/>
                <a:sym typeface="Times New Roman"/>
              </a:rPr>
              <a:t>-&gt; </a:t>
            </a:r>
            <a:r>
              <a:rPr lang="en-US" sz="2400">
                <a:solidFill>
                  <a:schemeClr val="dk1"/>
                </a:solidFill>
                <a:latin typeface="Times New Roman"/>
                <a:ea typeface="Times New Roman"/>
                <a:cs typeface="Times New Roman"/>
                <a:sym typeface="Times New Roman"/>
              </a:rPr>
              <a:t>Cha chết  mà lại sung sướng diễn trò để được thiên hạ khen ngợi</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10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10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10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10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10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6"/>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3" name="Google Shape;153;p6"/>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154" name="Google Shape;154;p6"/>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155" name="Google Shape;155;p6"/>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156" name="Google Shape;156;p6"/>
          <p:cNvSpPr txBox="1"/>
          <p:nvPr/>
        </p:nvSpPr>
        <p:spPr>
          <a:xfrm>
            <a:off x="35169" y="1229019"/>
            <a:ext cx="297180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b="1" sz="2000">
              <a:solidFill>
                <a:srgbClr val="C00000"/>
              </a:solidFill>
              <a:latin typeface="Times New Roman"/>
              <a:ea typeface="Times New Roman"/>
              <a:cs typeface="Times New Roman"/>
              <a:sym typeface="Times New Roman"/>
            </a:endParaRPr>
          </a:p>
        </p:txBody>
      </p:sp>
      <p:sp>
        <p:nvSpPr>
          <p:cNvPr id="157" name="Google Shape;157;p6"/>
          <p:cNvSpPr txBox="1"/>
          <p:nvPr/>
        </p:nvSpPr>
        <p:spPr>
          <a:xfrm>
            <a:off x="-19929" y="1600201"/>
            <a:ext cx="2707445" cy="292387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cho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cho con cháu</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chung:</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riêng:</a:t>
            </a:r>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158" name="Google Shape;158;p6"/>
          <p:cNvSpPr/>
          <p:nvPr/>
        </p:nvSpPr>
        <p:spPr>
          <a:xfrm>
            <a:off x="2819400" y="914400"/>
            <a:ext cx="6324600" cy="533400"/>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 Vợ chồng văn Minh:</a:t>
            </a:r>
            <a:endParaRPr/>
          </a:p>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 Văn Minh chồng- cháu đích tôn</a:t>
            </a:r>
            <a:endParaRPr sz="2000">
              <a:solidFill>
                <a:srgbClr val="C00000"/>
              </a:solidFill>
              <a:latin typeface="Calibri"/>
              <a:ea typeface="Calibri"/>
              <a:cs typeface="Calibri"/>
              <a:sym typeface="Calibri"/>
            </a:endParaRPr>
          </a:p>
        </p:txBody>
      </p:sp>
      <p:pic>
        <p:nvPicPr>
          <p:cNvPr descr="Ong Van Minh001" id="159" name="Google Shape;159;p6"/>
          <p:cNvPicPr preferRelativeResize="0"/>
          <p:nvPr/>
        </p:nvPicPr>
        <p:blipFill rotWithShape="1">
          <a:blip r:embed="rId3">
            <a:alphaModFix/>
          </a:blip>
          <a:srcRect b="0" l="0" r="0" t="0"/>
          <a:stretch/>
        </p:blipFill>
        <p:spPr>
          <a:xfrm>
            <a:off x="38100" y="4648200"/>
            <a:ext cx="2649416" cy="2209799"/>
          </a:xfrm>
          <a:prstGeom prst="rect">
            <a:avLst/>
          </a:prstGeom>
          <a:noFill/>
          <a:ln>
            <a:noFill/>
          </a:ln>
        </p:spPr>
      </p:pic>
      <p:sp>
        <p:nvSpPr>
          <p:cNvPr id="160" name="Google Shape;160;p6"/>
          <p:cNvSpPr/>
          <p:nvPr/>
        </p:nvSpPr>
        <p:spPr>
          <a:xfrm>
            <a:off x="2819400" y="1582962"/>
            <a:ext cx="6324600" cy="4284438"/>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Dáng vẻ: đăm đăm, chiêu chiêu, phân vân, vò đầu rứt tóc rất hợp với nhà có tang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Sung sướng vì chúc thư sớm đi vào thực hành.</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Không biết xử trí với Xuân ra sao… Mang ơn Xuân vì đã gây ra cái chết của ông nội.</a:t>
            </a:r>
            <a:endParaRPr/>
          </a:p>
          <a:p>
            <a:pPr indent="0" lvl="0" marL="0" marR="0" rtl="0" algn="l">
              <a:spcBef>
                <a:spcPts val="0"/>
              </a:spcBef>
              <a:spcAft>
                <a:spcPts val="0"/>
              </a:spcAft>
              <a:buNone/>
            </a:pPr>
            <a:r>
              <a:t/>
            </a:r>
            <a:endParaRPr b="1" sz="24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-&gt;Bản chất hám tiền, thực dụng, bất nhân, bất hiếu</a:t>
            </a:r>
            <a:r>
              <a:rPr lang="en-US" sz="2400">
                <a:solidFill>
                  <a:schemeClr val="dk1"/>
                </a:solidFill>
                <a:latin typeface="Times New Roman"/>
                <a:ea typeface="Times New Roman"/>
                <a:cs typeface="Times New Roman"/>
                <a:sym typeface="Times New Roman"/>
              </a:rPr>
              <a:t>.</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500"/>
                                        <p:tgtEl>
                                          <p:spTgt spid="1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7"/>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6" name="Google Shape;166;p7"/>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167" name="Google Shape;167;p7"/>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168" name="Google Shape;168;p7"/>
          <p:cNvSpPr txBox="1"/>
          <p:nvPr/>
        </p:nvSpPr>
        <p:spPr>
          <a:xfrm>
            <a:off x="0" y="9144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169" name="Google Shape;169;p7"/>
          <p:cNvSpPr txBox="1"/>
          <p:nvPr/>
        </p:nvSpPr>
        <p:spPr>
          <a:xfrm>
            <a:off x="35169" y="1229019"/>
            <a:ext cx="297180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 Tìm hiểu văn bản:</a:t>
            </a:r>
            <a:endParaRPr b="1" sz="2000">
              <a:solidFill>
                <a:srgbClr val="C00000"/>
              </a:solidFill>
              <a:latin typeface="Times New Roman"/>
              <a:ea typeface="Times New Roman"/>
              <a:cs typeface="Times New Roman"/>
              <a:sym typeface="Times New Roman"/>
            </a:endParaRPr>
          </a:p>
        </p:txBody>
      </p:sp>
      <p:sp>
        <p:nvSpPr>
          <p:cNvPr id="170" name="Google Shape;170;p7"/>
          <p:cNvSpPr txBox="1"/>
          <p:nvPr/>
        </p:nvSpPr>
        <p:spPr>
          <a:xfrm>
            <a:off x="-1" y="1600201"/>
            <a:ext cx="2687517" cy="3293209"/>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chung:</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riêng:</a:t>
            </a:r>
            <a:endParaRPr/>
          </a:p>
          <a:p>
            <a:pPr indent="0" lvl="0" marL="0" marR="0" rtl="0" algn="l">
              <a:spcBef>
                <a:spcPts val="0"/>
              </a:spcBef>
              <a:spcAft>
                <a:spcPts val="0"/>
              </a:spcAft>
              <a:buNone/>
            </a:pPr>
            <a:r>
              <a:t/>
            </a:r>
            <a:endParaRPr b="1" sz="2400">
              <a:solidFill>
                <a:srgbClr val="C00000"/>
              </a:solidFill>
              <a:latin typeface="Times New Roman"/>
              <a:ea typeface="Times New Roman"/>
              <a:cs typeface="Times New Roman"/>
              <a:sym typeface="Times New Roman"/>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171" name="Google Shape;171;p7"/>
          <p:cNvSpPr/>
          <p:nvPr/>
        </p:nvSpPr>
        <p:spPr>
          <a:xfrm>
            <a:off x="2819400" y="914400"/>
            <a:ext cx="6324600" cy="668562"/>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C00000"/>
                </a:solidFill>
                <a:latin typeface="Times New Roman"/>
                <a:ea typeface="Times New Roman"/>
                <a:cs typeface="Times New Roman"/>
                <a:sym typeface="Times New Roman"/>
              </a:rPr>
              <a:t>- Vợ chồng văn Minh:</a:t>
            </a:r>
            <a:endParaRPr/>
          </a:p>
          <a:p>
            <a:pPr indent="0" lvl="0" marL="0" marR="0" rtl="0" algn="ctr">
              <a:spcBef>
                <a:spcPts val="0"/>
              </a:spcBef>
              <a:spcAft>
                <a:spcPts val="0"/>
              </a:spcAft>
              <a:buNone/>
            </a:pPr>
            <a:r>
              <a:rPr b="1" lang="en-US" sz="2400">
                <a:solidFill>
                  <a:srgbClr val="C00000"/>
                </a:solidFill>
                <a:latin typeface="Times New Roman"/>
                <a:ea typeface="Times New Roman"/>
                <a:cs typeface="Times New Roman"/>
                <a:sym typeface="Times New Roman"/>
              </a:rPr>
              <a:t>Văn Minh vợ-  cháu dâu trưởng:</a:t>
            </a:r>
            <a:endParaRPr sz="2400">
              <a:solidFill>
                <a:srgbClr val="C00000"/>
              </a:solidFill>
              <a:latin typeface="Calibri"/>
              <a:ea typeface="Calibri"/>
              <a:cs typeface="Calibri"/>
              <a:sym typeface="Calibri"/>
            </a:endParaRPr>
          </a:p>
        </p:txBody>
      </p:sp>
      <p:pic>
        <p:nvPicPr>
          <p:cNvPr descr="Ba Van Minh001" id="172" name="Google Shape;172;p7"/>
          <p:cNvPicPr preferRelativeResize="0"/>
          <p:nvPr/>
        </p:nvPicPr>
        <p:blipFill rotWithShape="1">
          <a:blip r:embed="rId3">
            <a:alphaModFix/>
          </a:blip>
          <a:srcRect b="0" l="0" r="0" t="0"/>
          <a:stretch/>
        </p:blipFill>
        <p:spPr>
          <a:xfrm>
            <a:off x="-76200" y="4495800"/>
            <a:ext cx="2783645" cy="2395024"/>
          </a:xfrm>
          <a:prstGeom prst="rect">
            <a:avLst/>
          </a:prstGeom>
          <a:noFill/>
          <a:ln>
            <a:noFill/>
          </a:ln>
        </p:spPr>
      </p:pic>
      <p:sp>
        <p:nvSpPr>
          <p:cNvPr id="173" name="Google Shape;173;p7"/>
          <p:cNvSpPr/>
          <p:nvPr/>
        </p:nvSpPr>
        <p:spPr>
          <a:xfrm>
            <a:off x="2833468" y="2145858"/>
            <a:ext cx="6222608"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Sốt ruột vì chưa được mặc bộ đồ xô gai tân thời….</a:t>
            </a:r>
            <a:endParaRPr sz="2400">
              <a:solidFill>
                <a:schemeClr val="dk1"/>
              </a:solidFill>
              <a:latin typeface="Times New Roman"/>
              <a:ea typeface="Times New Roman"/>
              <a:cs typeface="Times New Roman"/>
              <a:sym typeface="Times New Roman"/>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Sung sướng vì được dịp lăng xê những mốt y phục táo bạo nhất.</a:t>
            </a:r>
            <a:endParaRPr/>
          </a:p>
          <a:p>
            <a:pPr indent="-152400" lvl="0" marL="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Kiếm tiền, khoe mình từ cái chết của người thân… </a:t>
            </a:r>
            <a:endParaRPr/>
          </a:p>
          <a:p>
            <a:pPr indent="0" lvl="0" marL="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174" name="Google Shape;174;p7"/>
          <p:cNvSpPr/>
          <p:nvPr/>
        </p:nvSpPr>
        <p:spPr>
          <a:xfrm>
            <a:off x="2926666" y="4876800"/>
            <a:ext cx="6036212"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 Điển hình cho loại người hám lợi, bất hiếu, vô văn hóa, thiếu tình người.</a:t>
            </a:r>
            <a:endParaRPr b="1" sz="2400">
              <a:solidFill>
                <a:srgbClr val="C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500"/>
                                        <p:tgtEl>
                                          <p:spTgt spid="1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animEffect filter="fade" transition="in">
                                      <p:cBhvr>
                                        <p:cTn dur="1000"/>
                                        <p:tgtEl>
                                          <p:spTgt spid="17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1" st="1"/>
                                            </p:txEl>
                                          </p:spTgt>
                                        </p:tgtEl>
                                        <p:attrNameLst>
                                          <p:attrName>style.visibility</p:attrName>
                                        </p:attrNameLst>
                                      </p:cBhvr>
                                      <p:to>
                                        <p:strVal val="visible"/>
                                      </p:to>
                                    </p:set>
                                    <p:animEffect filter="fade" transition="in">
                                      <p:cBhvr>
                                        <p:cTn dur="1000"/>
                                        <p:tgtEl>
                                          <p:spTgt spid="17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2" st="2"/>
                                            </p:txEl>
                                          </p:spTgt>
                                        </p:tgtEl>
                                        <p:attrNameLst>
                                          <p:attrName>style.visibility</p:attrName>
                                        </p:attrNameLst>
                                      </p:cBhvr>
                                      <p:to>
                                        <p:strVal val="visible"/>
                                      </p:to>
                                    </p:set>
                                    <p:animEffect filter="fade" transition="in">
                                      <p:cBhvr>
                                        <p:cTn dur="1000"/>
                                        <p:tgtEl>
                                          <p:spTgt spid="17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3" st="3"/>
                                            </p:txEl>
                                          </p:spTgt>
                                        </p:tgtEl>
                                        <p:attrNameLst>
                                          <p:attrName>style.visibility</p:attrName>
                                        </p:attrNameLst>
                                      </p:cBhvr>
                                      <p:to>
                                        <p:strVal val="visible"/>
                                      </p:to>
                                    </p:set>
                                    <p:animEffect filter="fade" transition="in">
                                      <p:cBhvr>
                                        <p:cTn dur="1000"/>
                                        <p:tgtEl>
                                          <p:spTgt spid="17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1000"/>
                                        <p:tgtEl>
                                          <p:spTgt spid="1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8"/>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1" name="Google Shape;181;p8"/>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182" name="Google Shape;182;p8"/>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183" name="Google Shape;183;p8"/>
          <p:cNvSpPr txBox="1"/>
          <p:nvPr/>
        </p:nvSpPr>
        <p:spPr>
          <a:xfrm>
            <a:off x="0" y="7620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184" name="Google Shape;184;p8"/>
          <p:cNvSpPr txBox="1"/>
          <p:nvPr/>
        </p:nvSpPr>
        <p:spPr>
          <a:xfrm>
            <a:off x="0" y="1143000"/>
            <a:ext cx="304799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185" name="Google Shape;185;p8"/>
          <p:cNvSpPr txBox="1"/>
          <p:nvPr/>
        </p:nvSpPr>
        <p:spPr>
          <a:xfrm>
            <a:off x="-19929" y="1815327"/>
            <a:ext cx="2707445" cy="292387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của con cháu</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chung:</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riêng:</a:t>
            </a:r>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186" name="Google Shape;186;p8"/>
          <p:cNvSpPr/>
          <p:nvPr/>
        </p:nvSpPr>
        <p:spPr>
          <a:xfrm>
            <a:off x="2819400" y="914400"/>
            <a:ext cx="6324600" cy="533400"/>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*Vợ chồng văn Minh:</a:t>
            </a:r>
            <a:endParaRPr/>
          </a:p>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 Văn Minh chồng- cháu đích tôn</a:t>
            </a:r>
            <a:endParaRPr sz="2000">
              <a:solidFill>
                <a:srgbClr val="C00000"/>
              </a:solidFill>
              <a:latin typeface="Calibri"/>
              <a:ea typeface="Calibri"/>
              <a:cs typeface="Calibri"/>
              <a:sym typeface="Calibri"/>
            </a:endParaRPr>
          </a:p>
        </p:txBody>
      </p:sp>
      <p:sp>
        <p:nvSpPr>
          <p:cNvPr id="187" name="Google Shape;187;p8"/>
          <p:cNvSpPr/>
          <p:nvPr/>
        </p:nvSpPr>
        <p:spPr>
          <a:xfrm>
            <a:off x="2819400" y="933450"/>
            <a:ext cx="6324600" cy="514349"/>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C00000"/>
                </a:solidFill>
                <a:latin typeface="Times New Roman"/>
                <a:ea typeface="Times New Roman"/>
                <a:cs typeface="Times New Roman"/>
                <a:sym typeface="Times New Roman"/>
              </a:rPr>
              <a:t>- Cô Tuyết - cháu gái</a:t>
            </a:r>
            <a:endParaRPr sz="2400">
              <a:solidFill>
                <a:srgbClr val="C00000"/>
              </a:solidFill>
              <a:latin typeface="Calibri"/>
              <a:ea typeface="Calibri"/>
              <a:cs typeface="Calibri"/>
              <a:sym typeface="Calibri"/>
            </a:endParaRPr>
          </a:p>
        </p:txBody>
      </p:sp>
      <p:pic>
        <p:nvPicPr>
          <p:cNvPr descr="Tuyet 2001001" id="188" name="Google Shape;188;p8"/>
          <p:cNvPicPr preferRelativeResize="0"/>
          <p:nvPr>
            <p:ph idx="1" type="body"/>
          </p:nvPr>
        </p:nvPicPr>
        <p:blipFill rotWithShape="1">
          <a:blip r:embed="rId3">
            <a:alphaModFix/>
          </a:blip>
          <a:srcRect b="0" l="0" r="0" t="0"/>
          <a:stretch/>
        </p:blipFill>
        <p:spPr>
          <a:xfrm>
            <a:off x="-24618" y="4648200"/>
            <a:ext cx="2712134" cy="2209800"/>
          </a:xfrm>
          <a:prstGeom prst="rect">
            <a:avLst/>
          </a:prstGeom>
          <a:noFill/>
          <a:ln>
            <a:noFill/>
          </a:ln>
        </p:spPr>
      </p:pic>
      <p:sp>
        <p:nvSpPr>
          <p:cNvPr id="189" name="Google Shape;189;p8"/>
          <p:cNvSpPr/>
          <p:nvPr/>
        </p:nvSpPr>
        <p:spPr>
          <a:xfrm>
            <a:off x="2707445" y="1936905"/>
            <a:ext cx="6436555"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 Được dịp mặc bộ y phục Ngây thơ, hở hang nhằm chứng minh mình chưa hư hỏng….  </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Tâm trạng: buồn, đau khổ, muốn tự tử, như bị kim châm vào lòng vì không thấy bạn giai đâu.</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+Biến đám tang ông thành một buổi dạ hội để hẹn hò, liếc mắt đưa tình...</a:t>
            </a:r>
            <a:endParaRPr/>
          </a:p>
          <a:p>
            <a:pPr indent="0" lvl="0" marL="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90" name="Google Shape;190;p8"/>
          <p:cNvSpPr/>
          <p:nvPr/>
        </p:nvSpPr>
        <p:spPr>
          <a:xfrm>
            <a:off x="2847536" y="5029200"/>
            <a:ext cx="632459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 Là cô gái bất hiếu, hư hỏng, chỉ thích đong đưa, thích ve vãn đàn ông, lẳng lơ, xuống cấp về mặt đạo đức, lối sống.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0" st="0"/>
                                            </p:txEl>
                                          </p:spTgt>
                                        </p:tgtEl>
                                        <p:attrNameLst>
                                          <p:attrName>style.visibility</p:attrName>
                                        </p:attrNameLst>
                                      </p:cBhvr>
                                      <p:to>
                                        <p:strVal val="visible"/>
                                      </p:to>
                                    </p:set>
                                    <p:animEffect filter="fade" transition="in">
                                      <p:cBhvr>
                                        <p:cTn dur="1000"/>
                                        <p:tgtEl>
                                          <p:spTgt spid="1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1" st="1"/>
                                            </p:txEl>
                                          </p:spTgt>
                                        </p:tgtEl>
                                        <p:attrNameLst>
                                          <p:attrName>style.visibility</p:attrName>
                                        </p:attrNameLst>
                                      </p:cBhvr>
                                      <p:to>
                                        <p:strVal val="visible"/>
                                      </p:to>
                                    </p:set>
                                    <p:animEffect filter="fade" transition="in">
                                      <p:cBhvr>
                                        <p:cTn dur="1000"/>
                                        <p:tgtEl>
                                          <p:spTgt spid="18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2" st="2"/>
                                            </p:txEl>
                                          </p:spTgt>
                                        </p:tgtEl>
                                        <p:attrNameLst>
                                          <p:attrName>style.visibility</p:attrName>
                                        </p:attrNameLst>
                                      </p:cBhvr>
                                      <p:to>
                                        <p:strVal val="visible"/>
                                      </p:to>
                                    </p:set>
                                    <p:animEffect filter="fade" transition="in">
                                      <p:cBhvr>
                                        <p:cTn dur="1000"/>
                                        <p:tgtEl>
                                          <p:spTgt spid="18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3" st="3"/>
                                            </p:txEl>
                                          </p:spTgt>
                                        </p:tgtEl>
                                        <p:attrNameLst>
                                          <p:attrName>style.visibility</p:attrName>
                                        </p:attrNameLst>
                                      </p:cBhvr>
                                      <p:to>
                                        <p:strVal val="visible"/>
                                      </p:to>
                                    </p:set>
                                    <p:animEffect filter="fade" transition="in">
                                      <p:cBhvr>
                                        <p:cTn dur="1000"/>
                                        <p:tgtEl>
                                          <p:spTgt spid="18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4" st="4"/>
                                            </p:txEl>
                                          </p:spTgt>
                                        </p:tgtEl>
                                        <p:attrNameLst>
                                          <p:attrName>style.visibility</p:attrName>
                                        </p:attrNameLst>
                                      </p:cBhvr>
                                      <p:to>
                                        <p:strVal val="visible"/>
                                      </p:to>
                                    </p:set>
                                    <p:animEffect filter="fade" transition="in">
                                      <p:cBhvr>
                                        <p:cTn dur="1000"/>
                                        <p:tgtEl>
                                          <p:spTgt spid="18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1000"/>
                                        <p:tgtEl>
                                          <p:spTgt spid="1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9"/>
          <p:cNvSpPr/>
          <p:nvPr/>
        </p:nvSpPr>
        <p:spPr>
          <a:xfrm>
            <a:off x="0" y="0"/>
            <a:ext cx="9144000" cy="914400"/>
          </a:xfrm>
          <a:prstGeom prst="rect">
            <a:avLst/>
          </a:prstGeom>
          <a:solidFill>
            <a:srgbClr val="B1F0AE"/>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6" name="Google Shape;196;p9"/>
          <p:cNvSpPr/>
          <p:nvPr/>
        </p:nvSpPr>
        <p:spPr>
          <a:xfrm>
            <a:off x="1219200" y="0"/>
            <a:ext cx="6858000" cy="914400"/>
          </a:xfrm>
          <a:prstGeom prst="rect">
            <a:avLst/>
          </a:prstGeom>
        </p:spPr>
        <p:txBody>
          <a:bodyPr>
            <a:prstTxWarp prst="textPlain"/>
          </a:bodyPr>
          <a:lstStyle/>
          <a:p>
            <a:pPr lvl="0" algn="ctr"/>
            <a:r>
              <a:rPr b="0" i="0">
                <a:ln>
                  <a:noFill/>
                </a:ln>
                <a:solidFill>
                  <a:srgbClr val="FF0000"/>
                </a:solidFill>
                <a:latin typeface="Times New Roman"/>
              </a:rPr>
              <a:t>Hạnh phúc của một tang gia ( Trích Số đỏ- Vũ Trọng Phụng)</a:t>
            </a:r>
          </a:p>
        </p:txBody>
      </p:sp>
      <p:sp>
        <p:nvSpPr>
          <p:cNvPr id="197" name="Google Shape;197;p9"/>
          <p:cNvSpPr/>
          <p:nvPr/>
        </p:nvSpPr>
        <p:spPr>
          <a:xfrm>
            <a:off x="0" y="862585"/>
            <a:ext cx="2707445" cy="5867400"/>
          </a:xfrm>
          <a:prstGeom prst="rect">
            <a:avLst/>
          </a:prstGeom>
          <a:solidFill>
            <a:schemeClr val="accent4"/>
          </a:solidFill>
          <a:ln cap="flat"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u="sng">
              <a:solidFill>
                <a:srgbClr val="FF33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rgbClr val="3F641E"/>
              </a:solidFill>
              <a:latin typeface="Calibri"/>
              <a:ea typeface="Calibri"/>
              <a:cs typeface="Calibri"/>
              <a:sym typeface="Calibri"/>
            </a:endParaRPr>
          </a:p>
        </p:txBody>
      </p:sp>
      <p:sp>
        <p:nvSpPr>
          <p:cNvPr id="198" name="Google Shape;198;p9"/>
          <p:cNvSpPr txBox="1"/>
          <p:nvPr/>
        </p:nvSpPr>
        <p:spPr>
          <a:xfrm>
            <a:off x="0" y="762000"/>
            <a:ext cx="2971800"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 Đọc- Tìm hiểu chung:</a:t>
            </a:r>
            <a:endParaRPr/>
          </a:p>
          <a:p>
            <a:pPr indent="-387350" lvl="0" marL="514350" marR="0" rtl="0" algn="l">
              <a:spcBef>
                <a:spcPts val="1000"/>
              </a:spcBef>
              <a:spcAft>
                <a:spcPts val="0"/>
              </a:spcAft>
              <a:buClr>
                <a:schemeClr val="dk1"/>
              </a:buClr>
              <a:buSzPts val="2000"/>
              <a:buFont typeface="Arial"/>
              <a:buNone/>
            </a:pPr>
            <a:r>
              <a:t/>
            </a:r>
            <a:endParaRPr b="1" sz="2000">
              <a:solidFill>
                <a:srgbClr val="C00000"/>
              </a:solidFill>
              <a:latin typeface="Times New Roman"/>
              <a:ea typeface="Times New Roman"/>
              <a:cs typeface="Times New Roman"/>
              <a:sym typeface="Times New Roman"/>
            </a:endParaRPr>
          </a:p>
        </p:txBody>
      </p:sp>
      <p:sp>
        <p:nvSpPr>
          <p:cNvPr id="199" name="Google Shape;199;p9"/>
          <p:cNvSpPr txBox="1"/>
          <p:nvPr/>
        </p:nvSpPr>
        <p:spPr>
          <a:xfrm>
            <a:off x="0" y="1219200"/>
            <a:ext cx="3124199"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II. Đọc- hiểu văn bản:</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1. Mâu thuẫn trào phúng.</a:t>
            </a:r>
            <a:endParaRPr b="1" sz="2000">
              <a:solidFill>
                <a:srgbClr val="C00000"/>
              </a:solidFill>
              <a:latin typeface="Times New Roman"/>
              <a:ea typeface="Times New Roman"/>
              <a:cs typeface="Times New Roman"/>
              <a:sym typeface="Times New Roman"/>
            </a:endParaRPr>
          </a:p>
        </p:txBody>
      </p:sp>
      <p:sp>
        <p:nvSpPr>
          <p:cNvPr id="200" name="Google Shape;200;p9"/>
          <p:cNvSpPr txBox="1"/>
          <p:nvPr/>
        </p:nvSpPr>
        <p:spPr>
          <a:xfrm>
            <a:off x="-19929" y="1815327"/>
            <a:ext cx="2707445" cy="2923877"/>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2. Tang gia- niềm vui, hạnh phúc của mọi người.</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a. Tang gia- niềm vui, hạnh phúc của con cháu</a:t>
            </a:r>
            <a:endParaRPr b="1" sz="20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chung:</a:t>
            </a:r>
            <a:endParaRPr/>
          </a:p>
          <a:p>
            <a:pPr indent="0" lvl="0" marL="0" marR="0" rtl="0" algn="l">
              <a:spcBef>
                <a:spcPts val="0"/>
              </a:spcBef>
              <a:spcAft>
                <a:spcPts val="0"/>
              </a:spcAft>
              <a:buNone/>
            </a:pPr>
            <a:r>
              <a:rPr b="1" lang="en-US" sz="2000">
                <a:solidFill>
                  <a:srgbClr val="C00000"/>
                </a:solidFill>
                <a:latin typeface="Times New Roman"/>
                <a:ea typeface="Times New Roman"/>
                <a:cs typeface="Times New Roman"/>
                <a:sym typeface="Times New Roman"/>
              </a:rPr>
              <a:t>*. Niềm vui riêng:</a:t>
            </a:r>
            <a:endParaRPr/>
          </a:p>
          <a:p>
            <a:pPr indent="-304800" lvl="0" marL="457200" marR="0" rtl="0" algn="l">
              <a:spcBef>
                <a:spcPts val="0"/>
              </a:spcBef>
              <a:spcAft>
                <a:spcPts val="0"/>
              </a:spcAft>
              <a:buClr>
                <a:schemeClr val="dk1"/>
              </a:buClr>
              <a:buSzPts val="2400"/>
              <a:buFont typeface="Calibri"/>
              <a:buNone/>
            </a:pPr>
            <a:r>
              <a:t/>
            </a:r>
            <a:endParaRPr sz="2400">
              <a:solidFill>
                <a:schemeClr val="dk1"/>
              </a:solidFill>
              <a:latin typeface="Times New Roman"/>
              <a:ea typeface="Times New Roman"/>
              <a:cs typeface="Times New Roman"/>
              <a:sym typeface="Times New Roman"/>
            </a:endParaRPr>
          </a:p>
        </p:txBody>
      </p:sp>
      <p:sp>
        <p:nvSpPr>
          <p:cNvPr id="201" name="Google Shape;201;p9"/>
          <p:cNvSpPr/>
          <p:nvPr/>
        </p:nvSpPr>
        <p:spPr>
          <a:xfrm>
            <a:off x="2819400" y="914400"/>
            <a:ext cx="6324600" cy="533400"/>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*Vợ chồng văn Minh:</a:t>
            </a:r>
            <a:endParaRPr/>
          </a:p>
          <a:p>
            <a:pPr indent="0" lvl="0" marL="0" marR="0" rtl="0" algn="ctr">
              <a:spcBef>
                <a:spcPts val="0"/>
              </a:spcBef>
              <a:spcAft>
                <a:spcPts val="0"/>
              </a:spcAft>
              <a:buNone/>
            </a:pPr>
            <a:r>
              <a:rPr b="1" lang="en-US" sz="2000">
                <a:solidFill>
                  <a:srgbClr val="C00000"/>
                </a:solidFill>
                <a:latin typeface="Times New Roman"/>
                <a:ea typeface="Times New Roman"/>
                <a:cs typeface="Times New Roman"/>
                <a:sym typeface="Times New Roman"/>
              </a:rPr>
              <a:t>- Văn Minh chồng- cháu đích tôn</a:t>
            </a:r>
            <a:endParaRPr sz="2000">
              <a:solidFill>
                <a:srgbClr val="C00000"/>
              </a:solidFill>
              <a:latin typeface="Calibri"/>
              <a:ea typeface="Calibri"/>
              <a:cs typeface="Calibri"/>
              <a:sym typeface="Calibri"/>
            </a:endParaRPr>
          </a:p>
        </p:txBody>
      </p:sp>
      <p:sp>
        <p:nvSpPr>
          <p:cNvPr id="202" name="Google Shape;202;p9"/>
          <p:cNvSpPr/>
          <p:nvPr/>
        </p:nvSpPr>
        <p:spPr>
          <a:xfrm>
            <a:off x="3200400" y="933450"/>
            <a:ext cx="5943600" cy="514349"/>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C00000"/>
                </a:solidFill>
                <a:latin typeface="Times New Roman"/>
                <a:ea typeface="Times New Roman"/>
                <a:cs typeface="Times New Roman"/>
                <a:sym typeface="Times New Roman"/>
              </a:rPr>
              <a:t>- Cậu tú Tân- cháu giai</a:t>
            </a:r>
            <a:endParaRPr sz="2400">
              <a:solidFill>
                <a:srgbClr val="C00000"/>
              </a:solidFill>
              <a:latin typeface="Calibri"/>
              <a:ea typeface="Calibri"/>
              <a:cs typeface="Calibri"/>
              <a:sym typeface="Calibri"/>
            </a:endParaRPr>
          </a:p>
        </p:txBody>
      </p:sp>
      <p:pic>
        <p:nvPicPr>
          <p:cNvPr descr="Cau tu Tan001001" id="203" name="Google Shape;203;p9"/>
          <p:cNvPicPr preferRelativeResize="0"/>
          <p:nvPr>
            <p:ph idx="4294967295" type="body"/>
          </p:nvPr>
        </p:nvPicPr>
        <p:blipFill rotWithShape="1">
          <a:blip r:embed="rId3">
            <a:alphaModFix/>
          </a:blip>
          <a:srcRect b="0" l="0" r="0" t="0"/>
          <a:stretch/>
        </p:blipFill>
        <p:spPr>
          <a:xfrm>
            <a:off x="-60081" y="4724400"/>
            <a:ext cx="2767526" cy="2163554"/>
          </a:xfrm>
          <a:prstGeom prst="rect">
            <a:avLst/>
          </a:prstGeom>
          <a:noFill/>
          <a:ln>
            <a:noFill/>
          </a:ln>
        </p:spPr>
      </p:pic>
      <p:sp>
        <p:nvSpPr>
          <p:cNvPr id="204" name="Google Shape;204;p9"/>
          <p:cNvSpPr/>
          <p:nvPr/>
        </p:nvSpPr>
        <p:spPr>
          <a:xfrm>
            <a:off x="2802988" y="1776174"/>
            <a:ext cx="6227884"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Chịu tang ông nhưng</a:t>
            </a:r>
            <a:r>
              <a:rPr b="1" lang="en-US" sz="2400">
                <a:solidFill>
                  <a:schemeClr val="dk1"/>
                </a:solidFill>
                <a:latin typeface="Times New Roman"/>
                <a:ea typeface="Times New Roman"/>
                <a:cs typeface="Times New Roman"/>
                <a:sym typeface="Times New Roman"/>
              </a:rPr>
              <a:t> </a:t>
            </a:r>
            <a:r>
              <a:rPr lang="en-US" sz="2400">
                <a:solidFill>
                  <a:schemeClr val="dk1"/>
                </a:solidFill>
                <a:latin typeface="Times New Roman"/>
                <a:ea typeface="Times New Roman"/>
                <a:cs typeface="Times New Roman"/>
                <a:sym typeface="Times New Roman"/>
              </a:rPr>
              <a:t>cứ sốt cả ruột, bực mình vì chưa được dùng đến mấy cái máy ảnh chuẩn bị từ lâu.</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Sướng điên người vì được dịp trổ tài chụp ảnh và tài đạo diễn đám ma….</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Nhảy cả lên mả người khác để chụp ảnh…..</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Biến đám tang của ông thành nơi để khoe mình với thiên hạ…</a:t>
            </a:r>
            <a:endParaRPr sz="2400">
              <a:solidFill>
                <a:schemeClr val="dk1"/>
              </a:solidFill>
              <a:latin typeface="Times New Roman"/>
              <a:ea typeface="Times New Roman"/>
              <a:cs typeface="Times New Roman"/>
              <a:sym typeface="Times New Roman"/>
            </a:endParaRPr>
          </a:p>
        </p:txBody>
      </p:sp>
      <p:sp>
        <p:nvSpPr>
          <p:cNvPr id="205" name="Google Shape;205;p9"/>
          <p:cNvSpPr/>
          <p:nvPr/>
        </p:nvSpPr>
        <p:spPr>
          <a:xfrm>
            <a:off x="2971800" y="4800600"/>
            <a:ext cx="605907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2400">
              <a:solidFill>
                <a:srgbClr val="C0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C00000"/>
                </a:solidFill>
                <a:latin typeface="Times New Roman"/>
                <a:ea typeface="Times New Roman"/>
                <a:cs typeface="Times New Roman"/>
                <a:sym typeface="Times New Roman"/>
              </a:rPr>
              <a:t>=&gt; Là đứa cháu bất hiếu, vô học, thích thể hiện chỉ lo thú vui, sở thích cá nhân.</a:t>
            </a:r>
            <a:endParaRPr b="1" sz="2400">
              <a:solidFill>
                <a:srgbClr val="C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0" st="0"/>
                                            </p:txEl>
                                          </p:spTgt>
                                        </p:tgtEl>
                                        <p:attrNameLst>
                                          <p:attrName>style.visibility</p:attrName>
                                        </p:attrNameLst>
                                      </p:cBhvr>
                                      <p:to>
                                        <p:strVal val="visible"/>
                                      </p:to>
                                    </p:set>
                                    <p:animEffect filter="fade" transition="in">
                                      <p:cBhvr>
                                        <p:cTn dur="1000"/>
                                        <p:tgtEl>
                                          <p:spTgt spid="2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1" st="1"/>
                                            </p:txEl>
                                          </p:spTgt>
                                        </p:tgtEl>
                                        <p:attrNameLst>
                                          <p:attrName>style.visibility</p:attrName>
                                        </p:attrNameLst>
                                      </p:cBhvr>
                                      <p:to>
                                        <p:strVal val="visible"/>
                                      </p:to>
                                    </p:set>
                                    <p:animEffect filter="fade" transition="in">
                                      <p:cBhvr>
                                        <p:cTn dur="1000"/>
                                        <p:tgtEl>
                                          <p:spTgt spid="2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2" st="2"/>
                                            </p:txEl>
                                          </p:spTgt>
                                        </p:tgtEl>
                                        <p:attrNameLst>
                                          <p:attrName>style.visibility</p:attrName>
                                        </p:attrNameLst>
                                      </p:cBhvr>
                                      <p:to>
                                        <p:strVal val="visible"/>
                                      </p:to>
                                    </p:set>
                                    <p:animEffect filter="fade" transition="in">
                                      <p:cBhvr>
                                        <p:cTn dur="1000"/>
                                        <p:tgtEl>
                                          <p:spTgt spid="2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3" st="3"/>
                                            </p:txEl>
                                          </p:spTgt>
                                        </p:tgtEl>
                                        <p:attrNameLst>
                                          <p:attrName>style.visibility</p:attrName>
                                        </p:attrNameLst>
                                      </p:cBhvr>
                                      <p:to>
                                        <p:strVal val="visible"/>
                                      </p:to>
                                    </p:set>
                                    <p:animEffect filter="fade" transition="in">
                                      <p:cBhvr>
                                        <p:cTn dur="1000"/>
                                        <p:tgtEl>
                                          <p:spTgt spid="2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0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outure">
      <a:dk1>
        <a:srgbClr val="000000"/>
      </a:dk1>
      <a:lt1>
        <a:srgbClr val="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2015-10-21T11:18:41Z</dcterms:created>
  <dc:creator>Tuan Vui</dc:creator>
</cp:coreProperties>
</file>