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58" r:id="rId5"/>
    <p:sldId id="272" r:id="rId6"/>
    <p:sldId id="275" r:id="rId7"/>
    <p:sldId id="273" r:id="rId8"/>
    <p:sldId id="278" r:id="rId9"/>
    <p:sldId id="276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0" autoAdjust="0"/>
  </p:normalViewPr>
  <p:slideViewPr>
    <p:cSldViewPr>
      <p:cViewPr varScale="1">
        <p:scale>
          <a:sx n="44" d="100"/>
          <a:sy n="44" d="100"/>
        </p:scale>
        <p:origin x="936" y="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4329" y="4583903"/>
            <a:ext cx="13500099" cy="243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VỚI SỐ CÓ MỘT CHỮ SỐ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3185319" y="1571171"/>
            <a:ext cx="32496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508919" y="2859629"/>
            <a:ext cx="624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206 </a:t>
            </a:r>
            <a:r>
              <a:rPr lang="en-US" sz="3600" b="1" dirty="0" smtClean="0"/>
              <a:t>x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1046" y="2877772"/>
            <a:ext cx="152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=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8056" y="2877772"/>
            <a:ext cx="30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2714 x 3  =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48319" y="284148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32168 x 6  =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908477" y="6857999"/>
            <a:ext cx="206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137 206 </a:t>
            </a:r>
            <a:r>
              <a:rPr lang="en-US" sz="3600" b="1" dirty="0" smtClean="0"/>
              <a:t>x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03397" y="685799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109119" y="99229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31: NHÂN VỚI SỐ CÓ MỘT CHỮ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SỐ 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7519" y="6857999"/>
            <a:ext cx="133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251" t="46668" r="21251" b="8890"/>
          <a:stretch/>
        </p:blipFill>
        <p:spPr>
          <a:xfrm>
            <a:off x="2499519" y="1642549"/>
            <a:ext cx="11125200" cy="47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04119" y="1928526"/>
            <a:ext cx="624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137 206   </a:t>
            </a:r>
            <a:r>
              <a:rPr lang="en-US" sz="3600" b="1" dirty="0" smtClean="0"/>
              <a:t>x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28773" y="1927170"/>
            <a:ext cx="152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45611" y="930735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31: NHÂN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VỚI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SỐ CÓ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MỘT CHỮ SỐ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4119" y="2636511"/>
            <a:ext cx="408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52510" y="3415570"/>
            <a:ext cx="2468023" cy="1190002"/>
            <a:chOff x="6655489" y="4614792"/>
            <a:chExt cx="2468023" cy="1190002"/>
          </a:xfrm>
        </p:grpSpPr>
        <p:sp>
          <p:nvSpPr>
            <p:cNvPr id="21" name="TextBox 20"/>
            <p:cNvSpPr txBox="1"/>
            <p:nvPr/>
          </p:nvSpPr>
          <p:spPr>
            <a:xfrm>
              <a:off x="6655489" y="4614792"/>
              <a:ext cx="23830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137 206</a:t>
              </a:r>
              <a:endParaRPr lang="en-US" sz="4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35826" y="509690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2181" y="4968735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016267" y="4654574"/>
            <a:ext cx="1704266" cy="53860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?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4979233" y="3276597"/>
            <a:ext cx="2947117" cy="1334885"/>
            <a:chOff x="6549418" y="4469323"/>
            <a:chExt cx="2008183" cy="1334885"/>
          </a:xfrm>
        </p:grpSpPr>
        <p:sp>
          <p:nvSpPr>
            <p:cNvPr id="27" name="TextBox 26"/>
            <p:cNvSpPr txBox="1"/>
            <p:nvPr/>
          </p:nvSpPr>
          <p:spPr>
            <a:xfrm>
              <a:off x="6549418" y="4469323"/>
              <a:ext cx="19646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137 206</a:t>
              </a:r>
              <a:endParaRPr lang="en-US" sz="4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71836" y="5096322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71836" y="4842902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392144" y="5741231"/>
              <a:ext cx="1165457" cy="129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84108" y="2660705"/>
            <a:ext cx="296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B2:Tính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5219" y="4542201"/>
            <a:ext cx="34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6559" y="4544273"/>
            <a:ext cx="456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3385" y="4542201"/>
            <a:ext cx="34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46742" y="4573774"/>
            <a:ext cx="3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665087" y="5486400"/>
            <a:ext cx="857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65087" y="5007604"/>
            <a:ext cx="0" cy="47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611421" y="5193111"/>
            <a:ext cx="636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/>
              <a:t>6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18,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8,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1.</a:t>
            </a:r>
            <a:endParaRPr lang="en-US" sz="2800" b="1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7400091" y="5094824"/>
            <a:ext cx="3757" cy="1077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403848" y="6172199"/>
            <a:ext cx="11184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11421" y="5849034"/>
            <a:ext cx="752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0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0, </a:t>
            </a:r>
            <a:r>
              <a:rPr lang="en-US" sz="2800" b="1" dirty="0" err="1" smtClean="0"/>
              <a:t>thêm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1,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1.</a:t>
            </a:r>
            <a:endParaRPr lang="en-US" sz="28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7124312" y="5014462"/>
            <a:ext cx="11792" cy="179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7186559" y="6781800"/>
            <a:ext cx="1335744" cy="9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669991" y="6458633"/>
            <a:ext cx="4762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6,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6.</a:t>
            </a:r>
            <a:endParaRPr lang="en-US" sz="28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880291" y="5014462"/>
            <a:ext cx="31249" cy="230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895915" y="7315199"/>
            <a:ext cx="162638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669991" y="6992033"/>
            <a:ext cx="655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/>
              <a:t>7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21,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1,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2.</a:t>
            </a:r>
            <a:endParaRPr lang="en-US" sz="2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2589749" y="8324874"/>
            <a:ext cx="562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Vậy</a:t>
            </a:r>
            <a:r>
              <a:rPr lang="en-US" sz="3600" b="1" dirty="0" smtClean="0"/>
              <a:t>: 137 206 x 3 = </a:t>
            </a:r>
            <a:r>
              <a:rPr lang="en-US" sz="3600" b="1" dirty="0"/>
              <a:t>4</a:t>
            </a:r>
            <a:r>
              <a:rPr lang="en-US" sz="3600" b="1" dirty="0" smtClean="0"/>
              <a:t>11 618</a:t>
            </a:r>
            <a:endParaRPr lang="en-US" sz="3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374749" y="4581043"/>
            <a:ext cx="3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91090" y="4573774"/>
            <a:ext cx="34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555310" y="5099345"/>
            <a:ext cx="1964" cy="2616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83317" y="5100885"/>
            <a:ext cx="53230" cy="3149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586897" y="7730402"/>
            <a:ext cx="1935406" cy="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94783" y="8250499"/>
            <a:ext cx="2375208" cy="16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716072" y="7491328"/>
            <a:ext cx="781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3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9, </a:t>
            </a:r>
            <a:r>
              <a:rPr lang="en-US" sz="2800" b="1" dirty="0" err="1" smtClean="0"/>
              <a:t>thêm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11,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1,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1.</a:t>
            </a:r>
            <a:endParaRPr lang="en-US" sz="2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681457" y="8014548"/>
            <a:ext cx="730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</a:t>
            </a:r>
            <a:r>
              <a:rPr lang="en-US" sz="2800" b="1" dirty="0"/>
              <a:t>3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4,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4.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31" grpId="0"/>
      <p:bldP spid="32" grpId="0"/>
      <p:bldP spid="33" grpId="0"/>
      <p:bldP spid="34" grpId="0"/>
      <p:bldP spid="35" grpId="0"/>
      <p:bldP spid="59" grpId="0"/>
      <p:bldP spid="65" grpId="0"/>
      <p:bldP spid="78" grpId="0"/>
      <p:bldP spid="85" grpId="0"/>
      <p:bldP spid="86" grpId="0"/>
      <p:bldP spid="54" grpId="0"/>
      <p:bldP spid="56" grpId="0"/>
      <p:bldP spid="66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52528" y="1624112"/>
            <a:ext cx="956491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31: NHÂN VỚI SỐ CÓ MỘT CHỮ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84511" y="2286362"/>
            <a:ext cx="1996146" cy="677108"/>
            <a:chOff x="1470819" y="1947446"/>
            <a:chExt cx="1996146" cy="677108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21850" y="3262092"/>
            <a:ext cx="2017052" cy="1167022"/>
            <a:chOff x="7106460" y="4614792"/>
            <a:chExt cx="2017052" cy="1167022"/>
          </a:xfrm>
        </p:grpSpPr>
        <p:sp>
          <p:nvSpPr>
            <p:cNvPr id="31" name="TextBox 30"/>
            <p:cNvSpPr txBox="1"/>
            <p:nvPr/>
          </p:nvSpPr>
          <p:spPr>
            <a:xfrm>
              <a:off x="7491422" y="4614792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  <a:r>
                <a:rPr lang="en-US" sz="4000" b="1" dirty="0" smtClean="0"/>
                <a:t> 19</a:t>
              </a:r>
              <a:r>
                <a:rPr lang="en-US" sz="4000" b="1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6</a:t>
              </a:r>
              <a:endParaRPr lang="en-US" sz="4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979726" y="3179571"/>
            <a:ext cx="2124738" cy="1196481"/>
            <a:chOff x="6998774" y="4585333"/>
            <a:chExt cx="2124738" cy="1196481"/>
          </a:xfrm>
        </p:grpSpPr>
        <p:sp>
          <p:nvSpPr>
            <p:cNvPr id="36" name="TextBox 35"/>
            <p:cNvSpPr txBox="1"/>
            <p:nvPr/>
          </p:nvSpPr>
          <p:spPr>
            <a:xfrm>
              <a:off x="7257723" y="4585333"/>
              <a:ext cx="1731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16 227</a:t>
              </a:r>
              <a:endParaRPr lang="en-US" sz="4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98774" y="4915936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257723" y="5729120"/>
              <a:ext cx="1865789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891793" y="3126877"/>
            <a:ext cx="2286555" cy="1196481"/>
            <a:chOff x="7106460" y="4585333"/>
            <a:chExt cx="2669740" cy="1196481"/>
          </a:xfrm>
        </p:grpSpPr>
        <p:sp>
          <p:nvSpPr>
            <p:cNvPr id="41" name="TextBox 40"/>
            <p:cNvSpPr txBox="1"/>
            <p:nvPr/>
          </p:nvSpPr>
          <p:spPr>
            <a:xfrm>
              <a:off x="7442023" y="4585333"/>
              <a:ext cx="23341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342 74</a:t>
              </a:r>
              <a:r>
                <a:rPr lang="en-US" sz="4000" b="1" dirty="0"/>
                <a:t>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5825" y="5073928"/>
              <a:ext cx="23294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2</a:t>
              </a:r>
              <a:endParaRPr lang="en-US" sz="4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7506235" y="5729120"/>
              <a:ext cx="2259009" cy="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917998" y="3074273"/>
            <a:ext cx="2256672" cy="1191797"/>
            <a:chOff x="7106460" y="4585333"/>
            <a:chExt cx="2256672" cy="1191797"/>
          </a:xfrm>
        </p:grpSpPr>
        <p:sp>
          <p:nvSpPr>
            <p:cNvPr id="46" name="TextBox 45"/>
            <p:cNvSpPr txBox="1"/>
            <p:nvPr/>
          </p:nvSpPr>
          <p:spPr>
            <a:xfrm>
              <a:off x="7442023" y="4585333"/>
              <a:ext cx="1921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308 172</a:t>
              </a:r>
              <a:endParaRPr lang="en-US" sz="4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73493" y="5069244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7506235" y="5697219"/>
              <a:ext cx="1837338" cy="319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097711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111565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93317" y="4478257"/>
            <a:ext cx="195984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7782" y="4493646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5405" y="4400060"/>
            <a:ext cx="239643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dirty="0"/>
              <a:t>6</a:t>
            </a:r>
            <a:r>
              <a:rPr lang="en-US" sz="4000" b="1" dirty="0" smtClean="0"/>
              <a:t>85 </a:t>
            </a:r>
            <a:r>
              <a:rPr lang="en-US" sz="4000" b="1" dirty="0"/>
              <a:t>4</a:t>
            </a:r>
            <a:r>
              <a:rPr lang="en-US" sz="4000" b="1" dirty="0" smtClean="0"/>
              <a:t>96</a:t>
            </a:r>
            <a:endParaRPr lang="en-US" sz="4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0791920" y="4323358"/>
            <a:ext cx="25074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1 232 </a:t>
            </a:r>
            <a:r>
              <a:rPr lang="en-US" sz="4000" b="1" dirty="0"/>
              <a:t>6</a:t>
            </a:r>
            <a:r>
              <a:rPr lang="en-US" sz="4000" b="1" dirty="0" smtClean="0"/>
              <a:t>88</a:t>
            </a:r>
            <a:endParaRPr lang="en-US" sz="4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986379" y="4489655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48 </a:t>
            </a:r>
            <a:r>
              <a:rPr lang="en-US" sz="4000" b="1" dirty="0"/>
              <a:t>6</a:t>
            </a:r>
            <a:r>
              <a:rPr lang="en-US" sz="4000" b="1" dirty="0" smtClean="0"/>
              <a:t>81</a:t>
            </a:r>
            <a:endParaRPr lang="en-US" sz="4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655469" y="443191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0109" y="44393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58373" y="443186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66046" y="4444503"/>
            <a:ext cx="83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3" grpId="1" animBg="1"/>
      <p:bldP spid="2" grpId="0" animBg="1"/>
      <p:bldP spid="54" grpId="0" animBg="1"/>
      <p:bldP spid="55" grpId="0" animBg="1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959703" y="998653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31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: NHÂN SỐ VỚI MỘT CHỮ SỐ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508919" y="1574631"/>
            <a:ext cx="4800600" cy="132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751197" y="5305776"/>
            <a:ext cx="2092406" cy="1196481"/>
            <a:chOff x="7106460" y="4535319"/>
            <a:chExt cx="2092406" cy="1196481"/>
          </a:xfrm>
        </p:grpSpPr>
        <p:sp>
          <p:nvSpPr>
            <p:cNvPr id="17" name="TextBox 16"/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908</a:t>
              </a:r>
              <a:endParaRPr lang="en-US" sz="4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79401" y="5023914"/>
              <a:ext cx="171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508414" y="5639128"/>
              <a:ext cx="1602542" cy="26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012063" y="5329674"/>
            <a:ext cx="2043260" cy="1246496"/>
            <a:chOff x="7106460" y="4535318"/>
            <a:chExt cx="2043260" cy="1246496"/>
          </a:xfrm>
        </p:grpSpPr>
        <p:sp>
          <p:nvSpPr>
            <p:cNvPr id="22" name="TextBox 21"/>
            <p:cNvSpPr txBox="1"/>
            <p:nvPr/>
          </p:nvSpPr>
          <p:spPr>
            <a:xfrm>
              <a:off x="7435825" y="4535318"/>
              <a:ext cx="1615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31 206</a:t>
              </a:r>
              <a:endParaRPr lang="en-US" sz="4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  7</a:t>
              </a:r>
              <a:endParaRPr lang="en-US" sz="4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7506235" y="5707901"/>
              <a:ext cx="1643485" cy="212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166406" y="5379137"/>
            <a:ext cx="2256096" cy="1246495"/>
            <a:chOff x="7106460" y="4535319"/>
            <a:chExt cx="2043261" cy="1246495"/>
          </a:xfrm>
        </p:grpSpPr>
        <p:sp>
          <p:nvSpPr>
            <p:cNvPr id="27" name="TextBox 26"/>
            <p:cNvSpPr txBox="1"/>
            <p:nvPr/>
          </p:nvSpPr>
          <p:spPr>
            <a:xfrm>
              <a:off x="7194420" y="4535319"/>
              <a:ext cx="1955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241  306</a:t>
              </a:r>
              <a:endParaRPr lang="en-US" sz="4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7506235" y="5708452"/>
              <a:ext cx="1643485" cy="20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1795919" y="5379137"/>
            <a:ext cx="2514600" cy="1246495"/>
            <a:chOff x="7106460" y="4535319"/>
            <a:chExt cx="2043260" cy="1246495"/>
          </a:xfrm>
        </p:grpSpPr>
        <p:sp>
          <p:nvSpPr>
            <p:cNvPr id="32" name="TextBox 31"/>
            <p:cNvSpPr txBox="1"/>
            <p:nvPr/>
          </p:nvSpPr>
          <p:spPr>
            <a:xfrm>
              <a:off x="7229646" y="4535319"/>
              <a:ext cx="1920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418 051</a:t>
              </a:r>
              <a:endParaRPr lang="en-US" sz="4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smtClean="0"/>
                <a:t>6</a:t>
              </a:r>
              <a:endParaRPr lang="en-US" sz="40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x</a:t>
              </a:r>
              <a:endParaRPr lang="en-US" sz="4000" b="1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506235" y="5708452"/>
              <a:ext cx="1643485" cy="20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872119" y="65945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2 508 306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15762" y="6594529"/>
            <a:ext cx="252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965 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24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62538" y="655511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218 442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1341" y="64236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21600" y="64236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32246" y="64230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58343" y="64364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319" y="3434209"/>
            <a:ext cx="1455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a) 908 x 6          b) 31 206 x 7              c) 241 306 x 4                     d) 418 051 x5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47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85319" y="1362921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31: NHÂN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VỚI SỐ CÓ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MỘT CHỮ SỐ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52" t="30001" r="10002" b="31112"/>
          <a:stretch/>
        </p:blipFill>
        <p:spPr>
          <a:xfrm>
            <a:off x="2118519" y="2362200"/>
            <a:ext cx="125729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87412" y="285997"/>
            <a:ext cx="5492209" cy="933203"/>
            <a:chOff x="4539226" y="1068029"/>
            <a:chExt cx="5399539" cy="933203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6" y="1068029"/>
              <a:ext cx="5399539" cy="913289"/>
              <a:chOff x="4539226" y="1068029"/>
              <a:chExt cx="5399539" cy="91328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6" y="1068029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3636" y="1519653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6830897" y="2001232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85319" y="1362921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31: NHÂN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VỚI SỐ CÓ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MỘT CHỮ SỐ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752" t="30001" r="10002" b="31112"/>
          <a:stretch/>
        </p:blipFill>
        <p:spPr>
          <a:xfrm>
            <a:off x="2423319" y="2362200"/>
            <a:ext cx="13106400" cy="6629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85919" y="5705929"/>
            <a:ext cx="1752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16438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90919" y="5705929"/>
            <a:ext cx="1752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0432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3519" y="5709558"/>
            <a:ext cx="1752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</a:t>
            </a:r>
            <a:r>
              <a:rPr lang="en-US" sz="4000" b="1" dirty="0" smtClean="0">
                <a:solidFill>
                  <a:srgbClr val="FF0000"/>
                </a:solidFill>
              </a:rPr>
              <a:t>26418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9781" y="7162800"/>
            <a:ext cx="1752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</a:t>
            </a:r>
            <a:r>
              <a:rPr lang="en-US" sz="4000" b="1" dirty="0" smtClean="0">
                <a:solidFill>
                  <a:srgbClr val="FF0000"/>
                </a:solidFill>
              </a:rPr>
              <a:t>2465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90919" y="7162800"/>
            <a:ext cx="1752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</a:t>
            </a:r>
            <a:r>
              <a:rPr lang="en-US" sz="4000" b="1" dirty="0" smtClean="0">
                <a:solidFill>
                  <a:srgbClr val="FF0000"/>
                </a:solidFill>
              </a:rPr>
              <a:t>4564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43519" y="7166429"/>
            <a:ext cx="17526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</a:t>
            </a:r>
            <a:r>
              <a:rPr lang="en-US" sz="4000" b="1" dirty="0" smtClean="0">
                <a:solidFill>
                  <a:srgbClr val="FF0000"/>
                </a:solidFill>
              </a:rPr>
              <a:t>39627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61319" y="1922509"/>
            <a:ext cx="13500099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4000" b="1" dirty="0" smtClean="0">
                <a:solidFill>
                  <a:srgbClr val="FF0000"/>
                </a:solidFill>
              </a:rPr>
              <a:t>- </a:t>
            </a:r>
            <a:r>
              <a:rPr lang="nl-NL" sz="4000" b="1" dirty="0">
                <a:solidFill>
                  <a:srgbClr val="FF0000"/>
                </a:solidFill>
              </a:rPr>
              <a:t>Khi đặt tính và tính, </a:t>
            </a:r>
            <a:r>
              <a:rPr lang="nl-NL" sz="4000" b="1" dirty="0" smtClean="0">
                <a:solidFill>
                  <a:srgbClr val="FF0000"/>
                </a:solidFill>
              </a:rPr>
              <a:t>em </a:t>
            </a:r>
            <a:r>
              <a:rPr lang="nl-NL" sz="4000" b="1" dirty="0" smtClean="0">
                <a:solidFill>
                  <a:srgbClr val="FF0000"/>
                </a:solidFill>
              </a:rPr>
              <a:t>cần </a:t>
            </a:r>
            <a:r>
              <a:rPr lang="nl-NL" sz="4000" b="1" dirty="0">
                <a:solidFill>
                  <a:srgbClr val="FF0000"/>
                </a:solidFill>
              </a:rPr>
              <a:t>lưu ý những gì?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nl-NL" sz="4000" b="1" dirty="0" smtClean="0">
                <a:solidFill>
                  <a:srgbClr val="FF0000"/>
                </a:solidFill>
              </a:rPr>
              <a:t>- Liên </a:t>
            </a:r>
            <a:r>
              <a:rPr lang="nl-NL" sz="4000" b="1" dirty="0">
                <a:solidFill>
                  <a:srgbClr val="FF0000"/>
                </a:solidFill>
              </a:rPr>
              <a:t>hệ về nhà, các em hãy tìm tình huống thực tế liên quan đến phép tính đã học, đặt ra bài toán cho mỗi tình huống đó, hôm sau chia sẻ với bạn</a:t>
            </a:r>
            <a:r>
              <a:rPr lang="nl-NL" sz="4000" b="1" dirty="0" smtClean="0">
                <a:solidFill>
                  <a:srgbClr val="FF0000"/>
                </a:solidFill>
              </a:rPr>
              <a:t>.</a:t>
            </a:r>
            <a:endParaRPr lang="nl-NL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65777" y="56601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Củng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cố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</a:t>
            </a:r>
            <a:r>
              <a:rPr lang="en-US" sz="6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Dặn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dò</a:t>
            </a:r>
            <a:endParaRPr lang="en-US" sz="6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37821" y="4529813"/>
            <a:ext cx="11005898" cy="294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571500" indent="-571500" eaLnBrk="1" hangingPunct="1">
              <a:spcBef>
                <a:spcPts val="1800"/>
              </a:spcBef>
              <a:buFontTx/>
              <a:buChar char="-"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eaLnBrk="1" hangingPunct="1">
              <a:spcBef>
                <a:spcPts val="1800"/>
              </a:spcBef>
              <a:buFontTx/>
              <a:buChar char="-"/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9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498</Words>
  <PresentationFormat>Custom</PresentationFormat>
  <Paragraphs>119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2022-07-10T01:37:20Z</dcterms:created>
  <dcterms:modified xsi:type="dcterms:W3CDTF">2023-08-28T07:29:12Z</dcterms:modified>
</cp:coreProperties>
</file>