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3" r:id="rId16"/>
    <p:sldId id="270" r:id="rId17"/>
    <p:sldId id="271" r:id="rId18"/>
    <p:sldId id="272" r:id="rId19"/>
    <p:sldId id="273" r:id="rId20"/>
    <p:sldId id="277" r:id="rId21"/>
    <p:sldId id="279" r:id="rId22"/>
    <p:sldId id="280" r:id="rId23"/>
    <p:sldId id="281" r:id="rId24"/>
    <p:sldId id="282" r:id="rId25"/>
    <p:sldId id="284" r:id="rId26"/>
    <p:sldId id="274" r:id="rId27"/>
    <p:sldId id="275" r:id="rId28"/>
    <p:sldId id="276" r:id="rId29"/>
  </p:sldIdLst>
  <p:sldSz cx="18288000" cy="10287000"/>
  <p:notesSz cx="6858000" cy="9144000"/>
  <p:embeddedFontLst>
    <p:embeddedFont>
      <p:font typeface="#9Slide05 Claudia" pitchFamily="2" charset="-93"/>
      <p:regular r:id="rId30"/>
    </p:embeddedFont>
    <p:embeddedFont>
      <p:font typeface="Poppins 1 Semi-Bold" panose="020B0604020202020204" charset="0"/>
      <p:regular r:id="rId31"/>
    </p:embeddedFont>
    <p:embeddedFont>
      <p:font typeface="Garet Bold" panose="020B0604020202020204" charset="0"/>
      <p:regular r:id="rId32"/>
    </p:embeddedFont>
    <p:embeddedFont>
      <p:font typeface="SFU Ariston" panose="020B0604020202020204"/>
      <p:regular r:id="rId33"/>
    </p:embeddedFont>
    <p:embeddedFont>
      <p:font typeface="ITC Franklin Gothic LT" panose="020B0604020202020204" charset="0"/>
      <p:regular r:id="rId34"/>
    </p:embeddedFont>
    <p:embeddedFont>
      <p:font typeface="Calibri" panose="020F0502020204030204" pitchFamily="34" charset="0"/>
      <p:regular r:id="rId35"/>
      <p:bold r:id="rId36"/>
      <p:italic r:id="rId37"/>
      <p:boldItalic r:id="rId38"/>
    </p:embeddedFont>
    <p:embeddedFont>
      <p:font typeface="Paytone One" panose="020B0604020202020204" charset="-93"/>
      <p:regular r:id="rId39"/>
    </p:embeddedFont>
    <p:embeddedFont>
      <p:font typeface="#9Slide03 Cabin Condensed Bold" panose="00000806000000000000" pitchFamily="2" charset="-93"/>
      <p:bold r:id="rId40"/>
    </p:embeddedFont>
    <p:embeddedFont>
      <p:font typeface="UTM Avo" panose="020B0604020202020204" charset="0"/>
      <p:regular r:id="rId41"/>
    </p:embeddedFont>
    <p:embeddedFont>
      <p:font typeface="#9Slide03 Sympathique Alt" panose="02000506000000020002" pitchFamily="2" charset="-93"/>
      <p:regular r:id="rId42"/>
    </p:embeddedFont>
    <p:embeddedFont>
      <p:font typeface="Sedgwick Ave" panose="020B0604020202020204" charset="-93"/>
      <p:regular r:id="rId43"/>
    </p:embeddedFont>
    <p:embeddedFont>
      <p:font typeface="Showcard Gothic" panose="04020904020102020604" pitchFamily="82" charset="0"/>
      <p:regular r:id="rId44"/>
    </p:embeddedFont>
    <p:embeddedFont>
      <p:font typeface="#9Slide03 Cabin Condensed" panose="00000506000000000000" pitchFamily="2" charset="-93"/>
      <p:regular r:id="rId45"/>
    </p:embeddedFont>
    <p:embeddedFont>
      <p:font typeface="#9Slide03 BoosterNextFYThin" panose="02000203000000020004" pitchFamily="2" charset="-93"/>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8BD"/>
    <a:srgbClr val="5C2BBE"/>
    <a:srgbClr val="431096"/>
    <a:srgbClr val="BA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10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2.png"/><Relationship Id="rId3" Type="http://schemas.openxmlformats.org/officeDocument/2006/relationships/image" Target="../media/image72.svg"/><Relationship Id="rId7" Type="http://schemas.openxmlformats.org/officeDocument/2006/relationships/image" Target="../media/image49.png"/><Relationship Id="rId12" Type="http://schemas.openxmlformats.org/officeDocument/2006/relationships/image" Target="../media/image8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51.png"/><Relationship Id="rId5" Type="http://schemas.openxmlformats.org/officeDocument/2006/relationships/image" Target="../media/image740.sv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50.png"/><Relationship Id="rId14" Type="http://schemas.openxmlformats.org/officeDocument/2006/relationships/image" Target="../media/image83.sv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7.svg"/><Relationship Id="rId10" Type="http://schemas.openxmlformats.org/officeDocument/2006/relationships/image" Target="../media/image92.svg"/><Relationship Id="rId4" Type="http://schemas.openxmlformats.org/officeDocument/2006/relationships/image" Target="../media/image54.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8.sv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99.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NUL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NUL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NULL"/><Relationship Id="rId7" Type="http://schemas.openxmlformats.org/officeDocument/2006/relationships/image" Target="../media/image53.svg"/><Relationship Id="rId12" Type="http://schemas.openxmlformats.org/officeDocument/2006/relationships/image" Target="../media/image80.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79.jpeg"/><Relationship Id="rId5" Type="http://schemas.openxmlformats.org/officeDocument/2006/relationships/image" Target="NULL"/><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85.svg"/><Relationship Id="rId7" Type="http://schemas.openxmlformats.org/officeDocument/2006/relationships/image" Target="../media/image8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7.svg"/><Relationship Id="rId10" Type="http://schemas.openxmlformats.org/officeDocument/2006/relationships/image" Target="../media/image89.svg"/><Relationship Id="rId4" Type="http://schemas.openxmlformats.org/officeDocument/2006/relationships/image" Target="../media/image54.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5.svg"/><Relationship Id="rId3" Type="http://schemas.openxmlformats.org/officeDocument/2006/relationships/image" Target="../media/image87.svg"/><Relationship Id="rId7" Type="http://schemas.openxmlformats.org/officeDocument/2006/relationships/image" Target="../media/image108.svg"/><Relationship Id="rId12"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110.svg"/></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3.png"/><Relationship Id="rId2" Type="http://schemas.openxmlformats.org/officeDocument/2006/relationships/image" Target="../media/image6.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11.sv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16.png"/><Relationship Id="rId12"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4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7.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sp>
        <p:nvSpPr>
          <p:cNvPr id="3" name="TextBox 3"/>
          <p:cNvSpPr txBox="1"/>
          <p:nvPr/>
        </p:nvSpPr>
        <p:spPr>
          <a:xfrm>
            <a:off x="1165219" y="5925244"/>
            <a:ext cx="15718696" cy="1610377"/>
          </a:xfrm>
          <a:prstGeom prst="rect">
            <a:avLst/>
          </a:prstGeom>
        </p:spPr>
        <p:txBody>
          <a:bodyPr lIns="0" tIns="0" rIns="0" bIns="0" rtlCol="0" anchor="t">
            <a:spAutoFit/>
          </a:bodyPr>
          <a:lstStyle/>
          <a:p>
            <a:pPr algn="ctr">
              <a:lnSpc>
                <a:spcPts val="11060"/>
              </a:lnSpc>
              <a:spcBef>
                <a:spcPct val="0"/>
              </a:spcBef>
            </a:pPr>
            <a:r>
              <a:rPr lang="en-US" sz="17400" dirty="0" smtClean="0">
                <a:solidFill>
                  <a:schemeClr val="bg1"/>
                </a:solidFill>
                <a:latin typeface="Paytone One"/>
              </a:rPr>
              <a:t>NGÃ RẼ</a:t>
            </a:r>
            <a:endParaRPr lang="en-US" sz="17400" dirty="0">
              <a:solidFill>
                <a:schemeClr val="bg1"/>
              </a:solidFill>
              <a:latin typeface="Paytone One"/>
            </a:endParaRPr>
          </a:p>
        </p:txBody>
      </p:sp>
      <p:sp>
        <p:nvSpPr>
          <p:cNvPr id="4" name="TextBox 4"/>
          <p:cNvSpPr txBox="1"/>
          <p:nvPr/>
        </p:nvSpPr>
        <p:spPr>
          <a:xfrm>
            <a:off x="6395248" y="1695159"/>
            <a:ext cx="3978847" cy="1267463"/>
          </a:xfrm>
          <a:prstGeom prst="rect">
            <a:avLst/>
          </a:prstGeom>
        </p:spPr>
        <p:txBody>
          <a:bodyPr lIns="0" tIns="0" rIns="0" bIns="0" rtlCol="0" anchor="t">
            <a:spAutoFit/>
          </a:bodyPr>
          <a:lstStyle/>
          <a:p>
            <a:pPr algn="r">
              <a:lnSpc>
                <a:spcPts val="10417"/>
              </a:lnSpc>
              <a:spcBef>
                <a:spcPct val="0"/>
              </a:spcBef>
            </a:pPr>
            <a:r>
              <a:rPr lang="en-US" sz="7441" dirty="0" smtClean="0">
                <a:solidFill>
                  <a:srgbClr val="FFFFFF"/>
                </a:solidFill>
                <a:latin typeface="Poppins 1 Semi-Bold"/>
              </a:rPr>
              <a:t>START</a:t>
            </a:r>
            <a:endParaRPr lang="en-US" sz="7441" dirty="0">
              <a:solidFill>
                <a:srgbClr val="FFFFFF"/>
              </a:solidFill>
              <a:latin typeface="Poppins 1 Semi-Bold"/>
            </a:endParaRPr>
          </a:p>
        </p:txBody>
      </p:sp>
      <p:sp>
        <p:nvSpPr>
          <p:cNvPr id="5" name="TextBox 5"/>
          <p:cNvSpPr txBox="1"/>
          <p:nvPr/>
        </p:nvSpPr>
        <p:spPr>
          <a:xfrm>
            <a:off x="4262485" y="2962622"/>
            <a:ext cx="9524165" cy="865622"/>
          </a:xfrm>
          <a:prstGeom prst="rect">
            <a:avLst/>
          </a:prstGeom>
        </p:spPr>
        <p:txBody>
          <a:bodyPr lIns="0" tIns="0" rIns="0" bIns="0" rtlCol="0" anchor="t">
            <a:spAutoFit/>
          </a:bodyPr>
          <a:lstStyle/>
          <a:p>
            <a:pPr algn="ctr">
              <a:lnSpc>
                <a:spcPts val="7000"/>
              </a:lnSpc>
              <a:spcBef>
                <a:spcPct val="0"/>
              </a:spcBef>
            </a:pPr>
            <a:r>
              <a:rPr lang="en-US" sz="5000" dirty="0" err="1" smtClean="0">
                <a:solidFill>
                  <a:srgbClr val="FFFFFF"/>
                </a:solidFill>
                <a:latin typeface="#9Slide05 Claudia" pitchFamily="2" charset="-93"/>
              </a:rPr>
              <a:t>Kịch</a:t>
            </a:r>
            <a:endParaRPr lang="en-US" sz="5000" dirty="0">
              <a:solidFill>
                <a:srgbClr val="FFFFFF"/>
              </a:solidFill>
              <a:latin typeface="#9Slide05 Claudia" pitchFamily="2" charset="-93"/>
            </a:endParaRPr>
          </a:p>
        </p:txBody>
      </p:sp>
    </p:spTree>
  </p:cSld>
  <p:clrMapOvr>
    <a:masterClrMapping/>
  </p:clrMapOvr>
  <p:transition spd="slow">
    <p:push dir="u"/>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51136" y="2449616"/>
            <a:ext cx="17157379" cy="6279875"/>
          </a:xfrm>
          <a:custGeom>
            <a:avLst/>
            <a:gdLst/>
            <a:ahLst/>
            <a:cxnLst/>
            <a:rect l="l" t="t" r="r" b="b"/>
            <a:pathLst>
              <a:path w="17157379" h="6519804">
                <a:moveTo>
                  <a:pt x="0" y="0"/>
                </a:moveTo>
                <a:lnTo>
                  <a:pt x="17157379" y="0"/>
                </a:lnTo>
                <a:lnTo>
                  <a:pt x="17157379" y="6519804"/>
                </a:lnTo>
                <a:lnTo>
                  <a:pt x="0" y="6519804"/>
                </a:lnTo>
                <a:lnTo>
                  <a:pt x="0" y="0"/>
                </a:lnTo>
                <a:close/>
              </a:path>
            </a:pathLst>
          </a:custGeom>
          <a:blipFill>
            <a:blip r:embed="rId2"/>
            <a:stretch>
              <a:fillRect/>
            </a:stretch>
          </a:blipFill>
        </p:spPr>
      </p:sp>
      <p:sp>
        <p:nvSpPr>
          <p:cNvPr id="9" name="TextBox 9"/>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1</a:t>
            </a:r>
            <a:endParaRPr lang="en-US" sz="7300" dirty="0">
              <a:solidFill>
                <a:srgbClr val="F4F5D3"/>
              </a:solidFill>
              <a:latin typeface="Paytone One"/>
            </a:endParaRPr>
          </a:p>
        </p:txBody>
      </p:sp>
      <p:sp>
        <p:nvSpPr>
          <p:cNvPr id="11" name="TextBox 11"/>
          <p:cNvSpPr txBox="1"/>
          <p:nvPr/>
        </p:nvSpPr>
        <p:spPr>
          <a:xfrm>
            <a:off x="551136" y="8542860"/>
            <a:ext cx="17157379" cy="1748877"/>
          </a:xfrm>
          <a:prstGeom prst="rect">
            <a:avLst/>
          </a:prstGeom>
        </p:spPr>
        <p:txBody>
          <a:bodyPr lIns="0" tIns="0" rIns="0" bIns="0" rtlCol="0" anchor="t">
            <a:spAutoFit/>
          </a:bodyPr>
          <a:lstStyle/>
          <a:p>
            <a:pPr algn="ctr">
              <a:lnSpc>
                <a:spcPct val="150000"/>
              </a:lnSpc>
              <a:spcBef>
                <a:spcPct val="0"/>
              </a:spcBef>
            </a:pPr>
            <a:r>
              <a:rPr lang="en-US" sz="4000" b="1" dirty="0">
                <a:solidFill>
                  <a:srgbClr val="002060"/>
                </a:solidFill>
                <a:latin typeface="#9Slide03 Cabin Condensed" panose="00000506000000000000" pitchFamily="2" charset="-93"/>
              </a:rPr>
              <a:t>SỐ NGƯỜI VÀ TỶ LỆ THẤT NGHIỆP CỦA VIỆT NAM TRONG ĐỘ TUỔI LAO ĐỘNG, </a:t>
            </a:r>
            <a:r>
              <a:rPr lang="en-US" sz="4000" b="1" dirty="0" smtClean="0">
                <a:solidFill>
                  <a:srgbClr val="002060"/>
                </a:solidFill>
                <a:latin typeface="#9Slide03 Cabin Condensed" panose="00000506000000000000" pitchFamily="2" charset="-93"/>
              </a:rPr>
              <a:t/>
            </a:r>
            <a:br>
              <a:rPr lang="en-US" sz="4000" b="1" dirty="0" smtClean="0">
                <a:solidFill>
                  <a:srgbClr val="002060"/>
                </a:solidFill>
                <a:latin typeface="#9Slide03 Cabin Condensed" panose="00000506000000000000" pitchFamily="2" charset="-93"/>
              </a:rPr>
            </a:br>
            <a:r>
              <a:rPr lang="en-US" sz="4000" b="1" dirty="0" smtClean="0">
                <a:solidFill>
                  <a:srgbClr val="002060"/>
                </a:solidFill>
                <a:latin typeface="#9Slide03 Cabin Condensed" panose="00000506000000000000" pitchFamily="2" charset="-93"/>
              </a:rPr>
              <a:t>GIAI </a:t>
            </a:r>
            <a:r>
              <a:rPr lang="en-US" sz="4000" b="1" dirty="0">
                <a:solidFill>
                  <a:srgbClr val="002060"/>
                </a:solidFill>
                <a:latin typeface="#9Slide03 Cabin Condensed" panose="00000506000000000000" pitchFamily="2" charset="-93"/>
              </a:rPr>
              <a:t>ĐOẠN 2019-2023</a:t>
            </a:r>
          </a:p>
        </p:txBody>
      </p:sp>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43000" y="2322729"/>
            <a:ext cx="15621000" cy="6264019"/>
          </a:xfrm>
          <a:custGeom>
            <a:avLst/>
            <a:gdLst/>
            <a:ahLst/>
            <a:cxnLst/>
            <a:rect l="l" t="t" r="r" b="b"/>
            <a:pathLst>
              <a:path w="16479258" h="6866357">
                <a:moveTo>
                  <a:pt x="0" y="0"/>
                </a:moveTo>
                <a:lnTo>
                  <a:pt x="16479258" y="0"/>
                </a:lnTo>
                <a:lnTo>
                  <a:pt x="16479258" y="6866357"/>
                </a:lnTo>
                <a:lnTo>
                  <a:pt x="0" y="6866357"/>
                </a:lnTo>
                <a:lnTo>
                  <a:pt x="0" y="0"/>
                </a:lnTo>
                <a:close/>
              </a:path>
            </a:pathLst>
          </a:custGeom>
          <a:blipFill>
            <a:blip r:embed="rId2"/>
            <a:stretch>
              <a:fillRect/>
            </a:stretch>
          </a:blipFill>
        </p:spPr>
      </p:sp>
      <p:sp>
        <p:nvSpPr>
          <p:cNvPr id="9" name="TextBox 9"/>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1</a:t>
            </a:r>
            <a:endParaRPr lang="en-US" sz="7300" dirty="0">
              <a:solidFill>
                <a:srgbClr val="F4F5D3"/>
              </a:solidFill>
              <a:latin typeface="Paytone One"/>
            </a:endParaRPr>
          </a:p>
        </p:txBody>
      </p:sp>
      <p:sp>
        <p:nvSpPr>
          <p:cNvPr id="11" name="TextBox 11"/>
          <p:cNvSpPr txBox="1"/>
          <p:nvPr/>
        </p:nvSpPr>
        <p:spPr>
          <a:xfrm>
            <a:off x="565310" y="8586748"/>
            <a:ext cx="17157379" cy="1846659"/>
          </a:xfrm>
          <a:prstGeom prst="rect">
            <a:avLst/>
          </a:prstGeom>
        </p:spPr>
        <p:txBody>
          <a:bodyPr lIns="0" tIns="0" rIns="0" bIns="0" rtlCol="0" anchor="t">
            <a:spAutoFit/>
          </a:bodyPr>
          <a:lstStyle/>
          <a:p>
            <a:pPr algn="ctr">
              <a:lnSpc>
                <a:spcPct val="150000"/>
              </a:lnSpc>
              <a:spcBef>
                <a:spcPct val="0"/>
              </a:spcBef>
            </a:pPr>
            <a:r>
              <a:rPr lang="en-US" sz="4000" b="1" dirty="0">
                <a:solidFill>
                  <a:srgbClr val="002060"/>
                </a:solidFill>
                <a:latin typeface="#9Slide03 Cabin Condensed" panose="00000506000000000000" pitchFamily="2" charset="-93"/>
              </a:rPr>
              <a:t>SỐ NGƯỜI VÀ TỶ LỆ THIẾU VIỆC LÀM CỦA VIỆT NAM TRONG ĐỘ TUỔI LAO ĐỘNG, </a:t>
            </a:r>
            <a:r>
              <a:rPr lang="en-US" sz="4000" b="1" dirty="0" smtClean="0">
                <a:solidFill>
                  <a:srgbClr val="002060"/>
                </a:solidFill>
                <a:latin typeface="#9Slide03 Cabin Condensed" panose="00000506000000000000" pitchFamily="2" charset="-93"/>
              </a:rPr>
              <a:t/>
            </a:r>
            <a:br>
              <a:rPr lang="en-US" sz="4000" b="1" dirty="0" smtClean="0">
                <a:solidFill>
                  <a:srgbClr val="002060"/>
                </a:solidFill>
                <a:latin typeface="#9Slide03 Cabin Condensed" panose="00000506000000000000" pitchFamily="2" charset="-93"/>
              </a:rPr>
            </a:br>
            <a:r>
              <a:rPr lang="en-US" sz="4000" b="1" dirty="0" smtClean="0">
                <a:solidFill>
                  <a:srgbClr val="002060"/>
                </a:solidFill>
                <a:latin typeface="#9Slide03 Cabin Condensed" panose="00000506000000000000" pitchFamily="2" charset="-93"/>
              </a:rPr>
              <a:t>GIAI </a:t>
            </a:r>
            <a:r>
              <a:rPr lang="en-US" sz="4000" b="1" dirty="0">
                <a:solidFill>
                  <a:srgbClr val="002060"/>
                </a:solidFill>
                <a:latin typeface="#9Slide03 Cabin Condensed" panose="00000506000000000000" pitchFamily="2" charset="-93"/>
              </a:rPr>
              <a:t>ĐOẠN 2019-2023</a:t>
            </a:r>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7999">
            <a:off x="-1103534" y="-2673157"/>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756344" y="2780665"/>
            <a:ext cx="3426861" cy="2944958"/>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908744" y="2901950"/>
            <a:ext cx="3122061" cy="2703564"/>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264" r="-15264"/>
              </a:stretch>
            </a:blipFill>
          </p:spPr>
        </p:sp>
      </p:grpSp>
      <p:grpSp>
        <p:nvGrpSpPr>
          <p:cNvPr id="10" name="Group 10"/>
          <p:cNvGrpSpPr/>
          <p:nvPr/>
        </p:nvGrpSpPr>
        <p:grpSpPr>
          <a:xfrm>
            <a:off x="5858399" y="4912383"/>
            <a:ext cx="3426861" cy="2944958"/>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2" name="TextBox 1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010799" y="5033081"/>
            <a:ext cx="3122061" cy="2703564"/>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5064" r="-15064"/>
              </a:stretch>
            </a:blipFill>
          </p:spPr>
        </p:sp>
      </p:grpSp>
      <p:grpSp>
        <p:nvGrpSpPr>
          <p:cNvPr id="15" name="Group 15"/>
          <p:cNvGrpSpPr/>
          <p:nvPr/>
        </p:nvGrpSpPr>
        <p:grpSpPr>
          <a:xfrm rot="1818284">
            <a:off x="17655473" y="2905987"/>
            <a:ext cx="3194203" cy="9961116"/>
            <a:chOff x="0" y="0"/>
            <a:chExt cx="841272" cy="2623504"/>
          </a:xfrm>
        </p:grpSpPr>
        <p:sp>
          <p:nvSpPr>
            <p:cNvPr id="16" name="Freeform 1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7" name="TextBox 17"/>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818284">
            <a:off x="14186653" y="6974300"/>
            <a:ext cx="274711" cy="11053763"/>
            <a:chOff x="0" y="0"/>
            <a:chExt cx="72352" cy="2911279"/>
          </a:xfrm>
        </p:grpSpPr>
        <p:sp>
          <p:nvSpPr>
            <p:cNvPr id="19" name="Freeform 1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0" name="TextBox 2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499802" y="562101"/>
            <a:ext cx="5848405" cy="10026938"/>
            <a:chOff x="0" y="0"/>
            <a:chExt cx="22235160" cy="38121603"/>
          </a:xfrm>
        </p:grpSpPr>
        <p:sp>
          <p:nvSpPr>
            <p:cNvPr id="22" name="Freeform 22"/>
            <p:cNvSpPr/>
            <p:nvPr/>
          </p:nvSpPr>
          <p:spPr>
            <a:xfrm>
              <a:off x="0" y="0"/>
              <a:ext cx="22235161" cy="38121589"/>
            </a:xfrm>
            <a:custGeom>
              <a:avLst/>
              <a:gdLst/>
              <a:ahLst/>
              <a:cxnLst/>
              <a:rect l="l" t="t" r="r" b="b"/>
              <a:pathLst>
                <a:path w="22235161" h="38121589">
                  <a:moveTo>
                    <a:pt x="7366" y="0"/>
                  </a:moveTo>
                  <a:lnTo>
                    <a:pt x="0" y="38121589"/>
                  </a:lnTo>
                  <a:lnTo>
                    <a:pt x="22235161" y="38121589"/>
                  </a:lnTo>
                  <a:lnTo>
                    <a:pt x="7366" y="0"/>
                  </a:lnTo>
                  <a:close/>
                </a:path>
              </a:pathLst>
            </a:custGeom>
            <a:blipFill>
              <a:blip r:embed="rId4"/>
              <a:stretch>
                <a:fillRect l="-78907" r="-78907"/>
              </a:stretch>
            </a:blipFill>
          </p:spPr>
        </p:sp>
      </p:grpSp>
      <p:grpSp>
        <p:nvGrpSpPr>
          <p:cNvPr id="23" name="Group 23"/>
          <p:cNvGrpSpPr/>
          <p:nvPr/>
        </p:nvGrpSpPr>
        <p:grpSpPr>
          <a:xfrm rot="8959574">
            <a:off x="-1353879" y="-6679526"/>
            <a:ext cx="274711" cy="11053763"/>
            <a:chOff x="0" y="0"/>
            <a:chExt cx="72352" cy="2911279"/>
          </a:xfrm>
        </p:grpSpPr>
        <p:sp>
          <p:nvSpPr>
            <p:cNvPr id="24" name="Freeform 2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5" name="TextBox 2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4797673" y="-1555190"/>
            <a:ext cx="22878146" cy="3556926"/>
            <a:chOff x="0" y="0"/>
            <a:chExt cx="2247054" cy="349355"/>
          </a:xfrm>
        </p:grpSpPr>
        <p:sp>
          <p:nvSpPr>
            <p:cNvPr id="27" name="Freeform 27"/>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8" name="TextBox 28"/>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8959574">
            <a:off x="5721043" y="-8348810"/>
            <a:ext cx="274711" cy="11053763"/>
            <a:chOff x="0" y="0"/>
            <a:chExt cx="72352" cy="2911279"/>
          </a:xfrm>
        </p:grpSpPr>
        <p:sp>
          <p:nvSpPr>
            <p:cNvPr id="30" name="Freeform 30"/>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1"/>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3465602" y="7438975"/>
            <a:ext cx="3426861" cy="2944958"/>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4" name="TextBox 3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3618002" y="7559673"/>
            <a:ext cx="3122061" cy="2703564"/>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7669" r="-7669"/>
              </a:stretch>
            </a:blipFill>
          </p:spPr>
        </p:sp>
      </p:grpSp>
      <p:sp>
        <p:nvSpPr>
          <p:cNvPr id="37" name="Freeform 37"/>
          <p:cNvSpPr/>
          <p:nvPr/>
        </p:nvSpPr>
        <p:spPr>
          <a:xfrm>
            <a:off x="-101228" y="8992712"/>
            <a:ext cx="3009971" cy="1294288"/>
          </a:xfrm>
          <a:custGeom>
            <a:avLst/>
            <a:gdLst/>
            <a:ahLst/>
            <a:cxnLst/>
            <a:rect l="l" t="t" r="r" b="b"/>
            <a:pathLst>
              <a:path w="3009971" h="1294288">
                <a:moveTo>
                  <a:pt x="0" y="0"/>
                </a:moveTo>
                <a:lnTo>
                  <a:pt x="3009972" y="0"/>
                </a:lnTo>
                <a:lnTo>
                  <a:pt x="3009972" y="1294288"/>
                </a:lnTo>
                <a:lnTo>
                  <a:pt x="0" y="12942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TextBox 38"/>
          <p:cNvSpPr txBox="1"/>
          <p:nvPr/>
        </p:nvSpPr>
        <p:spPr>
          <a:xfrm>
            <a:off x="6471872" y="2822153"/>
            <a:ext cx="6765384" cy="1573957"/>
          </a:xfrm>
          <a:prstGeom prst="rect">
            <a:avLst/>
          </a:prstGeom>
        </p:spPr>
        <p:txBody>
          <a:bodyPr lIns="0" tIns="0" rIns="0" bIns="0" rtlCol="0" anchor="t">
            <a:spAutoFit/>
          </a:bodyPr>
          <a:lstStyle/>
          <a:p>
            <a:pPr algn="l">
              <a:lnSpc>
                <a:spcPct val="150000"/>
              </a:lnSpc>
              <a:spcBef>
                <a:spcPct val="0"/>
              </a:spcBef>
            </a:pPr>
            <a:r>
              <a:rPr lang="en-US" sz="3600" dirty="0" err="1">
                <a:solidFill>
                  <a:srgbClr val="000000"/>
                </a:solidFill>
                <a:latin typeface="#9Slide03 Cabin Condensed" panose="00000506000000000000" pitchFamily="2" charset="-93"/>
              </a:rPr>
              <a:t>Phân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bố</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sử</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giữa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vùng</a:t>
            </a:r>
            <a:r>
              <a:rPr lang="en-US" sz="3600" dirty="0">
                <a:solidFill>
                  <a:srgbClr val="000000"/>
                </a:solidFill>
                <a:latin typeface="#9Slide03 Cabin Condensed" panose="00000506000000000000" pitchFamily="2" charset="-93"/>
              </a:rPr>
              <a:t> </a:t>
            </a:r>
          </a:p>
        </p:txBody>
      </p:sp>
      <p:sp>
        <p:nvSpPr>
          <p:cNvPr id="39" name="TextBox 39"/>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2</a:t>
            </a:r>
            <a:endParaRPr lang="en-US" sz="7300" dirty="0">
              <a:solidFill>
                <a:srgbClr val="F4F5D3"/>
              </a:solidFill>
              <a:latin typeface="Paytone One"/>
            </a:endParaRPr>
          </a:p>
        </p:txBody>
      </p:sp>
      <p:sp>
        <p:nvSpPr>
          <p:cNvPr id="40" name="TextBox 40"/>
          <p:cNvSpPr txBox="1"/>
          <p:nvPr/>
        </p:nvSpPr>
        <p:spPr>
          <a:xfrm>
            <a:off x="8772465" y="198946"/>
            <a:ext cx="8248498" cy="1326773"/>
          </a:xfrm>
          <a:prstGeom prst="rect">
            <a:avLst/>
          </a:prstGeom>
        </p:spPr>
        <p:txBody>
          <a:bodyPr lIns="0" tIns="0" rIns="0" bIns="0" rtlCol="0" anchor="t">
            <a:spAutoFit/>
          </a:bodyPr>
          <a:lstStyle/>
          <a:p>
            <a:pPr algn="r">
              <a:lnSpc>
                <a:spcPts val="11244"/>
              </a:lnSpc>
            </a:pPr>
            <a:r>
              <a:rPr lang="en-US" sz="8000" dirty="0">
                <a:solidFill>
                  <a:srgbClr val="431096"/>
                </a:solidFill>
                <a:latin typeface="Paytone One"/>
              </a:rPr>
              <a:t>GIẢI PHÁP </a:t>
            </a:r>
          </a:p>
        </p:txBody>
      </p:sp>
      <p:sp>
        <p:nvSpPr>
          <p:cNvPr id="41" name="TextBox 41"/>
          <p:cNvSpPr txBox="1"/>
          <p:nvPr/>
        </p:nvSpPr>
        <p:spPr>
          <a:xfrm>
            <a:off x="8649669" y="1630882"/>
            <a:ext cx="8248498" cy="1255395"/>
          </a:xfrm>
          <a:prstGeom prst="rect">
            <a:avLst/>
          </a:prstGeom>
        </p:spPr>
        <p:txBody>
          <a:bodyPr lIns="0" tIns="0" rIns="0" bIns="0" rtlCol="0" anchor="t">
            <a:spAutoFit/>
          </a:bodyPr>
          <a:lstStyle/>
          <a:p>
            <a:pPr algn="r">
              <a:lnSpc>
                <a:spcPts val="5190"/>
              </a:lnSpc>
            </a:pPr>
            <a:r>
              <a:rPr lang="en-US" sz="3000" dirty="0">
                <a:solidFill>
                  <a:srgbClr val="431096"/>
                </a:solidFill>
                <a:latin typeface="Sedgwick Ave"/>
              </a:rPr>
              <a:t>GIẢI QUYẾT TÌNH TRẠNG THẤT NGHIỆP </a:t>
            </a:r>
          </a:p>
          <a:p>
            <a:pPr algn="r">
              <a:lnSpc>
                <a:spcPts val="5190"/>
              </a:lnSpc>
            </a:pPr>
            <a:r>
              <a:rPr lang="en-US" sz="3000" dirty="0">
                <a:solidFill>
                  <a:srgbClr val="431096"/>
                </a:solidFill>
                <a:latin typeface="Sedgwick Ave"/>
              </a:rPr>
              <a:t>VÀ THIẾU VIỆC LÀM</a:t>
            </a:r>
          </a:p>
        </p:txBody>
      </p:sp>
      <p:sp>
        <p:nvSpPr>
          <p:cNvPr id="42" name="TextBox 42"/>
          <p:cNvSpPr txBox="1"/>
          <p:nvPr/>
        </p:nvSpPr>
        <p:spPr>
          <a:xfrm>
            <a:off x="9645265" y="5069533"/>
            <a:ext cx="8090076" cy="2404954"/>
          </a:xfrm>
          <a:prstGeom prst="rect">
            <a:avLst/>
          </a:prstGeom>
        </p:spPr>
        <p:txBody>
          <a:bodyPr lIns="0" tIns="0" rIns="0" bIns="0" rtlCol="0" anchor="t">
            <a:spAutoFit/>
          </a:bodyPr>
          <a:lstStyle/>
          <a:p>
            <a:pPr algn="l">
              <a:lnSpc>
                <a:spcPct val="150000"/>
              </a:lnSpc>
              <a:spcBef>
                <a:spcPct val="0"/>
              </a:spcBef>
            </a:pPr>
            <a:r>
              <a:rPr lang="en-US" sz="3600" dirty="0">
                <a:solidFill>
                  <a:srgbClr val="000000"/>
                </a:solidFill>
                <a:latin typeface="#9Slide03 Cabin Condensed" panose="00000506000000000000" pitchFamily="2" charset="-93"/>
              </a:rPr>
              <a:t>Thu </a:t>
            </a:r>
            <a:r>
              <a:rPr lang="en-US" sz="3600" dirty="0" err="1">
                <a:solidFill>
                  <a:srgbClr val="000000"/>
                </a:solidFill>
                <a:latin typeface="#9Slide03 Cabin Condensed" panose="00000506000000000000" pitchFamily="2" charset="-93"/>
              </a:rPr>
              <a:t>hút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đầu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hoạt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nông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thôn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endParaRPr lang="en-US" sz="3600" dirty="0">
              <a:solidFill>
                <a:srgbClr val="000000"/>
              </a:solidFill>
              <a:latin typeface="#9Slide03 Cabin Condensed" panose="00000506000000000000" pitchFamily="2" charset="-93"/>
            </a:endParaRPr>
          </a:p>
        </p:txBody>
      </p:sp>
      <p:sp>
        <p:nvSpPr>
          <p:cNvPr id="43" name="TextBox 43"/>
          <p:cNvSpPr txBox="1"/>
          <p:nvPr/>
        </p:nvSpPr>
        <p:spPr>
          <a:xfrm>
            <a:off x="7089831" y="8333640"/>
            <a:ext cx="8585499" cy="1661993"/>
          </a:xfrm>
          <a:prstGeom prst="rect">
            <a:avLst/>
          </a:prstGeom>
        </p:spPr>
        <p:txBody>
          <a:bodyPr wrap="square" lIns="0" tIns="0" rIns="0" bIns="0" rtlCol="0" anchor="t">
            <a:spAutoFit/>
          </a:bodyPr>
          <a:lstStyle/>
          <a:p>
            <a:pPr algn="l">
              <a:lnSpc>
                <a:spcPct val="150000"/>
              </a:lnSpc>
              <a:spcBef>
                <a:spcPct val="0"/>
              </a:spcBef>
            </a:pP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loại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đào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mạnh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hướng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giới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làm</a:t>
            </a:r>
            <a:endParaRPr lang="en-US" sz="3600" dirty="0">
              <a:solidFill>
                <a:srgbClr val="000000"/>
              </a:solidFill>
              <a:latin typeface="#9Slide03 Cabin Condensed" panose="00000506000000000000" pitchFamily="2" charset="-93"/>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in)">
                                      <p:cBhvr>
                                        <p:cTn id="10" dur="2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par>
                                <p:cTn id="30" presetID="6" presetClass="entr" presetSubtype="16"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4377427" y="-3575347"/>
            <a:ext cx="3561961" cy="1787529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0747">
            <a:off x="-1173093" y="4680958"/>
            <a:ext cx="9243571" cy="7571692"/>
            <a:chOff x="0" y="0"/>
            <a:chExt cx="498235" cy="408120"/>
          </a:xfrm>
        </p:grpSpPr>
        <p:sp>
          <p:nvSpPr>
            <p:cNvPr id="6" name="Freeform 6"/>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7" name="TextBox 7"/>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0827409" y="-3596723"/>
            <a:ext cx="3561961" cy="17875299"/>
            <a:chOff x="0" y="0"/>
            <a:chExt cx="841272" cy="4221827"/>
          </a:xfrm>
        </p:grpSpPr>
        <p:sp>
          <p:nvSpPr>
            <p:cNvPr id="9" name="Freeform 9"/>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818284">
            <a:off x="12455220" y="-6220597"/>
            <a:ext cx="306339" cy="12326414"/>
            <a:chOff x="0" y="0"/>
            <a:chExt cx="72352" cy="2911279"/>
          </a:xfrm>
        </p:grpSpPr>
        <p:sp>
          <p:nvSpPr>
            <p:cNvPr id="12" name="Freeform 12"/>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3" name="TextBox 13"/>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818284">
            <a:off x="4620002" y="7244953"/>
            <a:ext cx="306339" cy="12326414"/>
            <a:chOff x="0" y="0"/>
            <a:chExt cx="72352" cy="2911279"/>
          </a:xfrm>
        </p:grpSpPr>
        <p:sp>
          <p:nvSpPr>
            <p:cNvPr id="15" name="Freeform 1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6" name="TextBox 1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46889">
            <a:off x="11337117" y="2881158"/>
            <a:ext cx="10391942" cy="7623868"/>
            <a:chOff x="0" y="0"/>
            <a:chExt cx="498235" cy="365521"/>
          </a:xfrm>
        </p:grpSpPr>
        <p:sp>
          <p:nvSpPr>
            <p:cNvPr id="18" name="Freeform 18"/>
            <p:cNvSpPr/>
            <p:nvPr/>
          </p:nvSpPr>
          <p:spPr>
            <a:xfrm>
              <a:off x="0" y="0"/>
              <a:ext cx="498235" cy="365521"/>
            </a:xfrm>
            <a:custGeom>
              <a:avLst/>
              <a:gdLst/>
              <a:ahLst/>
              <a:cxnLst/>
              <a:rect l="l" t="t" r="r" b="b"/>
              <a:pathLst>
                <a:path w="498235" h="365521">
                  <a:moveTo>
                    <a:pt x="203200" y="0"/>
                  </a:moveTo>
                  <a:lnTo>
                    <a:pt x="498235" y="0"/>
                  </a:lnTo>
                  <a:lnTo>
                    <a:pt x="295035" y="365521"/>
                  </a:lnTo>
                  <a:lnTo>
                    <a:pt x="0" y="365521"/>
                  </a:lnTo>
                  <a:lnTo>
                    <a:pt x="203200" y="0"/>
                  </a:lnTo>
                  <a:close/>
                </a:path>
              </a:pathLst>
            </a:custGeom>
            <a:solidFill>
              <a:srgbClr val="FFFFFF"/>
            </a:solidFill>
          </p:spPr>
        </p:sp>
        <p:sp>
          <p:nvSpPr>
            <p:cNvPr id="19" name="TextBox 19"/>
            <p:cNvSpPr txBox="1"/>
            <p:nvPr/>
          </p:nvSpPr>
          <p:spPr>
            <a:xfrm>
              <a:off x="101600" y="-57150"/>
              <a:ext cx="295035" cy="42267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80747">
            <a:off x="6754857" y="636196"/>
            <a:ext cx="9243571" cy="7571692"/>
            <a:chOff x="0" y="0"/>
            <a:chExt cx="498235" cy="408120"/>
          </a:xfrm>
        </p:grpSpPr>
        <p:sp>
          <p:nvSpPr>
            <p:cNvPr id="21" name="Freeform 21"/>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22" name="TextBox 22"/>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866664" y="1028700"/>
            <a:ext cx="8749882" cy="6727415"/>
            <a:chOff x="0" y="0"/>
            <a:chExt cx="42559567" cy="32722256"/>
          </a:xfrm>
        </p:grpSpPr>
        <p:sp>
          <p:nvSpPr>
            <p:cNvPr id="24" name="Freeform 24"/>
            <p:cNvSpPr/>
            <p:nvPr/>
          </p:nvSpPr>
          <p:spPr>
            <a:xfrm>
              <a:off x="0" y="0"/>
              <a:ext cx="42559604" cy="32722210"/>
            </a:xfrm>
            <a:custGeom>
              <a:avLst/>
              <a:gdLst/>
              <a:ahLst/>
              <a:cxnLst/>
              <a:rect l="l" t="t" r="r" b="b"/>
              <a:pathLst>
                <a:path w="42559604" h="32722210">
                  <a:moveTo>
                    <a:pt x="17184878" y="0"/>
                  </a:moveTo>
                  <a:lnTo>
                    <a:pt x="0" y="32722210"/>
                  </a:lnTo>
                  <a:lnTo>
                    <a:pt x="25374727" y="32722210"/>
                  </a:lnTo>
                  <a:lnTo>
                    <a:pt x="42559604" y="0"/>
                  </a:lnTo>
                  <a:lnTo>
                    <a:pt x="17184878" y="0"/>
                  </a:lnTo>
                  <a:close/>
                </a:path>
              </a:pathLst>
            </a:custGeom>
            <a:blipFill>
              <a:blip r:embed="rId2"/>
              <a:stretch>
                <a:fillRect l="-7664" r="-7664"/>
              </a:stretch>
            </a:blipFill>
          </p:spPr>
        </p:sp>
      </p:grpSp>
      <p:grpSp>
        <p:nvGrpSpPr>
          <p:cNvPr id="25" name="Group 25"/>
          <p:cNvGrpSpPr/>
          <p:nvPr/>
        </p:nvGrpSpPr>
        <p:grpSpPr>
          <a:xfrm rot="-158499">
            <a:off x="11942094" y="3318661"/>
            <a:ext cx="9451126" cy="6826055"/>
            <a:chOff x="0" y="0"/>
            <a:chExt cx="42559567" cy="30738554"/>
          </a:xfrm>
        </p:grpSpPr>
        <p:sp>
          <p:nvSpPr>
            <p:cNvPr id="26" name="Freeform 26"/>
            <p:cNvSpPr/>
            <p:nvPr/>
          </p:nvSpPr>
          <p:spPr>
            <a:xfrm>
              <a:off x="0" y="0"/>
              <a:ext cx="42559604" cy="30738511"/>
            </a:xfrm>
            <a:custGeom>
              <a:avLst/>
              <a:gdLst/>
              <a:ahLst/>
              <a:cxnLst/>
              <a:rect l="l" t="t" r="r" b="b"/>
              <a:pathLst>
                <a:path w="42559604" h="30738511">
                  <a:moveTo>
                    <a:pt x="17184878" y="0"/>
                  </a:moveTo>
                  <a:lnTo>
                    <a:pt x="0" y="30738511"/>
                  </a:lnTo>
                  <a:lnTo>
                    <a:pt x="25374727" y="30738511"/>
                  </a:lnTo>
                  <a:lnTo>
                    <a:pt x="42559604" y="0"/>
                  </a:lnTo>
                  <a:lnTo>
                    <a:pt x="17184878" y="0"/>
                  </a:lnTo>
                  <a:close/>
                </a:path>
              </a:pathLst>
            </a:custGeom>
            <a:blipFill>
              <a:blip r:embed="rId3"/>
              <a:stretch>
                <a:fillRect l="-4168" r="-4168"/>
              </a:stretch>
            </a:blipFill>
          </p:spPr>
        </p:sp>
      </p:grpSp>
      <p:grpSp>
        <p:nvGrpSpPr>
          <p:cNvPr id="27" name="Group 27"/>
          <p:cNvGrpSpPr/>
          <p:nvPr/>
        </p:nvGrpSpPr>
        <p:grpSpPr>
          <a:xfrm rot="1818284">
            <a:off x="17185913" y="4588052"/>
            <a:ext cx="3561961" cy="8441467"/>
            <a:chOff x="0" y="0"/>
            <a:chExt cx="841272" cy="1993724"/>
          </a:xfrm>
        </p:grpSpPr>
        <p:sp>
          <p:nvSpPr>
            <p:cNvPr id="28" name="Freeform 28"/>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29" name="TextBox 29"/>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0" y="5143500"/>
            <a:ext cx="7623566" cy="5225230"/>
            <a:chOff x="0" y="0"/>
            <a:chExt cx="42559567" cy="29170541"/>
          </a:xfrm>
        </p:grpSpPr>
        <p:sp>
          <p:nvSpPr>
            <p:cNvPr id="31" name="Freeform 31"/>
            <p:cNvSpPr/>
            <p:nvPr/>
          </p:nvSpPr>
          <p:spPr>
            <a:xfrm>
              <a:off x="0" y="0"/>
              <a:ext cx="42559604" cy="29170502"/>
            </a:xfrm>
            <a:custGeom>
              <a:avLst/>
              <a:gdLst/>
              <a:ahLst/>
              <a:cxnLst/>
              <a:rect l="l" t="t" r="r" b="b"/>
              <a:pathLst>
                <a:path w="42559604" h="29170502">
                  <a:moveTo>
                    <a:pt x="17184878" y="0"/>
                  </a:moveTo>
                  <a:lnTo>
                    <a:pt x="0" y="29170502"/>
                  </a:lnTo>
                  <a:lnTo>
                    <a:pt x="25374727" y="29170502"/>
                  </a:lnTo>
                  <a:lnTo>
                    <a:pt x="42559604" y="0"/>
                  </a:lnTo>
                  <a:lnTo>
                    <a:pt x="17184878" y="0"/>
                  </a:lnTo>
                  <a:close/>
                </a:path>
              </a:pathLst>
            </a:custGeom>
            <a:blipFill>
              <a:blip r:embed="rId4"/>
              <a:stretch>
                <a:fillRect l="-7758" r="-7758"/>
              </a:stretch>
            </a:blipFill>
          </p:spPr>
        </p:sp>
      </p:grpSp>
      <p:sp>
        <p:nvSpPr>
          <p:cNvPr id="32" name="TextBox 32"/>
          <p:cNvSpPr txBox="1"/>
          <p:nvPr/>
        </p:nvSpPr>
        <p:spPr>
          <a:xfrm>
            <a:off x="1030502" y="405654"/>
            <a:ext cx="9761357" cy="2101850"/>
          </a:xfrm>
          <a:prstGeom prst="rect">
            <a:avLst/>
          </a:prstGeom>
        </p:spPr>
        <p:txBody>
          <a:bodyPr lIns="0" tIns="0" rIns="0" bIns="0" rtlCol="0" anchor="t">
            <a:spAutoFit/>
          </a:bodyPr>
          <a:lstStyle/>
          <a:p>
            <a:pPr algn="ctr">
              <a:lnSpc>
                <a:spcPts val="8650"/>
              </a:lnSpc>
            </a:pPr>
            <a:r>
              <a:rPr lang="en-US" sz="5000">
                <a:solidFill>
                  <a:srgbClr val="431096"/>
                </a:solidFill>
                <a:latin typeface="Paytone One"/>
              </a:rPr>
              <a:t>GIẢI QUYẾT TÌNH TRẠNG </a:t>
            </a:r>
          </a:p>
          <a:p>
            <a:pPr marL="0" lvl="0" indent="0" algn="ctr">
              <a:lnSpc>
                <a:spcPts val="8650"/>
              </a:lnSpc>
              <a:spcBef>
                <a:spcPct val="0"/>
              </a:spcBef>
            </a:pPr>
            <a:r>
              <a:rPr lang="en-US" sz="5000">
                <a:solidFill>
                  <a:srgbClr val="431096"/>
                </a:solidFill>
                <a:latin typeface="Paytone One"/>
              </a:rPr>
              <a:t>THẤT NGHIỆP </a:t>
            </a:r>
            <a:r>
              <a:rPr lang="en-US" sz="5000" u="none" strike="noStrike">
                <a:solidFill>
                  <a:srgbClr val="431096"/>
                </a:solidFill>
                <a:latin typeface="Paytone One"/>
              </a:rPr>
              <a:t>Ở ĐÔ THỊ</a:t>
            </a:r>
          </a:p>
        </p:txBody>
      </p:sp>
      <p:sp>
        <p:nvSpPr>
          <p:cNvPr id="33" name="TextBox 33"/>
          <p:cNvSpPr txBox="1"/>
          <p:nvPr/>
        </p:nvSpPr>
        <p:spPr>
          <a:xfrm>
            <a:off x="1028700" y="2963729"/>
            <a:ext cx="5860344" cy="2492990"/>
          </a:xfrm>
          <a:prstGeom prst="rect">
            <a:avLst/>
          </a:prstGeom>
        </p:spPr>
        <p:txBody>
          <a:bodyPr lIns="0" tIns="0" rIns="0" bIns="0" rtlCol="0" anchor="t">
            <a:spAutoFit/>
          </a:bodyPr>
          <a:lstStyle/>
          <a:p>
            <a:pPr algn="just">
              <a:lnSpc>
                <a:spcPct val="150000"/>
              </a:lnSpc>
              <a:spcBef>
                <a:spcPct val="0"/>
              </a:spcBef>
            </a:pP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để</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tạo</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ra</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được</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khối</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lượng</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việc</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làm</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lớn</a:t>
            </a:r>
            <a:endParaRPr lang="en-US" sz="3600" b="1" dirty="0">
              <a:solidFill>
                <a:srgbClr val="C00000"/>
              </a:solidFill>
              <a:latin typeface="#9Slide03 Cabin Condensed" panose="00000506000000000000" pitchFamily="2" charset="-93"/>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circle(in)">
                                      <p:cBhvr>
                                        <p:cTn id="7" dur="2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4377427" y="-3575347"/>
            <a:ext cx="3561961" cy="1787529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0747">
            <a:off x="-1173093" y="4680958"/>
            <a:ext cx="9243571" cy="7571692"/>
            <a:chOff x="0" y="0"/>
            <a:chExt cx="498235" cy="408120"/>
          </a:xfrm>
        </p:grpSpPr>
        <p:sp>
          <p:nvSpPr>
            <p:cNvPr id="6" name="Freeform 6"/>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7" name="TextBox 7"/>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0827409" y="-3596723"/>
            <a:ext cx="3561961" cy="17875299"/>
            <a:chOff x="0" y="0"/>
            <a:chExt cx="841272" cy="4221827"/>
          </a:xfrm>
        </p:grpSpPr>
        <p:sp>
          <p:nvSpPr>
            <p:cNvPr id="9" name="Freeform 9"/>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818284">
            <a:off x="12455220" y="-6220597"/>
            <a:ext cx="306339" cy="12326414"/>
            <a:chOff x="0" y="0"/>
            <a:chExt cx="72352" cy="2911279"/>
          </a:xfrm>
        </p:grpSpPr>
        <p:sp>
          <p:nvSpPr>
            <p:cNvPr id="12" name="Freeform 12"/>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3" name="TextBox 13"/>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818284">
            <a:off x="4620002" y="7244953"/>
            <a:ext cx="306339" cy="12326414"/>
            <a:chOff x="0" y="0"/>
            <a:chExt cx="72352" cy="2911279"/>
          </a:xfrm>
        </p:grpSpPr>
        <p:sp>
          <p:nvSpPr>
            <p:cNvPr id="15" name="Freeform 1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6" name="TextBox 1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46889">
            <a:off x="11337117" y="2881158"/>
            <a:ext cx="10391942" cy="7623868"/>
            <a:chOff x="0" y="0"/>
            <a:chExt cx="498235" cy="365521"/>
          </a:xfrm>
        </p:grpSpPr>
        <p:sp>
          <p:nvSpPr>
            <p:cNvPr id="18" name="Freeform 18"/>
            <p:cNvSpPr/>
            <p:nvPr/>
          </p:nvSpPr>
          <p:spPr>
            <a:xfrm>
              <a:off x="0" y="0"/>
              <a:ext cx="498235" cy="365521"/>
            </a:xfrm>
            <a:custGeom>
              <a:avLst/>
              <a:gdLst/>
              <a:ahLst/>
              <a:cxnLst/>
              <a:rect l="l" t="t" r="r" b="b"/>
              <a:pathLst>
                <a:path w="498235" h="365521">
                  <a:moveTo>
                    <a:pt x="203200" y="0"/>
                  </a:moveTo>
                  <a:lnTo>
                    <a:pt x="498235" y="0"/>
                  </a:lnTo>
                  <a:lnTo>
                    <a:pt x="295035" y="365521"/>
                  </a:lnTo>
                  <a:lnTo>
                    <a:pt x="0" y="365521"/>
                  </a:lnTo>
                  <a:lnTo>
                    <a:pt x="203200" y="0"/>
                  </a:lnTo>
                  <a:close/>
                </a:path>
              </a:pathLst>
            </a:custGeom>
            <a:solidFill>
              <a:srgbClr val="FFFFFF"/>
            </a:solidFill>
          </p:spPr>
        </p:sp>
        <p:sp>
          <p:nvSpPr>
            <p:cNvPr id="19" name="TextBox 19"/>
            <p:cNvSpPr txBox="1"/>
            <p:nvPr/>
          </p:nvSpPr>
          <p:spPr>
            <a:xfrm>
              <a:off x="101600" y="-57150"/>
              <a:ext cx="295035" cy="42267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80747">
            <a:off x="6754857" y="636196"/>
            <a:ext cx="9243571" cy="7571692"/>
            <a:chOff x="0" y="0"/>
            <a:chExt cx="498235" cy="408120"/>
          </a:xfrm>
        </p:grpSpPr>
        <p:sp>
          <p:nvSpPr>
            <p:cNvPr id="21" name="Freeform 21"/>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22" name="TextBox 22"/>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866664" y="1028700"/>
            <a:ext cx="8749882" cy="6727415"/>
            <a:chOff x="0" y="0"/>
            <a:chExt cx="42559567" cy="32722256"/>
          </a:xfrm>
        </p:grpSpPr>
        <p:sp>
          <p:nvSpPr>
            <p:cNvPr id="24" name="Freeform 24"/>
            <p:cNvSpPr/>
            <p:nvPr/>
          </p:nvSpPr>
          <p:spPr>
            <a:xfrm>
              <a:off x="0" y="0"/>
              <a:ext cx="42559604" cy="32722210"/>
            </a:xfrm>
            <a:custGeom>
              <a:avLst/>
              <a:gdLst/>
              <a:ahLst/>
              <a:cxnLst/>
              <a:rect l="l" t="t" r="r" b="b"/>
              <a:pathLst>
                <a:path w="42559604" h="32722210">
                  <a:moveTo>
                    <a:pt x="17184878" y="0"/>
                  </a:moveTo>
                  <a:lnTo>
                    <a:pt x="0" y="32722210"/>
                  </a:lnTo>
                  <a:lnTo>
                    <a:pt x="25374727" y="32722210"/>
                  </a:lnTo>
                  <a:lnTo>
                    <a:pt x="42559604" y="0"/>
                  </a:lnTo>
                  <a:lnTo>
                    <a:pt x="17184878" y="0"/>
                  </a:lnTo>
                  <a:close/>
                </a:path>
              </a:pathLst>
            </a:custGeom>
            <a:blipFill>
              <a:blip r:embed="rId2"/>
              <a:stretch>
                <a:fillRect l="-12385" r="-12385"/>
              </a:stretch>
            </a:blipFill>
          </p:spPr>
        </p:sp>
      </p:grpSp>
      <p:grpSp>
        <p:nvGrpSpPr>
          <p:cNvPr id="25" name="Group 25"/>
          <p:cNvGrpSpPr/>
          <p:nvPr/>
        </p:nvGrpSpPr>
        <p:grpSpPr>
          <a:xfrm rot="-158499">
            <a:off x="11942094" y="3318661"/>
            <a:ext cx="9451126" cy="6826055"/>
            <a:chOff x="0" y="0"/>
            <a:chExt cx="42559567" cy="30738554"/>
          </a:xfrm>
        </p:grpSpPr>
        <p:sp>
          <p:nvSpPr>
            <p:cNvPr id="26" name="Freeform 26"/>
            <p:cNvSpPr/>
            <p:nvPr/>
          </p:nvSpPr>
          <p:spPr>
            <a:xfrm>
              <a:off x="0" y="0"/>
              <a:ext cx="42559604" cy="30738511"/>
            </a:xfrm>
            <a:custGeom>
              <a:avLst/>
              <a:gdLst/>
              <a:ahLst/>
              <a:cxnLst/>
              <a:rect l="l" t="t" r="r" b="b"/>
              <a:pathLst>
                <a:path w="42559604" h="30738511">
                  <a:moveTo>
                    <a:pt x="17184878" y="0"/>
                  </a:moveTo>
                  <a:lnTo>
                    <a:pt x="0" y="30738511"/>
                  </a:lnTo>
                  <a:lnTo>
                    <a:pt x="25374727" y="30738511"/>
                  </a:lnTo>
                  <a:lnTo>
                    <a:pt x="42559604" y="0"/>
                  </a:lnTo>
                  <a:lnTo>
                    <a:pt x="17184878" y="0"/>
                  </a:lnTo>
                  <a:close/>
                </a:path>
              </a:pathLst>
            </a:custGeom>
            <a:blipFill>
              <a:blip r:embed="rId3"/>
              <a:stretch>
                <a:fillRect l="-9739" r="-9739"/>
              </a:stretch>
            </a:blipFill>
          </p:spPr>
        </p:sp>
      </p:grpSp>
      <p:grpSp>
        <p:nvGrpSpPr>
          <p:cNvPr id="27" name="Group 27"/>
          <p:cNvGrpSpPr/>
          <p:nvPr/>
        </p:nvGrpSpPr>
        <p:grpSpPr>
          <a:xfrm rot="1818284">
            <a:off x="17185913" y="4588052"/>
            <a:ext cx="3561961" cy="8441467"/>
            <a:chOff x="0" y="0"/>
            <a:chExt cx="841272" cy="1993724"/>
          </a:xfrm>
        </p:grpSpPr>
        <p:sp>
          <p:nvSpPr>
            <p:cNvPr id="28" name="Freeform 28"/>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29" name="TextBox 29"/>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0" y="5143500"/>
            <a:ext cx="7623566" cy="5225230"/>
            <a:chOff x="0" y="0"/>
            <a:chExt cx="42559567" cy="29170541"/>
          </a:xfrm>
        </p:grpSpPr>
        <p:sp>
          <p:nvSpPr>
            <p:cNvPr id="31" name="Freeform 31"/>
            <p:cNvSpPr/>
            <p:nvPr/>
          </p:nvSpPr>
          <p:spPr>
            <a:xfrm>
              <a:off x="0" y="0"/>
              <a:ext cx="42559604" cy="29170502"/>
            </a:xfrm>
            <a:custGeom>
              <a:avLst/>
              <a:gdLst/>
              <a:ahLst/>
              <a:cxnLst/>
              <a:rect l="l" t="t" r="r" b="b"/>
              <a:pathLst>
                <a:path w="42559604" h="29170502">
                  <a:moveTo>
                    <a:pt x="17184878" y="0"/>
                  </a:moveTo>
                  <a:lnTo>
                    <a:pt x="0" y="29170502"/>
                  </a:lnTo>
                  <a:lnTo>
                    <a:pt x="25374727" y="29170502"/>
                  </a:lnTo>
                  <a:lnTo>
                    <a:pt x="42559604" y="0"/>
                  </a:lnTo>
                  <a:lnTo>
                    <a:pt x="17184878" y="0"/>
                  </a:lnTo>
                  <a:close/>
                </a:path>
              </a:pathLst>
            </a:custGeom>
            <a:blipFill>
              <a:blip r:embed="rId4"/>
              <a:stretch>
                <a:fillRect l="-10924" r="-10924"/>
              </a:stretch>
            </a:blipFill>
          </p:spPr>
        </p:sp>
      </p:grpSp>
      <p:sp>
        <p:nvSpPr>
          <p:cNvPr id="32" name="TextBox 32"/>
          <p:cNvSpPr txBox="1"/>
          <p:nvPr/>
        </p:nvSpPr>
        <p:spPr>
          <a:xfrm>
            <a:off x="612943" y="376104"/>
            <a:ext cx="9761357" cy="2101850"/>
          </a:xfrm>
          <a:prstGeom prst="rect">
            <a:avLst/>
          </a:prstGeom>
        </p:spPr>
        <p:txBody>
          <a:bodyPr lIns="0" tIns="0" rIns="0" bIns="0" rtlCol="0" anchor="t">
            <a:spAutoFit/>
          </a:bodyPr>
          <a:lstStyle/>
          <a:p>
            <a:pPr algn="ctr">
              <a:lnSpc>
                <a:spcPts val="8650"/>
              </a:lnSpc>
            </a:pPr>
            <a:r>
              <a:rPr lang="en-US" sz="5000">
                <a:solidFill>
                  <a:srgbClr val="431096"/>
                </a:solidFill>
                <a:latin typeface="Paytone One"/>
              </a:rPr>
              <a:t>GIẢI QUYẾT TÌNH TRẠNG </a:t>
            </a:r>
          </a:p>
          <a:p>
            <a:pPr marL="0" lvl="0" indent="0" algn="ctr">
              <a:lnSpc>
                <a:spcPts val="8650"/>
              </a:lnSpc>
              <a:spcBef>
                <a:spcPct val="0"/>
              </a:spcBef>
            </a:pPr>
            <a:r>
              <a:rPr lang="en-US" sz="5000">
                <a:solidFill>
                  <a:srgbClr val="431096"/>
                </a:solidFill>
                <a:latin typeface="Paytone One"/>
              </a:rPr>
              <a:t>THIẾU VIỆC Ở NÔNG THÔN</a:t>
            </a:r>
          </a:p>
        </p:txBody>
      </p:sp>
      <p:sp>
        <p:nvSpPr>
          <p:cNvPr id="33" name="TextBox 33"/>
          <p:cNvSpPr txBox="1"/>
          <p:nvPr/>
        </p:nvSpPr>
        <p:spPr>
          <a:xfrm>
            <a:off x="1031989" y="2522780"/>
            <a:ext cx="6353823" cy="2492990"/>
          </a:xfrm>
          <a:prstGeom prst="rect">
            <a:avLst/>
          </a:prstGeom>
        </p:spPr>
        <p:txBody>
          <a:bodyPr lIns="0" tIns="0" rIns="0" bIns="0" rtlCol="0" anchor="t">
            <a:spAutoFit/>
          </a:bodyPr>
          <a:lstStyle/>
          <a:p>
            <a:pPr algn="just">
              <a:lnSpc>
                <a:spcPct val="150000"/>
              </a:lnSpc>
              <a:spcBef>
                <a:spcPct val="0"/>
              </a:spcBef>
            </a:pP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nghề</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phụ</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khôi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nghề</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truyền</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thống</a:t>
            </a:r>
            <a:r>
              <a:rPr lang="en-US" sz="3600" b="1" dirty="0">
                <a:solidFill>
                  <a:srgbClr val="C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để</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giải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quyết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thiếu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endParaRPr lang="en-US" sz="3600" dirty="0">
              <a:solidFill>
                <a:srgbClr val="000000"/>
              </a:solidFill>
              <a:latin typeface="#9Slide03 Cabin Condensed" panose="00000506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2000"/>
                                        <p:tgtEl>
                                          <p:spTgt spid="27"/>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17999">
            <a:off x="-2439781" y="-2426142"/>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818284">
            <a:off x="17655473" y="2905987"/>
            <a:ext cx="3194203" cy="9961116"/>
            <a:chOff x="0" y="0"/>
            <a:chExt cx="841272" cy="2623504"/>
          </a:xfrm>
        </p:grpSpPr>
        <p:sp>
          <p:nvSpPr>
            <p:cNvPr id="16" name="Freeform 1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7" name="TextBox 17"/>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818284">
            <a:off x="14186653" y="6974300"/>
            <a:ext cx="274711" cy="11053763"/>
            <a:chOff x="0" y="0"/>
            <a:chExt cx="72352" cy="2911279"/>
          </a:xfrm>
        </p:grpSpPr>
        <p:sp>
          <p:nvSpPr>
            <p:cNvPr id="19" name="Freeform 1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0" name="TextBox 2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836049" y="809116"/>
            <a:ext cx="5848405" cy="10026938"/>
            <a:chOff x="0" y="0"/>
            <a:chExt cx="22235160" cy="38121603"/>
          </a:xfrm>
        </p:grpSpPr>
        <p:sp>
          <p:nvSpPr>
            <p:cNvPr id="22" name="Freeform 22"/>
            <p:cNvSpPr/>
            <p:nvPr/>
          </p:nvSpPr>
          <p:spPr>
            <a:xfrm>
              <a:off x="0" y="0"/>
              <a:ext cx="22235161" cy="38121589"/>
            </a:xfrm>
            <a:custGeom>
              <a:avLst/>
              <a:gdLst/>
              <a:ahLst/>
              <a:cxnLst/>
              <a:rect l="l" t="t" r="r" b="b"/>
              <a:pathLst>
                <a:path w="22235161" h="38121589">
                  <a:moveTo>
                    <a:pt x="7366" y="0"/>
                  </a:moveTo>
                  <a:lnTo>
                    <a:pt x="0" y="38121589"/>
                  </a:lnTo>
                  <a:lnTo>
                    <a:pt x="22235161" y="38121589"/>
                  </a:lnTo>
                  <a:lnTo>
                    <a:pt x="7366" y="0"/>
                  </a:lnTo>
                  <a:close/>
                </a:path>
              </a:pathLst>
            </a:custGeom>
            <a:blipFill>
              <a:blip r:embed="rId2"/>
              <a:stretch>
                <a:fillRect l="-78907" r="-78907"/>
              </a:stretch>
            </a:blipFill>
          </p:spPr>
        </p:sp>
      </p:grpSp>
      <p:grpSp>
        <p:nvGrpSpPr>
          <p:cNvPr id="23" name="Group 23"/>
          <p:cNvGrpSpPr/>
          <p:nvPr/>
        </p:nvGrpSpPr>
        <p:grpSpPr>
          <a:xfrm rot="8959574">
            <a:off x="91772" y="-2071773"/>
            <a:ext cx="274711" cy="11053763"/>
            <a:chOff x="0" y="0"/>
            <a:chExt cx="72352" cy="2911279"/>
          </a:xfrm>
        </p:grpSpPr>
        <p:sp>
          <p:nvSpPr>
            <p:cNvPr id="24" name="Freeform 2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5" name="TextBox 2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4797673" y="-1555190"/>
            <a:ext cx="22878146" cy="3556926"/>
            <a:chOff x="0" y="0"/>
            <a:chExt cx="2247054" cy="349355"/>
          </a:xfrm>
        </p:grpSpPr>
        <p:sp>
          <p:nvSpPr>
            <p:cNvPr id="27" name="Freeform 27"/>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8" name="TextBox 28"/>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8959574">
            <a:off x="5721043" y="-8348810"/>
            <a:ext cx="274711" cy="11053763"/>
            <a:chOff x="0" y="0"/>
            <a:chExt cx="72352" cy="2911279"/>
          </a:xfrm>
        </p:grpSpPr>
        <p:sp>
          <p:nvSpPr>
            <p:cNvPr id="30" name="Freeform 30"/>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1"/>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6180597" y="2526013"/>
            <a:ext cx="11263470" cy="1573957"/>
          </a:xfrm>
          <a:prstGeom prst="rect">
            <a:avLst/>
          </a:prstGeom>
        </p:spPr>
        <p:txBody>
          <a:bodyPr wrap="square" lIns="0" tIns="0" rIns="0" bIns="0" rtlCol="0" anchor="t">
            <a:spAutoFit/>
          </a:bodyPr>
          <a:lstStyle/>
          <a:p>
            <a:pPr>
              <a:lnSpc>
                <a:spcPct val="150000"/>
              </a:lnSpc>
              <a:spcBef>
                <a:spcPct val="0"/>
              </a:spcBef>
            </a:pPr>
            <a:r>
              <a:rPr lang="en-US" sz="3600" dirty="0" err="1" smtClean="0">
                <a:solidFill>
                  <a:srgbClr val="000000"/>
                </a:solidFill>
                <a:latin typeface="#9Slide03 Cabin Condensed" panose="00000506000000000000" pitchFamily="2" charset="-93"/>
              </a:rPr>
              <a:t>Tăng</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thu</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nhập</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cho</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người</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dân</a:t>
            </a:r>
            <a:endParaRPr lang="en-US" sz="3600" dirty="0" smtClean="0">
              <a:solidFill>
                <a:srgbClr val="000000"/>
              </a:solidFill>
              <a:latin typeface="#9Slide03 Cabin Condensed" panose="00000506000000000000" pitchFamily="2" charset="-93"/>
            </a:endParaRPr>
          </a:p>
          <a:p>
            <a:pPr>
              <a:lnSpc>
                <a:spcPct val="150000"/>
              </a:lnSpc>
              <a:spcBef>
                <a:spcPct val="0"/>
              </a:spcBef>
            </a:pPr>
            <a:r>
              <a:rPr lang="en-US" sz="3600" dirty="0" err="1" smtClean="0">
                <a:solidFill>
                  <a:srgbClr val="000000"/>
                </a:solidFill>
                <a:latin typeface="#9Slide03 Cabin Condensed" panose="00000506000000000000" pitchFamily="2" charset="-93"/>
              </a:rPr>
              <a:t>Cuộc</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sống</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ổn</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định</a:t>
            </a:r>
            <a:endParaRPr lang="en-US" sz="3600" dirty="0">
              <a:solidFill>
                <a:srgbClr val="000000"/>
              </a:solidFill>
              <a:latin typeface="#9Slide03 Cabin Condensed" panose="00000506000000000000" pitchFamily="2" charset="-93"/>
            </a:endParaRPr>
          </a:p>
        </p:txBody>
      </p:sp>
      <p:sp>
        <p:nvSpPr>
          <p:cNvPr id="39" name="TextBox 39"/>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3</a:t>
            </a:r>
            <a:endParaRPr lang="en-US" sz="7300" dirty="0">
              <a:solidFill>
                <a:srgbClr val="F4F5D3"/>
              </a:solidFill>
              <a:latin typeface="Paytone One"/>
            </a:endParaRPr>
          </a:p>
        </p:txBody>
      </p:sp>
      <p:sp>
        <p:nvSpPr>
          <p:cNvPr id="40" name="TextBox 40"/>
          <p:cNvSpPr txBox="1"/>
          <p:nvPr/>
        </p:nvSpPr>
        <p:spPr>
          <a:xfrm>
            <a:off x="8772465" y="198946"/>
            <a:ext cx="8248498" cy="1326773"/>
          </a:xfrm>
          <a:prstGeom prst="rect">
            <a:avLst/>
          </a:prstGeom>
        </p:spPr>
        <p:txBody>
          <a:bodyPr lIns="0" tIns="0" rIns="0" bIns="0" rtlCol="0" anchor="t">
            <a:spAutoFit/>
          </a:bodyPr>
          <a:lstStyle/>
          <a:p>
            <a:pPr algn="r">
              <a:lnSpc>
                <a:spcPts val="11244"/>
              </a:lnSpc>
            </a:pPr>
            <a:r>
              <a:rPr lang="en-US" sz="8000" dirty="0" smtClean="0">
                <a:solidFill>
                  <a:srgbClr val="431096"/>
                </a:solidFill>
                <a:latin typeface="Paytone One"/>
              </a:rPr>
              <a:t>Ý NGHĨA</a:t>
            </a:r>
            <a:endParaRPr lang="en-US" sz="8000" dirty="0">
              <a:solidFill>
                <a:srgbClr val="431096"/>
              </a:solidFill>
              <a:latin typeface="Paytone One"/>
            </a:endParaRPr>
          </a:p>
        </p:txBody>
      </p:sp>
      <p:sp>
        <p:nvSpPr>
          <p:cNvPr id="41" name="TextBox 41"/>
          <p:cNvSpPr txBox="1"/>
          <p:nvPr/>
        </p:nvSpPr>
        <p:spPr>
          <a:xfrm>
            <a:off x="8649669" y="1630882"/>
            <a:ext cx="8248498" cy="615490"/>
          </a:xfrm>
          <a:prstGeom prst="rect">
            <a:avLst/>
          </a:prstGeom>
        </p:spPr>
        <p:txBody>
          <a:bodyPr lIns="0" tIns="0" rIns="0" bIns="0" rtlCol="0" anchor="t">
            <a:spAutoFit/>
          </a:bodyPr>
          <a:lstStyle/>
          <a:p>
            <a:pPr algn="r">
              <a:lnSpc>
                <a:spcPts val="5190"/>
              </a:lnSpc>
            </a:pPr>
            <a:r>
              <a:rPr lang="vi-VN" sz="3000" dirty="0">
                <a:solidFill>
                  <a:srgbClr val="431096"/>
                </a:solidFill>
                <a:latin typeface="Sedgwick Ave"/>
              </a:rPr>
              <a:t>của việc giải quyết vấn đề việc làm ở địa phương</a:t>
            </a:r>
            <a:endParaRPr lang="en-US" sz="3000" dirty="0">
              <a:solidFill>
                <a:srgbClr val="431096"/>
              </a:solidFill>
              <a:latin typeface="Sedgwick Ave"/>
            </a:endParaRPr>
          </a:p>
        </p:txBody>
      </p:sp>
      <p:sp>
        <p:nvSpPr>
          <p:cNvPr id="42" name="TextBox 42"/>
          <p:cNvSpPr txBox="1"/>
          <p:nvPr/>
        </p:nvSpPr>
        <p:spPr>
          <a:xfrm>
            <a:off x="9357479" y="5071449"/>
            <a:ext cx="8090076" cy="3235950"/>
          </a:xfrm>
          <a:prstGeom prst="rect">
            <a:avLst/>
          </a:prstGeom>
        </p:spPr>
        <p:txBody>
          <a:bodyPr lIns="0" tIns="0" rIns="0" bIns="0" rtlCol="0" anchor="t">
            <a:spAutoFit/>
          </a:bodyPr>
          <a:lstStyle/>
          <a:p>
            <a:pPr>
              <a:lnSpc>
                <a:spcPct val="150000"/>
              </a:lnSpc>
              <a:spcBef>
                <a:spcPct val="0"/>
              </a:spcBef>
            </a:pPr>
            <a:r>
              <a:rPr lang="vi-VN" sz="3600" dirty="0">
                <a:solidFill>
                  <a:srgbClr val="000000"/>
                </a:solidFill>
                <a:latin typeface="#9Slide03 Cabin Condensed" panose="00000506000000000000" pitchFamily="2" charset="-93"/>
              </a:rPr>
              <a:t>Thúc đẩy sản xuất, tăng trưởng kinh tế</a:t>
            </a:r>
          </a:p>
          <a:p>
            <a:pPr>
              <a:lnSpc>
                <a:spcPct val="150000"/>
              </a:lnSpc>
              <a:spcBef>
                <a:spcPct val="0"/>
              </a:spcBef>
            </a:pPr>
            <a:r>
              <a:rPr lang="vi-VN" sz="3600" dirty="0">
                <a:solidFill>
                  <a:srgbClr val="000000"/>
                </a:solidFill>
                <a:latin typeface="#9Slide03 Cabin Condensed" panose="00000506000000000000" pitchFamily="2" charset="-93"/>
              </a:rPr>
              <a:t>Phòng, chống, hạn chế các tiêu cực xã hội, giữ vững được kỉ cương, nề nếp xã hội. </a:t>
            </a:r>
          </a:p>
          <a:p>
            <a:pPr>
              <a:lnSpc>
                <a:spcPct val="150000"/>
              </a:lnSpc>
              <a:spcBef>
                <a:spcPct val="0"/>
              </a:spcBef>
            </a:pPr>
            <a:endParaRPr lang="vi-VN" sz="3600" dirty="0" err="1" smtClean="0">
              <a:solidFill>
                <a:srgbClr val="000000"/>
              </a:solidFill>
              <a:latin typeface="#9Slide03 Cabin Condensed" panose="00000506000000000000" pitchFamily="2" charset="-93"/>
            </a:endParaRPr>
          </a:p>
        </p:txBody>
      </p:sp>
      <p:sp>
        <p:nvSpPr>
          <p:cNvPr id="43" name="TextBox 43"/>
          <p:cNvSpPr txBox="1"/>
          <p:nvPr/>
        </p:nvSpPr>
        <p:spPr>
          <a:xfrm>
            <a:off x="7089831" y="8333640"/>
            <a:ext cx="8585499" cy="1573957"/>
          </a:xfrm>
          <a:prstGeom prst="rect">
            <a:avLst/>
          </a:prstGeom>
        </p:spPr>
        <p:txBody>
          <a:bodyPr wrap="square" lIns="0" tIns="0" rIns="0" bIns="0" rtlCol="0" anchor="t">
            <a:spAutoFit/>
          </a:bodyPr>
          <a:lstStyle/>
          <a:p>
            <a:pPr>
              <a:lnSpc>
                <a:spcPct val="150000"/>
              </a:lnSpc>
              <a:spcBef>
                <a:spcPct val="0"/>
              </a:spcBef>
            </a:pPr>
            <a:r>
              <a:rPr lang="en-US" sz="3600" dirty="0" err="1">
                <a:solidFill>
                  <a:srgbClr val="000000"/>
                </a:solidFill>
                <a:latin typeface="#9Slide03 Cabin Condensed" panose="00000506000000000000" pitchFamily="2" charset="-93"/>
              </a:rPr>
              <a:t>Thúc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xã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hội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sẽ</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ổn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định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mọi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mặt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y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a:t>
            </a:r>
          </a:p>
        </p:txBody>
      </p:sp>
      <p:pic>
        <p:nvPicPr>
          <p:cNvPr id="1026" name="Picture 2" descr="Vì sao thu nhập của dân cư ít hơn chi tiêu? - Tạp chí Kinh tế Sài G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692" y="5248042"/>
            <a:ext cx="3391387" cy="2256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ính sách thu nhập (Income policy) là gì? Công cụ của chính sách thu nh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126" y="2488398"/>
            <a:ext cx="2925586" cy="18548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a:stretch>
            <a:fillRect/>
          </a:stretch>
        </p:blipFill>
        <p:spPr>
          <a:xfrm>
            <a:off x="3665334" y="8614828"/>
            <a:ext cx="3028950" cy="1514475"/>
          </a:xfrm>
          <a:prstGeom prst="rect">
            <a:avLst/>
          </a:prstGeom>
        </p:spPr>
      </p:pic>
    </p:spTree>
    <p:extLst>
      <p:ext uri="{BB962C8B-B14F-4D97-AF65-F5344CB8AC3E}">
        <p14:creationId xmlns:p14="http://schemas.microsoft.com/office/powerpoint/2010/main" val="1538208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ircle(in)">
                                      <p:cBhvr>
                                        <p:cTn id="17" dur="2000"/>
                                        <p:tgtEl>
                                          <p:spTgt spid="43"/>
                                        </p:tgtEl>
                                      </p:cBhvr>
                                    </p:animEffect>
                                  </p:childTnLst>
                                </p:cTn>
                              </p:par>
                              <p:par>
                                <p:cTn id="18" presetID="6" presetClass="entr" presetSubtype="16"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circle(in)">
                                      <p:cBhvr>
                                        <p:cTn id="20" dur="2000"/>
                                        <p:tgtEl>
                                          <p:spTgt spid="1028"/>
                                        </p:tgtEl>
                                      </p:cBhvr>
                                    </p:animEffect>
                                  </p:childTnLst>
                                </p:cTn>
                              </p:par>
                              <p:par>
                                <p:cTn id="21" presetID="6"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par>
                                <p:cTn id="24" presetID="6" presetClass="entr" presetSubtype="16"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24455" y="2938013"/>
            <a:ext cx="2627655" cy="22581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90358" y="2938013"/>
            <a:ext cx="2627655" cy="2258141"/>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956261" y="2938013"/>
            <a:ext cx="2627655" cy="2258141"/>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220606" y="2938013"/>
            <a:ext cx="2627655" cy="2258141"/>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84247" y="3138813"/>
            <a:ext cx="2140812" cy="1854479"/>
          </a:xfrm>
          <a:custGeom>
            <a:avLst/>
            <a:gdLst/>
            <a:ahLst/>
            <a:cxnLst/>
            <a:rect l="l" t="t" r="r" b="b"/>
            <a:pathLst>
              <a:path w="2140812" h="1854479">
                <a:moveTo>
                  <a:pt x="0" y="0"/>
                </a:moveTo>
                <a:lnTo>
                  <a:pt x="2140812" y="0"/>
                </a:lnTo>
                <a:lnTo>
                  <a:pt x="2140812" y="1854478"/>
                </a:lnTo>
                <a:lnTo>
                  <a:pt x="0" y="18544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5955772" y="3138813"/>
            <a:ext cx="2129568" cy="1844739"/>
          </a:xfrm>
          <a:custGeom>
            <a:avLst/>
            <a:gdLst/>
            <a:ahLst/>
            <a:cxnLst/>
            <a:rect l="l" t="t" r="r" b="b"/>
            <a:pathLst>
              <a:path w="2129568" h="1844739">
                <a:moveTo>
                  <a:pt x="0" y="0"/>
                </a:moveTo>
                <a:lnTo>
                  <a:pt x="2129568" y="0"/>
                </a:lnTo>
                <a:lnTo>
                  <a:pt x="2129568" y="1844738"/>
                </a:lnTo>
                <a:lnTo>
                  <a:pt x="0" y="184473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10227297" y="3159601"/>
            <a:ext cx="2118325" cy="1834999"/>
          </a:xfrm>
          <a:custGeom>
            <a:avLst/>
            <a:gdLst/>
            <a:ahLst/>
            <a:cxnLst/>
            <a:rect l="l" t="t" r="r" b="b"/>
            <a:pathLst>
              <a:path w="2118325" h="1834999">
                <a:moveTo>
                  <a:pt x="0" y="0"/>
                </a:moveTo>
                <a:lnTo>
                  <a:pt x="2118324" y="0"/>
                </a:lnTo>
                <a:lnTo>
                  <a:pt x="2118324" y="1834999"/>
                </a:lnTo>
                <a:lnTo>
                  <a:pt x="0" y="183499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4463272" y="3133288"/>
            <a:ext cx="2142323" cy="1855787"/>
          </a:xfrm>
          <a:custGeom>
            <a:avLst/>
            <a:gdLst/>
            <a:ahLst/>
            <a:cxnLst/>
            <a:rect l="l" t="t" r="r" b="b"/>
            <a:pathLst>
              <a:path w="2142323" h="1855787">
                <a:moveTo>
                  <a:pt x="0" y="0"/>
                </a:moveTo>
                <a:lnTo>
                  <a:pt x="2142323" y="0"/>
                </a:lnTo>
                <a:lnTo>
                  <a:pt x="2142323" y="1855788"/>
                </a:lnTo>
                <a:lnTo>
                  <a:pt x="0" y="1855788"/>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18" name="AutoShape 18"/>
          <p:cNvSpPr/>
          <p:nvPr/>
        </p:nvSpPr>
        <p:spPr>
          <a:xfrm>
            <a:off x="5897880" y="9001273"/>
            <a:ext cx="6492240" cy="0"/>
          </a:xfrm>
          <a:prstGeom prst="line">
            <a:avLst/>
          </a:prstGeom>
          <a:ln w="123825" cap="rnd">
            <a:solidFill>
              <a:srgbClr val="431096"/>
            </a:solidFill>
            <a:prstDash val="solid"/>
            <a:headEnd type="none" w="sm" len="sm"/>
            <a:tailEnd type="none" w="sm" len="sm"/>
          </a:ln>
        </p:spPr>
      </p:sp>
      <p:grpSp>
        <p:nvGrpSpPr>
          <p:cNvPr id="19" name="Group 19"/>
          <p:cNvGrpSpPr/>
          <p:nvPr/>
        </p:nvGrpSpPr>
        <p:grpSpPr>
          <a:xfrm rot="1818284">
            <a:off x="-900438" y="-6775136"/>
            <a:ext cx="3194203" cy="10428997"/>
            <a:chOff x="0" y="0"/>
            <a:chExt cx="841272" cy="2746732"/>
          </a:xfrm>
        </p:grpSpPr>
        <p:sp>
          <p:nvSpPr>
            <p:cNvPr id="20" name="Freeform 20"/>
            <p:cNvSpPr/>
            <p:nvPr/>
          </p:nvSpPr>
          <p:spPr>
            <a:xfrm>
              <a:off x="0" y="0"/>
              <a:ext cx="841272" cy="2746732"/>
            </a:xfrm>
            <a:custGeom>
              <a:avLst/>
              <a:gdLst/>
              <a:ahLst/>
              <a:cxnLst/>
              <a:rect l="l" t="t" r="r" b="b"/>
              <a:pathLst>
                <a:path w="841272" h="2746732">
                  <a:moveTo>
                    <a:pt x="0" y="0"/>
                  </a:moveTo>
                  <a:lnTo>
                    <a:pt x="841272" y="0"/>
                  </a:lnTo>
                  <a:lnTo>
                    <a:pt x="841272" y="2746732"/>
                  </a:lnTo>
                  <a:lnTo>
                    <a:pt x="0" y="2746732"/>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21"/>
            <p:cNvSpPr txBox="1"/>
            <p:nvPr/>
          </p:nvSpPr>
          <p:spPr>
            <a:xfrm>
              <a:off x="0" y="-57150"/>
              <a:ext cx="841272" cy="280388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818284">
            <a:off x="-1620346" y="473718"/>
            <a:ext cx="274711" cy="11053763"/>
            <a:chOff x="0" y="0"/>
            <a:chExt cx="72352" cy="2911279"/>
          </a:xfrm>
        </p:grpSpPr>
        <p:sp>
          <p:nvSpPr>
            <p:cNvPr id="23" name="Freeform 2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4" name="TextBox 24"/>
            <p:cNvSpPr txBox="1"/>
            <p:nvPr/>
          </p:nvSpPr>
          <p:spPr>
            <a:xfrm>
              <a:off x="0" y="-85725"/>
              <a:ext cx="72352" cy="2997004"/>
            </a:xfrm>
            <a:prstGeom prst="rect">
              <a:avLst/>
            </a:prstGeom>
          </p:spPr>
          <p:txBody>
            <a:bodyPr lIns="50800" tIns="50800" rIns="50800" bIns="50800" rtlCol="0" anchor="ctr"/>
            <a:lstStyle/>
            <a:p>
              <a:pPr algn="ctr">
                <a:lnSpc>
                  <a:spcPts val="3919"/>
                </a:lnSpc>
              </a:pPr>
              <a:endParaRPr/>
            </a:p>
          </p:txBody>
        </p:sp>
      </p:grpSp>
      <p:grpSp>
        <p:nvGrpSpPr>
          <p:cNvPr id="25" name="Group 25"/>
          <p:cNvGrpSpPr/>
          <p:nvPr/>
        </p:nvGrpSpPr>
        <p:grpSpPr>
          <a:xfrm rot="1818284">
            <a:off x="18398592" y="2905987"/>
            <a:ext cx="3194203" cy="9961116"/>
            <a:chOff x="0" y="0"/>
            <a:chExt cx="841272" cy="2623504"/>
          </a:xfrm>
        </p:grpSpPr>
        <p:sp>
          <p:nvSpPr>
            <p:cNvPr id="26" name="Freeform 2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7" name="TextBox 27"/>
            <p:cNvSpPr txBox="1"/>
            <p:nvPr/>
          </p:nvSpPr>
          <p:spPr>
            <a:xfrm>
              <a:off x="0" y="-95250"/>
              <a:ext cx="841272" cy="2718754"/>
            </a:xfrm>
            <a:prstGeom prst="rect">
              <a:avLst/>
            </a:prstGeom>
          </p:spPr>
          <p:txBody>
            <a:bodyPr lIns="50800" tIns="50800" rIns="50800" bIns="50800" rtlCol="0" anchor="ctr"/>
            <a:lstStyle/>
            <a:p>
              <a:pPr algn="ctr">
                <a:lnSpc>
                  <a:spcPts val="4899"/>
                </a:lnSpc>
              </a:pPr>
              <a:endParaRPr/>
            </a:p>
          </p:txBody>
        </p:sp>
      </p:grpSp>
      <p:grpSp>
        <p:nvGrpSpPr>
          <p:cNvPr id="28" name="Group 28"/>
          <p:cNvGrpSpPr/>
          <p:nvPr/>
        </p:nvGrpSpPr>
        <p:grpSpPr>
          <a:xfrm rot="1818284">
            <a:off x="14543092" y="7834319"/>
            <a:ext cx="232054" cy="10835978"/>
            <a:chOff x="0" y="0"/>
            <a:chExt cx="61117" cy="2853920"/>
          </a:xfrm>
        </p:grpSpPr>
        <p:sp>
          <p:nvSpPr>
            <p:cNvPr id="29" name="Freeform 29"/>
            <p:cNvSpPr/>
            <p:nvPr/>
          </p:nvSpPr>
          <p:spPr>
            <a:xfrm>
              <a:off x="0" y="0"/>
              <a:ext cx="61117" cy="2853920"/>
            </a:xfrm>
            <a:custGeom>
              <a:avLst/>
              <a:gdLst/>
              <a:ahLst/>
              <a:cxnLst/>
              <a:rect l="l" t="t" r="r" b="b"/>
              <a:pathLst>
                <a:path w="61117" h="2853920">
                  <a:moveTo>
                    <a:pt x="0" y="0"/>
                  </a:moveTo>
                  <a:lnTo>
                    <a:pt x="61117" y="0"/>
                  </a:lnTo>
                  <a:lnTo>
                    <a:pt x="61117" y="2853920"/>
                  </a:lnTo>
                  <a:lnTo>
                    <a:pt x="0" y="2853920"/>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0" name="TextBox 30"/>
            <p:cNvSpPr txBox="1"/>
            <p:nvPr/>
          </p:nvSpPr>
          <p:spPr>
            <a:xfrm>
              <a:off x="0" y="-57150"/>
              <a:ext cx="61117" cy="2911070"/>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2038960" y="3469841"/>
            <a:ext cx="1431386" cy="1182682"/>
          </a:xfrm>
          <a:custGeom>
            <a:avLst/>
            <a:gdLst/>
            <a:ahLst/>
            <a:cxnLst/>
            <a:rect l="l" t="t" r="r" b="b"/>
            <a:pathLst>
              <a:path w="1431386" h="1182682">
                <a:moveTo>
                  <a:pt x="0" y="0"/>
                </a:moveTo>
                <a:lnTo>
                  <a:pt x="1431386" y="0"/>
                </a:lnTo>
                <a:lnTo>
                  <a:pt x="1431386" y="1182682"/>
                </a:lnTo>
                <a:lnTo>
                  <a:pt x="0" y="11826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a:off x="6328415" y="3384959"/>
            <a:ext cx="1384283" cy="1384283"/>
          </a:xfrm>
          <a:custGeom>
            <a:avLst/>
            <a:gdLst/>
            <a:ahLst/>
            <a:cxnLst/>
            <a:rect l="l" t="t" r="r" b="b"/>
            <a:pathLst>
              <a:path w="1384283" h="1384283">
                <a:moveTo>
                  <a:pt x="0" y="0"/>
                </a:moveTo>
                <a:lnTo>
                  <a:pt x="1384282" y="0"/>
                </a:lnTo>
                <a:lnTo>
                  <a:pt x="1384282" y="1384283"/>
                </a:lnTo>
                <a:lnTo>
                  <a:pt x="0" y="13842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10610249" y="3604397"/>
            <a:ext cx="1352421" cy="1048126"/>
          </a:xfrm>
          <a:custGeom>
            <a:avLst/>
            <a:gdLst/>
            <a:ahLst/>
            <a:cxnLst/>
            <a:rect l="l" t="t" r="r" b="b"/>
            <a:pathLst>
              <a:path w="1352421" h="1048126">
                <a:moveTo>
                  <a:pt x="0" y="0"/>
                </a:moveTo>
                <a:lnTo>
                  <a:pt x="1352420" y="0"/>
                </a:lnTo>
                <a:lnTo>
                  <a:pt x="1352420" y="1048126"/>
                </a:lnTo>
                <a:lnTo>
                  <a:pt x="0" y="10481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34"/>
          <p:cNvSpPr/>
          <p:nvPr/>
        </p:nvSpPr>
        <p:spPr>
          <a:xfrm>
            <a:off x="14803241" y="3604397"/>
            <a:ext cx="1390955" cy="825880"/>
          </a:xfrm>
          <a:custGeom>
            <a:avLst/>
            <a:gdLst/>
            <a:ahLst/>
            <a:cxnLst/>
            <a:rect l="l" t="t" r="r" b="b"/>
            <a:pathLst>
              <a:path w="1390955" h="825880">
                <a:moveTo>
                  <a:pt x="0" y="0"/>
                </a:moveTo>
                <a:lnTo>
                  <a:pt x="1390955" y="0"/>
                </a:lnTo>
                <a:lnTo>
                  <a:pt x="1390955" y="825880"/>
                </a:lnTo>
                <a:lnTo>
                  <a:pt x="0" y="8258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5"/>
          <p:cNvSpPr txBox="1"/>
          <p:nvPr/>
        </p:nvSpPr>
        <p:spPr>
          <a:xfrm>
            <a:off x="1028700" y="5509272"/>
            <a:ext cx="3419165" cy="903258"/>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Lựa</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chọn</a:t>
            </a:r>
            <a:r>
              <a:rPr lang="en-US" sz="3032" spc="-90" dirty="0">
                <a:solidFill>
                  <a:srgbClr val="C00000"/>
                </a:solidFill>
                <a:latin typeface="#9Slide03 Cabin Condensed" panose="00000506000000000000" pitchFamily="2" charset="-93"/>
              </a:rPr>
              <a:t> </a:t>
            </a:r>
          </a:p>
          <a:p>
            <a:pPr algn="ctr">
              <a:lnSpc>
                <a:spcPts val="3426"/>
              </a:lnSpc>
            </a:pPr>
            <a:r>
              <a:rPr lang="en-US" sz="3032" spc="-90" dirty="0" err="1">
                <a:solidFill>
                  <a:srgbClr val="C00000"/>
                </a:solidFill>
                <a:latin typeface="#9Slide03 Cabin Condensed" panose="00000506000000000000" pitchFamily="2" charset="-93"/>
              </a:rPr>
              <a:t>công</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việc</a:t>
            </a:r>
            <a:r>
              <a:rPr lang="en-US" sz="3032" spc="-90" dirty="0">
                <a:solidFill>
                  <a:srgbClr val="C00000"/>
                </a:solidFill>
                <a:latin typeface="#9Slide03 Cabin Condensed" panose="00000506000000000000" pitchFamily="2" charset="-93"/>
              </a:rPr>
              <a:t> </a:t>
            </a:r>
          </a:p>
        </p:txBody>
      </p:sp>
      <p:sp>
        <p:nvSpPr>
          <p:cNvPr id="36" name="TextBox 36"/>
          <p:cNvSpPr txBox="1"/>
          <p:nvPr/>
        </p:nvSpPr>
        <p:spPr>
          <a:xfrm>
            <a:off x="5537488" y="5509272"/>
            <a:ext cx="2933394"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Nội</a:t>
            </a:r>
            <a:r>
              <a:rPr lang="en-US" sz="3032" spc="-90" dirty="0">
                <a:solidFill>
                  <a:srgbClr val="C00000"/>
                </a:solidFill>
                <a:latin typeface="#9Slide03 Cabin Condensed" panose="00000506000000000000" pitchFamily="2" charset="-93"/>
              </a:rPr>
              <a:t> dung</a:t>
            </a:r>
          </a:p>
        </p:txBody>
      </p:sp>
      <p:sp>
        <p:nvSpPr>
          <p:cNvPr id="37" name="TextBox 37"/>
          <p:cNvSpPr txBox="1"/>
          <p:nvPr/>
        </p:nvSpPr>
        <p:spPr>
          <a:xfrm>
            <a:off x="9536582" y="5509272"/>
            <a:ext cx="3467013"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Thời</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gian</a:t>
            </a:r>
            <a:endParaRPr lang="en-US" sz="3032" spc="-90" dirty="0">
              <a:solidFill>
                <a:srgbClr val="C00000"/>
              </a:solidFill>
              <a:latin typeface="#9Slide03 Cabin Condensed" panose="00000506000000000000" pitchFamily="2" charset="-93"/>
            </a:endParaRPr>
          </a:p>
        </p:txBody>
      </p:sp>
      <p:sp>
        <p:nvSpPr>
          <p:cNvPr id="38" name="TextBox 38"/>
          <p:cNvSpPr txBox="1"/>
          <p:nvPr/>
        </p:nvSpPr>
        <p:spPr>
          <a:xfrm>
            <a:off x="13809566" y="5509272"/>
            <a:ext cx="3449734"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Trình</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bày</a:t>
            </a:r>
            <a:endParaRPr lang="en-US" sz="3032" spc="-90" dirty="0">
              <a:solidFill>
                <a:srgbClr val="C00000"/>
              </a:solidFill>
              <a:latin typeface="#9Slide03 Cabin Condensed" panose="00000506000000000000" pitchFamily="2" charset="-93"/>
            </a:endParaRPr>
          </a:p>
        </p:txBody>
      </p:sp>
      <p:sp>
        <p:nvSpPr>
          <p:cNvPr id="39" name="TextBox 39"/>
          <p:cNvSpPr txBox="1"/>
          <p:nvPr/>
        </p:nvSpPr>
        <p:spPr>
          <a:xfrm>
            <a:off x="1037517" y="6459637"/>
            <a:ext cx="3434272" cy="2769989"/>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Nhóm</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thống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nhất</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chọn</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nghề</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yêu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thích</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đang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có</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nhu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cầu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cao</a:t>
            </a:r>
            <a:r>
              <a:rPr lang="en-US" sz="3000" b="1" dirty="0">
                <a:solidFill>
                  <a:srgbClr val="000000"/>
                </a:solidFill>
                <a:latin typeface="#9Slide03 Cabin Condensed" panose="00000506000000000000" pitchFamily="2" charset="-93"/>
              </a:rPr>
              <a:t> ở </a:t>
            </a:r>
            <a:r>
              <a:rPr lang="en-US" sz="3000" b="1" dirty="0" err="1">
                <a:solidFill>
                  <a:srgbClr val="000000"/>
                </a:solidFill>
                <a:latin typeface="#9Slide03 Cabin Condensed" panose="00000506000000000000" pitchFamily="2" charset="-93"/>
              </a:rPr>
              <a:t>địa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phương</a:t>
            </a:r>
            <a:endParaRPr lang="en-US" sz="3000" b="1" dirty="0">
              <a:solidFill>
                <a:srgbClr val="000000"/>
              </a:solidFill>
              <a:latin typeface="#9Slide03 Cabin Condensed" panose="00000506000000000000" pitchFamily="2" charset="-93"/>
            </a:endParaRPr>
          </a:p>
        </p:txBody>
      </p:sp>
      <p:sp>
        <p:nvSpPr>
          <p:cNvPr id="40" name="TextBox 40"/>
          <p:cNvSpPr txBox="1"/>
          <p:nvPr/>
        </p:nvSpPr>
        <p:spPr>
          <a:xfrm>
            <a:off x="5303420" y="6459637"/>
            <a:ext cx="3434272" cy="1384995"/>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Viết</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ra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các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yêu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cầu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đòi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hỏi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của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công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việc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đố</a:t>
            </a:r>
            <a:endParaRPr lang="en-US" sz="3000" b="1" dirty="0">
              <a:solidFill>
                <a:srgbClr val="000000"/>
              </a:solidFill>
              <a:latin typeface="#9Slide03 Cabin Condensed" panose="00000506000000000000" pitchFamily="2" charset="-93"/>
            </a:endParaRPr>
          </a:p>
        </p:txBody>
      </p:sp>
      <p:sp>
        <p:nvSpPr>
          <p:cNvPr id="41" name="TextBox 41"/>
          <p:cNvSpPr txBox="1"/>
          <p:nvPr/>
        </p:nvSpPr>
        <p:spPr>
          <a:xfrm>
            <a:off x="9569323" y="6459637"/>
            <a:ext cx="3434272" cy="619144"/>
          </a:xfrm>
          <a:prstGeom prst="rect">
            <a:avLst/>
          </a:prstGeom>
        </p:spPr>
        <p:txBody>
          <a:bodyPr lIns="0" tIns="0" rIns="0" bIns="0" rtlCol="0" anchor="t">
            <a:spAutoFit/>
          </a:bodyPr>
          <a:lstStyle/>
          <a:p>
            <a:pPr algn="ctr">
              <a:lnSpc>
                <a:spcPct val="150000"/>
              </a:lnSpc>
            </a:pPr>
            <a:r>
              <a:rPr lang="en-US" sz="3000" b="1" dirty="0" smtClean="0">
                <a:solidFill>
                  <a:srgbClr val="000000"/>
                </a:solidFill>
                <a:latin typeface="#9Slide03 Cabin Condensed" panose="00000506000000000000" pitchFamily="2" charset="-93"/>
              </a:rPr>
              <a:t>5 </a:t>
            </a:r>
            <a:r>
              <a:rPr lang="en-US" sz="3000" b="1" dirty="0" err="1">
                <a:solidFill>
                  <a:srgbClr val="000000"/>
                </a:solidFill>
                <a:latin typeface="#9Slide03 Cabin Condensed" panose="00000506000000000000" pitchFamily="2" charset="-93"/>
              </a:rPr>
              <a:t>phút</a:t>
            </a:r>
            <a:endParaRPr lang="en-US" sz="3000" b="1" dirty="0">
              <a:solidFill>
                <a:srgbClr val="000000"/>
              </a:solidFill>
              <a:latin typeface="#9Slide03 Cabin Condensed" panose="00000506000000000000" pitchFamily="2" charset="-93"/>
            </a:endParaRPr>
          </a:p>
        </p:txBody>
      </p:sp>
      <p:sp>
        <p:nvSpPr>
          <p:cNvPr id="42" name="TextBox 42"/>
          <p:cNvSpPr txBox="1"/>
          <p:nvPr/>
        </p:nvSpPr>
        <p:spPr>
          <a:xfrm>
            <a:off x="13817297" y="6459637"/>
            <a:ext cx="3434272" cy="1384995"/>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Tổ</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chức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dưới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hình</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thức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Ngày</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hội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việc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làm</a:t>
            </a:r>
            <a:endParaRPr lang="en-US" sz="3000" b="1" dirty="0">
              <a:solidFill>
                <a:srgbClr val="000000"/>
              </a:solidFill>
              <a:latin typeface="#9Slide03 Cabin Condensed" panose="00000506000000000000" pitchFamily="2" charset="-93"/>
            </a:endParaRPr>
          </a:p>
        </p:txBody>
      </p:sp>
      <p:sp>
        <p:nvSpPr>
          <p:cNvPr id="43" name="TextBox 43"/>
          <p:cNvSpPr txBox="1"/>
          <p:nvPr/>
        </p:nvSpPr>
        <p:spPr>
          <a:xfrm>
            <a:off x="4083632" y="618809"/>
            <a:ext cx="13536271" cy="1305561"/>
          </a:xfrm>
          <a:prstGeom prst="rect">
            <a:avLst/>
          </a:prstGeom>
        </p:spPr>
        <p:txBody>
          <a:bodyPr lIns="0" tIns="0" rIns="0" bIns="0" rtlCol="0" anchor="t">
            <a:spAutoFit/>
          </a:bodyPr>
          <a:lstStyle/>
          <a:p>
            <a:pPr algn="ctr">
              <a:lnSpc>
                <a:spcPts val="11244"/>
              </a:lnSpc>
            </a:pPr>
            <a:r>
              <a:rPr lang="en-US" sz="6499" dirty="0">
                <a:solidFill>
                  <a:srgbClr val="431096"/>
                </a:solidFill>
                <a:latin typeface="Paytone One"/>
              </a:rPr>
              <a:t>ĐÓNG VAI NHÀ TUYỂN DỤNG</a:t>
            </a:r>
          </a:p>
        </p:txBody>
      </p:sp>
      <p:sp>
        <p:nvSpPr>
          <p:cNvPr id="44" name="TextBox 44"/>
          <p:cNvSpPr txBox="1"/>
          <p:nvPr/>
        </p:nvSpPr>
        <p:spPr>
          <a:xfrm>
            <a:off x="6627045" y="1939663"/>
            <a:ext cx="8248498" cy="598170"/>
          </a:xfrm>
          <a:prstGeom prst="rect">
            <a:avLst/>
          </a:prstGeom>
        </p:spPr>
        <p:txBody>
          <a:bodyPr lIns="0" tIns="0" rIns="0" bIns="0" rtlCol="0" anchor="t">
            <a:spAutoFit/>
          </a:bodyPr>
          <a:lstStyle/>
          <a:p>
            <a:pPr algn="just">
              <a:lnSpc>
                <a:spcPts val="5190"/>
              </a:lnSpc>
            </a:pPr>
            <a:r>
              <a:rPr lang="en-US" sz="3000">
                <a:solidFill>
                  <a:srgbClr val="431096"/>
                </a:solidFill>
                <a:latin typeface="Paytone One"/>
              </a:rPr>
              <a:t>VIẾT RA YÊU CẦU TUYỂN DỤNG </a:t>
            </a:r>
          </a:p>
        </p:txBody>
      </p:sp>
      <p:sp>
        <p:nvSpPr>
          <p:cNvPr id="46" name="TextBox 8"/>
          <p:cNvSpPr txBox="1"/>
          <p:nvPr/>
        </p:nvSpPr>
        <p:spPr>
          <a:xfrm>
            <a:off x="726160" y="550195"/>
            <a:ext cx="5114862" cy="1423467"/>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Hoạt</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động</a:t>
            </a:r>
            <a:r>
              <a:rPr lang="en-US" sz="6000" dirty="0" smtClean="0">
                <a:solidFill>
                  <a:srgbClr val="BA08B8"/>
                </a:solidFill>
                <a:latin typeface="#9Slide05 Claudia" pitchFamily="2" charset="-93"/>
              </a:rPr>
              <a:t> 2</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par>
                                <p:cTn id="35" presetID="2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par>
                                <p:cTn id="38" presetID="2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arn(inVertic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barn(inVertical)">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2"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05769" y="8757869"/>
            <a:ext cx="8900119" cy="2647735"/>
            <a:chOff x="0" y="-47625"/>
            <a:chExt cx="2344064" cy="697346"/>
          </a:xfrm>
        </p:grpSpPr>
        <p:sp>
          <p:nvSpPr>
            <p:cNvPr id="3" name="Freeform 3"/>
            <p:cNvSpPr/>
            <p:nvPr/>
          </p:nvSpPr>
          <p:spPr>
            <a:xfrm>
              <a:off x="146834" y="0"/>
              <a:ext cx="2197230" cy="350100"/>
            </a:xfrm>
            <a:custGeom>
              <a:avLst/>
              <a:gdLst/>
              <a:ahLst/>
              <a:cxnLst/>
              <a:rect l="l" t="t" r="r" b="b"/>
              <a:pathLst>
                <a:path w="2344064" h="649721">
                  <a:moveTo>
                    <a:pt x="0" y="0"/>
                  </a:moveTo>
                  <a:lnTo>
                    <a:pt x="2344064" y="0"/>
                  </a:lnTo>
                  <a:lnTo>
                    <a:pt x="2344064" y="649721"/>
                  </a:lnTo>
                  <a:lnTo>
                    <a:pt x="0" y="649721"/>
                  </a:lnTo>
                  <a:close/>
                </a:path>
              </a:pathLst>
            </a:custGeom>
            <a:solidFill>
              <a:srgbClr val="431096"/>
            </a:solidFill>
          </p:spPr>
        </p:sp>
        <p:sp>
          <p:nvSpPr>
            <p:cNvPr id="4" name="TextBox 4"/>
            <p:cNvSpPr txBox="1"/>
            <p:nvPr/>
          </p:nvSpPr>
          <p:spPr>
            <a:xfrm>
              <a:off x="0" y="-47625"/>
              <a:ext cx="2344064" cy="6973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575041" y="5322804"/>
            <a:ext cx="3053192" cy="305319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5989554"/>
            <a:ext cx="2050916" cy="20509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966026" y="4677019"/>
            <a:ext cx="1565519" cy="15655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792282" y="6716432"/>
            <a:ext cx="1565519" cy="156551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571208" y="1932794"/>
            <a:ext cx="4229076" cy="2260045"/>
            <a:chOff x="0" y="0"/>
            <a:chExt cx="1113831" cy="595238"/>
          </a:xfrm>
        </p:grpSpPr>
        <p:sp>
          <p:nvSpPr>
            <p:cNvPr id="18" name="Freeform 18"/>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19" name="TextBox 19"/>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0" name="Group 20"/>
          <p:cNvGrpSpPr/>
          <p:nvPr/>
        </p:nvGrpSpPr>
        <p:grpSpPr>
          <a:xfrm>
            <a:off x="9071219" y="1723091"/>
            <a:ext cx="3229055" cy="419406"/>
            <a:chOff x="0" y="0"/>
            <a:chExt cx="850451" cy="110461"/>
          </a:xfrm>
        </p:grpSpPr>
        <p:sp>
          <p:nvSpPr>
            <p:cNvPr id="21" name="Freeform 21"/>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22" name="TextBox 22"/>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3" name="Group 23"/>
          <p:cNvGrpSpPr/>
          <p:nvPr/>
        </p:nvGrpSpPr>
        <p:grpSpPr>
          <a:xfrm>
            <a:off x="13030224" y="1932794"/>
            <a:ext cx="4229076" cy="2260045"/>
            <a:chOff x="0" y="0"/>
            <a:chExt cx="1113831" cy="595238"/>
          </a:xfrm>
        </p:grpSpPr>
        <p:sp>
          <p:nvSpPr>
            <p:cNvPr id="24" name="Freeform 24"/>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25" name="TextBox 25"/>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6" name="Group 26"/>
          <p:cNvGrpSpPr/>
          <p:nvPr/>
        </p:nvGrpSpPr>
        <p:grpSpPr>
          <a:xfrm>
            <a:off x="13530235" y="1723091"/>
            <a:ext cx="3229055" cy="419406"/>
            <a:chOff x="0" y="0"/>
            <a:chExt cx="850451" cy="110461"/>
          </a:xfrm>
        </p:grpSpPr>
        <p:sp>
          <p:nvSpPr>
            <p:cNvPr id="27" name="Freeform 27"/>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28" name="TextBox 28"/>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9" name="Group 29"/>
          <p:cNvGrpSpPr/>
          <p:nvPr/>
        </p:nvGrpSpPr>
        <p:grpSpPr>
          <a:xfrm>
            <a:off x="8609308" y="4964383"/>
            <a:ext cx="4229076" cy="2260045"/>
            <a:chOff x="0" y="0"/>
            <a:chExt cx="1113831" cy="595238"/>
          </a:xfrm>
        </p:grpSpPr>
        <p:sp>
          <p:nvSpPr>
            <p:cNvPr id="30" name="Freeform 30"/>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31" name="TextBox 31"/>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2" name="Group 32"/>
          <p:cNvGrpSpPr/>
          <p:nvPr/>
        </p:nvGrpSpPr>
        <p:grpSpPr>
          <a:xfrm>
            <a:off x="9109319" y="4754680"/>
            <a:ext cx="3229055" cy="419406"/>
            <a:chOff x="0" y="0"/>
            <a:chExt cx="850451" cy="110461"/>
          </a:xfrm>
        </p:grpSpPr>
        <p:sp>
          <p:nvSpPr>
            <p:cNvPr id="33" name="Freeform 33"/>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34" name="TextBox 34"/>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5" name="Group 35"/>
          <p:cNvGrpSpPr/>
          <p:nvPr/>
        </p:nvGrpSpPr>
        <p:grpSpPr>
          <a:xfrm>
            <a:off x="13068324" y="4964383"/>
            <a:ext cx="4229076" cy="2260045"/>
            <a:chOff x="0" y="0"/>
            <a:chExt cx="1113831" cy="595238"/>
          </a:xfrm>
        </p:grpSpPr>
        <p:sp>
          <p:nvSpPr>
            <p:cNvPr id="36" name="Freeform 36"/>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37" name="TextBox 37"/>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8" name="Group 38"/>
          <p:cNvGrpSpPr/>
          <p:nvPr/>
        </p:nvGrpSpPr>
        <p:grpSpPr>
          <a:xfrm>
            <a:off x="13568335" y="4754680"/>
            <a:ext cx="3229055" cy="419406"/>
            <a:chOff x="0" y="0"/>
            <a:chExt cx="850451" cy="110461"/>
          </a:xfrm>
        </p:grpSpPr>
        <p:sp>
          <p:nvSpPr>
            <p:cNvPr id="39" name="Freeform 39"/>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40" name="TextBox 40"/>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sp>
        <p:nvSpPr>
          <p:cNvPr id="41" name="Freeform 41"/>
          <p:cNvSpPr/>
          <p:nvPr/>
        </p:nvSpPr>
        <p:spPr>
          <a:xfrm rot="1957934">
            <a:off x="6212558" y="4746560"/>
            <a:ext cx="1842335" cy="793879"/>
          </a:xfrm>
          <a:custGeom>
            <a:avLst/>
            <a:gdLst/>
            <a:ahLst/>
            <a:cxnLst/>
            <a:rect l="l" t="t" r="r" b="b"/>
            <a:pathLst>
              <a:path w="1842335" h="793879">
                <a:moveTo>
                  <a:pt x="0" y="0"/>
                </a:moveTo>
                <a:lnTo>
                  <a:pt x="1842335" y="0"/>
                </a:lnTo>
                <a:lnTo>
                  <a:pt x="1842335" y="793880"/>
                </a:lnTo>
                <a:lnTo>
                  <a:pt x="0" y="7938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2" name="Freeform 42"/>
          <p:cNvSpPr/>
          <p:nvPr/>
        </p:nvSpPr>
        <p:spPr>
          <a:xfrm flipH="1">
            <a:off x="1053094" y="5044553"/>
            <a:ext cx="777604" cy="830451"/>
          </a:xfrm>
          <a:custGeom>
            <a:avLst/>
            <a:gdLst/>
            <a:ahLst/>
            <a:cxnLst/>
            <a:rect l="l" t="t" r="r" b="b"/>
            <a:pathLst>
              <a:path w="777604" h="830451">
                <a:moveTo>
                  <a:pt x="777604" y="0"/>
                </a:moveTo>
                <a:lnTo>
                  <a:pt x="0" y="0"/>
                </a:lnTo>
                <a:lnTo>
                  <a:pt x="0" y="830451"/>
                </a:lnTo>
                <a:lnTo>
                  <a:pt x="777604" y="830451"/>
                </a:lnTo>
                <a:lnTo>
                  <a:pt x="77760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6289594" y="6667744"/>
            <a:ext cx="1038105" cy="1108655"/>
          </a:xfrm>
          <a:custGeom>
            <a:avLst/>
            <a:gdLst/>
            <a:ahLst/>
            <a:cxnLst/>
            <a:rect l="l" t="t" r="r" b="b"/>
            <a:pathLst>
              <a:path w="1038105" h="1108655">
                <a:moveTo>
                  <a:pt x="0" y="0"/>
                </a:moveTo>
                <a:lnTo>
                  <a:pt x="1038105" y="0"/>
                </a:lnTo>
                <a:lnTo>
                  <a:pt x="1038105" y="1108655"/>
                </a:lnTo>
                <a:lnTo>
                  <a:pt x="0" y="11086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2296924" y="3991277"/>
            <a:ext cx="4018500" cy="4502522"/>
          </a:xfrm>
          <a:custGeom>
            <a:avLst/>
            <a:gdLst/>
            <a:ahLst/>
            <a:cxnLst/>
            <a:rect l="l" t="t" r="r" b="b"/>
            <a:pathLst>
              <a:path w="4018500" h="4502522">
                <a:moveTo>
                  <a:pt x="0" y="0"/>
                </a:moveTo>
                <a:lnTo>
                  <a:pt x="4018500" y="0"/>
                </a:lnTo>
                <a:lnTo>
                  <a:pt x="4018500" y="4502522"/>
                </a:lnTo>
                <a:lnTo>
                  <a:pt x="0" y="4502522"/>
                </a:lnTo>
                <a:lnTo>
                  <a:pt x="0" y="0"/>
                </a:lnTo>
                <a:close/>
              </a:path>
            </a:pathLst>
          </a:custGeom>
          <a:blipFill>
            <a:blip r:embed="rId8"/>
            <a:stretch>
              <a:fillRect/>
            </a:stretch>
          </a:blipFill>
        </p:spPr>
      </p:sp>
      <p:sp>
        <p:nvSpPr>
          <p:cNvPr id="45" name="Freeform 45"/>
          <p:cNvSpPr/>
          <p:nvPr/>
        </p:nvSpPr>
        <p:spPr>
          <a:xfrm>
            <a:off x="417922" y="1622225"/>
            <a:ext cx="1548105" cy="2297743"/>
          </a:xfrm>
          <a:custGeom>
            <a:avLst/>
            <a:gdLst/>
            <a:ahLst/>
            <a:cxnLst/>
            <a:rect l="l" t="t" r="r" b="b"/>
            <a:pathLst>
              <a:path w="1548105" h="2297743">
                <a:moveTo>
                  <a:pt x="0" y="0"/>
                </a:moveTo>
                <a:lnTo>
                  <a:pt x="1548104" y="0"/>
                </a:lnTo>
                <a:lnTo>
                  <a:pt x="1548104" y="2297743"/>
                </a:lnTo>
                <a:lnTo>
                  <a:pt x="0" y="229774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46" name="Group 46"/>
          <p:cNvGrpSpPr/>
          <p:nvPr/>
        </p:nvGrpSpPr>
        <p:grpSpPr>
          <a:xfrm>
            <a:off x="178617" y="9049570"/>
            <a:ext cx="2130195" cy="384215"/>
            <a:chOff x="0" y="0"/>
            <a:chExt cx="2840260" cy="512286"/>
          </a:xfrm>
        </p:grpSpPr>
        <p:grpSp>
          <p:nvGrpSpPr>
            <p:cNvPr id="47" name="Group 47"/>
            <p:cNvGrpSpPr/>
            <p:nvPr/>
          </p:nvGrpSpPr>
          <p:grpSpPr>
            <a:xfrm>
              <a:off x="460145" y="0"/>
              <a:ext cx="1919971" cy="512286"/>
              <a:chOff x="0" y="0"/>
              <a:chExt cx="1523126" cy="406400"/>
            </a:xfrm>
          </p:grpSpPr>
          <p:sp>
            <p:nvSpPr>
              <p:cNvPr id="48" name="Freeform 48"/>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49" name="TextBox 49"/>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50" name="TextBox 50"/>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Địa chỉ</a:t>
              </a:r>
            </a:p>
          </p:txBody>
        </p:sp>
      </p:grpSp>
      <p:grpSp>
        <p:nvGrpSpPr>
          <p:cNvPr id="51" name="Group 51"/>
          <p:cNvGrpSpPr/>
          <p:nvPr/>
        </p:nvGrpSpPr>
        <p:grpSpPr>
          <a:xfrm>
            <a:off x="8609308" y="7811853"/>
            <a:ext cx="4229076" cy="2260045"/>
            <a:chOff x="0" y="0"/>
            <a:chExt cx="1113831" cy="595238"/>
          </a:xfrm>
        </p:grpSpPr>
        <p:sp>
          <p:nvSpPr>
            <p:cNvPr id="52" name="Freeform 52"/>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53" name="TextBox 53"/>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54" name="Group 54"/>
          <p:cNvGrpSpPr/>
          <p:nvPr/>
        </p:nvGrpSpPr>
        <p:grpSpPr>
          <a:xfrm>
            <a:off x="9109319" y="7602150"/>
            <a:ext cx="3229055" cy="419406"/>
            <a:chOff x="0" y="0"/>
            <a:chExt cx="850451" cy="110461"/>
          </a:xfrm>
        </p:grpSpPr>
        <p:sp>
          <p:nvSpPr>
            <p:cNvPr id="55" name="Freeform 55"/>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56" name="TextBox 56"/>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57" name="Group 57"/>
          <p:cNvGrpSpPr/>
          <p:nvPr/>
        </p:nvGrpSpPr>
        <p:grpSpPr>
          <a:xfrm>
            <a:off x="13068324" y="7811853"/>
            <a:ext cx="4229076" cy="2260045"/>
            <a:chOff x="0" y="0"/>
            <a:chExt cx="1113831" cy="595238"/>
          </a:xfrm>
        </p:grpSpPr>
        <p:sp>
          <p:nvSpPr>
            <p:cNvPr id="58" name="Freeform 58"/>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59" name="TextBox 59"/>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60" name="Group 60"/>
          <p:cNvGrpSpPr/>
          <p:nvPr/>
        </p:nvGrpSpPr>
        <p:grpSpPr>
          <a:xfrm>
            <a:off x="13568335" y="7602150"/>
            <a:ext cx="3229055" cy="419406"/>
            <a:chOff x="0" y="0"/>
            <a:chExt cx="850451" cy="110461"/>
          </a:xfrm>
        </p:grpSpPr>
        <p:sp>
          <p:nvSpPr>
            <p:cNvPr id="61" name="Freeform 61"/>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62" name="TextBox 62"/>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63" name="Group 63"/>
          <p:cNvGrpSpPr/>
          <p:nvPr/>
        </p:nvGrpSpPr>
        <p:grpSpPr>
          <a:xfrm>
            <a:off x="4508263" y="9044395"/>
            <a:ext cx="2130195" cy="384215"/>
            <a:chOff x="0" y="0"/>
            <a:chExt cx="2840260" cy="512286"/>
          </a:xfrm>
        </p:grpSpPr>
        <p:grpSp>
          <p:nvGrpSpPr>
            <p:cNvPr id="64" name="Group 64"/>
            <p:cNvGrpSpPr/>
            <p:nvPr/>
          </p:nvGrpSpPr>
          <p:grpSpPr>
            <a:xfrm>
              <a:off x="460145" y="0"/>
              <a:ext cx="1919971" cy="512286"/>
              <a:chOff x="0" y="0"/>
              <a:chExt cx="1523126" cy="406400"/>
            </a:xfrm>
          </p:grpSpPr>
          <p:sp>
            <p:nvSpPr>
              <p:cNvPr id="65" name="Freeform 65"/>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66" name="TextBox 66"/>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67" name="TextBox 67"/>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Điện thoại</a:t>
              </a:r>
            </a:p>
          </p:txBody>
        </p:sp>
      </p:grpSp>
      <p:grpSp>
        <p:nvGrpSpPr>
          <p:cNvPr id="68" name="Group 68"/>
          <p:cNvGrpSpPr/>
          <p:nvPr/>
        </p:nvGrpSpPr>
        <p:grpSpPr>
          <a:xfrm>
            <a:off x="4508263" y="9787935"/>
            <a:ext cx="2130195" cy="384215"/>
            <a:chOff x="0" y="0"/>
            <a:chExt cx="2840260" cy="512286"/>
          </a:xfrm>
        </p:grpSpPr>
        <p:grpSp>
          <p:nvGrpSpPr>
            <p:cNvPr id="69" name="Group 69"/>
            <p:cNvGrpSpPr/>
            <p:nvPr/>
          </p:nvGrpSpPr>
          <p:grpSpPr>
            <a:xfrm>
              <a:off x="460145" y="0"/>
              <a:ext cx="1919971" cy="512286"/>
              <a:chOff x="0" y="0"/>
              <a:chExt cx="1523126" cy="406400"/>
            </a:xfrm>
          </p:grpSpPr>
          <p:sp>
            <p:nvSpPr>
              <p:cNvPr id="70" name="Freeform 70"/>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71" name="TextBox 71"/>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Zalo</a:t>
              </a:r>
            </a:p>
          </p:txBody>
        </p:sp>
      </p:grpSp>
      <p:grpSp>
        <p:nvGrpSpPr>
          <p:cNvPr id="73" name="Group 73"/>
          <p:cNvGrpSpPr/>
          <p:nvPr/>
        </p:nvGrpSpPr>
        <p:grpSpPr>
          <a:xfrm>
            <a:off x="218470" y="9698538"/>
            <a:ext cx="2130195" cy="384215"/>
            <a:chOff x="0" y="0"/>
            <a:chExt cx="2840260" cy="512286"/>
          </a:xfrm>
        </p:grpSpPr>
        <p:grpSp>
          <p:nvGrpSpPr>
            <p:cNvPr id="74" name="Group 74"/>
            <p:cNvGrpSpPr/>
            <p:nvPr/>
          </p:nvGrpSpPr>
          <p:grpSpPr>
            <a:xfrm>
              <a:off x="460145" y="0"/>
              <a:ext cx="1919971" cy="512286"/>
              <a:chOff x="0" y="0"/>
              <a:chExt cx="1523126" cy="406400"/>
            </a:xfrm>
          </p:grpSpPr>
          <p:sp>
            <p:nvSpPr>
              <p:cNvPr id="75" name="Freeform 75"/>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76" name="TextBox 76"/>
              <p:cNvSpPr txBox="1"/>
              <p:nvPr/>
            </p:nvSpPr>
            <p:spPr>
              <a:xfrm>
                <a:off x="0" y="-47625"/>
                <a:ext cx="1523126" cy="454025"/>
              </a:xfrm>
              <a:prstGeom prst="rect">
                <a:avLst/>
              </a:prstGeom>
            </p:spPr>
            <p:txBody>
              <a:bodyPr lIns="50800" tIns="50800" rIns="50800" bIns="50800" rtlCol="0" anchor="ctr"/>
              <a:lstStyle/>
              <a:p>
                <a:pPr algn="ctr">
                  <a:lnSpc>
                    <a:spcPts val="2520"/>
                  </a:lnSpc>
                </a:pPr>
                <a:endParaRPr/>
              </a:p>
            </p:txBody>
          </p:sp>
        </p:grpSp>
        <p:sp>
          <p:nvSpPr>
            <p:cNvPr id="77" name="TextBox 77"/>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Giám đốc </a:t>
              </a:r>
            </a:p>
          </p:txBody>
        </p:sp>
      </p:grpSp>
      <p:sp>
        <p:nvSpPr>
          <p:cNvPr id="78" name="TextBox 78"/>
          <p:cNvSpPr txBox="1"/>
          <p:nvPr/>
        </p:nvSpPr>
        <p:spPr>
          <a:xfrm>
            <a:off x="8509271" y="257949"/>
            <a:ext cx="8750029" cy="1744067"/>
          </a:xfrm>
          <a:prstGeom prst="rect">
            <a:avLst/>
          </a:prstGeom>
        </p:spPr>
        <p:txBody>
          <a:bodyPr lIns="0" tIns="0" rIns="0" bIns="0" rtlCol="0" anchor="t">
            <a:spAutoFit/>
          </a:bodyPr>
          <a:lstStyle/>
          <a:p>
            <a:pPr algn="just">
              <a:lnSpc>
                <a:spcPts val="3359"/>
              </a:lnSpc>
            </a:pPr>
            <a:r>
              <a:rPr lang="en-US" sz="2399" dirty="0" err="1">
                <a:solidFill>
                  <a:srgbClr val="1E302C"/>
                </a:solidFill>
                <a:latin typeface="#9Slide03 Cabin Condensed Bold" panose="00000806000000000000" pitchFamily="2" charset="-93"/>
              </a:rPr>
              <a:t>Công</a:t>
            </a:r>
            <a:r>
              <a:rPr lang="en-US" sz="2399" dirty="0">
                <a:solidFill>
                  <a:srgbClr val="1E302C"/>
                </a:solidFill>
                <a:latin typeface="#9Slide03 Cabin Condensed Bold" panose="00000806000000000000" pitchFamily="2" charset="-93"/>
              </a:rPr>
              <a:t> ty </a:t>
            </a:r>
            <a:r>
              <a:rPr lang="en-US" sz="2399" dirty="0" err="1">
                <a:solidFill>
                  <a:srgbClr val="1E302C"/>
                </a:solidFill>
                <a:latin typeface="#9Slide03 Cabin Condensed Bold" panose="00000806000000000000" pitchFamily="2" charset="-93"/>
              </a:rPr>
              <a:t>chúng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tôi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đang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tuyển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chọn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nhân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viên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làm</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việc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trong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lĩnh</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vực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thiết</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kế</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thời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trang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Dưới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đây</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là</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một</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số</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tiêu</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chí</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quan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trọng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nếu</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các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bạn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đáp</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ứng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được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hãy</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liên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hệ</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với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chúng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tôi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nhé</a:t>
            </a:r>
            <a:r>
              <a:rPr lang="en-US" sz="2399" dirty="0">
                <a:solidFill>
                  <a:srgbClr val="1E302C"/>
                </a:solidFill>
                <a:latin typeface="#9Slide03 Cabin Condensed Bold" panose="00000806000000000000" pitchFamily="2" charset="-93"/>
              </a:rPr>
              <a:t>! </a:t>
            </a:r>
          </a:p>
          <a:p>
            <a:pPr algn="just">
              <a:lnSpc>
                <a:spcPts val="3359"/>
              </a:lnSpc>
              <a:spcBef>
                <a:spcPct val="0"/>
              </a:spcBef>
            </a:pPr>
            <a:endParaRPr lang="en-US" sz="2399" dirty="0">
              <a:solidFill>
                <a:srgbClr val="1E302C"/>
              </a:solidFill>
              <a:latin typeface="#9Slide03 Cabin Condensed Bold" panose="00000806000000000000" pitchFamily="2" charset="-93"/>
            </a:endParaRPr>
          </a:p>
        </p:txBody>
      </p:sp>
      <p:sp>
        <p:nvSpPr>
          <p:cNvPr id="79" name="TextBox 79"/>
          <p:cNvSpPr txBox="1"/>
          <p:nvPr/>
        </p:nvSpPr>
        <p:spPr>
          <a:xfrm>
            <a:off x="9013784" y="1775006"/>
            <a:ext cx="3343924"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KỸ NĂNG THIẾT KẾ</a:t>
            </a:r>
          </a:p>
        </p:txBody>
      </p:sp>
      <p:sp>
        <p:nvSpPr>
          <p:cNvPr id="80" name="TextBox 80"/>
          <p:cNvSpPr txBox="1"/>
          <p:nvPr/>
        </p:nvSpPr>
        <p:spPr>
          <a:xfrm>
            <a:off x="8786167" y="2241344"/>
            <a:ext cx="3799159" cy="1846659"/>
          </a:xfrm>
          <a:prstGeom prst="rect">
            <a:avLst/>
          </a:prstGeom>
        </p:spPr>
        <p:txBody>
          <a:bodyPr lIns="0" tIns="0" rIns="0" bIns="0" rtlCol="0" anchor="t">
            <a:spAutoFit/>
          </a:bodyPr>
          <a:lstStyle/>
          <a:p>
            <a:pPr algn="just">
              <a:lnSpc>
                <a:spcPct val="150000"/>
              </a:lnSpc>
              <a:spcBef>
                <a:spcPct val="0"/>
              </a:spcBef>
            </a:pPr>
            <a:r>
              <a:rPr lang="en-US" sz="1600" dirty="0" err="1">
                <a:solidFill>
                  <a:srgbClr val="1E302C"/>
                </a:solidFill>
                <a:latin typeface="#9Slide03 Cabin Condensed Bold" panose="00000806000000000000" pitchFamily="2" charset="-93"/>
              </a:rPr>
              <a:t>Ứng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viên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có</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khả</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năng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sáng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tạo</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thẩm</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mỹ</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cao</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cùng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với</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kiến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thức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vững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về</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màu</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sắc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hoa</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văn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cấu</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trúc</a:t>
            </a:r>
            <a:r>
              <a:rPr lang="en-US" sz="1600" dirty="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Ưu</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tiên</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ứng</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viên</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biết</a:t>
            </a:r>
            <a:r>
              <a:rPr lang="en-US" sz="1600" dirty="0" smtClean="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sử</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dụng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các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công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cụ</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phần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mềm</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thiết</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kế</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như</a:t>
            </a:r>
            <a:r>
              <a:rPr lang="en-US" sz="1600" dirty="0">
                <a:solidFill>
                  <a:srgbClr val="1E302C"/>
                </a:solidFill>
                <a:latin typeface="#9Slide03 Cabin Condensed Bold" panose="00000806000000000000" pitchFamily="2" charset="-93"/>
              </a:rPr>
              <a:t> Adobe Photoshop, Illustrator, </a:t>
            </a:r>
            <a:r>
              <a:rPr lang="en-US" sz="1600" dirty="0" err="1">
                <a:solidFill>
                  <a:srgbClr val="1E302C"/>
                </a:solidFill>
                <a:latin typeface="#9Slide03 Cabin Condensed Bold" panose="00000806000000000000" pitchFamily="2" charset="-93"/>
              </a:rPr>
              <a:t>hoặc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các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phần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mềm</a:t>
            </a:r>
            <a:r>
              <a:rPr lang="en-US" sz="1600" dirty="0">
                <a:solidFill>
                  <a:srgbClr val="1E302C"/>
                </a:solidFill>
                <a:latin typeface="#9Slide03 Cabin Condensed Bold" panose="00000806000000000000" pitchFamily="2" charset="-93"/>
              </a:rPr>
              <a:t> CAD</a:t>
            </a:r>
            <a:r>
              <a:rPr lang="en-US" sz="1600" dirty="0" smtClean="0">
                <a:solidFill>
                  <a:srgbClr val="1E302C"/>
                </a:solidFill>
                <a:latin typeface="#9Slide03 Cabin Condensed Bold" panose="00000806000000000000" pitchFamily="2" charset="-93"/>
              </a:rPr>
              <a:t>….</a:t>
            </a:r>
            <a:endParaRPr lang="en-US" sz="1600" dirty="0">
              <a:solidFill>
                <a:srgbClr val="1E302C"/>
              </a:solidFill>
              <a:latin typeface="#9Slide03 Cabin Condensed Bold" panose="00000806000000000000" pitchFamily="2" charset="-93"/>
            </a:endParaRPr>
          </a:p>
        </p:txBody>
      </p:sp>
      <p:sp>
        <p:nvSpPr>
          <p:cNvPr id="81" name="TextBox 81"/>
          <p:cNvSpPr txBox="1"/>
          <p:nvPr/>
        </p:nvSpPr>
        <p:spPr>
          <a:xfrm>
            <a:off x="13530235" y="1755285"/>
            <a:ext cx="3153612"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HIỂU BIẾT VỀ NGÀNH CNTT</a:t>
            </a:r>
          </a:p>
        </p:txBody>
      </p:sp>
      <p:sp>
        <p:nvSpPr>
          <p:cNvPr id="82" name="TextBox 82"/>
          <p:cNvSpPr txBox="1"/>
          <p:nvPr/>
        </p:nvSpPr>
        <p:spPr>
          <a:xfrm>
            <a:off x="13245183" y="2241344"/>
            <a:ext cx="3799159" cy="1107996"/>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Ứng viên cần phải có hiểu biết sâu sắc về xu hướng thời trang, về vật liệu và công nghệ mới, cũng như về lịch sử và văn hóa thời trang.</a:t>
            </a:r>
          </a:p>
        </p:txBody>
      </p:sp>
      <p:sp>
        <p:nvSpPr>
          <p:cNvPr id="83" name="TextBox 83"/>
          <p:cNvSpPr txBox="1"/>
          <p:nvPr/>
        </p:nvSpPr>
        <p:spPr>
          <a:xfrm>
            <a:off x="9051884" y="4786874"/>
            <a:ext cx="331452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KHẢ NĂNG LÀM VIỆC NHÓM</a:t>
            </a:r>
          </a:p>
        </p:txBody>
      </p:sp>
      <p:sp>
        <p:nvSpPr>
          <p:cNvPr id="84" name="TextBox 84"/>
          <p:cNvSpPr txBox="1"/>
          <p:nvPr/>
        </p:nvSpPr>
        <p:spPr>
          <a:xfrm>
            <a:off x="8824267" y="527293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Thiết kế thời trang thường là một quá trình đòi hỏi sự hợp tác và cộng tác với các bộ phận khác nhau trong doanh nghiệp, từ phát triển sản phẩm đến sản xuất và tiếp thị.</a:t>
            </a:r>
          </a:p>
        </p:txBody>
      </p:sp>
      <p:sp>
        <p:nvSpPr>
          <p:cNvPr id="85" name="TextBox 85"/>
          <p:cNvSpPr txBox="1"/>
          <p:nvPr/>
        </p:nvSpPr>
        <p:spPr>
          <a:xfrm>
            <a:off x="13568335" y="4786874"/>
            <a:ext cx="322905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SỰ SÁNG TẠO VÀ ĐỔI MỚI</a:t>
            </a:r>
          </a:p>
        </p:txBody>
      </p:sp>
      <p:sp>
        <p:nvSpPr>
          <p:cNvPr id="86" name="TextBox 86"/>
          <p:cNvSpPr txBox="1"/>
          <p:nvPr/>
        </p:nvSpPr>
        <p:spPr>
          <a:xfrm>
            <a:off x="13283283" y="5272933"/>
            <a:ext cx="3799159" cy="738664"/>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có khả năng đổi mới và sáng tạo, có khả năng tạo ra các ý tưởng mới và phong cách độc đáo.</a:t>
            </a:r>
          </a:p>
        </p:txBody>
      </p:sp>
      <p:sp>
        <p:nvSpPr>
          <p:cNvPr id="87" name="TextBox 87"/>
          <p:cNvSpPr txBox="1"/>
          <p:nvPr/>
        </p:nvSpPr>
        <p:spPr>
          <a:xfrm>
            <a:off x="417922" y="922687"/>
            <a:ext cx="8959986" cy="1128015"/>
          </a:xfrm>
          <a:prstGeom prst="rect">
            <a:avLst/>
          </a:prstGeom>
        </p:spPr>
        <p:txBody>
          <a:bodyPr lIns="0" tIns="0" rIns="0" bIns="0" rtlCol="0" anchor="t">
            <a:spAutoFit/>
          </a:bodyPr>
          <a:lstStyle/>
          <a:p>
            <a:pPr algn="ctr">
              <a:lnSpc>
                <a:spcPts val="9687"/>
              </a:lnSpc>
            </a:pPr>
            <a:r>
              <a:rPr lang="en-US" sz="5599" dirty="0">
                <a:solidFill>
                  <a:srgbClr val="DE3B38"/>
                </a:solidFill>
                <a:latin typeface="Paytone One"/>
              </a:rPr>
              <a:t>GÓC TUYỂN DỤNG</a:t>
            </a:r>
          </a:p>
        </p:txBody>
      </p:sp>
      <p:sp>
        <p:nvSpPr>
          <p:cNvPr id="88" name="TextBox 88"/>
          <p:cNvSpPr txBox="1"/>
          <p:nvPr/>
        </p:nvSpPr>
        <p:spPr>
          <a:xfrm>
            <a:off x="660663" y="2409440"/>
            <a:ext cx="8959986" cy="850771"/>
          </a:xfrm>
          <a:prstGeom prst="rect">
            <a:avLst/>
          </a:prstGeom>
        </p:spPr>
        <p:txBody>
          <a:bodyPr lIns="0" tIns="0" rIns="0" bIns="0" rtlCol="0" anchor="t">
            <a:spAutoFit/>
          </a:bodyPr>
          <a:lstStyle/>
          <a:p>
            <a:pPr algn="ctr">
              <a:lnSpc>
                <a:spcPts val="7266"/>
              </a:lnSpc>
            </a:pPr>
            <a:r>
              <a:rPr lang="en-US" sz="4200">
                <a:solidFill>
                  <a:srgbClr val="431096"/>
                </a:solidFill>
                <a:latin typeface="Paytone One"/>
              </a:rPr>
              <a:t>THIẾT KẾ THỜI TRANG</a:t>
            </a:r>
          </a:p>
        </p:txBody>
      </p:sp>
      <p:sp>
        <p:nvSpPr>
          <p:cNvPr id="89" name="TextBox 89"/>
          <p:cNvSpPr txBox="1"/>
          <p:nvPr/>
        </p:nvSpPr>
        <p:spPr>
          <a:xfrm>
            <a:off x="2296924" y="1882059"/>
            <a:ext cx="5364823" cy="669925"/>
          </a:xfrm>
          <a:prstGeom prst="rect">
            <a:avLst/>
          </a:prstGeom>
        </p:spPr>
        <p:txBody>
          <a:bodyPr lIns="0" tIns="0" rIns="0" bIns="0" rtlCol="0" anchor="t">
            <a:spAutoFit/>
          </a:bodyPr>
          <a:lstStyle/>
          <a:p>
            <a:pPr algn="ctr">
              <a:lnSpc>
                <a:spcPts val="5599"/>
              </a:lnSpc>
              <a:spcBef>
                <a:spcPct val="0"/>
              </a:spcBef>
            </a:pPr>
            <a:r>
              <a:rPr lang="en-US" sz="3999">
                <a:solidFill>
                  <a:srgbClr val="431096"/>
                </a:solidFill>
                <a:latin typeface="SFU Ariston"/>
              </a:rPr>
              <a:t>Nhân viên</a:t>
            </a:r>
          </a:p>
        </p:txBody>
      </p:sp>
      <p:sp>
        <p:nvSpPr>
          <p:cNvPr id="90" name="TextBox 90"/>
          <p:cNvSpPr txBox="1"/>
          <p:nvPr/>
        </p:nvSpPr>
        <p:spPr>
          <a:xfrm>
            <a:off x="9051884" y="7634344"/>
            <a:ext cx="331452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KINH NGHIỆM VÀ BẢN LĨNH</a:t>
            </a:r>
          </a:p>
        </p:txBody>
      </p:sp>
      <p:sp>
        <p:nvSpPr>
          <p:cNvPr id="91" name="TextBox 91"/>
          <p:cNvSpPr txBox="1"/>
          <p:nvPr/>
        </p:nvSpPr>
        <p:spPr>
          <a:xfrm>
            <a:off x="8824267" y="812040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Ứng viên có kinh nghiệm làm việc trong ngành thời trang hoặc đã có các dự án thiết kế thành công sẽ được ưu tiên. Bản lĩnh và khả năng quản lý thời gian cũng là một yếu tố quan trọng.</a:t>
            </a:r>
          </a:p>
        </p:txBody>
      </p:sp>
      <p:sp>
        <p:nvSpPr>
          <p:cNvPr id="92" name="TextBox 92"/>
          <p:cNvSpPr txBox="1"/>
          <p:nvPr/>
        </p:nvSpPr>
        <p:spPr>
          <a:xfrm>
            <a:off x="13568335" y="7634344"/>
            <a:ext cx="322905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TRÌNH ĐỘ HỌC VẤN</a:t>
            </a:r>
          </a:p>
        </p:txBody>
      </p:sp>
      <p:sp>
        <p:nvSpPr>
          <p:cNvPr id="93" name="TextBox 93"/>
          <p:cNvSpPr txBox="1"/>
          <p:nvPr/>
        </p:nvSpPr>
        <p:spPr>
          <a:xfrm>
            <a:off x="13283283" y="812040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Một số vị trí có thể yêu cầu bằng cấp trong lĩnh vực thiết kế thời trang hoặc các lĩnh vực liên quan như nghệ thuật, thiết kế đồ họa, hoặc công nghệ may mặc</a:t>
            </a:r>
          </a:p>
        </p:txBody>
      </p:sp>
      <p:sp>
        <p:nvSpPr>
          <p:cNvPr id="94" name="TextBox 94"/>
          <p:cNvSpPr txBox="1"/>
          <p:nvPr/>
        </p:nvSpPr>
        <p:spPr>
          <a:xfrm>
            <a:off x="2017767" y="9048955"/>
            <a:ext cx="3799159"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Công ty TNHH.....</a:t>
            </a:r>
          </a:p>
        </p:txBody>
      </p:sp>
      <p:sp>
        <p:nvSpPr>
          <p:cNvPr id="95" name="TextBox 95"/>
          <p:cNvSpPr txBox="1"/>
          <p:nvPr/>
        </p:nvSpPr>
        <p:spPr>
          <a:xfrm>
            <a:off x="2044711" y="9721260"/>
            <a:ext cx="2313204"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Nguyễn Văn A</a:t>
            </a:r>
          </a:p>
        </p:txBody>
      </p:sp>
      <p:sp>
        <p:nvSpPr>
          <p:cNvPr id="96" name="TextBox 96"/>
          <p:cNvSpPr txBox="1"/>
          <p:nvPr/>
        </p:nvSpPr>
        <p:spPr>
          <a:xfrm>
            <a:off x="6367165" y="9092020"/>
            <a:ext cx="1808109"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123456789</a:t>
            </a:r>
          </a:p>
        </p:txBody>
      </p:sp>
      <p:sp>
        <p:nvSpPr>
          <p:cNvPr id="97" name="TextBox 97"/>
          <p:cNvSpPr txBox="1"/>
          <p:nvPr/>
        </p:nvSpPr>
        <p:spPr>
          <a:xfrm>
            <a:off x="6394109" y="9764326"/>
            <a:ext cx="2313204"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123456789</a:t>
            </a:r>
          </a:p>
        </p:txBody>
      </p:sp>
      <p:sp>
        <p:nvSpPr>
          <p:cNvPr id="98" name="TextBox 98"/>
          <p:cNvSpPr txBox="1"/>
          <p:nvPr/>
        </p:nvSpPr>
        <p:spPr>
          <a:xfrm>
            <a:off x="507015" y="8580950"/>
            <a:ext cx="7707989" cy="318770"/>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ITC Franklin Gothic LT"/>
              </a:rPr>
              <a:t>Thời gian nhận hồ sơ: ngày..........tháng.......năm 2024</a:t>
            </a:r>
          </a:p>
        </p:txBody>
      </p:sp>
      <p:sp>
        <p:nvSpPr>
          <p:cNvPr id="99" name="TextBox 8"/>
          <p:cNvSpPr txBox="1"/>
          <p:nvPr/>
        </p:nvSpPr>
        <p:spPr>
          <a:xfrm>
            <a:off x="-135527" y="-341042"/>
            <a:ext cx="5114862" cy="1298432"/>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Ví</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dụ</a:t>
            </a:r>
            <a:r>
              <a:rPr lang="en-US" sz="6000" dirty="0" smtClean="0">
                <a:solidFill>
                  <a:srgbClr val="BA08B8"/>
                </a:solidFill>
                <a:latin typeface="#9Slide05 Claudia" pitchFamily="2" charset="-93"/>
              </a:rPr>
              <a:t> minh </a:t>
            </a:r>
            <a:r>
              <a:rPr lang="en-US" sz="6000" dirty="0" err="1" smtClean="0">
                <a:solidFill>
                  <a:srgbClr val="BA08B8"/>
                </a:solidFill>
                <a:latin typeface="#9Slide05 Claudia" pitchFamily="2" charset="-93"/>
              </a:rPr>
              <a:t>họa</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5421059" y="2434693"/>
            <a:ext cx="14853531" cy="4680714"/>
          </a:xfrm>
          <a:prstGeom prst="rect">
            <a:avLst/>
          </a:prstGeom>
        </p:spPr>
        <p:txBody>
          <a:bodyPr lIns="0" tIns="0" rIns="0" bIns="0" rtlCol="0" anchor="t">
            <a:spAutoFit/>
          </a:bodyPr>
          <a:lstStyle/>
          <a:p>
            <a:pPr algn="ctr">
              <a:lnSpc>
                <a:spcPts val="12628"/>
              </a:lnSpc>
            </a:pPr>
            <a:r>
              <a:rPr lang="en-US" sz="7299" dirty="0">
                <a:solidFill>
                  <a:srgbClr val="FFFF00"/>
                </a:solidFill>
                <a:latin typeface="Paytone One"/>
              </a:rPr>
              <a:t>HỘI CHỢ VIỆC LÀM</a:t>
            </a:r>
          </a:p>
          <a:p>
            <a:pPr algn="ctr">
              <a:lnSpc>
                <a:spcPts val="12628"/>
              </a:lnSpc>
            </a:pPr>
            <a:r>
              <a:rPr lang="en-US" sz="7299" dirty="0">
                <a:solidFill>
                  <a:srgbClr val="FFFF00"/>
                </a:solidFill>
                <a:latin typeface="Paytone One"/>
              </a:rPr>
              <a:t> CẤP HUYỆN</a:t>
            </a:r>
          </a:p>
          <a:p>
            <a:pPr algn="ctr">
              <a:lnSpc>
                <a:spcPts val="12628"/>
              </a:lnSpc>
            </a:pPr>
            <a:r>
              <a:rPr lang="en-US" sz="7299" dirty="0">
                <a:solidFill>
                  <a:srgbClr val="FFFF00"/>
                </a:solidFill>
                <a:latin typeface="Paytone One"/>
              </a:rPr>
              <a:t>NĂM 2024</a:t>
            </a:r>
          </a:p>
        </p:txBody>
      </p:sp>
      <p:grpSp>
        <p:nvGrpSpPr>
          <p:cNvPr id="4" name="Group 4"/>
          <p:cNvGrpSpPr/>
          <p:nvPr/>
        </p:nvGrpSpPr>
        <p:grpSpPr>
          <a:xfrm>
            <a:off x="4631951" y="7110229"/>
            <a:ext cx="2689411" cy="2311212"/>
            <a:chOff x="0" y="0"/>
            <a:chExt cx="3585881" cy="3081616"/>
          </a:xfrm>
        </p:grpSpPr>
        <p:grpSp>
          <p:nvGrpSpPr>
            <p:cNvPr id="5" name="Group 5"/>
            <p:cNvGrpSpPr/>
            <p:nvPr/>
          </p:nvGrpSpPr>
          <p:grpSpPr>
            <a:xfrm>
              <a:off x="0" y="0"/>
              <a:ext cx="3585881" cy="308161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4033" y="121589"/>
              <a:ext cx="3277814" cy="2838439"/>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36663" b="-36663"/>
                </a:stretch>
              </a:blipFill>
            </p:spPr>
          </p:sp>
        </p:grpSp>
      </p:grpSp>
      <p:grpSp>
        <p:nvGrpSpPr>
          <p:cNvPr id="10" name="Group 10"/>
          <p:cNvGrpSpPr/>
          <p:nvPr/>
        </p:nvGrpSpPr>
        <p:grpSpPr>
          <a:xfrm>
            <a:off x="6739289" y="8265835"/>
            <a:ext cx="2689411" cy="2311212"/>
            <a:chOff x="0" y="0"/>
            <a:chExt cx="3585881" cy="3081616"/>
          </a:xfrm>
        </p:grpSpPr>
        <p:grpSp>
          <p:nvGrpSpPr>
            <p:cNvPr id="11" name="Group 11"/>
            <p:cNvGrpSpPr/>
            <p:nvPr/>
          </p:nvGrpSpPr>
          <p:grpSpPr>
            <a:xfrm>
              <a:off x="0" y="0"/>
              <a:ext cx="3585881" cy="3081616"/>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4033" y="121589"/>
              <a:ext cx="3277814" cy="2838439"/>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87" r="-14987"/>
                </a:stretch>
              </a:blipFill>
            </p:spPr>
          </p:sp>
        </p:grpSp>
      </p:grpSp>
      <p:grpSp>
        <p:nvGrpSpPr>
          <p:cNvPr id="16" name="Group 16"/>
          <p:cNvGrpSpPr/>
          <p:nvPr/>
        </p:nvGrpSpPr>
        <p:grpSpPr>
          <a:xfrm>
            <a:off x="4631951" y="9516691"/>
            <a:ext cx="2689411" cy="2311212"/>
            <a:chOff x="0" y="0"/>
            <a:chExt cx="3585881" cy="3081616"/>
          </a:xfrm>
        </p:grpSpPr>
        <p:grpSp>
          <p:nvGrpSpPr>
            <p:cNvPr id="17" name="Group 17"/>
            <p:cNvGrpSpPr/>
            <p:nvPr/>
          </p:nvGrpSpPr>
          <p:grpSpPr>
            <a:xfrm>
              <a:off x="0" y="0"/>
              <a:ext cx="3585881" cy="3081616"/>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9" name="TextBox 1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54033" y="121589"/>
              <a:ext cx="3277814" cy="2838439"/>
              <a:chOff x="0" y="0"/>
              <a:chExt cx="4282440" cy="3708400"/>
            </a:xfrm>
          </p:grpSpPr>
          <p:sp>
            <p:nvSpPr>
              <p:cNvPr id="21" name="Freeform 2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7087" r="-27087"/>
                </a:stretch>
              </a:blipFill>
            </p:spPr>
          </p:sp>
        </p:grpSp>
      </p:grpSp>
      <p:sp>
        <p:nvSpPr>
          <p:cNvPr id="22" name="Freeform 22"/>
          <p:cNvSpPr/>
          <p:nvPr/>
        </p:nvSpPr>
        <p:spPr>
          <a:xfrm>
            <a:off x="0" y="3885775"/>
            <a:ext cx="7663175" cy="2902427"/>
          </a:xfrm>
          <a:custGeom>
            <a:avLst/>
            <a:gdLst/>
            <a:ahLst/>
            <a:cxnLst/>
            <a:rect l="l" t="t" r="r" b="b"/>
            <a:pathLst>
              <a:path w="7663175" h="2902427">
                <a:moveTo>
                  <a:pt x="0" y="0"/>
                </a:moveTo>
                <a:lnTo>
                  <a:pt x="7663175" y="0"/>
                </a:lnTo>
                <a:lnTo>
                  <a:pt x="7663175" y="2902427"/>
                </a:lnTo>
                <a:lnTo>
                  <a:pt x="0" y="2902427"/>
                </a:lnTo>
                <a:lnTo>
                  <a:pt x="0" y="0"/>
                </a:lnTo>
                <a:close/>
              </a:path>
            </a:pathLst>
          </a:custGeom>
          <a:blipFill>
            <a:blip r:embed="rId6">
              <a:alphaModFix amt="68000"/>
            </a:blip>
            <a:stretch>
              <a:fillRect/>
            </a:stretch>
          </a:blipFill>
        </p:spPr>
      </p:sp>
      <p:sp>
        <p:nvSpPr>
          <p:cNvPr id="23" name="TextBox 23"/>
          <p:cNvSpPr txBox="1"/>
          <p:nvPr/>
        </p:nvSpPr>
        <p:spPr>
          <a:xfrm>
            <a:off x="1564698" y="110270"/>
            <a:ext cx="5135782" cy="666849"/>
          </a:xfrm>
          <a:prstGeom prst="rect">
            <a:avLst/>
          </a:prstGeom>
        </p:spPr>
        <p:txBody>
          <a:bodyPr lIns="0" tIns="0" rIns="0" bIns="0" rtlCol="0" anchor="t">
            <a:spAutoFit/>
          </a:bodyPr>
          <a:lstStyle/>
          <a:p>
            <a:pPr algn="ctr">
              <a:lnSpc>
                <a:spcPts val="5190"/>
              </a:lnSpc>
            </a:pPr>
            <a:r>
              <a:rPr lang="en-US" sz="3000">
                <a:solidFill>
                  <a:srgbClr val="FFFFFF"/>
                </a:solidFill>
                <a:latin typeface="#9Slide03 Cabin Condensed Bold" panose="00000806000000000000" pitchFamily="2" charset="-93"/>
              </a:rPr>
              <a:t>UBND HUYỆN ....</a:t>
            </a:r>
          </a:p>
        </p:txBody>
      </p:sp>
      <p:sp>
        <p:nvSpPr>
          <p:cNvPr id="24" name="TextBox 24"/>
          <p:cNvSpPr txBox="1"/>
          <p:nvPr/>
        </p:nvSpPr>
        <p:spPr>
          <a:xfrm>
            <a:off x="1564698" y="658177"/>
            <a:ext cx="5135782" cy="666849"/>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PHÒNG LAO ĐỘNG - TBXH</a:t>
            </a:r>
          </a:p>
        </p:txBody>
      </p:sp>
      <p:sp>
        <p:nvSpPr>
          <p:cNvPr id="25" name="TextBox 25"/>
          <p:cNvSpPr txBox="1"/>
          <p:nvPr/>
        </p:nvSpPr>
        <p:spPr>
          <a:xfrm>
            <a:off x="9428700" y="202883"/>
            <a:ext cx="6838250" cy="598170"/>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SỞ LAO ĐỘNG - TB&amp;XH TỈNH ......</a:t>
            </a:r>
          </a:p>
        </p:txBody>
      </p:sp>
      <p:sp>
        <p:nvSpPr>
          <p:cNvPr id="26" name="TextBox 26"/>
          <p:cNvSpPr txBox="1"/>
          <p:nvPr/>
        </p:nvSpPr>
        <p:spPr>
          <a:xfrm>
            <a:off x="9428700" y="658177"/>
            <a:ext cx="6838250" cy="666849"/>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TRUNG TÂM GIỚI THIỆU VIỆC LÀM</a:t>
            </a:r>
          </a:p>
        </p:txBody>
      </p:sp>
      <p:sp>
        <p:nvSpPr>
          <p:cNvPr id="27" name="TextBox 27"/>
          <p:cNvSpPr txBox="1"/>
          <p:nvPr/>
        </p:nvSpPr>
        <p:spPr>
          <a:xfrm>
            <a:off x="10112539" y="7944083"/>
            <a:ext cx="6838250" cy="666849"/>
          </a:xfrm>
          <a:prstGeom prst="rect">
            <a:avLst/>
          </a:prstGeom>
        </p:spPr>
        <p:txBody>
          <a:bodyPr lIns="0" tIns="0" rIns="0" bIns="0" rtlCol="0" anchor="t">
            <a:spAutoFit/>
          </a:bodyPr>
          <a:lstStyle/>
          <a:p>
            <a:pPr algn="ctr">
              <a:lnSpc>
                <a:spcPts val="5190"/>
              </a:lnSpc>
            </a:pPr>
            <a:r>
              <a:rPr lang="en-US" sz="3000">
                <a:solidFill>
                  <a:srgbClr val="FFFFFF"/>
                </a:solidFill>
                <a:latin typeface="#9Slide03 Cabin Condensed Bold" panose="00000806000000000000" pitchFamily="2" charset="-93"/>
              </a:rPr>
              <a:t>.....NGÀY....THÁNG....NĂM 2024</a:t>
            </a:r>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12121" y="3832557"/>
            <a:ext cx="4629945" cy="6283239"/>
            <a:chOff x="0" y="0"/>
            <a:chExt cx="1279879" cy="1736908"/>
          </a:xfrm>
        </p:grpSpPr>
        <p:sp>
          <p:nvSpPr>
            <p:cNvPr id="3" name="Freeform 3"/>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4" name="TextBox 4"/>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7020738" y="3832557"/>
            <a:ext cx="4629945" cy="6283239"/>
            <a:chOff x="0" y="0"/>
            <a:chExt cx="1279879" cy="1736908"/>
          </a:xfrm>
        </p:grpSpPr>
        <p:sp>
          <p:nvSpPr>
            <p:cNvPr id="6" name="Freeform 6"/>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7" name="TextBox 7"/>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629355" y="3832557"/>
            <a:ext cx="5170690" cy="6283239"/>
            <a:chOff x="0" y="0"/>
            <a:chExt cx="1279879" cy="1736908"/>
          </a:xfrm>
        </p:grpSpPr>
        <p:sp>
          <p:nvSpPr>
            <p:cNvPr id="9" name="Freeform 9"/>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10" name="TextBox 10"/>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28700" y="3658619"/>
            <a:ext cx="1130751" cy="97173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45475" y="3658619"/>
            <a:ext cx="1130751" cy="97173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250758" y="3658175"/>
            <a:ext cx="1130751" cy="971739"/>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9" name="TextBox 1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43639" y="3748195"/>
            <a:ext cx="914962" cy="792586"/>
          </a:xfrm>
          <a:custGeom>
            <a:avLst/>
            <a:gdLst/>
            <a:ahLst/>
            <a:cxnLst/>
            <a:rect l="l" t="t" r="r" b="b"/>
            <a:pathLst>
              <a:path w="914962" h="792586">
                <a:moveTo>
                  <a:pt x="0" y="0"/>
                </a:moveTo>
                <a:lnTo>
                  <a:pt x="914962" y="0"/>
                </a:lnTo>
                <a:lnTo>
                  <a:pt x="914962" y="792586"/>
                </a:lnTo>
                <a:lnTo>
                  <a:pt x="0" y="7925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a:off x="6753553" y="3744896"/>
            <a:ext cx="914594" cy="794554"/>
          </a:xfrm>
          <a:custGeom>
            <a:avLst/>
            <a:gdLst/>
            <a:ahLst/>
            <a:cxnLst/>
            <a:rect l="l" t="t" r="r" b="b"/>
            <a:pathLst>
              <a:path w="914594" h="794554">
                <a:moveTo>
                  <a:pt x="0" y="0"/>
                </a:moveTo>
                <a:lnTo>
                  <a:pt x="914594" y="0"/>
                </a:lnTo>
                <a:lnTo>
                  <a:pt x="914594" y="794554"/>
                </a:lnTo>
                <a:lnTo>
                  <a:pt x="0" y="7945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a:off x="12359071" y="3748195"/>
            <a:ext cx="914124" cy="794145"/>
          </a:xfrm>
          <a:custGeom>
            <a:avLst/>
            <a:gdLst/>
            <a:ahLst/>
            <a:cxnLst/>
            <a:rect l="l" t="t" r="r" b="b"/>
            <a:pathLst>
              <a:path w="914124" h="794145">
                <a:moveTo>
                  <a:pt x="0" y="0"/>
                </a:moveTo>
                <a:lnTo>
                  <a:pt x="914124" y="0"/>
                </a:lnTo>
                <a:lnTo>
                  <a:pt x="914124" y="794146"/>
                </a:lnTo>
                <a:lnTo>
                  <a:pt x="0" y="79414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23" name="Freeform 23"/>
          <p:cNvSpPr/>
          <p:nvPr/>
        </p:nvSpPr>
        <p:spPr>
          <a:xfrm>
            <a:off x="1276359" y="3832718"/>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24"/>
          <p:cNvSpPr/>
          <p:nvPr/>
        </p:nvSpPr>
        <p:spPr>
          <a:xfrm>
            <a:off x="6893134" y="3832718"/>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5" name="Freeform 25"/>
          <p:cNvSpPr/>
          <p:nvPr/>
        </p:nvSpPr>
        <p:spPr>
          <a:xfrm>
            <a:off x="12498417" y="3832274"/>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TextBox 26"/>
          <p:cNvSpPr txBox="1"/>
          <p:nvPr/>
        </p:nvSpPr>
        <p:spPr>
          <a:xfrm>
            <a:off x="1963345" y="3981703"/>
            <a:ext cx="3734701" cy="866775"/>
          </a:xfrm>
          <a:prstGeom prst="rect">
            <a:avLst/>
          </a:prstGeom>
        </p:spPr>
        <p:txBody>
          <a:bodyPr lIns="0" tIns="0" rIns="0" bIns="0" rtlCol="0" anchor="t">
            <a:spAutoFit/>
          </a:bodyPr>
          <a:lstStyle/>
          <a:p>
            <a:pPr algn="ctr">
              <a:lnSpc>
                <a:spcPts val="3359"/>
              </a:lnSpc>
            </a:pPr>
            <a:r>
              <a:rPr lang="en-US" sz="2799" b="1" dirty="0">
                <a:solidFill>
                  <a:srgbClr val="FFFFFF"/>
                </a:solidFill>
                <a:latin typeface="#9Slide03 Cabin Condensed" panose="00000506000000000000" pitchFamily="2" charset="-93"/>
              </a:rPr>
              <a:t>SẢN PHẨM </a:t>
            </a:r>
          </a:p>
          <a:p>
            <a:pPr algn="ctr">
              <a:lnSpc>
                <a:spcPts val="3359"/>
              </a:lnSpc>
            </a:pPr>
            <a:r>
              <a:rPr lang="en-US" sz="2799" b="1" dirty="0">
                <a:solidFill>
                  <a:srgbClr val="FFFFFF"/>
                </a:solidFill>
                <a:latin typeface="#9Slide03 Cabin Condensed" panose="00000506000000000000" pitchFamily="2" charset="-93"/>
              </a:rPr>
              <a:t>CHUẨN BỊ TRƯỚC</a:t>
            </a:r>
          </a:p>
        </p:txBody>
      </p:sp>
      <p:sp>
        <p:nvSpPr>
          <p:cNvPr id="27" name="TextBox 27"/>
          <p:cNvSpPr txBox="1"/>
          <p:nvPr/>
        </p:nvSpPr>
        <p:spPr>
          <a:xfrm>
            <a:off x="7915982" y="4115913"/>
            <a:ext cx="3490303" cy="420821"/>
          </a:xfrm>
          <a:prstGeom prst="rect">
            <a:avLst/>
          </a:prstGeom>
        </p:spPr>
        <p:txBody>
          <a:bodyPr lIns="0" tIns="0" rIns="0" bIns="0" rtlCol="0" anchor="t">
            <a:spAutoFit/>
          </a:bodyPr>
          <a:lstStyle/>
          <a:p>
            <a:pPr algn="ctr">
              <a:lnSpc>
                <a:spcPts val="3387"/>
              </a:lnSpc>
            </a:pPr>
            <a:r>
              <a:rPr lang="en-US" sz="2822" b="1" dirty="0">
                <a:solidFill>
                  <a:srgbClr val="FFFFFF"/>
                </a:solidFill>
                <a:latin typeface="#9Slide03 Cabin Condensed" panose="00000506000000000000" pitchFamily="2" charset="-93"/>
              </a:rPr>
              <a:t>LỜI NÓI, CỬ CHỈ</a:t>
            </a:r>
          </a:p>
        </p:txBody>
      </p:sp>
      <p:sp>
        <p:nvSpPr>
          <p:cNvPr id="28" name="TextBox 28"/>
          <p:cNvSpPr txBox="1"/>
          <p:nvPr/>
        </p:nvSpPr>
        <p:spPr>
          <a:xfrm>
            <a:off x="13514859" y="4020663"/>
            <a:ext cx="4154526" cy="885825"/>
          </a:xfrm>
          <a:prstGeom prst="rect">
            <a:avLst/>
          </a:prstGeom>
        </p:spPr>
        <p:txBody>
          <a:bodyPr wrap="square" lIns="0" tIns="0" rIns="0" bIns="0" rtlCol="0" anchor="t">
            <a:spAutoFit/>
          </a:bodyPr>
          <a:lstStyle/>
          <a:p>
            <a:pPr algn="ctr">
              <a:lnSpc>
                <a:spcPts val="3387"/>
              </a:lnSpc>
            </a:pPr>
            <a:r>
              <a:rPr lang="en-US" sz="2822" b="1" dirty="0">
                <a:solidFill>
                  <a:srgbClr val="FFFFFF"/>
                </a:solidFill>
                <a:latin typeface="#9Slide03 Cabin Condensed" panose="00000506000000000000" pitchFamily="2" charset="-93"/>
              </a:rPr>
              <a:t>TỔ CHỨC</a:t>
            </a:r>
          </a:p>
          <a:p>
            <a:pPr algn="ctr">
              <a:lnSpc>
                <a:spcPts val="3387"/>
              </a:lnSpc>
            </a:pPr>
            <a:r>
              <a:rPr lang="en-US" sz="2822" b="1" dirty="0">
                <a:solidFill>
                  <a:srgbClr val="FFFFFF"/>
                </a:solidFill>
                <a:latin typeface="#9Slide03 Cabin Condensed" panose="00000506000000000000" pitchFamily="2" charset="-93"/>
              </a:rPr>
              <a:t> TƯƠNG TÁC</a:t>
            </a:r>
          </a:p>
        </p:txBody>
      </p:sp>
      <p:sp>
        <p:nvSpPr>
          <p:cNvPr id="29" name="TextBox 29"/>
          <p:cNvSpPr txBox="1"/>
          <p:nvPr/>
        </p:nvSpPr>
        <p:spPr>
          <a:xfrm>
            <a:off x="1594075" y="4878423"/>
            <a:ext cx="4128388" cy="4119397"/>
          </a:xfrm>
          <a:prstGeom prst="rect">
            <a:avLst/>
          </a:prstGeom>
        </p:spPr>
        <p:txBody>
          <a:bodyPr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Tiêu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hấp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dẫn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xem</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Nội</a:t>
            </a:r>
            <a:r>
              <a:rPr lang="en-US" sz="2800" dirty="0">
                <a:solidFill>
                  <a:srgbClr val="FFFFFF"/>
                </a:solidFill>
                <a:latin typeface="#9Slide03 Cabin Condensed" panose="00000506000000000000" pitchFamily="2" charset="-93"/>
              </a:rPr>
              <a:t> dung </a:t>
            </a:r>
            <a:r>
              <a:rPr lang="en-US" sz="2800" dirty="0" err="1">
                <a:solidFill>
                  <a:srgbClr val="FFFFFF"/>
                </a:solidFill>
                <a:latin typeface="#9Slide03 Cabin Condensed" panose="00000506000000000000" pitchFamily="2" charset="-93"/>
              </a:rPr>
              <a:t>phù</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với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tiêu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khoa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học</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Thiết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kế</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sáng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tạo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màu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sắc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hài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hòa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thẩm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mĩ</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cao</a:t>
            </a:r>
            <a:r>
              <a:rPr lang="en-US" sz="2800" dirty="0">
                <a:solidFill>
                  <a:srgbClr val="FFFFFF"/>
                </a:solidFill>
                <a:latin typeface="#9Slide03 Cabin Condensed" panose="00000506000000000000" pitchFamily="2" charset="-93"/>
              </a:rPr>
              <a:t>, font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màu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cỡ</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lý</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ảnh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nét</a:t>
            </a:r>
            <a:r>
              <a:rPr lang="en-US" sz="2800" dirty="0">
                <a:solidFill>
                  <a:srgbClr val="FFFFFF"/>
                </a:solidFill>
                <a:latin typeface="#9Slide03 Cabin Condensed" panose="00000506000000000000" pitchFamily="2" charset="-93"/>
              </a:rPr>
              <a:t>, minh </a:t>
            </a:r>
            <a:r>
              <a:rPr lang="en-US" sz="2800" dirty="0" err="1">
                <a:solidFill>
                  <a:srgbClr val="FFFFFF"/>
                </a:solidFill>
                <a:latin typeface="#9Slide03 Cabin Condensed" panose="00000506000000000000" pitchFamily="2" charset="-93"/>
              </a:rPr>
              <a:t>họa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endParaRPr lang="en-US" sz="2800" dirty="0">
              <a:solidFill>
                <a:srgbClr val="FFFFFF"/>
              </a:solidFill>
              <a:latin typeface="#9Slide03 Cabin Condensed" panose="00000506000000000000" pitchFamily="2" charset="-93"/>
            </a:endParaRPr>
          </a:p>
        </p:txBody>
      </p:sp>
      <p:sp>
        <p:nvSpPr>
          <p:cNvPr id="30" name="TextBox 30"/>
          <p:cNvSpPr txBox="1"/>
          <p:nvPr/>
        </p:nvSpPr>
        <p:spPr>
          <a:xfrm>
            <a:off x="1028700" y="1301173"/>
            <a:ext cx="16230600" cy="2215991"/>
          </a:xfrm>
          <a:prstGeom prst="rect">
            <a:avLst/>
          </a:prstGeom>
        </p:spPr>
        <p:txBody>
          <a:bodyPr lIns="0" tIns="0" rIns="0" bIns="0" rtlCol="0" anchor="t">
            <a:spAutoFit/>
          </a:bodyPr>
          <a:lstStyle/>
          <a:p>
            <a:pPr algn="ctr">
              <a:lnSpc>
                <a:spcPct val="150000"/>
              </a:lnSpc>
            </a:pPr>
            <a:r>
              <a:rPr lang="en-US" sz="4800" dirty="0" err="1">
                <a:solidFill>
                  <a:srgbClr val="BA08B8"/>
                </a:solidFill>
                <a:latin typeface="#9Slide05 Claudia" pitchFamily="2" charset="-93"/>
              </a:rPr>
              <a:t>Các</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nhóm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chấm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điểm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cho</a:t>
            </a:r>
            <a:r>
              <a:rPr lang="en-US" sz="4800" dirty="0">
                <a:solidFill>
                  <a:srgbClr val="BA08B8"/>
                </a:solidFill>
                <a:latin typeface="#9Slide05 Claudia" pitchFamily="2" charset="-93"/>
              </a:rPr>
              <a:t> </a:t>
            </a:r>
            <a:r>
              <a:rPr lang="en-US" sz="4800" dirty="0" err="1" smtClean="0">
                <a:solidFill>
                  <a:srgbClr val="BA08B8"/>
                </a:solidFill>
                <a:latin typeface="#9Slide05 Claudia" pitchFamily="2" charset="-93"/>
              </a:rPr>
              <a:t>nhau</a:t>
            </a:r>
            <a:r>
              <a:rPr lang="en-US" sz="4800" dirty="0" smtClean="0">
                <a:solidFill>
                  <a:srgbClr val="BA08B8"/>
                </a:solidFill>
                <a:latin typeface="#9Slide05 Claudia" pitchFamily="2" charset="-93"/>
              </a:rPr>
              <a:t> </a:t>
            </a:r>
            <a:r>
              <a:rPr lang="en-US" sz="4800" dirty="0" err="1" smtClean="0">
                <a:solidFill>
                  <a:srgbClr val="BA08B8"/>
                </a:solidFill>
                <a:latin typeface="#9Slide05 Claudia" pitchFamily="2" charset="-93"/>
              </a:rPr>
              <a:t>trong</a:t>
            </a:r>
            <a:r>
              <a:rPr lang="en-US" sz="4800" dirty="0" smtClean="0">
                <a:solidFill>
                  <a:srgbClr val="BA08B8"/>
                </a:solidFill>
                <a:latin typeface="#9Slide05 Claudia" pitchFamily="2" charset="-93"/>
              </a:rPr>
              <a:t> </a:t>
            </a:r>
            <a:r>
              <a:rPr lang="en-US" sz="4800" dirty="0" err="1" smtClean="0">
                <a:solidFill>
                  <a:srgbClr val="BA08B8"/>
                </a:solidFill>
                <a:latin typeface="#9Slide05 Claudia" pitchFamily="2" charset="-93"/>
              </a:rPr>
              <a:t>phiếu</a:t>
            </a:r>
            <a:r>
              <a:rPr lang="en-US" sz="4800" dirty="0" smtClean="0">
                <a:solidFill>
                  <a:srgbClr val="BA08B8"/>
                </a:solidFill>
                <a:latin typeface="#9Slide05 Claudia" pitchFamily="2" charset="-93"/>
              </a:rPr>
              <a:t>, </a:t>
            </a:r>
            <a:r>
              <a:rPr lang="en-US" sz="4800" dirty="0" err="1">
                <a:solidFill>
                  <a:srgbClr val="BA08B8"/>
                </a:solidFill>
                <a:latin typeface="#9Slide05 Claudia" pitchFamily="2" charset="-93"/>
              </a:rPr>
              <a:t>dựa</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vào</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các</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tiêu</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chí</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dưới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đây</a:t>
            </a:r>
            <a:r>
              <a:rPr lang="en-US" sz="4800" dirty="0">
                <a:solidFill>
                  <a:srgbClr val="BA08B8"/>
                </a:solidFill>
                <a:latin typeface="#9Slide05 Claudia" pitchFamily="2" charset="-93"/>
              </a:rPr>
              <a:t>, </a:t>
            </a:r>
          </a:p>
          <a:p>
            <a:pPr algn="ctr">
              <a:lnSpc>
                <a:spcPct val="150000"/>
              </a:lnSpc>
              <a:spcBef>
                <a:spcPct val="0"/>
              </a:spcBef>
            </a:pPr>
            <a:r>
              <a:rPr lang="en-US" sz="4800" dirty="0" err="1">
                <a:solidFill>
                  <a:srgbClr val="BA08B8"/>
                </a:solidFill>
                <a:latin typeface="#9Slide05 Claudia" pitchFamily="2" charset="-93"/>
              </a:rPr>
              <a:t>mỗi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tiêu</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chí</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tối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đa</a:t>
            </a:r>
            <a:r>
              <a:rPr lang="en-US" sz="4800" dirty="0">
                <a:solidFill>
                  <a:srgbClr val="BA08B8"/>
                </a:solidFill>
                <a:latin typeface="#9Slide05 Claudia" pitchFamily="2" charset="-93"/>
              </a:rPr>
              <a:t> 5 </a:t>
            </a:r>
            <a:r>
              <a:rPr lang="en-US" sz="4800" dirty="0" err="1">
                <a:solidFill>
                  <a:srgbClr val="BA08B8"/>
                </a:solidFill>
                <a:latin typeface="#9Slide05 Claudia" pitchFamily="2" charset="-93"/>
              </a:rPr>
              <a:t>điểm</a:t>
            </a:r>
            <a:r>
              <a:rPr lang="en-US" sz="4800" dirty="0">
                <a:solidFill>
                  <a:srgbClr val="BA08B8"/>
                </a:solidFill>
                <a:latin typeface="#9Slide05 Claudia" pitchFamily="2" charset="-93"/>
              </a:rPr>
              <a:t> </a:t>
            </a:r>
          </a:p>
        </p:txBody>
      </p:sp>
      <p:grpSp>
        <p:nvGrpSpPr>
          <p:cNvPr id="31" name="Group 31"/>
          <p:cNvGrpSpPr/>
          <p:nvPr/>
        </p:nvGrpSpPr>
        <p:grpSpPr>
          <a:xfrm rot="1818284">
            <a:off x="-1286878" y="-6743169"/>
            <a:ext cx="3194203" cy="9961116"/>
            <a:chOff x="0" y="0"/>
            <a:chExt cx="841272" cy="2623504"/>
          </a:xfrm>
        </p:grpSpPr>
        <p:sp>
          <p:nvSpPr>
            <p:cNvPr id="32" name="Freeform 32"/>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3" name="TextBox 33"/>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1818284">
            <a:off x="-1761361" y="-972904"/>
            <a:ext cx="274711" cy="11053763"/>
            <a:chOff x="0" y="0"/>
            <a:chExt cx="72352" cy="2911279"/>
          </a:xfrm>
        </p:grpSpPr>
        <p:sp>
          <p:nvSpPr>
            <p:cNvPr id="35" name="Freeform 3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6" name="TextBox 3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7999">
            <a:off x="15481055" y="-11302660"/>
            <a:ext cx="2883936" cy="16029749"/>
            <a:chOff x="0" y="0"/>
            <a:chExt cx="759555" cy="4221827"/>
          </a:xfrm>
        </p:grpSpPr>
        <p:sp>
          <p:nvSpPr>
            <p:cNvPr id="38" name="Freeform 38"/>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9" name="TextBox 39"/>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788309">
            <a:off x="19785352" y="-52135"/>
            <a:ext cx="274711" cy="11053763"/>
            <a:chOff x="0" y="0"/>
            <a:chExt cx="72352" cy="2911279"/>
          </a:xfrm>
        </p:grpSpPr>
        <p:sp>
          <p:nvSpPr>
            <p:cNvPr id="41" name="Freeform 41"/>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2" name="TextBox 42"/>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2573955" y="326848"/>
            <a:ext cx="13536271" cy="1417576"/>
          </a:xfrm>
          <a:prstGeom prst="rect">
            <a:avLst/>
          </a:prstGeom>
        </p:spPr>
        <p:txBody>
          <a:bodyPr lIns="0" tIns="0" rIns="0" bIns="0" rtlCol="0" anchor="t">
            <a:spAutoFit/>
          </a:bodyPr>
          <a:lstStyle/>
          <a:p>
            <a:pPr algn="ctr">
              <a:lnSpc>
                <a:spcPts val="12282"/>
              </a:lnSpc>
            </a:pPr>
            <a:r>
              <a:rPr lang="en-US" sz="7099">
                <a:solidFill>
                  <a:srgbClr val="431096"/>
                </a:solidFill>
                <a:latin typeface="Paytone One"/>
              </a:rPr>
              <a:t>ĐÁNH GIÁ</a:t>
            </a:r>
          </a:p>
        </p:txBody>
      </p:sp>
      <p:sp>
        <p:nvSpPr>
          <p:cNvPr id="44" name="TextBox 44"/>
          <p:cNvSpPr txBox="1"/>
          <p:nvPr/>
        </p:nvSpPr>
        <p:spPr>
          <a:xfrm>
            <a:off x="7111715" y="4878423"/>
            <a:ext cx="4128388" cy="4154984"/>
          </a:xfrm>
          <a:prstGeom prst="rect">
            <a:avLst/>
          </a:prstGeom>
        </p:spPr>
        <p:txBody>
          <a:bodyPr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Giọng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nói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âm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lượng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vừa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phải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nghe</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Tốc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độ</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vừa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phải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lí</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Ngôn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diễn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đạt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dễ</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hiểu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phù</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lứa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tuổi</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Thể</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hiện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được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cảm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hứng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tự</a:t>
            </a:r>
            <a:r>
              <a:rPr lang="en-US" sz="2800" dirty="0">
                <a:solidFill>
                  <a:srgbClr val="FFFFFF"/>
                </a:solidFill>
                <a:latin typeface="#9Slide03 Cabin Condensed" panose="00000506000000000000" pitchFamily="2" charset="-93"/>
              </a:rPr>
              <a:t> tin, </a:t>
            </a:r>
            <a:r>
              <a:rPr lang="en-US" sz="2800" dirty="0" err="1">
                <a:solidFill>
                  <a:srgbClr val="FFFFFF"/>
                </a:solidFill>
                <a:latin typeface="#9Slide03 Cabin Condensed" panose="00000506000000000000" pitchFamily="2" charset="-93"/>
              </a:rPr>
              <a:t>nhiệt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tiếp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bằng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ánh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mắt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với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tham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dự</a:t>
            </a:r>
            <a:endParaRPr lang="en-US" sz="2800" dirty="0">
              <a:solidFill>
                <a:srgbClr val="FFFFFF"/>
              </a:solidFill>
              <a:latin typeface="#9Slide03 Cabin Condensed" panose="00000506000000000000" pitchFamily="2" charset="-93"/>
            </a:endParaRPr>
          </a:p>
        </p:txBody>
      </p:sp>
      <p:sp>
        <p:nvSpPr>
          <p:cNvPr id="45" name="TextBox 45"/>
          <p:cNvSpPr txBox="1"/>
          <p:nvPr/>
        </p:nvSpPr>
        <p:spPr>
          <a:xfrm>
            <a:off x="12794634" y="4878423"/>
            <a:ext cx="4655166" cy="4616648"/>
          </a:xfrm>
          <a:prstGeom prst="rect">
            <a:avLst/>
          </a:prstGeom>
        </p:spPr>
        <p:txBody>
          <a:bodyPr wrap="square"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Cách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dẫn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dắt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vấn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hút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chú</a:t>
            </a:r>
            <a:r>
              <a:rPr lang="en-US" sz="2800" dirty="0">
                <a:solidFill>
                  <a:srgbClr val="FFFFFF"/>
                </a:solidFill>
                <a:latin typeface="#9Slide03 Cabin Condensed" panose="00000506000000000000" pitchFamily="2" charset="-93"/>
              </a:rPr>
              <a:t> ý </a:t>
            </a:r>
            <a:r>
              <a:rPr lang="en-US" sz="2800" dirty="0" err="1">
                <a:solidFill>
                  <a:srgbClr val="FFFFFF"/>
                </a:solidFill>
                <a:latin typeface="#9Slide03 Cabin Condensed" panose="00000506000000000000" pitchFamily="2" charset="-93"/>
              </a:rPr>
              <a:t>của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không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bị</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lệ</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thuộc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vào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tài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liệu</a:t>
            </a:r>
            <a:r>
              <a:rPr lang="en-US" sz="2800" dirty="0">
                <a:solidFill>
                  <a:srgbClr val="FFFFFF"/>
                </a:solidFill>
                <a:latin typeface="#9Slide03 Cabin Condensed" panose="00000506000000000000" pitchFamily="2" charset="-93"/>
              </a:rPr>
              <a:t>. </a:t>
            </a: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nhiều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học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sinh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trong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Trả</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đúng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và</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đầy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các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câu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hỏi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của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câu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hỏi</a:t>
            </a:r>
            <a:r>
              <a:rPr lang="en-US" sz="2800" dirty="0">
                <a:solidFill>
                  <a:srgbClr val="FFFFFF"/>
                </a:solidFill>
                <a:latin typeface="#9Slide03 Cabin Condensed" panose="00000506000000000000" pitchFamily="2" charset="-93"/>
              </a:rPr>
              <a:t> hay </a:t>
            </a:r>
            <a:r>
              <a:rPr lang="en-US" sz="2800" dirty="0" err="1">
                <a:solidFill>
                  <a:srgbClr val="FFFFFF"/>
                </a:solidFill>
                <a:latin typeface="#9Slide03 Cabin Condensed" panose="00000506000000000000" pitchFamily="2" charset="-93"/>
              </a:rPr>
              <a:t>cho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khác</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Phân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bố</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lí</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không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quá</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quy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định</a:t>
            </a:r>
            <a:endParaRPr lang="en-US" sz="2800" dirty="0">
              <a:solidFill>
                <a:srgbClr val="FFFFFF"/>
              </a:solidFill>
              <a:latin typeface="#9Slide03 Cabin Condensed" panose="00000506000000000000" pitchFamily="2" charset="-93"/>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0740910" y="-2556686"/>
            <a:ext cx="3952556" cy="16029749"/>
            <a:chOff x="0" y="0"/>
            <a:chExt cx="1041002" cy="4221827"/>
          </a:xfrm>
        </p:grpSpPr>
        <p:sp>
          <p:nvSpPr>
            <p:cNvPr id="3" name="Freeform 3"/>
            <p:cNvSpPr/>
            <p:nvPr/>
          </p:nvSpPr>
          <p:spPr>
            <a:xfrm>
              <a:off x="0" y="0"/>
              <a:ext cx="1041002" cy="4221827"/>
            </a:xfrm>
            <a:custGeom>
              <a:avLst/>
              <a:gdLst/>
              <a:ahLst/>
              <a:cxnLst/>
              <a:rect l="l" t="t" r="r" b="b"/>
              <a:pathLst>
                <a:path w="1041002" h="4221827">
                  <a:moveTo>
                    <a:pt x="0" y="0"/>
                  </a:moveTo>
                  <a:lnTo>
                    <a:pt x="1041002" y="0"/>
                  </a:lnTo>
                  <a:lnTo>
                    <a:pt x="104100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28575"/>
              <a:ext cx="1041002" cy="425040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18284">
            <a:off x="19477975" y="-7285016"/>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7" name="TextBox 7"/>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7345988" y="4232895"/>
            <a:ext cx="274711" cy="11053763"/>
            <a:chOff x="0" y="0"/>
            <a:chExt cx="72352" cy="2911279"/>
          </a:xfrm>
        </p:grpSpPr>
        <p:sp>
          <p:nvSpPr>
            <p:cNvPr id="9" name="Freeform 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44000" y="1149327"/>
            <a:ext cx="8982538" cy="7988157"/>
            <a:chOff x="0" y="0"/>
            <a:chExt cx="21896591" cy="19472605"/>
          </a:xfrm>
        </p:grpSpPr>
        <p:sp>
          <p:nvSpPr>
            <p:cNvPr id="12" name="Freeform 12"/>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solidFill>
              <a:srgbClr val="FFFFFF"/>
            </a:solidFill>
            <a:ln w="12700">
              <a:solidFill>
                <a:srgbClr val="000000"/>
              </a:solidFill>
            </a:ln>
          </p:spPr>
        </p:sp>
      </p:grpSp>
      <p:grpSp>
        <p:nvGrpSpPr>
          <p:cNvPr id="13" name="Group 13"/>
          <p:cNvGrpSpPr/>
          <p:nvPr/>
        </p:nvGrpSpPr>
        <p:grpSpPr>
          <a:xfrm>
            <a:off x="9404652" y="1707324"/>
            <a:ext cx="8721886" cy="7524563"/>
            <a:chOff x="0" y="0"/>
            <a:chExt cx="22571124" cy="19472605"/>
          </a:xfrm>
        </p:grpSpPr>
        <p:sp>
          <p:nvSpPr>
            <p:cNvPr id="14" name="Freeform 14"/>
            <p:cNvSpPr/>
            <p:nvPr/>
          </p:nvSpPr>
          <p:spPr>
            <a:xfrm>
              <a:off x="0" y="0"/>
              <a:ext cx="22571112" cy="19472656"/>
            </a:xfrm>
            <a:custGeom>
              <a:avLst/>
              <a:gdLst/>
              <a:ahLst/>
              <a:cxnLst/>
              <a:rect l="l" t="t" r="r" b="b"/>
              <a:pathLst>
                <a:path w="22571112" h="19472656">
                  <a:moveTo>
                    <a:pt x="11697013" y="0"/>
                  </a:moveTo>
                  <a:lnTo>
                    <a:pt x="0" y="19472656"/>
                  </a:lnTo>
                  <a:lnTo>
                    <a:pt x="22571112" y="19472656"/>
                  </a:lnTo>
                  <a:lnTo>
                    <a:pt x="22571112" y="0"/>
                  </a:lnTo>
                  <a:close/>
                </a:path>
              </a:pathLst>
            </a:custGeom>
            <a:blipFill>
              <a:blip r:embed="rId2"/>
              <a:stretch>
                <a:fillRect l="-26637" r="-26637"/>
              </a:stretch>
            </a:blipFill>
          </p:spPr>
        </p:sp>
      </p:grpSp>
      <p:grpSp>
        <p:nvGrpSpPr>
          <p:cNvPr id="15" name="Group 15"/>
          <p:cNvGrpSpPr/>
          <p:nvPr/>
        </p:nvGrpSpPr>
        <p:grpSpPr>
          <a:xfrm rot="1818284">
            <a:off x="16215886" y="4572544"/>
            <a:ext cx="3194203" cy="7569921"/>
            <a:chOff x="0" y="0"/>
            <a:chExt cx="841272" cy="1993724"/>
          </a:xfrm>
        </p:grpSpPr>
        <p:sp>
          <p:nvSpPr>
            <p:cNvPr id="16" name="Freeform 16"/>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17" name="TextBox 17"/>
            <p:cNvSpPr txBox="1"/>
            <p:nvPr/>
          </p:nvSpPr>
          <p:spPr>
            <a:xfrm>
              <a:off x="0" y="-28575"/>
              <a:ext cx="841272" cy="202229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478506" y="1267262"/>
            <a:ext cx="8660728" cy="649292"/>
            <a:chOff x="0" y="0"/>
            <a:chExt cx="4666826" cy="349871"/>
          </a:xfrm>
        </p:grpSpPr>
        <p:sp>
          <p:nvSpPr>
            <p:cNvPr id="19" name="Freeform 19"/>
            <p:cNvSpPr/>
            <p:nvPr/>
          </p:nvSpPr>
          <p:spPr>
            <a:xfrm>
              <a:off x="0" y="0"/>
              <a:ext cx="4666826" cy="349871"/>
            </a:xfrm>
            <a:custGeom>
              <a:avLst/>
              <a:gdLst/>
              <a:ahLst/>
              <a:cxnLst/>
              <a:rect l="l" t="t" r="r" b="b"/>
              <a:pathLst>
                <a:path w="4666826" h="349871">
                  <a:moveTo>
                    <a:pt x="203200" y="0"/>
                  </a:moveTo>
                  <a:lnTo>
                    <a:pt x="4666826" y="0"/>
                  </a:lnTo>
                  <a:lnTo>
                    <a:pt x="4463626" y="349871"/>
                  </a:lnTo>
                  <a:lnTo>
                    <a:pt x="0" y="349871"/>
                  </a:lnTo>
                  <a:lnTo>
                    <a:pt x="203200"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0" name="TextBox 20"/>
            <p:cNvSpPr txBox="1"/>
            <p:nvPr/>
          </p:nvSpPr>
          <p:spPr>
            <a:xfrm>
              <a:off x="101600" y="-28575"/>
              <a:ext cx="4463626" cy="37844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030502" y="5227653"/>
            <a:ext cx="7917365" cy="4078039"/>
          </a:xfrm>
          <a:prstGeom prst="rect">
            <a:avLst/>
          </a:prstGeom>
        </p:spPr>
        <p:txBody>
          <a:bodyPr lIns="0" tIns="0" rIns="0" bIns="0" rtlCol="0" anchor="t">
            <a:spAutoFit/>
          </a:bodyPr>
          <a:lstStyle/>
          <a:p>
            <a:pPr algn="l">
              <a:lnSpc>
                <a:spcPts val="10552"/>
              </a:lnSpc>
            </a:pPr>
            <a:r>
              <a:rPr lang="en-US" sz="8800" b="1" dirty="0" err="1">
                <a:solidFill>
                  <a:srgbClr val="121212"/>
                </a:solidFill>
                <a:latin typeface="#9Slide03 Cabin Condensed" panose="00000506000000000000" pitchFamily="2" charset="-93"/>
              </a:rPr>
              <a:t>Em</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có</a:t>
            </a:r>
            <a:r>
              <a:rPr lang="en-US" sz="8800" b="1" dirty="0">
                <a:solidFill>
                  <a:srgbClr val="121212"/>
                </a:solidFill>
                <a:latin typeface="#9Slide03 Cabin Condensed" panose="00000506000000000000" pitchFamily="2" charset="-93"/>
              </a:rPr>
              <a:t> </a:t>
            </a:r>
          </a:p>
          <a:p>
            <a:pPr algn="l">
              <a:lnSpc>
                <a:spcPts val="10552"/>
              </a:lnSpc>
            </a:pPr>
            <a:r>
              <a:rPr lang="en-US" sz="8800" b="1" dirty="0" err="1">
                <a:solidFill>
                  <a:srgbClr val="121212"/>
                </a:solidFill>
                <a:latin typeface="#9Slide03 Cabin Condensed" panose="00000506000000000000" pitchFamily="2" charset="-93"/>
              </a:rPr>
              <a:t>định</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hướng</a:t>
            </a:r>
            <a:r>
              <a:rPr lang="en-US" sz="8800" b="1" dirty="0">
                <a:solidFill>
                  <a:srgbClr val="121212"/>
                </a:solidFill>
                <a:latin typeface="#9Slide03 Cabin Condensed" panose="00000506000000000000" pitchFamily="2" charset="-93"/>
              </a:rPr>
              <a:t> </a:t>
            </a:r>
          </a:p>
          <a:p>
            <a:pPr algn="l">
              <a:lnSpc>
                <a:spcPts val="10552"/>
              </a:lnSpc>
            </a:pPr>
            <a:r>
              <a:rPr lang="en-US" sz="8800" b="1" dirty="0" err="1">
                <a:solidFill>
                  <a:srgbClr val="121212"/>
                </a:solidFill>
                <a:latin typeface="#9Slide03 Cabin Condensed" panose="00000506000000000000" pitchFamily="2" charset="-93"/>
              </a:rPr>
              <a:t>như</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thế</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nào</a:t>
            </a:r>
            <a:r>
              <a:rPr lang="en-US" sz="8800" b="1" dirty="0">
                <a:solidFill>
                  <a:srgbClr val="121212"/>
                </a:solidFill>
                <a:latin typeface="#9Slide03 Cabin Condensed" panose="00000506000000000000" pitchFamily="2" charset="-93"/>
              </a:rPr>
              <a:t>?</a:t>
            </a:r>
          </a:p>
        </p:txBody>
      </p:sp>
      <p:sp>
        <p:nvSpPr>
          <p:cNvPr id="22" name="TextBox 22"/>
          <p:cNvSpPr txBox="1"/>
          <p:nvPr/>
        </p:nvSpPr>
        <p:spPr>
          <a:xfrm>
            <a:off x="1011522" y="2569820"/>
            <a:ext cx="8356808" cy="1762402"/>
          </a:xfrm>
          <a:prstGeom prst="rect">
            <a:avLst/>
          </a:prstGeom>
        </p:spPr>
        <p:txBody>
          <a:bodyPr lIns="0" tIns="0" rIns="0" bIns="0" rtlCol="0" anchor="t">
            <a:spAutoFit/>
          </a:bodyPr>
          <a:lstStyle/>
          <a:p>
            <a:pPr algn="l">
              <a:lnSpc>
                <a:spcPts val="13850"/>
              </a:lnSpc>
            </a:pPr>
            <a:r>
              <a:rPr lang="en-US" sz="12043" dirty="0">
                <a:solidFill>
                  <a:srgbClr val="431096"/>
                </a:solidFill>
                <a:latin typeface="Paytone One"/>
              </a:rPr>
              <a:t>SAU LỚP 9</a:t>
            </a:r>
          </a:p>
        </p:txBody>
      </p:sp>
      <p:sp>
        <p:nvSpPr>
          <p:cNvPr id="23" name="TextBox 23"/>
          <p:cNvSpPr txBox="1"/>
          <p:nvPr/>
        </p:nvSpPr>
        <p:spPr>
          <a:xfrm>
            <a:off x="1011522" y="1357627"/>
            <a:ext cx="5170700" cy="500137"/>
          </a:xfrm>
          <a:prstGeom prst="rect">
            <a:avLst/>
          </a:prstGeom>
        </p:spPr>
        <p:txBody>
          <a:bodyPr lIns="0" tIns="0" rIns="0" bIns="0" rtlCol="0" anchor="t">
            <a:spAutoFit/>
          </a:bodyPr>
          <a:lstStyle/>
          <a:p>
            <a:pPr algn="l">
              <a:lnSpc>
                <a:spcPts val="3895"/>
              </a:lnSpc>
            </a:pPr>
            <a:r>
              <a:rPr lang="en-US" sz="3387" dirty="0" err="1">
                <a:solidFill>
                  <a:srgbClr val="FFFFFF"/>
                </a:solidFill>
                <a:latin typeface="#9Slide03 BoosterNextFYThin" panose="02000203000000020004" pitchFamily="2" charset="-93"/>
              </a:rPr>
              <a:t>Tốt</a:t>
            </a:r>
            <a:r>
              <a:rPr lang="en-US" sz="3387" dirty="0">
                <a:solidFill>
                  <a:srgbClr val="FFFFFF"/>
                </a:solidFill>
                <a:latin typeface="#9Slide03 BoosterNextFYThin" panose="02000203000000020004" pitchFamily="2" charset="-93"/>
              </a:rPr>
              <a:t> </a:t>
            </a:r>
            <a:r>
              <a:rPr lang="en-US" sz="3387" dirty="0" err="1">
                <a:solidFill>
                  <a:srgbClr val="FFFFFF"/>
                </a:solidFill>
                <a:latin typeface="#9Slide03 BoosterNextFYThin" panose="02000203000000020004" pitchFamily="2" charset="-93"/>
              </a:rPr>
              <a:t>nghiệp</a:t>
            </a:r>
            <a:r>
              <a:rPr lang="en-US" sz="3387" dirty="0">
                <a:solidFill>
                  <a:srgbClr val="FFFFFF"/>
                </a:solidFill>
                <a:latin typeface="#9Slide03 BoosterNextFYThin" panose="02000203000000020004" pitchFamily="2" charset="-93"/>
              </a:rPr>
              <a:t> THCS</a:t>
            </a:r>
          </a:p>
        </p:txBody>
      </p:sp>
      <p:sp>
        <p:nvSpPr>
          <p:cNvPr id="24" name="Freeform 24"/>
          <p:cNvSpPr/>
          <p:nvPr/>
        </p:nvSpPr>
        <p:spPr>
          <a:xfrm>
            <a:off x="6289508" y="1267262"/>
            <a:ext cx="2387670" cy="1605708"/>
          </a:xfrm>
          <a:custGeom>
            <a:avLst/>
            <a:gdLst/>
            <a:ahLst/>
            <a:cxnLst/>
            <a:rect l="l" t="t" r="r" b="b"/>
            <a:pathLst>
              <a:path w="2387670" h="1605708">
                <a:moveTo>
                  <a:pt x="0" y="0"/>
                </a:moveTo>
                <a:lnTo>
                  <a:pt x="2387670" y="0"/>
                </a:lnTo>
                <a:lnTo>
                  <a:pt x="2387670" y="1605707"/>
                </a:lnTo>
                <a:lnTo>
                  <a:pt x="0" y="16057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6"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par>
                                <p:cTn id="36" presetID="6"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0"/>
          <p:cNvSpPr txBox="1"/>
          <p:nvPr/>
        </p:nvSpPr>
        <p:spPr>
          <a:xfrm>
            <a:off x="1028700" y="1301173"/>
            <a:ext cx="16230600" cy="1477328"/>
          </a:xfrm>
          <a:prstGeom prst="rect">
            <a:avLst/>
          </a:prstGeom>
        </p:spPr>
        <p:txBody>
          <a:bodyPr lIns="0" tIns="0" rIns="0" bIns="0" rtlCol="0" anchor="t">
            <a:spAutoFit/>
          </a:bodyPr>
          <a:lstStyle/>
          <a:p>
            <a:pPr algn="ctr"/>
            <a:r>
              <a:rPr lang="vi-VN" sz="2400" dirty="0">
                <a:solidFill>
                  <a:srgbClr val="431096"/>
                </a:solidFill>
                <a:latin typeface="#9Slide05 Claudia" pitchFamily="2" charset="-93"/>
              </a:rPr>
              <a:t>Tên nhóm: _____________________________  Số lượng thành viên: ___________</a:t>
            </a:r>
          </a:p>
          <a:p>
            <a:pPr algn="ctr"/>
            <a:r>
              <a:rPr lang="vi-VN" sz="2400" dirty="0">
                <a:solidFill>
                  <a:srgbClr val="431096"/>
                </a:solidFill>
                <a:latin typeface="#9Slide05 Claudia" pitchFamily="2" charset="-93"/>
              </a:rPr>
              <a:t>Nội dung nhóm trình bày:  ______________________________________________</a:t>
            </a:r>
          </a:p>
          <a:p>
            <a:pPr algn="ctr"/>
            <a:r>
              <a:rPr lang="vi-VN" sz="2400" dirty="0">
                <a:solidFill>
                  <a:srgbClr val="431096"/>
                </a:solidFill>
                <a:latin typeface="#9Slide05 Claudia" pitchFamily="2" charset="-93"/>
              </a:rPr>
              <a:t>Thang điểm: 	1 = Kém; 2 = Yếu; 3 = Khá; 4 = Tốt; 5 = Xuất sắc</a:t>
            </a:r>
          </a:p>
          <a:p>
            <a:pPr algn="ctr"/>
            <a:r>
              <a:rPr lang="vi-VN" sz="2400" dirty="0">
                <a:solidFill>
                  <a:srgbClr val="431096"/>
                </a:solidFill>
                <a:latin typeface="#9Slide05 Claudia" pitchFamily="2" charset="-93"/>
              </a:rPr>
              <a:t>(Khoanh tròn điểm cho từng mục)</a:t>
            </a:r>
          </a:p>
        </p:txBody>
      </p:sp>
      <p:grpSp>
        <p:nvGrpSpPr>
          <p:cNvPr id="31" name="Group 31"/>
          <p:cNvGrpSpPr/>
          <p:nvPr/>
        </p:nvGrpSpPr>
        <p:grpSpPr>
          <a:xfrm rot="1818284">
            <a:off x="-1286878" y="-6743169"/>
            <a:ext cx="3194203" cy="9961116"/>
            <a:chOff x="0" y="0"/>
            <a:chExt cx="841272" cy="2623504"/>
          </a:xfrm>
        </p:grpSpPr>
        <p:sp>
          <p:nvSpPr>
            <p:cNvPr id="32" name="Freeform 32"/>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3" name="TextBox 33"/>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1818284">
            <a:off x="-1761361" y="-972904"/>
            <a:ext cx="274711" cy="11053763"/>
            <a:chOff x="0" y="0"/>
            <a:chExt cx="72352" cy="2911279"/>
          </a:xfrm>
        </p:grpSpPr>
        <p:sp>
          <p:nvSpPr>
            <p:cNvPr id="35" name="Freeform 3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6" name="TextBox 3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7999">
            <a:off x="15481055" y="-11302660"/>
            <a:ext cx="2883936" cy="16029749"/>
            <a:chOff x="0" y="0"/>
            <a:chExt cx="759555" cy="4221827"/>
          </a:xfrm>
        </p:grpSpPr>
        <p:sp>
          <p:nvSpPr>
            <p:cNvPr id="38" name="Freeform 38"/>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9" name="TextBox 39"/>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788309">
            <a:off x="19785352" y="-52135"/>
            <a:ext cx="274711" cy="11053763"/>
            <a:chOff x="0" y="0"/>
            <a:chExt cx="72352" cy="2911279"/>
          </a:xfrm>
        </p:grpSpPr>
        <p:sp>
          <p:nvSpPr>
            <p:cNvPr id="41" name="Freeform 41"/>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2" name="TextBox 42"/>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2407773" y="-168637"/>
            <a:ext cx="13536271" cy="1351460"/>
          </a:xfrm>
          <a:prstGeom prst="rect">
            <a:avLst/>
          </a:prstGeom>
        </p:spPr>
        <p:txBody>
          <a:bodyPr lIns="0" tIns="0" rIns="0" bIns="0" rtlCol="0" anchor="t">
            <a:spAutoFit/>
          </a:bodyPr>
          <a:lstStyle/>
          <a:p>
            <a:pPr algn="ctr">
              <a:lnSpc>
                <a:spcPts val="12282"/>
              </a:lnSpc>
            </a:pPr>
            <a:r>
              <a:rPr lang="en-US" sz="5400" b="1" dirty="0">
                <a:solidFill>
                  <a:srgbClr val="431096"/>
                </a:solidFill>
                <a:latin typeface="Paytone One"/>
              </a:rPr>
              <a:t>PHIẾU ĐÁNH GIÁ HOẠT ĐỘNG NHÓM</a:t>
            </a:r>
          </a:p>
        </p:txBody>
      </p:sp>
      <p:graphicFrame>
        <p:nvGraphicFramePr>
          <p:cNvPr id="46" name="Table 45"/>
          <p:cNvGraphicFramePr>
            <a:graphicFrameLocks noGrp="1"/>
          </p:cNvGraphicFramePr>
          <p:nvPr>
            <p:extLst>
              <p:ext uri="{D42A27DB-BD31-4B8C-83A1-F6EECF244321}">
                <p14:modId xmlns:p14="http://schemas.microsoft.com/office/powerpoint/2010/main" val="837203502"/>
              </p:ext>
            </p:extLst>
          </p:nvPr>
        </p:nvGraphicFramePr>
        <p:xfrm>
          <a:off x="446844" y="2928899"/>
          <a:ext cx="8049660" cy="7324371"/>
        </p:xfrm>
        <a:graphic>
          <a:graphicData uri="http://schemas.openxmlformats.org/drawingml/2006/table">
            <a:tbl>
              <a:tblPr firstRow="1" firstCol="1" bandRow="1">
                <a:tableStyleId>{5C22544A-7EE6-4342-B048-85BDC9FD1C3A}</a:tableStyleId>
              </a:tblPr>
              <a:tblGrid>
                <a:gridCol w="952080">
                  <a:extLst>
                    <a:ext uri="{9D8B030D-6E8A-4147-A177-3AD203B41FA5}">
                      <a16:colId xmlns:a16="http://schemas.microsoft.com/office/drawing/2014/main" val="1707037402"/>
                    </a:ext>
                  </a:extLst>
                </a:gridCol>
                <a:gridCol w="236645">
                  <a:extLst>
                    <a:ext uri="{9D8B030D-6E8A-4147-A177-3AD203B41FA5}">
                      <a16:colId xmlns:a16="http://schemas.microsoft.com/office/drawing/2014/main" val="1682968533"/>
                    </a:ext>
                  </a:extLst>
                </a:gridCol>
                <a:gridCol w="5385627">
                  <a:extLst>
                    <a:ext uri="{9D8B030D-6E8A-4147-A177-3AD203B41FA5}">
                      <a16:colId xmlns:a16="http://schemas.microsoft.com/office/drawing/2014/main" val="4242245930"/>
                    </a:ext>
                  </a:extLst>
                </a:gridCol>
                <a:gridCol w="299161">
                  <a:extLst>
                    <a:ext uri="{9D8B030D-6E8A-4147-A177-3AD203B41FA5}">
                      <a16:colId xmlns:a16="http://schemas.microsoft.com/office/drawing/2014/main" val="808046864"/>
                    </a:ext>
                  </a:extLst>
                </a:gridCol>
                <a:gridCol w="299161">
                  <a:extLst>
                    <a:ext uri="{9D8B030D-6E8A-4147-A177-3AD203B41FA5}">
                      <a16:colId xmlns:a16="http://schemas.microsoft.com/office/drawing/2014/main" val="3214043129"/>
                    </a:ext>
                  </a:extLst>
                </a:gridCol>
                <a:gridCol w="299161">
                  <a:extLst>
                    <a:ext uri="{9D8B030D-6E8A-4147-A177-3AD203B41FA5}">
                      <a16:colId xmlns:a16="http://schemas.microsoft.com/office/drawing/2014/main" val="1537496092"/>
                    </a:ext>
                  </a:extLst>
                </a:gridCol>
                <a:gridCol w="299161">
                  <a:extLst>
                    <a:ext uri="{9D8B030D-6E8A-4147-A177-3AD203B41FA5}">
                      <a16:colId xmlns:a16="http://schemas.microsoft.com/office/drawing/2014/main" val="1603705952"/>
                    </a:ext>
                  </a:extLst>
                </a:gridCol>
                <a:gridCol w="278664">
                  <a:extLst>
                    <a:ext uri="{9D8B030D-6E8A-4147-A177-3AD203B41FA5}">
                      <a16:colId xmlns:a16="http://schemas.microsoft.com/office/drawing/2014/main" val="4194889833"/>
                    </a:ext>
                  </a:extLst>
                </a:gridCol>
              </a:tblGrid>
              <a:tr h="992207">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Tiêu chí</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gridSpan="2">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Yêu cầu</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Điểm</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644994">
                <a:tc rowSpan="4">
                  <a:txBody>
                    <a:bodyPr/>
                    <a:lstStyle/>
                    <a:p>
                      <a:pPr indent="-635" algn="l" fontAlgn="auto">
                        <a:lnSpc>
                          <a:spcPct val="150000"/>
                        </a:lnSpc>
                        <a:spcBef>
                          <a:spcPts val="600"/>
                        </a:spcBef>
                        <a:spcAft>
                          <a:spcPts val="600"/>
                        </a:spcAft>
                      </a:pPr>
                      <a:r>
                        <a:rPr lang="en-US" sz="2400" dirty="0" err="1">
                          <a:effectLst/>
                          <a:latin typeface="#9Slide03 Cabin Condensed Bold" panose="00000806000000000000" pitchFamily="2" charset="-93"/>
                        </a:rPr>
                        <a:t>Sản</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phẩm</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chuẩn</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bị</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trước</a:t>
                      </a:r>
                      <a:endParaRPr lang="en-US" sz="2000" dirty="0">
                        <a:effectLst/>
                        <a:latin typeface="#9Slide03 Cabin Condensed Bold" panose="00000806000000000000" pitchFamily="2" charset="-93"/>
                      </a:endParaRPr>
                    </a:p>
                    <a:p>
                      <a:pPr indent="-635" algn="ctr" fontAlgn="auto">
                        <a:lnSpc>
                          <a:spcPct val="150000"/>
                        </a:lnSpc>
                        <a:spcBef>
                          <a:spcPts val="600"/>
                        </a:spcBef>
                        <a:spcAft>
                          <a:spcPts val="600"/>
                        </a:spcAft>
                      </a:pPr>
                      <a:r>
                        <a:rPr lang="en-US" sz="2400" dirty="0">
                          <a:effectLst/>
                          <a:latin typeface="#9Slide03 Cabin Condensed Bold" panose="00000806000000000000" pitchFamily="2" charset="-93"/>
                        </a:rPr>
                        <a:t> </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Tiêu đề rõ ràng, hấp dẫn người xem</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extLst>
                  <a:ext uri="{0D108BD9-81ED-4DB2-BD59-A6C34878D82A}">
                    <a16:rowId xmlns:a16="http://schemas.microsoft.com/office/drawing/2014/main" val="3876182289"/>
                  </a:ext>
                </a:extLst>
              </a:tr>
              <a:tr h="992207">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 Nội dung phù hợp với tiêu đề</a:t>
                      </a:r>
                      <a:r>
                        <a:rPr lang="en-US" sz="2400" dirty="0">
                          <a:effectLst/>
                          <a:latin typeface="#9Slide03 Cabin Condensed Bold" panose="00000806000000000000" pitchFamily="2" charset="-93"/>
                        </a:rPr>
                        <a:t>, </a:t>
                      </a:r>
                      <a:r>
                        <a:rPr lang="vi-VN" sz="2400" dirty="0">
                          <a:effectLst/>
                          <a:latin typeface="#9Slide03 Cabin Condensed Bold" panose="00000806000000000000" pitchFamily="2" charset="-93"/>
                        </a:rPr>
                        <a:t>rõ ràng, khoa học</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3310771445"/>
                  </a:ext>
                </a:extLst>
              </a:tr>
              <a:tr h="1520112">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Thiết kế sáng tạo, màu sắc hài hòa, thẩm mĩ cao</a:t>
                      </a:r>
                      <a:r>
                        <a:rPr lang="en-US" sz="2400">
                          <a:effectLst/>
                          <a:latin typeface="#9Slide03 Cabin Condensed Bold" panose="00000806000000000000" pitchFamily="2" charset="-93"/>
                        </a:rPr>
                        <a:t>, font</a:t>
                      </a:r>
                      <a:r>
                        <a:rPr lang="vi-VN" sz="2400">
                          <a:effectLst/>
                          <a:latin typeface="#9Slide03 Cabin Condensed Bold" panose="00000806000000000000" pitchFamily="2" charset="-93"/>
                        </a:rPr>
                        <a:t> chữ, màu chữ, cỡ chữ hợp lý</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585351645"/>
                  </a:ext>
                </a:extLst>
              </a:tr>
              <a:tr h="916687">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en-US" sz="2400" dirty="0" err="1">
                          <a:effectLst/>
                          <a:latin typeface="#9Slide03 Cabin Condensed Bold" panose="00000806000000000000" pitchFamily="2" charset="-93"/>
                        </a:rPr>
                        <a:t>Có</a:t>
                      </a:r>
                      <a:r>
                        <a:rPr lang="en-US" sz="2400" dirty="0">
                          <a:effectLst/>
                          <a:latin typeface="#9Slide03 Cabin Condensed Bold" panose="00000806000000000000" pitchFamily="2" charset="-93"/>
                        </a:rPr>
                        <a:t> h</a:t>
                      </a:r>
                      <a:r>
                        <a:rPr lang="vi-VN" sz="2400" dirty="0">
                          <a:effectLst/>
                          <a:latin typeface="#9Slide03 Cabin Condensed Bold" panose="00000806000000000000" pitchFamily="2" charset="-93"/>
                        </a:rPr>
                        <a:t>ình ảnh</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rõ</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nét</a:t>
                      </a:r>
                      <a:r>
                        <a:rPr lang="en-US" sz="2400" dirty="0">
                          <a:effectLst/>
                          <a:latin typeface="#9Slide03 Cabin Condensed Bold" panose="00000806000000000000" pitchFamily="2" charset="-93"/>
                        </a:rPr>
                        <a:t>, minh </a:t>
                      </a:r>
                      <a:r>
                        <a:rPr lang="en-US" sz="2400" dirty="0" err="1">
                          <a:effectLst/>
                          <a:latin typeface="#9Slide03 Cabin Condensed Bold" panose="00000806000000000000" pitchFamily="2" charset="-93"/>
                        </a:rPr>
                        <a:t>họa</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hợp</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chủ</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đề</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628671272"/>
                  </a:ext>
                </a:extLst>
              </a:tr>
              <a:tr h="2048018">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Lời nói, cử chỉ</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Giọng nói rõ ràng, âm lượng vừa phải, đủ nghe</a:t>
                      </a:r>
                      <a:r>
                        <a:rPr lang="en-US" sz="2400" dirty="0">
                          <a:effectLst/>
                          <a:latin typeface="#9Slide03 Cabin Condensed Bold" panose="00000806000000000000" pitchFamily="2" charset="-93"/>
                        </a:rPr>
                        <a:t>; T</a:t>
                      </a:r>
                      <a:r>
                        <a:rPr lang="vi-VN" sz="2400" dirty="0">
                          <a:effectLst/>
                          <a:latin typeface="#9Slide03 Cabin Condensed Bold" panose="00000806000000000000" pitchFamily="2" charset="-93"/>
                        </a:rPr>
                        <a:t>ốc độ trình bày vừa phải, hợp lí</a:t>
                      </a:r>
                      <a:r>
                        <a:rPr lang="en-US" sz="2400" dirty="0">
                          <a:effectLst/>
                          <a:latin typeface="#9Slide03 Cabin Condensed Bold" panose="00000806000000000000" pitchFamily="2" charset="-93"/>
                        </a:rPr>
                        <a:t>; </a:t>
                      </a:r>
                      <a:r>
                        <a:rPr lang="vi-VN" sz="2400" dirty="0">
                          <a:effectLst/>
                          <a:latin typeface="#9Slide03 Cabin Condensed Bold" panose="00000806000000000000" pitchFamily="2" charset="-93"/>
                        </a:rPr>
                        <a:t>Ngôn ngữ diễn đạt dễ hiểu, phù hợp lứa tuổi</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5</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144711949"/>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1886213610"/>
              </p:ext>
            </p:extLst>
          </p:nvPr>
        </p:nvGraphicFramePr>
        <p:xfrm>
          <a:off x="8619108" y="2935066"/>
          <a:ext cx="9440292" cy="7369078"/>
        </p:xfrm>
        <a:graphic>
          <a:graphicData uri="http://schemas.openxmlformats.org/drawingml/2006/table">
            <a:tbl>
              <a:tblPr firstRow="1" firstCol="1" bandRow="1">
                <a:tableStyleId>{5C22544A-7EE6-4342-B048-85BDC9FD1C3A}</a:tableStyleId>
              </a:tblPr>
              <a:tblGrid>
                <a:gridCol w="905892">
                  <a:extLst>
                    <a:ext uri="{9D8B030D-6E8A-4147-A177-3AD203B41FA5}">
                      <a16:colId xmlns:a16="http://schemas.microsoft.com/office/drawing/2014/main" val="1707037402"/>
                    </a:ext>
                  </a:extLst>
                </a:gridCol>
                <a:gridCol w="488193">
                  <a:extLst>
                    <a:ext uri="{9D8B030D-6E8A-4147-A177-3AD203B41FA5}">
                      <a16:colId xmlns:a16="http://schemas.microsoft.com/office/drawing/2014/main" val="1682968533"/>
                    </a:ext>
                  </a:extLst>
                </a:gridCol>
                <a:gridCol w="6316025">
                  <a:extLst>
                    <a:ext uri="{9D8B030D-6E8A-4147-A177-3AD203B41FA5}">
                      <a16:colId xmlns:a16="http://schemas.microsoft.com/office/drawing/2014/main" val="4242245930"/>
                    </a:ext>
                  </a:extLst>
                </a:gridCol>
                <a:gridCol w="350844">
                  <a:extLst>
                    <a:ext uri="{9D8B030D-6E8A-4147-A177-3AD203B41FA5}">
                      <a16:colId xmlns:a16="http://schemas.microsoft.com/office/drawing/2014/main" val="808046864"/>
                    </a:ext>
                  </a:extLst>
                </a:gridCol>
                <a:gridCol w="350844">
                  <a:extLst>
                    <a:ext uri="{9D8B030D-6E8A-4147-A177-3AD203B41FA5}">
                      <a16:colId xmlns:a16="http://schemas.microsoft.com/office/drawing/2014/main" val="3214043129"/>
                    </a:ext>
                  </a:extLst>
                </a:gridCol>
                <a:gridCol w="350844">
                  <a:extLst>
                    <a:ext uri="{9D8B030D-6E8A-4147-A177-3AD203B41FA5}">
                      <a16:colId xmlns:a16="http://schemas.microsoft.com/office/drawing/2014/main" val="1537496092"/>
                    </a:ext>
                  </a:extLst>
                </a:gridCol>
                <a:gridCol w="350844">
                  <a:extLst>
                    <a:ext uri="{9D8B030D-6E8A-4147-A177-3AD203B41FA5}">
                      <a16:colId xmlns:a16="http://schemas.microsoft.com/office/drawing/2014/main" val="1603705952"/>
                    </a:ext>
                  </a:extLst>
                </a:gridCol>
                <a:gridCol w="326806">
                  <a:extLst>
                    <a:ext uri="{9D8B030D-6E8A-4147-A177-3AD203B41FA5}">
                      <a16:colId xmlns:a16="http://schemas.microsoft.com/office/drawing/2014/main" val="4194889833"/>
                    </a:ext>
                  </a:extLst>
                </a:gridCol>
              </a:tblGrid>
              <a:tr h="1376695">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Tiêu chí</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gridSpan="2">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Yêu cầu</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Điểm</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1606044">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Lời nói, cử chỉ</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6</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Thể hiện được cảm hứng, sự tự tin, nhiệt tình khi trình bày</a:t>
                      </a:r>
                      <a:r>
                        <a:rPr lang="en-US" sz="2400">
                          <a:effectLst/>
                          <a:latin typeface="#9Slide03 Cabin Condensed Bold" panose="00000806000000000000" pitchFamily="2" charset="-93"/>
                        </a:rPr>
                        <a:t>; </a:t>
                      </a:r>
                      <a:r>
                        <a:rPr lang="vi-VN" sz="2400">
                          <a:effectLst/>
                          <a:latin typeface="#9Slide03 Cabin Condensed Bold" panose="00000806000000000000" pitchFamily="2" charset="-93"/>
                        </a:rPr>
                        <a:t>Có giao tiếp bằng ánh mắt với người tham dự</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424056333"/>
                  </a:ext>
                </a:extLst>
              </a:tr>
              <a:tr h="900522">
                <a:tc rowSpan="4">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Tổ chức, tương tác</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7</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Cách dẫn dắt vấn đề thu hút sự chú ý của người dự; không bị lệ thuộc vào </a:t>
                      </a:r>
                      <a:r>
                        <a:rPr lang="en-US" sz="2400">
                          <a:effectLst/>
                          <a:latin typeface="#9Slide03 Cabin Condensed Bold" panose="00000806000000000000" pitchFamily="2" charset="-93"/>
                        </a:rPr>
                        <a:t>tài liệu</a:t>
                      </a:r>
                      <a:r>
                        <a:rPr lang="vi-VN" sz="2400">
                          <a:effectLst/>
                          <a:latin typeface="#9Slide03 Cabin Condensed Bold" panose="00000806000000000000" pitchFamily="2" charset="-93"/>
                        </a:rPr>
                        <a:t>. </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003680135"/>
                  </a:ext>
                </a:extLst>
              </a:tr>
              <a:tr h="581568">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effectLst/>
                          <a:latin typeface="#9Slide03 Cabin Condensed Bold" panose="00000806000000000000" pitchFamily="2" charset="-93"/>
                        </a:rPr>
                        <a:t>8</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Có nhiều học sinh trong nhóm trình bày</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3387032292"/>
                  </a:ext>
                </a:extLst>
              </a:tr>
              <a:tr h="895285">
                <a:tc vMerge="1">
                  <a:txBody>
                    <a:bodyPr/>
                    <a:lstStyle/>
                    <a:p>
                      <a:endParaRPr lang="en-US"/>
                    </a:p>
                  </a:txBody>
                  <a:tcPr/>
                </a:tc>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9</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Trả lời đúng và đầy đủ các câu hỏi của nhóm, có câu hỏi hay cho nhóm khác</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543106142"/>
                  </a:ext>
                </a:extLst>
              </a:tr>
              <a:tr h="1021695">
                <a:tc vMerge="1">
                  <a:txBody>
                    <a:bodyPr/>
                    <a:lstStyle/>
                    <a:p>
                      <a:endParaRPr lang="en-US"/>
                    </a:p>
                  </a:txBody>
                  <a:tcP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10</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Phân bố thời gian hợp lí, không quá thời gian quy định</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692978743"/>
                  </a:ext>
                </a:extLst>
              </a:tr>
              <a:tr h="435509">
                <a:tc gridSpan="3">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Tổng điểm</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 </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338347"/>
                  </a:ext>
                </a:extLst>
              </a:tr>
            </a:tbl>
          </a:graphicData>
        </a:graphic>
      </p:graphicFrame>
    </p:spTree>
    <p:extLst>
      <p:ext uri="{BB962C8B-B14F-4D97-AF65-F5344CB8AC3E}">
        <p14:creationId xmlns:p14="http://schemas.microsoft.com/office/powerpoint/2010/main" val="360639757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4"/>
          <p:cNvGrpSpPr/>
          <p:nvPr/>
        </p:nvGrpSpPr>
        <p:grpSpPr>
          <a:xfrm rot="1818284">
            <a:off x="-1286878" y="-6743169"/>
            <a:ext cx="3194203" cy="9961116"/>
            <a:chOff x="0" y="0"/>
            <a:chExt cx="841272" cy="2623504"/>
          </a:xfrm>
        </p:grpSpPr>
        <p:sp>
          <p:nvSpPr>
            <p:cNvPr id="25"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6" name="TextBox 36"/>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37"/>
          <p:cNvGrpSpPr/>
          <p:nvPr/>
        </p:nvGrpSpPr>
        <p:grpSpPr>
          <a:xfrm rot="1818284">
            <a:off x="-1761361" y="-80845"/>
            <a:ext cx="274711" cy="11053763"/>
            <a:chOff x="0" y="0"/>
            <a:chExt cx="72352" cy="2911279"/>
          </a:xfrm>
        </p:grpSpPr>
        <p:sp>
          <p:nvSpPr>
            <p:cNvPr id="28"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9" name="TextBox 39"/>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40"/>
          <p:cNvGrpSpPr/>
          <p:nvPr/>
        </p:nvGrpSpPr>
        <p:grpSpPr>
          <a:xfrm rot="-1817999">
            <a:off x="15481055" y="-11302660"/>
            <a:ext cx="2883936" cy="16029749"/>
            <a:chOff x="0" y="0"/>
            <a:chExt cx="759555" cy="4221827"/>
          </a:xfrm>
        </p:grpSpPr>
        <p:sp>
          <p:nvSpPr>
            <p:cNvPr id="31"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2" name="TextBox 42"/>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43"/>
          <p:cNvGrpSpPr/>
          <p:nvPr/>
        </p:nvGrpSpPr>
        <p:grpSpPr>
          <a:xfrm rot="-1788309">
            <a:off x="19785352" y="-52135"/>
            <a:ext cx="274711" cy="11053763"/>
            <a:chOff x="0" y="0"/>
            <a:chExt cx="72352" cy="2911279"/>
          </a:xfrm>
        </p:grpSpPr>
        <p:sp>
          <p:nvSpPr>
            <p:cNvPr id="34"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5" name="TextBox 45"/>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1003711" y="1255267"/>
            <a:ext cx="16255589" cy="8532510"/>
            <a:chOff x="0" y="0"/>
            <a:chExt cx="4281307" cy="2247245"/>
          </a:xfrm>
        </p:grpSpPr>
        <p:sp>
          <p:nvSpPr>
            <p:cNvPr id="3"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000000"/>
              </a:solidFill>
              <a:prstDash val="solid"/>
              <a:round/>
            </a:ln>
          </p:spPr>
        </p:sp>
        <p:sp>
          <p:nvSpPr>
            <p:cNvPr id="4" name="TextBox 4"/>
            <p:cNvSpPr txBox="1"/>
            <p:nvPr/>
          </p:nvSpPr>
          <p:spPr>
            <a:xfrm>
              <a:off x="0" y="-28575"/>
              <a:ext cx="4281307" cy="2275820"/>
            </a:xfrm>
            <a:prstGeom prst="rect">
              <a:avLst/>
            </a:prstGeom>
          </p:spPr>
          <p:txBody>
            <a:bodyPr lIns="50800" tIns="50800" rIns="50800" bIns="50800" rtlCol="0" anchor="ct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Trocchi"/>
                  <a:ea typeface="+mn-ea"/>
                  <a:cs typeface="+mn-cs"/>
                </a:rPr>
                <a:t>6-8 nhóm chơi</a:t>
              </a:r>
            </a:p>
          </p:txBody>
        </p:sp>
      </p:grpSp>
      <p:sp>
        <p:nvSpPr>
          <p:cNvPr id="5" name="TextBox 5"/>
          <p:cNvSpPr txBox="1"/>
          <p:nvPr/>
        </p:nvSpPr>
        <p:spPr>
          <a:xfrm>
            <a:off x="7542454" y="1714256"/>
            <a:ext cx="9904467" cy="3231654"/>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431096"/>
                </a:solidFill>
                <a:effectLst/>
                <a:uLnTx/>
                <a:uFillTx/>
                <a:latin typeface="Paytone One"/>
                <a:ea typeface="+mn-ea"/>
                <a:cs typeface="+mn-cs"/>
              </a:rPr>
              <a:t>PHÂN HOÁ THU NHẬP THEO VÙNG</a:t>
            </a:r>
          </a:p>
        </p:txBody>
      </p:sp>
      <p:sp>
        <p:nvSpPr>
          <p:cNvPr id="6" name="Freeform 6"/>
          <p:cNvSpPr/>
          <p:nvPr/>
        </p:nvSpPr>
        <p:spPr>
          <a:xfrm>
            <a:off x="1727020" y="3469594"/>
            <a:ext cx="4138208" cy="5788706"/>
          </a:xfrm>
          <a:custGeom>
            <a:avLst/>
            <a:gdLst/>
            <a:ahLst/>
            <a:cxnLst/>
            <a:rect l="l" t="t" r="r" b="b"/>
            <a:pathLst>
              <a:path w="4138208" h="5788706">
                <a:moveTo>
                  <a:pt x="0" y="0"/>
                </a:moveTo>
                <a:lnTo>
                  <a:pt x="4138208" y="0"/>
                </a:lnTo>
                <a:lnTo>
                  <a:pt x="4138208" y="5788706"/>
                </a:lnTo>
                <a:lnTo>
                  <a:pt x="0" y="5788706"/>
                </a:lnTo>
                <a:lnTo>
                  <a:pt x="0" y="0"/>
                </a:lnTo>
                <a:close/>
              </a:path>
            </a:pathLst>
          </a:custGeom>
          <a:blipFill>
            <a:blip r:embed="rId2"/>
            <a:stretch>
              <a:fillRect r="-3864"/>
            </a:stretch>
          </a:blipFill>
        </p:spPr>
      </p:sp>
      <p:sp>
        <p:nvSpPr>
          <p:cNvPr id="7" name="Freeform 7"/>
          <p:cNvSpPr/>
          <p:nvPr/>
        </p:nvSpPr>
        <p:spPr>
          <a:xfrm>
            <a:off x="1443683" y="1255330"/>
            <a:ext cx="6961100" cy="1844691"/>
          </a:xfrm>
          <a:custGeom>
            <a:avLst/>
            <a:gdLst/>
            <a:ahLst/>
            <a:cxnLst/>
            <a:rect l="l" t="t" r="r" b="b"/>
            <a:pathLst>
              <a:path w="6961100" h="1844691">
                <a:moveTo>
                  <a:pt x="0" y="0"/>
                </a:moveTo>
                <a:lnTo>
                  <a:pt x="6961100" y="0"/>
                </a:lnTo>
                <a:lnTo>
                  <a:pt x="6961100" y="1844691"/>
                </a:lnTo>
                <a:lnTo>
                  <a:pt x="0" y="1844691"/>
                </a:lnTo>
                <a:lnTo>
                  <a:pt x="0" y="0"/>
                </a:lnTo>
                <a:close/>
              </a:path>
            </a:pathLst>
          </a:custGeom>
          <a:blipFill>
            <a:blip r:embed="rId3"/>
            <a:stretch>
              <a:fillRect/>
            </a:stretch>
          </a:blipFill>
        </p:spPr>
      </p:sp>
      <p:sp>
        <p:nvSpPr>
          <p:cNvPr id="8" name="Freeform 8"/>
          <p:cNvSpPr/>
          <p:nvPr/>
        </p:nvSpPr>
        <p:spPr>
          <a:xfrm>
            <a:off x="1802718" y="1676093"/>
            <a:ext cx="1054651" cy="833174"/>
          </a:xfrm>
          <a:custGeom>
            <a:avLst/>
            <a:gdLst/>
            <a:ahLst/>
            <a:cxnLst/>
            <a:rect l="l" t="t" r="r" b="b"/>
            <a:pathLst>
              <a:path w="1054651" h="833174">
                <a:moveTo>
                  <a:pt x="0" y="0"/>
                </a:moveTo>
                <a:lnTo>
                  <a:pt x="1054651" y="0"/>
                </a:lnTo>
                <a:lnTo>
                  <a:pt x="1054651" y="833174"/>
                </a:lnTo>
                <a:lnTo>
                  <a:pt x="0" y="833174"/>
                </a:lnTo>
                <a:lnTo>
                  <a:pt x="0" y="0"/>
                </a:lnTo>
                <a:close/>
              </a:path>
            </a:pathLst>
          </a:custGeom>
          <a:blipFill>
            <a:blip r:embed="rId4"/>
            <a:stretch>
              <a:fillRect/>
            </a:stretch>
          </a:blipFill>
        </p:spPr>
      </p:sp>
      <p:sp>
        <p:nvSpPr>
          <p:cNvPr id="11" name="Freeform 11"/>
          <p:cNvSpPr/>
          <p:nvPr/>
        </p:nvSpPr>
        <p:spPr>
          <a:xfrm>
            <a:off x="2048057" y="7472550"/>
            <a:ext cx="1186200" cy="1097774"/>
          </a:xfrm>
          <a:custGeom>
            <a:avLst/>
            <a:gdLst/>
            <a:ahLst/>
            <a:cxnLst/>
            <a:rect l="l" t="t" r="r" b="b"/>
            <a:pathLst>
              <a:path w="1186200" h="1097774">
                <a:moveTo>
                  <a:pt x="0" y="0"/>
                </a:moveTo>
                <a:lnTo>
                  <a:pt x="1186200" y="0"/>
                </a:lnTo>
                <a:lnTo>
                  <a:pt x="1186200" y="1097774"/>
                </a:lnTo>
                <a:lnTo>
                  <a:pt x="0" y="1097774"/>
                </a:lnTo>
                <a:lnTo>
                  <a:pt x="0" y="0"/>
                </a:lnTo>
                <a:close/>
              </a:path>
            </a:pathLst>
          </a:custGeom>
          <a:blipFill>
            <a:blip r:embed="rId5">
              <a:extLst>
                <a:ext uri="{96DAC541-7B7A-43D3-8B79-37D633B846F1}">
                  <asvg:svgBlip xmlns="" xmlns:asvg="http://schemas.microsoft.com/office/drawing/2016/SVG/main" r:embed="rId9"/>
                </a:ext>
              </a:extLst>
            </a:blip>
            <a:stretch>
              <a:fillRect/>
            </a:stretch>
          </a:blipFill>
        </p:spPr>
      </p:sp>
      <p:sp>
        <p:nvSpPr>
          <p:cNvPr id="14" name="TextBox 14"/>
          <p:cNvSpPr txBox="1"/>
          <p:nvPr/>
        </p:nvSpPr>
        <p:spPr>
          <a:xfrm>
            <a:off x="9846928" y="1350297"/>
            <a:ext cx="4745254" cy="923330"/>
          </a:xfrm>
          <a:prstGeom prst="rect">
            <a:avLst/>
          </a:prstGeom>
        </p:spPr>
        <p:txBody>
          <a:bodyPr wrap="square" lIns="0" tIns="0" rIns="0" bIns="0" rtlCol="0" anchor="t">
            <a:spAutoFit/>
          </a:bodyPr>
          <a:lstStyle/>
          <a:p>
            <a:pPr marL="0" marR="0" lvl="0" indent="0" algn="ctr" defTabSz="914400" rtl="0" eaLnBrk="1" fontAlgn="auto" latinLnBrk="0" hangingPunct="1">
              <a:lnSpc>
                <a:spcPts val="7243"/>
              </a:lnSpc>
              <a:spcBef>
                <a:spcPct val="0"/>
              </a:spcBef>
              <a:spcAft>
                <a:spcPts val="0"/>
              </a:spcAft>
              <a:buClrTx/>
              <a:buSzTx/>
              <a:buFontTx/>
              <a:buNone/>
              <a:tabLst/>
              <a:defRPr/>
            </a:pPr>
            <a:r>
              <a:rPr kumimoji="0" lang="en-US" sz="4703" b="0" i="0" u="none" strike="noStrike" kern="1200" cap="none" spc="0" normalizeH="0" baseline="0" noProof="0" dirty="0">
                <a:ln>
                  <a:noFill/>
                </a:ln>
                <a:solidFill>
                  <a:srgbClr val="797A1D"/>
                </a:solidFill>
                <a:effectLst/>
                <a:uLnTx/>
                <a:uFillTx/>
                <a:latin typeface="BHN Bonello"/>
                <a:ea typeface="+mn-ea"/>
                <a:cs typeface="+mn-cs"/>
              </a:rPr>
              <a:t>TÌM HIỂU </a:t>
            </a:r>
          </a:p>
        </p:txBody>
      </p:sp>
      <p:sp>
        <p:nvSpPr>
          <p:cNvPr id="15" name="TextBox 15"/>
          <p:cNvSpPr txBox="1"/>
          <p:nvPr/>
        </p:nvSpPr>
        <p:spPr>
          <a:xfrm>
            <a:off x="2357328" y="3597037"/>
            <a:ext cx="2877592" cy="410369"/>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901" normalizeH="0" baseline="0" noProof="0">
                <a:ln>
                  <a:noFill/>
                </a:ln>
                <a:solidFill>
                  <a:srgbClr val="FFFFFF"/>
                </a:solidFill>
                <a:effectLst/>
                <a:uLnTx/>
                <a:uFillTx/>
                <a:latin typeface="#9Slide03 Cabin Condensed Bold" panose="00000806000000000000" pitchFamily="2" charset="-93"/>
                <a:ea typeface="+mn-ea"/>
                <a:cs typeface="+mn-cs"/>
              </a:rPr>
              <a:t>NHIỆM VỤ 1</a:t>
            </a:r>
          </a:p>
        </p:txBody>
      </p:sp>
      <p:sp>
        <p:nvSpPr>
          <p:cNvPr id="16" name="TextBox 16"/>
          <p:cNvSpPr txBox="1"/>
          <p:nvPr/>
        </p:nvSpPr>
        <p:spPr>
          <a:xfrm>
            <a:off x="2837672" y="4315657"/>
            <a:ext cx="3026224" cy="842859"/>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Hoạt</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động</a:t>
            </a:r>
            <a:endPar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cả</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lớp</a:t>
            </a:r>
            <a:endPar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sp>
        <p:nvSpPr>
          <p:cNvPr id="17" name="TextBox 17"/>
          <p:cNvSpPr txBox="1"/>
          <p:nvPr/>
        </p:nvSpPr>
        <p:spPr>
          <a:xfrm>
            <a:off x="2270065" y="5863206"/>
            <a:ext cx="1467947" cy="872034"/>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9Slide03 Cabin Condensed Bold" panose="00000806000000000000" pitchFamily="2" charset="-93"/>
                <a:ea typeface="+mn-ea"/>
                <a:cs typeface="+mn-cs"/>
              </a:rPr>
              <a:t>Nhận xét BSL</a:t>
            </a:r>
          </a:p>
        </p:txBody>
      </p:sp>
      <p:sp>
        <p:nvSpPr>
          <p:cNvPr id="18" name="TextBox 18"/>
          <p:cNvSpPr txBox="1"/>
          <p:nvPr/>
        </p:nvSpPr>
        <p:spPr>
          <a:xfrm>
            <a:off x="3029584" y="7585267"/>
            <a:ext cx="2642400" cy="436017"/>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9Slide03 Cabin Condensed Bold" panose="00000806000000000000" pitchFamily="2" charset="-93"/>
                <a:ea typeface="+mn-ea"/>
                <a:cs typeface="+mn-cs"/>
              </a:rPr>
              <a:t>Xung phong trình bày</a:t>
            </a:r>
          </a:p>
        </p:txBody>
      </p:sp>
      <p:sp>
        <p:nvSpPr>
          <p:cNvPr id="19" name="TextBox 19"/>
          <p:cNvSpPr txBox="1"/>
          <p:nvPr/>
        </p:nvSpPr>
        <p:spPr>
          <a:xfrm>
            <a:off x="6468251" y="8754235"/>
            <a:ext cx="9951797" cy="436017"/>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xét</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sự</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phân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hóa</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thu</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đầu</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người</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giữa</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các</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vùng</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a:t>
            </a:r>
          </a:p>
        </p:txBody>
      </p:sp>
      <p:sp>
        <p:nvSpPr>
          <p:cNvPr id="20" name="TextBox 20"/>
          <p:cNvSpPr txBox="1"/>
          <p:nvPr/>
        </p:nvSpPr>
        <p:spPr>
          <a:xfrm>
            <a:off x="14437756" y="5175824"/>
            <a:ext cx="2430528" cy="2782813"/>
          </a:xfrm>
          <a:prstGeom prst="rect">
            <a:avLst/>
          </a:prstGeom>
        </p:spPr>
        <p:txBody>
          <a:bodyPr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tabLst/>
              <a:defRPr/>
            </a:pPr>
            <a:r>
              <a:rPr kumimoji="0" lang="vi-VN" sz="22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Bảng 3.1. Thu nhập bình quân đầu người một tháng theo giá hiện hành</a:t>
            </a:r>
          </a:p>
          <a:p>
            <a:pPr marL="0" marR="0" lvl="0" indent="0" algn="ctr" defTabSz="914400" rtl="0" eaLnBrk="1" fontAlgn="auto" latinLnBrk="0" hangingPunct="1">
              <a:lnSpc>
                <a:spcPts val="3080"/>
              </a:lnSpc>
              <a:spcBef>
                <a:spcPct val="0"/>
              </a:spcBef>
              <a:spcAft>
                <a:spcPts val="0"/>
              </a:spcAft>
              <a:buClrTx/>
              <a:buSzTx/>
              <a:buFontTx/>
              <a:buNone/>
              <a:tabLst/>
              <a:defRPr/>
            </a:pPr>
            <a:r>
              <a:rPr kumimoji="0" lang="vi-VN" sz="22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phân theo vùng ở Việt Nam năm 2010 và năm 2021</a:t>
            </a:r>
          </a:p>
        </p:txBody>
      </p:sp>
      <p:sp>
        <p:nvSpPr>
          <p:cNvPr id="21" name="TextBox 21"/>
          <p:cNvSpPr txBox="1"/>
          <p:nvPr/>
        </p:nvSpPr>
        <p:spPr>
          <a:xfrm>
            <a:off x="14289176" y="8045799"/>
            <a:ext cx="2430528" cy="692497"/>
          </a:xfrm>
          <a:prstGeom prst="rect">
            <a:avLst/>
          </a:prstGeom>
        </p:spPr>
        <p:txBody>
          <a:bodyPr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Đơn</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vị</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p>
          <a:p>
            <a:pPr marL="0" marR="0" lvl="0" indent="0" algn="ctr" defTabSz="914400" rtl="0" eaLnBrk="1" fontAlgn="auto" latinLnBrk="0" hangingPunct="1">
              <a:lnSpc>
                <a:spcPts val="2660"/>
              </a:lnSpc>
              <a:spcBef>
                <a:spcPct val="0"/>
              </a:spcBef>
              <a:spcAft>
                <a:spcPts val="0"/>
              </a:spcAft>
              <a:buClrTx/>
              <a:buSzTx/>
              <a:buFontTx/>
              <a:buNone/>
              <a:tabLst/>
              <a:defRPr/>
            </a:pP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triệu</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đồng</a:t>
            </a:r>
            <a:endPar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pic>
        <p:nvPicPr>
          <p:cNvPr id="22" name="Picture 21"/>
          <p:cNvPicPr>
            <a:picLocks noChangeAspect="1"/>
          </p:cNvPicPr>
          <p:nvPr/>
        </p:nvPicPr>
        <p:blipFill rotWithShape="1">
          <a:blip r:embed="rId10"/>
          <a:srcRect l="18307" t="9144"/>
          <a:stretch/>
        </p:blipFill>
        <p:spPr>
          <a:xfrm>
            <a:off x="3838203" y="5769684"/>
            <a:ext cx="1792074" cy="920628"/>
          </a:xfrm>
          <a:prstGeom prst="rect">
            <a:avLst/>
          </a:prstGeom>
        </p:spPr>
      </p:pic>
      <p:sp>
        <p:nvSpPr>
          <p:cNvPr id="36" name="TextBox 8"/>
          <p:cNvSpPr txBox="1"/>
          <p:nvPr/>
        </p:nvSpPr>
        <p:spPr>
          <a:xfrm>
            <a:off x="2837672" y="1297651"/>
            <a:ext cx="5114862" cy="1423467"/>
          </a:xfrm>
          <a:prstGeom prst="rect">
            <a:avLst/>
          </a:prstGeom>
        </p:spPr>
        <p:txBody>
          <a:bodyPr wrap="square" lIns="0" tIns="0" rIns="0" bIns="0" rtlCol="0" anchor="t">
            <a:spAutoFit/>
          </a:bodyPr>
          <a:lstStyle/>
          <a:p>
            <a:pPr marL="0" marR="0" lvl="0" indent="0" algn="ctr" defTabSz="914400" rtl="0" eaLnBrk="1" fontAlgn="auto" latinLnBrk="0" hangingPunct="1">
              <a:lnSpc>
                <a:spcPts val="111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BA08B8"/>
                </a:solidFill>
                <a:effectLst/>
                <a:uLnTx/>
                <a:uFillTx/>
                <a:latin typeface="#9Slide05 Claudia" pitchFamily="2" charset="-93"/>
                <a:ea typeface="+mn-ea"/>
                <a:cs typeface="+mn-cs"/>
              </a:rPr>
              <a:t>Hoạt</a:t>
            </a:r>
            <a:r>
              <a:rPr kumimoji="0" lang="en-US" sz="6000" b="0" i="0" u="none" strike="noStrike" kern="1200" cap="none" spc="0" normalizeH="0" baseline="0" noProof="0" dirty="0" smtClean="0">
                <a:ln>
                  <a:noFill/>
                </a:ln>
                <a:solidFill>
                  <a:srgbClr val="BA08B8"/>
                </a:solidFill>
                <a:effectLst/>
                <a:uLnTx/>
                <a:uFillTx/>
                <a:latin typeface="#9Slide05 Claudia" pitchFamily="2" charset="-93"/>
                <a:ea typeface="+mn-ea"/>
                <a:cs typeface="+mn-cs"/>
              </a:rPr>
              <a:t> </a:t>
            </a:r>
            <a:r>
              <a:rPr kumimoji="0" lang="en-US" sz="6000" b="0" i="0" u="none" strike="noStrike" kern="1200" cap="none" spc="0" normalizeH="0" baseline="0" noProof="0" dirty="0" err="1" smtClean="0">
                <a:ln>
                  <a:noFill/>
                </a:ln>
                <a:solidFill>
                  <a:srgbClr val="BA08B8"/>
                </a:solidFill>
                <a:effectLst/>
                <a:uLnTx/>
                <a:uFillTx/>
                <a:latin typeface="#9Slide05 Claudia" pitchFamily="2" charset="-93"/>
                <a:ea typeface="+mn-ea"/>
                <a:cs typeface="+mn-cs"/>
              </a:rPr>
              <a:t>động</a:t>
            </a:r>
            <a:r>
              <a:rPr kumimoji="0" lang="en-US" sz="6000" b="0" i="0" u="none" strike="noStrike" kern="1200" cap="none" spc="0" normalizeH="0" baseline="0" noProof="0" dirty="0" smtClean="0">
                <a:ln>
                  <a:noFill/>
                </a:ln>
                <a:solidFill>
                  <a:srgbClr val="BA08B8"/>
                </a:solidFill>
                <a:effectLst/>
                <a:uLnTx/>
                <a:uFillTx/>
                <a:latin typeface="#9Slide05 Claudia" pitchFamily="2" charset="-93"/>
                <a:ea typeface="+mn-ea"/>
                <a:cs typeface="+mn-cs"/>
              </a:rPr>
              <a:t> 2</a:t>
            </a:r>
            <a:endParaRPr kumimoji="0" lang="en-US" sz="6000" b="0" i="0" u="none" strike="noStrike" kern="1200" cap="none" spc="0" normalizeH="0" baseline="0" noProof="0" dirty="0">
              <a:ln>
                <a:noFill/>
              </a:ln>
              <a:solidFill>
                <a:srgbClr val="BA08B8"/>
              </a:solidFill>
              <a:effectLst/>
              <a:uLnTx/>
              <a:uFillTx/>
              <a:latin typeface="#9Slide05 Claudia" pitchFamily="2" charset="-93"/>
              <a:ea typeface="+mn-ea"/>
              <a:cs typeface="+mn-cs"/>
            </a:endParaRPr>
          </a:p>
        </p:txBody>
      </p:sp>
      <p:sp>
        <p:nvSpPr>
          <p:cNvPr id="37" name="Freeform 8"/>
          <p:cNvSpPr/>
          <p:nvPr/>
        </p:nvSpPr>
        <p:spPr>
          <a:xfrm>
            <a:off x="2330043" y="4367565"/>
            <a:ext cx="1054651" cy="833174"/>
          </a:xfrm>
          <a:custGeom>
            <a:avLst/>
            <a:gdLst/>
            <a:ahLst/>
            <a:cxnLst/>
            <a:rect l="l" t="t" r="r" b="b"/>
            <a:pathLst>
              <a:path w="1054651" h="833174">
                <a:moveTo>
                  <a:pt x="0" y="0"/>
                </a:moveTo>
                <a:lnTo>
                  <a:pt x="1054651" y="0"/>
                </a:lnTo>
                <a:lnTo>
                  <a:pt x="1054651" y="833174"/>
                </a:lnTo>
                <a:lnTo>
                  <a:pt x="0" y="833174"/>
                </a:lnTo>
                <a:lnTo>
                  <a:pt x="0" y="0"/>
                </a:lnTo>
                <a:close/>
              </a:path>
            </a:pathLst>
          </a:custGeom>
          <a:blipFill>
            <a:blip r:embed="rId4"/>
            <a:stretch>
              <a:fillRect/>
            </a:stretch>
          </a:blipFill>
        </p:spPr>
      </p:sp>
      <p:graphicFrame>
        <p:nvGraphicFramePr>
          <p:cNvPr id="10" name="Table 9"/>
          <p:cNvGraphicFramePr>
            <a:graphicFrameLocks noGrp="1"/>
          </p:cNvGraphicFramePr>
          <p:nvPr>
            <p:extLst/>
          </p:nvPr>
        </p:nvGraphicFramePr>
        <p:xfrm>
          <a:off x="6092712" y="4921401"/>
          <a:ext cx="8150775" cy="3893115"/>
        </p:xfrm>
        <a:graphic>
          <a:graphicData uri="http://schemas.openxmlformats.org/drawingml/2006/table">
            <a:tbl>
              <a:tblPr firstRow="1" firstCol="1" bandRow="1">
                <a:tableStyleId>{5C22544A-7EE6-4342-B048-85BDC9FD1C3A}</a:tableStyleId>
              </a:tblPr>
              <a:tblGrid>
                <a:gridCol w="2716925">
                  <a:extLst>
                    <a:ext uri="{9D8B030D-6E8A-4147-A177-3AD203B41FA5}">
                      <a16:colId xmlns:a16="http://schemas.microsoft.com/office/drawing/2014/main" val="411623047"/>
                    </a:ext>
                  </a:extLst>
                </a:gridCol>
                <a:gridCol w="2716925">
                  <a:extLst>
                    <a:ext uri="{9D8B030D-6E8A-4147-A177-3AD203B41FA5}">
                      <a16:colId xmlns:a16="http://schemas.microsoft.com/office/drawing/2014/main" val="2105206668"/>
                    </a:ext>
                  </a:extLst>
                </a:gridCol>
                <a:gridCol w="2716925">
                  <a:extLst>
                    <a:ext uri="{9D8B030D-6E8A-4147-A177-3AD203B41FA5}">
                      <a16:colId xmlns:a16="http://schemas.microsoft.com/office/drawing/2014/main" val="3802416333"/>
                    </a:ext>
                  </a:extLst>
                </a:gridCol>
              </a:tblGrid>
              <a:tr h="516459">
                <a:tc>
                  <a:txBody>
                    <a:bodyPr/>
                    <a:lstStyle/>
                    <a:p>
                      <a:pPr indent="-1270" algn="r">
                        <a:spcAft>
                          <a:spcPts val="0"/>
                        </a:spcAft>
                      </a:pPr>
                      <a:r>
                        <a:rPr lang="en-US" sz="1800" dirty="0" err="1">
                          <a:effectLst/>
                        </a:rPr>
                        <a:t>Năm</a:t>
                      </a:r>
                      <a:r>
                        <a:rPr lang="en-US" sz="1800" dirty="0">
                          <a:effectLst/>
                        </a:rPr>
                        <a:t> </a:t>
                      </a:r>
                      <a:endParaRPr lang="en-US" sz="2000" dirty="0">
                        <a:effectLst/>
                      </a:endParaRPr>
                    </a:p>
                    <a:p>
                      <a:pPr indent="-1270">
                        <a:spcAft>
                          <a:spcPts val="0"/>
                        </a:spcAft>
                      </a:pPr>
                      <a:r>
                        <a:rPr lang="en-US" sz="1800" dirty="0" err="1">
                          <a:effectLst/>
                        </a:rPr>
                        <a:t>Vùng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1800">
                          <a:effectLst/>
                        </a:rPr>
                        <a:t>2010</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1800" dirty="0">
                          <a:effectLst/>
                        </a:rPr>
                        <a:t>2021</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extLst>
                  <a:ext uri="{0D108BD9-81ED-4DB2-BD59-A6C34878D82A}">
                    <a16:rowId xmlns:a16="http://schemas.microsoft.com/office/drawing/2014/main" val="3735023710"/>
                  </a:ext>
                </a:extLst>
              </a:tr>
              <a:tr h="563410">
                <a:tc>
                  <a:txBody>
                    <a:bodyPr/>
                    <a:lstStyle/>
                    <a:p>
                      <a:pPr indent="-1270">
                        <a:spcAft>
                          <a:spcPts val="0"/>
                        </a:spcAft>
                      </a:pPr>
                      <a:r>
                        <a:rPr lang="vi-VN" sz="2000" dirty="0">
                          <a:effectLst/>
                        </a:rPr>
                        <a:t>Trung du và miền núi Bắc Bộ</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dirty="0">
                          <a:effectLst/>
                        </a:rPr>
                        <a:t>905</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a:effectLst/>
                        </a:rPr>
                        <a:t>2 838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188884608"/>
                  </a:ext>
                </a:extLst>
              </a:tr>
              <a:tr h="313984">
                <a:tc>
                  <a:txBody>
                    <a:bodyPr/>
                    <a:lstStyle/>
                    <a:p>
                      <a:pPr indent="-1270">
                        <a:spcAft>
                          <a:spcPts val="0"/>
                        </a:spcAft>
                      </a:pPr>
                      <a:r>
                        <a:rPr lang="en-US" sz="2000" dirty="0" err="1">
                          <a:effectLst/>
                        </a:rPr>
                        <a:t>Đông</a:t>
                      </a:r>
                      <a:r>
                        <a:rPr lang="en-US" sz="2000" dirty="0">
                          <a:effectLst/>
                        </a:rPr>
                        <a:t> </a:t>
                      </a:r>
                      <a:r>
                        <a:rPr lang="en-US" sz="2000" dirty="0" err="1">
                          <a:effectLst/>
                        </a:rPr>
                        <a:t>băng</a:t>
                      </a:r>
                      <a:r>
                        <a:rPr lang="en-US" sz="2000" dirty="0">
                          <a:effectLst/>
                        </a:rPr>
                        <a:t> </a:t>
                      </a:r>
                      <a:r>
                        <a:rPr lang="en-US" sz="2000" dirty="0" err="1">
                          <a:effectLst/>
                        </a:rPr>
                        <a:t>sông</a:t>
                      </a:r>
                      <a:r>
                        <a:rPr lang="en-US" sz="2000" dirty="0">
                          <a:effectLst/>
                        </a:rPr>
                        <a:t> </a:t>
                      </a:r>
                      <a:r>
                        <a:rPr lang="en-US" sz="2000" dirty="0" err="1">
                          <a:effectLst/>
                        </a:rPr>
                        <a:t>Hông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1 580</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a:effectLst/>
                        </a:rPr>
                        <a:t>5 026</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129364937"/>
                  </a:ext>
                </a:extLst>
              </a:tr>
              <a:tr h="845115">
                <a:tc>
                  <a:txBody>
                    <a:bodyPr/>
                    <a:lstStyle/>
                    <a:p>
                      <a:pPr indent="-1270">
                        <a:spcAft>
                          <a:spcPts val="0"/>
                        </a:spcAft>
                      </a:pPr>
                      <a:r>
                        <a:rPr lang="vi-VN" sz="2000" dirty="0">
                          <a:effectLst/>
                        </a:rPr>
                        <a:t>Bắc Trung Bộ và Duyên hải miền Trung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1 018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3 493</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841538941"/>
                  </a:ext>
                </a:extLst>
              </a:tr>
              <a:tr h="317896">
                <a:tc>
                  <a:txBody>
                    <a:bodyPr/>
                    <a:lstStyle/>
                    <a:p>
                      <a:pPr indent="-1270">
                        <a:spcAft>
                          <a:spcPts val="0"/>
                        </a:spcAft>
                      </a:pPr>
                      <a:r>
                        <a:rPr lang="en-US" sz="2000" dirty="0" err="1">
                          <a:effectLst/>
                        </a:rPr>
                        <a:t>Tây</a:t>
                      </a:r>
                      <a:r>
                        <a:rPr lang="en-US" sz="2000" dirty="0">
                          <a:effectLst/>
                        </a:rPr>
                        <a:t> </a:t>
                      </a:r>
                      <a:r>
                        <a:rPr lang="en-US" sz="2000" dirty="0" err="1">
                          <a:effectLst/>
                        </a:rPr>
                        <a:t>Nguyên</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1 088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2 856</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3733552349"/>
                  </a:ext>
                </a:extLst>
              </a:tr>
              <a:tr h="320831">
                <a:tc>
                  <a:txBody>
                    <a:bodyPr/>
                    <a:lstStyle/>
                    <a:p>
                      <a:pPr indent="-1270">
                        <a:spcAft>
                          <a:spcPts val="0"/>
                        </a:spcAft>
                      </a:pPr>
                      <a:r>
                        <a:rPr lang="en-US" sz="2000" dirty="0" err="1">
                          <a:effectLst/>
                        </a:rPr>
                        <a:t>Đông</a:t>
                      </a:r>
                      <a:r>
                        <a:rPr lang="en-US" sz="2000" dirty="0">
                          <a:effectLst/>
                        </a:rPr>
                        <a:t> Nam </a:t>
                      </a:r>
                      <a:r>
                        <a:rPr lang="en-US" sz="2000" dirty="0" err="1">
                          <a:effectLst/>
                        </a:rPr>
                        <a:t>Bộ</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2 304</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5 794</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899842945"/>
                  </a:ext>
                </a:extLst>
              </a:tr>
              <a:tr h="563410">
                <a:tc>
                  <a:txBody>
                    <a:bodyPr/>
                    <a:lstStyle/>
                    <a:p>
                      <a:pPr indent="-1270">
                        <a:spcAft>
                          <a:spcPts val="0"/>
                        </a:spcAft>
                      </a:pPr>
                      <a:r>
                        <a:rPr lang="en-US" sz="2000" dirty="0" err="1">
                          <a:effectLst/>
                        </a:rPr>
                        <a:t>Đồng</a:t>
                      </a:r>
                      <a:r>
                        <a:rPr lang="en-US" sz="2000" dirty="0">
                          <a:effectLst/>
                        </a:rPr>
                        <a:t> </a:t>
                      </a:r>
                      <a:r>
                        <a:rPr lang="en-US" sz="2000" dirty="0" err="1">
                          <a:effectLst/>
                        </a:rPr>
                        <a:t>bằng</a:t>
                      </a:r>
                      <a:r>
                        <a:rPr lang="en-US" sz="2000" dirty="0">
                          <a:effectLst/>
                        </a:rPr>
                        <a:t> </a:t>
                      </a:r>
                      <a:r>
                        <a:rPr lang="en-US" sz="2000" dirty="0" err="1">
                          <a:effectLst/>
                        </a:rPr>
                        <a:t>sông</a:t>
                      </a:r>
                      <a:r>
                        <a:rPr lang="en-US" sz="2000" dirty="0">
                          <a:effectLst/>
                        </a:rPr>
                        <a:t> </a:t>
                      </a:r>
                      <a:r>
                        <a:rPr lang="en-US" sz="2000" dirty="0" err="1">
                          <a:effectLst/>
                        </a:rPr>
                        <a:t>Cửu</a:t>
                      </a:r>
                      <a:r>
                        <a:rPr lang="en-US" sz="2000" dirty="0">
                          <a:effectLst/>
                        </a:rPr>
                        <a:t> Long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1 247</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3 713</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1370673111"/>
                  </a:ext>
                </a:extLst>
              </a:tr>
            </a:tbl>
          </a:graphicData>
        </a:graphic>
      </p:graphicFrame>
    </p:spTree>
    <p:extLst>
      <p:ext uri="{BB962C8B-B14F-4D97-AF65-F5344CB8AC3E}">
        <p14:creationId xmlns:p14="http://schemas.microsoft.com/office/powerpoint/2010/main" val="2088886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34"/>
          <p:cNvGrpSpPr/>
          <p:nvPr/>
        </p:nvGrpSpPr>
        <p:grpSpPr>
          <a:xfrm rot="1818284">
            <a:off x="-1286878" y="-6743169"/>
            <a:ext cx="3194203" cy="9961116"/>
            <a:chOff x="0" y="0"/>
            <a:chExt cx="841272" cy="2623504"/>
          </a:xfrm>
        </p:grpSpPr>
        <p:sp>
          <p:nvSpPr>
            <p:cNvPr id="27"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8" name="TextBox 36"/>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29" name="Group 37"/>
          <p:cNvGrpSpPr/>
          <p:nvPr/>
        </p:nvGrpSpPr>
        <p:grpSpPr>
          <a:xfrm rot="1818284">
            <a:off x="-1761361" y="-80845"/>
            <a:ext cx="274711" cy="11053763"/>
            <a:chOff x="0" y="0"/>
            <a:chExt cx="72352" cy="2911279"/>
          </a:xfrm>
        </p:grpSpPr>
        <p:sp>
          <p:nvSpPr>
            <p:cNvPr id="30"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9"/>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32" name="Group 40"/>
          <p:cNvGrpSpPr/>
          <p:nvPr/>
        </p:nvGrpSpPr>
        <p:grpSpPr>
          <a:xfrm rot="-1817999">
            <a:off x="15481055" y="-11302660"/>
            <a:ext cx="2883936" cy="16029749"/>
            <a:chOff x="0" y="0"/>
            <a:chExt cx="759555" cy="4221827"/>
          </a:xfrm>
        </p:grpSpPr>
        <p:sp>
          <p:nvSpPr>
            <p:cNvPr id="33"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4" name="TextBox 42"/>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35" name="Group 43"/>
          <p:cNvGrpSpPr/>
          <p:nvPr/>
        </p:nvGrpSpPr>
        <p:grpSpPr>
          <a:xfrm rot="-1788309">
            <a:off x="19785352" y="-52135"/>
            <a:ext cx="274711" cy="11053763"/>
            <a:chOff x="0" y="0"/>
            <a:chExt cx="72352" cy="2911279"/>
          </a:xfrm>
        </p:grpSpPr>
        <p:sp>
          <p:nvSpPr>
            <p:cNvPr id="36"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7" name="TextBox 45"/>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2" name="Group 2"/>
          <p:cNvGrpSpPr/>
          <p:nvPr/>
        </p:nvGrpSpPr>
        <p:grpSpPr>
          <a:xfrm>
            <a:off x="541908" y="419100"/>
            <a:ext cx="17322513" cy="9368677"/>
            <a:chOff x="0" y="0"/>
            <a:chExt cx="4562308" cy="2402425"/>
          </a:xfrm>
        </p:grpSpPr>
        <p:sp>
          <p:nvSpPr>
            <p:cNvPr id="3" name="Freeform 3"/>
            <p:cNvSpPr/>
            <p:nvPr/>
          </p:nvSpPr>
          <p:spPr>
            <a:xfrm>
              <a:off x="0" y="0"/>
              <a:ext cx="4562308" cy="2402425"/>
            </a:xfrm>
            <a:custGeom>
              <a:avLst/>
              <a:gdLst/>
              <a:ahLst/>
              <a:cxnLst/>
              <a:rect l="l" t="t" r="r" b="b"/>
              <a:pathLst>
                <a:path w="4562308" h="2402425">
                  <a:moveTo>
                    <a:pt x="22793" y="0"/>
                  </a:moveTo>
                  <a:lnTo>
                    <a:pt x="4539515" y="0"/>
                  </a:lnTo>
                  <a:cubicBezTo>
                    <a:pt x="4552103" y="0"/>
                    <a:pt x="4562308" y="10205"/>
                    <a:pt x="4562308" y="22793"/>
                  </a:cubicBezTo>
                  <a:lnTo>
                    <a:pt x="4562308" y="2379631"/>
                  </a:lnTo>
                  <a:cubicBezTo>
                    <a:pt x="4562308" y="2385677"/>
                    <a:pt x="4559907" y="2391474"/>
                    <a:pt x="4555632" y="2395749"/>
                  </a:cubicBezTo>
                  <a:cubicBezTo>
                    <a:pt x="4551357" y="2400023"/>
                    <a:pt x="4545560" y="2402425"/>
                    <a:pt x="4539515" y="2402425"/>
                  </a:cubicBezTo>
                  <a:lnTo>
                    <a:pt x="22793" y="2402425"/>
                  </a:lnTo>
                  <a:cubicBezTo>
                    <a:pt x="16748" y="2402425"/>
                    <a:pt x="10951" y="2400023"/>
                    <a:pt x="6676" y="2395749"/>
                  </a:cubicBezTo>
                  <a:cubicBezTo>
                    <a:pt x="2401" y="2391474"/>
                    <a:pt x="0" y="2385677"/>
                    <a:pt x="0" y="2379631"/>
                  </a:cubicBezTo>
                  <a:lnTo>
                    <a:pt x="0" y="22793"/>
                  </a:lnTo>
                  <a:cubicBezTo>
                    <a:pt x="0" y="10205"/>
                    <a:pt x="10205" y="0"/>
                    <a:pt x="22793" y="0"/>
                  </a:cubicBezTo>
                  <a:close/>
                </a:path>
              </a:pathLst>
            </a:custGeom>
            <a:solidFill>
              <a:srgbClr val="FFFFF1"/>
            </a:solidFill>
            <a:ln w="123825" cap="rnd">
              <a:solidFill>
                <a:srgbClr val="000000"/>
              </a:solidFill>
              <a:prstDash val="solid"/>
              <a:round/>
            </a:ln>
          </p:spPr>
        </p:sp>
        <p:sp>
          <p:nvSpPr>
            <p:cNvPr id="4" name="TextBox 4"/>
            <p:cNvSpPr txBox="1"/>
            <p:nvPr/>
          </p:nvSpPr>
          <p:spPr>
            <a:xfrm>
              <a:off x="0" y="-28575"/>
              <a:ext cx="4562308" cy="2431000"/>
            </a:xfrm>
            <a:prstGeom prst="rect">
              <a:avLst/>
            </a:prstGeom>
          </p:spPr>
          <p:txBody>
            <a:bodyPr lIns="50800" tIns="50800" rIns="50800" bIns="50800" rtlCol="0" anchor="ct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9Slide03 Cabin Condensed Bold" panose="00000806000000000000" pitchFamily="2" charset="-93"/>
                  <a:ea typeface="+mn-ea"/>
                  <a:cs typeface="+mn-cs"/>
                </a:rPr>
                <a:t>6-8 nhóm chơi</a:t>
              </a:r>
            </a:p>
          </p:txBody>
        </p:sp>
      </p:grpSp>
      <p:sp>
        <p:nvSpPr>
          <p:cNvPr id="15" name="Rounded Rectangle 14"/>
          <p:cNvSpPr/>
          <p:nvPr/>
        </p:nvSpPr>
        <p:spPr>
          <a:xfrm>
            <a:off x="12465791" y="2509844"/>
            <a:ext cx="5378583" cy="7201722"/>
          </a:xfrm>
          <a:prstGeom prst="roundRect">
            <a:avLst/>
          </a:prstGeom>
          <a:solidFill>
            <a:srgbClr val="F4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panose="00000806000000000000" pitchFamily="2" charset="-93"/>
              <a:ea typeface="+mn-ea"/>
              <a:cs typeface="+mn-cs"/>
            </a:endParaRPr>
          </a:p>
        </p:txBody>
      </p:sp>
      <p:sp>
        <p:nvSpPr>
          <p:cNvPr id="6" name="Freeform 6"/>
          <p:cNvSpPr/>
          <p:nvPr/>
        </p:nvSpPr>
        <p:spPr>
          <a:xfrm>
            <a:off x="11052589" y="2711632"/>
            <a:ext cx="1433249" cy="2611843"/>
          </a:xfrm>
          <a:custGeom>
            <a:avLst/>
            <a:gdLst/>
            <a:ahLst/>
            <a:cxnLst/>
            <a:rect l="l" t="t" r="r" b="b"/>
            <a:pathLst>
              <a:path w="1433249" h="2611843">
                <a:moveTo>
                  <a:pt x="0" y="0"/>
                </a:moveTo>
                <a:lnTo>
                  <a:pt x="1433249" y="0"/>
                </a:lnTo>
                <a:lnTo>
                  <a:pt x="1433249" y="2611844"/>
                </a:lnTo>
                <a:lnTo>
                  <a:pt x="0" y="261184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052589" y="5499064"/>
            <a:ext cx="1433249" cy="2611843"/>
          </a:xfrm>
          <a:custGeom>
            <a:avLst/>
            <a:gdLst/>
            <a:ahLst/>
            <a:cxnLst/>
            <a:rect l="l" t="t" r="r" b="b"/>
            <a:pathLst>
              <a:path w="1433249" h="2611843">
                <a:moveTo>
                  <a:pt x="0" y="0"/>
                </a:moveTo>
                <a:lnTo>
                  <a:pt x="1433249" y="0"/>
                </a:lnTo>
                <a:lnTo>
                  <a:pt x="1433249" y="2611843"/>
                </a:lnTo>
                <a:lnTo>
                  <a:pt x="0" y="261184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0392514" y="7865050"/>
            <a:ext cx="2305233" cy="1815371"/>
          </a:xfrm>
          <a:custGeom>
            <a:avLst/>
            <a:gdLst/>
            <a:ahLst/>
            <a:cxnLst/>
            <a:rect l="l" t="t" r="r" b="b"/>
            <a:pathLst>
              <a:path w="2305233" h="1815371">
                <a:moveTo>
                  <a:pt x="0" y="0"/>
                </a:moveTo>
                <a:lnTo>
                  <a:pt x="2305234" y="0"/>
                </a:lnTo>
                <a:lnTo>
                  <a:pt x="2305234" y="1815372"/>
                </a:lnTo>
                <a:lnTo>
                  <a:pt x="0" y="1815372"/>
                </a:lnTo>
                <a:lnTo>
                  <a:pt x="0" y="0"/>
                </a:lnTo>
                <a:close/>
              </a:path>
            </a:pathLst>
          </a:custGeom>
          <a:blipFill>
            <a:blip r:embed="rId5"/>
            <a:stretch>
              <a:fillRect/>
            </a:stretch>
          </a:blipFill>
        </p:spPr>
      </p:sp>
      <p:sp>
        <p:nvSpPr>
          <p:cNvPr id="9" name="TextBox 9"/>
          <p:cNvSpPr txBox="1"/>
          <p:nvPr/>
        </p:nvSpPr>
        <p:spPr>
          <a:xfrm>
            <a:off x="1226011" y="733217"/>
            <a:ext cx="16013909" cy="1199496"/>
          </a:xfrm>
          <a:prstGeom prst="rect">
            <a:avLst/>
          </a:prstGeom>
        </p:spPr>
        <p:txBody>
          <a:bodyPr lIns="0" tIns="0" rIns="0" bIns="0" rtlCol="0" anchor="t">
            <a:spAutoFit/>
          </a:bodyPr>
          <a:lstStyle/>
          <a:p>
            <a:pPr marL="0" marR="0" lvl="0" indent="0" algn="ctr" defTabSz="914400" rtl="0" eaLnBrk="1" fontAlgn="auto" latinLnBrk="0" hangingPunct="1">
              <a:lnSpc>
                <a:spcPts val="492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BẢNG 3.1 . THU NHẬP BÌNH QUÂN ĐẦU NGƯỜI MỘT THÁNG THEO GIÁ HIỆN HÀNH</a:t>
            </a:r>
            <a:r>
              <a:rPr kumimoji="0" lang="en-US"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 </a:t>
            </a:r>
            <a:r>
              <a:rPr kumimoji="0" lang="vi-VN"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PHÂN THEO VÙNG Ở VIỆT NAM NĂM 2010 VÀ NĂM 2021</a:t>
            </a:r>
            <a:endParaRPr kumimoji="0" lang="vi-VN" sz="3200" b="0" i="0" u="none" strike="noStrike" kern="1200" cap="none" spc="0" normalizeH="0" baseline="0" noProof="0" dirty="0">
              <a:ln>
                <a:noFill/>
              </a:ln>
              <a:solidFill>
                <a:srgbClr val="5C2BBE"/>
              </a:solidFill>
              <a:effectLst/>
              <a:uLnTx/>
              <a:uFillTx/>
              <a:latin typeface="Paytone One" panose="020B0604020202020204" charset="-93"/>
              <a:ea typeface="+mn-ea"/>
              <a:cs typeface="+mn-cs"/>
            </a:endParaRPr>
          </a:p>
        </p:txBody>
      </p:sp>
      <p:sp>
        <p:nvSpPr>
          <p:cNvPr id="11" name="TextBox 11"/>
          <p:cNvSpPr txBox="1"/>
          <p:nvPr/>
        </p:nvSpPr>
        <p:spPr>
          <a:xfrm>
            <a:off x="12861130" y="2643655"/>
            <a:ext cx="4587904" cy="1731243"/>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Trong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giai</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đoạn</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2014-2021: </a:t>
            </a:r>
          </a:p>
          <a:p>
            <a:pPr marL="474981" marR="0" lvl="1" indent="-237491" algn="l" defTabSz="914400" rtl="0" eaLnBrk="1" fontAlgn="auto" latinLnBrk="0" hangingPunct="1">
              <a:lnSpc>
                <a:spcPct val="150000"/>
              </a:lnSpc>
              <a:spcBef>
                <a:spcPts val="0"/>
              </a:spcBef>
              <a:spcAft>
                <a:spcPts val="0"/>
              </a:spcAft>
              <a:buClrTx/>
              <a:buSzTx/>
              <a:buFont typeface="Arial"/>
              <a:buChar char="•"/>
              <a:tabLst/>
              <a:defRPr/>
            </a:pP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TNBQĐN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tất</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cả</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các</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vùng</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đều</a:t>
            </a:r>
            <a:r>
              <a:rPr kumimoji="0" lang="en-US" sz="25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smtClean="0">
                <a:ln>
                  <a:noFill/>
                </a:ln>
                <a:solidFill>
                  <a:srgbClr val="0046FF"/>
                </a:solidFill>
                <a:effectLst/>
                <a:uLnTx/>
                <a:uFillTx/>
                <a:latin typeface="#9Slide03 Cabin Condensed Bold" panose="00000806000000000000" pitchFamily="2" charset="-93"/>
                <a:ea typeface="+mn-ea"/>
                <a:cs typeface="+mn-cs"/>
              </a:rPr>
              <a:t>tăng</a:t>
            </a:r>
            <a:endParaRPr kumimoji="0" lang="en-US" sz="25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endParaRPr>
          </a:p>
        </p:txBody>
      </p:sp>
      <p:sp>
        <p:nvSpPr>
          <p:cNvPr id="12" name="TextBox 12"/>
          <p:cNvSpPr txBox="1"/>
          <p:nvPr/>
        </p:nvSpPr>
        <p:spPr>
          <a:xfrm>
            <a:off x="12906615" y="4407100"/>
            <a:ext cx="4534342" cy="3462486"/>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hạng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các</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vùng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theo</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tự</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từ</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cao</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xuống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thấp</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ĐNBộ</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ĐBS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Hồng,ĐBS</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Cửu</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Long, BTB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và</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DHMT, TN, TD&amp;MN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Bắc</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Bộ</a:t>
            </a: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sp>
        <p:nvSpPr>
          <p:cNvPr id="13" name="TextBox 13"/>
          <p:cNvSpPr txBox="1"/>
          <p:nvPr/>
        </p:nvSpPr>
        <p:spPr>
          <a:xfrm>
            <a:off x="12906615" y="7115397"/>
            <a:ext cx="5123531" cy="1731243"/>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smtClean="0">
                <a:ln>
                  <a:noFill/>
                </a:ln>
                <a:solidFill>
                  <a:prstClr val="black"/>
                </a:solidFill>
                <a:effectLst/>
                <a:uLnTx/>
                <a:uFillTx/>
                <a:latin typeface="#9Slide03 Cabin Condensed Bold" panose="00000806000000000000" pitchFamily="2" charset="-93"/>
                <a:ea typeface="+mn-ea"/>
                <a:cs typeface="+mn-cs"/>
              </a:rPr>
              <a:t>Xếp</a:t>
            </a:r>
            <a:r>
              <a:rPr kumimoji="0" lang="en-US" sz="2500" b="0" i="0" u="none" strike="noStrike" kern="1200" cap="none" spc="0" normalizeH="0" baseline="0" noProof="0" dirty="0" smtClean="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hạng</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qua 2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năm</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có</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sự</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thay</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đổi</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vị</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Tây</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Nguyên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đổi</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cho</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Bắc</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Trung</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Bộ</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và</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Duyên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hải</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miền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Trung</a:t>
            </a:r>
            <a:endPar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endParaRPr>
          </a:p>
        </p:txBody>
      </p:sp>
      <p:sp>
        <p:nvSpPr>
          <p:cNvPr id="14" name="TextBox 14"/>
          <p:cNvSpPr txBox="1"/>
          <p:nvPr/>
        </p:nvSpPr>
        <p:spPr>
          <a:xfrm>
            <a:off x="917537" y="8082332"/>
            <a:ext cx="9880980" cy="1179490"/>
          </a:xfrm>
          <a:prstGeom prst="rect">
            <a:avLst/>
          </a:prstGeom>
        </p:spPr>
        <p:txBody>
          <a:bodyPr lIns="0" tIns="0" rIns="0" bIns="0" rtlCol="0" anchor="t">
            <a:spAutoFit/>
          </a:bodyPr>
          <a:lstStyle/>
          <a:p>
            <a:pPr marL="0" marR="0" lvl="0" indent="0" algn="ctr" defTabSz="914400" rtl="0" eaLnBrk="1" fontAlgn="auto" latinLnBrk="0" hangingPunct="1">
              <a:lnSpc>
                <a:spcPts val="492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THU NHẬP CỦA NGƯỜI DÂN ĐỀU CÓ SỰ </a:t>
            </a:r>
            <a:r>
              <a:rPr kumimoji="0" lang="en-US" sz="24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CẢI THIỆN THEO THỜI GIAN </a:t>
            </a: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NHƯNG VẪN CÒN SỰ </a:t>
            </a:r>
            <a:r>
              <a:rPr kumimoji="0" lang="en-US" sz="24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PHÂN HOÁ GIỮA CÁC VÙNG</a:t>
            </a: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a:t>
            </a:r>
          </a:p>
        </p:txBody>
      </p:sp>
      <p:sp>
        <p:nvSpPr>
          <p:cNvPr id="10" name="TextBox 10"/>
          <p:cNvSpPr txBox="1"/>
          <p:nvPr/>
        </p:nvSpPr>
        <p:spPr>
          <a:xfrm>
            <a:off x="12238185" y="2052162"/>
            <a:ext cx="6432724" cy="366126"/>
          </a:xfrm>
          <a:prstGeom prst="rect">
            <a:avLst/>
          </a:prstGeom>
        </p:spPr>
        <p:txBody>
          <a:bodyPr wrap="square"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Đơn</a:t>
            </a:r>
            <a:r>
              <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vị</a:t>
            </a:r>
            <a:r>
              <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smtClean="0">
                <a:ln>
                  <a:noFill/>
                </a:ln>
                <a:solidFill>
                  <a:srgbClr val="0046FF"/>
                </a:solidFill>
                <a:effectLst/>
                <a:uLnTx/>
                <a:uFillTx/>
                <a:latin typeface="#9Slide03 Cabin Condensed Bold" panose="00000806000000000000" pitchFamily="2" charset="-93"/>
                <a:ea typeface="+mn-ea"/>
                <a:cs typeface="+mn-cs"/>
              </a:rPr>
              <a:t>triệu</a:t>
            </a:r>
            <a:r>
              <a:rPr kumimoji="0" lang="en-US" sz="3200" b="1" i="1" u="none" strike="noStrike" kern="1200" cap="none" spc="0" normalizeH="0" baseline="0" noProof="0" dirty="0" smtClean="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đồng</a:t>
            </a:r>
            <a:endPar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443906542"/>
              </p:ext>
            </p:extLst>
          </p:nvPr>
        </p:nvGraphicFramePr>
        <p:xfrm>
          <a:off x="795946" y="2418288"/>
          <a:ext cx="9932695" cy="5268902"/>
        </p:xfrm>
        <a:graphic>
          <a:graphicData uri="http://schemas.openxmlformats.org/drawingml/2006/table">
            <a:tbl>
              <a:tblPr firstRow="1" firstCol="1" bandRow="1">
                <a:tableStyleId>{5C22544A-7EE6-4342-B048-85BDC9FD1C3A}</a:tableStyleId>
              </a:tblPr>
              <a:tblGrid>
                <a:gridCol w="4461854">
                  <a:extLst>
                    <a:ext uri="{9D8B030D-6E8A-4147-A177-3AD203B41FA5}">
                      <a16:colId xmlns:a16="http://schemas.microsoft.com/office/drawing/2014/main" val="1467479605"/>
                    </a:ext>
                  </a:extLst>
                </a:gridCol>
                <a:gridCol w="1295400">
                  <a:extLst>
                    <a:ext uri="{9D8B030D-6E8A-4147-A177-3AD203B41FA5}">
                      <a16:colId xmlns:a16="http://schemas.microsoft.com/office/drawing/2014/main" val="1620099179"/>
                    </a:ext>
                  </a:extLst>
                </a:gridCol>
                <a:gridCol w="1447800">
                  <a:extLst>
                    <a:ext uri="{9D8B030D-6E8A-4147-A177-3AD203B41FA5}">
                      <a16:colId xmlns:a16="http://schemas.microsoft.com/office/drawing/2014/main" val="2934028097"/>
                    </a:ext>
                  </a:extLst>
                </a:gridCol>
                <a:gridCol w="1219200">
                  <a:extLst>
                    <a:ext uri="{9D8B030D-6E8A-4147-A177-3AD203B41FA5}">
                      <a16:colId xmlns:a16="http://schemas.microsoft.com/office/drawing/2014/main" val="440072471"/>
                    </a:ext>
                  </a:extLst>
                </a:gridCol>
                <a:gridCol w="1508441">
                  <a:extLst>
                    <a:ext uri="{9D8B030D-6E8A-4147-A177-3AD203B41FA5}">
                      <a16:colId xmlns:a16="http://schemas.microsoft.com/office/drawing/2014/main" val="369042437"/>
                    </a:ext>
                  </a:extLst>
                </a:gridCol>
              </a:tblGrid>
              <a:tr h="1090849">
                <a:tc>
                  <a:txBody>
                    <a:bodyPr/>
                    <a:lstStyle/>
                    <a:p>
                      <a:pPr indent="-635" algn="r" fontAlgn="auto">
                        <a:lnSpc>
                          <a:spcPct val="106000"/>
                        </a:lnSpc>
                        <a:spcAft>
                          <a:spcPts val="0"/>
                        </a:spcAft>
                      </a:pPr>
                      <a:r>
                        <a:rPr lang="en-US" sz="2400" dirty="0" err="1">
                          <a:effectLst/>
                        </a:rPr>
                        <a:t>Năm</a:t>
                      </a:r>
                      <a:r>
                        <a:rPr lang="en-US" sz="2400" dirty="0">
                          <a:effectLst/>
                        </a:rPr>
                        <a:t>/ </a:t>
                      </a:r>
                      <a:r>
                        <a:rPr lang="en-US" sz="2400" dirty="0" err="1">
                          <a:effectLst/>
                        </a:rPr>
                        <a:t>thứ</a:t>
                      </a:r>
                      <a:r>
                        <a:rPr lang="en-US" sz="2400" dirty="0">
                          <a:effectLst/>
                        </a:rPr>
                        <a:t> </a:t>
                      </a:r>
                      <a:r>
                        <a:rPr lang="en-US" sz="2400" dirty="0" err="1">
                          <a:effectLst/>
                        </a:rPr>
                        <a:t>hạng</a:t>
                      </a:r>
                      <a:endParaRPr lang="en-US" sz="2400" dirty="0">
                        <a:effectLst/>
                      </a:endParaRPr>
                    </a:p>
                    <a:p>
                      <a:pPr indent="-635" algn="l" fontAlgn="auto">
                        <a:lnSpc>
                          <a:spcPct val="106000"/>
                        </a:lnSpc>
                        <a:spcAft>
                          <a:spcPts val="0"/>
                        </a:spcAft>
                      </a:pPr>
                      <a:r>
                        <a:rPr lang="en-US" sz="2400" dirty="0" err="1">
                          <a:effectLst/>
                        </a:rPr>
                        <a:t>Vùng</a:t>
                      </a:r>
                      <a:endParaRPr lang="en-US" sz="2400" dirty="0">
                        <a:effectLst/>
                      </a:endParaRPr>
                    </a:p>
                    <a:p>
                      <a:pPr indent="-635" algn="r" fontAlgn="auto">
                        <a:lnSpc>
                          <a:spcPct val="106000"/>
                        </a:lnSpc>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TlToBr w="12700" cap="flat" cmpd="sng" algn="ctr">
                      <a:solidFill>
                        <a:schemeClr val="tx1"/>
                      </a:solidFill>
                      <a:prstDash val="solid"/>
                      <a:round/>
                      <a:headEnd type="none" w="med" len="med"/>
                      <a:tailEnd type="none" w="med" len="med"/>
                    </a:lnTlToBr>
                    <a:solidFill>
                      <a:srgbClr val="6528BD"/>
                    </a:solidFill>
                  </a:tcPr>
                </a:tc>
                <a:tc>
                  <a:txBody>
                    <a:bodyPr/>
                    <a:lstStyle/>
                    <a:p>
                      <a:pPr indent="-635" algn="ctr" fontAlgn="auto">
                        <a:lnSpc>
                          <a:spcPct val="106000"/>
                        </a:lnSpc>
                        <a:spcAft>
                          <a:spcPts val="0"/>
                        </a:spcAft>
                      </a:pPr>
                      <a:r>
                        <a:rPr lang="en-US" sz="2400" dirty="0">
                          <a:effectLst/>
                        </a:rPr>
                        <a:t>2010</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a:effectLst/>
                        </a:rPr>
                        <a:t>Thứ hạng năm 2010</a:t>
                      </a:r>
                      <a:endParaRPr lang="en-US" sz="240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a:effectLst/>
                        </a:rPr>
                        <a:t>2021</a:t>
                      </a:r>
                      <a:endParaRPr lang="en-US" sz="240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dirty="0" err="1">
                          <a:effectLst/>
                        </a:rPr>
                        <a:t>Thứ</a:t>
                      </a:r>
                      <a:r>
                        <a:rPr lang="en-US" sz="2400" dirty="0">
                          <a:effectLst/>
                        </a:rPr>
                        <a:t> </a:t>
                      </a:r>
                      <a:r>
                        <a:rPr lang="en-US" sz="2400" dirty="0" err="1">
                          <a:effectLst/>
                        </a:rPr>
                        <a:t>hạng</a:t>
                      </a:r>
                      <a:r>
                        <a:rPr lang="en-US" sz="2400" dirty="0">
                          <a:effectLst/>
                        </a:rPr>
                        <a:t> </a:t>
                      </a:r>
                      <a:endParaRPr lang="en-US" sz="2400" dirty="0" smtClean="0">
                        <a:effectLst/>
                      </a:endParaRPr>
                    </a:p>
                    <a:p>
                      <a:pPr indent="-635" algn="ctr" fontAlgn="auto">
                        <a:lnSpc>
                          <a:spcPct val="106000"/>
                        </a:lnSpc>
                        <a:spcAft>
                          <a:spcPts val="0"/>
                        </a:spcAft>
                      </a:pPr>
                      <a:r>
                        <a:rPr lang="en-US" sz="2400" dirty="0" err="1" smtClean="0">
                          <a:effectLst/>
                        </a:rPr>
                        <a:t>năm</a:t>
                      </a:r>
                      <a:r>
                        <a:rPr lang="en-US" sz="2400" dirty="0" smtClean="0">
                          <a:effectLst/>
                        </a:rPr>
                        <a:t> </a:t>
                      </a:r>
                      <a:r>
                        <a:rPr lang="en-US" sz="2400" dirty="0">
                          <a:effectLst/>
                        </a:rPr>
                        <a:t>2021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extLst>
                  <a:ext uri="{0D108BD9-81ED-4DB2-BD59-A6C34878D82A}">
                    <a16:rowId xmlns:a16="http://schemas.microsoft.com/office/drawing/2014/main" val="2221011319"/>
                  </a:ext>
                </a:extLst>
              </a:tr>
              <a:tr h="396096">
                <a:tc>
                  <a:txBody>
                    <a:bodyPr/>
                    <a:lstStyle/>
                    <a:p>
                      <a:pPr indent="-635" algn="l" fontAlgn="auto">
                        <a:lnSpc>
                          <a:spcPct val="106000"/>
                        </a:lnSpc>
                        <a:spcAft>
                          <a:spcPts val="0"/>
                        </a:spcAft>
                      </a:pPr>
                      <a:r>
                        <a:rPr lang="en-US" sz="2400" dirty="0" err="1">
                          <a:effectLst/>
                        </a:rPr>
                        <a:t>Đông</a:t>
                      </a:r>
                      <a:r>
                        <a:rPr lang="en-US" sz="2400" dirty="0">
                          <a:effectLst/>
                        </a:rPr>
                        <a:t> Nam </a:t>
                      </a:r>
                      <a:r>
                        <a:rPr lang="en-US" sz="2400" dirty="0" err="1">
                          <a:effectLst/>
                        </a:rPr>
                        <a:t>Bộ</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2 304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1</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5 794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1</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15334449"/>
                  </a:ext>
                </a:extLst>
              </a:tr>
              <a:tr h="396096">
                <a:tc>
                  <a:txBody>
                    <a:bodyPr/>
                    <a:lstStyle/>
                    <a:p>
                      <a:pPr indent="-635" algn="l" fontAlgn="auto">
                        <a:lnSpc>
                          <a:spcPct val="106000"/>
                        </a:lnSpc>
                        <a:spcAft>
                          <a:spcPts val="0"/>
                        </a:spcAft>
                      </a:pPr>
                      <a:r>
                        <a:rPr lang="en-US" sz="2400" dirty="0" err="1">
                          <a:effectLst/>
                        </a:rPr>
                        <a:t>Đông</a:t>
                      </a:r>
                      <a:r>
                        <a:rPr lang="en-US" sz="2400" dirty="0">
                          <a:effectLst/>
                        </a:rPr>
                        <a:t> </a:t>
                      </a:r>
                      <a:r>
                        <a:rPr lang="en-US" sz="2400" dirty="0" err="1">
                          <a:effectLst/>
                        </a:rPr>
                        <a:t>băng</a:t>
                      </a:r>
                      <a:r>
                        <a:rPr lang="en-US" sz="2400" dirty="0">
                          <a:effectLst/>
                        </a:rPr>
                        <a:t> </a:t>
                      </a:r>
                      <a:r>
                        <a:rPr lang="en-US" sz="2400" dirty="0" err="1">
                          <a:effectLst/>
                        </a:rPr>
                        <a:t>sông</a:t>
                      </a:r>
                      <a:r>
                        <a:rPr lang="en-US" sz="2400" dirty="0">
                          <a:effectLst/>
                        </a:rPr>
                        <a:t> </a:t>
                      </a:r>
                      <a:r>
                        <a:rPr lang="en-US" sz="2400" dirty="0" err="1">
                          <a:effectLst/>
                        </a:rPr>
                        <a:t>Hông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1 580</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2</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5 026</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2</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529263989"/>
                  </a:ext>
                </a:extLst>
              </a:tr>
              <a:tr h="787175">
                <a:tc>
                  <a:txBody>
                    <a:bodyPr/>
                    <a:lstStyle/>
                    <a:p>
                      <a:pPr indent="-635" algn="l" fontAlgn="auto">
                        <a:lnSpc>
                          <a:spcPct val="106000"/>
                        </a:lnSpc>
                        <a:spcAft>
                          <a:spcPts val="0"/>
                        </a:spcAft>
                      </a:pPr>
                      <a:r>
                        <a:rPr lang="en-US" sz="2400" dirty="0" err="1">
                          <a:effectLst/>
                        </a:rPr>
                        <a:t>Đồng</a:t>
                      </a:r>
                      <a:r>
                        <a:rPr lang="en-US" sz="2400" dirty="0">
                          <a:effectLst/>
                        </a:rPr>
                        <a:t> </a:t>
                      </a:r>
                      <a:r>
                        <a:rPr lang="en-US" sz="2400" dirty="0" err="1">
                          <a:effectLst/>
                        </a:rPr>
                        <a:t>bằng</a:t>
                      </a:r>
                      <a:r>
                        <a:rPr lang="en-US" sz="2400" dirty="0">
                          <a:effectLst/>
                        </a:rPr>
                        <a:t> </a:t>
                      </a:r>
                      <a:r>
                        <a:rPr lang="en-US" sz="2400" dirty="0" err="1">
                          <a:effectLst/>
                        </a:rPr>
                        <a:t>sông</a:t>
                      </a:r>
                      <a:r>
                        <a:rPr lang="en-US" sz="2400" dirty="0">
                          <a:effectLst/>
                        </a:rPr>
                        <a:t> </a:t>
                      </a:r>
                      <a:r>
                        <a:rPr lang="en-US" sz="2400" dirty="0" err="1">
                          <a:effectLst/>
                        </a:rPr>
                        <a:t>Cửu</a:t>
                      </a:r>
                      <a:r>
                        <a:rPr lang="en-US" sz="2400" dirty="0">
                          <a:effectLst/>
                        </a:rPr>
                        <a:t> Long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1 247</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3 713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3</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95992708"/>
                  </a:ext>
                </a:extLst>
              </a:tr>
              <a:tr h="396096">
                <a:tc>
                  <a:txBody>
                    <a:bodyPr/>
                    <a:lstStyle/>
                    <a:p>
                      <a:pPr indent="-635" algn="l" fontAlgn="auto">
                        <a:lnSpc>
                          <a:spcPct val="106000"/>
                        </a:lnSpc>
                        <a:spcAft>
                          <a:spcPts val="0"/>
                        </a:spcAft>
                      </a:pPr>
                      <a:r>
                        <a:rPr lang="en-US" sz="2400" dirty="0" err="1">
                          <a:effectLst/>
                        </a:rPr>
                        <a:t>Tây</a:t>
                      </a:r>
                      <a:r>
                        <a:rPr lang="en-US" sz="2400" dirty="0">
                          <a:effectLst/>
                        </a:rPr>
                        <a:t> </a:t>
                      </a:r>
                      <a:r>
                        <a:rPr lang="en-US" sz="2400" dirty="0" err="1">
                          <a:effectLst/>
                        </a:rPr>
                        <a:t>Nguyên</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1 088</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2 856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263381608"/>
                  </a:ext>
                </a:extLst>
              </a:tr>
              <a:tr h="1182348">
                <a:tc>
                  <a:txBody>
                    <a:bodyPr/>
                    <a:lstStyle/>
                    <a:p>
                      <a:pPr indent="-635" algn="l" fontAlgn="auto">
                        <a:lnSpc>
                          <a:spcPct val="106000"/>
                        </a:lnSpc>
                        <a:spcAft>
                          <a:spcPts val="0"/>
                        </a:spcAft>
                      </a:pPr>
                      <a:r>
                        <a:rPr lang="vi-VN" sz="2400" dirty="0">
                          <a:effectLst/>
                        </a:rPr>
                        <a:t>Bắc Trung Bộ và Duyên hải miền Trung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1 018</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3 493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4</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916788813"/>
                  </a:ext>
                </a:extLst>
              </a:tr>
              <a:tr h="779253">
                <a:tc>
                  <a:txBody>
                    <a:bodyPr/>
                    <a:lstStyle/>
                    <a:p>
                      <a:pPr indent="-635" algn="l" fontAlgn="auto">
                        <a:lnSpc>
                          <a:spcPct val="106000"/>
                        </a:lnSpc>
                        <a:spcAft>
                          <a:spcPts val="0"/>
                        </a:spcAft>
                      </a:pPr>
                      <a:r>
                        <a:rPr lang="vi-VN" sz="2400" dirty="0">
                          <a:effectLst/>
                        </a:rPr>
                        <a:t>Trung du và miền núi Bắc Bộ</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905</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2 838</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81805967"/>
                  </a:ext>
                </a:extLst>
              </a:tr>
            </a:tbl>
          </a:graphicData>
        </a:graphic>
      </p:graphicFrame>
    </p:spTree>
    <p:extLst>
      <p:ext uri="{BB962C8B-B14F-4D97-AF65-F5344CB8AC3E}">
        <p14:creationId xmlns:p14="http://schemas.microsoft.com/office/powerpoint/2010/main" val="463954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622123" y="2672430"/>
            <a:ext cx="12965494" cy="7226940"/>
          </a:xfrm>
          <a:custGeom>
            <a:avLst/>
            <a:gdLst/>
            <a:ahLst/>
            <a:cxnLst/>
            <a:rect l="l" t="t" r="r" b="b"/>
            <a:pathLst>
              <a:path w="12965494" h="7226940">
                <a:moveTo>
                  <a:pt x="0" y="0"/>
                </a:moveTo>
                <a:lnTo>
                  <a:pt x="12965494" y="0"/>
                </a:lnTo>
                <a:lnTo>
                  <a:pt x="12965494" y="7226940"/>
                </a:lnTo>
                <a:lnTo>
                  <a:pt x="0" y="7226940"/>
                </a:lnTo>
                <a:lnTo>
                  <a:pt x="0" y="0"/>
                </a:lnTo>
                <a:close/>
              </a:path>
            </a:pathLst>
          </a:custGeom>
          <a:blipFill>
            <a:blip r:embed="rId6"/>
            <a:stretch>
              <a:fillRect/>
            </a:stretch>
          </a:blipFill>
        </p:spPr>
      </p:sp>
      <p:sp>
        <p:nvSpPr>
          <p:cNvPr id="12" name="TextBox 12"/>
          <p:cNvSpPr txBox="1"/>
          <p:nvPr/>
        </p:nvSpPr>
        <p:spPr>
          <a:xfrm>
            <a:off x="13657521" y="3848100"/>
            <a:ext cx="4639444" cy="2251001"/>
          </a:xfrm>
          <a:prstGeom prst="rect">
            <a:avLst/>
          </a:prstGeom>
        </p:spPr>
        <p:txBody>
          <a:bodyPr lIns="0" tIns="0" rIns="0" bIns="0" rtlCol="0" anchor="t">
            <a:spAutoFit/>
          </a:bodyPr>
          <a:lstStyle/>
          <a:p>
            <a:pPr marL="0" marR="0" lvl="0" indent="0" algn="ctr" defTabSz="914400" rtl="0" eaLnBrk="1" fontAlgn="auto" latinLnBrk="0" hangingPunct="1">
              <a:lnSpc>
                <a:spcPts val="606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Thu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nhân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khẩu</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1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tháng</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chia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theo</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thành</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thị</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nông</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thôn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giai</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đoạn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2010 - 2021</a:t>
            </a:r>
          </a:p>
        </p:txBody>
      </p:sp>
      <p:grpSp>
        <p:nvGrpSpPr>
          <p:cNvPr id="17" name="Group 3"/>
          <p:cNvGrpSpPr/>
          <p:nvPr/>
        </p:nvGrpSpPr>
        <p:grpSpPr>
          <a:xfrm>
            <a:off x="2305161" y="429585"/>
            <a:ext cx="14804500" cy="1711654"/>
            <a:chOff x="0" y="0"/>
            <a:chExt cx="3899128" cy="590708"/>
          </a:xfrm>
        </p:grpSpPr>
        <p:sp>
          <p:nvSpPr>
            <p:cNvPr id="18" name="Freeform 4"/>
            <p:cNvSpPr/>
            <p:nvPr/>
          </p:nvSpPr>
          <p:spPr>
            <a:xfrm>
              <a:off x="0" y="0"/>
              <a:ext cx="3899128" cy="590708"/>
            </a:xfrm>
            <a:custGeom>
              <a:avLst/>
              <a:gdLst/>
              <a:ahLst/>
              <a:cxnLst/>
              <a:rect l="l" t="t" r="r" b="b"/>
              <a:pathLst>
                <a:path w="3899128" h="590708">
                  <a:moveTo>
                    <a:pt x="3695928" y="0"/>
                  </a:moveTo>
                  <a:cubicBezTo>
                    <a:pt x="3808152" y="0"/>
                    <a:pt x="3899128" y="132235"/>
                    <a:pt x="3899128" y="295354"/>
                  </a:cubicBezTo>
                  <a:cubicBezTo>
                    <a:pt x="3899128" y="458474"/>
                    <a:pt x="3808152" y="590708"/>
                    <a:pt x="3695928" y="590708"/>
                  </a:cubicBezTo>
                  <a:lnTo>
                    <a:pt x="203200" y="590708"/>
                  </a:lnTo>
                  <a:cubicBezTo>
                    <a:pt x="90976" y="590708"/>
                    <a:pt x="0" y="458474"/>
                    <a:pt x="0" y="295354"/>
                  </a:cubicBezTo>
                  <a:cubicBezTo>
                    <a:pt x="0" y="132235"/>
                    <a:pt x="90976" y="0"/>
                    <a:pt x="203200" y="0"/>
                  </a:cubicBezTo>
                  <a:close/>
                </a:path>
              </a:pathLst>
            </a:custGeom>
            <a:solidFill>
              <a:srgbClr val="000000">
                <a:alpha val="0"/>
              </a:srgbClr>
            </a:solidFill>
            <a:ln w="47625" cap="sq">
              <a:solidFill>
                <a:srgbClr val="DEDD91"/>
              </a:solidFill>
              <a:prstDash val="solid"/>
              <a:miter/>
            </a:ln>
          </p:spPr>
        </p:sp>
        <p:sp>
          <p:nvSpPr>
            <p:cNvPr id="19" name="TextBox 5"/>
            <p:cNvSpPr txBox="1"/>
            <p:nvPr/>
          </p:nvSpPr>
          <p:spPr>
            <a:xfrm>
              <a:off x="0" y="-38100"/>
              <a:ext cx="3899128" cy="6288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sp>
        <p:nvSpPr>
          <p:cNvPr id="20" name="Freeform 6"/>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1" name="TextBox 17"/>
          <p:cNvSpPr txBox="1"/>
          <p:nvPr/>
        </p:nvSpPr>
        <p:spPr>
          <a:xfrm>
            <a:off x="2816955" y="278304"/>
            <a:ext cx="13780911" cy="1399037"/>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31096"/>
                </a:solidFill>
                <a:effectLst/>
                <a:uLnTx/>
                <a:uFillTx/>
                <a:latin typeface="Paytone One"/>
                <a:ea typeface="+mn-ea"/>
                <a:cs typeface="+mn-cs"/>
              </a:rPr>
              <a:t>PHÂN HOÁ THU NHẬP THEO VÙNG</a:t>
            </a:r>
          </a:p>
        </p:txBody>
      </p:sp>
      <p:grpSp>
        <p:nvGrpSpPr>
          <p:cNvPr id="22" name="Group 21"/>
          <p:cNvGrpSpPr/>
          <p:nvPr/>
        </p:nvGrpSpPr>
        <p:grpSpPr>
          <a:xfrm>
            <a:off x="-1761361" y="-11302660"/>
            <a:ext cx="21821424" cy="22304288"/>
            <a:chOff x="-1761361" y="-11302660"/>
            <a:chExt cx="21821424" cy="22304288"/>
          </a:xfrm>
        </p:grpSpPr>
        <p:grpSp>
          <p:nvGrpSpPr>
            <p:cNvPr id="23" name="Group 23"/>
            <p:cNvGrpSpPr/>
            <p:nvPr/>
          </p:nvGrpSpPr>
          <p:grpSpPr>
            <a:xfrm rot="1818284">
              <a:off x="-1286878" y="-6743169"/>
              <a:ext cx="3194203" cy="9961116"/>
              <a:chOff x="0" y="0"/>
              <a:chExt cx="841272" cy="2623504"/>
            </a:xfrm>
          </p:grpSpPr>
          <p:sp>
            <p:nvSpPr>
              <p:cNvPr id="33"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4"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6"/>
            <p:cNvGrpSpPr/>
            <p:nvPr/>
          </p:nvGrpSpPr>
          <p:grpSpPr>
            <a:xfrm rot="1818284">
              <a:off x="-1761361" y="-80845"/>
              <a:ext cx="274711" cy="11053763"/>
              <a:chOff x="0" y="0"/>
              <a:chExt cx="72352" cy="2911279"/>
            </a:xfrm>
          </p:grpSpPr>
          <p:sp>
            <p:nvSpPr>
              <p:cNvPr id="31"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2"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9"/>
            <p:cNvGrpSpPr/>
            <p:nvPr/>
          </p:nvGrpSpPr>
          <p:grpSpPr>
            <a:xfrm rot="-1817999">
              <a:off x="15481055" y="-11302660"/>
              <a:ext cx="2883936" cy="16029749"/>
              <a:chOff x="0" y="0"/>
              <a:chExt cx="759555" cy="4221827"/>
            </a:xfrm>
          </p:grpSpPr>
          <p:sp>
            <p:nvSpPr>
              <p:cNvPr id="29"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0"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32"/>
            <p:cNvGrpSpPr/>
            <p:nvPr/>
          </p:nvGrpSpPr>
          <p:grpSpPr>
            <a:xfrm rot="-1788309">
              <a:off x="19785352" y="-52135"/>
              <a:ext cx="274711" cy="11053763"/>
              <a:chOff x="0" y="0"/>
              <a:chExt cx="72352" cy="2911279"/>
            </a:xfrm>
          </p:grpSpPr>
          <p:sp>
            <p:nvSpPr>
              <p:cNvPr id="27"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8"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2471641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1361" y="-11302660"/>
            <a:ext cx="21821424" cy="22304288"/>
            <a:chOff x="-1761361" y="-11302660"/>
            <a:chExt cx="21821424" cy="22304288"/>
          </a:xfrm>
        </p:grpSpPr>
        <p:grpSp>
          <p:nvGrpSpPr>
            <p:cNvPr id="14"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26"/>
            <p:cNvGrpSpPr/>
            <p:nvPr/>
          </p:nvGrpSpPr>
          <p:grpSpPr>
            <a:xfrm rot="1818284">
              <a:off x="-1761361" y="-80845"/>
              <a:ext cx="274711" cy="11053763"/>
              <a:chOff x="0" y="0"/>
              <a:chExt cx="72352" cy="2911279"/>
            </a:xfrm>
          </p:grpSpPr>
          <p:sp>
            <p:nvSpPr>
              <p:cNvPr id="22"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3"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9"/>
            <p:cNvGrpSpPr/>
            <p:nvPr/>
          </p:nvGrpSpPr>
          <p:grpSpPr>
            <a:xfrm rot="-1817999">
              <a:off x="15481055" y="-11302660"/>
              <a:ext cx="2883936" cy="16029749"/>
              <a:chOff x="0" y="0"/>
              <a:chExt cx="759555" cy="4221827"/>
            </a:xfrm>
          </p:grpSpPr>
          <p:sp>
            <p:nvSpPr>
              <p:cNvPr id="2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2"/>
            <p:cNvGrpSpPr/>
            <p:nvPr/>
          </p:nvGrpSpPr>
          <p:grpSpPr>
            <a:xfrm rot="-1788309">
              <a:off x="19785352" y="-52135"/>
              <a:ext cx="274711" cy="11053763"/>
              <a:chOff x="0" y="0"/>
              <a:chExt cx="72352" cy="2911279"/>
            </a:xfrm>
          </p:grpSpPr>
          <p:sp>
            <p:nvSpPr>
              <p:cNvPr id="18"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9"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446043" y="376071"/>
            <a:ext cx="14925170" cy="1849404"/>
            <a:chOff x="0" y="0"/>
            <a:chExt cx="3056484" cy="636112"/>
          </a:xfrm>
        </p:grpSpPr>
        <p:sp>
          <p:nvSpPr>
            <p:cNvPr id="5" name="Freeform 5"/>
            <p:cNvSpPr/>
            <p:nvPr/>
          </p:nvSpPr>
          <p:spPr>
            <a:xfrm>
              <a:off x="0" y="0"/>
              <a:ext cx="3056484" cy="636112"/>
            </a:xfrm>
            <a:custGeom>
              <a:avLst/>
              <a:gdLst/>
              <a:ahLst/>
              <a:cxnLst/>
              <a:rect l="l" t="t" r="r" b="b"/>
              <a:pathLst>
                <a:path w="3056484" h="636112">
                  <a:moveTo>
                    <a:pt x="2853284" y="0"/>
                  </a:moveTo>
                  <a:cubicBezTo>
                    <a:pt x="2965508" y="0"/>
                    <a:pt x="3056484" y="142399"/>
                    <a:pt x="3056484" y="318056"/>
                  </a:cubicBezTo>
                  <a:cubicBezTo>
                    <a:pt x="3056484" y="493714"/>
                    <a:pt x="2965508" y="636112"/>
                    <a:pt x="2853284" y="636112"/>
                  </a:cubicBezTo>
                  <a:lnTo>
                    <a:pt x="203200" y="636112"/>
                  </a:lnTo>
                  <a:cubicBezTo>
                    <a:pt x="90976" y="636112"/>
                    <a:pt x="0" y="493714"/>
                    <a:pt x="0" y="318056"/>
                  </a:cubicBezTo>
                  <a:cubicBezTo>
                    <a:pt x="0" y="142399"/>
                    <a:pt x="90976" y="0"/>
                    <a:pt x="203200" y="0"/>
                  </a:cubicBezTo>
                  <a:close/>
                </a:path>
              </a:pathLst>
            </a:custGeom>
            <a:solidFill>
              <a:srgbClr val="000000">
                <a:alpha val="0"/>
              </a:srgbClr>
            </a:solidFill>
            <a:ln w="47625" cap="sq">
              <a:solidFill>
                <a:srgbClr val="DEDD91"/>
              </a:solidFill>
              <a:prstDash val="solid"/>
              <a:miter/>
            </a:ln>
          </p:spPr>
        </p:sp>
        <p:sp>
          <p:nvSpPr>
            <p:cNvPr id="6" name="TextBox 6"/>
            <p:cNvSpPr txBox="1"/>
            <p:nvPr/>
          </p:nvSpPr>
          <p:spPr>
            <a:xfrm>
              <a:off x="0" y="-38100"/>
              <a:ext cx="3056484" cy="6742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sp>
        <p:nvSpPr>
          <p:cNvPr id="7" name="Freeform 7"/>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336732" y="4467016"/>
            <a:ext cx="8143241" cy="5611202"/>
          </a:xfrm>
          <a:custGeom>
            <a:avLst/>
            <a:gdLst/>
            <a:ahLst/>
            <a:cxnLst/>
            <a:rect l="l" t="t" r="r" b="b"/>
            <a:pathLst>
              <a:path w="8143241" h="5611202">
                <a:moveTo>
                  <a:pt x="0" y="0"/>
                </a:moveTo>
                <a:lnTo>
                  <a:pt x="8143241" y="0"/>
                </a:lnTo>
                <a:lnTo>
                  <a:pt x="8143241" y="5611202"/>
                </a:lnTo>
                <a:lnTo>
                  <a:pt x="0" y="5611202"/>
                </a:lnTo>
                <a:lnTo>
                  <a:pt x="0" y="0"/>
                </a:lnTo>
                <a:close/>
              </a:path>
            </a:pathLst>
          </a:custGeom>
          <a:blipFill>
            <a:blip r:embed="rId6"/>
            <a:stretch>
              <a:fillRect/>
            </a:stretch>
          </a:blipFill>
        </p:spPr>
      </p:sp>
      <p:sp>
        <p:nvSpPr>
          <p:cNvPr id="11" name="Freeform 11"/>
          <p:cNvSpPr/>
          <p:nvPr/>
        </p:nvSpPr>
        <p:spPr>
          <a:xfrm>
            <a:off x="9523452" y="4467016"/>
            <a:ext cx="8128330" cy="5613628"/>
          </a:xfrm>
          <a:custGeom>
            <a:avLst/>
            <a:gdLst/>
            <a:ahLst/>
            <a:cxnLst/>
            <a:rect l="l" t="t" r="r" b="b"/>
            <a:pathLst>
              <a:path w="8128330" h="5613628">
                <a:moveTo>
                  <a:pt x="0" y="0"/>
                </a:moveTo>
                <a:lnTo>
                  <a:pt x="8128330" y="0"/>
                </a:lnTo>
                <a:lnTo>
                  <a:pt x="8128330" y="5613628"/>
                </a:lnTo>
                <a:lnTo>
                  <a:pt x="0" y="5613628"/>
                </a:lnTo>
                <a:lnTo>
                  <a:pt x="0" y="0"/>
                </a:lnTo>
                <a:close/>
              </a:path>
            </a:pathLst>
          </a:custGeom>
          <a:blipFill>
            <a:blip r:embed="rId7"/>
            <a:stretch>
              <a:fillRect/>
            </a:stretch>
          </a:blipFill>
        </p:spPr>
      </p:sp>
      <p:sp>
        <p:nvSpPr>
          <p:cNvPr id="12" name="TextBox 12"/>
          <p:cNvSpPr txBox="1"/>
          <p:nvPr/>
        </p:nvSpPr>
        <p:spPr>
          <a:xfrm>
            <a:off x="2251547" y="598224"/>
            <a:ext cx="13293253" cy="1436291"/>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Thu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nhập</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ở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cả</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thành</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thị</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và</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nông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thôn</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đều</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có</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xu</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hướng</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tăng</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hệ</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số</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chênh</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lệch</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giữa</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hai</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khu</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vực</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này</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đang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có</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xu</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hướng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giảm</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xuống</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a:t>
            </a:r>
          </a:p>
        </p:txBody>
      </p:sp>
      <p:sp>
        <p:nvSpPr>
          <p:cNvPr id="26" name="TextBox 12"/>
          <p:cNvSpPr txBox="1"/>
          <p:nvPr/>
        </p:nvSpPr>
        <p:spPr>
          <a:xfrm>
            <a:off x="961114" y="3488301"/>
            <a:ext cx="7569893" cy="1436291"/>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Thu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nhập</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bình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quân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đầu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người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khu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vực</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thành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thị</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nông</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thôn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giai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đoạn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2002 - 2021</a:t>
            </a:r>
            <a:endParaRPr kumimoji="0" lang="en-US" sz="3199"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endParaRPr>
          </a:p>
        </p:txBody>
      </p:sp>
      <p:sp>
        <p:nvSpPr>
          <p:cNvPr id="27" name="TextBox 12"/>
          <p:cNvSpPr txBox="1"/>
          <p:nvPr/>
        </p:nvSpPr>
        <p:spPr>
          <a:xfrm>
            <a:off x="9802670" y="3472206"/>
            <a:ext cx="7569893" cy="1436291"/>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Hệ</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số</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chênh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lệch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nhập</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bình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quân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giữa</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khu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vực</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thành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thị</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nông</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thôn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giai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đoạn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2002-2021</a:t>
            </a:r>
            <a:endParaRPr kumimoji="0" lang="en-US" sz="3199"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endParaRPr>
          </a:p>
        </p:txBody>
      </p:sp>
    </p:spTree>
    <p:extLst>
      <p:ext uri="{BB962C8B-B14F-4D97-AF65-F5344CB8AC3E}">
        <p14:creationId xmlns:p14="http://schemas.microsoft.com/office/powerpoint/2010/main" val="148610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1361" y="-11302660"/>
            <a:ext cx="21821424" cy="22304288"/>
            <a:chOff x="-1761361" y="-11302660"/>
            <a:chExt cx="21821424" cy="22304288"/>
          </a:xfrm>
        </p:grpSpPr>
        <p:grpSp>
          <p:nvGrpSpPr>
            <p:cNvPr id="14"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5" name="Group 26"/>
            <p:cNvGrpSpPr/>
            <p:nvPr/>
          </p:nvGrpSpPr>
          <p:grpSpPr>
            <a:xfrm rot="1818284">
              <a:off x="-1761361" y="-80845"/>
              <a:ext cx="274711" cy="11053763"/>
              <a:chOff x="0" y="0"/>
              <a:chExt cx="72352" cy="2911279"/>
            </a:xfrm>
          </p:grpSpPr>
          <p:sp>
            <p:nvSpPr>
              <p:cNvPr id="22"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3"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6" name="Group 29"/>
            <p:cNvGrpSpPr/>
            <p:nvPr/>
          </p:nvGrpSpPr>
          <p:grpSpPr>
            <a:xfrm rot="-1817999">
              <a:off x="15481055" y="-11302660"/>
              <a:ext cx="2883936" cy="16029749"/>
              <a:chOff x="0" y="0"/>
              <a:chExt cx="759555" cy="4221827"/>
            </a:xfrm>
          </p:grpSpPr>
          <p:sp>
            <p:nvSpPr>
              <p:cNvPr id="2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7" name="Group 32"/>
            <p:cNvGrpSpPr/>
            <p:nvPr/>
          </p:nvGrpSpPr>
          <p:grpSpPr>
            <a:xfrm rot="-1788309">
              <a:off x="19785352" y="-52135"/>
              <a:ext cx="274711" cy="11053763"/>
              <a:chOff x="0" y="0"/>
              <a:chExt cx="72352" cy="2911279"/>
            </a:xfrm>
          </p:grpSpPr>
          <p:sp>
            <p:nvSpPr>
              <p:cNvPr id="18"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9"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1446043" y="265301"/>
            <a:ext cx="14925170" cy="19601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sp>
        <p:nvSpPr>
          <p:cNvPr id="7" name="Freeform 7"/>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30" name="Freeform 4"/>
          <p:cNvSpPr/>
          <p:nvPr/>
        </p:nvSpPr>
        <p:spPr>
          <a:xfrm>
            <a:off x="1335308" y="429585"/>
            <a:ext cx="15774353" cy="2242846"/>
          </a:xfrm>
          <a:custGeom>
            <a:avLst/>
            <a:gdLst/>
            <a:ahLst/>
            <a:cxnLst/>
            <a:rect l="l" t="t" r="r" b="b"/>
            <a:pathLst>
              <a:path w="3899128" h="590708">
                <a:moveTo>
                  <a:pt x="3695928" y="0"/>
                </a:moveTo>
                <a:cubicBezTo>
                  <a:pt x="3808152" y="0"/>
                  <a:pt x="3899128" y="132235"/>
                  <a:pt x="3899128" y="295354"/>
                </a:cubicBezTo>
                <a:cubicBezTo>
                  <a:pt x="3899128" y="458474"/>
                  <a:pt x="3808152" y="590708"/>
                  <a:pt x="3695928" y="590708"/>
                </a:cubicBezTo>
                <a:lnTo>
                  <a:pt x="203200" y="590708"/>
                </a:lnTo>
                <a:cubicBezTo>
                  <a:pt x="90976" y="590708"/>
                  <a:pt x="0" y="458474"/>
                  <a:pt x="0" y="295354"/>
                </a:cubicBezTo>
                <a:cubicBezTo>
                  <a:pt x="0" y="132235"/>
                  <a:pt x="90976" y="0"/>
                  <a:pt x="203200" y="0"/>
                </a:cubicBezTo>
                <a:close/>
              </a:path>
            </a:pathLst>
          </a:custGeom>
          <a:solidFill>
            <a:srgbClr val="000000">
              <a:alpha val="0"/>
            </a:srgbClr>
          </a:solidFill>
          <a:ln w="47625" cap="sq">
            <a:solidFill>
              <a:srgbClr val="DEDD91"/>
            </a:solidFill>
            <a:prstDash val="solid"/>
            <a:miter/>
          </a:ln>
        </p:spPr>
      </p:sp>
      <p:sp>
        <p:nvSpPr>
          <p:cNvPr id="31" name="TextBox 5"/>
          <p:cNvSpPr txBox="1"/>
          <p:nvPr/>
        </p:nvSpPr>
        <p:spPr>
          <a:xfrm>
            <a:off x="2305161" y="284924"/>
            <a:ext cx="14804500" cy="23875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sp>
        <p:nvSpPr>
          <p:cNvPr id="32" name="Freeform 6"/>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3" name="Freeform 7"/>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5" name="Freeform 9"/>
          <p:cNvSpPr/>
          <p:nvPr/>
        </p:nvSpPr>
        <p:spPr>
          <a:xfrm>
            <a:off x="14850186" y="8383468"/>
            <a:ext cx="4320429" cy="2144013"/>
          </a:xfrm>
          <a:custGeom>
            <a:avLst/>
            <a:gdLst/>
            <a:ahLst/>
            <a:cxnLst/>
            <a:rect l="l" t="t" r="r" b="b"/>
            <a:pathLst>
              <a:path w="4320429" h="2144013">
                <a:moveTo>
                  <a:pt x="0" y="0"/>
                </a:moveTo>
                <a:lnTo>
                  <a:pt x="4320428" y="0"/>
                </a:lnTo>
                <a:lnTo>
                  <a:pt x="4320428" y="2144013"/>
                </a:lnTo>
                <a:lnTo>
                  <a:pt x="0" y="2144013"/>
                </a:lnTo>
                <a:lnTo>
                  <a:pt x="0" y="0"/>
                </a:lnTo>
                <a:close/>
              </a:path>
            </a:pathLst>
          </a:custGeom>
          <a:blipFill>
            <a:blip r:embed="rId8"/>
            <a:stretch>
              <a:fillRect/>
            </a:stretch>
          </a:blipFill>
        </p:spPr>
      </p:sp>
      <p:sp>
        <p:nvSpPr>
          <p:cNvPr id="36" name="Freeform 10"/>
          <p:cNvSpPr/>
          <p:nvPr/>
        </p:nvSpPr>
        <p:spPr>
          <a:xfrm>
            <a:off x="7102199" y="3595471"/>
            <a:ext cx="4266884" cy="2842811"/>
          </a:xfrm>
          <a:custGeom>
            <a:avLst/>
            <a:gdLst/>
            <a:ahLst/>
            <a:cxnLst/>
            <a:rect l="l" t="t" r="r" b="b"/>
            <a:pathLst>
              <a:path w="4266884" h="2842811">
                <a:moveTo>
                  <a:pt x="0" y="0"/>
                </a:moveTo>
                <a:lnTo>
                  <a:pt x="4266884" y="0"/>
                </a:lnTo>
                <a:lnTo>
                  <a:pt x="4266884" y="2842811"/>
                </a:lnTo>
                <a:lnTo>
                  <a:pt x="0" y="2842811"/>
                </a:lnTo>
                <a:lnTo>
                  <a:pt x="0" y="0"/>
                </a:lnTo>
                <a:close/>
              </a:path>
            </a:pathLst>
          </a:custGeom>
          <a:blipFill>
            <a:blip r:embed="rId9"/>
            <a:stretch>
              <a:fillRect/>
            </a:stretch>
          </a:blipFill>
        </p:spPr>
      </p:sp>
      <p:sp>
        <p:nvSpPr>
          <p:cNvPr id="37" name="Freeform 11"/>
          <p:cNvSpPr/>
          <p:nvPr/>
        </p:nvSpPr>
        <p:spPr>
          <a:xfrm>
            <a:off x="6586197" y="7165934"/>
            <a:ext cx="3279286" cy="2914466"/>
          </a:xfrm>
          <a:custGeom>
            <a:avLst/>
            <a:gdLst/>
            <a:ahLst/>
            <a:cxnLst/>
            <a:rect l="l" t="t" r="r" b="b"/>
            <a:pathLst>
              <a:path w="3279286" h="2914466">
                <a:moveTo>
                  <a:pt x="0" y="0"/>
                </a:moveTo>
                <a:lnTo>
                  <a:pt x="3279286" y="0"/>
                </a:lnTo>
                <a:lnTo>
                  <a:pt x="3279286" y="2914466"/>
                </a:lnTo>
                <a:lnTo>
                  <a:pt x="0" y="2914466"/>
                </a:lnTo>
                <a:lnTo>
                  <a:pt x="0" y="0"/>
                </a:lnTo>
                <a:close/>
              </a:path>
            </a:pathLst>
          </a:custGeom>
          <a:blipFill>
            <a:blip r:embed="rId10"/>
            <a:stretch>
              <a:fillRect/>
            </a:stretch>
          </a:blipFill>
        </p:spPr>
      </p:sp>
      <p:sp>
        <p:nvSpPr>
          <p:cNvPr id="38" name="Freeform 12"/>
          <p:cNvSpPr/>
          <p:nvPr/>
        </p:nvSpPr>
        <p:spPr>
          <a:xfrm>
            <a:off x="9922633" y="7165934"/>
            <a:ext cx="4407510" cy="2914466"/>
          </a:xfrm>
          <a:custGeom>
            <a:avLst/>
            <a:gdLst/>
            <a:ahLst/>
            <a:cxnLst/>
            <a:rect l="l" t="t" r="r" b="b"/>
            <a:pathLst>
              <a:path w="4407510" h="2914466">
                <a:moveTo>
                  <a:pt x="0" y="0"/>
                </a:moveTo>
                <a:lnTo>
                  <a:pt x="4407510" y="0"/>
                </a:lnTo>
                <a:lnTo>
                  <a:pt x="4407510" y="2914466"/>
                </a:lnTo>
                <a:lnTo>
                  <a:pt x="0" y="2914466"/>
                </a:lnTo>
                <a:lnTo>
                  <a:pt x="0" y="0"/>
                </a:lnTo>
                <a:close/>
              </a:path>
            </a:pathLst>
          </a:custGeom>
          <a:blipFill>
            <a:blip r:embed="rId11"/>
            <a:stretch>
              <a:fillRect/>
            </a:stretch>
          </a:blipFill>
        </p:spPr>
      </p:sp>
      <p:grpSp>
        <p:nvGrpSpPr>
          <p:cNvPr id="40" name="Group 14"/>
          <p:cNvGrpSpPr/>
          <p:nvPr/>
        </p:nvGrpSpPr>
        <p:grpSpPr>
          <a:xfrm>
            <a:off x="11467744" y="3538321"/>
            <a:ext cx="6517496" cy="3807130"/>
            <a:chOff x="0" y="-76200"/>
            <a:chExt cx="8689994" cy="5076173"/>
          </a:xfrm>
        </p:grpSpPr>
        <p:sp>
          <p:nvSpPr>
            <p:cNvPr id="41" name="TextBox 15"/>
            <p:cNvSpPr txBox="1"/>
            <p:nvPr/>
          </p:nvSpPr>
          <p:spPr>
            <a:xfrm>
              <a:off x="0" y="-76200"/>
              <a:ext cx="8343871" cy="872033"/>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31096"/>
                  </a:solidFill>
                  <a:effectLst/>
                  <a:uLnTx/>
                  <a:uFillTx/>
                  <a:latin typeface="#9Slide03 Cabin Condensed Bold" panose="00000806000000000000" pitchFamily="2" charset="-93"/>
                  <a:ea typeface="+mn-ea"/>
                  <a:cs typeface="+mn-cs"/>
                </a:rPr>
                <a:t>GDP/NGƯỜI</a:t>
              </a:r>
            </a:p>
          </p:txBody>
        </p:sp>
        <p:sp>
          <p:nvSpPr>
            <p:cNvPr id="42" name="TextBox 16"/>
            <p:cNvSpPr txBox="1"/>
            <p:nvPr/>
          </p:nvSpPr>
          <p:spPr>
            <a:xfrm>
              <a:off x="152931" y="759496"/>
              <a:ext cx="8537063" cy="4240477"/>
            </a:xfrm>
            <a:prstGeom prst="rect">
              <a:avLst/>
            </a:prstGeom>
          </p:spPr>
          <p:txBody>
            <a:bodyPr lIns="0" tIns="0" rIns="0" bIns="0" rtlCol="0" anchor="t">
              <a:spAutoFit/>
            </a:bodyPr>
            <a:lstStyle/>
            <a:p>
              <a:pPr marL="0" marR="0" lvl="0" indent="0" algn="just" defTabSz="914400" rtl="0" eaLnBrk="1" fontAlgn="auto" latinLnBrk="0" hangingPunct="1">
                <a:lnSpc>
                  <a:spcPts val="6221"/>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Năm</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2021,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thu</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đầu</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người</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tháng</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9Slide03 Cabin Condensed Bold" panose="00000806000000000000" pitchFamily="2" charset="-93"/>
                  <a:ea typeface="+mn-ea"/>
                  <a:cs typeface="+mn-cs"/>
                </a:rPr>
                <a:t>khoảng</a:t>
              </a:r>
              <a: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t/>
              </a:r>
              <a:b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br>
              <a: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4,2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triệu</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đồng</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a:t>
              </a:r>
            </a:p>
            <a:p>
              <a:pPr marL="0" marR="0" lvl="0" indent="0" algn="just" defTabSz="914400" rtl="0" eaLnBrk="1" fontAlgn="auto" latinLnBrk="0" hangingPunct="1">
                <a:lnSpc>
                  <a:spcPts val="6221"/>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grpSp>
      <p:grpSp>
        <p:nvGrpSpPr>
          <p:cNvPr id="44" name="Group 18"/>
          <p:cNvGrpSpPr/>
          <p:nvPr/>
        </p:nvGrpSpPr>
        <p:grpSpPr>
          <a:xfrm>
            <a:off x="479177" y="7346473"/>
            <a:ext cx="5778548" cy="2907902"/>
            <a:chOff x="0" y="-66675"/>
            <a:chExt cx="7704730" cy="3877202"/>
          </a:xfrm>
        </p:grpSpPr>
        <p:sp>
          <p:nvSpPr>
            <p:cNvPr id="45" name="TextBox 19"/>
            <p:cNvSpPr txBox="1"/>
            <p:nvPr/>
          </p:nvSpPr>
          <p:spPr>
            <a:xfrm>
              <a:off x="0" y="-66675"/>
              <a:ext cx="7397851" cy="837836"/>
            </a:xfrm>
            <a:prstGeom prst="rect">
              <a:avLst/>
            </a:prstGeom>
          </p:spPr>
          <p:txBody>
            <a:bodyPr lIns="0" tIns="0" rIns="0" bIns="0" rtlCol="0" anchor="t">
              <a:spAutoFit/>
            </a:bodyPr>
            <a:lstStyle/>
            <a:p>
              <a:pPr marL="0" marR="0" lvl="0" indent="0" algn="ctr" defTabSz="914400" rtl="0" eaLnBrk="1" fontAlgn="auto" latinLnBrk="0" hangingPunct="1">
                <a:lnSpc>
                  <a:spcPts val="4938"/>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31096"/>
                  </a:solidFill>
                  <a:effectLst/>
                  <a:uLnTx/>
                  <a:uFillTx/>
                  <a:latin typeface="#9Slide03 Cabin Condensed Bold" panose="00000806000000000000" pitchFamily="2" charset="-93"/>
                  <a:ea typeface="+mn-ea"/>
                  <a:cs typeface="+mn-cs"/>
                </a:rPr>
                <a:t>CHÊNH LỆCH</a:t>
              </a:r>
            </a:p>
          </p:txBody>
        </p:sp>
        <p:sp>
          <p:nvSpPr>
            <p:cNvPr id="46" name="TextBox 20"/>
            <p:cNvSpPr txBox="1"/>
            <p:nvPr/>
          </p:nvSpPr>
          <p:spPr>
            <a:xfrm>
              <a:off x="135591" y="732762"/>
              <a:ext cx="7569139" cy="3077765"/>
            </a:xfrm>
            <a:prstGeom prst="rect">
              <a:avLst/>
            </a:prstGeom>
          </p:spPr>
          <p:txBody>
            <a:bodyPr lIns="0" tIns="0" rIns="0" bIns="0" rtlCol="0" anchor="t">
              <a:spAutoFit/>
            </a:bodyPr>
            <a:lstStyle/>
            <a:p>
              <a:pPr marL="0" marR="0" lvl="0" indent="0" algn="just" defTabSz="914400" rtl="0" eaLnBrk="1" fontAlgn="auto" latinLnBrk="0" hangingPunct="1">
                <a:lnSpc>
                  <a:spcPts val="600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Thu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có</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sự</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chênh</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lệch</a:t>
              </a:r>
              <a:endPar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endParaRPr>
            </a:p>
            <a:p>
              <a:pPr marL="0" marR="0" lvl="0" indent="0" algn="just" defTabSz="914400" rtl="0" eaLnBrk="1" fontAlgn="auto" latinLnBrk="0" hangingPunct="1">
                <a:lnSpc>
                  <a:spcPts val="600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Ở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khu</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vực</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thành</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thị</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cao</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hơn</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nông</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thôn</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p>
          </p:txBody>
        </p:sp>
      </p:grpSp>
      <p:sp>
        <p:nvSpPr>
          <p:cNvPr id="47" name="TextBox 44"/>
          <p:cNvSpPr txBox="1"/>
          <p:nvPr/>
        </p:nvSpPr>
        <p:spPr>
          <a:xfrm>
            <a:off x="1390054" y="750997"/>
            <a:ext cx="15666319" cy="1417760"/>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31096"/>
                </a:solidFill>
                <a:effectLst/>
                <a:uLnTx/>
                <a:uFillTx/>
                <a:latin typeface="Paytone One"/>
                <a:ea typeface="+mn-ea"/>
                <a:cs typeface="+mn-cs"/>
              </a:rPr>
              <a:t>1/ PHÂN HOÁ THU NHẬP THEO VÙNG</a:t>
            </a:r>
          </a:p>
        </p:txBody>
      </p:sp>
      <p:grpSp>
        <p:nvGrpSpPr>
          <p:cNvPr id="9" name="Group 8"/>
          <p:cNvGrpSpPr/>
          <p:nvPr/>
        </p:nvGrpSpPr>
        <p:grpSpPr>
          <a:xfrm>
            <a:off x="469343" y="2218325"/>
            <a:ext cx="4812720" cy="3870171"/>
            <a:chOff x="469343" y="2218325"/>
            <a:chExt cx="4812720" cy="3870171"/>
          </a:xfrm>
        </p:grpSpPr>
        <p:pic>
          <p:nvPicPr>
            <p:cNvPr id="1026" name="Picture 2" descr="Ghi Nhớ Bộ Nhớ Hình minh họa Sẵn có - Tải xuống Hình ảnh Ngay bây giờ -  Biểu trưng - Biểu tượng, Biểu tượng - Ký hiệu chữ viết, Biểu tượng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972" y="2218325"/>
              <a:ext cx="3870170" cy="387017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5"/>
            <p:cNvSpPr txBox="1"/>
            <p:nvPr/>
          </p:nvSpPr>
          <p:spPr>
            <a:xfrm>
              <a:off x="469343" y="5425540"/>
              <a:ext cx="4812720" cy="561885"/>
            </a:xfrm>
            <a:prstGeom prst="rect">
              <a:avLst/>
            </a:prstGeom>
            <a:solidFill>
              <a:srgbClr val="0BCEB0"/>
            </a:solidFill>
          </p:spPr>
          <p:txBody>
            <a:bodyPr wrap="square" lIns="0" tIns="0" rIns="0" bIns="0" rtlCol="0" anchor="t">
              <a:spAutoFit/>
            </a:bodyPr>
            <a:lstStyle/>
            <a:p>
              <a:pPr marL="0" marR="0" lvl="0" indent="0" algn="ctr" defTabSz="914400" rtl="0" eaLnBrk="1" fontAlgn="auto" latinLnBrk="0" hangingPunct="1">
                <a:lnSpc>
                  <a:spcPts val="4159"/>
                </a:lnSpc>
                <a:spcBef>
                  <a:spcPts val="0"/>
                </a:spcBef>
                <a:spcAft>
                  <a:spcPts val="0"/>
                </a:spcAft>
                <a:buClrTx/>
                <a:buSzTx/>
                <a:buFontTx/>
                <a:buNone/>
                <a:tabLst/>
                <a:defRPr/>
              </a:pP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Nội</a:t>
              </a:r>
              <a:r>
                <a:rPr kumimoji="0" lang="en-US" sz="8000" b="1" i="1" u="none" strike="noStrike" kern="1200" cap="none" spc="0" normalizeH="0" baseline="0" noProof="0" dirty="0" smtClean="0">
                  <a:ln>
                    <a:noFill/>
                  </a:ln>
                  <a:solidFill>
                    <a:srgbClr val="FF0000"/>
                  </a:solidFill>
                  <a:effectLst/>
                  <a:uLnTx/>
                  <a:uFillTx/>
                  <a:latin typeface="#9Slide03 Sympathique Alt" panose="02000506000000020002" pitchFamily="2" charset="-93"/>
                  <a:ea typeface="+mn-ea"/>
                  <a:cs typeface="+mn-cs"/>
                </a:rPr>
                <a:t> dung </a:t>
              </a: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ghi</a:t>
              </a:r>
              <a:r>
                <a:rPr kumimoji="0" lang="en-US" sz="8000" b="1" i="1" u="none" strike="noStrike" kern="1200" cap="none" spc="0" normalizeH="0" baseline="0" noProof="0" dirty="0" smtClean="0">
                  <a:ln>
                    <a:noFill/>
                  </a:ln>
                  <a:solidFill>
                    <a:srgbClr val="FF0000"/>
                  </a:solidFill>
                  <a:effectLst/>
                  <a:uLnTx/>
                  <a:uFillTx/>
                  <a:latin typeface="#9Slide03 Sympathique Alt" panose="02000506000000020002" pitchFamily="2" charset="-93"/>
                  <a:ea typeface="+mn-ea"/>
                  <a:cs typeface="+mn-cs"/>
                </a:rPr>
                <a:t> </a:t>
              </a: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nhớ</a:t>
              </a:r>
              <a:endParaRPr kumimoji="0" lang="en-US" sz="8000" b="1" i="1" u="none" strike="noStrike" kern="1200" cap="none" spc="0" normalizeH="0" baseline="0" noProof="0" dirty="0">
                <a:ln>
                  <a:noFill/>
                </a:ln>
                <a:solidFill>
                  <a:srgbClr val="FF0000"/>
                </a:solidFill>
                <a:effectLst/>
                <a:uLnTx/>
                <a:uFillTx/>
                <a:latin typeface="#9Slide03 Sympathique Alt" panose="02000506000000020002" pitchFamily="2" charset="-93"/>
                <a:ea typeface="+mn-ea"/>
                <a:cs typeface="+mn-cs"/>
              </a:endParaRPr>
            </a:p>
          </p:txBody>
        </p:sp>
      </p:grpSp>
    </p:spTree>
    <p:extLst>
      <p:ext uri="{BB962C8B-B14F-4D97-AF65-F5344CB8AC3E}">
        <p14:creationId xmlns:p14="http://schemas.microsoft.com/office/powerpoint/2010/main" val="13786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par>
                                <p:cTn id="33" presetID="2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down)">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4917956" y="5085847"/>
            <a:ext cx="3827651" cy="38276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14039" y="1672355"/>
            <a:ext cx="3389171" cy="33891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04805" y="4038431"/>
            <a:ext cx="2094831" cy="20948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784365" y="2991016"/>
            <a:ext cx="2094831" cy="20948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57510" y="-889891"/>
            <a:ext cx="19403020" cy="1779782"/>
            <a:chOff x="0" y="0"/>
            <a:chExt cx="5110260" cy="468749"/>
          </a:xfrm>
        </p:grpSpPr>
        <p:sp>
          <p:nvSpPr>
            <p:cNvPr id="15" name="Freeform 15"/>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16" name="TextBox 16"/>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57510" y="9397109"/>
            <a:ext cx="19403020" cy="1779782"/>
            <a:chOff x="0" y="0"/>
            <a:chExt cx="5110260" cy="468749"/>
          </a:xfrm>
        </p:grpSpPr>
        <p:sp>
          <p:nvSpPr>
            <p:cNvPr id="18" name="Freeform 18"/>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19" name="TextBox 19"/>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1627902">
            <a:off x="6335051" y="2326537"/>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627902" flipV="1">
            <a:off x="747928" y="7642829"/>
            <a:ext cx="2254244" cy="971374"/>
          </a:xfrm>
          <a:custGeom>
            <a:avLst/>
            <a:gdLst/>
            <a:ahLst/>
            <a:cxnLst/>
            <a:rect l="l" t="t" r="r" b="b"/>
            <a:pathLst>
              <a:path w="2254244" h="971374">
                <a:moveTo>
                  <a:pt x="0" y="971374"/>
                </a:moveTo>
                <a:lnTo>
                  <a:pt x="2254244" y="971374"/>
                </a:lnTo>
                <a:lnTo>
                  <a:pt x="2254244" y="0"/>
                </a:lnTo>
                <a:lnTo>
                  <a:pt x="0" y="0"/>
                </a:lnTo>
                <a:lnTo>
                  <a:pt x="0" y="971374"/>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824566" y="6133262"/>
            <a:ext cx="632667" cy="675664"/>
          </a:xfrm>
          <a:custGeom>
            <a:avLst/>
            <a:gdLst/>
            <a:ahLst/>
            <a:cxnLst/>
            <a:rect l="l" t="t" r="r" b="b"/>
            <a:pathLst>
              <a:path w="632667" h="675664">
                <a:moveTo>
                  <a:pt x="0" y="0"/>
                </a:moveTo>
                <a:lnTo>
                  <a:pt x="632667" y="0"/>
                </a:lnTo>
                <a:lnTo>
                  <a:pt x="632667" y="675664"/>
                </a:lnTo>
                <a:lnTo>
                  <a:pt x="0" y="6756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flipH="1">
            <a:off x="8872295" y="5620762"/>
            <a:ext cx="1320252" cy="1409978"/>
          </a:xfrm>
          <a:custGeom>
            <a:avLst/>
            <a:gdLst/>
            <a:ahLst/>
            <a:cxnLst/>
            <a:rect l="l" t="t" r="r" b="b"/>
            <a:pathLst>
              <a:path w="1320252" h="1409978">
                <a:moveTo>
                  <a:pt x="1320252" y="0"/>
                </a:moveTo>
                <a:lnTo>
                  <a:pt x="0" y="0"/>
                </a:lnTo>
                <a:lnTo>
                  <a:pt x="0" y="1409978"/>
                </a:lnTo>
                <a:lnTo>
                  <a:pt x="1320252" y="1409978"/>
                </a:lnTo>
                <a:lnTo>
                  <a:pt x="1320252"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4" name="Freeform 24"/>
          <p:cNvSpPr/>
          <p:nvPr/>
        </p:nvSpPr>
        <p:spPr>
          <a:xfrm>
            <a:off x="824566" y="2812224"/>
            <a:ext cx="7675070" cy="5137500"/>
          </a:xfrm>
          <a:custGeom>
            <a:avLst/>
            <a:gdLst/>
            <a:ahLst/>
            <a:cxnLst/>
            <a:rect l="l" t="t" r="r" b="b"/>
            <a:pathLst>
              <a:path w="7675070" h="5137500">
                <a:moveTo>
                  <a:pt x="0" y="0"/>
                </a:moveTo>
                <a:lnTo>
                  <a:pt x="7675070" y="0"/>
                </a:lnTo>
                <a:lnTo>
                  <a:pt x="7675070" y="5137501"/>
                </a:lnTo>
                <a:lnTo>
                  <a:pt x="0" y="5137501"/>
                </a:lnTo>
                <a:lnTo>
                  <a:pt x="0" y="0"/>
                </a:lnTo>
                <a:close/>
              </a:path>
            </a:pathLst>
          </a:custGeom>
          <a:blipFill>
            <a:blip r:embed="rId6"/>
            <a:stretch>
              <a:fillRect/>
            </a:stretch>
          </a:blipFill>
        </p:spPr>
      </p:sp>
      <p:sp>
        <p:nvSpPr>
          <p:cNvPr id="25" name="TextBox 25"/>
          <p:cNvSpPr txBox="1"/>
          <p:nvPr/>
        </p:nvSpPr>
        <p:spPr>
          <a:xfrm>
            <a:off x="8162580" y="1381066"/>
            <a:ext cx="9524165" cy="987450"/>
          </a:xfrm>
          <a:prstGeom prst="rect">
            <a:avLst/>
          </a:prstGeom>
        </p:spPr>
        <p:txBody>
          <a:bodyPr lIns="0" tIns="0" rIns="0" bIns="0" rtlCol="0" anchor="t">
            <a:spAutoFit/>
          </a:bodyPr>
          <a:lstStyle/>
          <a:p>
            <a:pPr algn="ctr">
              <a:lnSpc>
                <a:spcPts val="7699"/>
              </a:lnSpc>
              <a:spcBef>
                <a:spcPct val="0"/>
              </a:spcBef>
            </a:pPr>
            <a:r>
              <a:rPr lang="en-US" sz="7200" dirty="0">
                <a:solidFill>
                  <a:srgbClr val="6E38BF"/>
                </a:solidFill>
                <a:latin typeface="Paytone One"/>
              </a:rPr>
              <a:t>LUYỆN TẬP </a:t>
            </a:r>
          </a:p>
        </p:txBody>
      </p:sp>
      <p:grpSp>
        <p:nvGrpSpPr>
          <p:cNvPr id="26" name="Group 26"/>
          <p:cNvGrpSpPr/>
          <p:nvPr/>
        </p:nvGrpSpPr>
        <p:grpSpPr>
          <a:xfrm>
            <a:off x="10717747" y="3988358"/>
            <a:ext cx="3354878" cy="33548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4080902" y="5810628"/>
            <a:ext cx="2264984" cy="226498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384442" y="4112885"/>
            <a:ext cx="1657904" cy="165790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1699413" y="7002157"/>
            <a:ext cx="1657904" cy="165790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a:off x="11909501" y="3609472"/>
            <a:ext cx="3741151" cy="4934372"/>
          </a:xfrm>
          <a:custGeom>
            <a:avLst/>
            <a:gdLst/>
            <a:ahLst/>
            <a:cxnLst/>
            <a:rect l="l" t="t" r="r" b="b"/>
            <a:pathLst>
              <a:path w="3741151" h="4934372">
                <a:moveTo>
                  <a:pt x="0" y="0"/>
                </a:moveTo>
                <a:lnTo>
                  <a:pt x="3741151" y="0"/>
                </a:lnTo>
                <a:lnTo>
                  <a:pt x="3741151" y="4934372"/>
                </a:lnTo>
                <a:lnTo>
                  <a:pt x="0" y="49343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9" name="Freeform 39"/>
          <p:cNvSpPr/>
          <p:nvPr/>
        </p:nvSpPr>
        <p:spPr>
          <a:xfrm rot="2526190">
            <a:off x="15236634" y="3788261"/>
            <a:ext cx="1506691" cy="649247"/>
          </a:xfrm>
          <a:custGeom>
            <a:avLst/>
            <a:gdLst/>
            <a:ahLst/>
            <a:cxnLst/>
            <a:rect l="l" t="t" r="r" b="b"/>
            <a:pathLst>
              <a:path w="1506691" h="649247">
                <a:moveTo>
                  <a:pt x="0" y="0"/>
                </a:moveTo>
                <a:lnTo>
                  <a:pt x="1506692" y="0"/>
                </a:lnTo>
                <a:lnTo>
                  <a:pt x="1506692" y="649247"/>
                </a:lnTo>
                <a:lnTo>
                  <a:pt x="0" y="6492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0" name="Freeform 40"/>
          <p:cNvSpPr/>
          <p:nvPr/>
        </p:nvSpPr>
        <p:spPr>
          <a:xfrm>
            <a:off x="11296890" y="4811612"/>
            <a:ext cx="1225224" cy="1308491"/>
          </a:xfrm>
          <a:custGeom>
            <a:avLst/>
            <a:gdLst/>
            <a:ahLst/>
            <a:cxnLst/>
            <a:rect l="l" t="t" r="r" b="b"/>
            <a:pathLst>
              <a:path w="1225224" h="1308491">
                <a:moveTo>
                  <a:pt x="0" y="0"/>
                </a:moveTo>
                <a:lnTo>
                  <a:pt x="1225223" y="0"/>
                </a:lnTo>
                <a:lnTo>
                  <a:pt x="1225223" y="1308491"/>
                </a:lnTo>
                <a:lnTo>
                  <a:pt x="0" y="13084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1" name="TextBox 41"/>
          <p:cNvSpPr txBox="1"/>
          <p:nvPr/>
        </p:nvSpPr>
        <p:spPr>
          <a:xfrm>
            <a:off x="8489652" y="2707154"/>
            <a:ext cx="8672914" cy="448841"/>
          </a:xfrm>
          <a:prstGeom prst="rect">
            <a:avLst/>
          </a:prstGeom>
        </p:spPr>
        <p:txBody>
          <a:bodyPr wrap="square" lIns="0" tIns="0" rIns="0" bIns="0" rtlCol="0" anchor="t">
            <a:spAutoFit/>
          </a:bodyPr>
          <a:lstStyle/>
          <a:p>
            <a:pPr algn="ctr">
              <a:lnSpc>
                <a:spcPts val="3499"/>
              </a:lnSpc>
              <a:spcBef>
                <a:spcPct val="0"/>
              </a:spcBef>
            </a:pPr>
            <a:r>
              <a:rPr lang="en-US" sz="3600" dirty="0" err="1" smtClean="0">
                <a:solidFill>
                  <a:srgbClr val="6E38BF"/>
                </a:solidFill>
                <a:latin typeface="#9Slide03 Cabin Condensed" panose="00000506000000000000" pitchFamily="2" charset="-93"/>
              </a:rPr>
              <a:t>Vẽ</a:t>
            </a:r>
            <a:r>
              <a:rPr lang="en-US" sz="3600" dirty="0" smtClean="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lại</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sơ</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đồ</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tư</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duy</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nội</a:t>
            </a:r>
            <a:r>
              <a:rPr lang="en-US" sz="3600" dirty="0">
                <a:solidFill>
                  <a:srgbClr val="6E38BF"/>
                </a:solidFill>
                <a:latin typeface="#9Slide03 Cabin Condensed" panose="00000506000000000000" pitchFamily="2" charset="-93"/>
              </a:rPr>
              <a:t> dung </a:t>
            </a:r>
            <a:r>
              <a:rPr lang="en-US" sz="3600" dirty="0" err="1">
                <a:solidFill>
                  <a:srgbClr val="6E38BF"/>
                </a:solidFill>
                <a:latin typeface="#9Slide03 Cabin Condensed" panose="00000506000000000000" pitchFamily="2" charset="-93"/>
              </a:rPr>
              <a:t>bài</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học</a:t>
            </a:r>
            <a:r>
              <a:rPr lang="en-US" sz="3600" dirty="0">
                <a:solidFill>
                  <a:srgbClr val="6E38BF"/>
                </a:solidFill>
                <a:latin typeface="#9Slide03 Cabin Condensed" panose="00000506000000000000" pitchFamily="2" charset="-93"/>
              </a:rPr>
              <a:t>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557510" y="-889891"/>
            <a:ext cx="19403020" cy="1779782"/>
            <a:chOff x="0" y="0"/>
            <a:chExt cx="5110260" cy="468749"/>
          </a:xfrm>
        </p:grpSpPr>
        <p:sp>
          <p:nvSpPr>
            <p:cNvPr id="3" name="Freeform 3"/>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4" name="TextBox 4"/>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57510" y="9397109"/>
            <a:ext cx="19403020" cy="1779782"/>
            <a:chOff x="0" y="0"/>
            <a:chExt cx="5110260" cy="468749"/>
          </a:xfrm>
        </p:grpSpPr>
        <p:sp>
          <p:nvSpPr>
            <p:cNvPr id="6" name="Freeform 6"/>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7" name="TextBox 7"/>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158897" y="5450511"/>
            <a:ext cx="632667" cy="675664"/>
          </a:xfrm>
          <a:custGeom>
            <a:avLst/>
            <a:gdLst/>
            <a:ahLst/>
            <a:cxnLst/>
            <a:rect l="l" t="t" r="r" b="b"/>
            <a:pathLst>
              <a:path w="632667" h="675664">
                <a:moveTo>
                  <a:pt x="0" y="0"/>
                </a:moveTo>
                <a:lnTo>
                  <a:pt x="632667" y="0"/>
                </a:lnTo>
                <a:lnTo>
                  <a:pt x="632667" y="675663"/>
                </a:lnTo>
                <a:lnTo>
                  <a:pt x="0" y="6756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0448790" y="6621543"/>
            <a:ext cx="2878471" cy="2302777"/>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967460" y="6471094"/>
            <a:ext cx="2082939" cy="2603674"/>
          </a:xfrm>
          <a:custGeom>
            <a:avLst/>
            <a:gdLst/>
            <a:ahLst/>
            <a:cxnLst/>
            <a:rect l="l" t="t" r="r" b="b"/>
            <a:pathLst>
              <a:path w="2082939" h="2603674">
                <a:moveTo>
                  <a:pt x="0" y="0"/>
                </a:moveTo>
                <a:lnTo>
                  <a:pt x="2082939" y="0"/>
                </a:lnTo>
                <a:lnTo>
                  <a:pt x="2082939" y="2603674"/>
                </a:lnTo>
                <a:lnTo>
                  <a:pt x="0" y="26036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5568393" y="1144662"/>
            <a:ext cx="1981965" cy="1986932"/>
          </a:xfrm>
          <a:custGeom>
            <a:avLst/>
            <a:gdLst/>
            <a:ahLst/>
            <a:cxnLst/>
            <a:rect l="l" t="t" r="r" b="b"/>
            <a:pathLst>
              <a:path w="1981965" h="1986932">
                <a:moveTo>
                  <a:pt x="0" y="0"/>
                </a:moveTo>
                <a:lnTo>
                  <a:pt x="1981965" y="0"/>
                </a:lnTo>
                <a:lnTo>
                  <a:pt x="1981965" y="1986933"/>
                </a:lnTo>
                <a:lnTo>
                  <a:pt x="0" y="19869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5568166" y="1781779"/>
            <a:ext cx="13035461" cy="1090042"/>
          </a:xfrm>
          <a:prstGeom prst="rect">
            <a:avLst/>
          </a:prstGeom>
        </p:spPr>
        <p:txBody>
          <a:bodyPr lIns="0" tIns="0" rIns="0" bIns="0" rtlCol="0" anchor="t">
            <a:spAutoFit/>
          </a:bodyPr>
          <a:lstStyle/>
          <a:p>
            <a:pPr algn="ctr">
              <a:lnSpc>
                <a:spcPts val="8539"/>
              </a:lnSpc>
              <a:spcBef>
                <a:spcPct val="0"/>
              </a:spcBef>
            </a:pPr>
            <a:r>
              <a:rPr lang="en-US" sz="7200" b="1" dirty="0">
                <a:solidFill>
                  <a:srgbClr val="6E38BF"/>
                </a:solidFill>
                <a:latin typeface="Paytone One"/>
              </a:rPr>
              <a:t>VẬN DỤNG </a:t>
            </a:r>
          </a:p>
        </p:txBody>
      </p:sp>
      <p:sp>
        <p:nvSpPr>
          <p:cNvPr id="13" name="TextBox 13"/>
          <p:cNvSpPr txBox="1"/>
          <p:nvPr/>
        </p:nvSpPr>
        <p:spPr>
          <a:xfrm>
            <a:off x="662732" y="1312933"/>
            <a:ext cx="7302288" cy="1399101"/>
          </a:xfrm>
          <a:prstGeom prst="rect">
            <a:avLst/>
          </a:prstGeom>
        </p:spPr>
        <p:txBody>
          <a:bodyPr lIns="0" tIns="0" rIns="0" bIns="0" rtlCol="0" anchor="t">
            <a:spAutoFit/>
          </a:bodyPr>
          <a:lstStyle/>
          <a:p>
            <a:pPr algn="ctr">
              <a:lnSpc>
                <a:spcPct val="150000"/>
              </a:lnSpc>
              <a:spcBef>
                <a:spcPct val="0"/>
              </a:spcBef>
            </a:pPr>
            <a:r>
              <a:rPr lang="en-US" sz="3200" dirty="0" err="1">
                <a:solidFill>
                  <a:srgbClr val="DE3B38"/>
                </a:solidFill>
                <a:latin typeface="#9Slide03 Cabin Condensed" panose="00000506000000000000" pitchFamily="2" charset="-93"/>
              </a:rPr>
              <a:t>Tìm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hiểu</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về</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thị</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trường</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việc</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làm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đối</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với</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ngành</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nghề</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em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đang</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quan</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tâm</a:t>
            </a:r>
            <a:r>
              <a:rPr lang="en-US" sz="3200" dirty="0">
                <a:solidFill>
                  <a:srgbClr val="DE3B38"/>
                </a:solidFill>
                <a:latin typeface="#9Slide03 Cabin Condensed" panose="00000506000000000000" pitchFamily="2" charset="-93"/>
              </a:rPr>
              <a:t>. </a:t>
            </a:r>
          </a:p>
        </p:txBody>
      </p:sp>
      <p:sp>
        <p:nvSpPr>
          <p:cNvPr id="14" name="TextBox 14"/>
          <p:cNvSpPr txBox="1"/>
          <p:nvPr/>
        </p:nvSpPr>
        <p:spPr>
          <a:xfrm>
            <a:off x="10448790" y="3221668"/>
            <a:ext cx="6488777" cy="2601674"/>
          </a:xfrm>
          <a:prstGeom prst="rect">
            <a:avLst/>
          </a:prstGeom>
        </p:spPr>
        <p:txBody>
          <a:bodyPr lIns="0" tIns="0" rIns="0" bIns="0" rtlCol="0" anchor="t">
            <a:spAutoFit/>
          </a:bodyPr>
          <a:lstStyle/>
          <a:p>
            <a:pPr algn="ctr">
              <a:lnSpc>
                <a:spcPts val="6999"/>
              </a:lnSpc>
            </a:pP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Thời</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gian</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thực</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hiện</a:t>
            </a:r>
            <a:r>
              <a:rPr lang="en-US" sz="4000" dirty="0">
                <a:solidFill>
                  <a:srgbClr val="6E38BF"/>
                </a:solidFill>
                <a:latin typeface="#9Slide03 Cabin Condensed Bold" panose="00000806000000000000" pitchFamily="2" charset="-93"/>
              </a:rPr>
              <a:t>: 1 </a:t>
            </a:r>
            <a:r>
              <a:rPr lang="en-US" sz="4000" dirty="0" err="1">
                <a:solidFill>
                  <a:srgbClr val="6E38BF"/>
                </a:solidFill>
                <a:latin typeface="#9Slide03 Cabin Condensed Bold" panose="00000806000000000000" pitchFamily="2" charset="-93"/>
              </a:rPr>
              <a:t>tuần</a:t>
            </a:r>
            <a:endParaRPr lang="en-US" sz="4000" dirty="0">
              <a:solidFill>
                <a:srgbClr val="6E38BF"/>
              </a:solidFill>
              <a:latin typeface="#9Slide03 Cabin Condensed Bold" panose="00000806000000000000" pitchFamily="2" charset="-93"/>
            </a:endParaRPr>
          </a:p>
          <a:p>
            <a:pPr algn="ctr">
              <a:lnSpc>
                <a:spcPts val="6999"/>
              </a:lnSpc>
            </a:pP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Cách</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thức</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viết</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tay</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đánh</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máy</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trên</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giấy</a:t>
            </a:r>
            <a:r>
              <a:rPr lang="en-US" sz="4000" dirty="0">
                <a:solidFill>
                  <a:srgbClr val="6E38BF"/>
                </a:solidFill>
                <a:latin typeface="#9Slide03 Cabin Condensed Bold" panose="00000806000000000000" pitchFamily="2" charset="-93"/>
              </a:rPr>
              <a:t> A4</a:t>
            </a:r>
          </a:p>
        </p:txBody>
      </p:sp>
      <p:grpSp>
        <p:nvGrpSpPr>
          <p:cNvPr id="15" name="Group 15"/>
          <p:cNvGrpSpPr/>
          <p:nvPr/>
        </p:nvGrpSpPr>
        <p:grpSpPr>
          <a:xfrm>
            <a:off x="5101339" y="4110782"/>
            <a:ext cx="3682523" cy="36825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09581" y="5703088"/>
            <a:ext cx="2694390" cy="26943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689031" y="6225058"/>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09581" y="3267556"/>
            <a:ext cx="2094831" cy="209483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790017" y="3731403"/>
            <a:ext cx="6622643" cy="5526897"/>
          </a:xfrm>
          <a:custGeom>
            <a:avLst/>
            <a:gdLst/>
            <a:ahLst/>
            <a:cxnLst/>
            <a:rect l="l" t="t" r="r" b="b"/>
            <a:pathLst>
              <a:path w="6622643" h="5526897">
                <a:moveTo>
                  <a:pt x="0" y="0"/>
                </a:moveTo>
                <a:lnTo>
                  <a:pt x="6622643" y="0"/>
                </a:lnTo>
                <a:lnTo>
                  <a:pt x="6622643" y="5526897"/>
                </a:lnTo>
                <a:lnTo>
                  <a:pt x="0" y="55268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627902">
            <a:off x="6837898" y="3420905"/>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flipH="1">
            <a:off x="1028700" y="5911443"/>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0792723" y="-2748018"/>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18284">
            <a:off x="7345988" y="4232895"/>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8613367" y="-7285016"/>
            <a:ext cx="274711" cy="11053763"/>
            <a:chOff x="0" y="0"/>
            <a:chExt cx="72352" cy="2911279"/>
          </a:xfrm>
        </p:grpSpPr>
        <p:sp>
          <p:nvSpPr>
            <p:cNvPr id="9" name="Freeform 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44000" y="1149327"/>
            <a:ext cx="8982538" cy="7988157"/>
            <a:chOff x="0" y="0"/>
            <a:chExt cx="21896591" cy="19472605"/>
          </a:xfrm>
        </p:grpSpPr>
        <p:sp>
          <p:nvSpPr>
            <p:cNvPr id="12" name="Freeform 12"/>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solidFill>
              <a:srgbClr val="FFFFFF"/>
            </a:solidFill>
            <a:ln w="12700">
              <a:solidFill>
                <a:srgbClr val="000000"/>
              </a:solidFill>
            </a:ln>
          </p:spPr>
        </p:sp>
      </p:grpSp>
      <p:grpSp>
        <p:nvGrpSpPr>
          <p:cNvPr id="13" name="Group 13"/>
          <p:cNvGrpSpPr/>
          <p:nvPr/>
        </p:nvGrpSpPr>
        <p:grpSpPr>
          <a:xfrm>
            <a:off x="9493854" y="1381125"/>
            <a:ext cx="8461234" cy="7524563"/>
            <a:chOff x="0" y="0"/>
            <a:chExt cx="21896591" cy="19472605"/>
          </a:xfrm>
        </p:grpSpPr>
        <p:sp>
          <p:nvSpPr>
            <p:cNvPr id="14" name="Freeform 14"/>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blipFill>
              <a:blip r:embed="rId2"/>
              <a:stretch>
                <a:fillRect l="-19152" t="-19779" r="-40627"/>
              </a:stretch>
            </a:blipFill>
          </p:spPr>
        </p:sp>
      </p:grpSp>
      <p:grpSp>
        <p:nvGrpSpPr>
          <p:cNvPr id="15" name="Group 15"/>
          <p:cNvGrpSpPr/>
          <p:nvPr/>
        </p:nvGrpSpPr>
        <p:grpSpPr>
          <a:xfrm rot="1818284">
            <a:off x="16215886" y="4572544"/>
            <a:ext cx="3194203" cy="7569921"/>
            <a:chOff x="0" y="0"/>
            <a:chExt cx="841272" cy="1993724"/>
          </a:xfrm>
        </p:grpSpPr>
        <p:sp>
          <p:nvSpPr>
            <p:cNvPr id="16" name="Freeform 16"/>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17" name="TextBox 17"/>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30502" y="3891673"/>
            <a:ext cx="8659369" cy="1844300"/>
          </a:xfrm>
          <a:prstGeom prst="rect">
            <a:avLst/>
          </a:prstGeom>
        </p:spPr>
        <p:txBody>
          <a:bodyPr lIns="0" tIns="0" rIns="0" bIns="0" rtlCol="0" anchor="t">
            <a:spAutoFit/>
          </a:bodyPr>
          <a:lstStyle/>
          <a:p>
            <a:pPr algn="l">
              <a:lnSpc>
                <a:spcPts val="13584"/>
              </a:lnSpc>
            </a:pPr>
            <a:r>
              <a:rPr lang="en-US" sz="11812">
                <a:solidFill>
                  <a:srgbClr val="431096"/>
                </a:solidFill>
                <a:latin typeface="Poppins 1 Semi-Bold"/>
              </a:rPr>
              <a:t>Thank You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7423"/>
            <a:ext cx="18288000" cy="11733113"/>
          </a:xfrm>
          <a:custGeom>
            <a:avLst/>
            <a:gdLst/>
            <a:ahLst/>
            <a:cxnLst/>
            <a:rect l="l" t="t" r="r" b="b"/>
            <a:pathLst>
              <a:path w="18288000" h="11733113">
                <a:moveTo>
                  <a:pt x="0" y="0"/>
                </a:moveTo>
                <a:lnTo>
                  <a:pt x="18288000" y="0"/>
                </a:lnTo>
                <a:lnTo>
                  <a:pt x="18288000" y="11733113"/>
                </a:lnTo>
                <a:lnTo>
                  <a:pt x="0" y="11733113"/>
                </a:lnTo>
                <a:lnTo>
                  <a:pt x="0" y="0"/>
                </a:lnTo>
                <a:close/>
              </a:path>
            </a:pathLst>
          </a:custGeom>
          <a:blipFill>
            <a:blip r:embed="rId2">
              <a:alphaModFix amt="36000"/>
            </a:blip>
            <a:stretch>
              <a:fillRect t="-1923" b="-1923"/>
            </a:stretch>
          </a:blipFill>
        </p:spPr>
      </p:sp>
      <p:sp>
        <p:nvSpPr>
          <p:cNvPr id="3" name="TextBox 3"/>
          <p:cNvSpPr txBox="1"/>
          <p:nvPr/>
        </p:nvSpPr>
        <p:spPr>
          <a:xfrm>
            <a:off x="3044514" y="3513220"/>
            <a:ext cx="12347886" cy="6265241"/>
          </a:xfrm>
          <a:prstGeom prst="rect">
            <a:avLst/>
          </a:prstGeom>
        </p:spPr>
        <p:txBody>
          <a:bodyPr wrap="square" lIns="0" tIns="0" rIns="0" bIns="0" rtlCol="0" anchor="t">
            <a:spAutoFit/>
          </a:bodyPr>
          <a:lstStyle/>
          <a:p>
            <a:pPr lvl="0" algn="ctr">
              <a:lnSpc>
                <a:spcPts val="12629"/>
              </a:lnSpc>
            </a:pPr>
            <a:r>
              <a:rPr lang="vi-VN" sz="6600" dirty="0">
                <a:solidFill>
                  <a:srgbClr val="431096"/>
                </a:solidFill>
                <a:latin typeface="Paytone One"/>
              </a:rPr>
              <a:t>THỰC HÀNH: TÌM HIỂU VẤN ĐỀ VIỆC LÀM Ở ĐỊA PHƯƠNG </a:t>
            </a:r>
          </a:p>
          <a:p>
            <a:pPr lvl="0" algn="ctr">
              <a:lnSpc>
                <a:spcPts val="12629"/>
              </a:lnSpc>
            </a:pPr>
            <a:r>
              <a:rPr lang="vi-VN" sz="6600" dirty="0">
                <a:solidFill>
                  <a:srgbClr val="431096"/>
                </a:solidFill>
                <a:latin typeface="Paytone One"/>
              </a:rPr>
              <a:t>VÀ PHÂN HÓA THU NHẬP THEO VÙNG </a:t>
            </a: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31096"/>
            </a:solidFill>
          </p:spPr>
        </p:sp>
        <p:sp>
          <p:nvSpPr>
            <p:cNvPr id="8" name="TextBox 8"/>
            <p:cNvSpPr txBox="1"/>
            <p:nvPr/>
          </p:nvSpPr>
          <p:spPr>
            <a:xfrm>
              <a:off x="127000" y="254000"/>
              <a:ext cx="558800" cy="406400"/>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31096"/>
            </a:solidFill>
          </p:spPr>
        </p:sp>
        <p:sp>
          <p:nvSpPr>
            <p:cNvPr id="11" name="TextBox 11"/>
            <p:cNvSpPr txBox="1"/>
            <p:nvPr/>
          </p:nvSpPr>
          <p:spPr>
            <a:xfrm>
              <a:off x="127000" y="254000"/>
              <a:ext cx="558800" cy="406400"/>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1883528"/>
            <a:ext cx="8115300" cy="1260920"/>
          </a:xfrm>
          <a:prstGeom prst="rect">
            <a:avLst/>
          </a:prstGeom>
        </p:spPr>
        <p:txBody>
          <a:bodyPr lIns="0" tIns="0" rIns="0" bIns="0" rtlCol="0" anchor="t">
            <a:spAutoFit/>
          </a:bodyPr>
          <a:lstStyle/>
          <a:p>
            <a:pPr marL="0" lvl="0" indent="0" algn="ctr">
              <a:lnSpc>
                <a:spcPts val="10552"/>
              </a:lnSpc>
              <a:spcBef>
                <a:spcPct val="0"/>
              </a:spcBef>
            </a:pPr>
            <a:r>
              <a:rPr lang="en-US" sz="6942" u="none" strike="noStrike" dirty="0" err="1">
                <a:solidFill>
                  <a:srgbClr val="431096"/>
                </a:solidFill>
                <a:latin typeface="Garet Bold"/>
              </a:rPr>
              <a:t>Bài</a:t>
            </a:r>
            <a:r>
              <a:rPr lang="en-US" sz="6942" u="none" strike="noStrike" dirty="0">
                <a:solidFill>
                  <a:srgbClr val="431096"/>
                </a:solidFill>
                <a:latin typeface="Garet Bold"/>
              </a:rPr>
              <a:t> 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3736788"/>
            <a:ext cx="2534725" cy="2178280"/>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C405B7">
                    <a:alpha val="100000"/>
                  </a:srgbClr>
                </a:gs>
                <a:gs pos="50000">
                  <a:srgbClr val="054CC4">
                    <a:alpha val="100000"/>
                  </a:srgbClr>
                </a:gs>
                <a:gs pos="100000">
                  <a:srgbClr val="51048D">
                    <a:alpha val="100000"/>
                  </a:srgbClr>
                </a:gs>
              </a:gsLst>
              <a:lin ang="0"/>
            </a:gradFill>
          </p:spPr>
        </p:sp>
        <p:sp>
          <p:nvSpPr>
            <p:cNvPr id="4" name="TextBox 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724575" y="3736788"/>
            <a:ext cx="2534725" cy="2178280"/>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6704354"/>
            <a:ext cx="2534725" cy="2178280"/>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C405B7">
                    <a:alpha val="100000"/>
                  </a:srgbClr>
                </a:gs>
                <a:gs pos="50000">
                  <a:srgbClr val="054CC4">
                    <a:alpha val="100000"/>
                  </a:srgbClr>
                </a:gs>
                <a:gs pos="100000">
                  <a:srgbClr val="51048D">
                    <a:alpha val="100000"/>
                  </a:srgbClr>
                </a:gs>
              </a:gsLst>
              <a:lin ang="0"/>
            </a:gradFill>
          </p:spPr>
        </p:sp>
        <p:sp>
          <p:nvSpPr>
            <p:cNvPr id="10" name="TextBox 10"/>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724575" y="6704354"/>
            <a:ext cx="2534725" cy="2178280"/>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905494" y="3609969"/>
            <a:ext cx="6995508" cy="2431917"/>
            <a:chOff x="0" y="0"/>
            <a:chExt cx="2009263" cy="698500"/>
          </a:xfrm>
        </p:grpSpPr>
        <p:sp>
          <p:nvSpPr>
            <p:cNvPr id="15" name="Freeform 15"/>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16" name="TextBox 16"/>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386998" y="3609969"/>
            <a:ext cx="6995508" cy="2431917"/>
            <a:chOff x="0" y="0"/>
            <a:chExt cx="2009263" cy="698500"/>
          </a:xfrm>
        </p:grpSpPr>
        <p:sp>
          <p:nvSpPr>
            <p:cNvPr id="18" name="Freeform 18"/>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19" name="TextBox 19"/>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905494" y="6577535"/>
            <a:ext cx="6995508" cy="2431917"/>
            <a:chOff x="0" y="0"/>
            <a:chExt cx="2009263" cy="698500"/>
          </a:xfrm>
        </p:grpSpPr>
        <p:sp>
          <p:nvSpPr>
            <p:cNvPr id="21" name="Freeform 21"/>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22" name="TextBox 22"/>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9386998" y="6577535"/>
            <a:ext cx="6995508" cy="2431917"/>
            <a:chOff x="0" y="0"/>
            <a:chExt cx="2009263" cy="698500"/>
          </a:xfrm>
        </p:grpSpPr>
        <p:sp>
          <p:nvSpPr>
            <p:cNvPr id="24" name="Freeform 24"/>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25" name="TextBox 25"/>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238250" y="3925218"/>
            <a:ext cx="2115625" cy="1832661"/>
          </a:xfrm>
          <a:custGeom>
            <a:avLst/>
            <a:gdLst/>
            <a:ahLst/>
            <a:cxnLst/>
            <a:rect l="l" t="t" r="r" b="b"/>
            <a:pathLst>
              <a:path w="2115625" h="1832661">
                <a:moveTo>
                  <a:pt x="0" y="0"/>
                </a:moveTo>
                <a:lnTo>
                  <a:pt x="2115625" y="0"/>
                </a:lnTo>
                <a:lnTo>
                  <a:pt x="2115625" y="1832660"/>
                </a:lnTo>
                <a:lnTo>
                  <a:pt x="0" y="18326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14927502" y="3903860"/>
            <a:ext cx="2128871" cy="1844135"/>
          </a:xfrm>
          <a:custGeom>
            <a:avLst/>
            <a:gdLst/>
            <a:ahLst/>
            <a:cxnLst/>
            <a:rect l="l" t="t" r="r" b="b"/>
            <a:pathLst>
              <a:path w="2128871" h="1844135">
                <a:moveTo>
                  <a:pt x="0" y="0"/>
                </a:moveTo>
                <a:lnTo>
                  <a:pt x="2128871" y="0"/>
                </a:lnTo>
                <a:lnTo>
                  <a:pt x="2128871" y="1844135"/>
                </a:lnTo>
                <a:lnTo>
                  <a:pt x="0" y="184413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28" name="Freeform 28"/>
          <p:cNvSpPr/>
          <p:nvPr/>
        </p:nvSpPr>
        <p:spPr>
          <a:xfrm>
            <a:off x="1238250" y="6886845"/>
            <a:ext cx="2115625" cy="1832661"/>
          </a:xfrm>
          <a:custGeom>
            <a:avLst/>
            <a:gdLst/>
            <a:ahLst/>
            <a:cxnLst/>
            <a:rect l="l" t="t" r="r" b="b"/>
            <a:pathLst>
              <a:path w="2115625" h="1832661">
                <a:moveTo>
                  <a:pt x="0" y="0"/>
                </a:moveTo>
                <a:lnTo>
                  <a:pt x="2115625" y="0"/>
                </a:lnTo>
                <a:lnTo>
                  <a:pt x="2115625" y="1832660"/>
                </a:lnTo>
                <a:lnTo>
                  <a:pt x="0" y="183266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14963099" y="6896525"/>
            <a:ext cx="2093274" cy="1813299"/>
          </a:xfrm>
          <a:custGeom>
            <a:avLst/>
            <a:gdLst/>
            <a:ahLst/>
            <a:cxnLst/>
            <a:rect l="l" t="t" r="r" b="b"/>
            <a:pathLst>
              <a:path w="2093274" h="1813299">
                <a:moveTo>
                  <a:pt x="0" y="0"/>
                </a:moveTo>
                <a:lnTo>
                  <a:pt x="2093274" y="0"/>
                </a:lnTo>
                <a:lnTo>
                  <a:pt x="2093274" y="1813299"/>
                </a:lnTo>
                <a:lnTo>
                  <a:pt x="0" y="1813299"/>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30" name="Freeform 30"/>
          <p:cNvSpPr/>
          <p:nvPr/>
        </p:nvSpPr>
        <p:spPr>
          <a:xfrm>
            <a:off x="1647244" y="4177108"/>
            <a:ext cx="1297638" cy="1297638"/>
          </a:xfrm>
          <a:custGeom>
            <a:avLst/>
            <a:gdLst/>
            <a:ahLst/>
            <a:cxnLst/>
            <a:rect l="l" t="t" r="r" b="b"/>
            <a:pathLst>
              <a:path w="1297638" h="1297638">
                <a:moveTo>
                  <a:pt x="0" y="0"/>
                </a:moveTo>
                <a:lnTo>
                  <a:pt x="1297638" y="0"/>
                </a:lnTo>
                <a:lnTo>
                  <a:pt x="1297638" y="1297638"/>
                </a:lnTo>
                <a:lnTo>
                  <a:pt x="0" y="12976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1" name="Freeform 31"/>
          <p:cNvSpPr/>
          <p:nvPr/>
        </p:nvSpPr>
        <p:spPr>
          <a:xfrm>
            <a:off x="15894495" y="8068732"/>
            <a:ext cx="488011" cy="403718"/>
          </a:xfrm>
          <a:custGeom>
            <a:avLst/>
            <a:gdLst/>
            <a:ahLst/>
            <a:cxnLst/>
            <a:rect l="l" t="t" r="r" b="b"/>
            <a:pathLst>
              <a:path w="488011" h="403718">
                <a:moveTo>
                  <a:pt x="0" y="0"/>
                </a:moveTo>
                <a:lnTo>
                  <a:pt x="488011" y="0"/>
                </a:lnTo>
                <a:lnTo>
                  <a:pt x="488011" y="403718"/>
                </a:lnTo>
                <a:lnTo>
                  <a:pt x="0" y="4037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2" name="Freeform 32"/>
          <p:cNvSpPr/>
          <p:nvPr/>
        </p:nvSpPr>
        <p:spPr>
          <a:xfrm>
            <a:off x="1806063" y="7323666"/>
            <a:ext cx="980000" cy="946925"/>
          </a:xfrm>
          <a:custGeom>
            <a:avLst/>
            <a:gdLst/>
            <a:ahLst/>
            <a:cxnLst/>
            <a:rect l="l" t="t" r="r" b="b"/>
            <a:pathLst>
              <a:path w="980000" h="946925">
                <a:moveTo>
                  <a:pt x="0" y="0"/>
                </a:moveTo>
                <a:lnTo>
                  <a:pt x="980000" y="0"/>
                </a:lnTo>
                <a:lnTo>
                  <a:pt x="980000" y="946925"/>
                </a:lnTo>
                <a:lnTo>
                  <a:pt x="0" y="9469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3" name="Freeform 33"/>
          <p:cNvSpPr/>
          <p:nvPr/>
        </p:nvSpPr>
        <p:spPr>
          <a:xfrm>
            <a:off x="15767908" y="7172324"/>
            <a:ext cx="741186" cy="707495"/>
          </a:xfrm>
          <a:custGeom>
            <a:avLst/>
            <a:gdLst/>
            <a:ahLst/>
            <a:cxnLst/>
            <a:rect l="l" t="t" r="r" b="b"/>
            <a:pathLst>
              <a:path w="741186" h="707495">
                <a:moveTo>
                  <a:pt x="0" y="0"/>
                </a:moveTo>
                <a:lnTo>
                  <a:pt x="741186" y="0"/>
                </a:lnTo>
                <a:lnTo>
                  <a:pt x="741186" y="707496"/>
                </a:lnTo>
                <a:lnTo>
                  <a:pt x="0" y="7074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34" name="Group 34"/>
          <p:cNvGrpSpPr/>
          <p:nvPr/>
        </p:nvGrpSpPr>
        <p:grpSpPr>
          <a:xfrm rot="1818284">
            <a:off x="-1286878" y="-6743169"/>
            <a:ext cx="3194203" cy="9961116"/>
            <a:chOff x="0" y="0"/>
            <a:chExt cx="841272" cy="2623504"/>
          </a:xfrm>
        </p:grpSpPr>
        <p:sp>
          <p:nvSpPr>
            <p:cNvPr id="35"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6" name="TextBox 36"/>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8284">
            <a:off x="-1761361" y="-80845"/>
            <a:ext cx="274711" cy="11053763"/>
            <a:chOff x="0" y="0"/>
            <a:chExt cx="72352" cy="2911279"/>
          </a:xfrm>
        </p:grpSpPr>
        <p:sp>
          <p:nvSpPr>
            <p:cNvPr id="38"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9" name="TextBox 39"/>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817999">
            <a:off x="15481055" y="-11302660"/>
            <a:ext cx="2883936" cy="16029749"/>
            <a:chOff x="0" y="0"/>
            <a:chExt cx="759555" cy="4221827"/>
          </a:xfrm>
        </p:grpSpPr>
        <p:sp>
          <p:nvSpPr>
            <p:cNvPr id="41"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2" name="TextBox 42"/>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1788309">
            <a:off x="19785352" y="-52135"/>
            <a:ext cx="274711" cy="11053763"/>
            <a:chOff x="0" y="0"/>
            <a:chExt cx="72352" cy="2911279"/>
          </a:xfrm>
        </p:grpSpPr>
        <p:sp>
          <p:nvSpPr>
            <p:cNvPr id="44"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5" name="TextBox 4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6" name="Freeform 46"/>
          <p:cNvSpPr/>
          <p:nvPr/>
        </p:nvSpPr>
        <p:spPr>
          <a:xfrm>
            <a:off x="2424138" y="141919"/>
            <a:ext cx="2979109" cy="2677475"/>
          </a:xfrm>
          <a:custGeom>
            <a:avLst/>
            <a:gdLst/>
            <a:ahLst/>
            <a:cxnLst/>
            <a:rect l="l" t="t" r="r" b="b"/>
            <a:pathLst>
              <a:path w="2979109" h="2677475">
                <a:moveTo>
                  <a:pt x="0" y="0"/>
                </a:moveTo>
                <a:lnTo>
                  <a:pt x="2979110" y="0"/>
                </a:lnTo>
                <a:lnTo>
                  <a:pt x="2979110" y="2677475"/>
                </a:lnTo>
                <a:lnTo>
                  <a:pt x="0" y="2677475"/>
                </a:lnTo>
                <a:lnTo>
                  <a:pt x="0" y="0"/>
                </a:lnTo>
                <a:close/>
              </a:path>
            </a:pathLst>
          </a:custGeom>
          <a:blipFill>
            <a:blip r:embed="rId15"/>
            <a:stretch>
              <a:fillRect/>
            </a:stretch>
          </a:blipFill>
        </p:spPr>
      </p:sp>
      <p:sp>
        <p:nvSpPr>
          <p:cNvPr id="47" name="Freeform 47"/>
          <p:cNvSpPr/>
          <p:nvPr/>
        </p:nvSpPr>
        <p:spPr>
          <a:xfrm>
            <a:off x="12605929" y="291363"/>
            <a:ext cx="2637557" cy="2423255"/>
          </a:xfrm>
          <a:custGeom>
            <a:avLst/>
            <a:gdLst/>
            <a:ahLst/>
            <a:cxnLst/>
            <a:rect l="l" t="t" r="r" b="b"/>
            <a:pathLst>
              <a:path w="2637557" h="2423255">
                <a:moveTo>
                  <a:pt x="0" y="0"/>
                </a:moveTo>
                <a:lnTo>
                  <a:pt x="2637557" y="0"/>
                </a:lnTo>
                <a:lnTo>
                  <a:pt x="2637557" y="2423256"/>
                </a:lnTo>
                <a:lnTo>
                  <a:pt x="0" y="2423256"/>
                </a:lnTo>
                <a:lnTo>
                  <a:pt x="0" y="0"/>
                </a:lnTo>
                <a:close/>
              </a:path>
            </a:pathLst>
          </a:custGeom>
          <a:blipFill>
            <a:blip r:embed="rId16"/>
            <a:stretch>
              <a:fillRect/>
            </a:stretch>
          </a:blipFill>
        </p:spPr>
      </p:sp>
      <p:sp>
        <p:nvSpPr>
          <p:cNvPr id="48" name="TextBox 48"/>
          <p:cNvSpPr txBox="1"/>
          <p:nvPr/>
        </p:nvSpPr>
        <p:spPr>
          <a:xfrm>
            <a:off x="3450665" y="3775199"/>
            <a:ext cx="4550107" cy="2046073"/>
          </a:xfrm>
          <a:prstGeom prst="rect">
            <a:avLst/>
          </a:prstGeom>
        </p:spPr>
        <p:txBody>
          <a:bodyPr lIns="0" tIns="0" rIns="0" bIns="0" rtlCol="0" anchor="t">
            <a:spAutoFit/>
          </a:bodyPr>
          <a:lstStyle/>
          <a:p>
            <a:pPr>
              <a:lnSpc>
                <a:spcPts val="5520"/>
              </a:lnSpc>
            </a:pPr>
            <a:r>
              <a:rPr lang="en-US" sz="3200" b="1" dirty="0" err="1">
                <a:solidFill>
                  <a:srgbClr val="FFFFFF"/>
                </a:solidFill>
                <a:latin typeface="#9Slide03 Cabin Condensed" panose="00000506000000000000" pitchFamily="2" charset="-93"/>
              </a:rPr>
              <a:t>Phân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tích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được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vấn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việc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làm</a:t>
            </a:r>
            <a:r>
              <a:rPr lang="en-US" sz="3200" b="1" dirty="0">
                <a:solidFill>
                  <a:srgbClr val="FFFFFF"/>
                </a:solidFill>
                <a:latin typeface="#9Slide03 Cabin Condensed" panose="00000506000000000000" pitchFamily="2" charset="-93"/>
              </a:rPr>
              <a:t> ở </a:t>
            </a:r>
            <a:r>
              <a:rPr lang="en-US" sz="3200" b="1" dirty="0" err="1">
                <a:solidFill>
                  <a:srgbClr val="FFFFFF"/>
                </a:solidFill>
                <a:latin typeface="#9Slide03 Cabin Condensed" panose="00000506000000000000" pitchFamily="2" charset="-93"/>
              </a:rPr>
              <a:t>địa</a:t>
            </a:r>
            <a:r>
              <a:rPr lang="en-US" sz="3200" b="1" dirty="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phương</a:t>
            </a:r>
            <a:r>
              <a:rPr lang="en-US" sz="3200" b="1" dirty="0" smtClean="0">
                <a:solidFill>
                  <a:srgbClr val="FFFFFF"/>
                </a:solidFill>
                <a:latin typeface="#9Slide03 Cabin Condensed" panose="00000506000000000000" pitchFamily="2" charset="-93"/>
              </a:rPr>
              <a:t>, </a:t>
            </a:r>
            <a:r>
              <a:rPr lang="vi-VN" sz="3200" b="1" dirty="0" smtClean="0">
                <a:solidFill>
                  <a:srgbClr val="FFFFFF"/>
                </a:solidFill>
                <a:latin typeface="#9Slide03 Cabin Condensed" panose="00000506000000000000" pitchFamily="2" charset="-93"/>
              </a:rPr>
              <a:t>Nhận </a:t>
            </a:r>
            <a:r>
              <a:rPr lang="vi-VN" sz="3200" b="1" dirty="0">
                <a:solidFill>
                  <a:srgbClr val="FFFFFF"/>
                </a:solidFill>
                <a:latin typeface="#9Slide03 Cabin Condensed" panose="00000506000000000000" pitchFamily="2" charset="-93"/>
              </a:rPr>
              <a:t>xét được sự phân hóa thu </a:t>
            </a:r>
            <a:r>
              <a:rPr lang="vi-VN" sz="3200" b="1" dirty="0" smtClean="0">
                <a:solidFill>
                  <a:srgbClr val="FFFFFF"/>
                </a:solidFill>
                <a:latin typeface="#9Slide03 Cabin Condensed" panose="00000506000000000000" pitchFamily="2" charset="-93"/>
              </a:rPr>
              <a:t>nhập</a:t>
            </a:r>
            <a:endParaRPr lang="en-US" sz="3200" b="1" dirty="0">
              <a:solidFill>
                <a:srgbClr val="FFFFFF"/>
              </a:solidFill>
              <a:latin typeface="#9Slide03 Cabin Condensed" panose="00000506000000000000" pitchFamily="2" charset="-93"/>
            </a:endParaRPr>
          </a:p>
        </p:txBody>
      </p:sp>
      <p:sp>
        <p:nvSpPr>
          <p:cNvPr id="49" name="TextBox 49"/>
          <p:cNvSpPr txBox="1"/>
          <p:nvPr/>
        </p:nvSpPr>
        <p:spPr>
          <a:xfrm>
            <a:off x="9984668" y="3689976"/>
            <a:ext cx="4929707" cy="2115964"/>
          </a:xfrm>
          <a:prstGeom prst="rect">
            <a:avLst/>
          </a:prstGeom>
        </p:spPr>
        <p:txBody>
          <a:bodyPr lIns="0" tIns="0" rIns="0" bIns="0" rtlCol="0" anchor="t">
            <a:spAutoFit/>
          </a:bodyPr>
          <a:lstStyle/>
          <a:p>
            <a:pPr marL="0" lvl="0" indent="0" algn="l">
              <a:lnSpc>
                <a:spcPts val="5520"/>
              </a:lnSpc>
              <a:spcBef>
                <a:spcPct val="0"/>
              </a:spcBef>
            </a:pPr>
            <a:r>
              <a:rPr lang="en-US" sz="3200" b="1" dirty="0" err="1">
                <a:solidFill>
                  <a:srgbClr val="FFFFFF"/>
                </a:solidFill>
                <a:latin typeface="#9Slide03 Cabin Condensed" panose="00000506000000000000" pitchFamily="2" charset="-93"/>
              </a:rPr>
              <a:t>Sử</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dụng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công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Địa</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lí</a:t>
            </a:r>
            <a:r>
              <a:rPr lang="en-US" sz="3200" b="1" dirty="0">
                <a:solidFill>
                  <a:srgbClr val="FFFFFF"/>
                </a:solidFill>
                <a:latin typeface="#9Slide03 Cabin Condensed" panose="00000506000000000000" pitchFamily="2" charset="-93"/>
              </a:rPr>
              <a:t> qua </a:t>
            </a:r>
            <a:r>
              <a:rPr lang="en-US" sz="3200" b="1" dirty="0" err="1">
                <a:solidFill>
                  <a:srgbClr val="FFFFFF"/>
                </a:solidFill>
                <a:latin typeface="#9Slide03 Cabin Condensed" panose="00000506000000000000" pitchFamily="2" charset="-93"/>
              </a:rPr>
              <a:t>lược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đồ</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biểu</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đồ</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hình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ảnh</a:t>
            </a:r>
            <a:r>
              <a:rPr lang="en-US" sz="3200" b="1" dirty="0">
                <a:solidFill>
                  <a:srgbClr val="FFFFFF"/>
                </a:solidFill>
                <a:latin typeface="#9Slide03 Cabin Condensed" panose="00000506000000000000" pitchFamily="2" charset="-93"/>
              </a:rPr>
              <a:t>, </a:t>
            </a:r>
            <a:r>
              <a:rPr lang="en-US" sz="3200" b="1" dirty="0" smtClean="0">
                <a:solidFill>
                  <a:srgbClr val="FFFFFF"/>
                </a:solidFill>
                <a:latin typeface="#9Slide03 Cabin Condensed" panose="00000506000000000000" pitchFamily="2" charset="-93"/>
              </a:rPr>
              <a:t>BSL… </a:t>
            </a:r>
            <a:r>
              <a:rPr lang="en-US" sz="3200" b="1" dirty="0" err="1">
                <a:solidFill>
                  <a:srgbClr val="FFFFFF"/>
                </a:solidFill>
                <a:latin typeface="#9Slide03 Cabin Condensed" panose="00000506000000000000" pitchFamily="2" charset="-93"/>
              </a:rPr>
              <a:t>về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vấn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việc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làm</a:t>
            </a:r>
            <a:r>
              <a:rPr lang="en-US" sz="3200" b="1" dirty="0">
                <a:solidFill>
                  <a:srgbClr val="FFFFFF"/>
                </a:solidFill>
                <a:latin typeface="#9Slide03 Cabin Condensed" panose="00000506000000000000" pitchFamily="2" charset="-93"/>
              </a:rPr>
              <a:t> </a:t>
            </a:r>
            <a:r>
              <a:rPr lang="en-US" sz="3200" b="1" dirty="0" smtClean="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thu</a:t>
            </a:r>
            <a:r>
              <a:rPr lang="en-US" sz="3200" b="1" dirty="0" smtClean="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nhập</a:t>
            </a:r>
            <a:endParaRPr lang="en-US" sz="3200" b="1" dirty="0">
              <a:solidFill>
                <a:srgbClr val="FFFFFF"/>
              </a:solidFill>
              <a:latin typeface="#9Slide03 Cabin Condensed" panose="00000506000000000000" pitchFamily="2" charset="-93"/>
            </a:endParaRPr>
          </a:p>
        </p:txBody>
      </p:sp>
      <p:sp>
        <p:nvSpPr>
          <p:cNvPr id="50" name="TextBox 50"/>
          <p:cNvSpPr txBox="1"/>
          <p:nvPr/>
        </p:nvSpPr>
        <p:spPr>
          <a:xfrm>
            <a:off x="3563425" y="6647017"/>
            <a:ext cx="4550107" cy="2308324"/>
          </a:xfrm>
          <a:prstGeom prst="rect">
            <a:avLst/>
          </a:prstGeom>
        </p:spPr>
        <p:txBody>
          <a:bodyPr lIns="0" tIns="0" rIns="0" bIns="0" rtlCol="0" anchor="t">
            <a:spAutoFit/>
          </a:bodyPr>
          <a:lstStyle/>
          <a:p>
            <a:pPr marL="0" lvl="0" indent="0" algn="l">
              <a:lnSpc>
                <a:spcPts val="5965"/>
              </a:lnSpc>
              <a:spcBef>
                <a:spcPct val="0"/>
              </a:spcBef>
            </a:pPr>
            <a:r>
              <a:rPr lang="en-US" sz="3200" b="1" dirty="0" err="1">
                <a:solidFill>
                  <a:srgbClr val="FFFFFF"/>
                </a:solidFill>
                <a:latin typeface="#9Slide03 Cabin Condensed" panose="00000506000000000000" pitchFamily="2" charset="-93"/>
              </a:rPr>
              <a:t>Tìm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kiếm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thông</a:t>
            </a:r>
            <a:r>
              <a:rPr lang="en-US" sz="3200" b="1" dirty="0">
                <a:solidFill>
                  <a:srgbClr val="FFFFFF"/>
                </a:solidFill>
                <a:latin typeface="#9Slide03 Cabin Condensed" panose="00000506000000000000" pitchFamily="2" charset="-93"/>
              </a:rPr>
              <a:t> tin </a:t>
            </a:r>
            <a:r>
              <a:rPr lang="en-US" sz="3200" b="1" dirty="0" err="1">
                <a:solidFill>
                  <a:srgbClr val="FFFFFF"/>
                </a:solidFill>
                <a:latin typeface="#9Slide03 Cabin Condensed" panose="00000506000000000000" pitchFamily="2" charset="-93"/>
              </a:rPr>
              <a:t>trên</a:t>
            </a:r>
            <a:r>
              <a:rPr lang="en-US" sz="3200" b="1" dirty="0">
                <a:solidFill>
                  <a:srgbClr val="FFFFFF"/>
                </a:solidFill>
                <a:latin typeface="#9Slide03 Cabin Condensed" panose="00000506000000000000" pitchFamily="2" charset="-93"/>
              </a:rPr>
              <a:t> Internet; </a:t>
            </a:r>
            <a:r>
              <a:rPr lang="en-US" sz="3200" b="1" dirty="0" err="1">
                <a:solidFill>
                  <a:srgbClr val="FFFFFF"/>
                </a:solidFill>
                <a:latin typeface="#9Slide03 Cabin Condensed" panose="00000506000000000000" pitchFamily="2" charset="-93"/>
              </a:rPr>
              <a:t>thiết</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kế</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sản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phẩm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sáng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tạo</a:t>
            </a:r>
            <a:r>
              <a:rPr lang="en-US" sz="3200" b="1" dirty="0">
                <a:solidFill>
                  <a:srgbClr val="FFFFFF"/>
                </a:solidFill>
                <a:latin typeface="#9Slide03 Cabin Condensed" panose="00000506000000000000" pitchFamily="2" charset="-93"/>
              </a:rPr>
              <a:t> </a:t>
            </a:r>
          </a:p>
        </p:txBody>
      </p:sp>
      <p:sp>
        <p:nvSpPr>
          <p:cNvPr id="51" name="TextBox 51"/>
          <p:cNvSpPr txBox="1"/>
          <p:nvPr/>
        </p:nvSpPr>
        <p:spPr>
          <a:xfrm>
            <a:off x="10174467" y="6647017"/>
            <a:ext cx="4550107" cy="3077766"/>
          </a:xfrm>
          <a:prstGeom prst="rect">
            <a:avLst/>
          </a:prstGeom>
        </p:spPr>
        <p:txBody>
          <a:bodyPr lIns="0" tIns="0" rIns="0" bIns="0" rtlCol="0" anchor="t">
            <a:spAutoFit/>
          </a:bodyPr>
          <a:lstStyle/>
          <a:p>
            <a:pPr algn="l">
              <a:lnSpc>
                <a:spcPts val="5965"/>
              </a:lnSpc>
            </a:pPr>
            <a:r>
              <a:rPr lang="en-US" sz="3200" b="1" dirty="0" err="1">
                <a:solidFill>
                  <a:srgbClr val="FFFFFF"/>
                </a:solidFill>
                <a:latin typeface="#9Slide03 Cabin Condensed" panose="00000506000000000000" pitchFamily="2" charset="-93"/>
              </a:rPr>
              <a:t>Chăm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chỉ</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trách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với</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của</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mình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với</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nhóm</a:t>
            </a:r>
            <a:r>
              <a:rPr lang="en-US" sz="3200" b="1" dirty="0">
                <a:solidFill>
                  <a:srgbClr val="FFFFFF"/>
                </a:solidFill>
                <a:latin typeface="#9Slide03 Cabin Condensed" panose="00000506000000000000" pitchFamily="2" charset="-93"/>
              </a:rPr>
              <a:t>.</a:t>
            </a:r>
          </a:p>
          <a:p>
            <a:pPr marL="0" lvl="0" indent="0" algn="l">
              <a:lnSpc>
                <a:spcPts val="5965"/>
              </a:lnSpc>
              <a:spcBef>
                <a:spcPct val="0"/>
              </a:spcBef>
            </a:pPr>
            <a:endParaRPr lang="en-US" sz="3200" b="1" dirty="0">
              <a:solidFill>
                <a:srgbClr val="FFFFFF"/>
              </a:solidFill>
              <a:latin typeface="#9Slide03 Cabin Condensed" panose="00000506000000000000" pitchFamily="2" charset="-93"/>
            </a:endParaRPr>
          </a:p>
        </p:txBody>
      </p:sp>
      <p:sp>
        <p:nvSpPr>
          <p:cNvPr id="52" name="TextBox 52"/>
          <p:cNvSpPr txBox="1"/>
          <p:nvPr/>
        </p:nvSpPr>
        <p:spPr>
          <a:xfrm>
            <a:off x="3044514" y="657225"/>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MỤC TIÊU</a:t>
            </a:r>
          </a:p>
        </p:txBody>
      </p:sp>
      <p:sp>
        <p:nvSpPr>
          <p:cNvPr id="53" name="Freeform 53"/>
          <p:cNvSpPr/>
          <p:nvPr/>
        </p:nvSpPr>
        <p:spPr>
          <a:xfrm>
            <a:off x="15441289" y="4273101"/>
            <a:ext cx="1201646" cy="1201646"/>
          </a:xfrm>
          <a:custGeom>
            <a:avLst/>
            <a:gdLst/>
            <a:ahLst/>
            <a:cxnLst/>
            <a:rect l="l" t="t" r="r" b="b"/>
            <a:pathLst>
              <a:path w="1201646" h="1201646">
                <a:moveTo>
                  <a:pt x="0" y="0"/>
                </a:moveTo>
                <a:lnTo>
                  <a:pt x="1201645" y="0"/>
                </a:lnTo>
                <a:lnTo>
                  <a:pt x="1201645" y="1201645"/>
                </a:lnTo>
                <a:lnTo>
                  <a:pt x="0" y="12016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par>
                                <p:cTn id="28" presetID="22" presetClass="entr" presetSubtype="2"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right)">
                                      <p:cBhvr>
                                        <p:cTn id="33" dur="500"/>
                                        <p:tgtEl>
                                          <p:spTgt spid="49"/>
                                        </p:tgtEl>
                                      </p:cBhvr>
                                    </p:animEffect>
                                  </p:childTnLst>
                                </p:cTn>
                              </p:par>
                              <p:par>
                                <p:cTn id="34" presetID="22" presetClass="entr" presetSubtype="2"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right)">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2" presetClass="entr" presetSubtype="8"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right)">
                                      <p:cBhvr>
                                        <p:cTn id="58" dur="500"/>
                                        <p:tgtEl>
                                          <p:spTgt spid="11"/>
                                        </p:tgtEl>
                                      </p:cBhvr>
                                    </p:animEffect>
                                  </p:childTnLst>
                                </p:cTn>
                              </p:par>
                              <p:par>
                                <p:cTn id="59" presetID="22" presetClass="entr" presetSubtype="2"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right)">
                                      <p:cBhvr>
                                        <p:cTn id="61" dur="500"/>
                                        <p:tgtEl>
                                          <p:spTgt spid="23"/>
                                        </p:tgtEl>
                                      </p:cBhvr>
                                    </p:animEffect>
                                  </p:childTnLst>
                                </p:cTn>
                              </p:par>
                              <p:par>
                                <p:cTn id="62" presetID="22" presetClass="entr" presetSubtype="2"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right)">
                                      <p:cBhvr>
                                        <p:cTn id="64" dur="500"/>
                                        <p:tgtEl>
                                          <p:spTgt spid="29"/>
                                        </p:tgtEl>
                                      </p:cBhvr>
                                    </p:animEffect>
                                  </p:childTnLst>
                                </p:cTn>
                              </p:par>
                              <p:par>
                                <p:cTn id="65" presetID="22" presetClass="entr" presetSubtype="2"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right)">
                                      <p:cBhvr>
                                        <p:cTn id="67" dur="500"/>
                                        <p:tgtEl>
                                          <p:spTgt spid="31"/>
                                        </p:tgtEl>
                                      </p:cBhvr>
                                    </p:animEffect>
                                  </p:childTnLst>
                                </p:cTn>
                              </p:par>
                              <p:par>
                                <p:cTn id="68" presetID="22" presetClass="entr" presetSubtype="2"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right)">
                                      <p:cBhvr>
                                        <p:cTn id="70" dur="500"/>
                                        <p:tgtEl>
                                          <p:spTgt spid="33"/>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3414379" y="3196991"/>
            <a:ext cx="2596397" cy="223127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161495" y="4011653"/>
            <a:ext cx="5102165" cy="9313525"/>
            <a:chOff x="0" y="0"/>
            <a:chExt cx="698500" cy="1275046"/>
          </a:xfrm>
        </p:grpSpPr>
        <p:sp>
          <p:nvSpPr>
            <p:cNvPr id="6" name="Freeform 6"/>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7" name="TextBox 7"/>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7845801" y="3196991"/>
            <a:ext cx="2596397" cy="223127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592917" y="4011653"/>
            <a:ext cx="5102165" cy="9313525"/>
            <a:chOff x="0" y="0"/>
            <a:chExt cx="698500" cy="1275046"/>
          </a:xfrm>
        </p:grpSpPr>
        <p:sp>
          <p:nvSpPr>
            <p:cNvPr id="12" name="Freeform 12"/>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13" name="TextBox 13"/>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2276911" y="3196991"/>
            <a:ext cx="2596397" cy="223127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24027" y="4011653"/>
            <a:ext cx="5102165" cy="9313525"/>
            <a:chOff x="0" y="0"/>
            <a:chExt cx="698500" cy="1275046"/>
          </a:xfrm>
        </p:grpSpPr>
        <p:sp>
          <p:nvSpPr>
            <p:cNvPr id="18" name="Freeform 18"/>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19" name="TextBox 19"/>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sp>
        <p:nvSpPr>
          <p:cNvPr id="20" name="Freeform 20"/>
          <p:cNvSpPr/>
          <p:nvPr/>
        </p:nvSpPr>
        <p:spPr>
          <a:xfrm>
            <a:off x="2483210" y="3354558"/>
            <a:ext cx="2183801" cy="1896267"/>
          </a:xfrm>
          <a:custGeom>
            <a:avLst/>
            <a:gdLst/>
            <a:ahLst/>
            <a:cxnLst/>
            <a:rect l="l" t="t" r="r" b="b"/>
            <a:pathLst>
              <a:path w="2183801" h="1896267">
                <a:moveTo>
                  <a:pt x="0" y="0"/>
                </a:moveTo>
                <a:lnTo>
                  <a:pt x="2183800" y="0"/>
                </a:lnTo>
                <a:lnTo>
                  <a:pt x="2183800" y="1896267"/>
                </a:lnTo>
                <a:lnTo>
                  <a:pt x="0" y="18962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a:off x="8039099" y="3353208"/>
            <a:ext cx="2209803" cy="1918845"/>
          </a:xfrm>
          <a:custGeom>
            <a:avLst/>
            <a:gdLst/>
            <a:ahLst/>
            <a:cxnLst/>
            <a:rect l="l" t="t" r="r" b="b"/>
            <a:pathLst>
              <a:path w="2209803" h="1918845">
                <a:moveTo>
                  <a:pt x="0" y="0"/>
                </a:moveTo>
                <a:lnTo>
                  <a:pt x="2209802" y="0"/>
                </a:lnTo>
                <a:lnTo>
                  <a:pt x="2209802" y="1918845"/>
                </a:lnTo>
                <a:lnTo>
                  <a:pt x="0" y="191884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13621201" y="3364497"/>
            <a:ext cx="2182753" cy="1896267"/>
          </a:xfrm>
          <a:custGeom>
            <a:avLst/>
            <a:gdLst/>
            <a:ahLst/>
            <a:cxnLst/>
            <a:rect l="l" t="t" r="r" b="b"/>
            <a:pathLst>
              <a:path w="2182753" h="1896267">
                <a:moveTo>
                  <a:pt x="0" y="0"/>
                </a:moveTo>
                <a:lnTo>
                  <a:pt x="2182753" y="0"/>
                </a:lnTo>
                <a:lnTo>
                  <a:pt x="2182753" y="1896267"/>
                </a:lnTo>
                <a:lnTo>
                  <a:pt x="0" y="1896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6" name="Group 45"/>
          <p:cNvGrpSpPr/>
          <p:nvPr/>
        </p:nvGrpSpPr>
        <p:grpSpPr>
          <a:xfrm>
            <a:off x="-1761361" y="-11302660"/>
            <a:ext cx="21821424" cy="22304288"/>
            <a:chOff x="-1761361" y="-11302660"/>
            <a:chExt cx="21821424" cy="22304288"/>
          </a:xfrm>
        </p:grpSpPr>
        <p:grpSp>
          <p:nvGrpSpPr>
            <p:cNvPr id="23"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818284">
              <a:off x="-1761361" y="-80845"/>
              <a:ext cx="274711" cy="11053763"/>
              <a:chOff x="0" y="0"/>
              <a:chExt cx="72352" cy="2911279"/>
            </a:xfrm>
          </p:grpSpPr>
          <p:sp>
            <p:nvSpPr>
              <p:cNvPr id="27"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8" name="TextBox 28"/>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1817999">
              <a:off x="15481055" y="-11302660"/>
              <a:ext cx="2883936" cy="16029749"/>
              <a:chOff x="0" y="0"/>
              <a:chExt cx="759555" cy="4221827"/>
            </a:xfrm>
          </p:grpSpPr>
          <p:sp>
            <p:nvSpPr>
              <p:cNvPr id="3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1" name="TextBox 31"/>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1788309">
              <a:off x="19785352" y="-52135"/>
              <a:ext cx="274711" cy="11053763"/>
              <a:chOff x="0" y="0"/>
              <a:chExt cx="72352" cy="2911279"/>
            </a:xfrm>
          </p:grpSpPr>
          <p:sp>
            <p:nvSpPr>
              <p:cNvPr id="33"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4" name="TextBox 34"/>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sp>
        <p:nvSpPr>
          <p:cNvPr id="35" name="Freeform 35"/>
          <p:cNvSpPr/>
          <p:nvPr/>
        </p:nvSpPr>
        <p:spPr>
          <a:xfrm>
            <a:off x="2836078" y="3577548"/>
            <a:ext cx="1366194" cy="1296177"/>
          </a:xfrm>
          <a:custGeom>
            <a:avLst/>
            <a:gdLst/>
            <a:ahLst/>
            <a:cxnLst/>
            <a:rect l="l" t="t" r="r" b="b"/>
            <a:pathLst>
              <a:path w="1366194" h="1296177">
                <a:moveTo>
                  <a:pt x="0" y="0"/>
                </a:moveTo>
                <a:lnTo>
                  <a:pt x="1366194" y="0"/>
                </a:lnTo>
                <a:lnTo>
                  <a:pt x="1366194" y="1296177"/>
                </a:lnTo>
                <a:lnTo>
                  <a:pt x="0" y="129617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6" name="Freeform 36"/>
          <p:cNvSpPr/>
          <p:nvPr/>
        </p:nvSpPr>
        <p:spPr>
          <a:xfrm>
            <a:off x="8639557" y="3483569"/>
            <a:ext cx="1008886" cy="1638245"/>
          </a:xfrm>
          <a:custGeom>
            <a:avLst/>
            <a:gdLst/>
            <a:ahLst/>
            <a:cxnLst/>
            <a:rect l="l" t="t" r="r" b="b"/>
            <a:pathLst>
              <a:path w="1008886" h="1638245">
                <a:moveTo>
                  <a:pt x="0" y="0"/>
                </a:moveTo>
                <a:lnTo>
                  <a:pt x="1008886" y="0"/>
                </a:lnTo>
                <a:lnTo>
                  <a:pt x="1008886" y="1638245"/>
                </a:lnTo>
                <a:lnTo>
                  <a:pt x="0" y="163824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7" name="Freeform 37"/>
          <p:cNvSpPr/>
          <p:nvPr/>
        </p:nvSpPr>
        <p:spPr>
          <a:xfrm>
            <a:off x="14209683" y="3644122"/>
            <a:ext cx="1069614" cy="1337018"/>
          </a:xfrm>
          <a:custGeom>
            <a:avLst/>
            <a:gdLst/>
            <a:ahLst/>
            <a:cxnLst/>
            <a:rect l="l" t="t" r="r" b="b"/>
            <a:pathLst>
              <a:path w="1069614" h="1337018">
                <a:moveTo>
                  <a:pt x="0" y="0"/>
                </a:moveTo>
                <a:lnTo>
                  <a:pt x="1069614" y="0"/>
                </a:lnTo>
                <a:lnTo>
                  <a:pt x="1069614" y="1337018"/>
                </a:lnTo>
                <a:lnTo>
                  <a:pt x="0" y="133701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TextBox 38"/>
          <p:cNvSpPr txBox="1"/>
          <p:nvPr/>
        </p:nvSpPr>
        <p:spPr>
          <a:xfrm>
            <a:off x="1299525" y="5825782"/>
            <a:ext cx="4551169"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1</a:t>
            </a:r>
          </a:p>
        </p:txBody>
      </p:sp>
      <p:sp>
        <p:nvSpPr>
          <p:cNvPr id="39" name="TextBox 39"/>
          <p:cNvSpPr txBox="1"/>
          <p:nvPr/>
        </p:nvSpPr>
        <p:spPr>
          <a:xfrm>
            <a:off x="7059003" y="5825782"/>
            <a:ext cx="4169995"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2</a:t>
            </a:r>
          </a:p>
        </p:txBody>
      </p:sp>
      <p:sp>
        <p:nvSpPr>
          <p:cNvPr id="40" name="TextBox 40"/>
          <p:cNvSpPr txBox="1"/>
          <p:nvPr/>
        </p:nvSpPr>
        <p:spPr>
          <a:xfrm>
            <a:off x="12627580" y="5825782"/>
            <a:ext cx="4169995"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3</a:t>
            </a:r>
          </a:p>
        </p:txBody>
      </p:sp>
      <p:sp>
        <p:nvSpPr>
          <p:cNvPr id="41" name="TextBox 41"/>
          <p:cNvSpPr txBox="1"/>
          <p:nvPr/>
        </p:nvSpPr>
        <p:spPr>
          <a:xfrm>
            <a:off x="1299525" y="6567200"/>
            <a:ext cx="4551169" cy="4655121"/>
          </a:xfrm>
          <a:prstGeom prst="rect">
            <a:avLst/>
          </a:prstGeom>
        </p:spPr>
        <p:txBody>
          <a:bodyPr lIns="0" tIns="0" rIns="0" bIns="0" rtlCol="0" anchor="t">
            <a:spAutoFit/>
          </a:bodyPr>
          <a:lstStyle/>
          <a:p>
            <a:pPr lvl="0" algn="ctr">
              <a:lnSpc>
                <a:spcPts val="3900"/>
              </a:lnSpc>
            </a:pPr>
            <a:r>
              <a:rPr lang="en-US" sz="6000" b="1" dirty="0">
                <a:solidFill>
                  <a:srgbClr val="FFFF00"/>
                </a:solidFill>
                <a:latin typeface="#9Slide03 Cabin Condensed" panose="00000506000000000000" pitchFamily="2" charset="-93"/>
              </a:rPr>
              <a:t>INFOGAPHIC</a:t>
            </a:r>
          </a:p>
          <a:p>
            <a:pPr lvl="0" algn="ctr">
              <a:lnSpc>
                <a:spcPct val="150000"/>
              </a:lnSpc>
            </a:pPr>
            <a:r>
              <a:rPr lang="en-US" sz="3600" dirty="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thực</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trạng</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vấn</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đề</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việc</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làm</a:t>
            </a:r>
            <a:r>
              <a:rPr lang="en-US" sz="3600" dirty="0" smtClean="0">
                <a:solidFill>
                  <a:srgbClr val="FFFFFF"/>
                </a:solidFill>
                <a:latin typeface="#9Slide03 Cabin Condensed" panose="00000506000000000000" pitchFamily="2" charset="-93"/>
              </a:rPr>
              <a:t> ở </a:t>
            </a:r>
            <a:r>
              <a:rPr lang="en-US" sz="3600" dirty="0" err="1" smtClean="0">
                <a:solidFill>
                  <a:srgbClr val="FFFFFF"/>
                </a:solidFill>
                <a:latin typeface="#9Slide03 Cabin Condensed" panose="00000506000000000000" pitchFamily="2" charset="-93"/>
              </a:rPr>
              <a:t>địa</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phương</a:t>
            </a:r>
            <a:r>
              <a:rPr lang="en-US" sz="3600" dirty="0" smtClean="0">
                <a:solidFill>
                  <a:srgbClr val="FFFFFF"/>
                </a:solidFill>
                <a:latin typeface="#9Slide03 Cabin Condensed" panose="00000506000000000000" pitchFamily="2" charset="-93"/>
              </a:rPr>
              <a:t>:</a:t>
            </a:r>
          </a:p>
          <a:p>
            <a:pPr algn="ctr">
              <a:lnSpc>
                <a:spcPct val="150000"/>
              </a:lnSpc>
            </a:pP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a:t>
            </a:r>
            <a:r>
              <a:rPr lang="en-US" sz="3600" dirty="0" err="1" smtClean="0">
                <a:solidFill>
                  <a:srgbClr val="FFFF00"/>
                </a:solidFill>
                <a:latin typeface="#9Slide03 Cabin Condensed" panose="00000506000000000000" pitchFamily="2" charset="-93"/>
              </a:rPr>
              <a:t>hất</a:t>
            </a:r>
            <a:r>
              <a:rPr lang="en-US" sz="3600" dirty="0" smtClean="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nghiệp</a:t>
            </a:r>
            <a:r>
              <a:rPr lang="en-US" sz="3600" dirty="0">
                <a:solidFill>
                  <a:srgbClr val="FFFF00"/>
                </a:solidFill>
                <a:latin typeface="#9Slide03 Cabin Condensed" panose="00000506000000000000" pitchFamily="2" charset="-93"/>
              </a:rPr>
              <a:t> </a:t>
            </a:r>
            <a:br>
              <a:rPr lang="en-US" sz="3600" dirty="0">
                <a:solidFill>
                  <a:srgbClr val="FFFF00"/>
                </a:solidFill>
                <a:latin typeface="#9Slide03 Cabin Condensed" panose="00000506000000000000" pitchFamily="2" charset="-93"/>
              </a:rPr>
            </a:b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a:t>
            </a:r>
            <a:r>
              <a:rPr lang="en-US" sz="3600" dirty="0" err="1" smtClean="0">
                <a:solidFill>
                  <a:srgbClr val="FFFF00"/>
                </a:solidFill>
                <a:latin typeface="#9Slide03 Cabin Condensed" panose="00000506000000000000" pitchFamily="2" charset="-93"/>
              </a:rPr>
              <a:t>hiếu</a:t>
            </a:r>
            <a:r>
              <a:rPr lang="en-US" sz="3600" dirty="0" smtClean="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việc</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làm</a:t>
            </a:r>
            <a:endParaRPr lang="en-US" sz="3600" dirty="0">
              <a:solidFill>
                <a:srgbClr val="FFFF00"/>
              </a:solidFill>
              <a:latin typeface="#9Slide03 Cabin Condensed" panose="00000506000000000000" pitchFamily="2" charset="-93"/>
            </a:endParaRPr>
          </a:p>
          <a:p>
            <a:pPr lvl="0" algn="ctr">
              <a:lnSpc>
                <a:spcPct val="150000"/>
              </a:lnSpc>
            </a:pPr>
            <a:endParaRPr lang="en-US" sz="3600" dirty="0">
              <a:solidFill>
                <a:srgbClr val="FFFF00"/>
              </a:solidFill>
              <a:latin typeface="#9Slide03 Cabin Condensed" panose="00000506000000000000" pitchFamily="2" charset="-93"/>
            </a:endParaRPr>
          </a:p>
        </p:txBody>
      </p:sp>
      <p:sp>
        <p:nvSpPr>
          <p:cNvPr id="42" name="TextBox 42"/>
          <p:cNvSpPr txBox="1"/>
          <p:nvPr/>
        </p:nvSpPr>
        <p:spPr>
          <a:xfrm>
            <a:off x="6868414" y="5955058"/>
            <a:ext cx="4551169" cy="3877985"/>
          </a:xfrm>
          <a:prstGeom prst="rect">
            <a:avLst/>
          </a:prstGeom>
        </p:spPr>
        <p:txBody>
          <a:bodyPr lIns="0" tIns="0" rIns="0" bIns="0" rtlCol="0" anchor="t">
            <a:spAutoFit/>
          </a:bodyPr>
          <a:lstStyle/>
          <a:p>
            <a:pPr algn="ctr">
              <a:lnSpc>
                <a:spcPct val="150000"/>
              </a:lnSpc>
            </a:pPr>
            <a:r>
              <a:rPr lang="en-US" sz="6000" b="1" dirty="0" smtClean="0">
                <a:solidFill>
                  <a:srgbClr val="FFFF00"/>
                </a:solidFill>
                <a:latin typeface="#9Slide03 Cabin Condensed" panose="00000506000000000000" pitchFamily="2" charset="-93"/>
              </a:rPr>
              <a:t>POWERPOINT</a:t>
            </a:r>
          </a:p>
          <a:p>
            <a:pPr algn="ctr">
              <a:lnSpc>
                <a:spcPct val="150000"/>
              </a:lnSpc>
            </a:pP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Một</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số</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giải</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pháp</a:t>
            </a:r>
            <a:r>
              <a:rPr lang="en-US" sz="3600" dirty="0">
                <a:solidFill>
                  <a:srgbClr val="FFFF00"/>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giải</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quyết</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tình</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trạng</a:t>
            </a:r>
            <a:r>
              <a:rPr lang="en-US" sz="3600" dirty="0">
                <a:solidFill>
                  <a:schemeClr val="bg1"/>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thất</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nghiệp</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và</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thiếu</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việc</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làm</a:t>
            </a:r>
            <a:endParaRPr lang="en-US" sz="3600" dirty="0">
              <a:solidFill>
                <a:srgbClr val="FFFF00"/>
              </a:solidFill>
              <a:latin typeface="#9Slide03 Cabin Condensed" panose="00000506000000000000" pitchFamily="2" charset="-93"/>
            </a:endParaRPr>
          </a:p>
        </p:txBody>
      </p:sp>
      <p:sp>
        <p:nvSpPr>
          <p:cNvPr id="43" name="TextBox 43"/>
          <p:cNvSpPr txBox="1"/>
          <p:nvPr/>
        </p:nvSpPr>
        <p:spPr>
          <a:xfrm>
            <a:off x="12436993" y="6567200"/>
            <a:ext cx="4551169" cy="3493264"/>
          </a:xfrm>
          <a:prstGeom prst="rect">
            <a:avLst/>
          </a:prstGeom>
        </p:spPr>
        <p:txBody>
          <a:bodyPr lIns="0" tIns="0" rIns="0" bIns="0" rtlCol="0" anchor="t">
            <a:spAutoFit/>
          </a:bodyPr>
          <a:lstStyle/>
          <a:p>
            <a:pPr algn="ctr">
              <a:lnSpc>
                <a:spcPts val="3900"/>
              </a:lnSpc>
            </a:pPr>
            <a:r>
              <a:rPr lang="en-US" sz="6000" b="1" dirty="0">
                <a:solidFill>
                  <a:srgbClr val="FFFF00"/>
                </a:solidFill>
                <a:latin typeface="#9Slide03 Cabin Condensed" panose="00000506000000000000" pitchFamily="2" charset="-93"/>
              </a:rPr>
              <a:t> </a:t>
            </a:r>
            <a:r>
              <a:rPr lang="en-US" sz="6000" b="1" dirty="0" smtClean="0">
                <a:solidFill>
                  <a:srgbClr val="FFFF00"/>
                </a:solidFill>
                <a:latin typeface="#9Slide03 Cabin Condensed" panose="00000506000000000000" pitchFamily="2" charset="-93"/>
              </a:rPr>
              <a:t>VIDEO</a:t>
            </a:r>
          </a:p>
          <a:p>
            <a:pPr algn="ctr">
              <a:lnSpc>
                <a:spcPts val="3900"/>
              </a:lnSpc>
            </a:pPr>
            <a:endParaRPr lang="en-US" sz="3600" dirty="0">
              <a:solidFill>
                <a:srgbClr val="FFFFFF"/>
              </a:solidFill>
              <a:latin typeface="#9Slide03 Cabin Condensed" panose="00000506000000000000" pitchFamily="2" charset="-93"/>
            </a:endParaRPr>
          </a:p>
          <a:p>
            <a:pPr algn="ctr">
              <a:lnSpc>
                <a:spcPct val="150000"/>
              </a:lnSpc>
            </a:pPr>
            <a:r>
              <a:rPr lang="vi-VN" sz="3600" dirty="0">
                <a:solidFill>
                  <a:srgbClr val="FFFF00"/>
                </a:solidFill>
                <a:latin typeface="#9Slide03 Cabin Condensed" panose="00000506000000000000" pitchFamily="2" charset="-93"/>
              </a:rPr>
              <a:t>Ý NGHĨA </a:t>
            </a:r>
            <a:r>
              <a:rPr lang="vi-VN" sz="3600" dirty="0">
                <a:solidFill>
                  <a:schemeClr val="bg1"/>
                </a:solidFill>
                <a:latin typeface="#9Slide03 Cabin Condensed" panose="00000506000000000000" pitchFamily="2" charset="-93"/>
              </a:rPr>
              <a:t>của việc </a:t>
            </a:r>
            <a:r>
              <a:rPr lang="vi-VN" sz="3600" dirty="0">
                <a:solidFill>
                  <a:srgbClr val="FFFF00"/>
                </a:solidFill>
                <a:latin typeface="#9Slide03 Cabin Condensed" panose="00000506000000000000" pitchFamily="2" charset="-93"/>
              </a:rPr>
              <a:t>giải quyết vấn đề việc làm </a:t>
            </a:r>
            <a:r>
              <a:rPr lang="vi-VN" sz="3600" dirty="0">
                <a:solidFill>
                  <a:schemeClr val="bg1"/>
                </a:solidFill>
                <a:latin typeface="#9Slide03 Cabin Condensed" panose="00000506000000000000" pitchFamily="2" charset="-93"/>
              </a:rPr>
              <a:t>ở địa phương</a:t>
            </a:r>
            <a:endParaRPr lang="en-US" sz="3600" dirty="0">
              <a:solidFill>
                <a:schemeClr val="bg1"/>
              </a:solidFill>
              <a:latin typeface="#9Slide03 Cabin Condensed" panose="00000506000000000000" pitchFamily="2" charset="-93"/>
            </a:endParaRPr>
          </a:p>
        </p:txBody>
      </p:sp>
      <p:sp>
        <p:nvSpPr>
          <p:cNvPr id="44" name="TextBox 44"/>
          <p:cNvSpPr txBox="1"/>
          <p:nvPr/>
        </p:nvSpPr>
        <p:spPr>
          <a:xfrm>
            <a:off x="3044514" y="102812"/>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TRƯỚC GIỜ LÊN LỚP</a:t>
            </a:r>
          </a:p>
        </p:txBody>
      </p:sp>
      <p:sp>
        <p:nvSpPr>
          <p:cNvPr id="45" name="TextBox 45"/>
          <p:cNvSpPr txBox="1"/>
          <p:nvPr/>
        </p:nvSpPr>
        <p:spPr>
          <a:xfrm>
            <a:off x="2483210" y="1923816"/>
            <a:ext cx="13256543" cy="550279"/>
          </a:xfrm>
          <a:prstGeom prst="rect">
            <a:avLst/>
          </a:prstGeom>
        </p:spPr>
        <p:txBody>
          <a:bodyPr lIns="0" tIns="0" rIns="0" bIns="0" rtlCol="0" anchor="t">
            <a:spAutoFit/>
          </a:bodyPr>
          <a:lstStyle/>
          <a:p>
            <a:pPr algn="ctr">
              <a:lnSpc>
                <a:spcPts val="4159"/>
              </a:lnSpc>
            </a:pPr>
            <a:r>
              <a:rPr lang="en-US" sz="4400" i="1" dirty="0" err="1">
                <a:solidFill>
                  <a:srgbClr val="002060"/>
                </a:solidFill>
                <a:latin typeface="#9Slide03 Cabin Condensed" panose="00000506000000000000" pitchFamily="2" charset="-93"/>
              </a:rPr>
              <a:t>Các</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nhóm</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chuẩn</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bị</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trước</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nội</a:t>
            </a:r>
            <a:r>
              <a:rPr lang="en-US" sz="4400" i="1" dirty="0">
                <a:solidFill>
                  <a:srgbClr val="002060"/>
                </a:solidFill>
                <a:latin typeface="#9Slide03 Cabin Condensed" panose="00000506000000000000" pitchFamily="2" charset="-93"/>
              </a:rPr>
              <a:t> dung </a:t>
            </a:r>
            <a:r>
              <a:rPr lang="en-US" sz="4400" i="1" dirty="0" err="1">
                <a:solidFill>
                  <a:srgbClr val="002060"/>
                </a:solidFill>
                <a:latin typeface="#9Slide03 Cabin Condensed" panose="00000506000000000000" pitchFamily="2" charset="-93"/>
              </a:rPr>
              <a:t>theo</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phân</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công</a:t>
            </a:r>
            <a:r>
              <a:rPr lang="en-US" sz="4400" i="1" dirty="0">
                <a:solidFill>
                  <a:srgbClr val="002060"/>
                </a:solidFill>
                <a:latin typeface="#9Slide03 Cabin Condensed" panose="00000506000000000000" pitchFamily="2" charset="-93"/>
              </a:rPr>
              <a:t> ở </a:t>
            </a:r>
            <a:r>
              <a:rPr lang="en-US" sz="4400" i="1" dirty="0" err="1">
                <a:solidFill>
                  <a:srgbClr val="002060"/>
                </a:solidFill>
                <a:latin typeface="#9Slide03 Cabin Condensed" panose="00000506000000000000" pitchFamily="2" charset="-93"/>
              </a:rPr>
              <a:t>tiết</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trước</a:t>
            </a:r>
            <a:endParaRPr lang="en-US" sz="4400" i="1" dirty="0">
              <a:solidFill>
                <a:srgbClr val="002060"/>
              </a:solidFill>
              <a:latin typeface="#9Slide03 Cabin Condensed" panose="00000506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down)">
                                      <p:cBhvr>
                                        <p:cTn id="59" dur="500"/>
                                        <p:tgtEl>
                                          <p:spTgt spid="4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sp>
        <p:nvSpPr>
          <p:cNvPr id="41" name="Freeform 18"/>
          <p:cNvSpPr/>
          <p:nvPr/>
        </p:nvSpPr>
        <p:spPr>
          <a:xfrm rot="5400000">
            <a:off x="5529246" y="1974436"/>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sp>
        <p:nvSpPr>
          <p:cNvPr id="42" name="Freeform 18"/>
          <p:cNvSpPr/>
          <p:nvPr/>
        </p:nvSpPr>
        <p:spPr>
          <a:xfrm rot="5400000">
            <a:off x="5529246" y="4547874"/>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sp>
        <p:nvSpPr>
          <p:cNvPr id="39" name="Freeform 18"/>
          <p:cNvSpPr/>
          <p:nvPr/>
        </p:nvSpPr>
        <p:spPr>
          <a:xfrm rot="5400000">
            <a:off x="5376845" y="-556076"/>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grpSp>
        <p:nvGrpSpPr>
          <p:cNvPr id="2" name="Group 2"/>
          <p:cNvGrpSpPr/>
          <p:nvPr/>
        </p:nvGrpSpPr>
        <p:grpSpPr>
          <a:xfrm>
            <a:off x="865655" y="2400952"/>
            <a:ext cx="2067759" cy="1776980"/>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7612" y="2473781"/>
            <a:ext cx="1883843" cy="163132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7" name="Group 7"/>
          <p:cNvGrpSpPr/>
          <p:nvPr/>
        </p:nvGrpSpPr>
        <p:grpSpPr>
          <a:xfrm>
            <a:off x="1028700" y="4918813"/>
            <a:ext cx="2067759" cy="1776980"/>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20658" y="4991642"/>
            <a:ext cx="1883843" cy="1631323"/>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87448" t="-11847" b="-11847"/>
              </a:stretch>
            </a:blipFill>
          </p:spPr>
        </p:sp>
      </p:grpSp>
      <p:grpSp>
        <p:nvGrpSpPr>
          <p:cNvPr id="12" name="Group 12"/>
          <p:cNvGrpSpPr/>
          <p:nvPr/>
        </p:nvGrpSpPr>
        <p:grpSpPr>
          <a:xfrm>
            <a:off x="1028700" y="7507511"/>
            <a:ext cx="2067759" cy="1776980"/>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20658" y="7580340"/>
            <a:ext cx="1883843" cy="163132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7739" b="-7739"/>
              </a:stretch>
            </a:blipFill>
          </p:spPr>
        </p:sp>
      </p:grpSp>
      <p:grpSp>
        <p:nvGrpSpPr>
          <p:cNvPr id="17" name="Group 17"/>
          <p:cNvGrpSpPr/>
          <p:nvPr/>
        </p:nvGrpSpPr>
        <p:grpSpPr>
          <a:xfrm>
            <a:off x="13472107" y="955872"/>
            <a:ext cx="4414674" cy="44146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273557" y="5164620"/>
            <a:ext cx="4047043" cy="404704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4107995" y="4326833"/>
            <a:ext cx="3572380" cy="357238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2294866" y="2899323"/>
            <a:ext cx="1813129" cy="18131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1289250" y="2597004"/>
            <a:ext cx="6597531" cy="5997756"/>
          </a:xfrm>
          <a:custGeom>
            <a:avLst/>
            <a:gdLst/>
            <a:ahLst/>
            <a:cxnLst/>
            <a:rect l="l" t="t" r="r" b="b"/>
            <a:pathLst>
              <a:path w="6597531" h="5997756">
                <a:moveTo>
                  <a:pt x="0" y="0"/>
                </a:moveTo>
                <a:lnTo>
                  <a:pt x="6597532" y="0"/>
                </a:lnTo>
                <a:lnTo>
                  <a:pt x="6597532" y="5997756"/>
                </a:lnTo>
                <a:lnTo>
                  <a:pt x="0" y="59977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0" name="Freeform 30"/>
          <p:cNvSpPr/>
          <p:nvPr/>
        </p:nvSpPr>
        <p:spPr>
          <a:xfrm rot="-1998955">
            <a:off x="11536306" y="2383129"/>
            <a:ext cx="2024506" cy="872378"/>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1" name="Freeform 31"/>
          <p:cNvSpPr/>
          <p:nvPr/>
        </p:nvSpPr>
        <p:spPr>
          <a:xfrm rot="9740285">
            <a:off x="15580995" y="7880998"/>
            <a:ext cx="2024506" cy="872378"/>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flipH="1">
            <a:off x="12645189" y="7875629"/>
            <a:ext cx="826918" cy="883116"/>
          </a:xfrm>
          <a:custGeom>
            <a:avLst/>
            <a:gdLst/>
            <a:ahLst/>
            <a:cxnLst/>
            <a:rect l="l" t="t" r="r" b="b"/>
            <a:pathLst>
              <a:path w="826918" h="883116">
                <a:moveTo>
                  <a:pt x="826918" y="0"/>
                </a:moveTo>
                <a:lnTo>
                  <a:pt x="0" y="0"/>
                </a:lnTo>
                <a:lnTo>
                  <a:pt x="0" y="883117"/>
                </a:lnTo>
                <a:lnTo>
                  <a:pt x="826918" y="883117"/>
                </a:lnTo>
                <a:lnTo>
                  <a:pt x="82691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1028700" y="2515258"/>
            <a:ext cx="1595024" cy="1471410"/>
          </a:xfrm>
          <a:custGeom>
            <a:avLst/>
            <a:gdLst/>
            <a:ahLst/>
            <a:cxnLst/>
            <a:rect l="l" t="t" r="r" b="b"/>
            <a:pathLst>
              <a:path w="1595024" h="1471410">
                <a:moveTo>
                  <a:pt x="0" y="0"/>
                </a:moveTo>
                <a:lnTo>
                  <a:pt x="1595024" y="0"/>
                </a:lnTo>
                <a:lnTo>
                  <a:pt x="1595024" y="1471410"/>
                </a:lnTo>
                <a:lnTo>
                  <a:pt x="0" y="147141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34"/>
          <p:cNvSpPr/>
          <p:nvPr/>
        </p:nvSpPr>
        <p:spPr>
          <a:xfrm>
            <a:off x="1256298" y="5078131"/>
            <a:ext cx="1585158" cy="1458345"/>
          </a:xfrm>
          <a:custGeom>
            <a:avLst/>
            <a:gdLst/>
            <a:ahLst/>
            <a:cxnLst/>
            <a:rect l="l" t="t" r="r" b="b"/>
            <a:pathLst>
              <a:path w="1585158" h="1458345">
                <a:moveTo>
                  <a:pt x="0" y="0"/>
                </a:moveTo>
                <a:lnTo>
                  <a:pt x="1585158" y="0"/>
                </a:lnTo>
                <a:lnTo>
                  <a:pt x="1585158" y="1458345"/>
                </a:lnTo>
                <a:lnTo>
                  <a:pt x="0" y="14583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5"/>
          <p:cNvSpPr txBox="1"/>
          <p:nvPr/>
        </p:nvSpPr>
        <p:spPr>
          <a:xfrm>
            <a:off x="3483157" y="2369006"/>
            <a:ext cx="5858702" cy="1846659"/>
          </a:xfrm>
          <a:prstGeom prst="rect">
            <a:avLst/>
          </a:prstGeom>
        </p:spPr>
        <p:txBody>
          <a:bodyPr lIns="0" tIns="0" rIns="0" bIns="0" rtlCol="0" anchor="t">
            <a:spAutoFit/>
          </a:bodyPr>
          <a:lstStyle/>
          <a:p>
            <a:pPr algn="ctr">
              <a:lnSpc>
                <a:spcPct val="150000"/>
              </a:lnSpc>
            </a:pPr>
            <a:r>
              <a:rPr lang="en-US" sz="4000" b="1" dirty="0" err="1">
                <a:solidFill>
                  <a:srgbClr val="000000"/>
                </a:solidFill>
                <a:latin typeface="#9Slide03 Cabin Condensed" panose="00000506000000000000" pitchFamily="2" charset="-93"/>
              </a:rPr>
              <a:t>Mỗi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nhóm</a:t>
            </a:r>
            <a:r>
              <a:rPr lang="en-US" sz="4000" b="1" dirty="0">
                <a:solidFill>
                  <a:srgbClr val="000000"/>
                </a:solidFill>
                <a:latin typeface="#9Slide03 Cabin Condensed" panose="00000506000000000000" pitchFamily="2" charset="-93"/>
              </a:rPr>
              <a:t> </a:t>
            </a:r>
            <a:r>
              <a:rPr lang="en-US" sz="4000" b="1" dirty="0" err="1">
                <a:solidFill>
                  <a:srgbClr val="6E38BF"/>
                </a:solidFill>
                <a:latin typeface="#9Slide03 Cabin Condensed" panose="00000506000000000000" pitchFamily="2" charset="-93"/>
              </a:rPr>
              <a:t>báo</a:t>
            </a:r>
            <a:r>
              <a:rPr lang="en-US" sz="4000" b="1" dirty="0">
                <a:solidFill>
                  <a:srgbClr val="6E38BF"/>
                </a:solidFill>
                <a:latin typeface="#9Slide03 Cabin Condensed" panose="00000506000000000000" pitchFamily="2" charset="-93"/>
              </a:rPr>
              <a:t> </a:t>
            </a:r>
            <a:r>
              <a:rPr lang="en-US" sz="4000" b="1" dirty="0" err="1">
                <a:solidFill>
                  <a:srgbClr val="6E38BF"/>
                </a:solidFill>
                <a:latin typeface="#9Slide03 Cabin Condensed" panose="00000506000000000000" pitchFamily="2" charset="-93"/>
              </a:rPr>
              <a:t>cáo</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sản</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phẩm</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trong</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thời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gian</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tối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đa</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là</a:t>
            </a:r>
            <a:r>
              <a:rPr lang="en-US" sz="4000" b="1" dirty="0">
                <a:solidFill>
                  <a:srgbClr val="000000"/>
                </a:solidFill>
                <a:latin typeface="#9Slide03 Cabin Condensed" panose="00000506000000000000" pitchFamily="2" charset="-93"/>
              </a:rPr>
              <a:t> </a:t>
            </a:r>
            <a:r>
              <a:rPr lang="en-US" sz="4000" b="1" dirty="0">
                <a:solidFill>
                  <a:srgbClr val="6E38BF"/>
                </a:solidFill>
                <a:latin typeface="#9Slide03 Cabin Condensed" panose="00000506000000000000" pitchFamily="2" charset="-93"/>
              </a:rPr>
              <a:t>5 </a:t>
            </a:r>
            <a:r>
              <a:rPr lang="en-US" sz="4000" b="1" dirty="0" err="1">
                <a:solidFill>
                  <a:srgbClr val="6E38BF"/>
                </a:solidFill>
                <a:latin typeface="#9Slide03 Cabin Condensed" panose="00000506000000000000" pitchFamily="2" charset="-93"/>
              </a:rPr>
              <a:t>phú</a:t>
            </a:r>
            <a:r>
              <a:rPr lang="en-US" sz="4000" b="1" dirty="0" err="1">
                <a:solidFill>
                  <a:srgbClr val="000000"/>
                </a:solidFill>
                <a:latin typeface="#9Slide03 Cabin Condensed" panose="00000506000000000000" pitchFamily="2" charset="-93"/>
              </a:rPr>
              <a:t>t</a:t>
            </a:r>
            <a:endParaRPr lang="en-US" sz="4000" b="1" dirty="0">
              <a:solidFill>
                <a:srgbClr val="000000"/>
              </a:solidFill>
              <a:latin typeface="#9Slide03 Cabin Condensed" panose="00000506000000000000" pitchFamily="2" charset="-93"/>
            </a:endParaRPr>
          </a:p>
        </p:txBody>
      </p:sp>
      <p:sp>
        <p:nvSpPr>
          <p:cNvPr id="36" name="TextBox 36"/>
          <p:cNvSpPr txBox="1"/>
          <p:nvPr/>
        </p:nvSpPr>
        <p:spPr>
          <a:xfrm>
            <a:off x="4084197" y="432040"/>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BÁO CÁO SẢN PHẨM </a:t>
            </a:r>
          </a:p>
        </p:txBody>
      </p:sp>
      <p:sp>
        <p:nvSpPr>
          <p:cNvPr id="37" name="TextBox 37"/>
          <p:cNvSpPr txBox="1"/>
          <p:nvPr/>
        </p:nvSpPr>
        <p:spPr>
          <a:xfrm>
            <a:off x="3646202" y="4886867"/>
            <a:ext cx="5858702" cy="1846659"/>
          </a:xfrm>
          <a:prstGeom prst="rect">
            <a:avLst/>
          </a:prstGeom>
        </p:spPr>
        <p:txBody>
          <a:bodyPr lIns="0" tIns="0" rIns="0" bIns="0" rtlCol="0" anchor="t">
            <a:spAutoFit/>
          </a:bodyPr>
          <a:lstStyle/>
          <a:p>
            <a:pPr algn="ctr">
              <a:lnSpc>
                <a:spcPct val="150000"/>
              </a:lnSpc>
            </a:pPr>
            <a:r>
              <a:rPr lang="en-US" sz="4000" b="1">
                <a:solidFill>
                  <a:srgbClr val="000000"/>
                </a:solidFill>
                <a:latin typeface="#9Slide03 Cabin Condensed" panose="00000506000000000000" pitchFamily="2" charset="-93"/>
              </a:rPr>
              <a:t>Các nhóm </a:t>
            </a:r>
            <a:r>
              <a:rPr lang="en-US" sz="4000" b="1">
                <a:solidFill>
                  <a:srgbClr val="6E38BF"/>
                </a:solidFill>
                <a:latin typeface="#9Slide03 Cabin Condensed" panose="00000506000000000000" pitchFamily="2" charset="-93"/>
              </a:rPr>
              <a:t>lắng nghe</a:t>
            </a:r>
            <a:r>
              <a:rPr lang="en-US" sz="4000" b="1">
                <a:solidFill>
                  <a:srgbClr val="000000"/>
                </a:solidFill>
                <a:latin typeface="#9Slide03 Cabin Condensed" panose="00000506000000000000" pitchFamily="2" charset="-93"/>
              </a:rPr>
              <a:t>, </a:t>
            </a:r>
            <a:r>
              <a:rPr lang="en-US" sz="4000" b="1">
                <a:solidFill>
                  <a:srgbClr val="6E38BF"/>
                </a:solidFill>
                <a:latin typeface="#9Slide03 Cabin Condensed" panose="00000506000000000000" pitchFamily="2" charset="-93"/>
              </a:rPr>
              <a:t>ghi chép</a:t>
            </a:r>
            <a:r>
              <a:rPr lang="en-US" sz="4000" b="1">
                <a:solidFill>
                  <a:srgbClr val="000000"/>
                </a:solidFill>
                <a:latin typeface="#9Slide03 Cabin Condensed" panose="00000506000000000000" pitchFamily="2" charset="-93"/>
              </a:rPr>
              <a:t> và </a:t>
            </a:r>
            <a:r>
              <a:rPr lang="en-US" sz="4000" b="1">
                <a:solidFill>
                  <a:srgbClr val="6E38BF"/>
                </a:solidFill>
                <a:latin typeface="#9Slide03 Cabin Condensed" panose="00000506000000000000" pitchFamily="2" charset="-93"/>
              </a:rPr>
              <a:t>đặt câu hỏi </a:t>
            </a:r>
            <a:r>
              <a:rPr lang="en-US" sz="4000" b="1">
                <a:solidFill>
                  <a:srgbClr val="000000"/>
                </a:solidFill>
                <a:latin typeface="#9Slide03 Cabin Condensed" panose="00000506000000000000" pitchFamily="2" charset="-93"/>
              </a:rPr>
              <a:t>cho nhóm khác</a:t>
            </a:r>
          </a:p>
        </p:txBody>
      </p:sp>
      <p:sp>
        <p:nvSpPr>
          <p:cNvPr id="38" name="TextBox 38"/>
          <p:cNvSpPr txBox="1"/>
          <p:nvPr/>
        </p:nvSpPr>
        <p:spPr>
          <a:xfrm>
            <a:off x="3682938" y="7652019"/>
            <a:ext cx="5858702" cy="1846659"/>
          </a:xfrm>
          <a:prstGeom prst="rect">
            <a:avLst/>
          </a:prstGeom>
        </p:spPr>
        <p:txBody>
          <a:bodyPr lIns="0" tIns="0" rIns="0" bIns="0" rtlCol="0" anchor="t">
            <a:spAutoFit/>
          </a:bodyPr>
          <a:lstStyle/>
          <a:p>
            <a:pPr marL="0" lvl="0" indent="0" algn="ctr">
              <a:lnSpc>
                <a:spcPct val="150000"/>
              </a:lnSpc>
              <a:spcBef>
                <a:spcPct val="0"/>
              </a:spcBef>
            </a:pPr>
            <a:r>
              <a:rPr lang="en-US" sz="4000" b="1" u="none" strike="noStrike" dirty="0" err="1">
                <a:solidFill>
                  <a:srgbClr val="6E38BF"/>
                </a:solidFill>
                <a:latin typeface="#9Slide03 Cabin Condensed" panose="00000506000000000000" pitchFamily="2" charset="-93"/>
              </a:rPr>
              <a:t>Điểm</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cộng</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cho</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các</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câu</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hỏi</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trả</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lời</a:t>
            </a:r>
            <a:r>
              <a:rPr lang="en-US" sz="4000" b="1" u="none" strike="noStrike" dirty="0">
                <a:solidFill>
                  <a:srgbClr val="6E38BF"/>
                </a:solidFill>
                <a:latin typeface="#9Slide03 Cabin Condensed" panose="00000506000000000000" pitchFamily="2" charset="-93"/>
              </a:rPr>
              <a:t> hay</a:t>
            </a:r>
          </a:p>
        </p:txBody>
      </p:sp>
      <p:sp>
        <p:nvSpPr>
          <p:cNvPr id="43" name="TextBox 8"/>
          <p:cNvSpPr txBox="1"/>
          <p:nvPr/>
        </p:nvSpPr>
        <p:spPr>
          <a:xfrm>
            <a:off x="831999" y="460457"/>
            <a:ext cx="5114862" cy="1423467"/>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Hoạt</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động</a:t>
            </a:r>
            <a:r>
              <a:rPr lang="en-US" sz="6000" dirty="0" smtClean="0">
                <a:solidFill>
                  <a:srgbClr val="BA08B8"/>
                </a:solidFill>
                <a:latin typeface="#9Slide05 Claudia" pitchFamily="2" charset="-93"/>
              </a:rPr>
              <a:t> 1</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796070" y="169487"/>
            <a:ext cx="8248498" cy="2498471"/>
          </a:xfrm>
          <a:prstGeom prst="rect">
            <a:avLst/>
          </a:prstGeom>
        </p:spPr>
        <p:txBody>
          <a:bodyPr lIns="0" tIns="0" rIns="0" bIns="0" rtlCol="0" anchor="t">
            <a:spAutoFit/>
          </a:bodyPr>
          <a:lstStyle/>
          <a:p>
            <a:pPr algn="r">
              <a:lnSpc>
                <a:spcPts val="10207"/>
              </a:lnSpc>
            </a:pPr>
            <a:r>
              <a:rPr lang="en-US" sz="5900" dirty="0">
                <a:solidFill>
                  <a:srgbClr val="431096"/>
                </a:solidFill>
                <a:latin typeface="Paytone One"/>
              </a:rPr>
              <a:t>KHÁI QUÁT VỀ </a:t>
            </a:r>
          </a:p>
          <a:p>
            <a:pPr algn="r">
              <a:lnSpc>
                <a:spcPts val="10207"/>
              </a:lnSpc>
            </a:pPr>
            <a:r>
              <a:rPr lang="en-US" sz="5900" dirty="0">
                <a:solidFill>
                  <a:srgbClr val="431096"/>
                </a:solidFill>
                <a:latin typeface="Paytone One"/>
              </a:rPr>
              <a:t>ĐẶC ĐIỂM LAO ĐỘNG</a:t>
            </a:r>
          </a:p>
        </p:txBody>
      </p:sp>
      <p:grpSp>
        <p:nvGrpSpPr>
          <p:cNvPr id="6" name="Group 6"/>
          <p:cNvGrpSpPr/>
          <p:nvPr/>
        </p:nvGrpSpPr>
        <p:grpSpPr>
          <a:xfrm rot="8959574">
            <a:off x="5721043" y="-8348810"/>
            <a:ext cx="274711" cy="11053763"/>
            <a:chOff x="0" y="0"/>
            <a:chExt cx="72352" cy="2911279"/>
          </a:xfrm>
        </p:grpSpPr>
        <p:sp>
          <p:nvSpPr>
            <p:cNvPr id="7" name="Freeform 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8" name="TextBox 8"/>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002757" y="3284673"/>
            <a:ext cx="5128214" cy="615553"/>
          </a:xfrm>
          <a:prstGeom prst="rect">
            <a:avLst/>
          </a:prstGeom>
        </p:spPr>
        <p:txBody>
          <a:bodyPr lIns="0" tIns="0" rIns="0" bIns="0" rtlCol="0" anchor="t">
            <a:spAutoFit/>
          </a:bodyPr>
          <a:lstStyle/>
          <a:p>
            <a:pPr algn="l">
              <a:lnSpc>
                <a:spcPts val="4806"/>
              </a:lnSpc>
            </a:pPr>
            <a:r>
              <a:rPr lang="en-US" sz="4800" dirty="0" err="1">
                <a:solidFill>
                  <a:srgbClr val="000000"/>
                </a:solidFill>
                <a:latin typeface="#9Slide03 Cabin Condensed" panose="00000506000000000000" pitchFamily="2" charset="-93"/>
              </a:rPr>
              <a:t>Nguồn</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lao</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động</a:t>
            </a:r>
            <a:endParaRPr lang="en-US" sz="4800" dirty="0">
              <a:solidFill>
                <a:srgbClr val="000000"/>
              </a:solidFill>
              <a:latin typeface="#9Slide03 Cabin Condensed" panose="00000506000000000000" pitchFamily="2" charset="-93"/>
            </a:endParaRPr>
          </a:p>
        </p:txBody>
      </p:sp>
      <p:sp>
        <p:nvSpPr>
          <p:cNvPr id="11" name="TextBox 11"/>
          <p:cNvSpPr txBox="1"/>
          <p:nvPr/>
        </p:nvSpPr>
        <p:spPr>
          <a:xfrm>
            <a:off x="4002757" y="6798122"/>
            <a:ext cx="4363643" cy="1276064"/>
          </a:xfrm>
          <a:prstGeom prst="rect">
            <a:avLst/>
          </a:prstGeom>
        </p:spPr>
        <p:txBody>
          <a:bodyPr wrap="square" lIns="0" tIns="0" rIns="0" bIns="0" rtlCol="0" anchor="t">
            <a:spAutoFit/>
          </a:bodyPr>
          <a:lstStyle/>
          <a:p>
            <a:pPr algn="l">
              <a:lnSpc>
                <a:spcPts val="4806"/>
              </a:lnSpc>
            </a:pPr>
            <a:r>
              <a:rPr lang="en-US" sz="4800" dirty="0" err="1">
                <a:solidFill>
                  <a:srgbClr val="000000"/>
                </a:solidFill>
                <a:latin typeface="#9Slide03 Cabin Condensed" panose="00000506000000000000" pitchFamily="2" charset="-93"/>
              </a:rPr>
              <a:t>Nguồn</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lao</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động</a:t>
            </a:r>
            <a:endParaRPr lang="en-US" sz="4800" dirty="0">
              <a:solidFill>
                <a:srgbClr val="000000"/>
              </a:solidFill>
              <a:latin typeface="#9Slide03 Cabin Condensed" panose="00000506000000000000" pitchFamily="2" charset="-93"/>
            </a:endParaRPr>
          </a:p>
          <a:p>
            <a:pPr algn="l">
              <a:lnSpc>
                <a:spcPts val="4806"/>
              </a:lnSpc>
            </a:pPr>
            <a:r>
              <a:rPr lang="en-US" sz="4800" dirty="0">
                <a:solidFill>
                  <a:srgbClr val="000000"/>
                </a:solidFill>
                <a:latin typeface="#9Slide03 Cabin Condensed" panose="00000506000000000000" pitchFamily="2" charset="-93"/>
              </a:rPr>
              <a:t>VIỆT NAM</a:t>
            </a:r>
          </a:p>
        </p:txBody>
      </p:sp>
      <p:sp>
        <p:nvSpPr>
          <p:cNvPr id="12" name="TextBox 12"/>
          <p:cNvSpPr txBox="1"/>
          <p:nvPr/>
        </p:nvSpPr>
        <p:spPr>
          <a:xfrm>
            <a:off x="4002757" y="4144868"/>
            <a:ext cx="4363643" cy="1269578"/>
          </a:xfrm>
          <a:prstGeom prst="rect">
            <a:avLst/>
          </a:prstGeom>
        </p:spPr>
        <p:txBody>
          <a:bodyPr lIns="0" tIns="0" rIns="0" bIns="0" rtlCol="0" anchor="t">
            <a:spAutoFit/>
          </a:bodyPr>
          <a:lstStyle/>
          <a:p>
            <a:pPr algn="just">
              <a:lnSpc>
                <a:spcPts val="3317"/>
              </a:lnSpc>
            </a:pPr>
            <a:r>
              <a:rPr lang="en-US" sz="3200" dirty="0" err="1">
                <a:solidFill>
                  <a:srgbClr val="000000"/>
                </a:solidFill>
                <a:latin typeface="#9Slide03 Cabin Condensed" panose="00000506000000000000" pitchFamily="2" charset="-93"/>
              </a:rPr>
              <a:t>dân</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số</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trong</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độ</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tuổi</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quy</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định</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có</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khả</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năng</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tham</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gia</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lao</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động</a:t>
            </a:r>
            <a:r>
              <a:rPr lang="en-US" sz="3200" dirty="0">
                <a:solidFill>
                  <a:srgbClr val="000000"/>
                </a:solidFill>
                <a:latin typeface="#9Slide03 Cabin Condensed" panose="00000506000000000000" pitchFamily="2" charset="-93"/>
              </a:rPr>
              <a:t>. </a:t>
            </a:r>
          </a:p>
        </p:txBody>
      </p:sp>
      <p:sp>
        <p:nvSpPr>
          <p:cNvPr id="13" name="TextBox 13"/>
          <p:cNvSpPr txBox="1"/>
          <p:nvPr/>
        </p:nvSpPr>
        <p:spPr>
          <a:xfrm>
            <a:off x="4002757" y="8264685"/>
            <a:ext cx="13256543" cy="440015"/>
          </a:xfrm>
          <a:prstGeom prst="rect">
            <a:avLst/>
          </a:prstGeom>
        </p:spPr>
        <p:txBody>
          <a:bodyPr lIns="0" tIns="0" rIns="0" bIns="0" rtlCol="0" anchor="t">
            <a:spAutoFit/>
          </a:bodyPr>
          <a:lstStyle/>
          <a:p>
            <a:pPr algn="just">
              <a:lnSpc>
                <a:spcPts val="3317"/>
              </a:lnSpc>
            </a:pPr>
            <a:r>
              <a:rPr lang="en-US" sz="3200" dirty="0" err="1">
                <a:solidFill>
                  <a:srgbClr val="000000"/>
                </a:solidFill>
                <a:latin typeface="#9Slide03 Cabin Condensed" panose="00000506000000000000" pitchFamily="2" charset="-93"/>
              </a:rPr>
              <a:t>Năm</a:t>
            </a:r>
            <a:r>
              <a:rPr lang="en-US" sz="3200" dirty="0">
                <a:solidFill>
                  <a:srgbClr val="000000"/>
                </a:solidFill>
                <a:latin typeface="#9Slide03 Cabin Condensed" panose="00000506000000000000" pitchFamily="2" charset="-93"/>
              </a:rPr>
              <a:t> </a:t>
            </a:r>
            <a:r>
              <a:rPr lang="en-US" sz="3200" dirty="0" smtClean="0">
                <a:solidFill>
                  <a:srgbClr val="000000"/>
                </a:solidFill>
                <a:latin typeface="#9Slide03 Cabin Condensed" panose="00000506000000000000" pitchFamily="2" charset="-93"/>
              </a:rPr>
              <a:t>2021</a:t>
            </a:r>
            <a:endParaRPr lang="en-US" sz="3200" dirty="0">
              <a:solidFill>
                <a:srgbClr val="000000"/>
              </a:solidFill>
              <a:latin typeface="#9Slide03 Cabin Condensed" panose="00000506000000000000" pitchFamily="2" charset="-93"/>
            </a:endParaRPr>
          </a:p>
        </p:txBody>
      </p:sp>
      <p:sp>
        <p:nvSpPr>
          <p:cNvPr id="14" name="TextBox 14"/>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a:solidFill>
                  <a:srgbClr val="F4F5D3"/>
                </a:solidFill>
                <a:latin typeface="Paytone One"/>
              </a:rPr>
              <a:t>NHÓM 1</a:t>
            </a:r>
          </a:p>
        </p:txBody>
      </p:sp>
      <p:grpSp>
        <p:nvGrpSpPr>
          <p:cNvPr id="15" name="Group 15"/>
          <p:cNvGrpSpPr/>
          <p:nvPr/>
        </p:nvGrpSpPr>
        <p:grpSpPr>
          <a:xfrm>
            <a:off x="1028700" y="3203973"/>
            <a:ext cx="2689411" cy="2311212"/>
            <a:chOff x="0" y="0"/>
            <a:chExt cx="3585881" cy="3081616"/>
          </a:xfrm>
        </p:grpSpPr>
        <p:grpSp>
          <p:nvGrpSpPr>
            <p:cNvPr id="16" name="Group 16"/>
            <p:cNvGrpSpPr/>
            <p:nvPr/>
          </p:nvGrpSpPr>
          <p:grpSpPr>
            <a:xfrm>
              <a:off x="0" y="0"/>
              <a:ext cx="3585881" cy="3081616"/>
              <a:chOff x="0" y="0"/>
              <a:chExt cx="812800" cy="698500"/>
            </a:xfrm>
          </p:grpSpPr>
          <p:sp>
            <p:nvSpPr>
              <p:cNvPr id="17" name="Freeform 1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8" name="TextBox 1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54033" y="121589"/>
              <a:ext cx="3277814" cy="2838439"/>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7918" r="-17918"/>
                </a:stretch>
              </a:blipFill>
            </p:spPr>
          </p:sp>
        </p:grpSp>
      </p:grpSp>
      <p:grpSp>
        <p:nvGrpSpPr>
          <p:cNvPr id="21" name="Group 21"/>
          <p:cNvGrpSpPr/>
          <p:nvPr/>
        </p:nvGrpSpPr>
        <p:grpSpPr>
          <a:xfrm>
            <a:off x="1028700" y="6520045"/>
            <a:ext cx="2689411" cy="2311212"/>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23" name="TextBox 2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144225" y="6611236"/>
            <a:ext cx="2458360" cy="2128829"/>
            <a:chOff x="0" y="0"/>
            <a:chExt cx="4282440" cy="3708400"/>
          </a:xfrm>
        </p:grpSpPr>
        <p:sp>
          <p:nvSpPr>
            <p:cNvPr id="25" name="Freeform 2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730" r="-7730"/>
              </a:stretch>
            </a:blipFill>
          </p:spPr>
        </p:sp>
      </p:grpSp>
      <p:grpSp>
        <p:nvGrpSpPr>
          <p:cNvPr id="30" name="Group 29"/>
          <p:cNvGrpSpPr/>
          <p:nvPr/>
        </p:nvGrpSpPr>
        <p:grpSpPr>
          <a:xfrm>
            <a:off x="9318402" y="2643499"/>
            <a:ext cx="3125192" cy="2087018"/>
            <a:chOff x="9318402" y="2643499"/>
            <a:chExt cx="3125192" cy="2087018"/>
          </a:xfrm>
        </p:grpSpPr>
        <p:sp>
          <p:nvSpPr>
            <p:cNvPr id="28" name="TextBox 21"/>
            <p:cNvSpPr txBox="1"/>
            <p:nvPr/>
          </p:nvSpPr>
          <p:spPr>
            <a:xfrm>
              <a:off x="9318402" y="2643499"/>
              <a:ext cx="3125192" cy="1599027"/>
            </a:xfrm>
            <a:prstGeom prst="rect">
              <a:avLst/>
            </a:prstGeom>
          </p:spPr>
          <p:txBody>
            <a:bodyPr lIns="0" tIns="0" rIns="0" bIns="0" rtlCol="0" anchor="t">
              <a:spAutoFit/>
            </a:bodyPr>
            <a:lstStyle/>
            <a:p>
              <a:pPr lvl="0" algn="ctr">
                <a:lnSpc>
                  <a:spcPts val="13999"/>
                </a:lnSpc>
                <a:spcBef>
                  <a:spcPct val="0"/>
                </a:spcBef>
              </a:pPr>
              <a:r>
                <a:rPr lang="en-US" sz="9999" dirty="0" smtClean="0">
                  <a:solidFill>
                    <a:srgbClr val="C62828"/>
                  </a:solidFill>
                  <a:latin typeface="Showcard Gothic" panose="04020904020102020604" pitchFamily="82" charset="0"/>
                </a:rPr>
                <a:t>50,6</a:t>
              </a:r>
              <a:endParaRPr lang="en-US" sz="9999" dirty="0">
                <a:solidFill>
                  <a:srgbClr val="C62828"/>
                </a:solidFill>
                <a:latin typeface="Showcard Gothic" panose="04020904020102020604" pitchFamily="82" charset="0"/>
              </a:endParaRPr>
            </a:p>
          </p:txBody>
        </p:sp>
        <p:sp>
          <p:nvSpPr>
            <p:cNvPr id="29" name="TextBox 25"/>
            <p:cNvSpPr txBox="1"/>
            <p:nvPr/>
          </p:nvSpPr>
          <p:spPr>
            <a:xfrm>
              <a:off x="9389153" y="4294500"/>
              <a:ext cx="3026224" cy="436017"/>
            </a:xfrm>
            <a:prstGeom prst="rect">
              <a:avLst/>
            </a:prstGeom>
          </p:spPr>
          <p:txBody>
            <a:bodyPr lIns="0" tIns="0" rIns="0" bIns="0" rtlCol="0" anchor="t">
              <a:spAutoFit/>
            </a:bodyPr>
            <a:lstStyle/>
            <a:p>
              <a:pPr algn="ctr">
                <a:lnSpc>
                  <a:spcPts val="3359"/>
                </a:lnSpc>
                <a:spcBef>
                  <a:spcPct val="0"/>
                </a:spcBef>
              </a:pPr>
              <a:r>
                <a:rPr lang="en-US" sz="3600" i="1" dirty="0" err="1" smtClean="0">
                  <a:solidFill>
                    <a:srgbClr val="C00000"/>
                  </a:solidFill>
                  <a:latin typeface="UTM Avo"/>
                </a:rPr>
                <a:t>Triệu</a:t>
              </a:r>
              <a:r>
                <a:rPr lang="en-US" sz="3600" i="1" dirty="0" smtClean="0">
                  <a:solidFill>
                    <a:srgbClr val="C00000"/>
                  </a:solidFill>
                  <a:latin typeface="UTM Avo"/>
                </a:rPr>
                <a:t> </a:t>
              </a:r>
              <a:r>
                <a:rPr lang="en-US" sz="3600" i="1" dirty="0" err="1" smtClean="0">
                  <a:solidFill>
                    <a:srgbClr val="C00000"/>
                  </a:solidFill>
                  <a:latin typeface="UTM Avo"/>
                </a:rPr>
                <a:t>người</a:t>
              </a:r>
              <a:endParaRPr lang="en-US" sz="3600" i="1" dirty="0">
                <a:solidFill>
                  <a:srgbClr val="C00000"/>
                </a:solidFill>
                <a:latin typeface="UTM Avo"/>
              </a:endParaRPr>
            </a:p>
          </p:txBody>
        </p:sp>
      </p:grpSp>
      <p:grpSp>
        <p:nvGrpSpPr>
          <p:cNvPr id="31" name="Group 30"/>
          <p:cNvGrpSpPr/>
          <p:nvPr/>
        </p:nvGrpSpPr>
        <p:grpSpPr>
          <a:xfrm>
            <a:off x="14020800" y="4730517"/>
            <a:ext cx="4147945" cy="2087018"/>
            <a:chOff x="9318401" y="2643499"/>
            <a:chExt cx="4147945" cy="2087018"/>
          </a:xfrm>
        </p:grpSpPr>
        <p:sp>
          <p:nvSpPr>
            <p:cNvPr id="32" name="TextBox 21"/>
            <p:cNvSpPr txBox="1"/>
            <p:nvPr/>
          </p:nvSpPr>
          <p:spPr>
            <a:xfrm>
              <a:off x="9318401" y="2643499"/>
              <a:ext cx="4147945" cy="1795363"/>
            </a:xfrm>
            <a:prstGeom prst="rect">
              <a:avLst/>
            </a:prstGeom>
          </p:spPr>
          <p:txBody>
            <a:bodyPr wrap="square" lIns="0" tIns="0" rIns="0" bIns="0" rtlCol="0" anchor="t">
              <a:spAutoFit/>
            </a:bodyPr>
            <a:lstStyle/>
            <a:p>
              <a:pPr lvl="0" algn="ctr">
                <a:lnSpc>
                  <a:spcPts val="13999"/>
                </a:lnSpc>
                <a:spcBef>
                  <a:spcPct val="0"/>
                </a:spcBef>
              </a:pPr>
              <a:r>
                <a:rPr lang="en-US" sz="9999" dirty="0">
                  <a:solidFill>
                    <a:srgbClr val="C62828"/>
                  </a:solidFill>
                  <a:latin typeface="Showcard Gothic" panose="04020904020102020604" pitchFamily="82" charset="0"/>
                </a:rPr>
                <a:t>97,0 % </a:t>
              </a:r>
            </a:p>
          </p:txBody>
        </p:sp>
        <p:sp>
          <p:nvSpPr>
            <p:cNvPr id="33" name="TextBox 25"/>
            <p:cNvSpPr txBox="1"/>
            <p:nvPr/>
          </p:nvSpPr>
          <p:spPr>
            <a:xfrm>
              <a:off x="9389152" y="4294500"/>
              <a:ext cx="4049271" cy="436017"/>
            </a:xfrm>
            <a:prstGeom prst="rect">
              <a:avLst/>
            </a:prstGeom>
          </p:spPr>
          <p:txBody>
            <a:bodyPr wrap="square" lIns="0" tIns="0" rIns="0" bIns="0" rtlCol="0" anchor="t">
              <a:spAutoFit/>
            </a:bodyPr>
            <a:lstStyle/>
            <a:p>
              <a:pPr algn="ctr">
                <a:lnSpc>
                  <a:spcPts val="3359"/>
                </a:lnSpc>
                <a:spcBef>
                  <a:spcPct val="0"/>
                </a:spcBef>
              </a:pPr>
              <a:r>
                <a:rPr lang="vi-VN" sz="3600" i="1" dirty="0" smtClean="0">
                  <a:solidFill>
                    <a:srgbClr val="C00000"/>
                  </a:solidFill>
                  <a:latin typeface="UTM Avo"/>
                </a:rPr>
                <a:t>lực </a:t>
              </a:r>
              <a:r>
                <a:rPr lang="vi-VN" sz="3600" i="1" dirty="0">
                  <a:solidFill>
                    <a:srgbClr val="C00000"/>
                  </a:solidFill>
                  <a:latin typeface="UTM Avo"/>
                </a:rPr>
                <a:t>lượng lao động</a:t>
              </a:r>
              <a:endParaRPr lang="en-US" sz="3600" i="1" dirty="0">
                <a:solidFill>
                  <a:srgbClr val="C00000"/>
                </a:solidFill>
                <a:latin typeface="UTM Avo"/>
              </a:endParaRPr>
            </a:p>
          </p:txBody>
        </p:sp>
      </p:grpSp>
      <p:sp>
        <p:nvSpPr>
          <p:cNvPr id="37" name="TextBox 25"/>
          <p:cNvSpPr txBox="1"/>
          <p:nvPr/>
        </p:nvSpPr>
        <p:spPr>
          <a:xfrm>
            <a:off x="8975872" y="5712552"/>
            <a:ext cx="4204784" cy="436017"/>
          </a:xfrm>
          <a:prstGeom prst="rect">
            <a:avLst/>
          </a:prstGeom>
        </p:spPr>
        <p:txBody>
          <a:bodyPr wrap="square" lIns="0" tIns="0" rIns="0" bIns="0" rtlCol="0" anchor="t">
            <a:spAutoFit/>
          </a:bodyPr>
          <a:lstStyle/>
          <a:p>
            <a:pPr algn="ctr">
              <a:lnSpc>
                <a:spcPts val="3359"/>
              </a:lnSpc>
              <a:spcBef>
                <a:spcPct val="0"/>
              </a:spcBef>
            </a:pPr>
            <a:r>
              <a:rPr lang="en-US" sz="7200" b="1" i="1" dirty="0" err="1" smtClean="0">
                <a:solidFill>
                  <a:srgbClr val="C00000"/>
                </a:solidFill>
                <a:latin typeface="UTM Avo"/>
              </a:rPr>
              <a:t>Dồi</a:t>
            </a:r>
            <a:r>
              <a:rPr lang="en-US" sz="7200" b="1" i="1" dirty="0" smtClean="0">
                <a:solidFill>
                  <a:srgbClr val="C00000"/>
                </a:solidFill>
                <a:latin typeface="UTM Avo"/>
              </a:rPr>
              <a:t> </a:t>
            </a:r>
            <a:r>
              <a:rPr lang="en-US" sz="7200" b="1" i="1" dirty="0" err="1" smtClean="0">
                <a:solidFill>
                  <a:srgbClr val="C00000"/>
                </a:solidFill>
                <a:latin typeface="UTM Avo"/>
              </a:rPr>
              <a:t>dào</a:t>
            </a:r>
            <a:endParaRPr lang="en-US" sz="7200" b="1" i="1" dirty="0">
              <a:solidFill>
                <a:srgbClr val="C00000"/>
              </a:solidFill>
              <a:latin typeface="UTM Avo"/>
            </a:endParaRPr>
          </a:p>
        </p:txBody>
      </p:sp>
      <p:pic>
        <p:nvPicPr>
          <p:cNvPr id="1026" name="Picture 2" descr="Lao động là gì? Chính sách của Nhà nước về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6900289"/>
            <a:ext cx="5867400" cy="376867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14158822" y="2419291"/>
            <a:ext cx="3125192" cy="2523035"/>
            <a:chOff x="9318402" y="2643499"/>
            <a:chExt cx="3125192" cy="2523035"/>
          </a:xfrm>
        </p:grpSpPr>
        <p:sp>
          <p:nvSpPr>
            <p:cNvPr id="35" name="TextBox 21"/>
            <p:cNvSpPr txBox="1"/>
            <p:nvPr/>
          </p:nvSpPr>
          <p:spPr>
            <a:xfrm>
              <a:off x="9318402" y="2643499"/>
              <a:ext cx="3125192" cy="1599027"/>
            </a:xfrm>
            <a:prstGeom prst="rect">
              <a:avLst/>
            </a:prstGeom>
          </p:spPr>
          <p:txBody>
            <a:bodyPr lIns="0" tIns="0" rIns="0" bIns="0" rtlCol="0" anchor="t">
              <a:spAutoFit/>
            </a:bodyPr>
            <a:lstStyle/>
            <a:p>
              <a:pPr lvl="0" algn="ctr">
                <a:lnSpc>
                  <a:spcPts val="13999"/>
                </a:lnSpc>
                <a:spcBef>
                  <a:spcPct val="0"/>
                </a:spcBef>
              </a:pPr>
              <a:r>
                <a:rPr lang="en-US" sz="9999" dirty="0" smtClean="0">
                  <a:solidFill>
                    <a:srgbClr val="C62828"/>
                  </a:solidFill>
                  <a:latin typeface="Showcard Gothic" panose="04020904020102020604" pitchFamily="82" charset="0"/>
                </a:rPr>
                <a:t>49 </a:t>
              </a:r>
              <a:endParaRPr lang="en-US" sz="9999" dirty="0">
                <a:solidFill>
                  <a:srgbClr val="C62828"/>
                </a:solidFill>
                <a:latin typeface="Showcard Gothic" panose="04020904020102020604" pitchFamily="82" charset="0"/>
              </a:endParaRPr>
            </a:p>
          </p:txBody>
        </p:sp>
        <p:sp>
          <p:nvSpPr>
            <p:cNvPr id="36" name="TextBox 25"/>
            <p:cNvSpPr txBox="1"/>
            <p:nvPr/>
          </p:nvSpPr>
          <p:spPr>
            <a:xfrm>
              <a:off x="9389153" y="4294500"/>
              <a:ext cx="3026224" cy="872034"/>
            </a:xfrm>
            <a:prstGeom prst="rect">
              <a:avLst/>
            </a:prstGeom>
          </p:spPr>
          <p:txBody>
            <a:bodyPr lIns="0" tIns="0" rIns="0" bIns="0" rtlCol="0" anchor="t">
              <a:spAutoFit/>
            </a:bodyPr>
            <a:lstStyle/>
            <a:p>
              <a:pPr algn="ctr">
                <a:lnSpc>
                  <a:spcPts val="3359"/>
                </a:lnSpc>
                <a:spcBef>
                  <a:spcPct val="0"/>
                </a:spcBef>
              </a:pPr>
              <a:r>
                <a:rPr lang="en-US" sz="3600" i="1" dirty="0" err="1" smtClean="0">
                  <a:solidFill>
                    <a:srgbClr val="C00000"/>
                  </a:solidFill>
                  <a:latin typeface="UTM Avo"/>
                </a:rPr>
                <a:t>Triệu</a:t>
              </a:r>
              <a:r>
                <a:rPr lang="en-US" sz="3600" i="1" dirty="0" smtClean="0">
                  <a:solidFill>
                    <a:srgbClr val="C00000"/>
                  </a:solidFill>
                  <a:latin typeface="UTM Avo"/>
                </a:rPr>
                <a:t> </a:t>
              </a:r>
              <a:r>
                <a:rPr lang="en-US" sz="3600" i="1" dirty="0" err="1" smtClean="0">
                  <a:solidFill>
                    <a:srgbClr val="C00000"/>
                  </a:solidFill>
                  <a:latin typeface="UTM Avo"/>
                </a:rPr>
                <a:t>người</a:t>
              </a:r>
              <a:r>
                <a:rPr lang="en-US" sz="3600" i="1" dirty="0" smtClean="0">
                  <a:solidFill>
                    <a:srgbClr val="C00000"/>
                  </a:solidFill>
                  <a:latin typeface="UTM Avo"/>
                </a:rPr>
                <a:t> </a:t>
              </a:r>
              <a:br>
                <a:rPr lang="en-US" sz="3600" i="1" dirty="0" smtClean="0">
                  <a:solidFill>
                    <a:srgbClr val="C00000"/>
                  </a:solidFill>
                  <a:latin typeface="UTM Avo"/>
                </a:rPr>
              </a:br>
              <a:r>
                <a:rPr lang="en-US" sz="3600" i="1" dirty="0" err="1" smtClean="0">
                  <a:solidFill>
                    <a:srgbClr val="C00000"/>
                  </a:solidFill>
                  <a:latin typeface="UTM Avo"/>
                </a:rPr>
                <a:t>có</a:t>
              </a:r>
              <a:r>
                <a:rPr lang="en-US" sz="3600" i="1" dirty="0" smtClean="0">
                  <a:solidFill>
                    <a:srgbClr val="C00000"/>
                  </a:solidFill>
                  <a:latin typeface="UTM Avo"/>
                </a:rPr>
                <a:t> </a:t>
              </a:r>
              <a:r>
                <a:rPr lang="en-US" sz="3600" i="1" dirty="0" err="1">
                  <a:solidFill>
                    <a:srgbClr val="C00000"/>
                  </a:solidFill>
                  <a:latin typeface="UTM Avo"/>
                </a:rPr>
                <a:t>việc</a:t>
              </a:r>
              <a:r>
                <a:rPr lang="en-US" sz="3600" i="1" dirty="0">
                  <a:solidFill>
                    <a:srgbClr val="C00000"/>
                  </a:solidFill>
                  <a:latin typeface="UTM Avo"/>
                </a:rPr>
                <a:t> </a:t>
              </a:r>
              <a:r>
                <a:rPr lang="en-US" sz="3600" i="1" dirty="0" err="1">
                  <a:solidFill>
                    <a:srgbClr val="C00000"/>
                  </a:solidFill>
                  <a:latin typeface="UTM Avo"/>
                </a:rPr>
                <a:t>làm</a:t>
              </a:r>
              <a:r>
                <a:rPr lang="en-US" sz="3600" i="1" dirty="0">
                  <a:solidFill>
                    <a:srgbClr val="C00000"/>
                  </a:solidFill>
                  <a:latin typeface="UTM Avo"/>
                </a:rPr>
                <a:t> </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6"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circle(in)">
                                      <p:cBhvr>
                                        <p:cTn id="45" dur="20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ircle(in)">
                                      <p:cBhvr>
                                        <p:cTn id="50" dur="2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796070" y="169487"/>
            <a:ext cx="8248498" cy="2498471"/>
          </a:xfrm>
          <a:prstGeom prst="rect">
            <a:avLst/>
          </a:prstGeom>
        </p:spPr>
        <p:txBody>
          <a:bodyPr lIns="0" tIns="0" rIns="0" bIns="0" rtlCol="0" anchor="t">
            <a:spAutoFit/>
          </a:bodyPr>
          <a:lstStyle/>
          <a:p>
            <a:pPr algn="r">
              <a:lnSpc>
                <a:spcPts val="10207"/>
              </a:lnSpc>
            </a:pPr>
            <a:r>
              <a:rPr lang="en-US" sz="5900">
                <a:solidFill>
                  <a:srgbClr val="431096"/>
                </a:solidFill>
                <a:latin typeface="Paytone One"/>
              </a:rPr>
              <a:t>KHÁI QUÁT VỀ </a:t>
            </a:r>
          </a:p>
          <a:p>
            <a:pPr algn="r">
              <a:lnSpc>
                <a:spcPts val="10207"/>
              </a:lnSpc>
            </a:pPr>
            <a:r>
              <a:rPr lang="en-US" sz="5900">
                <a:solidFill>
                  <a:srgbClr val="431096"/>
                </a:solidFill>
                <a:latin typeface="Paytone One"/>
              </a:rPr>
              <a:t>ĐẶC ĐIỂM LAO ĐỘNG</a:t>
            </a:r>
          </a:p>
        </p:txBody>
      </p:sp>
      <p:grpSp>
        <p:nvGrpSpPr>
          <p:cNvPr id="6" name="Group 6"/>
          <p:cNvGrpSpPr/>
          <p:nvPr/>
        </p:nvGrpSpPr>
        <p:grpSpPr>
          <a:xfrm rot="8959574">
            <a:off x="5721043" y="-8348810"/>
            <a:ext cx="274711" cy="11053763"/>
            <a:chOff x="0" y="0"/>
            <a:chExt cx="72352" cy="2911279"/>
          </a:xfrm>
        </p:grpSpPr>
        <p:sp>
          <p:nvSpPr>
            <p:cNvPr id="7" name="Freeform 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8" name="TextBox 8"/>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4404763"/>
            <a:ext cx="16015868" cy="5392009"/>
          </a:xfrm>
          <a:custGeom>
            <a:avLst/>
            <a:gdLst/>
            <a:ahLst/>
            <a:cxnLst/>
            <a:rect l="l" t="t" r="r" b="b"/>
            <a:pathLst>
              <a:path w="16015868" h="5392009">
                <a:moveTo>
                  <a:pt x="0" y="0"/>
                </a:moveTo>
                <a:lnTo>
                  <a:pt x="16015868" y="0"/>
                </a:lnTo>
                <a:lnTo>
                  <a:pt x="16015868" y="5392009"/>
                </a:lnTo>
                <a:lnTo>
                  <a:pt x="0" y="5392009"/>
                </a:lnTo>
                <a:lnTo>
                  <a:pt x="0" y="0"/>
                </a:lnTo>
                <a:close/>
              </a:path>
            </a:pathLst>
          </a:custGeom>
          <a:blipFill>
            <a:blip r:embed="rId2"/>
            <a:stretch>
              <a:fillRect/>
            </a:stretch>
          </a:blipFill>
        </p:spPr>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a:solidFill>
                  <a:srgbClr val="F4F5D3"/>
                </a:solidFill>
                <a:latin typeface="Paytone One"/>
              </a:rPr>
              <a:t>NHÓM 1</a:t>
            </a:r>
          </a:p>
        </p:txBody>
      </p:sp>
      <p:sp>
        <p:nvSpPr>
          <p:cNvPr id="11" name="TextBox 11"/>
          <p:cNvSpPr txBox="1"/>
          <p:nvPr/>
        </p:nvSpPr>
        <p:spPr>
          <a:xfrm>
            <a:off x="1741178" y="3515827"/>
            <a:ext cx="14590912" cy="539187"/>
          </a:xfrm>
          <a:prstGeom prst="rect">
            <a:avLst/>
          </a:prstGeom>
        </p:spPr>
        <p:txBody>
          <a:bodyPr lIns="0" tIns="0" rIns="0" bIns="0" rtlCol="0" anchor="t">
            <a:spAutoFit/>
          </a:bodyPr>
          <a:lstStyle/>
          <a:p>
            <a:pPr algn="ctr">
              <a:lnSpc>
                <a:spcPts val="4479"/>
              </a:lnSpc>
              <a:spcBef>
                <a:spcPct val="0"/>
              </a:spcBef>
            </a:pPr>
            <a:r>
              <a:rPr lang="en-US" sz="3199" dirty="0">
                <a:solidFill>
                  <a:srgbClr val="000000"/>
                </a:solidFill>
                <a:latin typeface="#9Slide03 Cabin Condensed" panose="00000506000000000000" pitchFamily="2" charset="-93"/>
              </a:rPr>
              <a:t>LỰC LƯỢNG LAO ĐỘNG VIỆT NAM, GIAI ĐOẠN 2019 – 2023 (TRIỆU NGƯỜI)</a:t>
            </a: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8023" y="2143145"/>
            <a:ext cx="2689411" cy="2311212"/>
            <a:chOff x="0" y="0"/>
            <a:chExt cx="3585881" cy="3081616"/>
          </a:xfrm>
        </p:grpSpPr>
        <p:grpSp>
          <p:nvGrpSpPr>
            <p:cNvPr id="9" name="Group 9"/>
            <p:cNvGrpSpPr/>
            <p:nvPr/>
          </p:nvGrpSpPr>
          <p:grpSpPr>
            <a:xfrm>
              <a:off x="0" y="0"/>
              <a:ext cx="3585881" cy="3081616"/>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1" name="TextBox 1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4033" y="121589"/>
              <a:ext cx="3277814" cy="2838439"/>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064" r="-15064"/>
                </a:stretch>
              </a:blipFill>
            </p:spPr>
          </p:sp>
        </p:grpSp>
      </p:grpSp>
      <p:grpSp>
        <p:nvGrpSpPr>
          <p:cNvPr id="14" name="Group 14"/>
          <p:cNvGrpSpPr/>
          <p:nvPr/>
        </p:nvGrpSpPr>
        <p:grpSpPr>
          <a:xfrm>
            <a:off x="862453" y="5809566"/>
            <a:ext cx="2689411" cy="2311212"/>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77978" y="5900757"/>
            <a:ext cx="2458360" cy="2128829"/>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730" r="-7730"/>
              </a:stretch>
            </a:blipFill>
          </p:spPr>
        </p:sp>
      </p:grpSp>
      <p:sp>
        <p:nvSpPr>
          <p:cNvPr id="21" name="Freeform 21"/>
          <p:cNvSpPr/>
          <p:nvPr/>
        </p:nvSpPr>
        <p:spPr>
          <a:xfrm>
            <a:off x="1342651" y="6050108"/>
            <a:ext cx="1854602" cy="1847647"/>
          </a:xfrm>
          <a:custGeom>
            <a:avLst/>
            <a:gdLst/>
            <a:ahLst/>
            <a:cxnLst/>
            <a:rect l="l" t="t" r="r" b="b"/>
            <a:pathLst>
              <a:path w="1854602" h="1847647">
                <a:moveTo>
                  <a:pt x="0" y="0"/>
                </a:moveTo>
                <a:lnTo>
                  <a:pt x="1854602" y="0"/>
                </a:lnTo>
                <a:lnTo>
                  <a:pt x="1854602" y="1847647"/>
                </a:lnTo>
                <a:lnTo>
                  <a:pt x="0" y="1847647"/>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2" name="TextBox 22"/>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23" name="TextBox 23"/>
          <p:cNvSpPr txBox="1"/>
          <p:nvPr/>
        </p:nvSpPr>
        <p:spPr>
          <a:xfrm>
            <a:off x="4030107" y="2320973"/>
            <a:ext cx="13638360" cy="615553"/>
          </a:xfrm>
          <a:prstGeom prst="rect">
            <a:avLst/>
          </a:prstGeom>
        </p:spPr>
        <p:txBody>
          <a:bodyPr lIns="0" tIns="0" rIns="0" bIns="0" rtlCol="0" anchor="t">
            <a:spAutoFit/>
          </a:bodyPr>
          <a:lstStyle/>
          <a:p>
            <a:pPr algn="l">
              <a:lnSpc>
                <a:spcPts val="4806"/>
              </a:lnSpc>
            </a:pPr>
            <a:r>
              <a:rPr lang="en-US" sz="4253" b="1" dirty="0" smtClean="0">
                <a:solidFill>
                  <a:srgbClr val="C00000"/>
                </a:solidFill>
                <a:latin typeface="#9Slide03 Cabin Condensed" panose="00000506000000000000" pitchFamily="2" charset="-93"/>
              </a:rPr>
              <a:t>TỈ LỆ THẤT NGHIỆP</a:t>
            </a:r>
            <a:endParaRPr lang="en-US" sz="4253" b="1" dirty="0">
              <a:solidFill>
                <a:srgbClr val="C00000"/>
              </a:solidFill>
              <a:latin typeface="#9Slide03 Cabin Condensed" panose="00000506000000000000" pitchFamily="2" charset="-93"/>
            </a:endParaRPr>
          </a:p>
        </p:txBody>
      </p:sp>
      <p:sp>
        <p:nvSpPr>
          <p:cNvPr id="24" name="TextBox 24"/>
          <p:cNvSpPr txBox="1"/>
          <p:nvPr/>
        </p:nvSpPr>
        <p:spPr>
          <a:xfrm>
            <a:off x="4030107" y="3063780"/>
            <a:ext cx="13014461" cy="2356543"/>
          </a:xfrm>
          <a:prstGeom prst="rect">
            <a:avLst/>
          </a:prstGeom>
        </p:spPr>
        <p:txBody>
          <a:bodyPr wrap="square" lIns="0" tIns="0" rIns="0" bIns="0" rtlCol="0" anchor="t">
            <a:spAutoFit/>
          </a:bodyPr>
          <a:lstStyle/>
          <a:p>
            <a:pPr algn="just">
              <a:lnSpc>
                <a:spcPct val="150000"/>
              </a:lnSpc>
            </a:pPr>
            <a:r>
              <a:rPr lang="en-US" sz="2552" dirty="0" err="1" smtClean="0">
                <a:solidFill>
                  <a:srgbClr val="000000"/>
                </a:solidFill>
                <a:latin typeface="#9Slide03 Cabin Condensed" panose="00000506000000000000" pitchFamily="2" charset="-93"/>
              </a:rPr>
              <a:t>Là</a:t>
            </a:r>
            <a:r>
              <a:rPr lang="en-US" sz="2552" dirty="0" smtClean="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người</a:t>
            </a:r>
            <a:r>
              <a:rPr lang="en-US" sz="2552" dirty="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từ</a:t>
            </a:r>
            <a:r>
              <a:rPr lang="en-US" sz="2552" dirty="0" smtClean="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đủ</a:t>
            </a:r>
            <a:r>
              <a:rPr lang="en-US" sz="2552" b="1" dirty="0">
                <a:solidFill>
                  <a:srgbClr val="C00000"/>
                </a:solidFill>
                <a:latin typeface="#9Slide03 Cabin Condensed" panose="00000506000000000000" pitchFamily="2" charset="-93"/>
              </a:rPr>
              <a:t> 15 </a:t>
            </a:r>
            <a:r>
              <a:rPr lang="en-US" sz="2552" b="1" dirty="0" err="1">
                <a:solidFill>
                  <a:srgbClr val="C00000"/>
                </a:solidFill>
                <a:latin typeface="#9Slide03 Cabin Condensed" panose="00000506000000000000" pitchFamily="2" charset="-93"/>
              </a:rPr>
              <a:t>tuổi</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trở</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lên</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mà</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trong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kỳ</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tham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chiếu</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có</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đầy</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đủ</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cả</a:t>
            </a:r>
            <a:r>
              <a:rPr lang="en-US" sz="2552" b="1" dirty="0">
                <a:solidFill>
                  <a:srgbClr val="C00000"/>
                </a:solidFill>
                <a:latin typeface="#9Slide03 Cabin Condensed" panose="00000506000000000000" pitchFamily="2" charset="-93"/>
              </a:rPr>
              <a:t> 03 </a:t>
            </a:r>
            <a:r>
              <a:rPr lang="en-US" sz="2552" b="1" dirty="0" err="1">
                <a:solidFill>
                  <a:srgbClr val="C00000"/>
                </a:solidFill>
                <a:latin typeface="#9Slide03 Cabin Condensed" panose="00000506000000000000" pitchFamily="2" charset="-93"/>
              </a:rPr>
              <a:t>yếu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tố</a:t>
            </a:r>
            <a:r>
              <a:rPr lang="en-US" sz="2552" b="1" dirty="0">
                <a:solidFill>
                  <a:srgbClr val="C00000"/>
                </a:solidFill>
                <a:latin typeface="#9Slide03 Cabin Condensed" panose="00000506000000000000" pitchFamily="2" charset="-93"/>
              </a:rPr>
              <a:t>: </a:t>
            </a:r>
            <a:endParaRPr lang="en-US" sz="2552" b="1" dirty="0" smtClean="0">
              <a:solidFill>
                <a:srgbClr val="C00000"/>
              </a:solidFill>
              <a:latin typeface="#9Slide03 Cabin Condensed" panose="00000506000000000000" pitchFamily="2" charset="-93"/>
            </a:endParaRPr>
          </a:p>
          <a:p>
            <a:pPr marL="457200" indent="-457200" algn="just">
              <a:lnSpc>
                <a:spcPct val="150000"/>
              </a:lnSpc>
              <a:buFont typeface="Arial" panose="020B0604020202020204" pitchFamily="34" charset="0"/>
              <a:buChar char="•"/>
            </a:pPr>
            <a:r>
              <a:rPr lang="en-US" sz="2552" dirty="0" err="1" smtClean="0">
                <a:solidFill>
                  <a:srgbClr val="000000"/>
                </a:solidFill>
                <a:latin typeface="#9Slide03 Cabin Condensed" panose="00000506000000000000" pitchFamily="2" charset="-93"/>
              </a:rPr>
              <a:t>Hiện</a:t>
            </a:r>
            <a:r>
              <a:rPr lang="en-US" sz="2552" dirty="0" smtClean="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không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làm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việc</a:t>
            </a:r>
            <a:r>
              <a:rPr lang="en-US" sz="2552" dirty="0">
                <a:solidFill>
                  <a:srgbClr val="000000"/>
                </a:solidFill>
                <a:latin typeface="#9Slide03 Cabin Condensed" panose="00000506000000000000" pitchFamily="2" charset="-93"/>
              </a:rPr>
              <a:t>, </a:t>
            </a:r>
            <a:endParaRPr lang="en-US" sz="2552" dirty="0" smtClean="0">
              <a:solidFill>
                <a:srgbClr val="000000"/>
              </a:solidFill>
              <a:latin typeface="#9Slide03 Cabin Condensed" panose="00000506000000000000" pitchFamily="2" charset="-93"/>
            </a:endParaRPr>
          </a:p>
          <a:p>
            <a:pPr marL="457200" indent="-457200" algn="just">
              <a:lnSpc>
                <a:spcPct val="150000"/>
              </a:lnSpc>
              <a:buFont typeface="Arial" panose="020B0604020202020204" pitchFamily="34" charset="0"/>
              <a:buChar char="•"/>
            </a:pPr>
            <a:r>
              <a:rPr lang="en-US" sz="2552" b="1" dirty="0" err="1" smtClean="0">
                <a:solidFill>
                  <a:srgbClr val="C00000"/>
                </a:solidFill>
                <a:latin typeface="#9Slide03 Cabin Condensed" panose="00000506000000000000" pitchFamily="2" charset="-93"/>
              </a:rPr>
              <a:t>Đang</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tìm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kiếm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việc</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làm</a:t>
            </a:r>
            <a:r>
              <a:rPr lang="en-US" sz="2552" dirty="0" smtClean="0">
                <a:solidFill>
                  <a:srgbClr val="000000"/>
                </a:solidFill>
                <a:latin typeface="#9Slide03 Cabin Condensed" panose="00000506000000000000" pitchFamily="2" charset="-93"/>
              </a:rPr>
              <a:t> </a:t>
            </a:r>
          </a:p>
          <a:p>
            <a:pPr marL="457200" indent="-457200" algn="just">
              <a:lnSpc>
                <a:spcPct val="150000"/>
              </a:lnSpc>
              <a:buFont typeface="Arial" panose="020B0604020202020204" pitchFamily="34" charset="0"/>
              <a:buChar char="•"/>
            </a:pPr>
            <a:r>
              <a:rPr lang="en-US" sz="2552" dirty="0" err="1" smtClean="0">
                <a:solidFill>
                  <a:srgbClr val="000000"/>
                </a:solidFill>
                <a:latin typeface="#9Slide03 Cabin Condensed" panose="00000506000000000000" pitchFamily="2" charset="-93"/>
              </a:rPr>
              <a:t>Và</a:t>
            </a:r>
            <a:r>
              <a:rPr lang="en-US" sz="2552" dirty="0" smtClean="0">
                <a:solidFill>
                  <a:srgbClr val="000000"/>
                </a:solidFill>
                <a:latin typeface="#9Slide03 Cabin Condensed" panose="00000506000000000000" pitchFamily="2" charset="-93"/>
              </a:rPr>
              <a:t> </a:t>
            </a:r>
            <a:r>
              <a:rPr lang="en-US" sz="2552" b="1" dirty="0" err="1" smtClean="0">
                <a:solidFill>
                  <a:srgbClr val="C00000"/>
                </a:solidFill>
                <a:latin typeface="#9Slide03 Cabin Condensed" panose="00000506000000000000" pitchFamily="2" charset="-93"/>
              </a:rPr>
              <a:t>sẵn</a:t>
            </a:r>
            <a:r>
              <a:rPr lang="en-US" sz="2552" b="1" dirty="0" smtClean="0">
                <a:solidFill>
                  <a:srgbClr val="C00000"/>
                </a:solidFill>
                <a:latin typeface="#9Slide03 Cabin Condensed" panose="00000506000000000000" pitchFamily="2" charset="-93"/>
              </a:rPr>
              <a:t> </a:t>
            </a:r>
            <a:r>
              <a:rPr lang="en-US" sz="2552" b="1" dirty="0" err="1" smtClean="0">
                <a:solidFill>
                  <a:srgbClr val="C00000"/>
                </a:solidFill>
                <a:latin typeface="#9Slide03 Cabin Condensed" panose="00000506000000000000" pitchFamily="2" charset="-93"/>
              </a:rPr>
              <a:t>sàng</a:t>
            </a:r>
            <a:r>
              <a:rPr lang="en-US" sz="2552" b="1" dirty="0" smtClean="0">
                <a:solidFill>
                  <a:srgbClr val="C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làm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việc</a:t>
            </a:r>
            <a:r>
              <a:rPr lang="en-US" sz="2552" dirty="0" smtClean="0">
                <a:solidFill>
                  <a:srgbClr val="000000"/>
                </a:solidFill>
                <a:latin typeface="#9Slide03 Cabin Condensed" panose="00000506000000000000" pitchFamily="2" charset="-93"/>
              </a:rPr>
              <a:t>.</a:t>
            </a:r>
            <a:endParaRPr lang="en-US" sz="2552" dirty="0">
              <a:solidFill>
                <a:srgbClr val="000000"/>
              </a:solidFill>
              <a:latin typeface="#9Slide03 Cabin Condensed" panose="00000506000000000000" pitchFamily="2" charset="-93"/>
            </a:endParaRPr>
          </a:p>
        </p:txBody>
      </p:sp>
      <p:sp>
        <p:nvSpPr>
          <p:cNvPr id="25" name="TextBox 25"/>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smtClean="0">
                <a:solidFill>
                  <a:srgbClr val="F4F5D3"/>
                </a:solidFill>
                <a:latin typeface="Paytone One"/>
              </a:rPr>
              <a:t>NHÓM 1 </a:t>
            </a:r>
            <a:endParaRPr lang="en-US" sz="7300" dirty="0">
              <a:solidFill>
                <a:srgbClr val="F4F5D3"/>
              </a:solidFill>
              <a:latin typeface="Paytone One"/>
            </a:endParaRPr>
          </a:p>
        </p:txBody>
      </p:sp>
      <p:sp>
        <p:nvSpPr>
          <p:cNvPr id="26" name="TextBox 26"/>
          <p:cNvSpPr txBox="1"/>
          <p:nvPr/>
        </p:nvSpPr>
        <p:spPr>
          <a:xfrm>
            <a:off x="3704912" y="6478971"/>
            <a:ext cx="13638360" cy="615553"/>
          </a:xfrm>
          <a:prstGeom prst="rect">
            <a:avLst/>
          </a:prstGeom>
        </p:spPr>
        <p:txBody>
          <a:bodyPr lIns="0" tIns="0" rIns="0" bIns="0" rtlCol="0" anchor="t">
            <a:spAutoFit/>
          </a:bodyPr>
          <a:lstStyle/>
          <a:p>
            <a:pPr algn="l">
              <a:lnSpc>
                <a:spcPts val="4806"/>
              </a:lnSpc>
            </a:pPr>
            <a:r>
              <a:rPr lang="en-US" sz="4253" b="1" dirty="0" smtClean="0">
                <a:solidFill>
                  <a:srgbClr val="C00000"/>
                </a:solidFill>
                <a:latin typeface="#9Slide03 Cabin Condensed" panose="00000506000000000000" pitchFamily="2" charset="-93"/>
              </a:rPr>
              <a:t>TỈ LỆ THIẾU VIỆC LÀM</a:t>
            </a:r>
            <a:endParaRPr lang="en-US" sz="4253" b="1" dirty="0">
              <a:solidFill>
                <a:srgbClr val="C00000"/>
              </a:solidFill>
              <a:latin typeface="#9Slide03 Cabin Condensed" panose="00000506000000000000" pitchFamily="2" charset="-93"/>
            </a:endParaRPr>
          </a:p>
        </p:txBody>
      </p:sp>
      <p:sp>
        <p:nvSpPr>
          <p:cNvPr id="27" name="TextBox 27"/>
          <p:cNvSpPr txBox="1"/>
          <p:nvPr/>
        </p:nvSpPr>
        <p:spPr>
          <a:xfrm>
            <a:off x="3667389" y="7035993"/>
            <a:ext cx="13554388" cy="2945678"/>
          </a:xfrm>
          <a:prstGeom prst="rect">
            <a:avLst/>
          </a:prstGeom>
        </p:spPr>
        <p:txBody>
          <a:bodyPr lIns="0" tIns="0" rIns="0" bIns="0" rtlCol="0" anchor="t">
            <a:spAutoFit/>
          </a:bodyPr>
          <a:lstStyle/>
          <a:p>
            <a:pPr algn="just">
              <a:lnSpc>
                <a:spcPct val="150000"/>
              </a:lnSpc>
            </a:pPr>
            <a:r>
              <a:rPr lang="en-US" sz="2552" dirty="0" err="1" smtClean="0">
                <a:solidFill>
                  <a:srgbClr val="000000"/>
                </a:solidFill>
                <a:latin typeface="#9Slide03 Cabin Condensed" panose="00000506000000000000" pitchFamily="2" charset="-93"/>
              </a:rPr>
              <a:t>Gồm</a:t>
            </a:r>
            <a:r>
              <a:rPr lang="en-US" sz="2552" dirty="0" smtClean="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những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người</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có</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việc</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trong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gian</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tham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chiếu</a:t>
            </a:r>
            <a:r>
              <a:rPr lang="en-US" sz="2552" dirty="0">
                <a:solidFill>
                  <a:srgbClr val="000000"/>
                </a:solidFill>
                <a:latin typeface="#9Slide03 Cabin Condensed" panose="00000506000000000000" pitchFamily="2" charset="-93"/>
              </a:rPr>
              <a:t> 07 </a:t>
            </a:r>
            <a:r>
              <a:rPr lang="en-US" sz="2552" dirty="0" err="1">
                <a:solidFill>
                  <a:srgbClr val="000000"/>
                </a:solidFill>
                <a:latin typeface="#9Slide03 Cabin Condensed" panose="00000506000000000000" pitchFamily="2" charset="-93"/>
              </a:rPr>
              <a:t>ngày</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trước</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điểm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quan</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sát</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thoả</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mãn</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cả</a:t>
            </a:r>
            <a:r>
              <a:rPr lang="en-US" sz="2552" b="1" dirty="0">
                <a:solidFill>
                  <a:srgbClr val="C00000"/>
                </a:solidFill>
                <a:latin typeface="#9Slide03 Cabin Condensed" panose="00000506000000000000" pitchFamily="2" charset="-93"/>
              </a:rPr>
              <a:t> 03 </a:t>
            </a:r>
            <a:r>
              <a:rPr lang="en-US" sz="2552" b="1" dirty="0" err="1">
                <a:solidFill>
                  <a:srgbClr val="C00000"/>
                </a:solidFill>
                <a:latin typeface="#9Slide03 Cabin Condensed" panose="00000506000000000000" pitchFamily="2" charset="-93"/>
              </a:rPr>
              <a:t>tiêu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chuẩn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sau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đây</a:t>
            </a:r>
            <a:r>
              <a:rPr lang="en-US" sz="2552" b="1" dirty="0">
                <a:solidFill>
                  <a:srgbClr val="C00000"/>
                </a:solidFill>
                <a:latin typeface="#9Slide03 Cabin Condensed" panose="00000506000000000000" pitchFamily="2" charset="-93"/>
              </a:rPr>
              <a:t>:</a:t>
            </a:r>
          </a:p>
          <a:p>
            <a:pPr algn="just">
              <a:lnSpc>
                <a:spcPct val="150000"/>
              </a:lnSpc>
            </a:pPr>
            <a:r>
              <a:rPr lang="en-US" sz="2552" dirty="0">
                <a:solidFill>
                  <a:srgbClr val="000000"/>
                </a:solidFill>
                <a:latin typeface="#9Slide03 Cabin Condensed" panose="00000506000000000000" pitchFamily="2" charset="-93"/>
              </a:rPr>
              <a:t> - </a:t>
            </a:r>
            <a:r>
              <a:rPr lang="en-US" sz="2552" dirty="0" err="1">
                <a:solidFill>
                  <a:srgbClr val="000000"/>
                </a:solidFill>
                <a:latin typeface="#9Slide03 Cabin Condensed" panose="00000506000000000000" pitchFamily="2" charset="-93"/>
              </a:rPr>
              <a:t>Thực</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tế</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họ</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đã</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làm</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dưới</a:t>
            </a:r>
            <a:r>
              <a:rPr lang="en-US" sz="2552" b="1" dirty="0">
                <a:solidFill>
                  <a:srgbClr val="C00000"/>
                </a:solidFill>
                <a:latin typeface="#9Slide03 Cabin Condensed" panose="00000506000000000000" pitchFamily="2" charset="-93"/>
              </a:rPr>
              <a:t> </a:t>
            </a:r>
            <a:r>
              <a:rPr lang="en-US" sz="2552" b="1" dirty="0" smtClean="0">
                <a:solidFill>
                  <a:srgbClr val="C00000"/>
                </a:solidFill>
                <a:latin typeface="#9Slide03 Cabin Condensed" panose="00000506000000000000" pitchFamily="2" charset="-93"/>
              </a:rPr>
              <a:t>35 </a:t>
            </a:r>
            <a:r>
              <a:rPr lang="en-US" sz="2552" b="1" dirty="0" err="1">
                <a:solidFill>
                  <a:srgbClr val="C00000"/>
                </a:solidFill>
                <a:latin typeface="#9Slide03 Cabin Condensed" panose="00000506000000000000" pitchFamily="2" charset="-93"/>
              </a:rPr>
              <a:t>giờ</a:t>
            </a:r>
            <a:r>
              <a:rPr lang="en-US" sz="2552" b="1" dirty="0">
                <a:solidFill>
                  <a:srgbClr val="C00000"/>
                </a:solidFill>
                <a:latin typeface="#9Slide03 Cabin Condensed" panose="00000506000000000000" pitchFamily="2" charset="-93"/>
              </a:rPr>
              <a:t>.</a:t>
            </a:r>
          </a:p>
          <a:p>
            <a:pPr algn="just">
              <a:lnSpc>
                <a:spcPct val="150000"/>
              </a:lnSpc>
            </a:pPr>
            <a:r>
              <a:rPr lang="en-US" sz="2552" dirty="0">
                <a:solidFill>
                  <a:srgbClr val="000000"/>
                </a:solidFill>
                <a:latin typeface="#9Slide03 Cabin Condensed" panose="00000506000000000000" pitchFamily="2" charset="-93"/>
              </a:rPr>
              <a:t> - </a:t>
            </a:r>
            <a:r>
              <a:rPr lang="en-US" sz="2552" b="1" dirty="0" err="1">
                <a:solidFill>
                  <a:srgbClr val="C00000"/>
                </a:solidFill>
                <a:latin typeface="#9Slide03 Cabin Condensed" panose="00000506000000000000" pitchFamily="2" charset="-93"/>
              </a:rPr>
              <a:t>Mong</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muốn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việc</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thêm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giờ</a:t>
            </a:r>
            <a:endParaRPr lang="en-US" sz="2552" dirty="0">
              <a:solidFill>
                <a:srgbClr val="000000"/>
              </a:solidFill>
              <a:latin typeface="#9Slide03 Cabin Condensed" panose="00000506000000000000" pitchFamily="2" charset="-93"/>
            </a:endParaRPr>
          </a:p>
          <a:p>
            <a:pPr algn="just">
              <a:lnSpc>
                <a:spcPct val="150000"/>
              </a:lnSpc>
            </a:pP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Sẵn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sàng</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việc</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thêm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giờ</a:t>
            </a:r>
            <a:endParaRPr lang="en-US" sz="2552" dirty="0">
              <a:solidFill>
                <a:srgbClr val="000000"/>
              </a:solidFill>
              <a:latin typeface="#9Slide03 Cabin Condensed" panose="00000506000000000000" pitchFamily="2" charset="-93"/>
            </a:endParaRPr>
          </a:p>
        </p:txBody>
      </p:sp>
      <p:grpSp>
        <p:nvGrpSpPr>
          <p:cNvPr id="42" name="Group 41"/>
          <p:cNvGrpSpPr/>
          <p:nvPr/>
        </p:nvGrpSpPr>
        <p:grpSpPr>
          <a:xfrm>
            <a:off x="7959025" y="3766410"/>
            <a:ext cx="9922587" cy="1886795"/>
            <a:chOff x="-9989446" y="3957240"/>
            <a:chExt cx="13261692" cy="2521731"/>
          </a:xfrm>
        </p:grpSpPr>
        <p:grpSp>
          <p:nvGrpSpPr>
            <p:cNvPr id="39" name="Group 38"/>
            <p:cNvGrpSpPr/>
            <p:nvPr/>
          </p:nvGrpSpPr>
          <p:grpSpPr>
            <a:xfrm>
              <a:off x="-9989446" y="3957240"/>
              <a:ext cx="13261692" cy="2521731"/>
              <a:chOff x="2314101" y="3638247"/>
              <a:chExt cx="13261692" cy="3553620"/>
            </a:xfrm>
          </p:grpSpPr>
          <p:grpSp>
            <p:nvGrpSpPr>
              <p:cNvPr id="28" name="Group 2"/>
              <p:cNvGrpSpPr/>
              <p:nvPr/>
            </p:nvGrpSpPr>
            <p:grpSpPr>
              <a:xfrm>
                <a:off x="2314101" y="3638247"/>
                <a:ext cx="13261692" cy="3553620"/>
                <a:chOff x="0" y="-57150"/>
                <a:chExt cx="3492791" cy="935933"/>
              </a:xfrm>
              <a:solidFill>
                <a:schemeClr val="bg1"/>
              </a:solidFill>
            </p:grpSpPr>
            <p:sp>
              <p:nvSpPr>
                <p:cNvPr id="29" name="Freeform 3"/>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0" name="TextBox 4"/>
                <p:cNvSpPr txBox="1"/>
                <p:nvPr/>
              </p:nvSpPr>
              <p:spPr>
                <a:xfrm>
                  <a:off x="0" y="-57150"/>
                  <a:ext cx="3492791" cy="665864"/>
                </a:xfrm>
                <a:prstGeom prst="rect">
                  <a:avLst/>
                </a:prstGeom>
                <a:gradFill rotWithShape="1">
                  <a:gsLst>
                    <a:gs pos="0">
                      <a:srgbClr val="51048D">
                        <a:alpha val="100000"/>
                      </a:srgbClr>
                    </a:gs>
                    <a:gs pos="50000">
                      <a:srgbClr val="054CC4">
                        <a:alpha val="100000"/>
                      </a:srgbClr>
                    </a:gs>
                    <a:gs pos="100000">
                      <a:srgbClr val="C405B7">
                        <a:alpha val="100000"/>
                      </a:srgbClr>
                    </a:gs>
                  </a:gsLst>
                  <a:lin ang="0"/>
                </a:gradFill>
              </p:spPr>
              <p:txBody>
                <a:bodyPr lIns="50800" tIns="50800" rIns="50800" bIns="50800" rtlCol="0" anchor="ctr"/>
                <a:lstStyle/>
                <a:p>
                  <a:pPr algn="ctr">
                    <a:lnSpc>
                      <a:spcPts val="3662"/>
                    </a:lnSpc>
                  </a:pPr>
                  <a:endParaRPr sz="1200">
                    <a:solidFill>
                      <a:srgbClr val="002060"/>
                    </a:solidFill>
                  </a:endParaRPr>
                </a:p>
              </p:txBody>
            </p:sp>
          </p:grpSp>
          <p:sp>
            <p:nvSpPr>
              <p:cNvPr id="31" name="TextBox 5"/>
              <p:cNvSpPr txBox="1"/>
              <p:nvPr/>
            </p:nvSpPr>
            <p:spPr>
              <a:xfrm>
                <a:off x="2602214" y="4718141"/>
                <a:ext cx="12711392" cy="1255954"/>
              </a:xfrm>
              <a:prstGeom prst="rect">
                <a:avLst/>
              </a:prstGeom>
              <a:noFill/>
            </p:spPr>
            <p:txBody>
              <a:bodyPr wrap="square" lIns="0" tIns="0" rIns="0" bIns="0" rtlCol="0" anchor="t">
                <a:spAutoFit/>
              </a:bodyPr>
              <a:lstStyle/>
              <a:p>
                <a:pPr algn="ctr">
                  <a:lnSpc>
                    <a:spcPts val="5179"/>
                  </a:lnSpc>
                  <a:spcBef>
                    <a:spcPct val="0"/>
                  </a:spcBef>
                </a:pPr>
                <a:r>
                  <a:rPr lang="en-US" sz="2800" b="1" dirty="0" err="1" smtClean="0">
                    <a:solidFill>
                      <a:srgbClr val="FFFF00"/>
                    </a:solidFill>
                    <a:latin typeface="#9Slide03 Cabin Condensed" panose="00000506000000000000" pitchFamily="2" charset="-93"/>
                  </a:rPr>
                  <a:t>Tỷ</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lệ</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thất</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nghiệp</a:t>
                </a:r>
                <a:r>
                  <a:rPr lang="en-US" sz="2800" b="1" dirty="0" smtClean="0">
                    <a:solidFill>
                      <a:srgbClr val="FFFF00"/>
                    </a:solidFill>
                    <a:latin typeface="#9Slide03 Cabin Condensed" panose="00000506000000000000" pitchFamily="2" charset="-93"/>
                  </a:rPr>
                  <a:t>  =                                                x 100  </a:t>
                </a:r>
                <a:r>
                  <a:rPr lang="en-US" sz="2800" b="1" i="1" dirty="0" smtClean="0">
                    <a:solidFill>
                      <a:srgbClr val="FFFF00"/>
                    </a:solidFill>
                    <a:latin typeface="#9Slide03 Cabin Condensed" panose="00000506000000000000" pitchFamily="2" charset="-93"/>
                  </a:rPr>
                  <a:t>(</a:t>
                </a:r>
                <a:r>
                  <a:rPr lang="en-US" sz="2800" b="1" i="1" dirty="0" err="1" smtClean="0">
                    <a:solidFill>
                      <a:srgbClr val="FFFF00"/>
                    </a:solidFill>
                    <a:latin typeface="#9Slide03 Cabin Condensed" panose="00000506000000000000" pitchFamily="2" charset="-93"/>
                  </a:rPr>
                  <a:t>Đơn</a:t>
                </a:r>
                <a:r>
                  <a:rPr lang="en-US" sz="2800" b="1" i="1" dirty="0" smtClean="0">
                    <a:solidFill>
                      <a:srgbClr val="FFFF00"/>
                    </a:solidFill>
                    <a:latin typeface="#9Slide03 Cabin Condensed" panose="00000506000000000000" pitchFamily="2" charset="-93"/>
                  </a:rPr>
                  <a:t> </a:t>
                </a:r>
                <a:r>
                  <a:rPr lang="en-US" sz="2800" b="1" i="1" dirty="0" err="1">
                    <a:solidFill>
                      <a:srgbClr val="FFFF00"/>
                    </a:solidFill>
                    <a:latin typeface="#9Slide03 Cabin Condensed" panose="00000506000000000000" pitchFamily="2" charset="-93"/>
                  </a:rPr>
                  <a:t>vị</a:t>
                </a:r>
                <a:r>
                  <a:rPr lang="en-US" sz="2800" b="1" i="1" dirty="0" smtClean="0">
                    <a:solidFill>
                      <a:srgbClr val="FFFF00"/>
                    </a:solidFill>
                    <a:latin typeface="#9Slide03 Cabin Condensed" panose="00000506000000000000" pitchFamily="2" charset="-93"/>
                  </a:rPr>
                  <a:t>: %)</a:t>
                </a:r>
                <a:endParaRPr lang="en-US" sz="2800" b="1" i="1" dirty="0">
                  <a:solidFill>
                    <a:srgbClr val="FFFF00"/>
                  </a:solidFill>
                  <a:latin typeface="#9Slide03 Cabin Condensed" panose="00000506000000000000" pitchFamily="2" charset="-93"/>
                </a:endParaRPr>
              </a:p>
            </p:txBody>
          </p:sp>
          <p:sp>
            <p:nvSpPr>
              <p:cNvPr id="33" name="AutoShape 8"/>
              <p:cNvSpPr/>
              <p:nvPr/>
            </p:nvSpPr>
            <p:spPr>
              <a:xfrm flipV="1">
                <a:off x="8280944" y="6231888"/>
                <a:ext cx="2954588" cy="27197"/>
              </a:xfrm>
              <a:prstGeom prst="line">
                <a:avLst/>
              </a:pr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4" name="TextBox 16"/>
              <p:cNvSpPr txBox="1"/>
              <p:nvPr/>
            </p:nvSpPr>
            <p:spPr>
              <a:xfrm>
                <a:off x="6980472" y="4259234"/>
                <a:ext cx="4074417"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thất</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nghiệp</a:t>
                </a:r>
                <a:endParaRPr lang="en-US" sz="2800" b="1" dirty="0">
                  <a:solidFill>
                    <a:srgbClr val="FFFF00"/>
                  </a:solidFill>
                  <a:latin typeface="#9Slide03 Cabin Condensed" panose="00000506000000000000" pitchFamily="2" charset="-93"/>
                </a:endParaRPr>
              </a:p>
            </p:txBody>
          </p:sp>
          <p:sp>
            <p:nvSpPr>
              <p:cNvPr id="35" name="TextBox 17"/>
              <p:cNvSpPr txBox="1"/>
              <p:nvPr/>
            </p:nvSpPr>
            <p:spPr>
              <a:xfrm>
                <a:off x="6071608" y="5487858"/>
                <a:ext cx="5875821"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Lực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lượng</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lao</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động</a:t>
                </a:r>
                <a:endParaRPr lang="en-US" sz="2800" b="1" dirty="0">
                  <a:solidFill>
                    <a:srgbClr val="FFFF00"/>
                  </a:solidFill>
                  <a:latin typeface="#9Slide03 Cabin Condensed" panose="00000506000000000000" pitchFamily="2" charset="-93"/>
                </a:endParaRPr>
              </a:p>
            </p:txBody>
          </p:sp>
        </p:grpSp>
        <p:cxnSp>
          <p:nvCxnSpPr>
            <p:cNvPr id="41" name="Straight Connector 40"/>
            <p:cNvCxnSpPr/>
            <p:nvPr/>
          </p:nvCxnSpPr>
          <p:spPr>
            <a:xfrm>
              <a:off x="-5272154" y="5268009"/>
              <a:ext cx="420413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118573" y="8061196"/>
            <a:ext cx="9922587" cy="1886795"/>
            <a:chOff x="-9989446" y="3957240"/>
            <a:chExt cx="13261692" cy="2521731"/>
          </a:xfrm>
        </p:grpSpPr>
        <p:grpSp>
          <p:nvGrpSpPr>
            <p:cNvPr id="44" name="Group 43"/>
            <p:cNvGrpSpPr/>
            <p:nvPr/>
          </p:nvGrpSpPr>
          <p:grpSpPr>
            <a:xfrm>
              <a:off x="-9989446" y="3957240"/>
              <a:ext cx="13261692" cy="2521731"/>
              <a:chOff x="2314101" y="3638247"/>
              <a:chExt cx="13261692" cy="3553620"/>
            </a:xfrm>
          </p:grpSpPr>
          <p:grpSp>
            <p:nvGrpSpPr>
              <p:cNvPr id="46" name="Group 2"/>
              <p:cNvGrpSpPr/>
              <p:nvPr/>
            </p:nvGrpSpPr>
            <p:grpSpPr>
              <a:xfrm>
                <a:off x="2314101" y="3638247"/>
                <a:ext cx="13261692" cy="3553620"/>
                <a:chOff x="0" y="-57150"/>
                <a:chExt cx="3492791" cy="935933"/>
              </a:xfrm>
              <a:solidFill>
                <a:schemeClr val="bg1"/>
              </a:solidFill>
            </p:grpSpPr>
            <p:sp>
              <p:nvSpPr>
                <p:cNvPr id="51" name="Freeform 3"/>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52" name="TextBox 4"/>
                <p:cNvSpPr txBox="1"/>
                <p:nvPr/>
              </p:nvSpPr>
              <p:spPr>
                <a:xfrm>
                  <a:off x="0" y="-57150"/>
                  <a:ext cx="3492791" cy="665864"/>
                </a:xfrm>
                <a:prstGeom prst="rect">
                  <a:avLst/>
                </a:prstGeom>
                <a:gradFill rotWithShape="1">
                  <a:gsLst>
                    <a:gs pos="0">
                      <a:srgbClr val="51048D">
                        <a:alpha val="100000"/>
                      </a:srgbClr>
                    </a:gs>
                    <a:gs pos="50000">
                      <a:srgbClr val="054CC4">
                        <a:alpha val="100000"/>
                      </a:srgbClr>
                    </a:gs>
                    <a:gs pos="100000">
                      <a:srgbClr val="C405B7">
                        <a:alpha val="100000"/>
                      </a:srgbClr>
                    </a:gs>
                  </a:gsLst>
                  <a:lin ang="0"/>
                </a:gradFill>
              </p:spPr>
              <p:txBody>
                <a:bodyPr lIns="50800" tIns="50800" rIns="50800" bIns="50800" rtlCol="0" anchor="ctr"/>
                <a:lstStyle/>
                <a:p>
                  <a:pPr algn="ctr">
                    <a:lnSpc>
                      <a:spcPts val="3662"/>
                    </a:lnSpc>
                  </a:pPr>
                  <a:endParaRPr sz="1200">
                    <a:solidFill>
                      <a:srgbClr val="002060"/>
                    </a:solidFill>
                  </a:endParaRPr>
                </a:p>
              </p:txBody>
            </p:sp>
          </p:grpSp>
          <p:sp>
            <p:nvSpPr>
              <p:cNvPr id="47" name="TextBox 5"/>
              <p:cNvSpPr txBox="1"/>
              <p:nvPr/>
            </p:nvSpPr>
            <p:spPr>
              <a:xfrm>
                <a:off x="2602214" y="4718141"/>
                <a:ext cx="12711392" cy="1255954"/>
              </a:xfrm>
              <a:prstGeom prst="rect">
                <a:avLst/>
              </a:prstGeom>
              <a:noFill/>
            </p:spPr>
            <p:txBody>
              <a:bodyPr wrap="square" lIns="0" tIns="0" rIns="0" bIns="0" rtlCol="0" anchor="t">
                <a:spAutoFit/>
              </a:bodyPr>
              <a:lstStyle/>
              <a:p>
                <a:pPr algn="ctr">
                  <a:lnSpc>
                    <a:spcPts val="5179"/>
                  </a:lnSpc>
                  <a:spcBef>
                    <a:spcPct val="0"/>
                  </a:spcBef>
                </a:pPr>
                <a:r>
                  <a:rPr lang="en-US" sz="2800" b="1" dirty="0" err="1" smtClean="0">
                    <a:solidFill>
                      <a:srgbClr val="FFFF00"/>
                    </a:solidFill>
                    <a:latin typeface="#9Slide03 Cabin Condensed" panose="00000506000000000000" pitchFamily="2" charset="-93"/>
                  </a:rPr>
                  <a:t>Tỷ</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lệ</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thiếu</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r>
                  <a:rPr lang="en-US" sz="2800" b="1" dirty="0" smtClean="0">
                    <a:solidFill>
                      <a:srgbClr val="FFFF00"/>
                    </a:solidFill>
                    <a:latin typeface="#9Slide03 Cabin Condensed" panose="00000506000000000000" pitchFamily="2" charset="-93"/>
                  </a:rPr>
                  <a:t>  =                                                        x 100  </a:t>
                </a:r>
                <a:r>
                  <a:rPr lang="en-US" sz="2800" b="1" i="1" dirty="0" smtClean="0">
                    <a:solidFill>
                      <a:srgbClr val="FFFF00"/>
                    </a:solidFill>
                    <a:latin typeface="#9Slide03 Cabin Condensed" panose="00000506000000000000" pitchFamily="2" charset="-93"/>
                  </a:rPr>
                  <a:t>(</a:t>
                </a:r>
                <a:r>
                  <a:rPr lang="en-US" sz="2800" b="1" i="1" dirty="0" err="1" smtClean="0">
                    <a:solidFill>
                      <a:srgbClr val="FFFF00"/>
                    </a:solidFill>
                    <a:latin typeface="#9Slide03 Cabin Condensed" panose="00000506000000000000" pitchFamily="2" charset="-93"/>
                  </a:rPr>
                  <a:t>Đơn</a:t>
                </a:r>
                <a:r>
                  <a:rPr lang="en-US" sz="2800" b="1" i="1" dirty="0" smtClean="0">
                    <a:solidFill>
                      <a:srgbClr val="FFFF00"/>
                    </a:solidFill>
                    <a:latin typeface="#9Slide03 Cabin Condensed" panose="00000506000000000000" pitchFamily="2" charset="-93"/>
                  </a:rPr>
                  <a:t> </a:t>
                </a:r>
                <a:r>
                  <a:rPr lang="en-US" sz="2800" b="1" i="1" dirty="0" err="1">
                    <a:solidFill>
                      <a:srgbClr val="FFFF00"/>
                    </a:solidFill>
                    <a:latin typeface="#9Slide03 Cabin Condensed" panose="00000506000000000000" pitchFamily="2" charset="-93"/>
                  </a:rPr>
                  <a:t>vị</a:t>
                </a:r>
                <a:r>
                  <a:rPr lang="en-US" sz="2800" b="1" i="1" dirty="0" smtClean="0">
                    <a:solidFill>
                      <a:srgbClr val="FFFF00"/>
                    </a:solidFill>
                    <a:latin typeface="#9Slide03 Cabin Condensed" panose="00000506000000000000" pitchFamily="2" charset="-93"/>
                  </a:rPr>
                  <a:t>: %)</a:t>
                </a:r>
                <a:endParaRPr lang="en-US" sz="2800" b="1" i="1" dirty="0">
                  <a:solidFill>
                    <a:srgbClr val="FFFF00"/>
                  </a:solidFill>
                  <a:latin typeface="#9Slide03 Cabin Condensed" panose="00000506000000000000" pitchFamily="2" charset="-93"/>
                </a:endParaRPr>
              </a:p>
            </p:txBody>
          </p:sp>
          <p:sp>
            <p:nvSpPr>
              <p:cNvPr id="48" name="AutoShape 8"/>
              <p:cNvSpPr/>
              <p:nvPr/>
            </p:nvSpPr>
            <p:spPr>
              <a:xfrm flipV="1">
                <a:off x="8280944" y="6231888"/>
                <a:ext cx="2954588" cy="27197"/>
              </a:xfrm>
              <a:prstGeom prst="line">
                <a:avLst/>
              </a:pr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9" name="TextBox 16"/>
              <p:cNvSpPr txBox="1"/>
              <p:nvPr/>
            </p:nvSpPr>
            <p:spPr>
              <a:xfrm>
                <a:off x="7139526" y="4259234"/>
                <a:ext cx="4074417"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thiếu</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endParaRPr lang="en-US" sz="2800" b="1" dirty="0">
                  <a:solidFill>
                    <a:srgbClr val="FFFF00"/>
                  </a:solidFill>
                  <a:latin typeface="#9Slide03 Cabin Condensed" panose="00000506000000000000" pitchFamily="2" charset="-93"/>
                </a:endParaRPr>
              </a:p>
            </p:txBody>
          </p:sp>
          <p:sp>
            <p:nvSpPr>
              <p:cNvPr id="50" name="TextBox 17"/>
              <p:cNvSpPr txBox="1"/>
              <p:nvPr/>
            </p:nvSpPr>
            <p:spPr>
              <a:xfrm>
                <a:off x="6230662" y="5487858"/>
                <a:ext cx="5875821" cy="990513"/>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Tổng</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có</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endParaRPr lang="en-US" sz="2800" b="1" dirty="0">
                  <a:solidFill>
                    <a:srgbClr val="FFFF00"/>
                  </a:solidFill>
                  <a:latin typeface="#9Slide03 Cabin Condensed" panose="00000506000000000000" pitchFamily="2" charset="-93"/>
                </a:endParaRPr>
              </a:p>
            </p:txBody>
          </p:sp>
        </p:grpSp>
        <p:cxnSp>
          <p:nvCxnSpPr>
            <p:cNvPr id="45" name="Straight Connector 44"/>
            <p:cNvCxnSpPr/>
            <p:nvPr/>
          </p:nvCxnSpPr>
          <p:spPr>
            <a:xfrm>
              <a:off x="-5272154" y="5268009"/>
              <a:ext cx="420413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2207</Words>
  <PresentationFormat>Custom</PresentationFormat>
  <Paragraphs>352</Paragraphs>
  <Slides>28</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#9Slide05 Claudia</vt:lpstr>
      <vt:lpstr>Poppins 1 Semi-Bold</vt:lpstr>
      <vt:lpstr>Garet Bold</vt:lpstr>
      <vt:lpstr>SFU Ariston</vt:lpstr>
      <vt:lpstr>ITC Franklin Gothic LT</vt:lpstr>
      <vt:lpstr>Calibri</vt:lpstr>
      <vt:lpstr>Paytone One</vt:lpstr>
      <vt:lpstr>#9Slide03 Cabin Condensed Bold</vt:lpstr>
      <vt:lpstr>Times New Roman</vt:lpstr>
      <vt:lpstr>UTM Avo</vt:lpstr>
      <vt:lpstr>#9Slide03 Sympathique Alt</vt:lpstr>
      <vt:lpstr>Sedgwick Ave</vt:lpstr>
      <vt:lpstr>Courier New</vt:lpstr>
      <vt:lpstr>Showcard Gothic</vt:lpstr>
      <vt:lpstr>Arial</vt:lpstr>
      <vt:lpstr>Trocchi</vt:lpstr>
      <vt:lpstr>#9Slide03 Cabin Condensed</vt:lpstr>
      <vt:lpstr>#9Slide03 BoosterNextFYThin</vt:lpstr>
      <vt:lpstr>BHN Bonello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2024-06-21T02:51:48Z</dcterms:modified>
  <dc:identifier>DAGFGQImsgs</dc:identifier>
</cp:coreProperties>
</file>