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01" r:id="rId2"/>
    <p:sldId id="257" r:id="rId3"/>
    <p:sldId id="284" r:id="rId4"/>
    <p:sldId id="285" r:id="rId5"/>
    <p:sldId id="270" r:id="rId6"/>
    <p:sldId id="325" r:id="rId7"/>
    <p:sldId id="297" r:id="rId8"/>
    <p:sldId id="326" r:id="rId9"/>
    <p:sldId id="327" r:id="rId10"/>
    <p:sldId id="334" r:id="rId11"/>
    <p:sldId id="340" r:id="rId12"/>
    <p:sldId id="331" r:id="rId13"/>
    <p:sldId id="341" r:id="rId14"/>
    <p:sldId id="336" r:id="rId15"/>
    <p:sldId id="342" r:id="rId16"/>
    <p:sldId id="338" r:id="rId17"/>
    <p:sldId id="343" r:id="rId18"/>
    <p:sldId id="344" r:id="rId19"/>
    <p:sldId id="345" r:id="rId20"/>
    <p:sldId id="347" r:id="rId21"/>
    <p:sldId id="348" r:id="rId22"/>
    <p:sldId id="349" r:id="rId23"/>
    <p:sldId id="346" r:id="rId24"/>
    <p:sldId id="350" r:id="rId25"/>
    <p:sldId id="351" r:id="rId26"/>
    <p:sldId id="352" r:id="rId27"/>
    <p:sldId id="353" r:id="rId28"/>
    <p:sldId id="354" r:id="rId29"/>
    <p:sldId id="355" r:id="rId30"/>
    <p:sldId id="298" r:id="rId31"/>
    <p:sldId id="294" r:id="rId32"/>
    <p:sldId id="320" r:id="rId33"/>
    <p:sldId id="316" r:id="rId34"/>
    <p:sldId id="269" r:id="rId35"/>
    <p:sldId id="295" r:id="rId3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6296"/>
  </p:normalViewPr>
  <p:slideViewPr>
    <p:cSldViewPr snapToGrid="0" snapToObjects="1">
      <p:cViewPr varScale="1">
        <p:scale>
          <a:sx n="71" d="100"/>
          <a:sy n="71" d="100"/>
        </p:scale>
        <p:origin x="4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7/26/2022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6</a:t>
            </a:r>
          </a:p>
        </p:txBody>
      </p:sp>
      <p:sp>
        <p:nvSpPr>
          <p:cNvPr id="17" name="TextBox 16">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3.1</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duhome.com.vn/DHALesson?idGrade=19&amp;idSubject=1&amp;idSeries=117&amp;idTheme=979&amp;IdLevel=1&amp;idThemeServer=63"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1047"/>
          </a:xfrm>
          <a:prstGeom prst="rect">
            <a:avLst/>
          </a:prstGeom>
        </p:spPr>
      </p:pic>
      <p:sp>
        <p:nvSpPr>
          <p:cNvPr id="5" name="Rectangle 4"/>
          <p:cNvSpPr/>
          <p:nvPr/>
        </p:nvSpPr>
        <p:spPr>
          <a:xfrm>
            <a:off x="5107577" y="2626285"/>
            <a:ext cx="6844938" cy="1754326"/>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6: COMMUNITY LIFE</a:t>
            </a:r>
          </a:p>
          <a:p>
            <a:pPr algn="ctr"/>
            <a:r>
              <a:rPr lang="en-US" sz="3200" b="1" dirty="0">
                <a:solidFill>
                  <a:srgbClr val="00B050"/>
                </a:solidFill>
                <a:ea typeface="Times New Roman" panose="02020603050405020304" pitchFamily="18" charset="0"/>
                <a:cs typeface="Arial" panose="020B0604020202020204" pitchFamily="34" charset="0"/>
              </a:rPr>
              <a:t>Lesson 3.1 – Vocabulary &amp; Listening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54</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04" y="395644"/>
            <a:ext cx="2120382"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Scripts</a:t>
            </a:r>
          </a:p>
        </p:txBody>
      </p:sp>
      <p:pic>
        <p:nvPicPr>
          <p:cNvPr id="5" name="Picture 4"/>
          <p:cNvPicPr>
            <a:picLocks noChangeAspect="1"/>
          </p:cNvPicPr>
          <p:nvPr/>
        </p:nvPicPr>
        <p:blipFill>
          <a:blip r:embed="rId2"/>
          <a:stretch>
            <a:fillRect/>
          </a:stretch>
        </p:blipFill>
        <p:spPr>
          <a:xfrm>
            <a:off x="2724150" y="395644"/>
            <a:ext cx="1921643" cy="527280"/>
          </a:xfrm>
          <a:prstGeom prst="rect">
            <a:avLst/>
          </a:prstGeom>
        </p:spPr>
      </p:pic>
      <p:sp>
        <p:nvSpPr>
          <p:cNvPr id="6" name="Rectangle 5"/>
          <p:cNvSpPr/>
          <p:nvPr/>
        </p:nvSpPr>
        <p:spPr>
          <a:xfrm>
            <a:off x="671803" y="1558212"/>
            <a:ext cx="10772051" cy="4524315"/>
          </a:xfrm>
          <a:prstGeom prst="rect">
            <a:avLst/>
          </a:prstGeom>
        </p:spPr>
        <p:txBody>
          <a:bodyPr wrap="square">
            <a:spAutoFit/>
          </a:bodyPr>
          <a:lstStyle/>
          <a:p>
            <a:r>
              <a:rPr lang="en-US" sz="3200" i="1" dirty="0">
                <a:solidFill>
                  <a:srgbClr val="000000"/>
                </a:solidFill>
              </a:rPr>
              <a:t>M: You're listening to </a:t>
            </a:r>
            <a:r>
              <a:rPr lang="en-US" sz="3200" i="1" dirty="0" err="1">
                <a:solidFill>
                  <a:srgbClr val="000000"/>
                </a:solidFill>
              </a:rPr>
              <a:t>Hartmouth</a:t>
            </a:r>
            <a:r>
              <a:rPr lang="en-US" sz="3200" i="1" dirty="0">
                <a:solidFill>
                  <a:srgbClr val="000000"/>
                </a:solidFill>
              </a:rPr>
              <a:t> Radio. In today's news, </a:t>
            </a:r>
            <a:r>
              <a:rPr lang="en-US" sz="3200" i="1" dirty="0" err="1">
                <a:solidFill>
                  <a:srgbClr val="000000"/>
                </a:solidFill>
              </a:rPr>
              <a:t>Hartmouth</a:t>
            </a:r>
            <a:r>
              <a:rPr lang="en-US" sz="3200" i="1" dirty="0">
                <a:solidFill>
                  <a:srgbClr val="000000"/>
                </a:solidFill>
              </a:rPr>
              <a:t> City government has just announced the winning projects in this year's Youth Lead the Change competition. And this is how </a:t>
            </a:r>
            <a:r>
              <a:rPr lang="en-US" sz="3200" i="1" dirty="0" err="1">
                <a:solidFill>
                  <a:srgbClr val="000000"/>
                </a:solidFill>
              </a:rPr>
              <a:t>Hartmouth's</a:t>
            </a:r>
            <a:r>
              <a:rPr lang="en-US" sz="3200" i="1" dirty="0">
                <a:solidFill>
                  <a:srgbClr val="000000"/>
                </a:solidFill>
              </a:rPr>
              <a:t> young people voted on ways to spend one million dollars of the city's budget</a:t>
            </a:r>
            <a:r>
              <a:rPr lang="en-US" sz="3200" dirty="0"/>
              <a:t>.</a:t>
            </a:r>
          </a:p>
          <a:p>
            <a:r>
              <a:rPr lang="en-US" sz="3200" i="1" dirty="0"/>
              <a:t>The winning project is Plant the City. 5,480 people voted to spend the money on planting more trees and plants around the city. This will help fight climate change and make </a:t>
            </a:r>
            <a:r>
              <a:rPr lang="en-US" sz="3200" i="1" dirty="0" err="1"/>
              <a:t>Hartmouth</a:t>
            </a:r>
            <a:r>
              <a:rPr lang="en-US" sz="3200" i="1" dirty="0"/>
              <a:t> more beautiful.</a:t>
            </a:r>
            <a:r>
              <a:rPr lang="en-US" sz="3200" dirty="0"/>
              <a:t> </a:t>
            </a:r>
          </a:p>
        </p:txBody>
      </p:sp>
    </p:spTree>
    <p:extLst>
      <p:ext uri="{BB962C8B-B14F-4D97-AF65-F5344CB8AC3E}">
        <p14:creationId xmlns:p14="http://schemas.microsoft.com/office/powerpoint/2010/main" val="260548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27" y="553711"/>
            <a:ext cx="10709564" cy="5509200"/>
          </a:xfrm>
          <a:prstGeom prst="rect">
            <a:avLst/>
          </a:prstGeom>
        </p:spPr>
        <p:txBody>
          <a:bodyPr wrap="square">
            <a:spAutoFit/>
          </a:bodyPr>
          <a:lstStyle/>
          <a:p>
            <a:r>
              <a:rPr lang="en-US" sz="3200" i="1" dirty="0">
                <a:solidFill>
                  <a:srgbClr val="000000"/>
                </a:solidFill>
              </a:rPr>
              <a:t>The second project with 5,476 votes is </a:t>
            </a:r>
            <a:r>
              <a:rPr lang="en-US" sz="3200" i="1" dirty="0" err="1">
                <a:solidFill>
                  <a:srgbClr val="000000"/>
                </a:solidFill>
              </a:rPr>
              <a:t>Hartmouth</a:t>
            </a:r>
            <a:r>
              <a:rPr lang="en-US" sz="3200" i="1" dirty="0">
                <a:solidFill>
                  <a:srgbClr val="000000"/>
                </a:solidFill>
              </a:rPr>
              <a:t> Shelters. The money is going to buy new furniture, facilities, and equipment to give some help to people who are sadly experiencing homelessness.</a:t>
            </a:r>
            <a:br>
              <a:rPr lang="en-US" sz="3200" i="1" dirty="0">
                <a:solidFill>
                  <a:srgbClr val="000000"/>
                </a:solidFill>
              </a:rPr>
            </a:br>
            <a:r>
              <a:rPr lang="en-US" sz="3200" i="1" dirty="0">
                <a:solidFill>
                  <a:srgbClr val="000000"/>
                </a:solidFill>
              </a:rPr>
              <a:t>The last project with 4,100 votes is Heat for Success. The money is going to update or replace school heating systems. This will help students study better in winter. If you are interested in joining next year's Youth Lead the Change competition, choose from the list of projects on their website, then write to them saying why you think it's the best way to help improve </a:t>
            </a:r>
            <a:r>
              <a:rPr lang="en-US" sz="3200" i="1" dirty="0" err="1">
                <a:solidFill>
                  <a:srgbClr val="000000"/>
                </a:solidFill>
              </a:rPr>
              <a:t>Hartmouth</a:t>
            </a:r>
            <a:r>
              <a:rPr lang="en-US" sz="3200" i="1" dirty="0">
                <a:solidFill>
                  <a:srgbClr val="000000"/>
                </a:solidFill>
              </a:rPr>
              <a:t>. Next up, weather with Nick</a:t>
            </a:r>
            <a:r>
              <a:rPr lang="en-US" sz="3200" dirty="0"/>
              <a:t>.</a:t>
            </a:r>
          </a:p>
        </p:txBody>
      </p:sp>
    </p:spTree>
    <p:extLst>
      <p:ext uri="{BB962C8B-B14F-4D97-AF65-F5344CB8AC3E}">
        <p14:creationId xmlns:p14="http://schemas.microsoft.com/office/powerpoint/2010/main" val="233703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304" y="395644"/>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36</a:t>
            </a:r>
          </a:p>
        </p:txBody>
      </p:sp>
      <p:sp>
        <p:nvSpPr>
          <p:cNvPr id="5" name="Rounded Rectangle 4"/>
          <p:cNvSpPr/>
          <p:nvPr/>
        </p:nvSpPr>
        <p:spPr>
          <a:xfrm>
            <a:off x="2149172" y="395644"/>
            <a:ext cx="2565918"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Pre-Listening</a:t>
            </a:r>
          </a:p>
        </p:txBody>
      </p:sp>
      <p:sp>
        <p:nvSpPr>
          <p:cNvPr id="6" name="Rectangle 5"/>
          <p:cNvSpPr/>
          <p:nvPr/>
        </p:nvSpPr>
        <p:spPr>
          <a:xfrm>
            <a:off x="5763490" y="487977"/>
            <a:ext cx="5721927" cy="553998"/>
          </a:xfrm>
          <a:prstGeom prst="rect">
            <a:avLst/>
          </a:prstGeom>
        </p:spPr>
        <p:txBody>
          <a:bodyPr wrap="square">
            <a:spAutoFit/>
          </a:bodyPr>
          <a:lstStyle/>
          <a:p>
            <a:pPr algn="ctr"/>
            <a:r>
              <a:rPr lang="en-US" sz="3000" i="1" dirty="0">
                <a:solidFill>
                  <a:srgbClr val="0070C0"/>
                </a:solidFill>
              </a:rPr>
              <a:t>Underline the key words/phrases. </a:t>
            </a:r>
          </a:p>
        </p:txBody>
      </p:sp>
      <p:sp>
        <p:nvSpPr>
          <p:cNvPr id="2" name="Rectangle 1"/>
          <p:cNvSpPr/>
          <p:nvPr/>
        </p:nvSpPr>
        <p:spPr>
          <a:xfrm>
            <a:off x="820031" y="1532236"/>
            <a:ext cx="8742218" cy="1077218"/>
          </a:xfrm>
          <a:prstGeom prst="rect">
            <a:avLst/>
          </a:prstGeom>
        </p:spPr>
        <p:txBody>
          <a:bodyPr wrap="square">
            <a:spAutoFit/>
          </a:bodyPr>
          <a:lstStyle/>
          <a:p>
            <a:r>
              <a:rPr lang="en-US" sz="3200" b="1" dirty="0">
                <a:solidFill>
                  <a:srgbClr val="242021"/>
                </a:solidFill>
              </a:rPr>
              <a:t>a. Listen to a talk about a charity for young people. Who is the speaker talking to? </a:t>
            </a:r>
            <a:endParaRPr lang="en-US" sz="3200" dirty="0"/>
          </a:p>
        </p:txBody>
      </p:sp>
      <p:sp>
        <p:nvSpPr>
          <p:cNvPr id="3" name="Rectangle 2"/>
          <p:cNvSpPr/>
          <p:nvPr/>
        </p:nvSpPr>
        <p:spPr>
          <a:xfrm>
            <a:off x="820031" y="2970706"/>
            <a:ext cx="8827467" cy="584775"/>
          </a:xfrm>
          <a:prstGeom prst="rect">
            <a:avLst/>
          </a:prstGeom>
        </p:spPr>
        <p:txBody>
          <a:bodyPr wrap="square">
            <a:spAutoFit/>
          </a:bodyPr>
          <a:lstStyle/>
          <a:p>
            <a:r>
              <a:rPr lang="en-US" sz="3200" dirty="0">
                <a:solidFill>
                  <a:srgbClr val="242021"/>
                </a:solidFill>
              </a:rPr>
              <a:t>1. a soccer team 		2. a group of students</a:t>
            </a:r>
            <a:r>
              <a:rPr lang="en-US" sz="3200" dirty="0"/>
              <a:t> </a:t>
            </a:r>
          </a:p>
        </p:txBody>
      </p:sp>
      <p:cxnSp>
        <p:nvCxnSpPr>
          <p:cNvPr id="26" name="Straight Connector 25"/>
          <p:cNvCxnSpPr/>
          <p:nvPr/>
        </p:nvCxnSpPr>
        <p:spPr>
          <a:xfrm>
            <a:off x="1333288" y="2001724"/>
            <a:ext cx="24074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93127" y="2001724"/>
            <a:ext cx="24074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28742" y="2001724"/>
            <a:ext cx="28230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45452" y="2486633"/>
            <a:ext cx="31554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42743" y="2486633"/>
            <a:ext cx="15207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33288" y="3442597"/>
            <a:ext cx="22273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029979" y="3442597"/>
            <a:ext cx="30170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66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1" y="401781"/>
            <a:ext cx="10640291" cy="6001643"/>
          </a:xfrm>
          <a:prstGeom prst="rect">
            <a:avLst/>
          </a:prstGeom>
        </p:spPr>
        <p:txBody>
          <a:bodyPr wrap="square">
            <a:spAutoFit/>
          </a:bodyPr>
          <a:lstStyle/>
          <a:p>
            <a:r>
              <a:rPr lang="en-US" sz="3200" b="1" dirty="0">
                <a:solidFill>
                  <a:srgbClr val="242021"/>
                </a:solidFill>
              </a:rPr>
              <a:t>b. Now, listen and circle the correct answers.</a:t>
            </a:r>
          </a:p>
          <a:p>
            <a:br>
              <a:rPr lang="en-US" sz="3200" b="1" dirty="0">
                <a:solidFill>
                  <a:srgbClr val="1075BB"/>
                </a:solidFill>
              </a:rPr>
            </a:br>
            <a:r>
              <a:rPr lang="en-US" sz="3200" dirty="0">
                <a:solidFill>
                  <a:srgbClr val="242021"/>
                </a:solidFill>
              </a:rPr>
              <a:t>1. What sport did he see teenagers playing in India?</a:t>
            </a:r>
            <a:br>
              <a:rPr lang="en-US" sz="3200" dirty="0">
                <a:solidFill>
                  <a:srgbClr val="242021"/>
                </a:solidFill>
              </a:rPr>
            </a:br>
            <a:r>
              <a:rPr lang="en-US" sz="3200" dirty="0">
                <a:solidFill>
                  <a:srgbClr val="242021"/>
                </a:solidFill>
              </a:rPr>
              <a:t>a. basketball 		b. badminton 		c. soccer</a:t>
            </a:r>
            <a:br>
              <a:rPr lang="en-US" sz="3200" dirty="0">
                <a:solidFill>
                  <a:srgbClr val="242021"/>
                </a:solidFill>
              </a:rPr>
            </a:br>
            <a:r>
              <a:rPr lang="en-US" sz="3200" dirty="0">
                <a:solidFill>
                  <a:srgbClr val="242021"/>
                </a:solidFill>
              </a:rPr>
              <a:t>2. What were they not wearing?</a:t>
            </a:r>
            <a:br>
              <a:rPr lang="en-US" sz="3200" dirty="0">
                <a:solidFill>
                  <a:srgbClr val="242021"/>
                </a:solidFill>
              </a:rPr>
            </a:br>
            <a:r>
              <a:rPr lang="en-US" sz="3200" dirty="0">
                <a:solidFill>
                  <a:srgbClr val="242021"/>
                </a:solidFill>
              </a:rPr>
              <a:t>a. shirts 			b. shoes 			c. gloves</a:t>
            </a:r>
            <a:br>
              <a:rPr lang="en-US" sz="3200" dirty="0">
                <a:solidFill>
                  <a:srgbClr val="242021"/>
                </a:solidFill>
              </a:rPr>
            </a:br>
            <a:r>
              <a:rPr lang="en-US" sz="3200" dirty="0">
                <a:solidFill>
                  <a:srgbClr val="242021"/>
                </a:solidFill>
              </a:rPr>
              <a:t>3. What is the name of the charity?</a:t>
            </a:r>
            <a:br>
              <a:rPr lang="en-US" sz="3200" dirty="0">
                <a:solidFill>
                  <a:srgbClr val="242021"/>
                </a:solidFill>
              </a:rPr>
            </a:br>
            <a:r>
              <a:rPr lang="en-US" sz="3200" dirty="0">
                <a:solidFill>
                  <a:srgbClr val="242021"/>
                </a:solidFill>
              </a:rPr>
              <a:t>a. Sports for Kids 	b. Kids Play Project 	c. Shirts and Shoes</a:t>
            </a:r>
            <a:br>
              <a:rPr lang="en-US" sz="3200" dirty="0">
                <a:solidFill>
                  <a:srgbClr val="242021"/>
                </a:solidFill>
              </a:rPr>
            </a:br>
            <a:r>
              <a:rPr lang="en-US" sz="3200" dirty="0">
                <a:solidFill>
                  <a:srgbClr val="242021"/>
                </a:solidFill>
              </a:rPr>
              <a:t>4. How many countries have they raised money in?</a:t>
            </a:r>
            <a:br>
              <a:rPr lang="en-US" sz="3200" dirty="0">
                <a:solidFill>
                  <a:srgbClr val="242021"/>
                </a:solidFill>
              </a:rPr>
            </a:br>
            <a:r>
              <a:rPr lang="en-US" sz="3200" dirty="0">
                <a:solidFill>
                  <a:srgbClr val="242021"/>
                </a:solidFill>
              </a:rPr>
              <a:t>a. 20 				b. 10 			c. 40</a:t>
            </a:r>
            <a:br>
              <a:rPr lang="en-US" sz="3200" dirty="0">
                <a:solidFill>
                  <a:srgbClr val="242021"/>
                </a:solidFill>
              </a:rPr>
            </a:br>
            <a:r>
              <a:rPr lang="en-US" sz="3200" dirty="0">
                <a:solidFill>
                  <a:srgbClr val="242021"/>
                </a:solidFill>
              </a:rPr>
              <a:t>5. What can people do on the website?</a:t>
            </a:r>
            <a:br>
              <a:rPr lang="en-US" sz="3200" dirty="0">
                <a:solidFill>
                  <a:srgbClr val="242021"/>
                </a:solidFill>
              </a:rPr>
            </a:br>
            <a:r>
              <a:rPr lang="en-US" sz="3200" dirty="0">
                <a:solidFill>
                  <a:srgbClr val="242021"/>
                </a:solidFill>
              </a:rPr>
              <a:t>a. donate money 	b. sign up 			c. play sports</a:t>
            </a:r>
            <a:r>
              <a:rPr lang="en-US" sz="3200" dirty="0"/>
              <a:t> </a:t>
            </a:r>
          </a:p>
        </p:txBody>
      </p:sp>
      <p:cxnSp>
        <p:nvCxnSpPr>
          <p:cNvPr id="3" name="Straight Connector 2"/>
          <p:cNvCxnSpPr/>
          <p:nvPr/>
        </p:nvCxnSpPr>
        <p:spPr>
          <a:xfrm>
            <a:off x="2261542" y="893360"/>
            <a:ext cx="731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10233" y="893360"/>
            <a:ext cx="43193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7150" y="1834952"/>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10233" y="1842138"/>
            <a:ext cx="24074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08852" y="1834953"/>
            <a:ext cx="24074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88" y="2333716"/>
            <a:ext cx="1433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24633" y="2333716"/>
            <a:ext cx="17562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82233" y="2333716"/>
            <a:ext cx="9942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488" y="2832480"/>
            <a:ext cx="7169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25513" y="2809373"/>
            <a:ext cx="33772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17150" y="3303534"/>
            <a:ext cx="887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880053" y="3301984"/>
            <a:ext cx="8781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540302" y="3301984"/>
            <a:ext cx="8781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26728" y="3786893"/>
            <a:ext cx="8781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53513" y="3791495"/>
            <a:ext cx="14606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33924" y="3786893"/>
            <a:ext cx="16837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34278" y="4271803"/>
            <a:ext cx="24263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80053" y="4271803"/>
            <a:ext cx="26983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540302" y="4271803"/>
            <a:ext cx="25987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217150" y="4742857"/>
            <a:ext cx="32717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43737" y="4747459"/>
            <a:ext cx="41370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17150" y="5241620"/>
            <a:ext cx="3207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04084" y="5241620"/>
            <a:ext cx="3207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482233" y="5260076"/>
            <a:ext cx="3207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17150" y="5740384"/>
            <a:ext cx="7952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61542" y="5740384"/>
            <a:ext cx="16837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074443" y="5740384"/>
            <a:ext cx="29221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26728" y="6239148"/>
            <a:ext cx="23338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24633" y="6239148"/>
            <a:ext cx="12020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482233" y="6239148"/>
            <a:ext cx="16837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08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7282" y="539760"/>
            <a:ext cx="2912282"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While-Listening</a:t>
            </a:r>
          </a:p>
        </p:txBody>
      </p:sp>
      <p:sp>
        <p:nvSpPr>
          <p:cNvPr id="3" name="Rectangle 2"/>
          <p:cNvSpPr/>
          <p:nvPr/>
        </p:nvSpPr>
        <p:spPr>
          <a:xfrm>
            <a:off x="4419601" y="585387"/>
            <a:ext cx="5292436" cy="584775"/>
          </a:xfrm>
          <a:prstGeom prst="rect">
            <a:avLst/>
          </a:prstGeom>
        </p:spPr>
        <p:txBody>
          <a:bodyPr wrap="square">
            <a:spAutoFit/>
          </a:bodyPr>
          <a:lstStyle/>
          <a:p>
            <a:r>
              <a:rPr lang="en-US" sz="3200" b="1" i="1" dirty="0">
                <a:solidFill>
                  <a:srgbClr val="0070C0"/>
                </a:solidFill>
              </a:rPr>
              <a:t>Listen once and circle</a:t>
            </a:r>
            <a:endParaRPr lang="en-US" sz="3200" i="1" dirty="0">
              <a:solidFill>
                <a:srgbClr val="0070C0"/>
              </a:solidFill>
            </a:endParaRPr>
          </a:p>
        </p:txBody>
      </p:sp>
      <p:pic>
        <p:nvPicPr>
          <p:cNvPr id="8" name="Picture 7"/>
          <p:cNvPicPr>
            <a:picLocks noChangeAspect="1"/>
          </p:cNvPicPr>
          <p:nvPr/>
        </p:nvPicPr>
        <p:blipFill>
          <a:blip r:embed="rId4"/>
          <a:stretch>
            <a:fillRect/>
          </a:stretch>
        </p:blipFill>
        <p:spPr>
          <a:xfrm>
            <a:off x="8621424" y="539760"/>
            <a:ext cx="657225" cy="533400"/>
          </a:xfrm>
          <a:prstGeom prst="rect">
            <a:avLst/>
          </a:prstGeom>
        </p:spPr>
      </p:pic>
      <p:pic>
        <p:nvPicPr>
          <p:cNvPr id="11" name="CD1-TRACK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2474" y="463560"/>
            <a:ext cx="748144" cy="748144"/>
          </a:xfrm>
          <a:prstGeom prst="rect">
            <a:avLst/>
          </a:prstGeom>
        </p:spPr>
      </p:pic>
      <p:sp>
        <p:nvSpPr>
          <p:cNvPr id="12" name="Rectangle 11"/>
          <p:cNvSpPr/>
          <p:nvPr/>
        </p:nvSpPr>
        <p:spPr>
          <a:xfrm>
            <a:off x="3830364" y="2167690"/>
            <a:ext cx="4901896" cy="630942"/>
          </a:xfrm>
          <a:prstGeom prst="rect">
            <a:avLst/>
          </a:prstGeom>
        </p:spPr>
        <p:txBody>
          <a:bodyPr wrap="square">
            <a:spAutoFit/>
          </a:bodyPr>
          <a:lstStyle/>
          <a:p>
            <a:r>
              <a:rPr lang="en-US" sz="3500" dirty="0">
                <a:solidFill>
                  <a:srgbClr val="FF0000"/>
                </a:solidFill>
                <a:sym typeface="Wingdings" panose="05000000000000000000" pitchFamily="2" charset="2"/>
              </a:rPr>
              <a:t> 2</a:t>
            </a:r>
            <a:r>
              <a:rPr lang="en-US" sz="3500" dirty="0">
                <a:solidFill>
                  <a:srgbClr val="FF0000"/>
                </a:solidFill>
              </a:rPr>
              <a:t>. a group of students </a:t>
            </a:r>
          </a:p>
        </p:txBody>
      </p:sp>
    </p:spTree>
    <p:extLst>
      <p:ext uri="{BB962C8B-B14F-4D97-AF65-F5344CB8AC3E}">
        <p14:creationId xmlns:p14="http://schemas.microsoft.com/office/powerpoint/2010/main" val="410447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8295"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56" y="1298969"/>
            <a:ext cx="10709562" cy="5016758"/>
          </a:xfrm>
          <a:prstGeom prst="rect">
            <a:avLst/>
          </a:prstGeom>
        </p:spPr>
        <p:txBody>
          <a:bodyPr wrap="square">
            <a:spAutoFit/>
          </a:bodyPr>
          <a:lstStyle/>
          <a:p>
            <a:r>
              <a:rPr lang="en-US" sz="3200" dirty="0">
                <a:solidFill>
                  <a:srgbClr val="242021"/>
                </a:solidFill>
              </a:rPr>
              <a:t>1. What sport did he see teenagers playing in India?</a:t>
            </a:r>
            <a:br>
              <a:rPr lang="en-US" sz="3200" dirty="0">
                <a:solidFill>
                  <a:srgbClr val="242021"/>
                </a:solidFill>
              </a:rPr>
            </a:br>
            <a:r>
              <a:rPr lang="en-US" sz="3200" dirty="0">
                <a:solidFill>
                  <a:srgbClr val="242021"/>
                </a:solidFill>
              </a:rPr>
              <a:t>a. basketball 		b. badminton 		c. soccer</a:t>
            </a:r>
            <a:br>
              <a:rPr lang="en-US" sz="3200" dirty="0">
                <a:solidFill>
                  <a:srgbClr val="242021"/>
                </a:solidFill>
              </a:rPr>
            </a:br>
            <a:r>
              <a:rPr lang="en-US" sz="3200" dirty="0">
                <a:solidFill>
                  <a:srgbClr val="242021"/>
                </a:solidFill>
              </a:rPr>
              <a:t>2. What were they not wearing?</a:t>
            </a:r>
            <a:br>
              <a:rPr lang="en-US" sz="3200" dirty="0">
                <a:solidFill>
                  <a:srgbClr val="242021"/>
                </a:solidFill>
              </a:rPr>
            </a:br>
            <a:r>
              <a:rPr lang="en-US" sz="3200" dirty="0">
                <a:solidFill>
                  <a:srgbClr val="242021"/>
                </a:solidFill>
              </a:rPr>
              <a:t>a. shirts 			b. shoes 			c. gloves</a:t>
            </a:r>
            <a:br>
              <a:rPr lang="en-US" sz="3200" dirty="0">
                <a:solidFill>
                  <a:srgbClr val="242021"/>
                </a:solidFill>
              </a:rPr>
            </a:br>
            <a:r>
              <a:rPr lang="en-US" sz="3200" dirty="0">
                <a:solidFill>
                  <a:srgbClr val="242021"/>
                </a:solidFill>
              </a:rPr>
              <a:t>3. What is the name of the charity?</a:t>
            </a:r>
            <a:br>
              <a:rPr lang="en-US" sz="3200" dirty="0">
                <a:solidFill>
                  <a:srgbClr val="242021"/>
                </a:solidFill>
              </a:rPr>
            </a:br>
            <a:r>
              <a:rPr lang="en-US" sz="3200" dirty="0">
                <a:solidFill>
                  <a:srgbClr val="242021"/>
                </a:solidFill>
              </a:rPr>
              <a:t>a. Sports for Kids 	b. Kids Play Project 	c. Shirts and Shoes</a:t>
            </a:r>
            <a:br>
              <a:rPr lang="en-US" sz="3200" dirty="0">
                <a:solidFill>
                  <a:srgbClr val="242021"/>
                </a:solidFill>
              </a:rPr>
            </a:br>
            <a:r>
              <a:rPr lang="en-US" sz="3200" dirty="0">
                <a:solidFill>
                  <a:srgbClr val="242021"/>
                </a:solidFill>
              </a:rPr>
              <a:t>4. How many countries have they raised money in?</a:t>
            </a:r>
            <a:br>
              <a:rPr lang="en-US" sz="3200" dirty="0">
                <a:solidFill>
                  <a:srgbClr val="242021"/>
                </a:solidFill>
              </a:rPr>
            </a:br>
            <a:r>
              <a:rPr lang="en-US" sz="3200" dirty="0">
                <a:solidFill>
                  <a:srgbClr val="242021"/>
                </a:solidFill>
              </a:rPr>
              <a:t>a. 20 				b. 10 			c. 40</a:t>
            </a:r>
            <a:br>
              <a:rPr lang="en-US" sz="3200" dirty="0">
                <a:solidFill>
                  <a:srgbClr val="242021"/>
                </a:solidFill>
              </a:rPr>
            </a:br>
            <a:r>
              <a:rPr lang="en-US" sz="3200" dirty="0">
                <a:solidFill>
                  <a:srgbClr val="242021"/>
                </a:solidFill>
              </a:rPr>
              <a:t>5. What can people do on the website?</a:t>
            </a:r>
            <a:br>
              <a:rPr lang="en-US" sz="3200" dirty="0">
                <a:solidFill>
                  <a:srgbClr val="242021"/>
                </a:solidFill>
              </a:rPr>
            </a:br>
            <a:r>
              <a:rPr lang="en-US" sz="3200" dirty="0">
                <a:solidFill>
                  <a:srgbClr val="242021"/>
                </a:solidFill>
              </a:rPr>
              <a:t>a. donate money 	b. sign up 			c. play sports</a:t>
            </a:r>
            <a:r>
              <a:rPr lang="en-US" sz="3200" dirty="0"/>
              <a:t> </a:t>
            </a:r>
          </a:p>
        </p:txBody>
      </p:sp>
      <p:sp>
        <p:nvSpPr>
          <p:cNvPr id="3" name="Rectangle 2"/>
          <p:cNvSpPr/>
          <p:nvPr/>
        </p:nvSpPr>
        <p:spPr>
          <a:xfrm>
            <a:off x="354005" y="379292"/>
            <a:ext cx="7769435" cy="584775"/>
          </a:xfrm>
          <a:prstGeom prst="rect">
            <a:avLst/>
          </a:prstGeom>
        </p:spPr>
        <p:txBody>
          <a:bodyPr wrap="none">
            <a:spAutoFit/>
          </a:bodyPr>
          <a:lstStyle/>
          <a:p>
            <a:r>
              <a:rPr lang="en-US" sz="3200" b="1" dirty="0">
                <a:solidFill>
                  <a:srgbClr val="242021"/>
                </a:solidFill>
              </a:rPr>
              <a:t>b. Now, listen and circle the correct answers.</a:t>
            </a:r>
          </a:p>
        </p:txBody>
      </p:sp>
      <p:sp>
        <p:nvSpPr>
          <p:cNvPr id="4" name="Rectangle 3"/>
          <p:cNvSpPr/>
          <p:nvPr/>
        </p:nvSpPr>
        <p:spPr>
          <a:xfrm>
            <a:off x="8102658" y="661247"/>
            <a:ext cx="3992359" cy="584775"/>
          </a:xfrm>
          <a:prstGeom prst="rect">
            <a:avLst/>
          </a:prstGeom>
        </p:spPr>
        <p:txBody>
          <a:bodyPr wrap="square">
            <a:spAutoFit/>
          </a:bodyPr>
          <a:lstStyle/>
          <a:p>
            <a:r>
              <a:rPr lang="en-US" sz="3200" b="1" i="1" dirty="0">
                <a:solidFill>
                  <a:srgbClr val="0070C0"/>
                </a:solidFill>
              </a:rPr>
              <a:t>Listen twice and circle</a:t>
            </a:r>
            <a:endParaRPr lang="en-US" sz="3200" i="1" dirty="0">
              <a:solidFill>
                <a:srgbClr val="0070C0"/>
              </a:solidFill>
            </a:endParaRPr>
          </a:p>
        </p:txBody>
      </p:sp>
      <p:sp>
        <p:nvSpPr>
          <p:cNvPr id="5" name="Oval 4">
            <a:extLst>
              <a:ext uri="{FF2B5EF4-FFF2-40B4-BE49-F238E27FC236}">
                <a16:creationId xmlns:a16="http://schemas.microsoft.com/office/drawing/2014/main" id="{2D373749-DAF4-479B-9F55-2B0EA5FF7D84}"/>
              </a:ext>
            </a:extLst>
          </p:cNvPr>
          <p:cNvSpPr/>
          <p:nvPr/>
        </p:nvSpPr>
        <p:spPr>
          <a:xfrm>
            <a:off x="7825566" y="1839046"/>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D373749-DAF4-479B-9F55-2B0EA5FF7D84}"/>
              </a:ext>
            </a:extLst>
          </p:cNvPr>
          <p:cNvSpPr/>
          <p:nvPr/>
        </p:nvSpPr>
        <p:spPr>
          <a:xfrm>
            <a:off x="4156363" y="2787305"/>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D373749-DAF4-479B-9F55-2B0EA5FF7D84}"/>
              </a:ext>
            </a:extLst>
          </p:cNvPr>
          <p:cNvSpPr/>
          <p:nvPr/>
        </p:nvSpPr>
        <p:spPr>
          <a:xfrm>
            <a:off x="4156364" y="3794210"/>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D373749-DAF4-479B-9F55-2B0EA5FF7D84}"/>
              </a:ext>
            </a:extLst>
          </p:cNvPr>
          <p:cNvSpPr/>
          <p:nvPr/>
        </p:nvSpPr>
        <p:spPr>
          <a:xfrm>
            <a:off x="553058" y="4748500"/>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373749-DAF4-479B-9F55-2B0EA5FF7D84}"/>
              </a:ext>
            </a:extLst>
          </p:cNvPr>
          <p:cNvSpPr/>
          <p:nvPr/>
        </p:nvSpPr>
        <p:spPr>
          <a:xfrm>
            <a:off x="4182178" y="5703700"/>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D1-TRACK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84874" y="1563461"/>
            <a:ext cx="748144" cy="748144"/>
          </a:xfrm>
          <a:prstGeom prst="rect">
            <a:avLst/>
          </a:prstGeom>
        </p:spPr>
      </p:pic>
    </p:spTree>
    <p:extLst>
      <p:ext uri="{BB962C8B-B14F-4D97-AF65-F5344CB8AC3E}">
        <p14:creationId xmlns:p14="http://schemas.microsoft.com/office/powerpoint/2010/main" val="15843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98295" fill="hold"/>
                                        <p:tgtEl>
                                          <p:spTgt spid="10"/>
                                        </p:tgtEl>
                                      </p:cBhvr>
                                    </p:cmd>
                                  </p:childTnLst>
                                </p:cTn>
                              </p:par>
                            </p:childTnLst>
                          </p:cTn>
                        </p:par>
                      </p:childTnLst>
                    </p:cTn>
                  </p:par>
                </p:childTnLst>
              </p:cTn>
              <p:nextCondLst>
                <p:cond evt="onClick" delay="0">
                  <p:tgtEl>
                    <p:spTgt spid="10"/>
                  </p:tgtEl>
                </p:cond>
              </p:nextCondLst>
            </p:seq>
            <p:audio>
              <p:cMediaNode vol="80000">
                <p:cTn id="33" fill="hold" display="0">
                  <p:stCondLst>
                    <p:cond delay="indefinite"/>
                  </p:stCondLst>
                  <p:endCondLst>
                    <p:cond evt="onStopAudio" delay="0">
                      <p:tgtEl>
                        <p:sldTgt/>
                      </p:tgtEl>
                    </p:cond>
                  </p:endCondLst>
                </p:cTn>
                <p:tgtEl>
                  <p:spTgt spid="10"/>
                </p:tgtEl>
              </p:cMediaNode>
            </p:audio>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04" y="395644"/>
            <a:ext cx="2120382"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Scripts</a:t>
            </a:r>
          </a:p>
        </p:txBody>
      </p:sp>
      <p:sp>
        <p:nvSpPr>
          <p:cNvPr id="4" name="Rectangle 3"/>
          <p:cNvSpPr/>
          <p:nvPr/>
        </p:nvSpPr>
        <p:spPr>
          <a:xfrm>
            <a:off x="709127" y="1024859"/>
            <a:ext cx="10734728" cy="5008364"/>
          </a:xfrm>
          <a:prstGeom prst="rect">
            <a:avLst/>
          </a:prstGeom>
        </p:spPr>
        <p:txBody>
          <a:bodyPr wrap="square">
            <a:spAutoFit/>
          </a:bodyPr>
          <a:lstStyle/>
          <a:p>
            <a:pPr algn="just"/>
            <a:r>
              <a:rPr lang="en-US" sz="3200" dirty="0">
                <a:solidFill>
                  <a:srgbClr val="000000"/>
                </a:solidFill>
              </a:rPr>
              <a:t>M: Hello, everyone. Today, I'm going to talk about a project that helps young people play sports. On a trip to India six years ago, I saw some teenagers playing soccer with a tin can. They didn't have any shoes to wear, or a ball to play with. I wanted to do something for them, so I started the Kids Play Project to raise money to buy equipment and shoes. Now, we provide soccer balls and shoes to poor teenagers all over the world. Every year, we organize sports competitions and soccer games with famous athletes helping and taking part. They not only train our</a:t>
            </a:r>
            <a:br>
              <a:rPr lang="en-US" sz="3200" dirty="0">
                <a:solidFill>
                  <a:srgbClr val="000000"/>
                </a:solidFill>
              </a:rPr>
            </a:br>
            <a:r>
              <a:rPr lang="en-US" sz="3200" dirty="0">
                <a:solidFill>
                  <a:srgbClr val="000000"/>
                </a:solidFill>
              </a:rPr>
              <a:t>teenagers but they also compete in friendly games with them.</a:t>
            </a:r>
            <a:r>
              <a:rPr lang="en-US" sz="3200" dirty="0"/>
              <a:t> </a:t>
            </a:r>
            <a:br>
              <a:rPr lang="en-US" sz="3200" dirty="0"/>
            </a:br>
            <a:endParaRPr lang="en-US" sz="3200" dirty="0"/>
          </a:p>
        </p:txBody>
      </p:sp>
    </p:spTree>
    <p:extLst>
      <p:ext uri="{BB962C8B-B14F-4D97-AF65-F5344CB8AC3E}">
        <p14:creationId xmlns:p14="http://schemas.microsoft.com/office/powerpoint/2010/main" val="380039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836" y="875713"/>
            <a:ext cx="10501745" cy="4524315"/>
          </a:xfrm>
          <a:prstGeom prst="rect">
            <a:avLst/>
          </a:prstGeom>
        </p:spPr>
        <p:txBody>
          <a:bodyPr wrap="square">
            <a:spAutoFit/>
          </a:bodyPr>
          <a:lstStyle/>
          <a:p>
            <a:r>
              <a:rPr lang="en-US" sz="3200" dirty="0">
                <a:solidFill>
                  <a:srgbClr val="000000"/>
                </a:solidFill>
              </a:rPr>
              <a:t>It's a lot of fun and the kids love it, plus it raises money. Last year, we raised over seven hundred thousand dollars to buy sports equipment in twenty countries.</a:t>
            </a:r>
            <a:br>
              <a:rPr lang="en-US" sz="3200" dirty="0">
                <a:solidFill>
                  <a:srgbClr val="000000"/>
                </a:solidFill>
              </a:rPr>
            </a:br>
            <a:r>
              <a:rPr lang="en-US" sz="3200" dirty="0">
                <a:solidFill>
                  <a:srgbClr val="000000"/>
                </a:solidFill>
              </a:rPr>
              <a:t>We've recently completed building a new sports center in Mumbai, India. Young people can play soccer, and other sports like cricket and badminton. We want to do the same in Indonesia and Mexico. That's where you can help. We need young people to organize fundraising projects. If you’re interested, please sign up on our website.</a:t>
            </a:r>
            <a:r>
              <a:rPr lang="en-US" sz="3200" dirty="0"/>
              <a:t> </a:t>
            </a:r>
          </a:p>
        </p:txBody>
      </p:sp>
    </p:spTree>
    <p:extLst>
      <p:ext uri="{BB962C8B-B14F-4D97-AF65-F5344CB8AC3E}">
        <p14:creationId xmlns:p14="http://schemas.microsoft.com/office/powerpoint/2010/main" val="3552933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7282" y="539760"/>
            <a:ext cx="2752530"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Post-Listening</a:t>
            </a:r>
          </a:p>
        </p:txBody>
      </p:sp>
      <p:sp>
        <p:nvSpPr>
          <p:cNvPr id="3" name="TextBox 2"/>
          <p:cNvSpPr txBox="1"/>
          <p:nvPr/>
        </p:nvSpPr>
        <p:spPr>
          <a:xfrm>
            <a:off x="1717963" y="2858871"/>
            <a:ext cx="7426036" cy="1077218"/>
          </a:xfrm>
          <a:prstGeom prst="rect">
            <a:avLst/>
          </a:prstGeom>
          <a:noFill/>
        </p:spPr>
        <p:txBody>
          <a:bodyPr wrap="square" rtlCol="0">
            <a:spAutoFit/>
          </a:bodyPr>
          <a:lstStyle/>
          <a:p>
            <a:r>
              <a:rPr lang="en-US" sz="3200" b="1" i="1" dirty="0"/>
              <a:t>Do you think her project is successful? </a:t>
            </a:r>
          </a:p>
          <a:p>
            <a:r>
              <a:rPr lang="en-US" sz="3200" b="1" i="1" dirty="0"/>
              <a:t>Give some good things from this project.</a:t>
            </a:r>
          </a:p>
        </p:txBody>
      </p:sp>
      <p:sp>
        <p:nvSpPr>
          <p:cNvPr id="4" name="Rectangle 3"/>
          <p:cNvSpPr/>
          <p:nvPr/>
        </p:nvSpPr>
        <p:spPr>
          <a:xfrm>
            <a:off x="4028192" y="1141905"/>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in pairs.</a:t>
            </a:r>
            <a:endParaRPr lang="en-US" sz="4000" b="1" dirty="0">
              <a:solidFill>
                <a:srgbClr val="FF0000"/>
              </a:solidFill>
            </a:endParaRPr>
          </a:p>
        </p:txBody>
      </p:sp>
      <p:pic>
        <p:nvPicPr>
          <p:cNvPr id="5"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43898" y="539760"/>
            <a:ext cx="2166065" cy="138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997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3299" y="539760"/>
            <a:ext cx="6943725" cy="646331"/>
          </a:xfrm>
          <a:prstGeom prst="rect">
            <a:avLst/>
          </a:prstGeom>
        </p:spPr>
        <p:txBody>
          <a:bodyPr wrap="square">
            <a:spAutoFit/>
          </a:bodyPr>
          <a:lstStyle/>
          <a:p>
            <a:r>
              <a:rPr lang="en-US" sz="3600" i="1" dirty="0">
                <a:solidFill>
                  <a:srgbClr val="0070C0"/>
                </a:solidFill>
              </a:rPr>
              <a:t>Underline the key words/phrases. </a:t>
            </a:r>
          </a:p>
        </p:txBody>
      </p:sp>
      <p:sp>
        <p:nvSpPr>
          <p:cNvPr id="3" name="Rounded Rectangle 2"/>
          <p:cNvSpPr/>
          <p:nvPr/>
        </p:nvSpPr>
        <p:spPr>
          <a:xfrm>
            <a:off x="177282" y="539760"/>
            <a:ext cx="2360645"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Pre-Reading</a:t>
            </a:r>
          </a:p>
        </p:txBody>
      </p:sp>
      <p:sp>
        <p:nvSpPr>
          <p:cNvPr id="6" name="Rectangle 5"/>
          <p:cNvSpPr/>
          <p:nvPr/>
        </p:nvSpPr>
        <p:spPr>
          <a:xfrm>
            <a:off x="942109" y="2250864"/>
            <a:ext cx="10307782" cy="1673150"/>
          </a:xfrm>
          <a:prstGeom prst="rect">
            <a:avLst/>
          </a:prstGeom>
        </p:spPr>
        <p:txBody>
          <a:bodyPr wrap="square">
            <a:spAutoFit/>
          </a:bodyPr>
          <a:lstStyle/>
          <a:p>
            <a:pPr>
              <a:lnSpc>
                <a:spcPct val="107000"/>
              </a:lnSpc>
              <a:spcAft>
                <a:spcPts val="0"/>
              </a:spcAft>
            </a:pPr>
            <a:r>
              <a:rPr lang="en-US" sz="3200" b="1" dirty="0">
                <a:solidFill>
                  <a:srgbClr val="242021"/>
                </a:solidFill>
                <a:ea typeface="Times New Roman" panose="02020603050405020304" pitchFamily="18" charset="0"/>
                <a:cs typeface="Times New Roman" panose="02020603050405020304" pitchFamily="18" charset="0"/>
              </a:rPr>
              <a:t>a. Lisa wrote to the Youth Lead the Change project. Is her project for...</a:t>
            </a:r>
            <a:br>
              <a:rPr lang="en-US" sz="3200" b="1" dirty="0">
                <a:solidFill>
                  <a:srgbClr val="242021"/>
                </a:solidFill>
                <a:ea typeface="Times New Roman" panose="02020603050405020304" pitchFamily="18" charset="0"/>
                <a:cs typeface="Times New Roman" panose="02020603050405020304" pitchFamily="18" charset="0"/>
              </a:rPr>
            </a:br>
            <a:r>
              <a:rPr lang="en-US" sz="3200" b="1" dirty="0">
                <a:solidFill>
                  <a:srgbClr val="242021"/>
                </a:solidFill>
                <a:ea typeface="Times New Roman" panose="02020603050405020304" pitchFamily="18" charset="0"/>
                <a:cs typeface="Times New Roman" panose="02020603050405020304" pitchFamily="18" charset="0"/>
              </a:rPr>
              <a:t>1. young people and children? 		2. everyone?</a:t>
            </a:r>
            <a:endParaRPr lang="en-US" sz="3200" dirty="0">
              <a:effectLst/>
              <a:ea typeface="Calibri" panose="020F0502020204030204" pitchFamily="34" charset="0"/>
              <a:cs typeface="Times New Roman" panose="02020603050405020304" pitchFamily="18" charset="0"/>
            </a:endParaRPr>
          </a:p>
        </p:txBody>
      </p:sp>
      <p:cxnSp>
        <p:nvCxnSpPr>
          <p:cNvPr id="7" name="Straight Connector 6"/>
          <p:cNvCxnSpPr/>
          <p:nvPr/>
        </p:nvCxnSpPr>
        <p:spPr>
          <a:xfrm>
            <a:off x="1618932" y="2735498"/>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98895" y="2735498"/>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68023" y="2735498"/>
            <a:ext cx="29253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78605" y="3261970"/>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1950" y="3774589"/>
            <a:ext cx="4352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42641" y="3794596"/>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8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6627" y="627013"/>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LESSON OUTLINE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373" y="1727921"/>
            <a:ext cx="1920785" cy="57003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7435" y="2693657"/>
            <a:ext cx="3491928" cy="661624"/>
          </a:xfrm>
          <a:prstGeom prst="rect">
            <a:avLst/>
          </a:prstGeom>
        </p:spPr>
      </p:pic>
      <p:sp>
        <p:nvSpPr>
          <p:cNvPr id="11" name="Round Diagonal Corner Rectangle 10"/>
          <p:cNvSpPr/>
          <p:nvPr/>
        </p:nvSpPr>
        <p:spPr>
          <a:xfrm>
            <a:off x="1615986" y="5572979"/>
            <a:ext cx="2378633" cy="539496"/>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8663" y="4609027"/>
            <a:ext cx="3534845" cy="62708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706" y="3440747"/>
            <a:ext cx="3390119" cy="608484"/>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43697" y="490818"/>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5965" y="1470197"/>
            <a:ext cx="10266218" cy="4031873"/>
          </a:xfrm>
          <a:prstGeom prst="rect">
            <a:avLst/>
          </a:prstGeom>
        </p:spPr>
        <p:txBody>
          <a:bodyPr wrap="square">
            <a:spAutoFit/>
          </a:bodyPr>
          <a:lstStyle/>
          <a:p>
            <a:r>
              <a:rPr lang="en-US" sz="3200" dirty="0">
                <a:solidFill>
                  <a:srgbClr val="242021"/>
                </a:solidFill>
                <a:ea typeface="Times New Roman" panose="02020603050405020304" pitchFamily="18" charset="0"/>
                <a:cs typeface="Times New Roman" panose="02020603050405020304" pitchFamily="18" charset="0"/>
              </a:rPr>
              <a:t>Dear Sir/Madam,</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My name is Lisa Bolton and I think the project Green Spaces for All will help improve </a:t>
            </a:r>
            <a:r>
              <a:rPr lang="en-US" sz="3200" dirty="0" err="1">
                <a:solidFill>
                  <a:srgbClr val="242021"/>
                </a:solidFill>
                <a:ea typeface="Times New Roman" panose="02020603050405020304" pitchFamily="18" charset="0"/>
                <a:cs typeface="Times New Roman" panose="02020603050405020304" pitchFamily="18" charset="0"/>
              </a:rPr>
              <a:t>Hartmouth</a:t>
            </a:r>
            <a:r>
              <a:rPr lang="en-US" sz="3200" dirty="0">
                <a:solidFill>
                  <a:srgbClr val="242021"/>
                </a:solidFill>
                <a:ea typeface="Times New Roman" panose="02020603050405020304" pitchFamily="18" charset="0"/>
                <a:cs typeface="Times New Roman" panose="02020603050405020304" pitchFamily="18" charset="0"/>
              </a:rPr>
              <a:t>.</a:t>
            </a:r>
            <a:br>
              <a:rPr lang="en-US" sz="3200" dirty="0">
                <a:solidFill>
                  <a:srgbClr val="242021"/>
                </a:solidFill>
                <a:ea typeface="Times New Roman" panose="02020603050405020304" pitchFamily="18" charset="0"/>
                <a:cs typeface="Times New Roman" panose="02020603050405020304" pitchFamily="18" charset="0"/>
              </a:rPr>
            </a:br>
            <a:r>
              <a:rPr lang="en-US" sz="3200" b="1" dirty="0">
                <a:solidFill>
                  <a:srgbClr val="242021"/>
                </a:solidFill>
                <a:ea typeface="Times New Roman" panose="02020603050405020304" pitchFamily="18" charset="0"/>
                <a:cs typeface="Times New Roman" panose="02020603050405020304" pitchFamily="18" charset="0"/>
              </a:rPr>
              <a:t>Many people </a:t>
            </a:r>
            <a:r>
              <a:rPr lang="en-US" sz="3200" dirty="0">
                <a:solidFill>
                  <a:srgbClr val="242021"/>
                </a:solidFill>
                <a:ea typeface="Times New Roman" panose="02020603050405020304" pitchFamily="18" charset="0"/>
                <a:cs typeface="Times New Roman" panose="02020603050405020304" pitchFamily="18" charset="0"/>
              </a:rPr>
              <a:t>live in apartments or small houses without any yards. There are not enough green spaces for them to use. I think we should use the money from the city budget to build </a:t>
            </a:r>
            <a:r>
              <a:rPr lang="en-US" sz="3200" b="1" dirty="0">
                <a:solidFill>
                  <a:srgbClr val="242021"/>
                </a:solidFill>
                <a:ea typeface="Times New Roman" panose="02020603050405020304" pitchFamily="18" charset="0"/>
                <a:cs typeface="Times New Roman" panose="02020603050405020304" pitchFamily="18" charset="0"/>
              </a:rPr>
              <a:t>more parks </a:t>
            </a:r>
            <a:r>
              <a:rPr lang="en-US" sz="3200" dirty="0">
                <a:solidFill>
                  <a:srgbClr val="242021"/>
                </a:solidFill>
                <a:ea typeface="Times New Roman" panose="02020603050405020304" pitchFamily="18" charset="0"/>
                <a:cs typeface="Times New Roman" panose="02020603050405020304" pitchFamily="18" charset="0"/>
              </a:rPr>
              <a:t>around the city. They can be a safe place for all people to enjoy, and they will make our city's air cleaner.</a:t>
            </a:r>
            <a:endParaRPr lang="en-US" sz="3200" dirty="0"/>
          </a:p>
        </p:txBody>
      </p:sp>
      <p:cxnSp>
        <p:nvCxnSpPr>
          <p:cNvPr id="7" name="Straight Connector 6"/>
          <p:cNvCxnSpPr/>
          <p:nvPr/>
        </p:nvCxnSpPr>
        <p:spPr>
          <a:xfrm>
            <a:off x="1092459" y="2457237"/>
            <a:ext cx="36319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50605" y="2457237"/>
            <a:ext cx="52806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92459" y="2956001"/>
            <a:ext cx="57932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7150" y="3440909"/>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47731" y="3439358"/>
            <a:ext cx="28283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22204" y="3439358"/>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55804" y="3447061"/>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92459" y="3925819"/>
            <a:ext cx="833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57266" y="3925819"/>
            <a:ext cx="33933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97993" y="3925819"/>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643186" y="3904261"/>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04866" y="4396873"/>
            <a:ext cx="38931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10611" y="4396873"/>
            <a:ext cx="30351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806969" y="4396873"/>
            <a:ext cx="1304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38066" y="4909491"/>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44982" y="4909491"/>
            <a:ext cx="23414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56372" y="4909491"/>
            <a:ext cx="36894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92459" y="5380545"/>
            <a:ext cx="23552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00677" y="5380545"/>
            <a:ext cx="57101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2"/>
          <a:stretch>
            <a:fillRect/>
          </a:stretch>
        </p:blipFill>
        <p:spPr>
          <a:xfrm>
            <a:off x="2426232" y="548871"/>
            <a:ext cx="2733675" cy="685800"/>
          </a:xfrm>
          <a:prstGeom prst="rect">
            <a:avLst/>
          </a:prstGeom>
        </p:spPr>
      </p:pic>
      <p:pic>
        <p:nvPicPr>
          <p:cNvPr id="40" name="Picture 39"/>
          <p:cNvPicPr>
            <a:picLocks noChangeAspect="1"/>
          </p:cNvPicPr>
          <p:nvPr/>
        </p:nvPicPr>
        <p:blipFill>
          <a:blip r:embed="rId3"/>
          <a:stretch>
            <a:fillRect/>
          </a:stretch>
        </p:blipFill>
        <p:spPr>
          <a:xfrm>
            <a:off x="5160932" y="581660"/>
            <a:ext cx="4191000" cy="723900"/>
          </a:xfrm>
          <a:prstGeom prst="rect">
            <a:avLst/>
          </a:prstGeom>
        </p:spPr>
      </p:pic>
    </p:spTree>
    <p:extLst>
      <p:ext uri="{BB962C8B-B14F-4D97-AF65-F5344CB8AC3E}">
        <p14:creationId xmlns:p14="http://schemas.microsoft.com/office/powerpoint/2010/main" val="213742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745" y="265419"/>
            <a:ext cx="11069782" cy="6392263"/>
          </a:xfrm>
          <a:prstGeom prst="rect">
            <a:avLst/>
          </a:prstGeom>
        </p:spPr>
        <p:txBody>
          <a:bodyPr wrap="square">
            <a:spAutoFit/>
          </a:bodyPr>
          <a:lstStyle/>
          <a:p>
            <a:pPr>
              <a:lnSpc>
                <a:spcPct val="107000"/>
              </a:lnSpc>
              <a:spcAft>
                <a:spcPts val="0"/>
              </a:spcAft>
            </a:pPr>
            <a:r>
              <a:rPr lang="en-US" sz="3200" dirty="0">
                <a:solidFill>
                  <a:srgbClr val="242021"/>
                </a:solidFill>
                <a:ea typeface="Times New Roman" panose="02020603050405020304" pitchFamily="18" charset="0"/>
                <a:cs typeface="Times New Roman" panose="02020603050405020304" pitchFamily="18" charset="0"/>
              </a:rPr>
              <a:t>We can buy </a:t>
            </a:r>
            <a:r>
              <a:rPr lang="en-US" sz="3200" b="1" dirty="0">
                <a:solidFill>
                  <a:srgbClr val="242021"/>
                </a:solidFill>
                <a:ea typeface="Times New Roman" panose="02020603050405020304" pitchFamily="18" charset="0"/>
                <a:cs typeface="Times New Roman" panose="02020603050405020304" pitchFamily="18" charset="0"/>
              </a:rPr>
              <a:t>exercise equipment </a:t>
            </a:r>
            <a:r>
              <a:rPr lang="en-US" sz="3200" dirty="0">
                <a:solidFill>
                  <a:srgbClr val="242021"/>
                </a:solidFill>
                <a:ea typeface="Times New Roman" panose="02020603050405020304" pitchFamily="18" charset="0"/>
                <a:cs typeface="Times New Roman" panose="02020603050405020304" pitchFamily="18" charset="0"/>
              </a:rPr>
              <a:t>and put it in the parks, then people will not have to pay to use a gym. We can also build basketball courts and skateboard parks. </a:t>
            </a:r>
            <a:r>
              <a:rPr lang="en-US" sz="3200" b="1" dirty="0">
                <a:solidFill>
                  <a:srgbClr val="242021"/>
                </a:solidFill>
                <a:ea typeface="Times New Roman" panose="02020603050405020304" pitchFamily="18" charset="0"/>
                <a:cs typeface="Times New Roman" panose="02020603050405020304" pitchFamily="18" charset="0"/>
              </a:rPr>
              <a:t>Teenagers </a:t>
            </a:r>
            <a:r>
              <a:rPr lang="en-US" sz="3200" dirty="0">
                <a:solidFill>
                  <a:srgbClr val="242021"/>
                </a:solidFill>
                <a:ea typeface="Times New Roman" panose="02020603050405020304" pitchFamily="18" charset="0"/>
                <a:cs typeface="Times New Roman" panose="02020603050405020304" pitchFamily="18" charset="0"/>
              </a:rPr>
              <a:t>can hang out there, so they can have something fun to do.</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The parks can have play equipment and sandboxes for </a:t>
            </a:r>
            <a:r>
              <a:rPr lang="en-US" sz="3200" b="1" dirty="0">
                <a:solidFill>
                  <a:srgbClr val="242021"/>
                </a:solidFill>
                <a:ea typeface="Times New Roman" panose="02020603050405020304" pitchFamily="18" charset="0"/>
                <a:cs typeface="Times New Roman" panose="02020603050405020304" pitchFamily="18" charset="0"/>
              </a:rPr>
              <a:t>young children, </a:t>
            </a:r>
            <a:r>
              <a:rPr lang="en-US" sz="3200" dirty="0">
                <a:solidFill>
                  <a:srgbClr val="242021"/>
                </a:solidFill>
                <a:ea typeface="Times New Roman" panose="02020603050405020304" pitchFamily="18" charset="0"/>
                <a:cs typeface="Times New Roman" panose="02020603050405020304" pitchFamily="18" charset="0"/>
              </a:rPr>
              <a:t>so they can play safely while their parents watch.</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Finally, the parks will make our city a healthier place to live. Studies show that trees and plants improve </a:t>
            </a:r>
            <a:r>
              <a:rPr lang="en-US" sz="3200" b="1" dirty="0">
                <a:solidFill>
                  <a:srgbClr val="242021"/>
                </a:solidFill>
                <a:ea typeface="Times New Roman" panose="02020603050405020304" pitchFamily="18" charset="0"/>
                <a:cs typeface="Times New Roman" panose="02020603050405020304" pitchFamily="18" charset="0"/>
              </a:rPr>
              <a:t>air quality</a:t>
            </a:r>
            <a:r>
              <a:rPr lang="en-US" sz="3200" dirty="0">
                <a:solidFill>
                  <a:srgbClr val="242021"/>
                </a:solidFill>
                <a:ea typeface="Times New Roman" panose="02020603050405020304" pitchFamily="18" charset="0"/>
                <a:cs typeface="Times New Roman" panose="02020603050405020304" pitchFamily="18" charset="0"/>
              </a:rPr>
              <a:t>. It is very bad right now because of the traffic.</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I hope you will consider my suggestion.</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Yours faithfully,</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Lisa Bolton</a:t>
            </a:r>
            <a:endParaRPr lang="en-US" sz="3200" dirty="0">
              <a:ea typeface="Calibri" panose="020F0502020204030204" pitchFamily="34" charset="0"/>
              <a:cs typeface="Times New Roman" panose="02020603050405020304" pitchFamily="18" charset="0"/>
            </a:endParaRPr>
          </a:p>
        </p:txBody>
      </p:sp>
      <p:cxnSp>
        <p:nvCxnSpPr>
          <p:cNvPr id="3" name="Straight Connector 2"/>
          <p:cNvCxnSpPr/>
          <p:nvPr/>
        </p:nvCxnSpPr>
        <p:spPr>
          <a:xfrm>
            <a:off x="773805" y="726588"/>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713441" y="726588"/>
            <a:ext cx="32440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5950" y="726588"/>
            <a:ext cx="27868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3805" y="1280770"/>
            <a:ext cx="4283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01223" y="1280770"/>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67332" y="1280770"/>
            <a:ext cx="24404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3805" y="1821097"/>
            <a:ext cx="26344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79005" y="1821097"/>
            <a:ext cx="27175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13150" y="1821097"/>
            <a:ext cx="16645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97368" y="1813394"/>
            <a:ext cx="1775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39368" y="2333716"/>
            <a:ext cx="5527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3805" y="2860188"/>
            <a:ext cx="15655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92582" y="2852485"/>
            <a:ext cx="7592291" cy="77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3805" y="3386661"/>
            <a:ext cx="11796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92582" y="3386661"/>
            <a:ext cx="29648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288939" y="3386661"/>
            <a:ext cx="38664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6823" y="3913134"/>
            <a:ext cx="1013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53491" y="3905431"/>
            <a:ext cx="14547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13986" y="3905431"/>
            <a:ext cx="28560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55950" y="3876172"/>
            <a:ext cx="34518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04532" y="4418049"/>
            <a:ext cx="27036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66386" y="4418049"/>
            <a:ext cx="58763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7899" y="4944522"/>
            <a:ext cx="57121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57899" y="5457140"/>
            <a:ext cx="62386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37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108" y="1388009"/>
            <a:ext cx="10238509" cy="4031873"/>
          </a:xfrm>
          <a:prstGeom prst="rect">
            <a:avLst/>
          </a:prstGeom>
        </p:spPr>
        <p:txBody>
          <a:bodyPr wrap="square">
            <a:spAutoFit/>
          </a:bodyPr>
          <a:lstStyle/>
          <a:p>
            <a:r>
              <a:rPr lang="en-US" sz="3200" dirty="0">
                <a:solidFill>
                  <a:srgbClr val="242021"/>
                </a:solidFill>
                <a:ea typeface="Times New Roman" panose="02020603050405020304" pitchFamily="18" charset="0"/>
                <a:cs typeface="Times New Roman" panose="02020603050405020304" pitchFamily="18" charset="0"/>
              </a:rPr>
              <a:t>1. What do many people not have? </a:t>
            </a:r>
          </a:p>
          <a:p>
            <a:r>
              <a:rPr lang="en-US" sz="3200" dirty="0"/>
              <a:t>yards 					apartments</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2. Where can exercise equipment be put? </a:t>
            </a:r>
          </a:p>
          <a:p>
            <a:r>
              <a:rPr lang="en-US" sz="3200" dirty="0"/>
              <a:t>in gyms 					in the parks</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3. What can teenagers do? </a:t>
            </a:r>
          </a:p>
          <a:p>
            <a:r>
              <a:rPr lang="en-US" sz="3200" dirty="0"/>
              <a:t>use the skateboard parks 		play in the sandboxes</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4. What will be improved in the city? </a:t>
            </a:r>
          </a:p>
          <a:p>
            <a:r>
              <a:rPr lang="en-US" sz="3200" dirty="0"/>
              <a:t>traffic 					air quality</a:t>
            </a:r>
          </a:p>
        </p:txBody>
      </p:sp>
      <p:cxnSp>
        <p:nvCxnSpPr>
          <p:cNvPr id="3" name="Straight Connector 2"/>
          <p:cNvCxnSpPr/>
          <p:nvPr/>
        </p:nvCxnSpPr>
        <p:spPr>
          <a:xfrm>
            <a:off x="1521950" y="1841104"/>
            <a:ext cx="51697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06314" y="2353722"/>
            <a:ext cx="764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70073" y="2353722"/>
            <a:ext cx="19950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1950" y="2838631"/>
            <a:ext cx="6098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06314" y="3323540"/>
            <a:ext cx="1096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65004" y="3323540"/>
            <a:ext cx="18031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1950" y="3806896"/>
            <a:ext cx="3770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95477" y="4279503"/>
            <a:ext cx="41584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65004" y="4279503"/>
            <a:ext cx="3313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21950" y="4764413"/>
            <a:ext cx="51697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06314" y="5263176"/>
            <a:ext cx="9025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65004" y="5275479"/>
            <a:ext cx="14429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5477" y="585701"/>
            <a:ext cx="10185140" cy="584775"/>
          </a:xfrm>
          <a:prstGeom prst="rect">
            <a:avLst/>
          </a:prstGeom>
        </p:spPr>
        <p:txBody>
          <a:bodyPr wrap="square">
            <a:spAutoFit/>
          </a:bodyPr>
          <a:lstStyle/>
          <a:p>
            <a:r>
              <a:rPr lang="en-US" sz="3200" b="1" dirty="0">
                <a:solidFill>
                  <a:srgbClr val="242021"/>
                </a:solidFill>
                <a:ea typeface="Times New Roman" panose="02020603050405020304" pitchFamily="18" charset="0"/>
                <a:cs typeface="Times New Roman" panose="02020603050405020304" pitchFamily="18" charset="0"/>
              </a:rPr>
              <a:t>b. Now, read and circle the questions</a:t>
            </a:r>
            <a:endParaRPr lang="en-US" sz="3200" dirty="0"/>
          </a:p>
        </p:txBody>
      </p:sp>
    </p:spTree>
    <p:extLst>
      <p:ext uri="{BB962C8B-B14F-4D97-AF65-F5344CB8AC3E}">
        <p14:creationId xmlns:p14="http://schemas.microsoft.com/office/powerpoint/2010/main" val="126758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368994"/>
            <a:ext cx="8562109" cy="646331"/>
          </a:xfrm>
          <a:prstGeom prst="rect">
            <a:avLst/>
          </a:prstGeom>
        </p:spPr>
        <p:txBody>
          <a:bodyPr wrap="square">
            <a:spAutoFit/>
          </a:bodyPr>
          <a:lstStyle/>
          <a:p>
            <a:r>
              <a:rPr lang="en-US" sz="3600" i="1" dirty="0">
                <a:solidFill>
                  <a:srgbClr val="0070C0"/>
                </a:solidFill>
              </a:rPr>
              <a:t>Skim the text. Choose which is her project for.</a:t>
            </a:r>
          </a:p>
        </p:txBody>
      </p:sp>
      <p:sp>
        <p:nvSpPr>
          <p:cNvPr id="3" name="Rounded Rectangle 2"/>
          <p:cNvSpPr/>
          <p:nvPr/>
        </p:nvSpPr>
        <p:spPr>
          <a:xfrm>
            <a:off x="329682" y="368994"/>
            <a:ext cx="3013787"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While-Reading</a:t>
            </a:r>
          </a:p>
        </p:txBody>
      </p:sp>
      <p:sp>
        <p:nvSpPr>
          <p:cNvPr id="4" name="Rectangle 3"/>
          <p:cNvSpPr/>
          <p:nvPr/>
        </p:nvSpPr>
        <p:spPr>
          <a:xfrm>
            <a:off x="8411442" y="1008727"/>
            <a:ext cx="3118611" cy="639599"/>
          </a:xfrm>
          <a:prstGeom prst="rect">
            <a:avLst/>
          </a:prstGeom>
        </p:spPr>
        <p:txBody>
          <a:bodyPr wrap="none">
            <a:spAutoFit/>
          </a:bodyPr>
          <a:lstStyle/>
          <a:p>
            <a:pPr>
              <a:lnSpc>
                <a:spcPct val="107000"/>
              </a:lnSpc>
              <a:spcAft>
                <a:spcPts val="0"/>
              </a:spcAft>
            </a:pPr>
            <a:r>
              <a:rPr lang="en-US" sz="3500" b="1" dirty="0">
                <a:solidFill>
                  <a:srgbClr val="FF0000"/>
                </a:solidFill>
                <a:ea typeface="Times New Roman" panose="02020603050405020304" pitchFamily="18" charset="0"/>
                <a:cs typeface="Times New Roman" panose="02020603050405020304" pitchFamily="18" charset="0"/>
                <a:sym typeface="Wingdings" panose="05000000000000000000" pitchFamily="2" charset="2"/>
              </a:rPr>
              <a:t> </a:t>
            </a:r>
            <a:r>
              <a:rPr lang="en-US" sz="3500" b="1" dirty="0">
                <a:solidFill>
                  <a:srgbClr val="FF0000"/>
                </a:solidFill>
                <a:ea typeface="Times New Roman" panose="02020603050405020304" pitchFamily="18" charset="0"/>
                <a:cs typeface="Times New Roman" panose="02020603050405020304" pitchFamily="18" charset="0"/>
              </a:rPr>
              <a:t>2. everyone?</a:t>
            </a:r>
            <a:endParaRPr lang="en-US" sz="3500" dirty="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329682" y="1527159"/>
            <a:ext cx="8562109" cy="646331"/>
          </a:xfrm>
          <a:prstGeom prst="rect">
            <a:avLst/>
          </a:prstGeom>
        </p:spPr>
        <p:txBody>
          <a:bodyPr wrap="square">
            <a:spAutoFit/>
          </a:bodyPr>
          <a:lstStyle/>
          <a:p>
            <a:r>
              <a:rPr lang="en-US" sz="3600" i="1" dirty="0">
                <a:solidFill>
                  <a:srgbClr val="0070C0"/>
                </a:solidFill>
              </a:rPr>
              <a:t>Scan the text and circle the correct answers.</a:t>
            </a:r>
          </a:p>
        </p:txBody>
      </p:sp>
      <p:sp>
        <p:nvSpPr>
          <p:cNvPr id="6" name="Rectangle 5"/>
          <p:cNvSpPr/>
          <p:nvPr/>
        </p:nvSpPr>
        <p:spPr>
          <a:xfrm>
            <a:off x="748144" y="2288059"/>
            <a:ext cx="10587945" cy="4031873"/>
          </a:xfrm>
          <a:prstGeom prst="rect">
            <a:avLst/>
          </a:prstGeom>
        </p:spPr>
        <p:txBody>
          <a:bodyPr wrap="square">
            <a:spAutoFit/>
          </a:bodyPr>
          <a:lstStyle/>
          <a:p>
            <a:r>
              <a:rPr lang="en-US" sz="3200" dirty="0">
                <a:solidFill>
                  <a:srgbClr val="242021"/>
                </a:solidFill>
                <a:ea typeface="Times New Roman" panose="02020603050405020304" pitchFamily="18" charset="0"/>
                <a:cs typeface="Times New Roman" panose="02020603050405020304" pitchFamily="18" charset="0"/>
              </a:rPr>
              <a:t>1. What do many people not have? </a:t>
            </a:r>
          </a:p>
          <a:p>
            <a:r>
              <a:rPr lang="en-US" sz="3200" dirty="0"/>
              <a:t>	yards 					apartments</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2. Where can exercise equipment be put? </a:t>
            </a:r>
          </a:p>
          <a:p>
            <a:r>
              <a:rPr lang="en-US" sz="3200" dirty="0"/>
              <a:t>	in gyms 					in the parks</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3. What can teenagers do? </a:t>
            </a:r>
          </a:p>
          <a:p>
            <a:r>
              <a:rPr lang="en-US" sz="3200" dirty="0"/>
              <a:t>	use the skateboard parks 		play in the sandboxes</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4. What will be improved in the city? </a:t>
            </a:r>
          </a:p>
          <a:p>
            <a:r>
              <a:rPr lang="en-US" sz="3200" dirty="0"/>
              <a:t>	traffic 					 air quality</a:t>
            </a:r>
          </a:p>
        </p:txBody>
      </p:sp>
      <p:sp>
        <p:nvSpPr>
          <p:cNvPr id="7" name="Oval 6">
            <a:extLst>
              <a:ext uri="{FF2B5EF4-FFF2-40B4-BE49-F238E27FC236}">
                <a16:creationId xmlns:a16="http://schemas.microsoft.com/office/drawing/2014/main" id="{2D373749-DAF4-479B-9F55-2B0EA5FF7D84}"/>
              </a:ext>
            </a:extLst>
          </p:cNvPr>
          <p:cNvSpPr/>
          <p:nvPr/>
        </p:nvSpPr>
        <p:spPr>
          <a:xfrm>
            <a:off x="1551710" y="2815764"/>
            <a:ext cx="1205346"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D373749-DAF4-479B-9F55-2B0EA5FF7D84}"/>
              </a:ext>
            </a:extLst>
          </p:cNvPr>
          <p:cNvSpPr/>
          <p:nvPr/>
        </p:nvSpPr>
        <p:spPr>
          <a:xfrm>
            <a:off x="7010400" y="3775019"/>
            <a:ext cx="2341417"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373749-DAF4-479B-9F55-2B0EA5FF7D84}"/>
              </a:ext>
            </a:extLst>
          </p:cNvPr>
          <p:cNvSpPr/>
          <p:nvPr/>
        </p:nvSpPr>
        <p:spPr>
          <a:xfrm>
            <a:off x="1551710" y="4772546"/>
            <a:ext cx="4530435"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D373749-DAF4-479B-9F55-2B0EA5FF7D84}"/>
              </a:ext>
            </a:extLst>
          </p:cNvPr>
          <p:cNvSpPr/>
          <p:nvPr/>
        </p:nvSpPr>
        <p:spPr>
          <a:xfrm>
            <a:off x="7010399" y="5746441"/>
            <a:ext cx="2341417"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71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04" y="395644"/>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36</a:t>
            </a:r>
          </a:p>
        </p:txBody>
      </p:sp>
      <p:sp>
        <p:nvSpPr>
          <p:cNvPr id="3" name="Rectangle 2"/>
          <p:cNvSpPr/>
          <p:nvPr/>
        </p:nvSpPr>
        <p:spPr>
          <a:xfrm>
            <a:off x="4901045" y="429448"/>
            <a:ext cx="6943725" cy="646331"/>
          </a:xfrm>
          <a:prstGeom prst="rect">
            <a:avLst/>
          </a:prstGeom>
        </p:spPr>
        <p:txBody>
          <a:bodyPr wrap="square">
            <a:spAutoFit/>
          </a:bodyPr>
          <a:lstStyle/>
          <a:p>
            <a:r>
              <a:rPr lang="en-US" sz="3600" i="1" dirty="0">
                <a:solidFill>
                  <a:srgbClr val="0070C0"/>
                </a:solidFill>
              </a:rPr>
              <a:t>Underline the key words/phrases. </a:t>
            </a:r>
          </a:p>
        </p:txBody>
      </p:sp>
      <p:sp>
        <p:nvSpPr>
          <p:cNvPr id="4" name="Rounded Rectangle 3"/>
          <p:cNvSpPr/>
          <p:nvPr/>
        </p:nvSpPr>
        <p:spPr>
          <a:xfrm>
            <a:off x="2090127" y="463295"/>
            <a:ext cx="2360645"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Pre-Reading</a:t>
            </a:r>
          </a:p>
        </p:txBody>
      </p:sp>
      <p:sp>
        <p:nvSpPr>
          <p:cNvPr id="5" name="Rectangle 4"/>
          <p:cNvSpPr/>
          <p:nvPr/>
        </p:nvSpPr>
        <p:spPr>
          <a:xfrm>
            <a:off x="870079" y="2372615"/>
            <a:ext cx="9853339" cy="2232021"/>
          </a:xfrm>
          <a:prstGeom prst="rect">
            <a:avLst/>
          </a:prstGeom>
        </p:spPr>
        <p:txBody>
          <a:bodyPr wrap="square">
            <a:spAutoFit/>
          </a:bodyPr>
          <a:lstStyle/>
          <a:p>
            <a:pPr marL="342900" indent="-342900">
              <a:lnSpc>
                <a:spcPct val="150000"/>
              </a:lnSpc>
              <a:buAutoNum type="alphaLcPeriod"/>
            </a:pPr>
            <a:r>
              <a:rPr lang="en-US" sz="3200" b="1" dirty="0">
                <a:solidFill>
                  <a:srgbClr val="242021"/>
                </a:solidFill>
              </a:rPr>
              <a:t>Read the article. What does the writer want to do?</a:t>
            </a:r>
            <a:br>
              <a:rPr lang="en-US" sz="3200" b="1" dirty="0">
                <a:solidFill>
                  <a:srgbClr val="242021"/>
                </a:solidFill>
              </a:rPr>
            </a:br>
            <a:r>
              <a:rPr lang="en-US" sz="3200" b="1" dirty="0">
                <a:solidFill>
                  <a:srgbClr val="242021"/>
                </a:solidFill>
              </a:rPr>
              <a:t>	</a:t>
            </a:r>
            <a:r>
              <a:rPr lang="en-US" sz="3200" dirty="0">
                <a:solidFill>
                  <a:srgbClr val="242021"/>
                </a:solidFill>
              </a:rPr>
              <a:t>1. provide spaces for children to play </a:t>
            </a:r>
          </a:p>
          <a:p>
            <a:pPr>
              <a:lnSpc>
                <a:spcPct val="150000"/>
              </a:lnSpc>
            </a:pPr>
            <a:r>
              <a:rPr lang="en-US" sz="3200" dirty="0">
                <a:solidFill>
                  <a:srgbClr val="242021"/>
                </a:solidFill>
              </a:rPr>
              <a:t> 	2. provide children with schools</a:t>
            </a:r>
            <a:r>
              <a:rPr lang="en-US" sz="3200" dirty="0"/>
              <a:t> </a:t>
            </a:r>
          </a:p>
        </p:txBody>
      </p:sp>
      <p:cxnSp>
        <p:nvCxnSpPr>
          <p:cNvPr id="8" name="Straight Connector 7"/>
          <p:cNvCxnSpPr/>
          <p:nvPr/>
        </p:nvCxnSpPr>
        <p:spPr>
          <a:xfrm>
            <a:off x="1488339" y="3032594"/>
            <a:ext cx="22662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03250" y="3032594"/>
            <a:ext cx="53672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22496" y="3725322"/>
            <a:ext cx="22049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01045" y="3725322"/>
            <a:ext cx="28713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22496" y="4473468"/>
            <a:ext cx="24785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51841" y="4473468"/>
            <a:ext cx="19139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60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4509" y="375369"/>
            <a:ext cx="5324475" cy="676275"/>
          </a:xfrm>
          <a:prstGeom prst="rect">
            <a:avLst/>
          </a:prstGeom>
        </p:spPr>
      </p:pic>
      <p:sp>
        <p:nvSpPr>
          <p:cNvPr id="3" name="Rectangle 2"/>
          <p:cNvSpPr/>
          <p:nvPr/>
        </p:nvSpPr>
        <p:spPr>
          <a:xfrm>
            <a:off x="775855" y="1082092"/>
            <a:ext cx="10571018" cy="5509200"/>
          </a:xfrm>
          <a:prstGeom prst="rect">
            <a:avLst/>
          </a:prstGeom>
        </p:spPr>
        <p:txBody>
          <a:bodyPr wrap="square">
            <a:spAutoFit/>
          </a:bodyPr>
          <a:lstStyle/>
          <a:p>
            <a:r>
              <a:rPr lang="en-US" sz="3200" i="1" dirty="0">
                <a:solidFill>
                  <a:srgbClr val="242021"/>
                </a:solidFill>
              </a:rPr>
              <a:t>John Wilson, June 9</a:t>
            </a:r>
            <a:br>
              <a:rPr lang="en-US" sz="3200" i="1" dirty="0">
                <a:solidFill>
                  <a:srgbClr val="242021"/>
                </a:solidFill>
              </a:rPr>
            </a:br>
            <a:r>
              <a:rPr lang="en-US" sz="3200" dirty="0">
                <a:solidFill>
                  <a:srgbClr val="242021"/>
                </a:solidFill>
              </a:rPr>
              <a:t>One of the city's biggest problems is its lack of parks and playgrounds. Children need space to run around and have fun in safety. Unfortunately, many families live in apartment blocks or small houses without yards. The only place their children can play is often on a busy road. Their games often end in hospital visits or worse.</a:t>
            </a:r>
            <a:r>
              <a:rPr lang="en-US" sz="3200" dirty="0"/>
              <a:t> </a:t>
            </a:r>
            <a:br>
              <a:rPr lang="en-US" sz="3200" dirty="0"/>
            </a:br>
            <a:r>
              <a:rPr lang="en-US" sz="3200" dirty="0"/>
              <a:t>There are several amusement parks and swimming pools; however, these cost money to use. Most families find it difficult to pay for bills and food and cannot afford to pay for high-priced tickets for their children. </a:t>
            </a:r>
          </a:p>
        </p:txBody>
      </p:sp>
      <p:cxnSp>
        <p:nvCxnSpPr>
          <p:cNvPr id="4" name="Straight Connector 3"/>
          <p:cNvCxnSpPr/>
          <p:nvPr/>
        </p:nvCxnSpPr>
        <p:spPr>
          <a:xfrm>
            <a:off x="3592180" y="900432"/>
            <a:ext cx="21713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07805" y="898881"/>
            <a:ext cx="20386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0059" y="2062776"/>
            <a:ext cx="54884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34823" y="2062776"/>
            <a:ext cx="25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0059" y="2546135"/>
            <a:ext cx="18724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57621" y="2544584"/>
            <a:ext cx="1134270"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653078" y="2546135"/>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584762" y="2529179"/>
            <a:ext cx="2094086"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571442" y="2549135"/>
            <a:ext cx="1498340"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40059" y="3027943"/>
            <a:ext cx="1290523"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644169" y="3026391"/>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989440" y="3020190"/>
            <a:ext cx="2006081"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328030" y="3016066"/>
            <a:ext cx="3741752"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300278" y="3508197"/>
            <a:ext cx="4463213"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87914" y="3504505"/>
            <a:ext cx="2066377" cy="36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683726" y="3490648"/>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940059" y="3983799"/>
            <a:ext cx="1041141"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684284" y="3971928"/>
            <a:ext cx="2308196"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442364" y="3969356"/>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380463" y="3963678"/>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132999" y="4459401"/>
            <a:ext cx="3520079"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20113" y="4952448"/>
            <a:ext cx="5699342" cy="1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534823" y="4953618"/>
            <a:ext cx="2551286"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439178" y="5442623"/>
            <a:ext cx="4003186"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939078" y="5442624"/>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940059" y="5916224"/>
            <a:ext cx="350071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695419" y="5930078"/>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238644" y="5931629"/>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267666" y="5942008"/>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940059" y="6406781"/>
            <a:ext cx="288469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019939" y="6389825"/>
            <a:ext cx="2699516" cy="95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13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5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5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709" y="917276"/>
            <a:ext cx="10571017" cy="4524315"/>
          </a:xfrm>
          <a:prstGeom prst="rect">
            <a:avLst/>
          </a:prstGeom>
        </p:spPr>
        <p:txBody>
          <a:bodyPr wrap="square">
            <a:spAutoFit/>
          </a:bodyPr>
          <a:lstStyle/>
          <a:p>
            <a:r>
              <a:rPr lang="en-US" sz="3200" dirty="0">
                <a:solidFill>
                  <a:srgbClr val="242021"/>
                </a:solidFill>
              </a:rPr>
              <a:t>I suggest we look for a suitable piece of land that is big enough for a park.</a:t>
            </a:r>
            <a:br>
              <a:rPr lang="en-US" sz="3200" dirty="0">
                <a:solidFill>
                  <a:srgbClr val="242021"/>
                </a:solidFill>
              </a:rPr>
            </a:br>
            <a:r>
              <a:rPr lang="en-US" sz="3200" dirty="0">
                <a:solidFill>
                  <a:srgbClr val="242021"/>
                </a:solidFill>
              </a:rPr>
              <a:t>We should also think of ways to raise money to buy playground equipment.</a:t>
            </a:r>
            <a:br>
              <a:rPr lang="en-US" sz="3200" dirty="0">
                <a:solidFill>
                  <a:srgbClr val="242021"/>
                </a:solidFill>
              </a:rPr>
            </a:br>
            <a:r>
              <a:rPr lang="en-US" sz="3200" dirty="0">
                <a:solidFill>
                  <a:srgbClr val="242021"/>
                </a:solidFill>
              </a:rPr>
              <a:t>For example, we could ask local families to take part in a fundraising event.</a:t>
            </a:r>
            <a:br>
              <a:rPr lang="en-US" sz="3200" dirty="0">
                <a:solidFill>
                  <a:srgbClr val="242021"/>
                </a:solidFill>
              </a:rPr>
            </a:br>
            <a:r>
              <a:rPr lang="en-US" sz="3200" dirty="0">
                <a:solidFill>
                  <a:srgbClr val="242021"/>
                </a:solidFill>
              </a:rPr>
              <a:t>It will be fun and make the community aware of what we want to do. Our children need to play after school and on the weekends. We don't want them to continue getting hurt.</a:t>
            </a:r>
            <a:r>
              <a:rPr lang="en-US" sz="3200" dirty="0"/>
              <a:t> </a:t>
            </a:r>
          </a:p>
        </p:txBody>
      </p:sp>
      <p:cxnSp>
        <p:nvCxnSpPr>
          <p:cNvPr id="3" name="Straight Connector 2"/>
          <p:cNvCxnSpPr/>
          <p:nvPr/>
        </p:nvCxnSpPr>
        <p:spPr>
          <a:xfrm flipV="1">
            <a:off x="995478" y="1411614"/>
            <a:ext cx="1248958"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07406" y="1411615"/>
            <a:ext cx="1332085"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53078" y="1411615"/>
            <a:ext cx="342412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335914" y="1410063"/>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496" y="1904403"/>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573448" y="2393735"/>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52309" y="2362925"/>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69114" y="2393736"/>
            <a:ext cx="1066800" cy="1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98496" y="2894632"/>
            <a:ext cx="375458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725848" y="3375854"/>
            <a:ext cx="3797170"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984071" y="3346598"/>
            <a:ext cx="1866511" cy="323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8496" y="3880209"/>
            <a:ext cx="3008486"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65719" y="4374548"/>
            <a:ext cx="1810068"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725848" y="4356423"/>
            <a:ext cx="5076666"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9032139" y="4316414"/>
            <a:ext cx="1940661"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98496" y="4820936"/>
            <a:ext cx="818443"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047398" y="4819559"/>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239491" y="4831086"/>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347185" y="4831861"/>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032139" y="4819559"/>
            <a:ext cx="1122218" cy="138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98496" y="5295478"/>
            <a:ext cx="1636886" cy="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088539" y="5317670"/>
            <a:ext cx="2986678" cy="142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352309" y="5292377"/>
            <a:ext cx="3650160" cy="1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90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9" y="435424"/>
            <a:ext cx="11097490" cy="5509200"/>
          </a:xfrm>
          <a:prstGeom prst="rect">
            <a:avLst/>
          </a:prstGeom>
        </p:spPr>
        <p:txBody>
          <a:bodyPr wrap="square">
            <a:spAutoFit/>
          </a:bodyPr>
          <a:lstStyle/>
          <a:p>
            <a:r>
              <a:rPr lang="en-US" sz="3200" b="1" dirty="0">
                <a:solidFill>
                  <a:srgbClr val="242021"/>
                </a:solidFill>
              </a:rPr>
              <a:t>b. Read the article again and circle the correct answers.</a:t>
            </a:r>
            <a:br>
              <a:rPr lang="en-US" sz="3200" b="1" dirty="0">
                <a:solidFill>
                  <a:srgbClr val="242021"/>
                </a:solidFill>
              </a:rPr>
            </a:br>
            <a:r>
              <a:rPr lang="en-US" sz="3200" dirty="0">
                <a:solidFill>
                  <a:srgbClr val="242021"/>
                </a:solidFill>
              </a:rPr>
              <a:t>1. Where do many families live?</a:t>
            </a:r>
            <a:br>
              <a:rPr lang="en-US" sz="3200" dirty="0">
                <a:solidFill>
                  <a:srgbClr val="242021"/>
                </a:solidFill>
              </a:rPr>
            </a:br>
            <a:r>
              <a:rPr lang="en-US" sz="3200" dirty="0">
                <a:solidFill>
                  <a:srgbClr val="242021"/>
                </a:solidFill>
              </a:rPr>
              <a:t>A. apartments and small houses 		B. houses with small yards</a:t>
            </a:r>
            <a:br>
              <a:rPr lang="en-US" sz="3200" dirty="0">
                <a:solidFill>
                  <a:srgbClr val="242021"/>
                </a:solidFill>
              </a:rPr>
            </a:br>
            <a:r>
              <a:rPr lang="en-US" sz="3200" dirty="0">
                <a:solidFill>
                  <a:srgbClr val="242021"/>
                </a:solidFill>
              </a:rPr>
              <a:t>2. Where do many children play now?</a:t>
            </a:r>
            <a:br>
              <a:rPr lang="en-US" sz="3200" dirty="0">
                <a:solidFill>
                  <a:srgbClr val="242021"/>
                </a:solidFill>
              </a:rPr>
            </a:br>
            <a:r>
              <a:rPr lang="en-US" sz="3200" dirty="0">
                <a:solidFill>
                  <a:srgbClr val="242021"/>
                </a:solidFill>
              </a:rPr>
              <a:t>A. on the streets 				B. near the hospital</a:t>
            </a:r>
            <a:br>
              <a:rPr lang="en-US" sz="3200" dirty="0">
                <a:solidFill>
                  <a:srgbClr val="242021"/>
                </a:solidFill>
              </a:rPr>
            </a:br>
            <a:r>
              <a:rPr lang="en-US" sz="3200" dirty="0">
                <a:solidFill>
                  <a:srgbClr val="242021"/>
                </a:solidFill>
              </a:rPr>
              <a:t>3. Why don't children go to the amusement parks?</a:t>
            </a:r>
            <a:br>
              <a:rPr lang="en-US" sz="3200" dirty="0">
                <a:solidFill>
                  <a:srgbClr val="242021"/>
                </a:solidFill>
              </a:rPr>
            </a:br>
            <a:r>
              <a:rPr lang="en-US" sz="3200" dirty="0">
                <a:solidFill>
                  <a:srgbClr val="242021"/>
                </a:solidFill>
              </a:rPr>
              <a:t>A. not safe 					B. too expensive</a:t>
            </a:r>
            <a:br>
              <a:rPr lang="en-US" sz="3200" dirty="0">
                <a:solidFill>
                  <a:srgbClr val="242021"/>
                </a:solidFill>
              </a:rPr>
            </a:br>
            <a:r>
              <a:rPr lang="en-US" sz="3200" dirty="0">
                <a:solidFill>
                  <a:srgbClr val="242021"/>
                </a:solidFill>
              </a:rPr>
              <a:t>4. How can families help?</a:t>
            </a:r>
            <a:br>
              <a:rPr lang="en-US" sz="3200" dirty="0">
                <a:solidFill>
                  <a:srgbClr val="242021"/>
                </a:solidFill>
              </a:rPr>
            </a:br>
            <a:r>
              <a:rPr lang="en-US" sz="3200" dirty="0">
                <a:solidFill>
                  <a:srgbClr val="242021"/>
                </a:solidFill>
              </a:rPr>
              <a:t>A. by fundraising 		B. by buying playground equipment</a:t>
            </a:r>
            <a:br>
              <a:rPr lang="en-US" sz="3200" dirty="0">
                <a:solidFill>
                  <a:srgbClr val="242021"/>
                </a:solidFill>
              </a:rPr>
            </a:br>
            <a:r>
              <a:rPr lang="en-US" sz="3200" dirty="0">
                <a:solidFill>
                  <a:srgbClr val="242021"/>
                </a:solidFill>
              </a:rPr>
              <a:t>5. What do children need to do after school?</a:t>
            </a:r>
            <a:br>
              <a:rPr lang="en-US" sz="3200" dirty="0">
                <a:solidFill>
                  <a:srgbClr val="242021"/>
                </a:solidFill>
              </a:rPr>
            </a:br>
            <a:r>
              <a:rPr lang="en-US" sz="3200" dirty="0">
                <a:solidFill>
                  <a:srgbClr val="242021"/>
                </a:solidFill>
              </a:rPr>
              <a:t>A. go to after school clubs 			B. play in safety</a:t>
            </a:r>
            <a:r>
              <a:rPr lang="en-US" sz="3200" dirty="0"/>
              <a:t> </a:t>
            </a:r>
          </a:p>
        </p:txBody>
      </p:sp>
      <p:cxnSp>
        <p:nvCxnSpPr>
          <p:cNvPr id="3" name="Straight Connector 2"/>
          <p:cNvCxnSpPr/>
          <p:nvPr/>
        </p:nvCxnSpPr>
        <p:spPr>
          <a:xfrm flipV="1">
            <a:off x="1107339" y="943209"/>
            <a:ext cx="367248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762466" y="925157"/>
            <a:ext cx="3991134"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356720" y="1417988"/>
            <a:ext cx="4405746"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356720" y="1892768"/>
            <a:ext cx="4573025"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799084" y="1909274"/>
            <a:ext cx="368633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56720" y="2399005"/>
            <a:ext cx="5445862"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32029" y="2860378"/>
            <a:ext cx="2148480"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591265" y="2860377"/>
            <a:ext cx="2841208"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2029" y="3321752"/>
            <a:ext cx="76487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32029" y="3870207"/>
            <a:ext cx="12202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591265" y="3844492"/>
            <a:ext cx="2162335"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232029" y="4302768"/>
            <a:ext cx="367248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232029" y="4851223"/>
            <a:ext cx="214848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38153" y="4827060"/>
            <a:ext cx="5273192" cy="15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32029" y="5255426"/>
            <a:ext cx="6567055" cy="283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232029" y="5802332"/>
            <a:ext cx="367248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591265" y="5776616"/>
            <a:ext cx="2162335"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13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709" y="2014953"/>
            <a:ext cx="10931236" cy="646331"/>
          </a:xfrm>
          <a:prstGeom prst="rect">
            <a:avLst/>
          </a:prstGeom>
        </p:spPr>
        <p:txBody>
          <a:bodyPr wrap="square">
            <a:spAutoFit/>
          </a:bodyPr>
          <a:lstStyle/>
          <a:p>
            <a:r>
              <a:rPr lang="en-US" sz="3600" i="1" dirty="0">
                <a:solidFill>
                  <a:srgbClr val="0070C0"/>
                </a:solidFill>
              </a:rPr>
              <a:t>Skim the article. Choose what does the writer want to do.</a:t>
            </a:r>
          </a:p>
        </p:txBody>
      </p:sp>
      <p:sp>
        <p:nvSpPr>
          <p:cNvPr id="3" name="Rounded Rectangle 2"/>
          <p:cNvSpPr/>
          <p:nvPr/>
        </p:nvSpPr>
        <p:spPr>
          <a:xfrm>
            <a:off x="329682" y="692160"/>
            <a:ext cx="3013787"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While-Reading</a:t>
            </a:r>
          </a:p>
        </p:txBody>
      </p:sp>
      <p:sp>
        <p:nvSpPr>
          <p:cNvPr id="5" name="Rectangle 4"/>
          <p:cNvSpPr/>
          <p:nvPr/>
        </p:nvSpPr>
        <p:spPr>
          <a:xfrm>
            <a:off x="2186614" y="3514713"/>
            <a:ext cx="7500387" cy="813300"/>
          </a:xfrm>
          <a:prstGeom prst="rect">
            <a:avLst/>
          </a:prstGeom>
        </p:spPr>
        <p:txBody>
          <a:bodyPr wrap="none">
            <a:spAutoFit/>
          </a:bodyPr>
          <a:lstStyle/>
          <a:p>
            <a:pPr>
              <a:lnSpc>
                <a:spcPct val="150000"/>
              </a:lnSpc>
            </a:pPr>
            <a:r>
              <a:rPr lang="en-US" sz="3500" dirty="0">
                <a:solidFill>
                  <a:srgbClr val="FF0000"/>
                </a:solidFill>
                <a:sym typeface="Wingdings" panose="05000000000000000000" pitchFamily="2" charset="2"/>
              </a:rPr>
              <a:t> </a:t>
            </a:r>
            <a:r>
              <a:rPr lang="en-US" sz="3500" dirty="0">
                <a:solidFill>
                  <a:srgbClr val="FF0000"/>
                </a:solidFill>
              </a:rPr>
              <a:t>1. provide spaces for children to play </a:t>
            </a:r>
          </a:p>
        </p:txBody>
      </p:sp>
    </p:spTree>
    <p:extLst>
      <p:ext uri="{BB962C8B-B14F-4D97-AF65-F5344CB8AC3E}">
        <p14:creationId xmlns:p14="http://schemas.microsoft.com/office/powerpoint/2010/main" val="3651956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737" y="418795"/>
            <a:ext cx="11031045" cy="646331"/>
          </a:xfrm>
          <a:prstGeom prst="rect">
            <a:avLst/>
          </a:prstGeom>
        </p:spPr>
        <p:txBody>
          <a:bodyPr wrap="square">
            <a:spAutoFit/>
          </a:bodyPr>
          <a:lstStyle/>
          <a:p>
            <a:r>
              <a:rPr lang="en-US" sz="3600" i="1" dirty="0">
                <a:solidFill>
                  <a:srgbClr val="0070C0"/>
                </a:solidFill>
              </a:rPr>
              <a:t>Scan the article and circle the correct answers.</a:t>
            </a:r>
          </a:p>
        </p:txBody>
      </p:sp>
      <p:sp>
        <p:nvSpPr>
          <p:cNvPr id="3" name="Rectangle 2"/>
          <p:cNvSpPr/>
          <p:nvPr/>
        </p:nvSpPr>
        <p:spPr>
          <a:xfrm>
            <a:off x="665019" y="1254578"/>
            <a:ext cx="11097490" cy="5016758"/>
          </a:xfrm>
          <a:prstGeom prst="rect">
            <a:avLst/>
          </a:prstGeom>
        </p:spPr>
        <p:txBody>
          <a:bodyPr wrap="square">
            <a:spAutoFit/>
          </a:bodyPr>
          <a:lstStyle/>
          <a:p>
            <a:r>
              <a:rPr lang="en-US" sz="3200" dirty="0">
                <a:solidFill>
                  <a:srgbClr val="242021"/>
                </a:solidFill>
              </a:rPr>
              <a:t>1. Where do many families live?</a:t>
            </a:r>
            <a:br>
              <a:rPr lang="en-US" sz="3200" dirty="0">
                <a:solidFill>
                  <a:srgbClr val="242021"/>
                </a:solidFill>
              </a:rPr>
            </a:br>
            <a:r>
              <a:rPr lang="en-US" sz="3200" dirty="0">
                <a:solidFill>
                  <a:srgbClr val="242021"/>
                </a:solidFill>
              </a:rPr>
              <a:t>A. apartments and small houses 		B. houses with small yards</a:t>
            </a:r>
            <a:br>
              <a:rPr lang="en-US" sz="3200" dirty="0">
                <a:solidFill>
                  <a:srgbClr val="242021"/>
                </a:solidFill>
              </a:rPr>
            </a:br>
            <a:r>
              <a:rPr lang="en-US" sz="3200" dirty="0">
                <a:solidFill>
                  <a:srgbClr val="242021"/>
                </a:solidFill>
              </a:rPr>
              <a:t>2. Where do many children play now?</a:t>
            </a:r>
            <a:br>
              <a:rPr lang="en-US" sz="3200" dirty="0">
                <a:solidFill>
                  <a:srgbClr val="242021"/>
                </a:solidFill>
              </a:rPr>
            </a:br>
            <a:r>
              <a:rPr lang="en-US" sz="3200" dirty="0">
                <a:solidFill>
                  <a:srgbClr val="242021"/>
                </a:solidFill>
              </a:rPr>
              <a:t>A. on the streets 				B. near the hospital</a:t>
            </a:r>
            <a:br>
              <a:rPr lang="en-US" sz="3200" dirty="0">
                <a:solidFill>
                  <a:srgbClr val="242021"/>
                </a:solidFill>
              </a:rPr>
            </a:br>
            <a:r>
              <a:rPr lang="en-US" sz="3200" dirty="0">
                <a:solidFill>
                  <a:srgbClr val="242021"/>
                </a:solidFill>
              </a:rPr>
              <a:t>3. Why don't children go to the amusement parks?</a:t>
            </a:r>
            <a:br>
              <a:rPr lang="en-US" sz="3200" dirty="0">
                <a:solidFill>
                  <a:srgbClr val="242021"/>
                </a:solidFill>
              </a:rPr>
            </a:br>
            <a:r>
              <a:rPr lang="en-US" sz="3200" dirty="0">
                <a:solidFill>
                  <a:srgbClr val="242021"/>
                </a:solidFill>
              </a:rPr>
              <a:t>A. not safe 					B. too expensive</a:t>
            </a:r>
            <a:br>
              <a:rPr lang="en-US" sz="3200" dirty="0">
                <a:solidFill>
                  <a:srgbClr val="242021"/>
                </a:solidFill>
              </a:rPr>
            </a:br>
            <a:r>
              <a:rPr lang="en-US" sz="3200" dirty="0">
                <a:solidFill>
                  <a:srgbClr val="242021"/>
                </a:solidFill>
              </a:rPr>
              <a:t>4. How can families help?</a:t>
            </a:r>
            <a:br>
              <a:rPr lang="en-US" sz="3200" dirty="0">
                <a:solidFill>
                  <a:srgbClr val="242021"/>
                </a:solidFill>
              </a:rPr>
            </a:br>
            <a:r>
              <a:rPr lang="en-US" sz="3200" dirty="0">
                <a:solidFill>
                  <a:srgbClr val="242021"/>
                </a:solidFill>
              </a:rPr>
              <a:t>A. by fundraising 		B. by buying playground equipment</a:t>
            </a:r>
            <a:br>
              <a:rPr lang="en-US" sz="3200" dirty="0">
                <a:solidFill>
                  <a:srgbClr val="242021"/>
                </a:solidFill>
              </a:rPr>
            </a:br>
            <a:r>
              <a:rPr lang="en-US" sz="3200" dirty="0">
                <a:solidFill>
                  <a:srgbClr val="242021"/>
                </a:solidFill>
              </a:rPr>
              <a:t>5. What do children need to do after school?</a:t>
            </a:r>
            <a:br>
              <a:rPr lang="en-US" sz="3200" dirty="0">
                <a:solidFill>
                  <a:srgbClr val="242021"/>
                </a:solidFill>
              </a:rPr>
            </a:br>
            <a:r>
              <a:rPr lang="en-US" sz="3200" dirty="0">
                <a:solidFill>
                  <a:srgbClr val="242021"/>
                </a:solidFill>
              </a:rPr>
              <a:t>A. go to after school clubs 			B. play in safety</a:t>
            </a:r>
            <a:r>
              <a:rPr lang="en-US" sz="3200" dirty="0"/>
              <a:t> </a:t>
            </a:r>
          </a:p>
        </p:txBody>
      </p:sp>
      <p:sp>
        <p:nvSpPr>
          <p:cNvPr id="4" name="Oval 3">
            <a:extLst>
              <a:ext uri="{FF2B5EF4-FFF2-40B4-BE49-F238E27FC236}">
                <a16:creationId xmlns:a16="http://schemas.microsoft.com/office/drawing/2014/main" id="{2D373749-DAF4-479B-9F55-2B0EA5FF7D84}"/>
              </a:ext>
            </a:extLst>
          </p:cNvPr>
          <p:cNvSpPr/>
          <p:nvPr/>
        </p:nvSpPr>
        <p:spPr>
          <a:xfrm>
            <a:off x="592920" y="1793874"/>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D373749-DAF4-479B-9F55-2B0EA5FF7D84}"/>
              </a:ext>
            </a:extLst>
          </p:cNvPr>
          <p:cNvSpPr/>
          <p:nvPr/>
        </p:nvSpPr>
        <p:spPr>
          <a:xfrm>
            <a:off x="592917" y="2744221"/>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D373749-DAF4-479B-9F55-2B0EA5FF7D84}"/>
              </a:ext>
            </a:extLst>
          </p:cNvPr>
          <p:cNvSpPr/>
          <p:nvPr/>
        </p:nvSpPr>
        <p:spPr>
          <a:xfrm>
            <a:off x="6980439" y="3690076"/>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D373749-DAF4-479B-9F55-2B0EA5FF7D84}"/>
              </a:ext>
            </a:extLst>
          </p:cNvPr>
          <p:cNvSpPr/>
          <p:nvPr/>
        </p:nvSpPr>
        <p:spPr>
          <a:xfrm>
            <a:off x="592920" y="4717182"/>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D373749-DAF4-479B-9F55-2B0EA5FF7D84}"/>
              </a:ext>
            </a:extLst>
          </p:cNvPr>
          <p:cNvSpPr/>
          <p:nvPr/>
        </p:nvSpPr>
        <p:spPr>
          <a:xfrm>
            <a:off x="6980438" y="5652673"/>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1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871" y="779974"/>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 …</a:t>
            </a:r>
            <a:endParaRPr lang="en-US" sz="4000" b="1" dirty="0">
              <a:solidFill>
                <a:srgbClr val="FF0000"/>
              </a:solidFill>
            </a:endParaRPr>
          </a:p>
        </p:txBody>
      </p:sp>
      <p:sp>
        <p:nvSpPr>
          <p:cNvPr id="6" name="Rectangle 5"/>
          <p:cNvSpPr/>
          <p:nvPr/>
        </p:nvSpPr>
        <p:spPr>
          <a:xfrm>
            <a:off x="277091" y="3385773"/>
            <a:ext cx="11761848" cy="1200329"/>
          </a:xfrm>
          <a:prstGeom prst="rect">
            <a:avLst/>
          </a:prstGeom>
        </p:spPr>
        <p:txBody>
          <a:bodyPr wrap="square">
            <a:spAutoFit/>
          </a:bodyPr>
          <a:lstStyle/>
          <a:p>
            <a:pPr lvl="0"/>
            <a:r>
              <a:rPr lang="en-US" sz="3600" dirty="0">
                <a:solidFill>
                  <a:srgbClr val="002060"/>
                </a:solidFill>
                <a:ea typeface="Calibri" panose="020F0502020204030204" pitchFamily="34" charset="0"/>
                <a:cs typeface="JDCLK L+ Frutiger LT Std"/>
              </a:rPr>
              <a:t>- practice listening and reading for specific information.</a:t>
            </a:r>
          </a:p>
          <a:p>
            <a:r>
              <a:rPr lang="en-US" sz="3600" dirty="0">
                <a:solidFill>
                  <a:srgbClr val="002060"/>
                </a:solidFill>
                <a:ea typeface="Calibri" panose="020F0502020204030204" pitchFamily="34" charset="0"/>
                <a:cs typeface="JDCLK L+ Frutiger LT Std"/>
              </a:rPr>
              <a:t>- talk about how to improve community.</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552" y="427730"/>
            <a:ext cx="3829770" cy="24725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4603" y="1618485"/>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in pairs.</a:t>
            </a:r>
            <a:endParaRPr lang="en-US" sz="4000" b="1" dirty="0">
              <a:solidFill>
                <a:srgbClr val="FF0000"/>
              </a:solidFill>
            </a:endParaRPr>
          </a:p>
        </p:txBody>
      </p:sp>
      <p:pic>
        <p:nvPicPr>
          <p:cNvPr id="1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2397" y="944829"/>
            <a:ext cx="2166065" cy="1381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07738" y="3202862"/>
            <a:ext cx="10155382" cy="1569660"/>
          </a:xfrm>
          <a:prstGeom prst="rect">
            <a:avLst/>
          </a:prstGeom>
        </p:spPr>
        <p:txBody>
          <a:bodyPr wrap="square">
            <a:spAutoFit/>
          </a:bodyPr>
          <a:lstStyle/>
          <a:p>
            <a:r>
              <a:rPr lang="en-US" sz="3200" b="1" dirty="0"/>
              <a:t>Do you think your town needs more green spaces? </a:t>
            </a:r>
          </a:p>
          <a:p>
            <a:r>
              <a:rPr lang="en-US" sz="3200" b="1" dirty="0"/>
              <a:t>What else does it need?</a:t>
            </a:r>
          </a:p>
          <a:p>
            <a:r>
              <a:rPr lang="en-US" sz="3200" b="1" dirty="0"/>
              <a:t>Which place is better for children?</a:t>
            </a:r>
            <a:endParaRPr lang="en-US" sz="3200" dirty="0"/>
          </a:p>
        </p:txBody>
      </p:sp>
      <p:pic>
        <p:nvPicPr>
          <p:cNvPr id="15" name="Picture 14"/>
          <p:cNvPicPr>
            <a:picLocks noChangeAspect="1"/>
          </p:cNvPicPr>
          <p:nvPr/>
        </p:nvPicPr>
        <p:blipFill>
          <a:blip r:embed="rId3"/>
          <a:stretch>
            <a:fillRect/>
          </a:stretch>
        </p:blipFill>
        <p:spPr>
          <a:xfrm>
            <a:off x="7841814" y="625681"/>
            <a:ext cx="3007990" cy="1895601"/>
          </a:xfrm>
          <a:prstGeom prst="rect">
            <a:avLst/>
          </a:prstGeom>
        </p:spPr>
      </p:pic>
      <p:sp>
        <p:nvSpPr>
          <p:cNvPr id="7" name="Rounded Rectangle 6"/>
          <p:cNvSpPr/>
          <p:nvPr/>
        </p:nvSpPr>
        <p:spPr>
          <a:xfrm>
            <a:off x="177282" y="539760"/>
            <a:ext cx="2752530"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Post-Reading</a:t>
            </a:r>
          </a:p>
        </p:txBody>
      </p:sp>
    </p:spTree>
    <p:extLst>
      <p:ext uri="{BB962C8B-B14F-4D97-AF65-F5344CB8AC3E}">
        <p14:creationId xmlns:p14="http://schemas.microsoft.com/office/powerpoint/2010/main" val="44808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Rounded Rectangle 5"/>
          <p:cNvSpPr/>
          <p:nvPr/>
        </p:nvSpPr>
        <p:spPr>
          <a:xfrm>
            <a:off x="177282" y="539760"/>
            <a:ext cx="3013787"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Consolidation</a:t>
            </a:r>
          </a:p>
        </p:txBody>
      </p:sp>
    </p:spTree>
    <p:extLst>
      <p:ext uri="{BB962C8B-B14F-4D97-AF65-F5344CB8AC3E}">
        <p14:creationId xmlns:p14="http://schemas.microsoft.com/office/powerpoint/2010/main" val="3932173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102" y="541175"/>
            <a:ext cx="2099387" cy="727788"/>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Let’s Play!</a:t>
            </a:r>
          </a:p>
        </p:txBody>
      </p:sp>
      <p:sp>
        <p:nvSpPr>
          <p:cNvPr id="4" name="Rectangle 3"/>
          <p:cNvSpPr/>
          <p:nvPr/>
        </p:nvSpPr>
        <p:spPr>
          <a:xfrm>
            <a:off x="236376" y="544285"/>
            <a:ext cx="2310881" cy="727788"/>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DHA on </a:t>
            </a:r>
            <a:r>
              <a:rPr lang="en-US" sz="2000" b="1" dirty="0" err="1"/>
              <a:t>Eduhome</a:t>
            </a:r>
            <a:endParaRPr lang="en-US" sz="2000" b="1" dirty="0"/>
          </a:p>
        </p:txBody>
      </p:sp>
      <p:sp>
        <p:nvSpPr>
          <p:cNvPr id="5" name="TextBox 4">
            <a:hlinkClick r:id="rId2"/>
          </p:cNvPr>
          <p:cNvSpPr txBox="1"/>
          <p:nvPr/>
        </p:nvSpPr>
        <p:spPr>
          <a:xfrm>
            <a:off x="8649478" y="662473"/>
            <a:ext cx="294676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i="1" dirty="0"/>
              <a:t>Click </a:t>
            </a:r>
            <a:r>
              <a:rPr lang="en-US" i="1" dirty="0">
                <a:solidFill>
                  <a:srgbClr val="FF0000"/>
                </a:solidFill>
              </a:rPr>
              <a:t>here</a:t>
            </a:r>
            <a:r>
              <a:rPr lang="en-US" i="1" dirty="0"/>
              <a:t> to play the games.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9523" y="1554480"/>
            <a:ext cx="10829200" cy="4812284"/>
          </a:xfrm>
          <a:prstGeom prst="rect">
            <a:avLst/>
          </a:prstGeom>
        </p:spPr>
      </p:pic>
    </p:spTree>
    <p:extLst>
      <p:ext uri="{BB962C8B-B14F-4D97-AF65-F5344CB8AC3E}">
        <p14:creationId xmlns:p14="http://schemas.microsoft.com/office/powerpoint/2010/main" val="3235272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832242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16" y="475710"/>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2602808" y="1412240"/>
            <a:ext cx="8351520" cy="3970318"/>
          </a:xfrm>
          <a:prstGeom prst="rect">
            <a:avLst/>
          </a:prstGeom>
        </p:spPr>
        <p:txBody>
          <a:bodyPr wrap="square">
            <a:spAutoFit/>
          </a:bodyPr>
          <a:lstStyle/>
          <a:p>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Listening &amp; Reading</a:t>
            </a:r>
            <a:r>
              <a:rPr lang="en-US" sz="3600" dirty="0">
                <a:solidFill>
                  <a:srgbClr val="0070C0"/>
                </a:solidFill>
              </a:rPr>
              <a:t>: for specific information</a:t>
            </a:r>
          </a:p>
          <a:p>
            <a:pPr marL="457200" indent="-457200">
              <a:buFont typeface="Arial" panose="020B0604020202020204" pitchFamily="34" charset="0"/>
              <a:buChar char="•"/>
            </a:pPr>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Speaking</a:t>
            </a:r>
            <a:r>
              <a:rPr lang="en-US" sz="3600" dirty="0">
                <a:solidFill>
                  <a:srgbClr val="0070C0"/>
                </a:solidFill>
              </a:rPr>
              <a:t>: talk about how to improve community</a:t>
            </a:r>
          </a:p>
          <a:p>
            <a:pPr marL="457200" indent="-457200">
              <a:buFont typeface="Arial" panose="020B0604020202020204" pitchFamily="34" charset="0"/>
              <a:buChar char="•"/>
            </a:pPr>
            <a:endParaRPr lang="en-US" sz="3600" dirty="0">
              <a:solidFill>
                <a:srgbClr val="0070C0"/>
              </a:solidFill>
            </a:endParaRPr>
          </a:p>
        </p:txBody>
      </p:sp>
    </p:spTree>
    <p:extLst>
      <p:ext uri="{BB962C8B-B14F-4D97-AF65-F5344CB8AC3E}">
        <p14:creationId xmlns:p14="http://schemas.microsoft.com/office/powerpoint/2010/main" val="587386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9497"/>
            <a:ext cx="11719571" cy="2862322"/>
          </a:xfrm>
          <a:prstGeom prst="rect">
            <a:avLst/>
          </a:prstGeom>
        </p:spPr>
        <p:txBody>
          <a:bodyPr wrap="square">
            <a:spAutoFit/>
          </a:bodyPr>
          <a:lstStyle/>
          <a:p>
            <a:pPr marL="1028700" indent="-571500">
              <a:buFontTx/>
              <a:buChar char="-"/>
            </a:pPr>
            <a:r>
              <a:rPr lang="en-US" sz="3600" dirty="0">
                <a:solidFill>
                  <a:srgbClr val="0070C0"/>
                </a:solidFill>
                <a:ea typeface="Times New Roman" panose="02020603050405020304" pitchFamily="18" charset="0"/>
              </a:rPr>
              <a:t>Do the exercises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Notebook</a:t>
            </a:r>
            <a:r>
              <a:rPr lang="en-US" sz="3600" dirty="0">
                <a:solidFill>
                  <a:srgbClr val="0070C0"/>
                </a:solidFill>
                <a:ea typeface="Times New Roman" panose="02020603050405020304" pitchFamily="18" charset="0"/>
              </a:rPr>
              <a:t> on page 36. </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Prepare the next lesson – Writing on page 55 in </a:t>
            </a:r>
            <a:r>
              <a:rPr lang="en-US" sz="3600" b="1" dirty="0">
                <a:solidFill>
                  <a:srgbClr val="0070C0"/>
                </a:solidFill>
                <a:ea typeface="Times New Roman" panose="02020603050405020304" pitchFamily="18" charset="0"/>
              </a:rPr>
              <a:t>SB</a:t>
            </a:r>
            <a:r>
              <a:rPr lang="en-US" sz="3600" dirty="0">
                <a:solidFill>
                  <a:srgbClr val="0070C0"/>
                </a:solidFill>
                <a:ea typeface="Times New Roman" panose="02020603050405020304" pitchFamily="18" charset="0"/>
              </a:rPr>
              <a:t>.</a:t>
            </a:r>
          </a:p>
          <a:p>
            <a:pPr marL="1028700" marR="0" indent="-571500">
              <a:spcBef>
                <a:spcPts val="0"/>
              </a:spcBef>
              <a:spcAft>
                <a:spcPts val="0"/>
              </a:spcAft>
              <a:buFontTx/>
              <a:buChar char="-"/>
            </a:pPr>
            <a:r>
              <a:rPr lang="en-US" sz="3600" dirty="0">
                <a:solidFill>
                  <a:srgbClr val="0070C0"/>
                </a:solidFill>
                <a:effectLst/>
                <a:ea typeface="Times New Roman" panose="02020603050405020304" pitchFamily="18" charset="0"/>
              </a:rPr>
              <a:t>Play the consolidation games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DHA App </a:t>
            </a:r>
            <a:r>
              <a:rPr lang="en-US" sz="3600" dirty="0">
                <a:solidFill>
                  <a:srgbClr val="0070C0"/>
                </a:solidFill>
                <a:ea typeface="Times New Roman" panose="02020603050405020304" pitchFamily="18" charset="0"/>
              </a:rPr>
              <a:t>on </a:t>
            </a:r>
            <a:r>
              <a:rPr lang="en-US" sz="3600" dirty="0">
                <a:solidFill>
                  <a:srgbClr val="0070C0"/>
                </a:solidFill>
                <a:ea typeface="Times New Roman" panose="02020603050405020304" pitchFamily="18" charset="0"/>
                <a:hlinkClick r:id="rId2"/>
              </a:rPr>
              <a:t>www.eduhome.com.vn</a:t>
            </a:r>
            <a:r>
              <a:rPr lang="en-US" sz="3600" dirty="0">
                <a:solidFill>
                  <a:srgbClr val="0070C0"/>
                </a:solidFill>
                <a:ea typeface="Times New Roman" panose="02020603050405020304" pitchFamily="18" charset="0"/>
              </a:rPr>
              <a:t> </a:t>
            </a:r>
            <a:endParaRPr lang="en-US" sz="3600" dirty="0">
              <a:solidFill>
                <a:srgbClr val="0070C0"/>
              </a:solidFill>
              <a:effectLst/>
              <a:ea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28" y="387927"/>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71463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Rectangle 5"/>
          <p:cNvSpPr/>
          <p:nvPr/>
        </p:nvSpPr>
        <p:spPr>
          <a:xfrm>
            <a:off x="886691" y="2908993"/>
            <a:ext cx="10464932" cy="1938992"/>
          </a:xfrm>
          <a:prstGeom prst="rect">
            <a:avLst/>
          </a:prstGeom>
        </p:spPr>
        <p:txBody>
          <a:bodyPr wrap="square">
            <a:spAutoFit/>
          </a:bodyPr>
          <a:lstStyle/>
          <a:p>
            <a:r>
              <a:rPr lang="en-US" sz="4000" b="1" dirty="0">
                <a:solidFill>
                  <a:srgbClr val="000000"/>
                </a:solidFill>
              </a:rPr>
              <a:t>How would you spend a million dollars improving your community? Why do you want to make these changes?</a:t>
            </a: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2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954" y="-1074151"/>
            <a:ext cx="13879584" cy="873925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056" y="430383"/>
            <a:ext cx="6551084" cy="1175837"/>
          </a:xfrm>
          <a:prstGeom prst="rect">
            <a:avLst/>
          </a:prstGeom>
        </p:spPr>
      </p:pic>
    </p:spTree>
    <p:extLst>
      <p:ext uri="{BB962C8B-B14F-4D97-AF65-F5344CB8AC3E}">
        <p14:creationId xmlns:p14="http://schemas.microsoft.com/office/powerpoint/2010/main" val="5312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3391" y="523588"/>
            <a:ext cx="2565918"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Pre-Listening</a:t>
            </a:r>
          </a:p>
        </p:txBody>
      </p:sp>
      <p:sp>
        <p:nvSpPr>
          <p:cNvPr id="23" name="Rectangle 22"/>
          <p:cNvSpPr/>
          <p:nvPr/>
        </p:nvSpPr>
        <p:spPr>
          <a:xfrm>
            <a:off x="78361" y="1463907"/>
            <a:ext cx="3177454" cy="1015663"/>
          </a:xfrm>
          <a:prstGeom prst="rect">
            <a:avLst/>
          </a:prstGeom>
        </p:spPr>
        <p:txBody>
          <a:bodyPr wrap="square">
            <a:spAutoFit/>
          </a:bodyPr>
          <a:lstStyle/>
          <a:p>
            <a:pPr algn="ctr"/>
            <a:r>
              <a:rPr lang="en-US" sz="3000" i="1" dirty="0">
                <a:solidFill>
                  <a:srgbClr val="0070C0"/>
                </a:solidFill>
              </a:rPr>
              <a:t>Underline the key words/phrases. </a:t>
            </a:r>
          </a:p>
        </p:txBody>
      </p:sp>
      <p:sp>
        <p:nvSpPr>
          <p:cNvPr id="9" name="Rectangle 8"/>
          <p:cNvSpPr/>
          <p:nvPr/>
        </p:nvSpPr>
        <p:spPr>
          <a:xfrm>
            <a:off x="3548061" y="482484"/>
            <a:ext cx="7681913" cy="1637115"/>
          </a:xfrm>
          <a:prstGeom prst="rect">
            <a:avLst/>
          </a:prstGeom>
        </p:spPr>
        <p:txBody>
          <a:bodyPr wrap="square">
            <a:spAutoFit/>
          </a:bodyPr>
          <a:lstStyle/>
          <a:p>
            <a:pPr>
              <a:lnSpc>
                <a:spcPct val="107000"/>
              </a:lnSpc>
              <a:spcAft>
                <a:spcPts val="0"/>
              </a:spcAft>
            </a:pPr>
            <a:r>
              <a:rPr lang="en-US" sz="3200" b="1" dirty="0">
                <a:solidFill>
                  <a:srgbClr val="242021"/>
                </a:solidFill>
                <a:latin typeface="HelveticaNeueLTStd-BdCn"/>
                <a:ea typeface="Times New Roman" panose="02020603050405020304" pitchFamily="18" charset="0"/>
                <a:cs typeface="Times New Roman" panose="02020603050405020304" pitchFamily="18" charset="0"/>
              </a:rPr>
              <a:t>a. Listen to a radio show about </a:t>
            </a:r>
            <a:r>
              <a:rPr lang="en-US" sz="3200" b="1" dirty="0">
                <a:solidFill>
                  <a:srgbClr val="A3248F"/>
                </a:solidFill>
                <a:latin typeface="HelveticaNeueLTStd-BdCn"/>
                <a:ea typeface="Times New Roman" panose="02020603050405020304" pitchFamily="18" charset="0"/>
                <a:cs typeface="Times New Roman" panose="02020603050405020304" pitchFamily="18" charset="0"/>
              </a:rPr>
              <a:t>Youth </a:t>
            </a:r>
            <a:r>
              <a:rPr lang="en-US" sz="3200" b="1" dirty="0">
                <a:solidFill>
                  <a:srgbClr val="242021"/>
                </a:solidFill>
                <a:latin typeface="HelveticaNeueLTStd-BdCn"/>
                <a:ea typeface="Times New Roman" panose="02020603050405020304" pitchFamily="18" charset="0"/>
                <a:cs typeface="Times New Roman" panose="02020603050405020304" pitchFamily="18" charset="0"/>
              </a:rPr>
              <a:t>Lead the Change. How often does the competition happen in </a:t>
            </a:r>
            <a:r>
              <a:rPr lang="en-US" sz="3200" b="1" dirty="0" err="1">
                <a:solidFill>
                  <a:srgbClr val="242021"/>
                </a:solidFill>
                <a:latin typeface="HelveticaNeueLTStd-BdCn"/>
                <a:ea typeface="Times New Roman" panose="02020603050405020304" pitchFamily="18" charset="0"/>
                <a:cs typeface="Times New Roman" panose="02020603050405020304" pitchFamily="18" charset="0"/>
              </a:rPr>
              <a:t>Hartmouth</a:t>
            </a:r>
            <a:r>
              <a:rPr lang="en-US" sz="3200" b="1" dirty="0">
                <a:solidFill>
                  <a:srgbClr val="242021"/>
                </a:solidFill>
                <a:latin typeface="HelveticaNeueLTStd-BdCn"/>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2323322" y="3545632"/>
            <a:ext cx="8649478" cy="619272"/>
          </a:xfrm>
          <a:prstGeom prst="rect">
            <a:avLst/>
          </a:prstGeom>
        </p:spPr>
        <p:txBody>
          <a:bodyPr wrap="square">
            <a:spAutoFit/>
          </a:bodyPr>
          <a:lstStyle/>
          <a:p>
            <a:pPr>
              <a:lnSpc>
                <a:spcPct val="107000"/>
              </a:lnSpc>
              <a:spcAft>
                <a:spcPts val="0"/>
              </a:spcAft>
            </a:pPr>
            <a:r>
              <a:rPr lang="en-US" sz="3200" dirty="0">
                <a:solidFill>
                  <a:srgbClr val="242021"/>
                </a:solidFill>
                <a:ea typeface="Times New Roman" panose="02020603050405020304" pitchFamily="18" charset="0"/>
                <a:cs typeface="Times New Roman" panose="02020603050405020304" pitchFamily="18" charset="0"/>
              </a:rPr>
              <a:t>1. every year 		2. every two years</a:t>
            </a:r>
            <a:endParaRPr lang="en-US" sz="3200" dirty="0">
              <a:effectLst/>
              <a:ea typeface="Calibri" panose="020F0502020204030204" pitchFamily="34" charset="0"/>
              <a:cs typeface="Times New Roman" panose="02020603050405020304" pitchFamily="18" charset="0"/>
            </a:endParaRPr>
          </a:p>
        </p:txBody>
      </p:sp>
      <p:cxnSp>
        <p:nvCxnSpPr>
          <p:cNvPr id="26" name="Straight Connector 25"/>
          <p:cNvCxnSpPr/>
          <p:nvPr/>
        </p:nvCxnSpPr>
        <p:spPr>
          <a:xfrm>
            <a:off x="4110558" y="942717"/>
            <a:ext cx="17187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77496" y="942717"/>
            <a:ext cx="1952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763520" y="942717"/>
            <a:ext cx="17187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48061" y="1463907"/>
            <a:ext cx="32670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220470" y="1463907"/>
            <a:ext cx="17187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34320" y="1995230"/>
            <a:ext cx="20949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91758" y="1995230"/>
            <a:ext cx="13948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630045" y="1995230"/>
            <a:ext cx="24712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89309" y="4009767"/>
            <a:ext cx="17187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25653" y="4014013"/>
            <a:ext cx="2513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8213" y="614017"/>
            <a:ext cx="5926888" cy="553998"/>
          </a:xfrm>
          <a:prstGeom prst="rect">
            <a:avLst/>
          </a:prstGeom>
        </p:spPr>
        <p:txBody>
          <a:bodyPr wrap="square">
            <a:spAutoFit/>
          </a:bodyPr>
          <a:lstStyle/>
          <a:p>
            <a:pPr algn="ctr"/>
            <a:r>
              <a:rPr lang="en-US" sz="3000" i="1" dirty="0">
                <a:solidFill>
                  <a:srgbClr val="0070C0"/>
                </a:solidFill>
              </a:rPr>
              <a:t>Underline the key words/phrases. </a:t>
            </a:r>
          </a:p>
        </p:txBody>
      </p:sp>
      <p:sp>
        <p:nvSpPr>
          <p:cNvPr id="9" name="Rectangle 8"/>
          <p:cNvSpPr/>
          <p:nvPr/>
        </p:nvSpPr>
        <p:spPr>
          <a:xfrm>
            <a:off x="429491" y="1737287"/>
            <a:ext cx="11430000" cy="2727029"/>
          </a:xfrm>
          <a:prstGeom prst="rect">
            <a:avLst/>
          </a:prstGeom>
        </p:spPr>
        <p:txBody>
          <a:bodyPr wrap="square">
            <a:spAutoFit/>
          </a:bodyPr>
          <a:lstStyle/>
          <a:p>
            <a:pPr>
              <a:lnSpc>
                <a:spcPct val="107000"/>
              </a:lnSpc>
              <a:spcAft>
                <a:spcPts val="0"/>
              </a:spcAft>
            </a:pPr>
            <a:r>
              <a:rPr lang="en-US" sz="3200" dirty="0">
                <a:solidFill>
                  <a:srgbClr val="242021"/>
                </a:solidFill>
                <a:ea typeface="Times New Roman" panose="02020603050405020304" pitchFamily="18" charset="0"/>
                <a:cs typeface="Times New Roman" panose="02020603050405020304" pitchFamily="18" charset="0"/>
              </a:rPr>
              <a:t>1. The winning project was announced by the government. _______</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2. The amount to spend was two million dollars. 		       _______</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3. Over five thousand people voted for Plant the City.           _______</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4. </a:t>
            </a:r>
            <a:r>
              <a:rPr lang="en-US" sz="3200" dirty="0" err="1">
                <a:solidFill>
                  <a:srgbClr val="242021"/>
                </a:solidFill>
                <a:ea typeface="Times New Roman" panose="02020603050405020304" pitchFamily="18" charset="0"/>
                <a:cs typeface="Times New Roman" panose="02020603050405020304" pitchFamily="18" charset="0"/>
              </a:rPr>
              <a:t>Hartmouth</a:t>
            </a:r>
            <a:r>
              <a:rPr lang="en-US" sz="3200" dirty="0">
                <a:solidFill>
                  <a:srgbClr val="242021"/>
                </a:solidFill>
                <a:ea typeface="Times New Roman" panose="02020603050405020304" pitchFamily="18" charset="0"/>
                <a:cs typeface="Times New Roman" panose="02020603050405020304" pitchFamily="18" charset="0"/>
              </a:rPr>
              <a:t> </a:t>
            </a:r>
            <a:r>
              <a:rPr lang="en-US" sz="3200" dirty="0">
                <a:solidFill>
                  <a:srgbClr val="A3248F"/>
                </a:solidFill>
                <a:ea typeface="Times New Roman" panose="02020603050405020304" pitchFamily="18" charset="0"/>
                <a:cs typeface="Times New Roman" panose="02020603050405020304" pitchFamily="18" charset="0"/>
              </a:rPr>
              <a:t>Shelter</a:t>
            </a:r>
            <a:r>
              <a:rPr lang="en-US" sz="3200" dirty="0">
                <a:solidFill>
                  <a:srgbClr val="242021"/>
                </a:solidFill>
                <a:ea typeface="Times New Roman" panose="02020603050405020304" pitchFamily="18" charset="0"/>
                <a:cs typeface="Times New Roman" panose="02020603050405020304" pitchFamily="18" charset="0"/>
              </a:rPr>
              <a:t>s came in second place.                          _______</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5. Heat for Success will help students study better.                _______</a:t>
            </a:r>
            <a:endParaRPr lang="en-US" sz="3200" dirty="0">
              <a:effectLst/>
              <a:ea typeface="Calibri" panose="020F0502020204030204" pitchFamily="34" charset="0"/>
              <a:cs typeface="Times New Roman" panose="02020603050405020304" pitchFamily="18" charset="0"/>
            </a:endParaRPr>
          </a:p>
        </p:txBody>
      </p:sp>
      <p:cxnSp>
        <p:nvCxnSpPr>
          <p:cNvPr id="21" name="Straight Connector 20"/>
          <p:cNvCxnSpPr/>
          <p:nvPr/>
        </p:nvCxnSpPr>
        <p:spPr>
          <a:xfrm>
            <a:off x="959215" y="2209542"/>
            <a:ext cx="31400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80727" y="2209542"/>
            <a:ext cx="24045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31402" y="2209542"/>
            <a:ext cx="29685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87802" y="2726056"/>
            <a:ext cx="17187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73764" y="2726056"/>
            <a:ext cx="13069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50998" y="2726056"/>
            <a:ext cx="28685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58232" y="3254695"/>
            <a:ext cx="4254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02628" y="3254695"/>
            <a:ext cx="14342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31402" y="3254695"/>
            <a:ext cx="20541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59215" y="3769477"/>
            <a:ext cx="31400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88202" y="3769477"/>
            <a:ext cx="8111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02628" y="3769477"/>
            <a:ext cx="24012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59215" y="4311536"/>
            <a:ext cx="26256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27245" y="4311536"/>
            <a:ext cx="13720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213643" y="4311536"/>
            <a:ext cx="12996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785268" y="4311536"/>
            <a:ext cx="17187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40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3391" y="523588"/>
            <a:ext cx="2907736"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While-Listening</a:t>
            </a:r>
          </a:p>
        </p:txBody>
      </p:sp>
      <p:sp>
        <p:nvSpPr>
          <p:cNvPr id="3" name="Rectangle 2"/>
          <p:cNvSpPr/>
          <p:nvPr/>
        </p:nvSpPr>
        <p:spPr>
          <a:xfrm>
            <a:off x="3347300" y="593482"/>
            <a:ext cx="4397392" cy="584775"/>
          </a:xfrm>
          <a:prstGeom prst="rect">
            <a:avLst/>
          </a:prstGeom>
        </p:spPr>
        <p:txBody>
          <a:bodyPr wrap="square">
            <a:spAutoFit/>
          </a:bodyPr>
          <a:lstStyle/>
          <a:p>
            <a:r>
              <a:rPr lang="en-US" sz="3200" b="1" i="1" dirty="0">
                <a:solidFill>
                  <a:srgbClr val="0070C0"/>
                </a:solidFill>
              </a:rPr>
              <a:t>Listen once and choose.</a:t>
            </a:r>
            <a:endParaRPr lang="en-US" sz="3200" i="1" dirty="0">
              <a:solidFill>
                <a:srgbClr val="0070C0"/>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0865" y="523588"/>
            <a:ext cx="828243" cy="607885"/>
          </a:xfrm>
          <a:prstGeom prst="rect">
            <a:avLst/>
          </a:prstGeom>
        </p:spPr>
      </p:pic>
      <p:sp>
        <p:nvSpPr>
          <p:cNvPr id="11" name="Rectangle 10"/>
          <p:cNvSpPr/>
          <p:nvPr/>
        </p:nvSpPr>
        <p:spPr>
          <a:xfrm>
            <a:off x="665293" y="2262401"/>
            <a:ext cx="6205411" cy="584775"/>
          </a:xfrm>
          <a:prstGeom prst="rect">
            <a:avLst/>
          </a:prstGeom>
        </p:spPr>
        <p:txBody>
          <a:bodyPr wrap="square">
            <a:spAutoFit/>
          </a:bodyPr>
          <a:lstStyle/>
          <a:p>
            <a:r>
              <a:rPr lang="en-US" sz="3200" b="1" i="1" dirty="0">
                <a:solidFill>
                  <a:srgbClr val="0070C0"/>
                </a:solidFill>
              </a:rPr>
              <a:t>Listen twice and answer.</a:t>
            </a:r>
            <a:endParaRPr lang="en-US" sz="3200" i="1" dirty="0">
              <a:solidFill>
                <a:srgbClr val="0070C0"/>
              </a:solidFill>
            </a:endParaRPr>
          </a:p>
        </p:txBody>
      </p:sp>
      <p:sp>
        <p:nvSpPr>
          <p:cNvPr id="12" name="TextBox 11"/>
          <p:cNvSpPr txBox="1"/>
          <p:nvPr/>
        </p:nvSpPr>
        <p:spPr>
          <a:xfrm>
            <a:off x="3767999" y="1178878"/>
            <a:ext cx="3330592" cy="584775"/>
          </a:xfrm>
          <a:prstGeom prst="rect">
            <a:avLst/>
          </a:prstGeom>
          <a:noFill/>
        </p:spPr>
        <p:txBody>
          <a:bodyPr wrap="square" rtlCol="0">
            <a:spAutoFit/>
          </a:bodyPr>
          <a:lstStyle/>
          <a:p>
            <a:pPr algn="ctr"/>
            <a:r>
              <a:rPr lang="en-US" sz="3200" dirty="0">
                <a:solidFill>
                  <a:srgbClr val="FF0000"/>
                </a:solidFill>
              </a:rPr>
              <a:t>1. Every year</a:t>
            </a:r>
          </a:p>
        </p:txBody>
      </p:sp>
      <p:sp>
        <p:nvSpPr>
          <p:cNvPr id="13" name="Rectangle 12"/>
          <p:cNvSpPr/>
          <p:nvPr/>
        </p:nvSpPr>
        <p:spPr>
          <a:xfrm>
            <a:off x="429491" y="3086480"/>
            <a:ext cx="11430000" cy="2727029"/>
          </a:xfrm>
          <a:prstGeom prst="rect">
            <a:avLst/>
          </a:prstGeom>
        </p:spPr>
        <p:txBody>
          <a:bodyPr wrap="square">
            <a:spAutoFit/>
          </a:bodyPr>
          <a:lstStyle/>
          <a:p>
            <a:pPr>
              <a:lnSpc>
                <a:spcPct val="107000"/>
              </a:lnSpc>
              <a:spcAft>
                <a:spcPts val="0"/>
              </a:spcAft>
            </a:pPr>
            <a:r>
              <a:rPr lang="en-US" sz="3200" dirty="0">
                <a:solidFill>
                  <a:srgbClr val="242021"/>
                </a:solidFill>
                <a:ea typeface="Times New Roman" panose="02020603050405020304" pitchFamily="18" charset="0"/>
                <a:cs typeface="Times New Roman" panose="02020603050405020304" pitchFamily="18" charset="0"/>
              </a:rPr>
              <a:t>1. The winning project was announced by the government. _______</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2. The amount to spend was two million dollars. 		       _______</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3. Over five thousand people voted for Plant the City.           _______</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4. </a:t>
            </a:r>
            <a:r>
              <a:rPr lang="en-US" sz="3200" dirty="0" err="1">
                <a:solidFill>
                  <a:srgbClr val="242021"/>
                </a:solidFill>
                <a:ea typeface="Times New Roman" panose="02020603050405020304" pitchFamily="18" charset="0"/>
                <a:cs typeface="Times New Roman" panose="02020603050405020304" pitchFamily="18" charset="0"/>
              </a:rPr>
              <a:t>Hartmouth</a:t>
            </a:r>
            <a:r>
              <a:rPr lang="en-US" sz="3200" dirty="0">
                <a:solidFill>
                  <a:srgbClr val="242021"/>
                </a:solidFill>
                <a:ea typeface="Times New Roman" panose="02020603050405020304" pitchFamily="18" charset="0"/>
                <a:cs typeface="Times New Roman" panose="02020603050405020304" pitchFamily="18" charset="0"/>
              </a:rPr>
              <a:t> </a:t>
            </a:r>
            <a:r>
              <a:rPr lang="en-US" sz="3200" dirty="0">
                <a:solidFill>
                  <a:srgbClr val="A3248F"/>
                </a:solidFill>
                <a:ea typeface="Times New Roman" panose="02020603050405020304" pitchFamily="18" charset="0"/>
                <a:cs typeface="Times New Roman" panose="02020603050405020304" pitchFamily="18" charset="0"/>
              </a:rPr>
              <a:t>Shelter</a:t>
            </a:r>
            <a:r>
              <a:rPr lang="en-US" sz="3200" dirty="0">
                <a:solidFill>
                  <a:srgbClr val="242021"/>
                </a:solidFill>
                <a:ea typeface="Times New Roman" panose="02020603050405020304" pitchFamily="18" charset="0"/>
                <a:cs typeface="Times New Roman" panose="02020603050405020304" pitchFamily="18" charset="0"/>
              </a:rPr>
              <a:t>s came in second place.                          _______</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5. Heat for Success will help students study better.                _______</a:t>
            </a:r>
            <a:endParaRPr lang="en-US" sz="3200" dirty="0">
              <a:effectLst/>
              <a:ea typeface="Calibri" panose="020F0502020204030204" pitchFamily="34" charset="0"/>
              <a:cs typeface="Times New Roman" panose="02020603050405020304" pitchFamily="18" charset="0"/>
            </a:endParaRPr>
          </a:p>
        </p:txBody>
      </p:sp>
      <p:sp>
        <p:nvSpPr>
          <p:cNvPr id="14" name="TextBox 13"/>
          <p:cNvSpPr txBox="1"/>
          <p:nvPr/>
        </p:nvSpPr>
        <p:spPr>
          <a:xfrm>
            <a:off x="10496870" y="4697555"/>
            <a:ext cx="1083346" cy="584775"/>
          </a:xfrm>
          <a:prstGeom prst="rect">
            <a:avLst/>
          </a:prstGeom>
          <a:noFill/>
        </p:spPr>
        <p:txBody>
          <a:bodyPr wrap="square" rtlCol="0">
            <a:spAutoFit/>
          </a:bodyPr>
          <a:lstStyle/>
          <a:p>
            <a:pPr algn="ctr"/>
            <a:r>
              <a:rPr lang="en-US" sz="3200" dirty="0">
                <a:solidFill>
                  <a:srgbClr val="FF0000"/>
                </a:solidFill>
              </a:rPr>
              <a:t>True</a:t>
            </a:r>
          </a:p>
        </p:txBody>
      </p:sp>
      <p:sp>
        <p:nvSpPr>
          <p:cNvPr id="15" name="TextBox 14"/>
          <p:cNvSpPr txBox="1"/>
          <p:nvPr/>
        </p:nvSpPr>
        <p:spPr>
          <a:xfrm>
            <a:off x="10496870" y="3110895"/>
            <a:ext cx="1083346" cy="584775"/>
          </a:xfrm>
          <a:prstGeom prst="rect">
            <a:avLst/>
          </a:prstGeom>
          <a:noFill/>
        </p:spPr>
        <p:txBody>
          <a:bodyPr wrap="square" rtlCol="0">
            <a:spAutoFit/>
          </a:bodyPr>
          <a:lstStyle/>
          <a:p>
            <a:pPr algn="ctr"/>
            <a:r>
              <a:rPr lang="en-US" sz="3200" dirty="0">
                <a:solidFill>
                  <a:srgbClr val="FF0000"/>
                </a:solidFill>
              </a:rPr>
              <a:t>True</a:t>
            </a:r>
          </a:p>
        </p:txBody>
      </p:sp>
      <p:sp>
        <p:nvSpPr>
          <p:cNvPr id="16" name="TextBox 15"/>
          <p:cNvSpPr txBox="1"/>
          <p:nvPr/>
        </p:nvSpPr>
        <p:spPr>
          <a:xfrm>
            <a:off x="10496870" y="3650682"/>
            <a:ext cx="1083346" cy="584775"/>
          </a:xfrm>
          <a:prstGeom prst="rect">
            <a:avLst/>
          </a:prstGeom>
          <a:noFill/>
        </p:spPr>
        <p:txBody>
          <a:bodyPr wrap="square" rtlCol="0">
            <a:spAutoFit/>
          </a:bodyPr>
          <a:lstStyle/>
          <a:p>
            <a:pPr algn="ctr"/>
            <a:r>
              <a:rPr lang="en-US" sz="3200" dirty="0">
                <a:solidFill>
                  <a:srgbClr val="FF0000"/>
                </a:solidFill>
              </a:rPr>
              <a:t>False</a:t>
            </a:r>
          </a:p>
        </p:txBody>
      </p:sp>
      <p:sp>
        <p:nvSpPr>
          <p:cNvPr id="17" name="TextBox 16"/>
          <p:cNvSpPr txBox="1"/>
          <p:nvPr/>
        </p:nvSpPr>
        <p:spPr>
          <a:xfrm>
            <a:off x="10496870" y="4157768"/>
            <a:ext cx="1083346" cy="584775"/>
          </a:xfrm>
          <a:prstGeom prst="rect">
            <a:avLst/>
          </a:prstGeom>
          <a:noFill/>
        </p:spPr>
        <p:txBody>
          <a:bodyPr wrap="square" rtlCol="0">
            <a:spAutoFit/>
          </a:bodyPr>
          <a:lstStyle/>
          <a:p>
            <a:pPr algn="ctr"/>
            <a:r>
              <a:rPr lang="en-US" sz="3200" dirty="0">
                <a:solidFill>
                  <a:srgbClr val="FF0000"/>
                </a:solidFill>
              </a:rPr>
              <a:t>True</a:t>
            </a:r>
          </a:p>
        </p:txBody>
      </p:sp>
      <p:sp>
        <p:nvSpPr>
          <p:cNvPr id="18" name="TextBox 17"/>
          <p:cNvSpPr txBox="1"/>
          <p:nvPr/>
        </p:nvSpPr>
        <p:spPr>
          <a:xfrm>
            <a:off x="10540450" y="5223426"/>
            <a:ext cx="1083346" cy="584775"/>
          </a:xfrm>
          <a:prstGeom prst="rect">
            <a:avLst/>
          </a:prstGeom>
          <a:noFill/>
        </p:spPr>
        <p:txBody>
          <a:bodyPr wrap="square" rtlCol="0">
            <a:spAutoFit/>
          </a:bodyPr>
          <a:lstStyle/>
          <a:p>
            <a:pPr algn="ctr"/>
            <a:r>
              <a:rPr lang="en-US" sz="3200" dirty="0">
                <a:solidFill>
                  <a:srgbClr val="FF0000"/>
                </a:solidFill>
              </a:rPr>
              <a:t>True</a:t>
            </a:r>
          </a:p>
        </p:txBody>
      </p:sp>
      <p:pic>
        <p:nvPicPr>
          <p:cNvPr id="19" name="CD1-TRACK 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87270" y="1244821"/>
            <a:ext cx="1017580" cy="1017580"/>
          </a:xfrm>
          <a:prstGeom prst="rect">
            <a:avLst/>
          </a:prstGeom>
        </p:spPr>
      </p:pic>
    </p:spTree>
    <p:extLst>
      <p:ext uri="{BB962C8B-B14F-4D97-AF65-F5344CB8AC3E}">
        <p14:creationId xmlns:p14="http://schemas.microsoft.com/office/powerpoint/2010/main" val="14735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06448" fill="hold"/>
                                        <p:tgtEl>
                                          <p:spTgt spid="19"/>
                                        </p:tgtEl>
                                      </p:cBhvr>
                                    </p:cmd>
                                  </p:childTnLst>
                                </p:cTn>
                              </p:par>
                            </p:childTnLst>
                          </p:cTn>
                        </p:par>
                      </p:childTnLst>
                    </p:cTn>
                  </p:par>
                </p:childTnLst>
              </p:cTn>
              <p:nextCondLst>
                <p:cond evt="onClick" delay="0">
                  <p:tgtEl>
                    <p:spTgt spid="19"/>
                  </p:tgtEl>
                </p:cond>
              </p:nextCondLst>
            </p:seq>
            <p:audio>
              <p:cMediaNode vol="80000">
                <p:cTn id="32" fill="hold" display="0">
                  <p:stCondLst>
                    <p:cond delay="indefinite"/>
                  </p:stCondLst>
                  <p:endCondLst>
                    <p:cond evt="onStopAudio" delay="0">
                      <p:tgtEl>
                        <p:sldTgt/>
                      </p:tgtEl>
                    </p:cond>
                  </p:endCondLst>
                </p:cTn>
                <p:tgtEl>
                  <p:spTgt spid="19"/>
                </p:tgtEl>
              </p:cMediaNode>
            </p:audio>
          </p:childTnLst>
        </p:cTn>
      </p:par>
    </p:tnLst>
    <p:bldLst>
      <p:bldP spid="12" grpId="0"/>
      <p:bldP spid="14" grpId="0"/>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3921</TotalTime>
  <Words>2171</Words>
  <Application>Microsoft Office PowerPoint</Application>
  <PresentationFormat>Màn hình rộng</PresentationFormat>
  <Paragraphs>105</Paragraphs>
  <Slides>35</Slides>
  <Notes>0</Notes>
  <HiddenSlides>0</HiddenSlides>
  <MMClips>3</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35</vt:i4>
      </vt:variant>
    </vt:vector>
  </HeadingPairs>
  <TitlesOfParts>
    <vt:vector size="40" baseType="lpstr">
      <vt:lpstr>Arial</vt:lpstr>
      <vt:lpstr>Calibri</vt:lpstr>
      <vt:lpstr>HelveticaNeueLTStd-BdCn</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412</cp:revision>
  <dcterms:created xsi:type="dcterms:W3CDTF">2022-02-12T14:14:43Z</dcterms:created>
  <dcterms:modified xsi:type="dcterms:W3CDTF">2022-07-26T03:58:42Z</dcterms:modified>
</cp:coreProperties>
</file>