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6"/>
  </p:notesMasterIdLst>
  <p:sldIdLst>
    <p:sldId id="267" r:id="rId2"/>
    <p:sldId id="270" r:id="rId3"/>
    <p:sldId id="272" r:id="rId4"/>
    <p:sldId id="273" r:id="rId5"/>
    <p:sldId id="275" r:id="rId6"/>
    <p:sldId id="312" r:id="rId7"/>
    <p:sldId id="313" r:id="rId8"/>
    <p:sldId id="314" r:id="rId9"/>
    <p:sldId id="315" r:id="rId10"/>
    <p:sldId id="316" r:id="rId11"/>
    <p:sldId id="317" r:id="rId12"/>
    <p:sldId id="320" r:id="rId13"/>
    <p:sldId id="318" r:id="rId14"/>
    <p:sldId id="291" r:id="rId15"/>
    <p:sldId id="292" r:id="rId16"/>
    <p:sldId id="293" r:id="rId17"/>
    <p:sldId id="295" r:id="rId18"/>
    <p:sldId id="296" r:id="rId19"/>
    <p:sldId id="307" r:id="rId20"/>
    <p:sldId id="306" r:id="rId21"/>
    <p:sldId id="305" r:id="rId22"/>
    <p:sldId id="308" r:id="rId23"/>
    <p:sldId id="319" r:id="rId24"/>
    <p:sldId id="311" r:id="rId25"/>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71" autoAdjust="0"/>
  </p:normalViewPr>
  <p:slideViewPr>
    <p:cSldViewPr>
      <p:cViewPr>
        <p:scale>
          <a:sx n="70" d="100"/>
          <a:sy n="70" d="100"/>
        </p:scale>
        <p:origin x="-1290"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622F12-776F-490F-B311-A6E0A06B9E47}" type="datetimeFigureOut">
              <a:rPr lang="en-US" smtClean="0"/>
              <a:pPr/>
              <a:t>10/29/2020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C747B6-4155-4A70-B896-B805C51DDA7E}" type="slidenum">
              <a:rPr lang="en-US" smtClean="0"/>
              <a:pPr/>
              <a:t>‹#›</a:t>
            </a:fld>
            <a:endParaRPr lang="en-US"/>
          </a:p>
        </p:txBody>
      </p:sp>
    </p:spTree>
    <p:extLst>
      <p:ext uri="{BB962C8B-B14F-4D97-AF65-F5344CB8AC3E}">
        <p14:creationId xmlns:p14="http://schemas.microsoft.com/office/powerpoint/2010/main" val="4160675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FFC21B-7374-47CD-94C0-A9623C4FC0EE}" type="slidenum">
              <a:rPr lang="en-US" smtClean="0"/>
              <a:t>6</a:t>
            </a:fld>
            <a:endParaRPr lang="en-US"/>
          </a:p>
        </p:txBody>
      </p:sp>
    </p:spTree>
    <p:extLst>
      <p:ext uri="{BB962C8B-B14F-4D97-AF65-F5344CB8AC3E}">
        <p14:creationId xmlns:p14="http://schemas.microsoft.com/office/powerpoint/2010/main" val="2582537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17719D-F573-4168-806F-9EA699F74CC9}" type="datetimeFigureOut">
              <a:rPr lang="en-US" smtClean="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0431E-9947-4291-AB16-7130F8171DBB}" type="slidenum">
              <a:rPr lang="en-US" smtClean="0"/>
              <a:pPr/>
              <a:t>‹#›</a:t>
            </a:fld>
            <a:endParaRPr lang="en-US"/>
          </a:p>
        </p:txBody>
      </p:sp>
    </p:spTree>
    <p:extLst>
      <p:ext uri="{BB962C8B-B14F-4D97-AF65-F5344CB8AC3E}">
        <p14:creationId xmlns:p14="http://schemas.microsoft.com/office/powerpoint/2010/main" val="1350568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7719D-F573-4168-806F-9EA699F74CC9}" type="datetimeFigureOut">
              <a:rPr lang="en-US" smtClean="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0431E-9947-4291-AB16-7130F8171DBB}" type="slidenum">
              <a:rPr lang="en-US" smtClean="0"/>
              <a:pPr/>
              <a:t>‹#›</a:t>
            </a:fld>
            <a:endParaRPr lang="en-US"/>
          </a:p>
        </p:txBody>
      </p:sp>
    </p:spTree>
    <p:extLst>
      <p:ext uri="{BB962C8B-B14F-4D97-AF65-F5344CB8AC3E}">
        <p14:creationId xmlns:p14="http://schemas.microsoft.com/office/powerpoint/2010/main" val="205124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7719D-F573-4168-806F-9EA699F74CC9}" type="datetimeFigureOut">
              <a:rPr lang="en-US" smtClean="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0431E-9947-4291-AB16-7130F8171DBB}" type="slidenum">
              <a:rPr lang="en-US" smtClean="0"/>
              <a:pPr/>
              <a:t>‹#›</a:t>
            </a:fld>
            <a:endParaRPr lang="en-US"/>
          </a:p>
        </p:txBody>
      </p:sp>
    </p:spTree>
    <p:extLst>
      <p:ext uri="{BB962C8B-B14F-4D97-AF65-F5344CB8AC3E}">
        <p14:creationId xmlns:p14="http://schemas.microsoft.com/office/powerpoint/2010/main" val="270306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7719D-F573-4168-806F-9EA699F74CC9}" type="datetimeFigureOut">
              <a:rPr lang="en-US" smtClean="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0431E-9947-4291-AB16-7130F8171DBB}" type="slidenum">
              <a:rPr lang="en-US" smtClean="0"/>
              <a:pPr/>
              <a:t>‹#›</a:t>
            </a:fld>
            <a:endParaRPr lang="en-US"/>
          </a:p>
        </p:txBody>
      </p:sp>
    </p:spTree>
    <p:extLst>
      <p:ext uri="{BB962C8B-B14F-4D97-AF65-F5344CB8AC3E}">
        <p14:creationId xmlns:p14="http://schemas.microsoft.com/office/powerpoint/2010/main" val="3114904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17719D-F573-4168-806F-9EA699F74CC9}" type="datetimeFigureOut">
              <a:rPr lang="en-US" smtClean="0"/>
              <a:pPr/>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B0431E-9947-4291-AB16-7130F8171DBB}" type="slidenum">
              <a:rPr lang="en-US" smtClean="0"/>
              <a:pPr/>
              <a:t>‹#›</a:t>
            </a:fld>
            <a:endParaRPr lang="en-US"/>
          </a:p>
        </p:txBody>
      </p:sp>
    </p:spTree>
    <p:extLst>
      <p:ext uri="{BB962C8B-B14F-4D97-AF65-F5344CB8AC3E}">
        <p14:creationId xmlns:p14="http://schemas.microsoft.com/office/powerpoint/2010/main" val="2194311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17719D-F573-4168-806F-9EA699F74CC9}" type="datetimeFigureOut">
              <a:rPr lang="en-US" smtClean="0"/>
              <a:pPr/>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0431E-9947-4291-AB16-7130F8171DBB}" type="slidenum">
              <a:rPr lang="en-US" smtClean="0"/>
              <a:pPr/>
              <a:t>‹#›</a:t>
            </a:fld>
            <a:endParaRPr lang="en-US"/>
          </a:p>
        </p:txBody>
      </p:sp>
    </p:spTree>
    <p:extLst>
      <p:ext uri="{BB962C8B-B14F-4D97-AF65-F5344CB8AC3E}">
        <p14:creationId xmlns:p14="http://schemas.microsoft.com/office/powerpoint/2010/main" val="1283449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17719D-F573-4168-806F-9EA699F74CC9}" type="datetimeFigureOut">
              <a:rPr lang="en-US" smtClean="0"/>
              <a:pPr/>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B0431E-9947-4291-AB16-7130F8171DBB}" type="slidenum">
              <a:rPr lang="en-US" smtClean="0"/>
              <a:pPr/>
              <a:t>‹#›</a:t>
            </a:fld>
            <a:endParaRPr lang="en-US"/>
          </a:p>
        </p:txBody>
      </p:sp>
    </p:spTree>
    <p:extLst>
      <p:ext uri="{BB962C8B-B14F-4D97-AF65-F5344CB8AC3E}">
        <p14:creationId xmlns:p14="http://schemas.microsoft.com/office/powerpoint/2010/main" val="61930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17719D-F573-4168-806F-9EA699F74CC9}" type="datetimeFigureOut">
              <a:rPr lang="en-US" smtClean="0"/>
              <a:pPr/>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B0431E-9947-4291-AB16-7130F8171DBB}" type="slidenum">
              <a:rPr lang="en-US" smtClean="0"/>
              <a:pPr/>
              <a:t>‹#›</a:t>
            </a:fld>
            <a:endParaRPr lang="en-US"/>
          </a:p>
        </p:txBody>
      </p:sp>
    </p:spTree>
    <p:extLst>
      <p:ext uri="{BB962C8B-B14F-4D97-AF65-F5344CB8AC3E}">
        <p14:creationId xmlns:p14="http://schemas.microsoft.com/office/powerpoint/2010/main" val="3116001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7719D-F573-4168-806F-9EA699F74CC9}" type="datetimeFigureOut">
              <a:rPr lang="en-US" smtClean="0"/>
              <a:pPr/>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B0431E-9947-4291-AB16-7130F8171DBB}" type="slidenum">
              <a:rPr lang="en-US" smtClean="0"/>
              <a:pPr/>
              <a:t>‹#›</a:t>
            </a:fld>
            <a:endParaRPr lang="en-US"/>
          </a:p>
        </p:txBody>
      </p:sp>
    </p:spTree>
    <p:extLst>
      <p:ext uri="{BB962C8B-B14F-4D97-AF65-F5344CB8AC3E}">
        <p14:creationId xmlns:p14="http://schemas.microsoft.com/office/powerpoint/2010/main" val="1610494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7719D-F573-4168-806F-9EA699F74CC9}" type="datetimeFigureOut">
              <a:rPr lang="en-US" smtClean="0"/>
              <a:pPr/>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0431E-9947-4291-AB16-7130F8171DBB}" type="slidenum">
              <a:rPr lang="en-US" smtClean="0"/>
              <a:pPr/>
              <a:t>‹#›</a:t>
            </a:fld>
            <a:endParaRPr lang="en-US"/>
          </a:p>
        </p:txBody>
      </p:sp>
    </p:spTree>
    <p:extLst>
      <p:ext uri="{BB962C8B-B14F-4D97-AF65-F5344CB8AC3E}">
        <p14:creationId xmlns:p14="http://schemas.microsoft.com/office/powerpoint/2010/main" val="411310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7719D-F573-4168-806F-9EA699F74CC9}" type="datetimeFigureOut">
              <a:rPr lang="en-US" smtClean="0"/>
              <a:pPr/>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B0431E-9947-4291-AB16-7130F8171DBB}" type="slidenum">
              <a:rPr lang="en-US" smtClean="0"/>
              <a:pPr/>
              <a:t>‹#›</a:t>
            </a:fld>
            <a:endParaRPr lang="en-US"/>
          </a:p>
        </p:txBody>
      </p:sp>
    </p:spTree>
    <p:extLst>
      <p:ext uri="{BB962C8B-B14F-4D97-AF65-F5344CB8AC3E}">
        <p14:creationId xmlns:p14="http://schemas.microsoft.com/office/powerpoint/2010/main" val="633904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7719D-F573-4168-806F-9EA699F74CC9}" type="datetimeFigureOut">
              <a:rPr lang="en-US" smtClean="0"/>
              <a:pPr/>
              <a:t>10/29/2020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0431E-9947-4291-AB16-7130F8171DBB}" type="slidenum">
              <a:rPr lang="en-US" smtClean="0"/>
              <a:pPr/>
              <a:t>‹#›</a:t>
            </a:fld>
            <a:endParaRPr lang="en-US"/>
          </a:p>
        </p:txBody>
      </p:sp>
    </p:spTree>
    <p:extLst>
      <p:ext uri="{BB962C8B-B14F-4D97-AF65-F5344CB8AC3E}">
        <p14:creationId xmlns:p14="http://schemas.microsoft.com/office/powerpoint/2010/main" val="253150897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1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17.xml"/><Relationship Id="rId7" Type="http://schemas.openxmlformats.org/officeDocument/2006/relationships/slide" Target="slide19.xml"/><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slide" Target="slide18.xml"/><Relationship Id="rId5" Type="http://schemas.openxmlformats.org/officeDocument/2006/relationships/slide" Target="slide21.xml"/><Relationship Id="rId4" Type="http://schemas.openxmlformats.org/officeDocument/2006/relationships/slide" Target="slide2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vi.wikipedia.org/wiki/H%C6%B0ng_Y%C3%AAn" TargetMode="External"/><Relationship Id="rId7" Type="http://schemas.openxmlformats.org/officeDocument/2006/relationships/hyperlink" Target="http://vi.wikipedia.org/wiki/B%E1%BA%AFc_Giang" TargetMode="External"/><Relationship Id="rId2" Type="http://schemas.openxmlformats.org/officeDocument/2006/relationships/hyperlink" Target="http://vi.wikipedia.org/wiki/Ti%C3%AAn_L%E1%BB%AF" TargetMode="External"/><Relationship Id="rId1" Type="http://schemas.openxmlformats.org/officeDocument/2006/relationships/slideLayout" Target="../slideLayouts/slideLayout2.xml"/><Relationship Id="rId6" Type="http://schemas.openxmlformats.org/officeDocument/2006/relationships/hyperlink" Target="http://vi.wikipedia.org/wiki/Y%C3%AAn_Th%E1%BA%BF" TargetMode="External"/><Relationship Id="rId5" Type="http://schemas.openxmlformats.org/officeDocument/2006/relationships/hyperlink" Target="http://vi.wikipedia.org/wiki/H%C3%A0_T%C3%A2y" TargetMode="External"/><Relationship Id="rId4" Type="http://schemas.openxmlformats.org/officeDocument/2006/relationships/hyperlink" Target="http://vi.wikipedia.org/wiki/S%C6%A1n_T%C3%A2y" TargetMode="External"/><Relationship Id="rId9" Type="http://schemas.openxmlformats.org/officeDocument/2006/relationships/slide" Target="slide23.xml"/></Relationships>
</file>

<file path=ppt/slides/_rels/slide17.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7-Point Star 28"/>
          <p:cNvSpPr/>
          <p:nvPr/>
        </p:nvSpPr>
        <p:spPr>
          <a:xfrm>
            <a:off x="7620000" y="228600"/>
            <a:ext cx="1295400" cy="1363287"/>
          </a:xfrm>
          <a:prstGeom prst="star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5400" b="1" dirty="0" smtClean="0"/>
              <a:t>0</a:t>
            </a:r>
            <a:endParaRPr lang="en-US" b="1" dirty="0"/>
          </a:p>
        </p:txBody>
      </p:sp>
      <p:sp>
        <p:nvSpPr>
          <p:cNvPr id="30" name="7-Point Star 29"/>
          <p:cNvSpPr/>
          <p:nvPr/>
        </p:nvSpPr>
        <p:spPr>
          <a:xfrm>
            <a:off x="7626925" y="228600"/>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1</a:t>
            </a:r>
            <a:endParaRPr lang="en-US" b="1" dirty="0"/>
          </a:p>
        </p:txBody>
      </p:sp>
      <p:sp>
        <p:nvSpPr>
          <p:cNvPr id="31" name="7-Point Star 30"/>
          <p:cNvSpPr/>
          <p:nvPr/>
        </p:nvSpPr>
        <p:spPr>
          <a:xfrm>
            <a:off x="7620000" y="228599"/>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2</a:t>
            </a:r>
            <a:endParaRPr lang="en-US" b="1" dirty="0"/>
          </a:p>
        </p:txBody>
      </p:sp>
      <p:sp>
        <p:nvSpPr>
          <p:cNvPr id="32" name="7-Point Star 31"/>
          <p:cNvSpPr/>
          <p:nvPr/>
        </p:nvSpPr>
        <p:spPr>
          <a:xfrm>
            <a:off x="7620000" y="228599"/>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3</a:t>
            </a:r>
            <a:endParaRPr lang="en-US" b="1" dirty="0"/>
          </a:p>
        </p:txBody>
      </p:sp>
      <p:sp>
        <p:nvSpPr>
          <p:cNvPr id="33" name="7-Point Star 32"/>
          <p:cNvSpPr/>
          <p:nvPr/>
        </p:nvSpPr>
        <p:spPr>
          <a:xfrm>
            <a:off x="7620000" y="228598"/>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4</a:t>
            </a:r>
            <a:endParaRPr lang="en-US" b="1" dirty="0"/>
          </a:p>
        </p:txBody>
      </p:sp>
      <p:sp>
        <p:nvSpPr>
          <p:cNvPr id="34" name="7-Point Star 33"/>
          <p:cNvSpPr/>
          <p:nvPr/>
        </p:nvSpPr>
        <p:spPr>
          <a:xfrm>
            <a:off x="7620000" y="228600"/>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5</a:t>
            </a:r>
            <a:endParaRPr lang="en-US" b="1" dirty="0"/>
          </a:p>
        </p:txBody>
      </p:sp>
      <p:sp>
        <p:nvSpPr>
          <p:cNvPr id="35" name="7-Point Star 34"/>
          <p:cNvSpPr/>
          <p:nvPr/>
        </p:nvSpPr>
        <p:spPr>
          <a:xfrm>
            <a:off x="7620000" y="228600"/>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6</a:t>
            </a:r>
            <a:endParaRPr lang="en-US" b="1" dirty="0"/>
          </a:p>
        </p:txBody>
      </p:sp>
      <p:sp>
        <p:nvSpPr>
          <p:cNvPr id="36" name="7-Point Star 35"/>
          <p:cNvSpPr/>
          <p:nvPr/>
        </p:nvSpPr>
        <p:spPr>
          <a:xfrm>
            <a:off x="7613075" y="221670"/>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7</a:t>
            </a:r>
            <a:endParaRPr lang="en-US" b="1" dirty="0"/>
          </a:p>
        </p:txBody>
      </p:sp>
      <p:sp>
        <p:nvSpPr>
          <p:cNvPr id="37" name="7-Point Star 36"/>
          <p:cNvSpPr/>
          <p:nvPr/>
        </p:nvSpPr>
        <p:spPr>
          <a:xfrm>
            <a:off x="7620000" y="221675"/>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8</a:t>
            </a:r>
            <a:endParaRPr lang="en-US" b="1" dirty="0"/>
          </a:p>
        </p:txBody>
      </p:sp>
      <p:sp>
        <p:nvSpPr>
          <p:cNvPr id="38" name="7-Point Star 37"/>
          <p:cNvSpPr/>
          <p:nvPr/>
        </p:nvSpPr>
        <p:spPr>
          <a:xfrm>
            <a:off x="7626927" y="228600"/>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9</a:t>
            </a:r>
            <a:endParaRPr lang="en-US" b="1" dirty="0"/>
          </a:p>
        </p:txBody>
      </p:sp>
      <p:sp>
        <p:nvSpPr>
          <p:cNvPr id="39" name="7-Point Star 38"/>
          <p:cNvSpPr/>
          <p:nvPr/>
        </p:nvSpPr>
        <p:spPr>
          <a:xfrm>
            <a:off x="7626927" y="221669"/>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10</a:t>
            </a:r>
            <a:endParaRPr lang="en-US" b="1" dirty="0"/>
          </a:p>
        </p:txBody>
      </p:sp>
      <p:sp>
        <p:nvSpPr>
          <p:cNvPr id="40" name="7-Point Star 39"/>
          <p:cNvSpPr/>
          <p:nvPr/>
        </p:nvSpPr>
        <p:spPr>
          <a:xfrm>
            <a:off x="7613075" y="228599"/>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11</a:t>
            </a:r>
            <a:endParaRPr lang="en-US" sz="2000" b="1" dirty="0"/>
          </a:p>
        </p:txBody>
      </p:sp>
      <p:sp>
        <p:nvSpPr>
          <p:cNvPr id="41" name="7-Point Star 40"/>
          <p:cNvSpPr/>
          <p:nvPr/>
        </p:nvSpPr>
        <p:spPr>
          <a:xfrm>
            <a:off x="7613075" y="228599"/>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12</a:t>
            </a:r>
            <a:endParaRPr lang="en-US" sz="1200" b="1" dirty="0"/>
          </a:p>
        </p:txBody>
      </p:sp>
      <p:sp>
        <p:nvSpPr>
          <p:cNvPr id="42" name="7-Point Star 41"/>
          <p:cNvSpPr/>
          <p:nvPr/>
        </p:nvSpPr>
        <p:spPr>
          <a:xfrm>
            <a:off x="7620000" y="221668"/>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13</a:t>
            </a:r>
            <a:endParaRPr lang="en-US" b="1" dirty="0"/>
          </a:p>
        </p:txBody>
      </p:sp>
      <p:sp>
        <p:nvSpPr>
          <p:cNvPr id="43" name="7-Point Star 42"/>
          <p:cNvSpPr/>
          <p:nvPr/>
        </p:nvSpPr>
        <p:spPr>
          <a:xfrm>
            <a:off x="7613075" y="221675"/>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14</a:t>
            </a:r>
            <a:endParaRPr lang="en-US" b="1" dirty="0"/>
          </a:p>
        </p:txBody>
      </p:sp>
      <p:sp>
        <p:nvSpPr>
          <p:cNvPr id="44" name="7-Point Star 43"/>
          <p:cNvSpPr/>
          <p:nvPr/>
        </p:nvSpPr>
        <p:spPr>
          <a:xfrm>
            <a:off x="7613075" y="228600"/>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15</a:t>
            </a:r>
            <a:endParaRPr lang="en-US" b="1" dirty="0"/>
          </a:p>
        </p:txBody>
      </p:sp>
      <p:sp>
        <p:nvSpPr>
          <p:cNvPr id="45" name="7-Point Star 44"/>
          <p:cNvSpPr/>
          <p:nvPr/>
        </p:nvSpPr>
        <p:spPr>
          <a:xfrm>
            <a:off x="7613075" y="221667"/>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16</a:t>
            </a:r>
            <a:endParaRPr lang="en-US" b="1" dirty="0"/>
          </a:p>
        </p:txBody>
      </p:sp>
      <p:sp>
        <p:nvSpPr>
          <p:cNvPr id="46" name="7-Point Star 45"/>
          <p:cNvSpPr/>
          <p:nvPr/>
        </p:nvSpPr>
        <p:spPr>
          <a:xfrm>
            <a:off x="7613075" y="221666"/>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17</a:t>
            </a:r>
            <a:endParaRPr lang="en-US" b="1" dirty="0"/>
          </a:p>
        </p:txBody>
      </p:sp>
      <p:sp>
        <p:nvSpPr>
          <p:cNvPr id="47" name="7-Point Star 46"/>
          <p:cNvSpPr/>
          <p:nvPr/>
        </p:nvSpPr>
        <p:spPr>
          <a:xfrm>
            <a:off x="7613075" y="221665"/>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18</a:t>
            </a:r>
            <a:endParaRPr lang="en-US" b="1" dirty="0"/>
          </a:p>
        </p:txBody>
      </p:sp>
      <p:sp>
        <p:nvSpPr>
          <p:cNvPr id="48" name="7-Point Star 47"/>
          <p:cNvSpPr/>
          <p:nvPr/>
        </p:nvSpPr>
        <p:spPr>
          <a:xfrm>
            <a:off x="7626927" y="221664"/>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19</a:t>
            </a:r>
            <a:endParaRPr lang="en-US" b="1" dirty="0"/>
          </a:p>
        </p:txBody>
      </p:sp>
      <p:sp>
        <p:nvSpPr>
          <p:cNvPr id="49" name="7-Point Star 48"/>
          <p:cNvSpPr/>
          <p:nvPr/>
        </p:nvSpPr>
        <p:spPr>
          <a:xfrm>
            <a:off x="7419111" y="221662"/>
            <a:ext cx="1683327"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20</a:t>
            </a:r>
            <a:endParaRPr lang="en-US" b="1" dirty="0"/>
          </a:p>
        </p:txBody>
      </p:sp>
      <p:sp>
        <p:nvSpPr>
          <p:cNvPr id="50" name="Oval 49"/>
          <p:cNvSpPr/>
          <p:nvPr/>
        </p:nvSpPr>
        <p:spPr>
          <a:xfrm>
            <a:off x="4953000" y="3934664"/>
            <a:ext cx="685800" cy="685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1" name="TextBox 50"/>
          <p:cNvSpPr txBox="1"/>
          <p:nvPr/>
        </p:nvSpPr>
        <p:spPr>
          <a:xfrm>
            <a:off x="457200" y="1744287"/>
            <a:ext cx="8229600" cy="2862322"/>
          </a:xfrm>
          <a:prstGeom prst="rect">
            <a:avLst/>
          </a:prstGeom>
          <a:noFill/>
        </p:spPr>
        <p:txBody>
          <a:bodyPr wrap="square" rtlCol="0">
            <a:spAutoFit/>
          </a:bodyPr>
          <a:lstStyle/>
          <a:p>
            <a:pPr algn="just"/>
            <a:r>
              <a:rPr lang="en-US" sz="3600" b="1" u="sng" smtClean="0">
                <a:solidFill>
                  <a:srgbClr val="FF0000"/>
                </a:solidFill>
                <a:latin typeface="Times New Roman" pitchFamily="18" charset="0"/>
                <a:cs typeface="Times New Roman" pitchFamily="18" charset="0"/>
              </a:rPr>
              <a:t>Câu 1</a:t>
            </a:r>
            <a:r>
              <a:rPr lang="en-US" sz="3600" b="1" smtClean="0">
                <a:solidFill>
                  <a:srgbClr val="FF0000"/>
                </a:solidFill>
                <a:latin typeface="Times New Roman" pitchFamily="18" charset="0"/>
                <a:cs typeface="Times New Roman" pitchFamily="18" charset="0"/>
              </a:rPr>
              <a:t>: Làm </a:t>
            </a:r>
            <a:r>
              <a:rPr lang="en-US" sz="3600" b="1" dirty="0" err="1" smtClean="0">
                <a:solidFill>
                  <a:srgbClr val="FF0000"/>
                </a:solidFill>
                <a:latin typeface="Times New Roman" pitchFamily="18" charset="0"/>
                <a:cs typeface="Times New Roman" pitchFamily="18" charset="0"/>
              </a:rPr>
              <a:t>tròn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số</a:t>
            </a:r>
            <a:r>
              <a:rPr lang="en-US" sz="3600" b="1" dirty="0" smtClean="0">
                <a:solidFill>
                  <a:srgbClr val="FF0000"/>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93,89 </a:t>
            </a:r>
            <a:r>
              <a:rPr lang="en-US" sz="3600" b="1" smtClean="0">
                <a:solidFill>
                  <a:srgbClr val="FF0000"/>
                </a:solidFill>
                <a:latin typeface="Times New Roman" pitchFamily="18" charset="0"/>
                <a:cs typeface="Times New Roman" pitchFamily="18" charset="0"/>
              </a:rPr>
              <a:t>đến </a:t>
            </a:r>
            <a:r>
              <a:rPr lang="en-US" sz="3600" b="1" dirty="0" err="1" smtClean="0">
                <a:solidFill>
                  <a:srgbClr val="FF0000"/>
                </a:solidFill>
                <a:latin typeface="Times New Roman" pitchFamily="18" charset="0"/>
                <a:cs typeface="Times New Roman" pitchFamily="18" charset="0"/>
              </a:rPr>
              <a:t>hàng</a:t>
            </a:r>
            <a:r>
              <a:rPr lang="en-US" sz="3600" b="1" dirty="0" smtClean="0">
                <a:solidFill>
                  <a:srgbClr val="FF0000"/>
                </a:solidFill>
                <a:latin typeface="Times New Roman"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đơn</a:t>
            </a:r>
            <a:r>
              <a:rPr lang="en-US" sz="3600" b="1" smtClean="0">
                <a:solidFill>
                  <a:srgbClr val="FF0000"/>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vị.</a:t>
            </a:r>
            <a:endParaRPr lang="en-US" sz="3600" b="1" dirty="0" smtClean="0">
              <a:solidFill>
                <a:srgbClr val="FF0000"/>
              </a:solidFill>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A. 93				B. 93,9</a:t>
            </a:r>
          </a:p>
          <a:p>
            <a:endParaRPr lang="en-US" sz="3600" b="1" dirty="0" smtClean="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C. 90				D. 94</a:t>
            </a:r>
            <a:endParaRPr lang="en-US" sz="3600" b="1" dirty="0">
              <a:latin typeface="Times New Roman" pitchFamily="18" charset="0"/>
              <a:cs typeface="Times New Roman" pitchFamily="18" charset="0"/>
            </a:endParaRPr>
          </a:p>
        </p:txBody>
      </p:sp>
      <p:sp>
        <p:nvSpPr>
          <p:cNvPr id="2" name="Title 1"/>
          <p:cNvSpPr>
            <a:spLocks noGrp="1"/>
          </p:cNvSpPr>
          <p:nvPr>
            <p:ph type="title"/>
          </p:nvPr>
        </p:nvSpPr>
        <p:spPr>
          <a:xfrm>
            <a:off x="457200" y="274638"/>
            <a:ext cx="7169727" cy="1143000"/>
          </a:xfrm>
        </p:spPr>
        <p:txBody>
          <a:bodyPr>
            <a:normAutofit/>
          </a:bodyPr>
          <a:lstStyle/>
          <a:p>
            <a:r>
              <a:rPr lang="en-US" b="1" smtClean="0">
                <a:solidFill>
                  <a:schemeClr val="accent2"/>
                </a:solidFill>
                <a:latin typeface="Times New Roman" pitchFamily="18" charset="0"/>
                <a:cs typeface="Times New Roman" pitchFamily="18" charset="0"/>
              </a:rPr>
              <a:t>KIỂM TRA </a:t>
            </a:r>
            <a:r>
              <a:rPr lang="en-US" b="1" dirty="0" err="1" smtClean="0">
                <a:solidFill>
                  <a:schemeClr val="accent2"/>
                </a:solidFill>
                <a:latin typeface="Times New Roman" pitchFamily="18" charset="0"/>
                <a:cs typeface="Times New Roman" pitchFamily="18" charset="0"/>
              </a:rPr>
              <a:t>BÀI</a:t>
            </a:r>
            <a:r>
              <a:rPr lang="en-US" b="1" dirty="0" smtClean="0">
                <a:solidFill>
                  <a:schemeClr val="accent2"/>
                </a:solidFill>
                <a:latin typeface="Times New Roman" pitchFamily="18" charset="0"/>
                <a:cs typeface="Times New Roman" pitchFamily="18" charset="0"/>
              </a:rPr>
              <a:t> </a:t>
            </a:r>
            <a:r>
              <a:rPr lang="en-US" b="1" dirty="0" err="1" smtClean="0">
                <a:solidFill>
                  <a:schemeClr val="accent2"/>
                </a:solidFill>
                <a:latin typeface="Times New Roman" pitchFamily="18" charset="0"/>
                <a:cs typeface="Times New Roman" pitchFamily="18" charset="0"/>
              </a:rPr>
              <a:t>CŨ</a:t>
            </a:r>
            <a:endParaRPr lang="en-US" b="1" dirty="0">
              <a:solidFill>
                <a:schemeClr val="accent2"/>
              </a:solidFill>
              <a:latin typeface="Times New Roman" pitchFamily="18" charset="0"/>
              <a:cs typeface="Times New Roman" pitchFamily="18" charset="0"/>
            </a:endParaRPr>
          </a:p>
        </p:txBody>
      </p:sp>
    </p:spTree>
    <p:extLst>
      <p:ext uri="{BB962C8B-B14F-4D97-AF65-F5344CB8AC3E}">
        <p14:creationId xmlns:p14="http://schemas.microsoft.com/office/powerpoint/2010/main" val="134406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xit" presetSubtype="1" fill="hold" grpId="0" nodeType="clickEffect">
                                  <p:stCondLst>
                                    <p:cond delay="500"/>
                                  </p:stCondLst>
                                  <p:childTnLst>
                                    <p:animEffect transition="out" filter="wheel(1)">
                                      <p:cBhvr>
                                        <p:cTn id="10" dur="500"/>
                                        <p:tgtEl>
                                          <p:spTgt spid="49"/>
                                        </p:tgtEl>
                                      </p:cBhvr>
                                    </p:animEffect>
                                    <p:set>
                                      <p:cBhvr>
                                        <p:cTn id="11" dur="1" fill="hold">
                                          <p:stCondLst>
                                            <p:cond delay="499"/>
                                          </p:stCondLst>
                                        </p:cTn>
                                        <p:tgtEl>
                                          <p:spTgt spid="49"/>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1000"/>
                            </p:stCondLst>
                            <p:childTnLst>
                              <p:par>
                                <p:cTn id="13" presetID="21" presetClass="exit" presetSubtype="1" fill="hold" grpId="0" nodeType="afterEffect">
                                  <p:stCondLst>
                                    <p:cond delay="500"/>
                                  </p:stCondLst>
                                  <p:childTnLst>
                                    <p:animEffect transition="out" filter="wheel(1)">
                                      <p:cBhvr>
                                        <p:cTn id="14" dur="500"/>
                                        <p:tgtEl>
                                          <p:spTgt spid="48"/>
                                        </p:tgtEl>
                                      </p:cBhvr>
                                    </p:animEffect>
                                    <p:set>
                                      <p:cBhvr>
                                        <p:cTn id="15"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2000"/>
                            </p:stCondLst>
                            <p:childTnLst>
                              <p:par>
                                <p:cTn id="17" presetID="21" presetClass="exit" presetSubtype="1" fill="hold" grpId="0" nodeType="afterEffect">
                                  <p:stCondLst>
                                    <p:cond delay="500"/>
                                  </p:stCondLst>
                                  <p:childTnLst>
                                    <p:animEffect transition="out" filter="wheel(1)">
                                      <p:cBhvr>
                                        <p:cTn id="18" dur="500"/>
                                        <p:tgtEl>
                                          <p:spTgt spid="47"/>
                                        </p:tgtEl>
                                      </p:cBhvr>
                                    </p:animEffect>
                                    <p:set>
                                      <p:cBhvr>
                                        <p:cTn id="19" dur="1" fill="hold">
                                          <p:stCondLst>
                                            <p:cond delay="499"/>
                                          </p:stCondLst>
                                        </p:cTn>
                                        <p:tgtEl>
                                          <p:spTgt spid="4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3000"/>
                            </p:stCondLst>
                            <p:childTnLst>
                              <p:par>
                                <p:cTn id="21" presetID="21" presetClass="exit" presetSubtype="1" fill="hold" grpId="0" nodeType="afterEffect">
                                  <p:stCondLst>
                                    <p:cond delay="500"/>
                                  </p:stCondLst>
                                  <p:childTnLst>
                                    <p:animEffect transition="out" filter="wheel(1)">
                                      <p:cBhvr>
                                        <p:cTn id="22" dur="500"/>
                                        <p:tgtEl>
                                          <p:spTgt spid="46"/>
                                        </p:tgtEl>
                                      </p:cBhvr>
                                    </p:animEffect>
                                    <p:set>
                                      <p:cBhvr>
                                        <p:cTn id="23" dur="1" fill="hold">
                                          <p:stCondLst>
                                            <p:cond delay="499"/>
                                          </p:stCondLst>
                                        </p:cTn>
                                        <p:tgtEl>
                                          <p:spTgt spid="46"/>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4000"/>
                            </p:stCondLst>
                            <p:childTnLst>
                              <p:par>
                                <p:cTn id="25" presetID="21" presetClass="exit" presetSubtype="1" fill="hold" grpId="0" nodeType="afterEffect">
                                  <p:stCondLst>
                                    <p:cond delay="500"/>
                                  </p:stCondLst>
                                  <p:childTnLst>
                                    <p:animEffect transition="out" filter="wheel(1)">
                                      <p:cBhvr>
                                        <p:cTn id="26" dur="500"/>
                                        <p:tgtEl>
                                          <p:spTgt spid="45"/>
                                        </p:tgtEl>
                                      </p:cBhvr>
                                    </p:animEffect>
                                    <p:set>
                                      <p:cBhvr>
                                        <p:cTn id="27" dur="1" fill="hold">
                                          <p:stCondLst>
                                            <p:cond delay="499"/>
                                          </p:stCondLst>
                                        </p:cTn>
                                        <p:tgtEl>
                                          <p:spTgt spid="45"/>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p:stCondLst>
                              <p:cond delay="5000"/>
                            </p:stCondLst>
                            <p:childTnLst>
                              <p:par>
                                <p:cTn id="29" presetID="21" presetClass="exit" presetSubtype="1" fill="hold" grpId="0" nodeType="afterEffect">
                                  <p:stCondLst>
                                    <p:cond delay="500"/>
                                  </p:stCondLst>
                                  <p:childTnLst>
                                    <p:animEffect transition="out" filter="wheel(1)">
                                      <p:cBhvr>
                                        <p:cTn id="30" dur="500"/>
                                        <p:tgtEl>
                                          <p:spTgt spid="44"/>
                                        </p:tgtEl>
                                      </p:cBhvr>
                                    </p:animEffect>
                                    <p:set>
                                      <p:cBhvr>
                                        <p:cTn id="31" dur="1" fill="hold">
                                          <p:stCondLst>
                                            <p:cond delay="499"/>
                                          </p:stCondLst>
                                        </p:cTn>
                                        <p:tgtEl>
                                          <p:spTgt spid="4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2" fill="hold">
                            <p:stCondLst>
                              <p:cond delay="6000"/>
                            </p:stCondLst>
                            <p:childTnLst>
                              <p:par>
                                <p:cTn id="33" presetID="21" presetClass="exit" presetSubtype="1" fill="hold" grpId="0" nodeType="afterEffect">
                                  <p:stCondLst>
                                    <p:cond delay="500"/>
                                  </p:stCondLst>
                                  <p:childTnLst>
                                    <p:animEffect transition="out" filter="wheel(1)">
                                      <p:cBhvr>
                                        <p:cTn id="34" dur="500"/>
                                        <p:tgtEl>
                                          <p:spTgt spid="43"/>
                                        </p:tgtEl>
                                      </p:cBhvr>
                                    </p:animEffect>
                                    <p:set>
                                      <p:cBhvr>
                                        <p:cTn id="35" dur="1" fill="hold">
                                          <p:stCondLst>
                                            <p:cond delay="499"/>
                                          </p:stCondLst>
                                        </p:cTn>
                                        <p:tgtEl>
                                          <p:spTgt spid="43"/>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p:stCondLst>
                              <p:cond delay="7000"/>
                            </p:stCondLst>
                            <p:childTnLst>
                              <p:par>
                                <p:cTn id="37" presetID="21" presetClass="exit" presetSubtype="1" fill="hold" grpId="0" nodeType="afterEffect">
                                  <p:stCondLst>
                                    <p:cond delay="500"/>
                                  </p:stCondLst>
                                  <p:childTnLst>
                                    <p:animEffect transition="out" filter="wheel(1)">
                                      <p:cBhvr>
                                        <p:cTn id="38" dur="500"/>
                                        <p:tgtEl>
                                          <p:spTgt spid="42"/>
                                        </p:tgtEl>
                                      </p:cBhvr>
                                    </p:animEffect>
                                    <p:set>
                                      <p:cBhvr>
                                        <p:cTn id="39" dur="1" fill="hold">
                                          <p:stCondLst>
                                            <p:cond delay="499"/>
                                          </p:stCondLst>
                                        </p:cTn>
                                        <p:tgtEl>
                                          <p:spTgt spid="42"/>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0" fill="hold">
                            <p:stCondLst>
                              <p:cond delay="8000"/>
                            </p:stCondLst>
                            <p:childTnLst>
                              <p:par>
                                <p:cTn id="41" presetID="21" presetClass="exit" presetSubtype="1" fill="hold" grpId="0" nodeType="afterEffect">
                                  <p:stCondLst>
                                    <p:cond delay="500"/>
                                  </p:stCondLst>
                                  <p:childTnLst>
                                    <p:animEffect transition="out" filter="wheel(1)">
                                      <p:cBhvr>
                                        <p:cTn id="42" dur="500"/>
                                        <p:tgtEl>
                                          <p:spTgt spid="41"/>
                                        </p:tgtEl>
                                      </p:cBhvr>
                                    </p:animEffect>
                                    <p:set>
                                      <p:cBhvr>
                                        <p:cTn id="43" dur="1" fill="hold">
                                          <p:stCondLst>
                                            <p:cond delay="499"/>
                                          </p:stCondLst>
                                        </p:cTn>
                                        <p:tgtEl>
                                          <p:spTgt spid="41"/>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4" fill="hold">
                            <p:stCondLst>
                              <p:cond delay="9000"/>
                            </p:stCondLst>
                            <p:childTnLst>
                              <p:par>
                                <p:cTn id="45" presetID="21" presetClass="exit" presetSubtype="1" fill="hold" grpId="0" nodeType="afterEffect">
                                  <p:stCondLst>
                                    <p:cond delay="500"/>
                                  </p:stCondLst>
                                  <p:childTnLst>
                                    <p:animEffect transition="out" filter="wheel(1)">
                                      <p:cBhvr>
                                        <p:cTn id="46" dur="500"/>
                                        <p:tgtEl>
                                          <p:spTgt spid="40"/>
                                        </p:tgtEl>
                                      </p:cBhvr>
                                    </p:animEffect>
                                    <p:set>
                                      <p:cBhvr>
                                        <p:cTn id="47" dur="1" fill="hold">
                                          <p:stCondLst>
                                            <p:cond delay="499"/>
                                          </p:stCondLst>
                                        </p:cTn>
                                        <p:tgtEl>
                                          <p:spTgt spid="40"/>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par>
                          <p:cTn id="48" fill="hold">
                            <p:stCondLst>
                              <p:cond delay="10000"/>
                            </p:stCondLst>
                            <p:childTnLst>
                              <p:par>
                                <p:cTn id="49" presetID="21" presetClass="exit" presetSubtype="1" fill="hold" grpId="0" nodeType="afterEffect">
                                  <p:stCondLst>
                                    <p:cond delay="500"/>
                                  </p:stCondLst>
                                  <p:childTnLst>
                                    <p:animEffect transition="out" filter="wheel(1)">
                                      <p:cBhvr>
                                        <p:cTn id="50" dur="500"/>
                                        <p:tgtEl>
                                          <p:spTgt spid="39"/>
                                        </p:tgtEl>
                                      </p:cBhvr>
                                    </p:animEffect>
                                    <p:set>
                                      <p:cBhvr>
                                        <p:cTn id="51" dur="1" fill="hold">
                                          <p:stCondLst>
                                            <p:cond delay="499"/>
                                          </p:stCondLst>
                                        </p:cTn>
                                        <p:tgtEl>
                                          <p:spTgt spid="39"/>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2" fill="hold">
                            <p:stCondLst>
                              <p:cond delay="11000"/>
                            </p:stCondLst>
                            <p:childTnLst>
                              <p:par>
                                <p:cTn id="53" presetID="21" presetClass="exit" presetSubtype="1" fill="hold" grpId="0" nodeType="afterEffect">
                                  <p:stCondLst>
                                    <p:cond delay="500"/>
                                  </p:stCondLst>
                                  <p:childTnLst>
                                    <p:animEffect transition="out" filter="wheel(1)">
                                      <p:cBhvr>
                                        <p:cTn id="54" dur="500"/>
                                        <p:tgtEl>
                                          <p:spTgt spid="38"/>
                                        </p:tgtEl>
                                      </p:cBhvr>
                                    </p:animEffect>
                                    <p:set>
                                      <p:cBhvr>
                                        <p:cTn id="55" dur="1" fill="hold">
                                          <p:stCondLst>
                                            <p:cond delay="499"/>
                                          </p:stCondLst>
                                        </p:cTn>
                                        <p:tgtEl>
                                          <p:spTgt spid="38"/>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6" fill="hold">
                            <p:stCondLst>
                              <p:cond delay="12000"/>
                            </p:stCondLst>
                            <p:childTnLst>
                              <p:par>
                                <p:cTn id="57" presetID="21" presetClass="exit" presetSubtype="1" fill="hold" grpId="0" nodeType="afterEffect">
                                  <p:stCondLst>
                                    <p:cond delay="500"/>
                                  </p:stCondLst>
                                  <p:childTnLst>
                                    <p:animEffect transition="out" filter="wheel(1)">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0" fill="hold">
                            <p:stCondLst>
                              <p:cond delay="13000"/>
                            </p:stCondLst>
                            <p:childTnLst>
                              <p:par>
                                <p:cTn id="61" presetID="21" presetClass="exit" presetSubtype="1" fill="hold" grpId="0" nodeType="afterEffect">
                                  <p:stCondLst>
                                    <p:cond delay="500"/>
                                  </p:stCondLst>
                                  <p:childTnLst>
                                    <p:animEffect transition="out" filter="wheel(1)">
                                      <p:cBhvr>
                                        <p:cTn id="62" dur="500"/>
                                        <p:tgtEl>
                                          <p:spTgt spid="36"/>
                                        </p:tgtEl>
                                      </p:cBhvr>
                                    </p:animEffect>
                                    <p:set>
                                      <p:cBhvr>
                                        <p:cTn id="63" dur="1" fill="hold">
                                          <p:stCondLst>
                                            <p:cond delay="499"/>
                                          </p:stCondLst>
                                        </p:cTn>
                                        <p:tgtEl>
                                          <p:spTgt spid="36"/>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4" fill="hold">
                            <p:stCondLst>
                              <p:cond delay="14000"/>
                            </p:stCondLst>
                            <p:childTnLst>
                              <p:par>
                                <p:cTn id="65" presetID="21" presetClass="exit" presetSubtype="1" fill="hold" grpId="0" nodeType="afterEffect">
                                  <p:stCondLst>
                                    <p:cond delay="500"/>
                                  </p:stCondLst>
                                  <p:childTnLst>
                                    <p:animEffect transition="out" filter="wheel(1)">
                                      <p:cBhvr>
                                        <p:cTn id="66" dur="500"/>
                                        <p:tgtEl>
                                          <p:spTgt spid="35"/>
                                        </p:tgtEl>
                                      </p:cBhvr>
                                    </p:animEffect>
                                    <p:set>
                                      <p:cBhvr>
                                        <p:cTn id="67" dur="1" fill="hold">
                                          <p:stCondLst>
                                            <p:cond delay="499"/>
                                          </p:stCondLst>
                                        </p:cTn>
                                        <p:tgtEl>
                                          <p:spTgt spid="35"/>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68" fill="hold">
                            <p:stCondLst>
                              <p:cond delay="15000"/>
                            </p:stCondLst>
                            <p:childTnLst>
                              <p:par>
                                <p:cTn id="69" presetID="21" presetClass="exit" presetSubtype="1" fill="hold" grpId="0" nodeType="afterEffect">
                                  <p:stCondLst>
                                    <p:cond delay="500"/>
                                  </p:stCondLst>
                                  <p:childTnLst>
                                    <p:animEffect transition="out" filter="wheel(1)">
                                      <p:cBhvr>
                                        <p:cTn id="70" dur="500"/>
                                        <p:tgtEl>
                                          <p:spTgt spid="34"/>
                                        </p:tgtEl>
                                      </p:cBhvr>
                                    </p:animEffect>
                                    <p:set>
                                      <p:cBhvr>
                                        <p:cTn id="71" dur="1" fill="hold">
                                          <p:stCondLst>
                                            <p:cond delay="499"/>
                                          </p:stCondLst>
                                        </p:cTn>
                                        <p:tgtEl>
                                          <p:spTgt spid="34"/>
                                        </p:tgtEl>
                                        <p:attrNameLst>
                                          <p:attrName>style.visibility</p:attrName>
                                        </p:attrNameLst>
                                      </p:cBhvr>
                                      <p:to>
                                        <p:strVal val="hidden"/>
                                      </p:to>
                                    </p:set>
                                  </p:childTnLst>
                                  <p:subTnLst>
                                    <p:audio>
                                      <p:cMediaNode>
                                        <p:cTn display="0" masterRel="sameClick">
                                          <p:stCondLst>
                                            <p:cond evt="begin" delay="0">
                                              <p:tn val="69"/>
                                            </p:cond>
                                          </p:stCondLst>
                                          <p:endCondLst>
                                            <p:cond evt="onStopAudio" delay="0">
                                              <p:tgtEl>
                                                <p:sldTgt/>
                                              </p:tgtEl>
                                            </p:cond>
                                          </p:endCondLst>
                                        </p:cTn>
                                        <p:tgtEl>
                                          <p:sndTgt r:embed="rId2" name="click.wav"/>
                                        </p:tgtEl>
                                      </p:cMediaNode>
                                    </p:audio>
                                  </p:subTnLst>
                                </p:cTn>
                              </p:par>
                            </p:childTnLst>
                          </p:cTn>
                        </p:par>
                        <p:par>
                          <p:cTn id="72" fill="hold">
                            <p:stCondLst>
                              <p:cond delay="16000"/>
                            </p:stCondLst>
                            <p:childTnLst>
                              <p:par>
                                <p:cTn id="73" presetID="21" presetClass="exit" presetSubtype="1" fill="hold" grpId="0" nodeType="afterEffect">
                                  <p:stCondLst>
                                    <p:cond delay="500"/>
                                  </p:stCondLst>
                                  <p:childTnLst>
                                    <p:animEffect transition="out" filter="wheel(1)">
                                      <p:cBhvr>
                                        <p:cTn id="74" dur="500"/>
                                        <p:tgtEl>
                                          <p:spTgt spid="33"/>
                                        </p:tgtEl>
                                      </p:cBhvr>
                                    </p:animEffect>
                                    <p:set>
                                      <p:cBhvr>
                                        <p:cTn id="75" dur="1" fill="hold">
                                          <p:stCondLst>
                                            <p:cond delay="499"/>
                                          </p:stCondLst>
                                        </p:cTn>
                                        <p:tgtEl>
                                          <p:spTgt spid="33"/>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76" fill="hold">
                            <p:stCondLst>
                              <p:cond delay="17000"/>
                            </p:stCondLst>
                            <p:childTnLst>
                              <p:par>
                                <p:cTn id="77" presetID="21" presetClass="exit" presetSubtype="1" fill="hold" grpId="0" nodeType="afterEffect">
                                  <p:stCondLst>
                                    <p:cond delay="500"/>
                                  </p:stCondLst>
                                  <p:childTnLst>
                                    <p:animEffect transition="out" filter="wheel(1)">
                                      <p:cBhvr>
                                        <p:cTn id="78" dur="500"/>
                                        <p:tgtEl>
                                          <p:spTgt spid="32"/>
                                        </p:tgtEl>
                                      </p:cBhvr>
                                    </p:animEffect>
                                    <p:set>
                                      <p:cBhvr>
                                        <p:cTn id="79" dur="1" fill="hold">
                                          <p:stCondLst>
                                            <p:cond delay="499"/>
                                          </p:stCondLst>
                                        </p:cTn>
                                        <p:tgtEl>
                                          <p:spTgt spid="32"/>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par>
                          <p:cTn id="80" fill="hold">
                            <p:stCondLst>
                              <p:cond delay="18000"/>
                            </p:stCondLst>
                            <p:childTnLst>
                              <p:par>
                                <p:cTn id="81" presetID="21" presetClass="exit" presetSubtype="1" fill="hold" grpId="0" nodeType="afterEffect">
                                  <p:stCondLst>
                                    <p:cond delay="500"/>
                                  </p:stCondLst>
                                  <p:childTnLst>
                                    <p:animEffect transition="out" filter="wheel(1)">
                                      <p:cBhvr>
                                        <p:cTn id="82" dur="500"/>
                                        <p:tgtEl>
                                          <p:spTgt spid="31"/>
                                        </p:tgtEl>
                                      </p:cBhvr>
                                    </p:animEffect>
                                    <p:set>
                                      <p:cBhvr>
                                        <p:cTn id="83" dur="1" fill="hold">
                                          <p:stCondLst>
                                            <p:cond delay="499"/>
                                          </p:stCondLst>
                                        </p:cTn>
                                        <p:tgtEl>
                                          <p:spTgt spid="31"/>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2" name="click.wav"/>
                                        </p:tgtEl>
                                      </p:cMediaNode>
                                    </p:audio>
                                  </p:subTnLst>
                                </p:cTn>
                              </p:par>
                            </p:childTnLst>
                          </p:cTn>
                        </p:par>
                        <p:par>
                          <p:cTn id="84" fill="hold">
                            <p:stCondLst>
                              <p:cond delay="19000"/>
                            </p:stCondLst>
                            <p:childTnLst>
                              <p:par>
                                <p:cTn id="85" presetID="21" presetClass="exit" presetSubtype="1" fill="hold" grpId="0" nodeType="afterEffect">
                                  <p:stCondLst>
                                    <p:cond delay="500"/>
                                  </p:stCondLst>
                                  <p:childTnLst>
                                    <p:animEffect transition="out" filter="wheel(1)">
                                      <p:cBhvr>
                                        <p:cTn id="86" dur="500"/>
                                        <p:tgtEl>
                                          <p:spTgt spid="30"/>
                                        </p:tgtEl>
                                      </p:cBhvr>
                                    </p:animEffect>
                                    <p:set>
                                      <p:cBhvr>
                                        <p:cTn id="87"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3" name="chimes.wav"/>
                                        </p:tgtEl>
                                      </p:cMediaNode>
                                    </p:audio>
                                  </p:subTnLst>
                                </p:cTn>
                              </p:par>
                            </p:childTnLst>
                          </p:cTn>
                        </p:par>
                      </p:childTnLst>
                    </p:cTn>
                  </p:par>
                  <p:par>
                    <p:cTn id="88" fill="hold">
                      <p:stCondLst>
                        <p:cond delay="indefinite"/>
                      </p:stCondLst>
                      <p:childTnLst>
                        <p:par>
                          <p:cTn id="89" fill="hold">
                            <p:stCondLst>
                              <p:cond delay="0"/>
                            </p:stCondLst>
                            <p:childTnLst>
                              <p:par>
                                <p:cTn id="90" presetID="21" presetClass="entr" presetSubtype="1"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wheel(1)">
                                      <p:cBhvr>
                                        <p:cTn id="92"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4800"/>
            <a:ext cx="9296400" cy="477054"/>
          </a:xfrm>
          <a:prstGeom prst="rect">
            <a:avLst/>
          </a:prstGeom>
          <a:solidFill>
            <a:srgbClr val="FFFF00"/>
          </a:solidFill>
        </p:spPr>
        <p:txBody>
          <a:bodyPr wrap="square" rtlCol="0">
            <a:spAutoFit/>
          </a:bodyPr>
          <a:lstStyle/>
          <a:p>
            <a:r>
              <a:rPr lang="en-US" sz="2500" b="1" u="sng" dirty="0" err="1" smtClean="0">
                <a:latin typeface="Times New Roman" pitchFamily="18" charset="0"/>
                <a:cs typeface="Times New Roman" pitchFamily="18" charset="0"/>
              </a:rPr>
              <a:t>Dạng</a:t>
            </a:r>
            <a:r>
              <a:rPr lang="en-US" sz="2500" b="1" u="sng" dirty="0" smtClean="0">
                <a:latin typeface="Times New Roman" pitchFamily="18" charset="0"/>
                <a:cs typeface="Times New Roman" pitchFamily="18" charset="0"/>
              </a:rPr>
              <a:t> 3:</a:t>
            </a:r>
            <a:r>
              <a:rPr lang="en-US" sz="2500" u="sng" dirty="0" smtClean="0">
                <a:latin typeface="Times New Roman" pitchFamily="18" charset="0"/>
                <a:cs typeface="Times New Roman" pitchFamily="18" charset="0"/>
              </a:rPr>
              <a:t> </a:t>
            </a:r>
            <a:r>
              <a:rPr lang="en-US" sz="2500" i="1" dirty="0" err="1">
                <a:latin typeface="Times New Roman" pitchFamily="18" charset="0"/>
                <a:cs typeface="Times New Roman" pitchFamily="18" charset="0"/>
              </a:rPr>
              <a:t>Áp</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dụng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quy</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ước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làm</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tròn</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số</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để</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ước</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lượng</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kết</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quả</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phép</a:t>
            </a:r>
            <a:r>
              <a:rPr lang="en-US" sz="2500" i="1" dirty="0">
                <a:latin typeface="Times New Roman" pitchFamily="18" charset="0"/>
                <a:cs typeface="Times New Roman" pitchFamily="18" charset="0"/>
              </a:rPr>
              <a:t> </a:t>
            </a:r>
            <a:r>
              <a:rPr lang="en-US" sz="2500" i="1" dirty="0" err="1">
                <a:latin typeface="Times New Roman" pitchFamily="18" charset="0"/>
                <a:cs typeface="Times New Roman" pitchFamily="18" charset="0"/>
              </a:rPr>
              <a:t>tính</a:t>
            </a:r>
            <a:r>
              <a:rPr lang="en-US" sz="2500" i="1" dirty="0">
                <a:latin typeface="Times New Roman" pitchFamily="18" charset="0"/>
                <a:cs typeface="Times New Roman" pitchFamily="18" charset="0"/>
              </a:rPr>
              <a:t>.</a:t>
            </a:r>
            <a:endParaRPr lang="en-US" sz="2500" dirty="0">
              <a:latin typeface="Times New Roman" pitchFamily="18" charset="0"/>
              <a:cs typeface="Times New Roman" pitchFamily="18" charset="0"/>
            </a:endParaRPr>
          </a:p>
        </p:txBody>
      </p:sp>
      <p:sp>
        <p:nvSpPr>
          <p:cNvPr id="9" name="TextBox 8"/>
          <p:cNvSpPr txBox="1"/>
          <p:nvPr/>
        </p:nvSpPr>
        <p:spPr>
          <a:xfrm>
            <a:off x="152400" y="1027093"/>
            <a:ext cx="8763000" cy="954107"/>
          </a:xfrm>
          <a:prstGeom prst="rect">
            <a:avLst/>
          </a:prstGeom>
          <a:noFill/>
        </p:spPr>
        <p:txBody>
          <a:bodyPr wrap="square" rtlCol="0">
            <a:spAutoFit/>
          </a:bodyPr>
          <a:lstStyle/>
          <a:p>
            <a:pPr algn="just"/>
            <a:r>
              <a:rPr lang="en-US" sz="2800" b="1" u="sng" smtClean="0">
                <a:latin typeface="Times New Roman" pitchFamily="18" charset="0"/>
                <a:cs typeface="Times New Roman" pitchFamily="18" charset="0"/>
              </a:rPr>
              <a:t>Bài 81 </a:t>
            </a:r>
            <a:r>
              <a:rPr lang="en-US" sz="2800" b="1" smtClean="0">
                <a:latin typeface="Times New Roman" pitchFamily="18" charset="0"/>
                <a:cs typeface="Times New Roman" pitchFamily="18" charset="0"/>
              </a:rPr>
              <a:t>(SGK-37) Tính giá trị (làm tròn đến hàng đơn vị) của các biểu thức sau bằng hai cách:</a:t>
            </a:r>
            <a:endParaRPr lang="en-US" sz="2800" b="1" dirty="0" smtClean="0">
              <a:latin typeface="Times New Roman" pitchFamily="18" charset="0"/>
              <a:cs typeface="Times New Roman" pitchFamily="18" charset="0"/>
            </a:endParaRPr>
          </a:p>
        </p:txBody>
      </p:sp>
      <p:sp>
        <p:nvSpPr>
          <p:cNvPr id="10" name="TextBox 9"/>
          <p:cNvSpPr txBox="1"/>
          <p:nvPr/>
        </p:nvSpPr>
        <p:spPr>
          <a:xfrm>
            <a:off x="76200" y="2044005"/>
            <a:ext cx="9067800" cy="1307537"/>
          </a:xfrm>
          <a:prstGeom prst="rect">
            <a:avLst/>
          </a:prstGeom>
          <a:noFill/>
        </p:spPr>
        <p:txBody>
          <a:bodyPr wrap="square" rtlCol="0">
            <a:spAutoFit/>
          </a:bodyPr>
          <a:lstStyle/>
          <a:p>
            <a:pPr algn="just">
              <a:lnSpc>
                <a:spcPct val="150000"/>
              </a:lnSpc>
            </a:pPr>
            <a:r>
              <a:rPr lang="en-US" sz="2800" b="1" i="1" u="sng" smtClean="0">
                <a:latin typeface="Times New Roman" pitchFamily="18" charset="0"/>
                <a:cs typeface="Times New Roman" pitchFamily="18" charset="0"/>
              </a:rPr>
              <a:t>Cách 1</a:t>
            </a:r>
            <a:r>
              <a:rPr lang="en-US" sz="2800" i="1"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Làm</a:t>
            </a:r>
            <a:r>
              <a:rPr lang="en-US" sz="2800" i="1" dirty="0" smtClean="0">
                <a:latin typeface="Times New Roman" pitchFamily="18" charset="0"/>
                <a:cs typeface="Times New Roman" pitchFamily="18" charset="0"/>
              </a:rPr>
              <a:t> </a:t>
            </a:r>
            <a:r>
              <a:rPr lang="en-US" sz="2800" i="1" err="1" smtClean="0">
                <a:latin typeface="Times New Roman" pitchFamily="18" charset="0"/>
                <a:cs typeface="Times New Roman" pitchFamily="18" charset="0"/>
              </a:rPr>
              <a:t>tròn</a:t>
            </a:r>
            <a:r>
              <a:rPr lang="en-US" sz="2800" i="1" smtClean="0">
                <a:latin typeface="Times New Roman" pitchFamily="18" charset="0"/>
                <a:cs typeface="Times New Roman" pitchFamily="18" charset="0"/>
              </a:rPr>
              <a:t> các số trước rồi mới thực hiện phép tính.</a:t>
            </a:r>
          </a:p>
          <a:p>
            <a:pPr algn="just">
              <a:lnSpc>
                <a:spcPct val="150000"/>
              </a:lnSpc>
            </a:pPr>
            <a:r>
              <a:rPr lang="en-US" sz="2800" b="1" i="1" u="sng" smtClean="0">
                <a:latin typeface="Times New Roman" pitchFamily="18" charset="0"/>
                <a:cs typeface="Times New Roman" pitchFamily="18" charset="0"/>
              </a:rPr>
              <a:t>Cách 2</a:t>
            </a:r>
            <a:r>
              <a:rPr lang="en-US" sz="2800" i="1" smtClean="0">
                <a:latin typeface="Times New Roman" pitchFamily="18" charset="0"/>
                <a:cs typeface="Times New Roman" pitchFamily="18" charset="0"/>
              </a:rPr>
              <a:t>: Thực hiện phép tính rồi làm tròn kết quả.</a:t>
            </a:r>
            <a:endParaRPr lang="en-US" sz="2800" i="1" dirty="0" smtClean="0">
              <a:latin typeface="Times New Roman" pitchFamily="18" charset="0"/>
              <a:cs typeface="Times New Roman"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803221865"/>
              </p:ext>
            </p:extLst>
          </p:nvPr>
        </p:nvGraphicFramePr>
        <p:xfrm>
          <a:off x="1904999" y="3765550"/>
          <a:ext cx="6055217" cy="2559050"/>
        </p:xfrm>
        <a:graphic>
          <a:graphicData uri="http://schemas.openxmlformats.org/presentationml/2006/ole">
            <mc:AlternateContent xmlns:mc="http://schemas.openxmlformats.org/markup-compatibility/2006">
              <mc:Choice xmlns:v="urn:schemas-microsoft-com:vml" Requires="v">
                <p:oleObj spid="_x0000_s8198" name="Equation" r:id="rId3" imgW="5334120" imgH="2254320" progId="Equation.DSMT4">
                  <p:embed/>
                </p:oleObj>
              </mc:Choice>
              <mc:Fallback>
                <p:oleObj name="Equation" r:id="rId3" imgW="5334120" imgH="2254320" progId="Equation.DSMT4">
                  <p:embed/>
                  <p:pic>
                    <p:nvPicPr>
                      <p:cNvPr id="0" name=""/>
                      <p:cNvPicPr/>
                      <p:nvPr/>
                    </p:nvPicPr>
                    <p:blipFill>
                      <a:blip r:embed="rId4"/>
                      <a:stretch>
                        <a:fillRect/>
                      </a:stretch>
                    </p:blipFill>
                    <p:spPr>
                      <a:xfrm>
                        <a:off x="1904999" y="3765550"/>
                        <a:ext cx="6055217" cy="2559050"/>
                      </a:xfrm>
                      <a:prstGeom prst="rect">
                        <a:avLst/>
                      </a:prstGeom>
                    </p:spPr>
                  </p:pic>
                </p:oleObj>
              </mc:Fallback>
            </mc:AlternateContent>
          </a:graphicData>
        </a:graphic>
      </p:graphicFrame>
      <p:sp>
        <p:nvSpPr>
          <p:cNvPr id="22" name="TextBox 21"/>
          <p:cNvSpPr txBox="1"/>
          <p:nvPr/>
        </p:nvSpPr>
        <p:spPr>
          <a:xfrm>
            <a:off x="609600" y="3439180"/>
            <a:ext cx="1524000" cy="523220"/>
          </a:xfrm>
          <a:prstGeom prst="rect">
            <a:avLst/>
          </a:prstGeom>
          <a:noFill/>
        </p:spPr>
        <p:txBody>
          <a:bodyPr wrap="square" rtlCol="0">
            <a:spAutoFit/>
          </a:bodyPr>
          <a:lstStyle/>
          <a:p>
            <a:pPr algn="just"/>
            <a:r>
              <a:rPr lang="en-US" sz="2800" b="1" smtClean="0">
                <a:solidFill>
                  <a:srgbClr val="FF0000"/>
                </a:solidFill>
                <a:latin typeface="Times New Roman" pitchFamily="18" charset="0"/>
                <a:cs typeface="Times New Roman" pitchFamily="18" charset="0"/>
              </a:rPr>
              <a:t>Ví dụ:</a:t>
            </a:r>
            <a:endParaRPr lang="en-US" sz="2800"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468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0"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38083027"/>
              </p:ext>
            </p:extLst>
          </p:nvPr>
        </p:nvGraphicFramePr>
        <p:xfrm>
          <a:off x="457200" y="2233581"/>
          <a:ext cx="8229599" cy="3710019"/>
        </p:xfrm>
        <a:graphic>
          <a:graphicData uri="http://schemas.openxmlformats.org/drawingml/2006/table">
            <a:tbl>
              <a:tblPr firstRow="1" firstCol="1" bandRow="1">
                <a:tableStyleId>{5C22544A-7EE6-4342-B048-85BDC9FD1C3A}</a:tableStyleId>
              </a:tblPr>
              <a:tblGrid>
                <a:gridCol w="1371600"/>
                <a:gridCol w="2005776"/>
                <a:gridCol w="1614545"/>
                <a:gridCol w="1633439"/>
                <a:gridCol w="1604239"/>
              </a:tblGrid>
              <a:tr h="1236673">
                <a:tc>
                  <a:txBody>
                    <a:bodyPr/>
                    <a:lstStyle/>
                    <a:p>
                      <a:pPr algn="ctr">
                        <a:lnSpc>
                          <a:spcPct val="150000"/>
                        </a:lnSpc>
                        <a:spcAft>
                          <a:spcPts val="0"/>
                        </a:spcAft>
                      </a:pPr>
                      <a:r>
                        <a:rPr lang="en-US" sz="2000">
                          <a:solidFill>
                            <a:schemeClr val="tx1"/>
                          </a:solidFill>
                          <a:effectLst/>
                          <a:latin typeface="Times New Roman" pitchFamily="18" charset="0"/>
                          <a:cs typeface="Times New Roman" pitchFamily="18" charset="0"/>
                        </a:rPr>
                        <a:t>Phép tính</a:t>
                      </a:r>
                      <a:endParaRPr lang="en-US" sz="2000">
                        <a:solidFill>
                          <a:schemeClr val="tx1"/>
                        </a:solidFill>
                        <a:effectLst/>
                        <a:latin typeface="Times New Roman" pitchFamily="18" charset="0"/>
                        <a:ea typeface="Calibri"/>
                        <a:cs typeface="Times New Roman" pitchFamily="18" charset="0"/>
                      </a:endParaRPr>
                    </a:p>
                  </a:txBody>
                  <a:tcPr marL="61834" marR="61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2000">
                          <a:solidFill>
                            <a:schemeClr val="tx1"/>
                          </a:solidFill>
                          <a:effectLst/>
                          <a:latin typeface="Times New Roman" pitchFamily="18" charset="0"/>
                          <a:cs typeface="Times New Roman" pitchFamily="18" charset="0"/>
                        </a:rPr>
                        <a:t>14,61 – 7,15 + 3,2</a:t>
                      </a:r>
                      <a:endParaRPr lang="en-US" sz="2000">
                        <a:solidFill>
                          <a:schemeClr val="tx1"/>
                        </a:solidFill>
                        <a:effectLst/>
                        <a:latin typeface="Times New Roman" pitchFamily="18" charset="0"/>
                        <a:ea typeface="Calibri"/>
                        <a:cs typeface="Times New Roman" pitchFamily="18" charset="0"/>
                      </a:endParaRPr>
                    </a:p>
                  </a:txBody>
                  <a:tcPr marL="61834" marR="61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2000">
                          <a:solidFill>
                            <a:schemeClr val="tx1"/>
                          </a:solidFill>
                          <a:effectLst/>
                          <a:latin typeface="Times New Roman" pitchFamily="18" charset="0"/>
                          <a:cs typeface="Times New Roman" pitchFamily="18" charset="0"/>
                        </a:rPr>
                        <a:t>7,56 . 5,173</a:t>
                      </a:r>
                      <a:endParaRPr lang="en-US" sz="2000">
                        <a:solidFill>
                          <a:schemeClr val="tx1"/>
                        </a:solidFill>
                        <a:effectLst/>
                        <a:latin typeface="Times New Roman" pitchFamily="18" charset="0"/>
                        <a:ea typeface="Calibri"/>
                        <a:cs typeface="Times New Roman" pitchFamily="18" charset="0"/>
                      </a:endParaRPr>
                    </a:p>
                  </a:txBody>
                  <a:tcPr marL="61834" marR="61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2000">
                          <a:solidFill>
                            <a:schemeClr val="tx1"/>
                          </a:solidFill>
                          <a:effectLst/>
                          <a:latin typeface="Times New Roman" pitchFamily="18" charset="0"/>
                          <a:cs typeface="Times New Roman" pitchFamily="18" charset="0"/>
                        </a:rPr>
                        <a:t>73,95 : 14,2</a:t>
                      </a:r>
                      <a:endParaRPr lang="en-US" sz="2000">
                        <a:solidFill>
                          <a:schemeClr val="tx1"/>
                        </a:solidFill>
                        <a:effectLst/>
                        <a:latin typeface="Times New Roman" pitchFamily="18" charset="0"/>
                        <a:ea typeface="Calibri"/>
                        <a:cs typeface="Times New Roman" pitchFamily="18" charset="0"/>
                      </a:endParaRPr>
                    </a:p>
                  </a:txBody>
                  <a:tcPr marL="61834" marR="61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2000">
                          <a:solidFill>
                            <a:schemeClr val="tx1"/>
                          </a:solidFill>
                          <a:effectLst/>
                          <a:latin typeface="Times New Roman" pitchFamily="18" charset="0"/>
                          <a:cs typeface="Times New Roman" pitchFamily="18" charset="0"/>
                        </a:rPr>
                        <a:t> </a:t>
                      </a:r>
                    </a:p>
                    <a:p>
                      <a:pPr algn="ctr">
                        <a:lnSpc>
                          <a:spcPct val="100000"/>
                        </a:lnSpc>
                        <a:spcAft>
                          <a:spcPts val="0"/>
                        </a:spcAft>
                      </a:pPr>
                      <a:r>
                        <a:rPr lang="en-US" sz="2000">
                          <a:solidFill>
                            <a:schemeClr val="tx1"/>
                          </a:solidFill>
                          <a:effectLst/>
                          <a:latin typeface="Times New Roman" pitchFamily="18" charset="0"/>
                          <a:cs typeface="Times New Roman" pitchFamily="18" charset="0"/>
                        </a:rPr>
                        <a:t>21,73 . 0,815</a:t>
                      </a:r>
                    </a:p>
                    <a:p>
                      <a:pPr algn="ctr">
                        <a:lnSpc>
                          <a:spcPct val="100000"/>
                        </a:lnSpc>
                        <a:spcAft>
                          <a:spcPts val="0"/>
                        </a:spcAft>
                      </a:pPr>
                      <a:r>
                        <a:rPr lang="en-US" sz="2000">
                          <a:solidFill>
                            <a:schemeClr val="tx1"/>
                          </a:solidFill>
                          <a:effectLst/>
                          <a:latin typeface="Times New Roman" pitchFamily="18" charset="0"/>
                          <a:cs typeface="Times New Roman" pitchFamily="18" charset="0"/>
                        </a:rPr>
                        <a:t>7,3</a:t>
                      </a:r>
                      <a:endParaRPr lang="en-US" sz="2000">
                        <a:solidFill>
                          <a:schemeClr val="tx1"/>
                        </a:solidFill>
                        <a:effectLst/>
                        <a:latin typeface="Times New Roman" pitchFamily="18" charset="0"/>
                        <a:ea typeface="Calibri"/>
                        <a:cs typeface="Times New Roman" pitchFamily="18" charset="0"/>
                      </a:endParaRPr>
                    </a:p>
                  </a:txBody>
                  <a:tcPr marL="61834" marR="61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36673">
                <a:tc>
                  <a:txBody>
                    <a:bodyPr/>
                    <a:lstStyle/>
                    <a:p>
                      <a:pPr algn="ctr">
                        <a:lnSpc>
                          <a:spcPct val="150000"/>
                        </a:lnSpc>
                        <a:spcAft>
                          <a:spcPts val="0"/>
                        </a:spcAft>
                      </a:pPr>
                      <a:r>
                        <a:rPr lang="en-US" sz="2000">
                          <a:solidFill>
                            <a:schemeClr val="tx1"/>
                          </a:solidFill>
                          <a:effectLst/>
                          <a:latin typeface="Times New Roman" pitchFamily="18" charset="0"/>
                          <a:cs typeface="Times New Roman" pitchFamily="18" charset="0"/>
                        </a:rPr>
                        <a:t>Cách 1</a:t>
                      </a:r>
                      <a:endParaRPr lang="en-US" sz="2000">
                        <a:solidFill>
                          <a:schemeClr val="tx1"/>
                        </a:solidFill>
                        <a:effectLst/>
                        <a:latin typeface="Times New Roman" pitchFamily="18" charset="0"/>
                        <a:ea typeface="Calibri"/>
                        <a:cs typeface="Times New Roman" pitchFamily="18" charset="0"/>
                      </a:endParaRPr>
                    </a:p>
                  </a:txBody>
                  <a:tcPr marL="61834" marR="61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endParaRPr lang="en-US" sz="2200" b="1">
                        <a:solidFill>
                          <a:srgbClr val="FF0000"/>
                        </a:solidFill>
                        <a:effectLst/>
                        <a:latin typeface="Times New Roman" pitchFamily="18" charset="0"/>
                        <a:ea typeface="Calibri"/>
                        <a:cs typeface="Times New Roman" pitchFamily="18" charset="0"/>
                      </a:endParaRPr>
                    </a:p>
                  </a:txBody>
                  <a:tcPr marL="61834" marR="61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2000" b="1" smtClean="0">
                          <a:solidFill>
                            <a:srgbClr val="FF0000"/>
                          </a:solidFill>
                          <a:effectLst/>
                          <a:latin typeface="Times New Roman" pitchFamily="18" charset="0"/>
                          <a:cs typeface="Times New Roman" pitchFamily="18" charset="0"/>
                        </a:rPr>
                        <a:t> </a:t>
                      </a:r>
                      <a:r>
                        <a:rPr lang="en-US" sz="2000">
                          <a:solidFill>
                            <a:schemeClr val="tx1"/>
                          </a:solidFill>
                          <a:effectLst/>
                          <a:latin typeface="Times New Roman" pitchFamily="18" charset="0"/>
                          <a:cs typeface="Times New Roman" pitchFamily="18" charset="0"/>
                        </a:rPr>
                        <a:t> </a:t>
                      </a:r>
                      <a:endParaRPr lang="en-US" sz="2000">
                        <a:solidFill>
                          <a:schemeClr val="tx1"/>
                        </a:solidFill>
                        <a:effectLst/>
                        <a:latin typeface="Times New Roman" pitchFamily="18" charset="0"/>
                        <a:ea typeface="Calibri"/>
                        <a:cs typeface="Times New Roman" pitchFamily="18" charset="0"/>
                      </a:endParaRPr>
                    </a:p>
                  </a:txBody>
                  <a:tcPr marL="61834" marR="61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pPr>
                      <a:endParaRPr lang="en-US" sz="2000">
                        <a:solidFill>
                          <a:schemeClr val="tx1"/>
                        </a:solidFill>
                        <a:effectLst/>
                        <a:latin typeface="Times New Roman" pitchFamily="18" charset="0"/>
                        <a:ea typeface="Calibri"/>
                        <a:cs typeface="Times New Roman" pitchFamily="18" charset="0"/>
                      </a:endParaRPr>
                    </a:p>
                  </a:txBody>
                  <a:tcPr marL="61834" marR="61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pPr>
                      <a:endParaRPr lang="en-US" sz="2000">
                        <a:solidFill>
                          <a:schemeClr val="tx1"/>
                        </a:solidFill>
                        <a:effectLst/>
                        <a:latin typeface="Times New Roman" pitchFamily="18" charset="0"/>
                        <a:ea typeface="Calibri"/>
                        <a:cs typeface="Times New Roman" pitchFamily="18" charset="0"/>
                      </a:endParaRPr>
                    </a:p>
                  </a:txBody>
                  <a:tcPr marL="61834" marR="61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36673">
                <a:tc>
                  <a:txBody>
                    <a:bodyPr/>
                    <a:lstStyle/>
                    <a:p>
                      <a:pPr algn="ctr">
                        <a:lnSpc>
                          <a:spcPct val="150000"/>
                        </a:lnSpc>
                        <a:spcAft>
                          <a:spcPts val="0"/>
                        </a:spcAft>
                      </a:pPr>
                      <a:r>
                        <a:rPr lang="en-US" sz="2000">
                          <a:solidFill>
                            <a:schemeClr val="tx1"/>
                          </a:solidFill>
                          <a:effectLst/>
                          <a:latin typeface="Times New Roman" pitchFamily="18" charset="0"/>
                          <a:cs typeface="Times New Roman" pitchFamily="18" charset="0"/>
                        </a:rPr>
                        <a:t>Cách 2</a:t>
                      </a:r>
                      <a:endParaRPr lang="en-US" sz="2000">
                        <a:solidFill>
                          <a:schemeClr val="tx1"/>
                        </a:solidFill>
                        <a:effectLst/>
                        <a:latin typeface="Times New Roman" pitchFamily="18" charset="0"/>
                        <a:ea typeface="Calibri"/>
                        <a:cs typeface="Times New Roman" pitchFamily="18" charset="0"/>
                      </a:endParaRPr>
                    </a:p>
                  </a:txBody>
                  <a:tcPr marL="61834" marR="61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endParaRPr lang="en-US" sz="2200" b="1">
                        <a:solidFill>
                          <a:srgbClr val="FF0000"/>
                        </a:solidFill>
                        <a:effectLst/>
                        <a:latin typeface="Times New Roman" pitchFamily="18" charset="0"/>
                        <a:ea typeface="Calibri"/>
                        <a:cs typeface="Times New Roman" pitchFamily="18" charset="0"/>
                      </a:endParaRPr>
                    </a:p>
                  </a:txBody>
                  <a:tcPr marL="61834" marR="61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pPr>
                      <a:endParaRPr lang="en-US" sz="2200" b="1">
                        <a:solidFill>
                          <a:srgbClr val="FF0000"/>
                        </a:solidFill>
                        <a:effectLst/>
                        <a:latin typeface="Times New Roman" pitchFamily="18" charset="0"/>
                        <a:ea typeface="Calibri"/>
                        <a:cs typeface="Times New Roman" pitchFamily="18" charset="0"/>
                      </a:endParaRPr>
                    </a:p>
                  </a:txBody>
                  <a:tcPr marL="61834" marR="61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pPr>
                      <a:endParaRPr lang="en-US" sz="2200" b="1">
                        <a:solidFill>
                          <a:srgbClr val="FF0000"/>
                        </a:solidFill>
                        <a:effectLst/>
                        <a:latin typeface="Times New Roman" pitchFamily="18" charset="0"/>
                        <a:ea typeface="Calibri"/>
                        <a:cs typeface="Times New Roman" pitchFamily="18" charset="0"/>
                      </a:endParaRPr>
                    </a:p>
                  </a:txBody>
                  <a:tcPr marL="61834" marR="61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pPr>
                      <a:endParaRPr lang="en-US" sz="2000">
                        <a:solidFill>
                          <a:schemeClr val="tx1"/>
                        </a:solidFill>
                        <a:effectLst/>
                        <a:latin typeface="Times New Roman" pitchFamily="18" charset="0"/>
                        <a:ea typeface="Calibri"/>
                        <a:cs typeface="Times New Roman" pitchFamily="18" charset="0"/>
                      </a:endParaRPr>
                    </a:p>
                  </a:txBody>
                  <a:tcPr marL="61834" marR="61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Rectangle 2"/>
          <p:cNvSpPr>
            <a:spLocks noChangeArrowheads="1"/>
          </p:cNvSpPr>
          <p:nvPr/>
        </p:nvSpPr>
        <p:spPr bwMode="auto">
          <a:xfrm>
            <a:off x="76200" y="230383"/>
            <a:ext cx="9151066"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22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HOẠT ĐỘNG NHÓM</a:t>
            </a:r>
            <a:endParaRPr kumimoji="0" lang="en-US" sz="2200" b="0" i="0" u="none" strike="noStrike" cap="none" normalizeH="0" baseline="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(Thời gian: 5 ph</a:t>
            </a:r>
            <a:r>
              <a:rPr kumimoji="0" lang="en-US" sz="2200" b="0" i="0" u="none" strike="noStrike" cap="none" normalizeH="0" baseline="0" smtClean="0">
                <a:ln>
                  <a:noFill/>
                </a:ln>
                <a:solidFill>
                  <a:schemeClr val="tx1"/>
                </a:solidFill>
                <a:effectLst/>
                <a:latin typeface="Calibri"/>
                <a:ea typeface="Calibri" pitchFamily="34" charset="0"/>
                <a:cs typeface="Times New Roman" pitchFamily="18" charset="0"/>
              </a:rPr>
              <a:t>ú</a:t>
            </a:r>
            <a:r>
              <a:rPr kumimoji="0" lang="en-US"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a:t>
            </a:r>
            <a:endParaRPr kumimoji="0" lang="en-US" sz="22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Tính giá trị (làm tròn đến hàng đơn vị) của các biểu thức sau bằng hai cách:</a:t>
            </a:r>
            <a:endParaRPr kumimoji="0" lang="en-US" sz="2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0" u="sng" strike="noStrike" cap="none" normalizeH="0" baseline="0" smtClean="0">
                <a:ln>
                  <a:noFill/>
                </a:ln>
                <a:solidFill>
                  <a:schemeClr val="tx1"/>
                </a:solidFill>
                <a:effectLst/>
                <a:latin typeface="Times New Roman" pitchFamily="18" charset="0"/>
                <a:ea typeface="Calibri" pitchFamily="34" charset="0"/>
                <a:cs typeface="Times New Roman" pitchFamily="18" charset="0"/>
              </a:rPr>
              <a:t>Cách 1</a:t>
            </a:r>
            <a:r>
              <a:rPr kumimoji="0" lang="en-US"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Làm tròn các số trước rồi mới thực hiện phép tính.</a:t>
            </a:r>
            <a:endParaRPr kumimoji="0" lang="en-US" sz="2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0" u="sng" strike="noStrike" cap="none" normalizeH="0" baseline="0" smtClean="0">
                <a:ln>
                  <a:noFill/>
                </a:ln>
                <a:solidFill>
                  <a:schemeClr val="tx1"/>
                </a:solidFill>
                <a:effectLst/>
                <a:latin typeface="Times New Roman" pitchFamily="18" charset="0"/>
                <a:ea typeface="Calibri" pitchFamily="34" charset="0"/>
                <a:cs typeface="Times New Roman" pitchFamily="18" charset="0"/>
              </a:rPr>
              <a:t>Cách 2</a:t>
            </a:r>
            <a:r>
              <a:rPr kumimoji="0" lang="en-US"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Thực hiện phép tính rồi làm tròn kết quả.</a:t>
            </a:r>
            <a:endParaRPr kumimoji="0" lang="en-US" sz="22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pitchFamily="34" charset="0"/>
              <a:cs typeface="Arial" pitchFamily="34" charset="0"/>
            </a:endParaRPr>
          </a:p>
        </p:txBody>
      </p:sp>
      <p:cxnSp>
        <p:nvCxnSpPr>
          <p:cNvPr id="7" name="Straight Connector 6"/>
          <p:cNvCxnSpPr/>
          <p:nvPr/>
        </p:nvCxnSpPr>
        <p:spPr>
          <a:xfrm>
            <a:off x="7315200" y="3048000"/>
            <a:ext cx="1143000" cy="0"/>
          </a:xfrm>
          <a:prstGeom prst="line">
            <a:avLst/>
          </a:prstGeom>
          <a:ln/>
        </p:spPr>
        <p:style>
          <a:lnRef idx="1">
            <a:schemeClr val="dk1"/>
          </a:lnRef>
          <a:fillRef idx="0">
            <a:schemeClr val="dk1"/>
          </a:fillRef>
          <a:effectRef idx="0">
            <a:schemeClr val="dk1"/>
          </a:effectRef>
          <a:fontRef idx="minor">
            <a:schemeClr val="tx1"/>
          </a:fontRef>
        </p:style>
      </p:cxnSp>
      <p:graphicFrame>
        <p:nvGraphicFramePr>
          <p:cNvPr id="2" name="Object 1"/>
          <p:cNvGraphicFramePr>
            <a:graphicFrameLocks noChangeAspect="1"/>
          </p:cNvGraphicFramePr>
          <p:nvPr>
            <p:extLst>
              <p:ext uri="{D42A27DB-BD31-4B8C-83A1-F6EECF244321}">
                <p14:modId xmlns:p14="http://schemas.microsoft.com/office/powerpoint/2010/main" val="1157064654"/>
              </p:ext>
            </p:extLst>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9221" name="Equation" r:id="rId3" imgW="914400" imgH="198720" progId="Equation.DSMT4">
                  <p:embed/>
                </p:oleObj>
              </mc:Choice>
              <mc:Fallback>
                <p:oleObj name="Equation" r:id="rId3" imgW="914400" imgH="198720" progId="Equation.DSMT4">
                  <p:embed/>
                  <p:pic>
                    <p:nvPicPr>
                      <p:cNvPr id="0" name=""/>
                      <p:cNvPicPr/>
                      <p:nvPr/>
                    </p:nvPicPr>
                    <p:blipFill>
                      <a:blip r:embed="rId4"/>
                      <a:stretch>
                        <a:fillRect/>
                      </a:stretch>
                    </p:blipFill>
                    <p:spPr>
                      <a:xfrm>
                        <a:off x="4394200" y="2362200"/>
                        <a:ext cx="914400" cy="198438"/>
                      </a:xfrm>
                      <a:prstGeom prst="rect">
                        <a:avLst/>
                      </a:prstGeom>
                    </p:spPr>
                  </p:pic>
                </p:oleObj>
              </mc:Fallback>
            </mc:AlternateContent>
          </a:graphicData>
        </a:graphic>
      </p:graphicFrame>
    </p:spTree>
    <p:extLst>
      <p:ext uri="{BB962C8B-B14F-4D97-AF65-F5344CB8AC3E}">
        <p14:creationId xmlns:p14="http://schemas.microsoft.com/office/powerpoint/2010/main" val="56195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99330845"/>
              </p:ext>
            </p:extLst>
          </p:nvPr>
        </p:nvGraphicFramePr>
        <p:xfrm>
          <a:off x="457200" y="2233581"/>
          <a:ext cx="8229599" cy="4071313"/>
        </p:xfrm>
        <a:graphic>
          <a:graphicData uri="http://schemas.openxmlformats.org/drawingml/2006/table">
            <a:tbl>
              <a:tblPr firstRow="1" firstCol="1" bandRow="1">
                <a:tableStyleId>{5C22544A-7EE6-4342-B048-85BDC9FD1C3A}</a:tableStyleId>
              </a:tblPr>
              <a:tblGrid>
                <a:gridCol w="1371600"/>
                <a:gridCol w="2005776"/>
                <a:gridCol w="1614545"/>
                <a:gridCol w="1633439"/>
                <a:gridCol w="1604239"/>
              </a:tblGrid>
              <a:tr h="1236673">
                <a:tc>
                  <a:txBody>
                    <a:bodyPr/>
                    <a:lstStyle/>
                    <a:p>
                      <a:pPr algn="ctr">
                        <a:lnSpc>
                          <a:spcPct val="150000"/>
                        </a:lnSpc>
                        <a:spcAft>
                          <a:spcPts val="0"/>
                        </a:spcAft>
                      </a:pPr>
                      <a:r>
                        <a:rPr lang="en-US" sz="2000">
                          <a:solidFill>
                            <a:schemeClr val="tx1"/>
                          </a:solidFill>
                          <a:effectLst/>
                          <a:latin typeface="Times New Roman" pitchFamily="18" charset="0"/>
                          <a:cs typeface="Times New Roman" pitchFamily="18" charset="0"/>
                        </a:rPr>
                        <a:t>Phép tính</a:t>
                      </a:r>
                      <a:endParaRPr lang="en-US" sz="2000">
                        <a:solidFill>
                          <a:schemeClr val="tx1"/>
                        </a:solidFill>
                        <a:effectLst/>
                        <a:latin typeface="Times New Roman" pitchFamily="18" charset="0"/>
                        <a:ea typeface="Calibri"/>
                        <a:cs typeface="Times New Roman" pitchFamily="18" charset="0"/>
                      </a:endParaRPr>
                    </a:p>
                  </a:txBody>
                  <a:tcPr marL="61834" marR="61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2000">
                          <a:solidFill>
                            <a:schemeClr val="tx1"/>
                          </a:solidFill>
                          <a:effectLst/>
                          <a:latin typeface="Times New Roman" pitchFamily="18" charset="0"/>
                          <a:cs typeface="Times New Roman" pitchFamily="18" charset="0"/>
                        </a:rPr>
                        <a:t>14,61 – 7,15 + 3,2</a:t>
                      </a:r>
                      <a:endParaRPr lang="en-US" sz="2000">
                        <a:solidFill>
                          <a:schemeClr val="tx1"/>
                        </a:solidFill>
                        <a:effectLst/>
                        <a:latin typeface="Times New Roman" pitchFamily="18" charset="0"/>
                        <a:ea typeface="Calibri"/>
                        <a:cs typeface="Times New Roman" pitchFamily="18" charset="0"/>
                      </a:endParaRPr>
                    </a:p>
                  </a:txBody>
                  <a:tcPr marL="61834" marR="61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2000">
                          <a:solidFill>
                            <a:schemeClr val="tx1"/>
                          </a:solidFill>
                          <a:effectLst/>
                          <a:latin typeface="Times New Roman" pitchFamily="18" charset="0"/>
                          <a:cs typeface="Times New Roman" pitchFamily="18" charset="0"/>
                        </a:rPr>
                        <a:t>7,56 . 5,173</a:t>
                      </a:r>
                      <a:endParaRPr lang="en-US" sz="2000">
                        <a:solidFill>
                          <a:schemeClr val="tx1"/>
                        </a:solidFill>
                        <a:effectLst/>
                        <a:latin typeface="Times New Roman" pitchFamily="18" charset="0"/>
                        <a:ea typeface="Calibri"/>
                        <a:cs typeface="Times New Roman" pitchFamily="18" charset="0"/>
                      </a:endParaRPr>
                    </a:p>
                  </a:txBody>
                  <a:tcPr marL="61834" marR="61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2000">
                          <a:solidFill>
                            <a:schemeClr val="tx1"/>
                          </a:solidFill>
                          <a:effectLst/>
                          <a:latin typeface="Times New Roman" pitchFamily="18" charset="0"/>
                          <a:cs typeface="Times New Roman" pitchFamily="18" charset="0"/>
                        </a:rPr>
                        <a:t>73,95 : 14,2</a:t>
                      </a:r>
                      <a:endParaRPr lang="en-US" sz="2000">
                        <a:solidFill>
                          <a:schemeClr val="tx1"/>
                        </a:solidFill>
                        <a:effectLst/>
                        <a:latin typeface="Times New Roman" pitchFamily="18" charset="0"/>
                        <a:ea typeface="Calibri"/>
                        <a:cs typeface="Times New Roman" pitchFamily="18" charset="0"/>
                      </a:endParaRPr>
                    </a:p>
                  </a:txBody>
                  <a:tcPr marL="61834" marR="61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2000">
                          <a:solidFill>
                            <a:schemeClr val="tx1"/>
                          </a:solidFill>
                          <a:effectLst/>
                          <a:latin typeface="Times New Roman" pitchFamily="18" charset="0"/>
                          <a:cs typeface="Times New Roman" pitchFamily="18" charset="0"/>
                        </a:rPr>
                        <a:t> </a:t>
                      </a:r>
                    </a:p>
                    <a:p>
                      <a:pPr algn="ctr">
                        <a:lnSpc>
                          <a:spcPct val="100000"/>
                        </a:lnSpc>
                        <a:spcAft>
                          <a:spcPts val="0"/>
                        </a:spcAft>
                      </a:pPr>
                      <a:r>
                        <a:rPr lang="en-US" sz="2000">
                          <a:solidFill>
                            <a:schemeClr val="tx1"/>
                          </a:solidFill>
                          <a:effectLst/>
                          <a:latin typeface="Times New Roman" pitchFamily="18" charset="0"/>
                          <a:cs typeface="Times New Roman" pitchFamily="18" charset="0"/>
                        </a:rPr>
                        <a:t>21,73 . 0,815</a:t>
                      </a:r>
                    </a:p>
                    <a:p>
                      <a:pPr algn="ctr">
                        <a:lnSpc>
                          <a:spcPct val="100000"/>
                        </a:lnSpc>
                        <a:spcAft>
                          <a:spcPts val="0"/>
                        </a:spcAft>
                      </a:pPr>
                      <a:r>
                        <a:rPr lang="en-US" sz="2000">
                          <a:solidFill>
                            <a:schemeClr val="tx1"/>
                          </a:solidFill>
                          <a:effectLst/>
                          <a:latin typeface="Times New Roman" pitchFamily="18" charset="0"/>
                          <a:cs typeface="Times New Roman" pitchFamily="18" charset="0"/>
                        </a:rPr>
                        <a:t>7,3</a:t>
                      </a:r>
                      <a:endParaRPr lang="en-US" sz="2000">
                        <a:solidFill>
                          <a:schemeClr val="tx1"/>
                        </a:solidFill>
                        <a:effectLst/>
                        <a:latin typeface="Times New Roman" pitchFamily="18" charset="0"/>
                        <a:ea typeface="Calibri"/>
                        <a:cs typeface="Times New Roman" pitchFamily="18" charset="0"/>
                      </a:endParaRPr>
                    </a:p>
                  </a:txBody>
                  <a:tcPr marL="61834" marR="61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36673">
                <a:tc>
                  <a:txBody>
                    <a:bodyPr/>
                    <a:lstStyle/>
                    <a:p>
                      <a:pPr algn="ctr">
                        <a:lnSpc>
                          <a:spcPct val="150000"/>
                        </a:lnSpc>
                        <a:spcAft>
                          <a:spcPts val="0"/>
                        </a:spcAft>
                      </a:pPr>
                      <a:r>
                        <a:rPr lang="en-US" sz="2000">
                          <a:solidFill>
                            <a:schemeClr val="tx1"/>
                          </a:solidFill>
                          <a:effectLst/>
                          <a:latin typeface="Times New Roman" pitchFamily="18" charset="0"/>
                          <a:cs typeface="Times New Roman" pitchFamily="18" charset="0"/>
                        </a:rPr>
                        <a:t>Cách 1</a:t>
                      </a:r>
                      <a:endParaRPr lang="en-US" sz="2000">
                        <a:solidFill>
                          <a:schemeClr val="tx1"/>
                        </a:solidFill>
                        <a:effectLst/>
                        <a:latin typeface="Times New Roman" pitchFamily="18" charset="0"/>
                        <a:ea typeface="Calibri"/>
                        <a:cs typeface="Times New Roman" pitchFamily="18" charset="0"/>
                      </a:endParaRPr>
                    </a:p>
                  </a:txBody>
                  <a:tcPr marL="61834" marR="61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2200" b="1" smtClean="0">
                          <a:solidFill>
                            <a:srgbClr val="FF0000"/>
                          </a:solidFill>
                          <a:effectLst/>
                          <a:latin typeface="Times New Roman" pitchFamily="18" charset="0"/>
                          <a:cs typeface="Times New Roman" pitchFamily="18" charset="0"/>
                        </a:rPr>
                        <a:t>≈ 15</a:t>
                      </a:r>
                      <a:r>
                        <a:rPr lang="en-US" sz="2200" b="1">
                          <a:solidFill>
                            <a:srgbClr val="FF0000"/>
                          </a:solidFill>
                          <a:effectLst/>
                          <a:latin typeface="Times New Roman" pitchFamily="18" charset="0"/>
                          <a:cs typeface="Times New Roman" pitchFamily="18" charset="0"/>
                        </a:rPr>
                        <a:t> </a:t>
                      </a:r>
                      <a:r>
                        <a:rPr lang="en-US" sz="2200" b="1" smtClean="0">
                          <a:solidFill>
                            <a:srgbClr val="FF0000"/>
                          </a:solidFill>
                          <a:effectLst/>
                          <a:latin typeface="Times New Roman" pitchFamily="18" charset="0"/>
                          <a:cs typeface="Times New Roman" pitchFamily="18" charset="0"/>
                        </a:rPr>
                        <a:t>- 7 + 3 = 11</a:t>
                      </a:r>
                      <a:endParaRPr lang="en-US" sz="2200" b="1">
                        <a:solidFill>
                          <a:srgbClr val="FF0000"/>
                        </a:solidFill>
                        <a:effectLst/>
                        <a:latin typeface="Times New Roman" pitchFamily="18" charset="0"/>
                        <a:ea typeface="Calibri"/>
                        <a:cs typeface="Times New Roman" pitchFamily="18" charset="0"/>
                      </a:endParaRPr>
                    </a:p>
                  </a:txBody>
                  <a:tcPr marL="61834" marR="61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2000" b="1" smtClean="0">
                          <a:solidFill>
                            <a:srgbClr val="FF0000"/>
                          </a:solidFill>
                          <a:effectLst/>
                          <a:latin typeface="Times New Roman" pitchFamily="18" charset="0"/>
                          <a:cs typeface="Times New Roman" pitchFamily="18" charset="0"/>
                        </a:rPr>
                        <a:t>≈ 8 . 5 = 40</a:t>
                      </a:r>
                      <a:r>
                        <a:rPr lang="en-US" sz="2000">
                          <a:solidFill>
                            <a:schemeClr val="tx1"/>
                          </a:solidFill>
                          <a:effectLst/>
                          <a:latin typeface="Times New Roman" pitchFamily="18" charset="0"/>
                          <a:cs typeface="Times New Roman" pitchFamily="18" charset="0"/>
                        </a:rPr>
                        <a:t> </a:t>
                      </a:r>
                      <a:endParaRPr lang="en-US" sz="2000">
                        <a:solidFill>
                          <a:schemeClr val="tx1"/>
                        </a:solidFill>
                        <a:effectLst/>
                        <a:latin typeface="Times New Roman" pitchFamily="18" charset="0"/>
                        <a:ea typeface="Calibri"/>
                        <a:cs typeface="Times New Roman" pitchFamily="18" charset="0"/>
                      </a:endParaRPr>
                    </a:p>
                  </a:txBody>
                  <a:tcPr marL="61834" marR="61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pPr>
                      <a:r>
                        <a:rPr lang="en-US" sz="2000" b="1" smtClean="0">
                          <a:solidFill>
                            <a:srgbClr val="FF0000"/>
                          </a:solidFill>
                          <a:effectLst/>
                          <a:latin typeface="Times New Roman" pitchFamily="18" charset="0"/>
                          <a:cs typeface="Times New Roman" pitchFamily="18" charset="0"/>
                        </a:rPr>
                        <a:t>≈ 74:14 </a:t>
                      </a:r>
                    </a:p>
                    <a:p>
                      <a:pPr algn="l">
                        <a:lnSpc>
                          <a:spcPct val="150000"/>
                        </a:lnSpc>
                        <a:spcAft>
                          <a:spcPts val="0"/>
                        </a:spcAft>
                      </a:pPr>
                      <a:r>
                        <a:rPr lang="en-US" sz="2000" b="1" smtClean="0">
                          <a:solidFill>
                            <a:srgbClr val="FF0000"/>
                          </a:solidFill>
                          <a:effectLst/>
                          <a:latin typeface="Times New Roman" pitchFamily="18" charset="0"/>
                          <a:cs typeface="Times New Roman" pitchFamily="18" charset="0"/>
                        </a:rPr>
                        <a:t>=5,2857</a:t>
                      </a:r>
                      <a:r>
                        <a:rPr lang="en-US" sz="2000" b="0" smtClean="0">
                          <a:solidFill>
                            <a:srgbClr val="FF0000"/>
                          </a:solidFill>
                          <a:effectLst/>
                          <a:latin typeface="Times New Roman" pitchFamily="18" charset="0"/>
                          <a:cs typeface="Times New Roman" pitchFamily="18" charset="0"/>
                        </a:rPr>
                        <a:t>…</a:t>
                      </a:r>
                    </a:p>
                    <a:p>
                      <a:pPr algn="l">
                        <a:lnSpc>
                          <a:spcPct val="150000"/>
                        </a:lnSpc>
                        <a:spcAft>
                          <a:spcPts val="0"/>
                        </a:spcAft>
                      </a:pPr>
                      <a:r>
                        <a:rPr lang="en-US" sz="2000" b="1" smtClean="0">
                          <a:solidFill>
                            <a:srgbClr val="FF0000"/>
                          </a:solidFill>
                          <a:effectLst/>
                          <a:latin typeface="Times New Roman" pitchFamily="18" charset="0"/>
                          <a:cs typeface="Times New Roman" pitchFamily="18" charset="0"/>
                        </a:rPr>
                        <a:t>≈ 5 </a:t>
                      </a:r>
                      <a:r>
                        <a:rPr lang="en-US" sz="2000">
                          <a:solidFill>
                            <a:schemeClr val="tx1"/>
                          </a:solidFill>
                          <a:effectLst/>
                          <a:latin typeface="Times New Roman" pitchFamily="18" charset="0"/>
                          <a:cs typeface="Times New Roman" pitchFamily="18" charset="0"/>
                        </a:rPr>
                        <a:t> </a:t>
                      </a:r>
                      <a:endParaRPr lang="en-US" sz="2000">
                        <a:solidFill>
                          <a:schemeClr val="tx1"/>
                        </a:solidFill>
                        <a:effectLst/>
                        <a:latin typeface="Times New Roman" pitchFamily="18" charset="0"/>
                        <a:ea typeface="Calibri"/>
                        <a:cs typeface="Times New Roman" pitchFamily="18" charset="0"/>
                      </a:endParaRPr>
                    </a:p>
                  </a:txBody>
                  <a:tcPr marL="61834" marR="61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pPr>
                      <a:r>
                        <a:rPr lang="en-US" sz="2000">
                          <a:solidFill>
                            <a:schemeClr val="tx1"/>
                          </a:solidFill>
                          <a:effectLst/>
                          <a:latin typeface="Times New Roman" pitchFamily="18" charset="0"/>
                          <a:cs typeface="Times New Roman" pitchFamily="18" charset="0"/>
                        </a:rPr>
                        <a:t>  </a:t>
                      </a:r>
                      <a:r>
                        <a:rPr lang="en-US" sz="2000" b="1" smtClean="0">
                          <a:solidFill>
                            <a:srgbClr val="FF0000"/>
                          </a:solidFill>
                          <a:effectLst/>
                          <a:latin typeface="Times New Roman" pitchFamily="18" charset="0"/>
                          <a:cs typeface="Times New Roman" pitchFamily="18" charset="0"/>
                        </a:rPr>
                        <a:t>≈ (22. 1):7</a:t>
                      </a:r>
                    </a:p>
                    <a:p>
                      <a:pPr algn="l">
                        <a:lnSpc>
                          <a:spcPct val="150000"/>
                        </a:lnSpc>
                        <a:spcAft>
                          <a:spcPts val="0"/>
                        </a:spcAft>
                      </a:pPr>
                      <a:r>
                        <a:rPr lang="en-US" sz="2000" b="1" smtClean="0">
                          <a:solidFill>
                            <a:srgbClr val="FF0000"/>
                          </a:solidFill>
                          <a:effectLst/>
                          <a:latin typeface="Times New Roman" pitchFamily="18" charset="0"/>
                          <a:cs typeface="Times New Roman" pitchFamily="18" charset="0"/>
                        </a:rPr>
                        <a:t>  ≈ 3</a:t>
                      </a:r>
                      <a:endParaRPr lang="en-US" sz="2000">
                        <a:solidFill>
                          <a:schemeClr val="tx1"/>
                        </a:solidFill>
                        <a:effectLst/>
                        <a:latin typeface="Times New Roman" pitchFamily="18" charset="0"/>
                        <a:cs typeface="Times New Roman" pitchFamily="18" charset="0"/>
                      </a:endParaRPr>
                    </a:p>
                    <a:p>
                      <a:pPr algn="l">
                        <a:lnSpc>
                          <a:spcPct val="150000"/>
                        </a:lnSpc>
                        <a:spcAft>
                          <a:spcPts val="0"/>
                        </a:spcAft>
                      </a:pPr>
                      <a:r>
                        <a:rPr lang="en-US" sz="2000">
                          <a:solidFill>
                            <a:schemeClr val="tx1"/>
                          </a:solidFill>
                          <a:effectLst/>
                          <a:latin typeface="Times New Roman" pitchFamily="18" charset="0"/>
                          <a:cs typeface="Times New Roman" pitchFamily="18" charset="0"/>
                        </a:rPr>
                        <a:t> </a:t>
                      </a:r>
                      <a:endParaRPr lang="en-US" sz="2000">
                        <a:solidFill>
                          <a:schemeClr val="tx1"/>
                        </a:solidFill>
                        <a:effectLst/>
                        <a:latin typeface="Times New Roman" pitchFamily="18" charset="0"/>
                        <a:ea typeface="Calibri"/>
                        <a:cs typeface="Times New Roman" pitchFamily="18" charset="0"/>
                      </a:endParaRPr>
                    </a:p>
                  </a:txBody>
                  <a:tcPr marL="61834" marR="61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36673">
                <a:tc>
                  <a:txBody>
                    <a:bodyPr/>
                    <a:lstStyle/>
                    <a:p>
                      <a:pPr algn="ctr">
                        <a:lnSpc>
                          <a:spcPct val="150000"/>
                        </a:lnSpc>
                        <a:spcAft>
                          <a:spcPts val="0"/>
                        </a:spcAft>
                      </a:pPr>
                      <a:r>
                        <a:rPr lang="en-US" sz="2000">
                          <a:solidFill>
                            <a:schemeClr val="tx1"/>
                          </a:solidFill>
                          <a:effectLst/>
                          <a:latin typeface="Times New Roman" pitchFamily="18" charset="0"/>
                          <a:cs typeface="Times New Roman" pitchFamily="18" charset="0"/>
                        </a:rPr>
                        <a:t>Cách 2</a:t>
                      </a:r>
                      <a:endParaRPr lang="en-US" sz="2000">
                        <a:solidFill>
                          <a:schemeClr val="tx1"/>
                        </a:solidFill>
                        <a:effectLst/>
                        <a:latin typeface="Times New Roman" pitchFamily="18" charset="0"/>
                        <a:ea typeface="Calibri"/>
                        <a:cs typeface="Times New Roman" pitchFamily="18" charset="0"/>
                      </a:endParaRPr>
                    </a:p>
                  </a:txBody>
                  <a:tcPr marL="61834" marR="61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2200" b="1" smtClean="0">
                          <a:solidFill>
                            <a:srgbClr val="FF0000"/>
                          </a:solidFill>
                          <a:effectLst/>
                          <a:latin typeface="Times New Roman" pitchFamily="18" charset="0"/>
                          <a:cs typeface="Times New Roman" pitchFamily="18" charset="0"/>
                        </a:rPr>
                        <a:t>=10,66</a:t>
                      </a:r>
                      <a:r>
                        <a:rPr lang="en-US" sz="2200" b="1">
                          <a:solidFill>
                            <a:srgbClr val="FF0000"/>
                          </a:solidFill>
                          <a:effectLst/>
                          <a:latin typeface="Times New Roman" pitchFamily="18" charset="0"/>
                          <a:cs typeface="Times New Roman" pitchFamily="18" charset="0"/>
                        </a:rPr>
                        <a:t> </a:t>
                      </a:r>
                      <a:r>
                        <a:rPr lang="en-US" sz="2200" b="1" smtClean="0">
                          <a:solidFill>
                            <a:srgbClr val="FF0000"/>
                          </a:solidFill>
                          <a:effectLst/>
                          <a:latin typeface="Times New Roman" pitchFamily="18" charset="0"/>
                          <a:cs typeface="Times New Roman" pitchFamily="18" charset="0"/>
                        </a:rPr>
                        <a:t>≈ 11</a:t>
                      </a:r>
                      <a:endParaRPr lang="en-US" sz="2200" b="1">
                        <a:solidFill>
                          <a:srgbClr val="FF0000"/>
                        </a:solidFill>
                        <a:effectLst/>
                        <a:latin typeface="Times New Roman" pitchFamily="18" charset="0"/>
                        <a:ea typeface="Calibri"/>
                        <a:cs typeface="Times New Roman" pitchFamily="18" charset="0"/>
                      </a:endParaRPr>
                    </a:p>
                  </a:txBody>
                  <a:tcPr marL="61834" marR="61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pPr>
                      <a:r>
                        <a:rPr lang="en-US" sz="2200" b="1" smtClean="0">
                          <a:solidFill>
                            <a:srgbClr val="FF0000"/>
                          </a:solidFill>
                          <a:effectLst/>
                          <a:latin typeface="Times New Roman" pitchFamily="18" charset="0"/>
                          <a:cs typeface="Times New Roman" pitchFamily="18" charset="0"/>
                        </a:rPr>
                        <a:t>= 39,10788 </a:t>
                      </a:r>
                    </a:p>
                    <a:p>
                      <a:pPr algn="l">
                        <a:lnSpc>
                          <a:spcPct val="150000"/>
                        </a:lnSpc>
                        <a:spcAft>
                          <a:spcPts val="0"/>
                        </a:spcAft>
                      </a:pPr>
                      <a:r>
                        <a:rPr lang="en-US" sz="2200" b="1" smtClean="0">
                          <a:solidFill>
                            <a:srgbClr val="FF0000"/>
                          </a:solidFill>
                          <a:effectLst/>
                          <a:latin typeface="Times New Roman" pitchFamily="18" charset="0"/>
                          <a:cs typeface="Times New Roman" pitchFamily="18" charset="0"/>
                        </a:rPr>
                        <a:t>≈ 39</a:t>
                      </a:r>
                      <a:r>
                        <a:rPr lang="en-US" sz="2200" b="1">
                          <a:solidFill>
                            <a:srgbClr val="FF0000"/>
                          </a:solidFill>
                          <a:effectLst/>
                          <a:latin typeface="Times New Roman" pitchFamily="18" charset="0"/>
                          <a:cs typeface="Times New Roman" pitchFamily="18" charset="0"/>
                        </a:rPr>
                        <a:t> </a:t>
                      </a:r>
                      <a:endParaRPr lang="en-US" sz="2200" b="1">
                        <a:solidFill>
                          <a:srgbClr val="FF0000"/>
                        </a:solidFill>
                        <a:effectLst/>
                        <a:latin typeface="Times New Roman" pitchFamily="18" charset="0"/>
                        <a:ea typeface="Calibri"/>
                        <a:cs typeface="Times New Roman" pitchFamily="18" charset="0"/>
                      </a:endParaRPr>
                    </a:p>
                  </a:txBody>
                  <a:tcPr marL="61834" marR="61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pPr>
                      <a:r>
                        <a:rPr lang="en-US" sz="2200" b="1" smtClean="0">
                          <a:solidFill>
                            <a:srgbClr val="FF0000"/>
                          </a:solidFill>
                          <a:effectLst/>
                          <a:latin typeface="Times New Roman" pitchFamily="18" charset="0"/>
                          <a:cs typeface="Times New Roman" pitchFamily="18" charset="0"/>
                        </a:rPr>
                        <a:t>= 5,2077…</a:t>
                      </a:r>
                    </a:p>
                    <a:p>
                      <a:pPr algn="l">
                        <a:lnSpc>
                          <a:spcPct val="150000"/>
                        </a:lnSpc>
                        <a:spcAft>
                          <a:spcPts val="0"/>
                        </a:spcAft>
                      </a:pPr>
                      <a:r>
                        <a:rPr lang="en-US" sz="2200" b="1" smtClean="0">
                          <a:solidFill>
                            <a:srgbClr val="FF0000"/>
                          </a:solidFill>
                          <a:effectLst/>
                          <a:latin typeface="Times New Roman" pitchFamily="18" charset="0"/>
                          <a:cs typeface="Times New Roman" pitchFamily="18" charset="0"/>
                        </a:rPr>
                        <a:t>≈ 5</a:t>
                      </a:r>
                      <a:r>
                        <a:rPr lang="en-US" sz="2200" b="1">
                          <a:solidFill>
                            <a:srgbClr val="FF0000"/>
                          </a:solidFill>
                          <a:effectLst/>
                          <a:latin typeface="Times New Roman" pitchFamily="18" charset="0"/>
                          <a:cs typeface="Times New Roman" pitchFamily="18" charset="0"/>
                        </a:rPr>
                        <a:t> </a:t>
                      </a:r>
                      <a:endParaRPr lang="en-US" sz="2200" b="1">
                        <a:solidFill>
                          <a:srgbClr val="FF0000"/>
                        </a:solidFill>
                        <a:effectLst/>
                        <a:latin typeface="Times New Roman" pitchFamily="18" charset="0"/>
                        <a:ea typeface="Calibri"/>
                        <a:cs typeface="Times New Roman" pitchFamily="18" charset="0"/>
                      </a:endParaRPr>
                    </a:p>
                  </a:txBody>
                  <a:tcPr marL="61834" marR="61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spcAft>
                          <a:spcPts val="0"/>
                        </a:spcAft>
                      </a:pPr>
                      <a:r>
                        <a:rPr lang="en-US" sz="2000">
                          <a:solidFill>
                            <a:schemeClr val="tx1"/>
                          </a:solidFill>
                          <a:effectLst/>
                          <a:latin typeface="Times New Roman" pitchFamily="18" charset="0"/>
                          <a:cs typeface="Times New Roman" pitchFamily="18" charset="0"/>
                        </a:rPr>
                        <a:t> </a:t>
                      </a:r>
                      <a:r>
                        <a:rPr lang="en-US" sz="2200" b="1" smtClean="0">
                          <a:solidFill>
                            <a:srgbClr val="FF0000"/>
                          </a:solidFill>
                          <a:effectLst/>
                          <a:latin typeface="Times New Roman" pitchFamily="18" charset="0"/>
                          <a:cs typeface="Times New Roman" pitchFamily="18" charset="0"/>
                        </a:rPr>
                        <a:t>= 2,426..</a:t>
                      </a:r>
                    </a:p>
                    <a:p>
                      <a:pPr algn="l">
                        <a:lnSpc>
                          <a:spcPct val="150000"/>
                        </a:lnSpc>
                        <a:spcAft>
                          <a:spcPts val="0"/>
                        </a:spcAft>
                      </a:pPr>
                      <a:r>
                        <a:rPr lang="en-US" sz="2200" b="1" smtClean="0">
                          <a:solidFill>
                            <a:srgbClr val="FF0000"/>
                          </a:solidFill>
                          <a:effectLst/>
                          <a:latin typeface="Times New Roman" pitchFamily="18" charset="0"/>
                          <a:cs typeface="Times New Roman" pitchFamily="18" charset="0"/>
                        </a:rPr>
                        <a:t> ≈ 2</a:t>
                      </a:r>
                      <a:r>
                        <a:rPr lang="en-US" sz="2200" b="1">
                          <a:solidFill>
                            <a:srgbClr val="FF0000"/>
                          </a:solidFill>
                          <a:effectLst/>
                          <a:latin typeface="Times New Roman" pitchFamily="18" charset="0"/>
                          <a:cs typeface="Times New Roman" pitchFamily="18" charset="0"/>
                        </a:rPr>
                        <a:t> </a:t>
                      </a:r>
                    </a:p>
                    <a:p>
                      <a:pPr algn="l">
                        <a:lnSpc>
                          <a:spcPct val="150000"/>
                        </a:lnSpc>
                        <a:spcAft>
                          <a:spcPts val="0"/>
                        </a:spcAft>
                      </a:pPr>
                      <a:r>
                        <a:rPr lang="en-US" sz="2000">
                          <a:solidFill>
                            <a:schemeClr val="tx1"/>
                          </a:solidFill>
                          <a:effectLst/>
                          <a:latin typeface="Times New Roman" pitchFamily="18" charset="0"/>
                          <a:cs typeface="Times New Roman" pitchFamily="18" charset="0"/>
                        </a:rPr>
                        <a:t> </a:t>
                      </a:r>
                      <a:endParaRPr lang="en-US" sz="2000">
                        <a:solidFill>
                          <a:schemeClr val="tx1"/>
                        </a:solidFill>
                        <a:effectLst/>
                        <a:latin typeface="Times New Roman" pitchFamily="18" charset="0"/>
                        <a:ea typeface="Calibri"/>
                        <a:cs typeface="Times New Roman" pitchFamily="18" charset="0"/>
                      </a:endParaRPr>
                    </a:p>
                  </a:txBody>
                  <a:tcPr marL="61834" marR="61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Rectangle 2"/>
          <p:cNvSpPr>
            <a:spLocks noChangeArrowheads="1"/>
          </p:cNvSpPr>
          <p:nvPr/>
        </p:nvSpPr>
        <p:spPr bwMode="auto">
          <a:xfrm>
            <a:off x="76200" y="230383"/>
            <a:ext cx="9151066"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2200" b="1" i="0" u="none" strike="noStrike" cap="none" normalizeH="0" baseline="0" smtClean="0">
                <a:ln>
                  <a:noFill/>
                </a:ln>
                <a:solidFill>
                  <a:srgbClr val="FF0000"/>
                </a:solidFill>
                <a:effectLst/>
                <a:latin typeface="Times New Roman" pitchFamily="18" charset="0"/>
                <a:ea typeface="Calibri" pitchFamily="34" charset="0"/>
                <a:cs typeface="Times New Roman" pitchFamily="18" charset="0"/>
              </a:rPr>
              <a:t>HOẠT ĐỘNG NHÓM</a:t>
            </a:r>
            <a:endParaRPr kumimoji="0" lang="en-US" sz="2200" b="0" i="0" u="none" strike="noStrike" cap="none" normalizeH="0" baseline="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(Thời gian: 5 ph</a:t>
            </a:r>
            <a:r>
              <a:rPr kumimoji="0" lang="en-US" sz="2200" b="0" i="0" u="none" strike="noStrike" cap="none" normalizeH="0" baseline="0" smtClean="0">
                <a:ln>
                  <a:noFill/>
                </a:ln>
                <a:solidFill>
                  <a:schemeClr val="tx1"/>
                </a:solidFill>
                <a:effectLst/>
                <a:latin typeface="Calibri"/>
                <a:ea typeface="Calibri" pitchFamily="34" charset="0"/>
                <a:cs typeface="Times New Roman" pitchFamily="18" charset="0"/>
              </a:rPr>
              <a:t>ú</a:t>
            </a:r>
            <a:r>
              <a:rPr kumimoji="0" lang="en-US"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a:t>
            </a:r>
            <a:endParaRPr kumimoji="0" lang="en-US" sz="22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Tính giá trị (làm tròn đến hàng đơn vị) của các biểu thức sau bằng hai cách:</a:t>
            </a:r>
            <a:endParaRPr kumimoji="0" lang="en-US" sz="2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0" u="sng" strike="noStrike" cap="none" normalizeH="0" baseline="0" smtClean="0">
                <a:ln>
                  <a:noFill/>
                </a:ln>
                <a:solidFill>
                  <a:schemeClr val="tx1"/>
                </a:solidFill>
                <a:effectLst/>
                <a:latin typeface="Times New Roman" pitchFamily="18" charset="0"/>
                <a:ea typeface="Calibri" pitchFamily="34" charset="0"/>
                <a:cs typeface="Times New Roman" pitchFamily="18" charset="0"/>
              </a:rPr>
              <a:t>Cách 1</a:t>
            </a:r>
            <a:r>
              <a:rPr kumimoji="0" lang="en-US"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Làm tròn các số trước rồi mới thực hiện phép tính.</a:t>
            </a:r>
            <a:endParaRPr kumimoji="0" lang="en-US" sz="2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1" i="0" u="sng" strike="noStrike" cap="none" normalizeH="0" baseline="0" smtClean="0">
                <a:ln>
                  <a:noFill/>
                </a:ln>
                <a:solidFill>
                  <a:schemeClr val="tx1"/>
                </a:solidFill>
                <a:effectLst/>
                <a:latin typeface="Times New Roman" pitchFamily="18" charset="0"/>
                <a:ea typeface="Calibri" pitchFamily="34" charset="0"/>
                <a:cs typeface="Times New Roman" pitchFamily="18" charset="0"/>
              </a:rPr>
              <a:t>Cách 2</a:t>
            </a:r>
            <a:r>
              <a:rPr kumimoji="0" lang="en-US" sz="2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Thực hiện phép tính rồi làm tròn kết quả.</a:t>
            </a:r>
            <a:endParaRPr kumimoji="0" lang="en-US" sz="22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pitchFamily="34" charset="0"/>
              <a:cs typeface="Arial" pitchFamily="34" charset="0"/>
            </a:endParaRPr>
          </a:p>
        </p:txBody>
      </p:sp>
      <p:cxnSp>
        <p:nvCxnSpPr>
          <p:cNvPr id="7" name="Straight Connector 6"/>
          <p:cNvCxnSpPr/>
          <p:nvPr/>
        </p:nvCxnSpPr>
        <p:spPr>
          <a:xfrm>
            <a:off x="7315200" y="3048000"/>
            <a:ext cx="1143000" cy="0"/>
          </a:xfrm>
          <a:prstGeom prst="line">
            <a:avLst/>
          </a:prstGeom>
          <a:ln/>
        </p:spPr>
        <p:style>
          <a:lnRef idx="1">
            <a:schemeClr val="dk1"/>
          </a:lnRef>
          <a:fillRef idx="0">
            <a:schemeClr val="dk1"/>
          </a:fillRef>
          <a:effectRef idx="0">
            <a:schemeClr val="dk1"/>
          </a:effectRef>
          <a:fontRef idx="minor">
            <a:schemeClr val="tx1"/>
          </a:fontRef>
        </p:style>
      </p:cxnSp>
      <p:graphicFrame>
        <p:nvGraphicFramePr>
          <p:cNvPr id="2" name="Object 1"/>
          <p:cNvGraphicFramePr>
            <a:graphicFrameLocks noChangeAspect="1"/>
          </p:cNvGraphicFramePr>
          <p:nvPr>
            <p:extLst>
              <p:ext uri="{D42A27DB-BD31-4B8C-83A1-F6EECF244321}">
                <p14:modId xmlns:p14="http://schemas.microsoft.com/office/powerpoint/2010/main" val="2548545066"/>
              </p:ext>
            </p:extLst>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spid="_x0000_s10244" name="Equation" r:id="rId3" imgW="914400" imgH="198720" progId="Equation.DSMT4">
                  <p:embed/>
                </p:oleObj>
              </mc:Choice>
              <mc:Fallback>
                <p:oleObj name="Equation" r:id="rId3" imgW="914400" imgH="198720" progId="Equation.DSMT4">
                  <p:embed/>
                  <p:pic>
                    <p:nvPicPr>
                      <p:cNvPr id="0" name=""/>
                      <p:cNvPicPr/>
                      <p:nvPr/>
                    </p:nvPicPr>
                    <p:blipFill>
                      <a:blip r:embed="rId4"/>
                      <a:stretch>
                        <a:fillRect/>
                      </a:stretch>
                    </p:blipFill>
                    <p:spPr>
                      <a:xfrm>
                        <a:off x="4394200" y="2362200"/>
                        <a:ext cx="914400" cy="198438"/>
                      </a:xfrm>
                      <a:prstGeom prst="rect">
                        <a:avLst/>
                      </a:prstGeom>
                    </p:spPr>
                  </p:pic>
                </p:oleObj>
              </mc:Fallback>
            </mc:AlternateContent>
          </a:graphicData>
        </a:graphic>
      </p:graphicFrame>
    </p:spTree>
    <p:extLst>
      <p:ext uri="{BB962C8B-B14F-4D97-AF65-F5344CB8AC3E}">
        <p14:creationId xmlns:p14="http://schemas.microsoft.com/office/powerpoint/2010/main" val="2255880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95" name="Group 87"/>
          <p:cNvGrpSpPr>
            <a:grpSpLocks/>
          </p:cNvGrpSpPr>
          <p:nvPr/>
        </p:nvGrpSpPr>
        <p:grpSpPr bwMode="auto">
          <a:xfrm>
            <a:off x="3014663" y="3376613"/>
            <a:ext cx="1981200" cy="1981200"/>
            <a:chOff x="1899" y="2127"/>
            <a:chExt cx="1248" cy="1248"/>
          </a:xfrm>
        </p:grpSpPr>
        <p:sp>
          <p:nvSpPr>
            <p:cNvPr id="17431" name="Text Box 23"/>
            <p:cNvSpPr txBox="1">
              <a:spLocks noChangeArrowheads="1"/>
            </p:cNvSpPr>
            <p:nvPr/>
          </p:nvSpPr>
          <p:spPr bwMode="auto">
            <a:xfrm>
              <a:off x="1933" y="2340"/>
              <a:ext cx="1104" cy="805"/>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ts val="600"/>
                </a:spcBef>
                <a:spcAft>
                  <a:spcPct val="0"/>
                </a:spcAft>
              </a:pPr>
              <a:r>
                <a:rPr lang="en-US" sz="2400" b="1" smtClean="0">
                  <a:solidFill>
                    <a:srgbClr val="FF0000"/>
                  </a:solidFill>
                  <a:latin typeface="Times New Roman" pitchFamily="18" charset="0"/>
                </a:rPr>
                <a:t>LÀM TRÒN </a:t>
              </a:r>
            </a:p>
            <a:p>
              <a:pPr algn="ctr" eaLnBrk="0" fontAlgn="base" hangingPunct="0">
                <a:spcBef>
                  <a:spcPts val="600"/>
                </a:spcBef>
                <a:spcAft>
                  <a:spcPct val="0"/>
                </a:spcAft>
              </a:pPr>
              <a:r>
                <a:rPr lang="en-US" sz="2400" b="1" smtClean="0">
                  <a:solidFill>
                    <a:srgbClr val="FF0000"/>
                  </a:solidFill>
                  <a:latin typeface="Times New Roman" pitchFamily="18" charset="0"/>
                </a:rPr>
                <a:t>SỐ</a:t>
              </a:r>
              <a:endParaRPr lang="en-US" sz="2400" b="1" dirty="0" smtClean="0">
                <a:solidFill>
                  <a:srgbClr val="FF0000"/>
                </a:solidFill>
                <a:latin typeface="Times New Roman" pitchFamily="18" charset="0"/>
              </a:endParaRPr>
            </a:p>
          </p:txBody>
        </p:sp>
        <p:sp>
          <p:nvSpPr>
            <p:cNvPr id="17435" name="AutoShape 27"/>
            <p:cNvSpPr>
              <a:spLocks noChangeArrowheads="1"/>
            </p:cNvSpPr>
            <p:nvPr/>
          </p:nvSpPr>
          <p:spPr bwMode="auto">
            <a:xfrm>
              <a:off x="1899" y="2127"/>
              <a:ext cx="1248" cy="1248"/>
            </a:xfrm>
            <a:prstGeom prst="star16">
              <a:avLst>
                <a:gd name="adj" fmla="val 37500"/>
              </a:avLst>
            </a:prstGeom>
            <a:noFill/>
            <a:ln w="31750">
              <a:solidFill>
                <a:srgbClr val="002060"/>
              </a:solidFill>
              <a:miter lim="800000"/>
              <a:headEnd/>
              <a:tailEnd/>
            </a:ln>
            <a:effectLst>
              <a:glow rad="101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p>
              <a:pPr fontAlgn="base">
                <a:spcBef>
                  <a:spcPct val="0"/>
                </a:spcBef>
                <a:spcAft>
                  <a:spcPct val="0"/>
                </a:spcAft>
              </a:pPr>
              <a:endParaRPr lang="en-US" smtClean="0">
                <a:solidFill>
                  <a:srgbClr val="000000"/>
                </a:solidFill>
              </a:endParaRPr>
            </a:p>
          </p:txBody>
        </p:sp>
      </p:grpSp>
      <p:grpSp>
        <p:nvGrpSpPr>
          <p:cNvPr id="17494" name="Group 86"/>
          <p:cNvGrpSpPr>
            <a:grpSpLocks/>
          </p:cNvGrpSpPr>
          <p:nvPr/>
        </p:nvGrpSpPr>
        <p:grpSpPr bwMode="auto">
          <a:xfrm>
            <a:off x="2012950" y="3792538"/>
            <a:ext cx="1158875" cy="1090612"/>
            <a:chOff x="1232" y="2884"/>
            <a:chExt cx="730" cy="687"/>
          </a:xfrm>
        </p:grpSpPr>
        <p:sp>
          <p:nvSpPr>
            <p:cNvPr id="17436" name="Text Box 28"/>
            <p:cNvSpPr txBox="1">
              <a:spLocks noChangeArrowheads="1"/>
            </p:cNvSpPr>
            <p:nvPr/>
          </p:nvSpPr>
          <p:spPr bwMode="auto">
            <a:xfrm rot="590913">
              <a:off x="1232" y="2977"/>
              <a:ext cx="73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dirty="0" err="1" smtClean="0">
                  <a:solidFill>
                    <a:srgbClr val="FF3399"/>
                  </a:solidFill>
                  <a:latin typeface="Times New Roman" pitchFamily="18" charset="0"/>
                </a:rPr>
                <a:t>Đến</a:t>
              </a:r>
              <a:r>
                <a:rPr lang="en-US" b="1" dirty="0" smtClean="0">
                  <a:solidFill>
                    <a:srgbClr val="FF3399"/>
                  </a:solidFill>
                  <a:latin typeface="Times New Roman" pitchFamily="18" charset="0"/>
                </a:rPr>
                <a:t> </a:t>
              </a:r>
              <a:r>
                <a:rPr lang="en-US" b="1" dirty="0" err="1" smtClean="0">
                  <a:solidFill>
                    <a:srgbClr val="FF3399"/>
                  </a:solidFill>
                  <a:latin typeface="Times New Roman" pitchFamily="18" charset="0"/>
                </a:rPr>
                <a:t>hàng</a:t>
              </a:r>
              <a:endParaRPr lang="en-US" b="1" dirty="0" smtClean="0">
                <a:solidFill>
                  <a:srgbClr val="FF3399"/>
                </a:solidFill>
                <a:latin typeface="Times New Roman" pitchFamily="18" charset="0"/>
              </a:endParaRPr>
            </a:p>
          </p:txBody>
        </p:sp>
        <p:sp>
          <p:nvSpPr>
            <p:cNvPr id="2" name="Hình tự do 49"/>
            <p:cNvSpPr>
              <a:spLocks noChangeArrowheads="1"/>
            </p:cNvSpPr>
            <p:nvPr/>
          </p:nvSpPr>
          <p:spPr bwMode="auto">
            <a:xfrm rot="-2121889">
              <a:off x="1313" y="2884"/>
              <a:ext cx="563" cy="687"/>
            </a:xfrm>
            <a:custGeom>
              <a:avLst/>
              <a:gdLst>
                <a:gd name="T0" fmla="*/ 0 w 1108364"/>
                <a:gd name="T1" fmla="*/ 0 h 1025236"/>
                <a:gd name="T2" fmla="*/ 292954 w 1108364"/>
                <a:gd name="T3" fmla="*/ 413865 h 1025236"/>
                <a:gd name="T4" fmla="*/ 1048464 w 1108364"/>
                <a:gd name="T5" fmla="*/ 901635 h 1025236"/>
                <a:gd name="T6" fmla="*/ 1233487 w 1108364"/>
                <a:gd name="T7" fmla="*/ 1093787 h 1025236"/>
                <a:gd name="T8" fmla="*/ 0 60000 65536"/>
                <a:gd name="T9" fmla="*/ 0 60000 65536"/>
                <a:gd name="T10" fmla="*/ 0 60000 65536"/>
                <a:gd name="T11" fmla="*/ 0 60000 65536"/>
                <a:gd name="T12" fmla="*/ 0 w 1108364"/>
                <a:gd name="T13" fmla="*/ 0 h 1025236"/>
                <a:gd name="T14" fmla="*/ 1108364 w 1108364"/>
                <a:gd name="T15" fmla="*/ 1025236 h 1025236"/>
              </a:gdLst>
              <a:ahLst/>
              <a:cxnLst>
                <a:cxn ang="T8">
                  <a:pos x="T0" y="T1"/>
                </a:cxn>
                <a:cxn ang="T9">
                  <a:pos x="T2" y="T3"/>
                </a:cxn>
                <a:cxn ang="T10">
                  <a:pos x="T4" y="T5"/>
                </a:cxn>
                <a:cxn ang="T11">
                  <a:pos x="T6" y="T7"/>
                </a:cxn>
              </a:cxnLst>
              <a:rect l="T12" t="T13" r="T14" b="T15"/>
              <a:pathLst>
                <a:path w="1108364" h="1025236">
                  <a:moveTo>
                    <a:pt x="0" y="0"/>
                  </a:moveTo>
                  <a:cubicBezTo>
                    <a:pt x="53109" y="123536"/>
                    <a:pt x="106219" y="247073"/>
                    <a:pt x="263237" y="387927"/>
                  </a:cubicBezTo>
                  <a:cubicBezTo>
                    <a:pt x="420255" y="528782"/>
                    <a:pt x="801256" y="738909"/>
                    <a:pt x="942110" y="845127"/>
                  </a:cubicBezTo>
                  <a:cubicBezTo>
                    <a:pt x="1082964" y="951345"/>
                    <a:pt x="1095664" y="988290"/>
                    <a:pt x="1108364" y="1025236"/>
                  </a:cubicBezTo>
                </a:path>
              </a:pathLst>
            </a:custGeom>
            <a:noFill/>
            <a:ln w="50800" algn="ctr">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000000"/>
                </a:solidFill>
              </a:endParaRPr>
            </a:p>
          </p:txBody>
        </p:sp>
      </p:grpSp>
      <p:grpSp>
        <p:nvGrpSpPr>
          <p:cNvPr id="17476" name="Group 68"/>
          <p:cNvGrpSpPr>
            <a:grpSpLocks/>
          </p:cNvGrpSpPr>
          <p:nvPr/>
        </p:nvGrpSpPr>
        <p:grpSpPr bwMode="auto">
          <a:xfrm>
            <a:off x="4648200" y="792163"/>
            <a:ext cx="1371600" cy="3124200"/>
            <a:chOff x="2928" y="940"/>
            <a:chExt cx="864" cy="1968"/>
          </a:xfrm>
        </p:grpSpPr>
        <p:grpSp>
          <p:nvGrpSpPr>
            <p:cNvPr id="39" name="Nhóm 76"/>
            <p:cNvGrpSpPr>
              <a:grpSpLocks/>
            </p:cNvGrpSpPr>
            <p:nvPr/>
          </p:nvGrpSpPr>
          <p:grpSpPr bwMode="auto">
            <a:xfrm rot="16200000">
              <a:off x="2376" y="1492"/>
              <a:ext cx="1968" cy="864"/>
              <a:chOff x="5319713" y="3630613"/>
              <a:chExt cx="2100262" cy="1093787"/>
            </a:xfrm>
          </p:grpSpPr>
          <p:sp>
            <p:nvSpPr>
              <p:cNvPr id="3" name="Hình tự do 49"/>
              <p:cNvSpPr>
                <a:spLocks noChangeArrowheads="1"/>
              </p:cNvSpPr>
              <p:nvPr/>
            </p:nvSpPr>
            <p:spPr bwMode="auto">
              <a:xfrm>
                <a:off x="5319713" y="3630613"/>
                <a:ext cx="1233487" cy="1093787"/>
              </a:xfrm>
              <a:custGeom>
                <a:avLst/>
                <a:gdLst>
                  <a:gd name="T0" fmla="*/ 0 w 1108364"/>
                  <a:gd name="T1" fmla="*/ 0 h 1025236"/>
                  <a:gd name="T2" fmla="*/ 292954 w 1108364"/>
                  <a:gd name="T3" fmla="*/ 413865 h 1025236"/>
                  <a:gd name="T4" fmla="*/ 1048464 w 1108364"/>
                  <a:gd name="T5" fmla="*/ 901635 h 1025236"/>
                  <a:gd name="T6" fmla="*/ 1233487 w 1108364"/>
                  <a:gd name="T7" fmla="*/ 1093787 h 1025236"/>
                  <a:gd name="T8" fmla="*/ 0 60000 65536"/>
                  <a:gd name="T9" fmla="*/ 0 60000 65536"/>
                  <a:gd name="T10" fmla="*/ 0 60000 65536"/>
                  <a:gd name="T11" fmla="*/ 0 60000 65536"/>
                  <a:gd name="T12" fmla="*/ 0 w 1108364"/>
                  <a:gd name="T13" fmla="*/ 0 h 1025236"/>
                  <a:gd name="T14" fmla="*/ 1108364 w 1108364"/>
                  <a:gd name="T15" fmla="*/ 1025236 h 1025236"/>
                </a:gdLst>
                <a:ahLst/>
                <a:cxnLst>
                  <a:cxn ang="T8">
                    <a:pos x="T0" y="T1"/>
                  </a:cxn>
                  <a:cxn ang="T9">
                    <a:pos x="T2" y="T3"/>
                  </a:cxn>
                  <a:cxn ang="T10">
                    <a:pos x="T4" y="T5"/>
                  </a:cxn>
                  <a:cxn ang="T11">
                    <a:pos x="T6" y="T7"/>
                  </a:cxn>
                </a:cxnLst>
                <a:rect l="T12" t="T13" r="T14" b="T15"/>
                <a:pathLst>
                  <a:path w="1108364" h="1025236">
                    <a:moveTo>
                      <a:pt x="0" y="0"/>
                    </a:moveTo>
                    <a:cubicBezTo>
                      <a:pt x="53109" y="123536"/>
                      <a:pt x="106219" y="247073"/>
                      <a:pt x="263237" y="387927"/>
                    </a:cubicBezTo>
                    <a:cubicBezTo>
                      <a:pt x="420255" y="528782"/>
                      <a:pt x="801256" y="738909"/>
                      <a:pt x="942110" y="845127"/>
                    </a:cubicBezTo>
                    <a:cubicBezTo>
                      <a:pt x="1082964" y="951345"/>
                      <a:pt x="1095664" y="988290"/>
                      <a:pt x="1108364" y="1025236"/>
                    </a:cubicBezTo>
                  </a:path>
                </a:pathLst>
              </a:custGeom>
              <a:noFill/>
              <a:ln w="50800" algn="ctr">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vert="eaVert" anchor="ctr"/>
              <a:lstStyle/>
              <a:p>
                <a:pPr algn="ctr" fontAlgn="base">
                  <a:spcBef>
                    <a:spcPct val="0"/>
                  </a:spcBef>
                  <a:spcAft>
                    <a:spcPct val="0"/>
                  </a:spcAft>
                  <a:defRPr/>
                </a:pPr>
                <a:endParaRPr lang="en-US">
                  <a:solidFill>
                    <a:srgbClr val="000000"/>
                  </a:solidFill>
                </a:endParaRPr>
              </a:p>
            </p:txBody>
          </p:sp>
          <p:sp>
            <p:nvSpPr>
              <p:cNvPr id="51" name="Hình Chữ nhật 50"/>
              <p:cNvSpPr>
                <a:spLocks noChangeArrowheads="1"/>
              </p:cNvSpPr>
              <p:nvPr/>
            </p:nvSpPr>
            <p:spPr bwMode="auto">
              <a:xfrm rot="2119237">
                <a:off x="5435600" y="3819525"/>
                <a:ext cx="1984375" cy="4984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rgbClr val="0000CC"/>
                    </a:solidFill>
                    <a:miter lim="800000"/>
                    <a:headEnd/>
                    <a:tailEnd/>
                  </a14:hiddenLine>
                </a:ext>
              </a:extLst>
            </p:spPr>
            <p:txBody>
              <a:bodyPr vert="eaVert" anchor="ctr"/>
              <a:lstStyle/>
              <a:p>
                <a:pPr fontAlgn="base">
                  <a:spcBef>
                    <a:spcPct val="0"/>
                  </a:spcBef>
                  <a:spcAft>
                    <a:spcPct val="0"/>
                  </a:spcAft>
                </a:pPr>
                <a:endParaRPr lang="en-US" b="1" smtClean="0">
                  <a:solidFill>
                    <a:srgbClr val="800000"/>
                  </a:solidFill>
                  <a:latin typeface=".VnTime" pitchFamily="34" charset="0"/>
                </a:endParaRPr>
              </a:p>
            </p:txBody>
          </p:sp>
        </p:grpSp>
        <p:sp>
          <p:nvSpPr>
            <p:cNvPr id="17440" name="Text Box 32"/>
            <p:cNvSpPr txBox="1">
              <a:spLocks noChangeArrowheads="1"/>
            </p:cNvSpPr>
            <p:nvPr/>
          </p:nvSpPr>
          <p:spPr bwMode="auto">
            <a:xfrm rot="-25114885">
              <a:off x="2886" y="2050"/>
              <a:ext cx="89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000" b="1" smtClean="0">
                  <a:solidFill>
                    <a:srgbClr val="FF0066"/>
                  </a:solidFill>
                  <a:latin typeface="Times New Roman" pitchFamily="18" charset="0"/>
                </a:rPr>
                <a:t>Quy ước</a:t>
              </a:r>
            </a:p>
          </p:txBody>
        </p:sp>
      </p:grpSp>
      <p:grpSp>
        <p:nvGrpSpPr>
          <p:cNvPr id="17477" name="Group 69"/>
          <p:cNvGrpSpPr>
            <a:grpSpLocks/>
          </p:cNvGrpSpPr>
          <p:nvPr/>
        </p:nvGrpSpPr>
        <p:grpSpPr bwMode="auto">
          <a:xfrm rot="-642787">
            <a:off x="4905375" y="4002088"/>
            <a:ext cx="1320800" cy="835025"/>
            <a:chOff x="3063" y="2827"/>
            <a:chExt cx="832" cy="526"/>
          </a:xfrm>
        </p:grpSpPr>
        <p:sp>
          <p:nvSpPr>
            <p:cNvPr id="4" name="Hình tự do 49"/>
            <p:cNvSpPr>
              <a:spLocks noChangeArrowheads="1"/>
            </p:cNvSpPr>
            <p:nvPr/>
          </p:nvSpPr>
          <p:spPr bwMode="auto">
            <a:xfrm rot="-1579698">
              <a:off x="3063" y="2827"/>
              <a:ext cx="832" cy="526"/>
            </a:xfrm>
            <a:custGeom>
              <a:avLst/>
              <a:gdLst>
                <a:gd name="T0" fmla="*/ 0 w 1108364"/>
                <a:gd name="T1" fmla="*/ 0 h 1025236"/>
                <a:gd name="T2" fmla="*/ 292954 w 1108364"/>
                <a:gd name="T3" fmla="*/ 413865 h 1025236"/>
                <a:gd name="T4" fmla="*/ 1048464 w 1108364"/>
                <a:gd name="T5" fmla="*/ 901635 h 1025236"/>
                <a:gd name="T6" fmla="*/ 1233487 w 1108364"/>
                <a:gd name="T7" fmla="*/ 1093787 h 1025236"/>
                <a:gd name="T8" fmla="*/ 0 60000 65536"/>
                <a:gd name="T9" fmla="*/ 0 60000 65536"/>
                <a:gd name="T10" fmla="*/ 0 60000 65536"/>
                <a:gd name="T11" fmla="*/ 0 60000 65536"/>
                <a:gd name="T12" fmla="*/ 0 w 1108364"/>
                <a:gd name="T13" fmla="*/ 0 h 1025236"/>
                <a:gd name="T14" fmla="*/ 1108364 w 1108364"/>
                <a:gd name="T15" fmla="*/ 1025236 h 1025236"/>
              </a:gdLst>
              <a:ahLst/>
              <a:cxnLst>
                <a:cxn ang="T8">
                  <a:pos x="T0" y="T1"/>
                </a:cxn>
                <a:cxn ang="T9">
                  <a:pos x="T2" y="T3"/>
                </a:cxn>
                <a:cxn ang="T10">
                  <a:pos x="T4" y="T5"/>
                </a:cxn>
                <a:cxn ang="T11">
                  <a:pos x="T6" y="T7"/>
                </a:cxn>
              </a:cxnLst>
              <a:rect l="T12" t="T13" r="T14" b="T15"/>
              <a:pathLst>
                <a:path w="1108364" h="1025236">
                  <a:moveTo>
                    <a:pt x="0" y="0"/>
                  </a:moveTo>
                  <a:cubicBezTo>
                    <a:pt x="53109" y="123536"/>
                    <a:pt x="106219" y="247073"/>
                    <a:pt x="263237" y="387927"/>
                  </a:cubicBezTo>
                  <a:cubicBezTo>
                    <a:pt x="420255" y="528782"/>
                    <a:pt x="801256" y="738909"/>
                    <a:pt x="942110" y="845127"/>
                  </a:cubicBezTo>
                  <a:cubicBezTo>
                    <a:pt x="1082964" y="951345"/>
                    <a:pt x="1095664" y="988290"/>
                    <a:pt x="1108364" y="1025236"/>
                  </a:cubicBezTo>
                </a:path>
              </a:pathLst>
            </a:custGeom>
            <a:noFill/>
            <a:ln w="50800" algn="ctr">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000000"/>
                </a:solidFill>
              </a:endParaRPr>
            </a:p>
          </p:txBody>
        </p:sp>
        <p:sp>
          <p:nvSpPr>
            <p:cNvPr id="17450" name="Text Box 42"/>
            <p:cNvSpPr txBox="1">
              <a:spLocks noChangeArrowheads="1"/>
            </p:cNvSpPr>
            <p:nvPr/>
          </p:nvSpPr>
          <p:spPr bwMode="auto">
            <a:xfrm rot="-43585181">
              <a:off x="3169" y="2838"/>
              <a:ext cx="70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000" b="1" smtClean="0">
                  <a:solidFill>
                    <a:srgbClr val="800000"/>
                  </a:solidFill>
                  <a:latin typeface="Times New Roman" pitchFamily="18" charset="0"/>
                </a:rPr>
                <a:t>Ý nghĩa</a:t>
              </a:r>
              <a:endParaRPr lang="en-US" sz="2000" b="1" smtClean="0">
                <a:solidFill>
                  <a:srgbClr val="9900CC"/>
                </a:solidFill>
                <a:latin typeface="Times New Roman" pitchFamily="18" charset="0"/>
              </a:endParaRPr>
            </a:p>
          </p:txBody>
        </p:sp>
      </p:grpSp>
      <p:grpSp>
        <p:nvGrpSpPr>
          <p:cNvPr id="17493" name="Group 85"/>
          <p:cNvGrpSpPr>
            <a:grpSpLocks/>
          </p:cNvGrpSpPr>
          <p:nvPr/>
        </p:nvGrpSpPr>
        <p:grpSpPr bwMode="auto">
          <a:xfrm rot="378806">
            <a:off x="1558925" y="2743200"/>
            <a:ext cx="2466975" cy="747713"/>
            <a:chOff x="1072" y="2115"/>
            <a:chExt cx="1554" cy="471"/>
          </a:xfrm>
        </p:grpSpPr>
        <p:sp>
          <p:nvSpPr>
            <p:cNvPr id="5" name="Hình Chữ nhật 15"/>
            <p:cNvSpPr>
              <a:spLocks noChangeArrowheads="1"/>
            </p:cNvSpPr>
            <p:nvPr/>
          </p:nvSpPr>
          <p:spPr bwMode="auto">
            <a:xfrm rot="-19007542">
              <a:off x="1072" y="2167"/>
              <a:ext cx="1554" cy="419"/>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fontAlgn="base">
                <a:spcBef>
                  <a:spcPct val="0"/>
                </a:spcBef>
                <a:spcAft>
                  <a:spcPct val="0"/>
                </a:spcAft>
              </a:pPr>
              <a:r>
                <a:rPr lang="en-US" sz="2000" b="1" smtClean="0">
                  <a:solidFill>
                    <a:srgbClr val="000099"/>
                  </a:solidFill>
                  <a:latin typeface="Times New Roman" pitchFamily="18" charset="0"/>
                </a:rPr>
                <a:t>Đến chữ số </a:t>
              </a:r>
            </a:p>
            <a:p>
              <a:pPr algn="ctr" fontAlgn="base">
                <a:spcBef>
                  <a:spcPct val="0"/>
                </a:spcBef>
                <a:spcAft>
                  <a:spcPct val="0"/>
                </a:spcAft>
              </a:pPr>
              <a:r>
                <a:rPr lang="en-US" sz="2000" b="1" smtClean="0">
                  <a:solidFill>
                    <a:srgbClr val="000099"/>
                  </a:solidFill>
                  <a:latin typeface="Times New Roman" pitchFamily="18" charset="0"/>
                </a:rPr>
                <a:t>thập phân</a:t>
              </a:r>
            </a:p>
            <a:p>
              <a:pPr algn="ctr" fontAlgn="base">
                <a:spcBef>
                  <a:spcPct val="0"/>
                </a:spcBef>
                <a:spcAft>
                  <a:spcPct val="0"/>
                </a:spcAft>
              </a:pPr>
              <a:endParaRPr lang="en-US" sz="2000" b="1" smtClean="0">
                <a:solidFill>
                  <a:srgbClr val="000099"/>
                </a:solidFill>
                <a:latin typeface="Times New Roman" pitchFamily="18" charset="0"/>
              </a:endParaRPr>
            </a:p>
          </p:txBody>
        </p:sp>
        <p:sp>
          <p:nvSpPr>
            <p:cNvPr id="55" name="Hình tự do 54"/>
            <p:cNvSpPr>
              <a:spLocks noChangeArrowheads="1"/>
            </p:cNvSpPr>
            <p:nvPr/>
          </p:nvSpPr>
          <p:spPr bwMode="auto">
            <a:xfrm rot="1941870">
              <a:off x="1420" y="2115"/>
              <a:ext cx="1124" cy="277"/>
            </a:xfrm>
            <a:custGeom>
              <a:avLst/>
              <a:gdLst>
                <a:gd name="T0" fmla="*/ 0 w 2479964"/>
                <a:gd name="T1" fmla="*/ 0 h 762000"/>
                <a:gd name="T2" fmla="*/ 235501 w 2479964"/>
                <a:gd name="T3" fmla="*/ 263236 h 762000"/>
                <a:gd name="T4" fmla="*/ 942000 w 2479964"/>
                <a:gd name="T5" fmla="*/ 609600 h 762000"/>
                <a:gd name="T6" fmla="*/ 2479675 w 2479964"/>
                <a:gd name="T7" fmla="*/ 762000 h 762000"/>
                <a:gd name="T8" fmla="*/ 0 60000 65536"/>
                <a:gd name="T9" fmla="*/ 0 60000 65536"/>
                <a:gd name="T10" fmla="*/ 0 60000 65536"/>
                <a:gd name="T11" fmla="*/ 0 60000 65536"/>
                <a:gd name="T12" fmla="*/ 0 w 2479964"/>
                <a:gd name="T13" fmla="*/ 0 h 762000"/>
                <a:gd name="T14" fmla="*/ 2479964 w 2479964"/>
                <a:gd name="T15" fmla="*/ 762000 h 762000"/>
              </a:gdLst>
              <a:ahLst/>
              <a:cxnLst>
                <a:cxn ang="T8">
                  <a:pos x="T0" y="T1"/>
                </a:cxn>
                <a:cxn ang="T9">
                  <a:pos x="T2" y="T3"/>
                </a:cxn>
                <a:cxn ang="T10">
                  <a:pos x="T4" y="T5"/>
                </a:cxn>
                <a:cxn ang="T11">
                  <a:pos x="T6" y="T7"/>
                </a:cxn>
              </a:cxnLst>
              <a:rect l="T12" t="T13" r="T14" b="T15"/>
              <a:pathLst>
                <a:path w="2479964" h="762000">
                  <a:moveTo>
                    <a:pt x="0" y="0"/>
                  </a:moveTo>
                  <a:cubicBezTo>
                    <a:pt x="39255" y="80818"/>
                    <a:pt x="78510" y="161636"/>
                    <a:pt x="235528" y="263236"/>
                  </a:cubicBezTo>
                  <a:cubicBezTo>
                    <a:pt x="392546" y="364836"/>
                    <a:pt x="568037" y="526473"/>
                    <a:pt x="942110" y="609600"/>
                  </a:cubicBezTo>
                  <a:cubicBezTo>
                    <a:pt x="1316183" y="692727"/>
                    <a:pt x="1898073" y="727363"/>
                    <a:pt x="2479964" y="762000"/>
                  </a:cubicBezTo>
                </a:path>
              </a:pathLst>
            </a:custGeom>
            <a:noFill/>
            <a:ln w="50800" algn="ctr">
              <a:solidFill>
                <a:srgbClr val="1010B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000000"/>
                </a:solidFill>
              </a:endParaRPr>
            </a:p>
          </p:txBody>
        </p:sp>
      </p:grpSp>
      <p:grpSp>
        <p:nvGrpSpPr>
          <p:cNvPr id="17475" name="Group 67"/>
          <p:cNvGrpSpPr>
            <a:grpSpLocks/>
          </p:cNvGrpSpPr>
          <p:nvPr/>
        </p:nvGrpSpPr>
        <p:grpSpPr bwMode="auto">
          <a:xfrm>
            <a:off x="5665788" y="1171575"/>
            <a:ext cx="2144712" cy="1160463"/>
            <a:chOff x="3569" y="1161"/>
            <a:chExt cx="1351" cy="731"/>
          </a:xfrm>
        </p:grpSpPr>
        <p:grpSp>
          <p:nvGrpSpPr>
            <p:cNvPr id="17467" name="Group 59"/>
            <p:cNvGrpSpPr>
              <a:grpSpLocks/>
            </p:cNvGrpSpPr>
            <p:nvPr/>
          </p:nvGrpSpPr>
          <p:grpSpPr bwMode="auto">
            <a:xfrm>
              <a:off x="3569" y="1161"/>
              <a:ext cx="1351" cy="250"/>
              <a:chOff x="3569" y="1161"/>
              <a:chExt cx="1351" cy="250"/>
            </a:xfrm>
          </p:grpSpPr>
          <p:sp>
            <p:nvSpPr>
              <p:cNvPr id="6" name="Hình tự do 55">
                <a:hlinkClick r:id="rId2" action="ppaction://hlinksldjump"/>
              </p:cNvPr>
              <p:cNvSpPr>
                <a:spLocks noChangeArrowheads="1"/>
              </p:cNvSpPr>
              <p:nvPr/>
            </p:nvSpPr>
            <p:spPr bwMode="auto">
              <a:xfrm rot="-1970013">
                <a:off x="3636" y="1367"/>
                <a:ext cx="1284" cy="44"/>
              </a:xfrm>
              <a:custGeom>
                <a:avLst/>
                <a:gdLst>
                  <a:gd name="T0" fmla="*/ 0 w 2452254"/>
                  <a:gd name="T1" fmla="*/ 231775 h 230909"/>
                  <a:gd name="T2" fmla="*/ 401852 w 2452254"/>
                  <a:gd name="T3" fmla="*/ 23178 h 230909"/>
                  <a:gd name="T4" fmla="*/ 1150131 w 2452254"/>
                  <a:gd name="T5" fmla="*/ 92710 h 230909"/>
                  <a:gd name="T6" fmla="*/ 2452688 w 2452254"/>
                  <a:gd name="T7" fmla="*/ 134430 h 230909"/>
                  <a:gd name="T8" fmla="*/ 0 60000 65536"/>
                  <a:gd name="T9" fmla="*/ 0 60000 65536"/>
                  <a:gd name="T10" fmla="*/ 0 60000 65536"/>
                  <a:gd name="T11" fmla="*/ 0 60000 65536"/>
                  <a:gd name="T12" fmla="*/ 0 w 2452254"/>
                  <a:gd name="T13" fmla="*/ 0 h 230909"/>
                  <a:gd name="T14" fmla="*/ 2452254 w 2452254"/>
                  <a:gd name="T15" fmla="*/ 230909 h 230909"/>
                </a:gdLst>
                <a:ahLst/>
                <a:cxnLst>
                  <a:cxn ang="T8">
                    <a:pos x="T0" y="T1"/>
                  </a:cxn>
                  <a:cxn ang="T9">
                    <a:pos x="T2" y="T3"/>
                  </a:cxn>
                  <a:cxn ang="T10">
                    <a:pos x="T4" y="T5"/>
                  </a:cxn>
                  <a:cxn ang="T11">
                    <a:pos x="T6" y="T7"/>
                  </a:cxn>
                </a:cxnLst>
                <a:rect l="T12" t="T13" r="T14" b="T15"/>
                <a:pathLst>
                  <a:path w="2452254" h="230909">
                    <a:moveTo>
                      <a:pt x="0" y="230909"/>
                    </a:moveTo>
                    <a:cubicBezTo>
                      <a:pt x="105063" y="138545"/>
                      <a:pt x="210127" y="46182"/>
                      <a:pt x="401781" y="23091"/>
                    </a:cubicBezTo>
                    <a:cubicBezTo>
                      <a:pt x="593436" y="0"/>
                      <a:pt x="808182" y="73891"/>
                      <a:pt x="1149927" y="92364"/>
                    </a:cubicBezTo>
                    <a:cubicBezTo>
                      <a:pt x="1491672" y="110837"/>
                      <a:pt x="1971963" y="122382"/>
                      <a:pt x="2452254" y="133928"/>
                    </a:cubicBezTo>
                  </a:path>
                </a:pathLst>
              </a:custGeom>
              <a:noFill/>
              <a:ln w="57150" algn="ctr">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000000"/>
                  </a:solidFill>
                </a:endParaRPr>
              </a:p>
            </p:txBody>
          </p:sp>
          <p:sp>
            <p:nvSpPr>
              <p:cNvPr id="54" name="Hình Chữ nhật 53"/>
              <p:cNvSpPr>
                <a:spLocks noChangeArrowheads="1"/>
              </p:cNvSpPr>
              <p:nvPr/>
            </p:nvSpPr>
            <p:spPr bwMode="auto">
              <a:xfrm rot="-1729093">
                <a:off x="3569" y="1161"/>
                <a:ext cx="1249" cy="201"/>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rgbClr val="996633"/>
                    </a:solidFill>
                    <a:miter lim="800000"/>
                    <a:headEnd/>
                    <a:tailEnd/>
                  </a14:hiddenLine>
                </a:ext>
              </a:extLst>
            </p:spPr>
            <p:txBody>
              <a:bodyPr anchor="ctr"/>
              <a:lstStyle/>
              <a:p>
                <a:pPr algn="ctr" eaLnBrk="0" fontAlgn="base" hangingPunct="0">
                  <a:spcBef>
                    <a:spcPct val="0"/>
                  </a:spcBef>
                  <a:spcAft>
                    <a:spcPct val="0"/>
                  </a:spcAft>
                </a:pPr>
                <a:r>
                  <a:rPr lang="en-US" b="1" smtClean="0">
                    <a:solidFill>
                      <a:srgbClr val="000000"/>
                    </a:solidFill>
                    <a:latin typeface="Times New Roman" pitchFamily="18" charset="0"/>
                  </a:rPr>
                  <a:t>Trường hợp 1</a:t>
                </a:r>
              </a:p>
            </p:txBody>
          </p:sp>
        </p:grpSp>
        <p:grpSp>
          <p:nvGrpSpPr>
            <p:cNvPr id="17466" name="Group 58"/>
            <p:cNvGrpSpPr>
              <a:grpSpLocks/>
            </p:cNvGrpSpPr>
            <p:nvPr/>
          </p:nvGrpSpPr>
          <p:grpSpPr bwMode="auto">
            <a:xfrm>
              <a:off x="3815" y="1553"/>
              <a:ext cx="1056" cy="339"/>
              <a:chOff x="3815" y="1553"/>
              <a:chExt cx="1056" cy="339"/>
            </a:xfrm>
          </p:grpSpPr>
          <p:sp>
            <p:nvSpPr>
              <p:cNvPr id="52" name="Hình Chữ nhật 51"/>
              <p:cNvSpPr>
                <a:spLocks noChangeArrowheads="1"/>
              </p:cNvSpPr>
              <p:nvPr/>
            </p:nvSpPr>
            <p:spPr bwMode="auto">
              <a:xfrm rot="-1997901">
                <a:off x="3869" y="1568"/>
                <a:ext cx="945" cy="92"/>
              </a:xfrm>
              <a:prstGeom prst="rect">
                <a:avLst/>
              </a:prstGeom>
              <a:solidFill>
                <a:schemeClr val="bg1"/>
              </a:solidFill>
              <a:ln>
                <a:noFill/>
              </a:ln>
              <a:extLst>
                <a:ext uri="{91240B29-F687-4F45-9708-019B960494DF}">
                  <a14:hiddenLine xmlns:a14="http://schemas.microsoft.com/office/drawing/2010/main" w="25400" algn="ctr">
                    <a:solidFill>
                      <a:srgbClr val="CC3300"/>
                    </a:solidFill>
                    <a:miter lim="800000"/>
                    <a:headEnd/>
                    <a:tailEnd/>
                  </a14:hiddenLine>
                </a:ext>
              </a:extLst>
            </p:spPr>
            <p:txBody>
              <a:bodyPr anchor="ctr"/>
              <a:lstStyle/>
              <a:p>
                <a:pPr algn="ctr" fontAlgn="base">
                  <a:spcBef>
                    <a:spcPct val="0"/>
                  </a:spcBef>
                  <a:spcAft>
                    <a:spcPct val="0"/>
                  </a:spcAft>
                </a:pPr>
                <a:r>
                  <a:rPr lang="en-US" b="1" smtClean="0">
                    <a:solidFill>
                      <a:srgbClr val="000000"/>
                    </a:solidFill>
                    <a:latin typeface="Times New Roman" pitchFamily="18" charset="0"/>
                  </a:rPr>
                  <a:t>Trường hợp</a:t>
                </a:r>
                <a:r>
                  <a:rPr lang="en-US" smtClean="0">
                    <a:solidFill>
                      <a:srgbClr val="000000"/>
                    </a:solidFill>
                    <a:latin typeface="Times New Roman" pitchFamily="18" charset="0"/>
                  </a:rPr>
                  <a:t>2</a:t>
                </a:r>
              </a:p>
            </p:txBody>
          </p:sp>
          <p:sp>
            <p:nvSpPr>
              <p:cNvPr id="56" name="Hình tự do 55"/>
              <p:cNvSpPr>
                <a:spLocks noChangeArrowheads="1"/>
              </p:cNvSpPr>
              <p:nvPr/>
            </p:nvSpPr>
            <p:spPr bwMode="auto">
              <a:xfrm rot="9483118" flipH="1">
                <a:off x="3815" y="1553"/>
                <a:ext cx="1056" cy="339"/>
              </a:xfrm>
              <a:custGeom>
                <a:avLst/>
                <a:gdLst>
                  <a:gd name="T0" fmla="*/ 0 w 2452254"/>
                  <a:gd name="T1" fmla="*/ 231775 h 230909"/>
                  <a:gd name="T2" fmla="*/ 401852 w 2452254"/>
                  <a:gd name="T3" fmla="*/ 23178 h 230909"/>
                  <a:gd name="T4" fmla="*/ 1150131 w 2452254"/>
                  <a:gd name="T5" fmla="*/ 92710 h 230909"/>
                  <a:gd name="T6" fmla="*/ 2452688 w 2452254"/>
                  <a:gd name="T7" fmla="*/ 134430 h 230909"/>
                  <a:gd name="T8" fmla="*/ 0 60000 65536"/>
                  <a:gd name="T9" fmla="*/ 0 60000 65536"/>
                  <a:gd name="T10" fmla="*/ 0 60000 65536"/>
                  <a:gd name="T11" fmla="*/ 0 60000 65536"/>
                  <a:gd name="T12" fmla="*/ 0 w 2452254"/>
                  <a:gd name="T13" fmla="*/ 0 h 230909"/>
                  <a:gd name="T14" fmla="*/ 2452254 w 2452254"/>
                  <a:gd name="T15" fmla="*/ 230909 h 230909"/>
                </a:gdLst>
                <a:ahLst/>
                <a:cxnLst>
                  <a:cxn ang="T8">
                    <a:pos x="T0" y="T1"/>
                  </a:cxn>
                  <a:cxn ang="T9">
                    <a:pos x="T2" y="T3"/>
                  </a:cxn>
                  <a:cxn ang="T10">
                    <a:pos x="T4" y="T5"/>
                  </a:cxn>
                  <a:cxn ang="T11">
                    <a:pos x="T6" y="T7"/>
                  </a:cxn>
                </a:cxnLst>
                <a:rect l="T12" t="T13" r="T14" b="T15"/>
                <a:pathLst>
                  <a:path w="2452254" h="230909">
                    <a:moveTo>
                      <a:pt x="0" y="230909"/>
                    </a:moveTo>
                    <a:cubicBezTo>
                      <a:pt x="105063" y="138545"/>
                      <a:pt x="210127" y="46182"/>
                      <a:pt x="401781" y="23091"/>
                    </a:cubicBezTo>
                    <a:cubicBezTo>
                      <a:pt x="593436" y="0"/>
                      <a:pt x="808182" y="73891"/>
                      <a:pt x="1149927" y="92364"/>
                    </a:cubicBezTo>
                    <a:cubicBezTo>
                      <a:pt x="1491672" y="110837"/>
                      <a:pt x="1971963" y="122382"/>
                      <a:pt x="2452254" y="133928"/>
                    </a:cubicBezTo>
                  </a:path>
                </a:pathLst>
              </a:custGeom>
              <a:noFill/>
              <a:ln w="57150" algn="ctr">
                <a:solidFill>
                  <a:srgbClr val="996633"/>
                </a:solidFill>
                <a:miter lim="800000"/>
                <a:headEnd/>
                <a:tailEnd/>
              </a:ln>
              <a:extLst>
                <a:ext uri="{909E8E84-426E-40DD-AFC4-6F175D3DCCD1}">
                  <a14:hiddenFill xmlns:a14="http://schemas.microsoft.com/office/drawing/2010/main">
                    <a:solidFill>
                      <a:srgbClr val="FFFFFF"/>
                    </a:solidFill>
                  </a14:hiddenFill>
                </a:ext>
              </a:extLst>
            </p:spPr>
            <p:txBody>
              <a:bodyPr rot="10800000" anchor="ctr"/>
              <a:lstStyle/>
              <a:p>
                <a:pPr algn="ctr" fontAlgn="base">
                  <a:spcBef>
                    <a:spcPct val="0"/>
                  </a:spcBef>
                  <a:spcAft>
                    <a:spcPct val="0"/>
                  </a:spcAft>
                  <a:defRPr/>
                </a:pPr>
                <a:endParaRPr lang="en-US">
                  <a:solidFill>
                    <a:srgbClr val="000000"/>
                  </a:solidFill>
                </a:endParaRPr>
              </a:p>
            </p:txBody>
          </p:sp>
        </p:grpSp>
      </p:grpSp>
      <p:grpSp>
        <p:nvGrpSpPr>
          <p:cNvPr id="17474" name="Group 66"/>
          <p:cNvGrpSpPr>
            <a:grpSpLocks/>
          </p:cNvGrpSpPr>
          <p:nvPr/>
        </p:nvGrpSpPr>
        <p:grpSpPr bwMode="auto">
          <a:xfrm>
            <a:off x="6165852" y="2622550"/>
            <a:ext cx="2679701" cy="3073400"/>
            <a:chOff x="3884" y="2039"/>
            <a:chExt cx="1688" cy="1936"/>
          </a:xfrm>
        </p:grpSpPr>
        <p:sp>
          <p:nvSpPr>
            <p:cNvPr id="50" name="Hình tự do 49"/>
            <p:cNvSpPr>
              <a:spLocks noChangeArrowheads="1"/>
            </p:cNvSpPr>
            <p:nvPr/>
          </p:nvSpPr>
          <p:spPr bwMode="auto">
            <a:xfrm rot="-3005647">
              <a:off x="4095" y="2549"/>
              <a:ext cx="1156" cy="864"/>
            </a:xfrm>
            <a:custGeom>
              <a:avLst/>
              <a:gdLst>
                <a:gd name="T0" fmla="*/ 0 w 1108364"/>
                <a:gd name="T1" fmla="*/ 0 h 1025236"/>
                <a:gd name="T2" fmla="*/ 292954 w 1108364"/>
                <a:gd name="T3" fmla="*/ 413865 h 1025236"/>
                <a:gd name="T4" fmla="*/ 1048464 w 1108364"/>
                <a:gd name="T5" fmla="*/ 901635 h 1025236"/>
                <a:gd name="T6" fmla="*/ 1233487 w 1108364"/>
                <a:gd name="T7" fmla="*/ 1093787 h 1025236"/>
                <a:gd name="T8" fmla="*/ 0 60000 65536"/>
                <a:gd name="T9" fmla="*/ 0 60000 65536"/>
                <a:gd name="T10" fmla="*/ 0 60000 65536"/>
                <a:gd name="T11" fmla="*/ 0 60000 65536"/>
                <a:gd name="T12" fmla="*/ 0 w 1108364"/>
                <a:gd name="T13" fmla="*/ 0 h 1025236"/>
                <a:gd name="T14" fmla="*/ 1108364 w 1108364"/>
                <a:gd name="T15" fmla="*/ 1025236 h 1025236"/>
              </a:gdLst>
              <a:ahLst/>
              <a:cxnLst>
                <a:cxn ang="T8">
                  <a:pos x="T0" y="T1"/>
                </a:cxn>
                <a:cxn ang="T9">
                  <a:pos x="T2" y="T3"/>
                </a:cxn>
                <a:cxn ang="T10">
                  <a:pos x="T4" y="T5"/>
                </a:cxn>
                <a:cxn ang="T11">
                  <a:pos x="T6" y="T7"/>
                </a:cxn>
              </a:cxnLst>
              <a:rect l="T12" t="T13" r="T14" b="T15"/>
              <a:pathLst>
                <a:path w="1108364" h="1025236">
                  <a:moveTo>
                    <a:pt x="0" y="0"/>
                  </a:moveTo>
                  <a:cubicBezTo>
                    <a:pt x="53109" y="123536"/>
                    <a:pt x="106219" y="247073"/>
                    <a:pt x="263237" y="387927"/>
                  </a:cubicBezTo>
                  <a:cubicBezTo>
                    <a:pt x="420255" y="528782"/>
                    <a:pt x="801256" y="738909"/>
                    <a:pt x="942110" y="845127"/>
                  </a:cubicBezTo>
                  <a:cubicBezTo>
                    <a:pt x="1082964" y="951345"/>
                    <a:pt x="1095664" y="988290"/>
                    <a:pt x="1108364" y="1025236"/>
                  </a:cubicBezTo>
                </a:path>
              </a:pathLst>
            </a:custGeom>
            <a:noFill/>
            <a:ln w="57150" algn="ctr">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vert="eaVert" anchor="ctr"/>
            <a:lstStyle/>
            <a:p>
              <a:pPr algn="ctr" fontAlgn="base">
                <a:spcBef>
                  <a:spcPct val="0"/>
                </a:spcBef>
                <a:spcAft>
                  <a:spcPct val="0"/>
                </a:spcAft>
                <a:defRPr/>
              </a:pPr>
              <a:endParaRPr lang="en-US">
                <a:solidFill>
                  <a:srgbClr val="000000"/>
                </a:solidFill>
              </a:endParaRPr>
            </a:p>
          </p:txBody>
        </p:sp>
        <p:sp>
          <p:nvSpPr>
            <p:cNvPr id="17457" name="Text Box 49"/>
            <p:cNvSpPr txBox="1">
              <a:spLocks noChangeArrowheads="1"/>
            </p:cNvSpPr>
            <p:nvPr/>
          </p:nvSpPr>
          <p:spPr bwMode="auto">
            <a:xfrm rot="-44695155">
              <a:off x="4403" y="2722"/>
              <a:ext cx="95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smtClean="0">
                  <a:solidFill>
                    <a:srgbClr val="000099"/>
                  </a:solidFill>
                  <a:latin typeface="Times New Roman" pitchFamily="18" charset="0"/>
                </a:rPr>
                <a:t>Dễ ước lượng</a:t>
              </a:r>
            </a:p>
          </p:txBody>
        </p:sp>
        <p:sp>
          <p:nvSpPr>
            <p:cNvPr id="17458" name="Text Box 50"/>
            <p:cNvSpPr txBox="1">
              <a:spLocks noChangeArrowheads="1"/>
            </p:cNvSpPr>
            <p:nvPr/>
          </p:nvSpPr>
          <p:spPr bwMode="auto">
            <a:xfrm rot="412904">
              <a:off x="4420" y="3191"/>
              <a:ext cx="11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b="1" smtClean="0">
                  <a:solidFill>
                    <a:srgbClr val="000099"/>
                  </a:solidFill>
                  <a:latin typeface="Times New Roman" pitchFamily="18" charset="0"/>
                </a:rPr>
                <a:t>Dễ tính toán</a:t>
              </a:r>
            </a:p>
          </p:txBody>
        </p:sp>
        <p:grpSp>
          <p:nvGrpSpPr>
            <p:cNvPr id="17469" name="Group 61"/>
            <p:cNvGrpSpPr>
              <a:grpSpLocks/>
            </p:cNvGrpSpPr>
            <p:nvPr/>
          </p:nvGrpSpPr>
          <p:grpSpPr bwMode="auto">
            <a:xfrm rot="-4394775">
              <a:off x="3918" y="2202"/>
              <a:ext cx="1247" cy="922"/>
              <a:chOff x="3926" y="3088"/>
              <a:chExt cx="1191" cy="968"/>
            </a:xfrm>
          </p:grpSpPr>
          <p:sp>
            <p:nvSpPr>
              <p:cNvPr id="53" name="Hình Chữ nhật 52"/>
              <p:cNvSpPr>
                <a:spLocks noChangeArrowheads="1"/>
              </p:cNvSpPr>
              <p:nvPr/>
            </p:nvSpPr>
            <p:spPr bwMode="auto">
              <a:xfrm rot="1973404">
                <a:off x="4445" y="3600"/>
                <a:ext cx="672" cy="284"/>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rgbClr val="CC3300"/>
                    </a:solidFill>
                    <a:miter lim="800000"/>
                    <a:headEnd/>
                    <a:tailEnd/>
                  </a14:hiddenLine>
                </a:ext>
              </a:extLst>
            </p:spPr>
            <p:txBody>
              <a:bodyPr anchor="ctr"/>
              <a:lstStyle/>
              <a:p>
                <a:pPr fontAlgn="base">
                  <a:spcBef>
                    <a:spcPct val="0"/>
                  </a:spcBef>
                  <a:spcAft>
                    <a:spcPct val="0"/>
                  </a:spcAft>
                </a:pPr>
                <a:r>
                  <a:rPr lang="en-US" b="1" smtClean="0">
                    <a:solidFill>
                      <a:srgbClr val="000099"/>
                    </a:solidFill>
                    <a:latin typeface="Times New Roman" pitchFamily="18" charset="0"/>
                  </a:rPr>
                  <a:t>Dễ nhớ</a:t>
                </a:r>
              </a:p>
            </p:txBody>
          </p:sp>
          <p:sp>
            <p:nvSpPr>
              <p:cNvPr id="7" name="Hình tự do 49"/>
              <p:cNvSpPr>
                <a:spLocks noChangeArrowheads="1"/>
              </p:cNvSpPr>
              <p:nvPr/>
            </p:nvSpPr>
            <p:spPr bwMode="auto">
              <a:xfrm>
                <a:off x="3926" y="3088"/>
                <a:ext cx="1062" cy="968"/>
              </a:xfrm>
              <a:custGeom>
                <a:avLst/>
                <a:gdLst>
                  <a:gd name="T0" fmla="*/ 0 w 1108364"/>
                  <a:gd name="T1" fmla="*/ 0 h 1025236"/>
                  <a:gd name="T2" fmla="*/ 292954 w 1108364"/>
                  <a:gd name="T3" fmla="*/ 413865 h 1025236"/>
                  <a:gd name="T4" fmla="*/ 1048464 w 1108364"/>
                  <a:gd name="T5" fmla="*/ 901635 h 1025236"/>
                  <a:gd name="T6" fmla="*/ 1233487 w 1108364"/>
                  <a:gd name="T7" fmla="*/ 1093787 h 1025236"/>
                  <a:gd name="T8" fmla="*/ 0 60000 65536"/>
                  <a:gd name="T9" fmla="*/ 0 60000 65536"/>
                  <a:gd name="T10" fmla="*/ 0 60000 65536"/>
                  <a:gd name="T11" fmla="*/ 0 60000 65536"/>
                  <a:gd name="T12" fmla="*/ 0 w 1108364"/>
                  <a:gd name="T13" fmla="*/ 0 h 1025236"/>
                  <a:gd name="T14" fmla="*/ 1108364 w 1108364"/>
                  <a:gd name="T15" fmla="*/ 1025236 h 1025236"/>
                </a:gdLst>
                <a:ahLst/>
                <a:cxnLst>
                  <a:cxn ang="T8">
                    <a:pos x="T0" y="T1"/>
                  </a:cxn>
                  <a:cxn ang="T9">
                    <a:pos x="T2" y="T3"/>
                  </a:cxn>
                  <a:cxn ang="T10">
                    <a:pos x="T4" y="T5"/>
                  </a:cxn>
                  <a:cxn ang="T11">
                    <a:pos x="T6" y="T7"/>
                  </a:cxn>
                </a:cxnLst>
                <a:rect l="T12" t="T13" r="T14" b="T15"/>
                <a:pathLst>
                  <a:path w="1108364" h="1025236">
                    <a:moveTo>
                      <a:pt x="0" y="0"/>
                    </a:moveTo>
                    <a:cubicBezTo>
                      <a:pt x="53109" y="123536"/>
                      <a:pt x="106219" y="247073"/>
                      <a:pt x="263237" y="387927"/>
                    </a:cubicBezTo>
                    <a:cubicBezTo>
                      <a:pt x="420255" y="528782"/>
                      <a:pt x="801256" y="738909"/>
                      <a:pt x="942110" y="845127"/>
                    </a:cubicBezTo>
                    <a:cubicBezTo>
                      <a:pt x="1082964" y="951345"/>
                      <a:pt x="1095664" y="988290"/>
                      <a:pt x="1108364" y="1025236"/>
                    </a:cubicBezTo>
                  </a:path>
                </a:pathLst>
              </a:custGeom>
              <a:noFill/>
              <a:ln w="57150" algn="ctr">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vert="eaVert" anchor="ctr"/>
              <a:lstStyle/>
              <a:p>
                <a:pPr algn="ctr" fontAlgn="base">
                  <a:spcBef>
                    <a:spcPct val="0"/>
                  </a:spcBef>
                  <a:spcAft>
                    <a:spcPct val="0"/>
                  </a:spcAft>
                  <a:defRPr/>
                </a:pPr>
                <a:endParaRPr lang="en-US">
                  <a:solidFill>
                    <a:srgbClr val="000000"/>
                  </a:solidFill>
                </a:endParaRPr>
              </a:p>
            </p:txBody>
          </p:sp>
        </p:grpSp>
        <p:sp>
          <p:nvSpPr>
            <p:cNvPr id="8" name="Hình tự do 49"/>
            <p:cNvSpPr>
              <a:spLocks noChangeArrowheads="1"/>
            </p:cNvSpPr>
            <p:nvPr/>
          </p:nvSpPr>
          <p:spPr bwMode="auto">
            <a:xfrm rot="-1369125">
              <a:off x="4065" y="2931"/>
              <a:ext cx="1057" cy="772"/>
            </a:xfrm>
            <a:custGeom>
              <a:avLst/>
              <a:gdLst>
                <a:gd name="T0" fmla="*/ 0 w 1108364"/>
                <a:gd name="T1" fmla="*/ 0 h 1025236"/>
                <a:gd name="T2" fmla="*/ 292954 w 1108364"/>
                <a:gd name="T3" fmla="*/ 413865 h 1025236"/>
                <a:gd name="T4" fmla="*/ 1048464 w 1108364"/>
                <a:gd name="T5" fmla="*/ 901635 h 1025236"/>
                <a:gd name="T6" fmla="*/ 1233487 w 1108364"/>
                <a:gd name="T7" fmla="*/ 1093787 h 1025236"/>
                <a:gd name="T8" fmla="*/ 0 60000 65536"/>
                <a:gd name="T9" fmla="*/ 0 60000 65536"/>
                <a:gd name="T10" fmla="*/ 0 60000 65536"/>
                <a:gd name="T11" fmla="*/ 0 60000 65536"/>
                <a:gd name="T12" fmla="*/ 0 w 1108364"/>
                <a:gd name="T13" fmla="*/ 0 h 1025236"/>
                <a:gd name="T14" fmla="*/ 1108364 w 1108364"/>
                <a:gd name="T15" fmla="*/ 1025236 h 1025236"/>
              </a:gdLst>
              <a:ahLst/>
              <a:cxnLst>
                <a:cxn ang="T8">
                  <a:pos x="T0" y="T1"/>
                </a:cxn>
                <a:cxn ang="T9">
                  <a:pos x="T2" y="T3"/>
                </a:cxn>
                <a:cxn ang="T10">
                  <a:pos x="T4" y="T5"/>
                </a:cxn>
                <a:cxn ang="T11">
                  <a:pos x="T6" y="T7"/>
                </a:cxn>
              </a:cxnLst>
              <a:rect l="T12" t="T13" r="T14" b="T15"/>
              <a:pathLst>
                <a:path w="1108364" h="1025236">
                  <a:moveTo>
                    <a:pt x="0" y="0"/>
                  </a:moveTo>
                  <a:cubicBezTo>
                    <a:pt x="53109" y="123536"/>
                    <a:pt x="106219" y="247073"/>
                    <a:pt x="263237" y="387927"/>
                  </a:cubicBezTo>
                  <a:cubicBezTo>
                    <a:pt x="420255" y="528782"/>
                    <a:pt x="801256" y="738909"/>
                    <a:pt x="942110" y="845127"/>
                  </a:cubicBezTo>
                  <a:cubicBezTo>
                    <a:pt x="1082964" y="951345"/>
                    <a:pt x="1095664" y="988290"/>
                    <a:pt x="1108364" y="1025236"/>
                  </a:cubicBezTo>
                </a:path>
              </a:pathLst>
            </a:custGeom>
            <a:noFill/>
            <a:ln w="57150" algn="ctr">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000000"/>
                </a:solidFill>
              </a:endParaRPr>
            </a:p>
          </p:txBody>
        </p:sp>
        <p:grpSp>
          <p:nvGrpSpPr>
            <p:cNvPr id="17473" name="Group 65"/>
            <p:cNvGrpSpPr>
              <a:grpSpLocks/>
            </p:cNvGrpSpPr>
            <p:nvPr/>
          </p:nvGrpSpPr>
          <p:grpSpPr bwMode="auto">
            <a:xfrm rot="5153904">
              <a:off x="4027" y="3060"/>
              <a:ext cx="772" cy="1057"/>
              <a:chOff x="4162" y="3069"/>
              <a:chExt cx="772" cy="1057"/>
            </a:xfrm>
          </p:grpSpPr>
          <p:sp>
            <p:nvSpPr>
              <p:cNvPr id="16" name="Hình Chữ nhật 15"/>
              <p:cNvSpPr>
                <a:spLocks noChangeArrowheads="1"/>
              </p:cNvSpPr>
              <p:nvPr/>
            </p:nvSpPr>
            <p:spPr bwMode="auto">
              <a:xfrm rot="18519181">
                <a:off x="4131" y="3468"/>
                <a:ext cx="558" cy="241"/>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fontAlgn="base">
                  <a:spcBef>
                    <a:spcPct val="0"/>
                  </a:spcBef>
                  <a:spcAft>
                    <a:spcPct val="0"/>
                  </a:spcAft>
                </a:pPr>
                <a:r>
                  <a:rPr lang="en-US" sz="3200" smtClean="0">
                    <a:solidFill>
                      <a:srgbClr val="000000"/>
                    </a:solidFill>
                    <a:latin typeface="Times New Roman" pitchFamily="18" charset="0"/>
                  </a:rPr>
                  <a:t>…</a:t>
                </a:r>
              </a:p>
            </p:txBody>
          </p:sp>
          <p:sp>
            <p:nvSpPr>
              <p:cNvPr id="9" name="Hình tự do 49"/>
              <p:cNvSpPr>
                <a:spLocks noChangeArrowheads="1"/>
              </p:cNvSpPr>
              <p:nvPr/>
            </p:nvSpPr>
            <p:spPr bwMode="auto">
              <a:xfrm rot="-4681680">
                <a:off x="4019" y="3212"/>
                <a:ext cx="1057" cy="772"/>
              </a:xfrm>
              <a:custGeom>
                <a:avLst/>
                <a:gdLst>
                  <a:gd name="T0" fmla="*/ 0 w 1108364"/>
                  <a:gd name="T1" fmla="*/ 0 h 1025236"/>
                  <a:gd name="T2" fmla="*/ 292954 w 1108364"/>
                  <a:gd name="T3" fmla="*/ 413865 h 1025236"/>
                  <a:gd name="T4" fmla="*/ 1048464 w 1108364"/>
                  <a:gd name="T5" fmla="*/ 901635 h 1025236"/>
                  <a:gd name="T6" fmla="*/ 1233487 w 1108364"/>
                  <a:gd name="T7" fmla="*/ 1093787 h 1025236"/>
                  <a:gd name="T8" fmla="*/ 0 60000 65536"/>
                  <a:gd name="T9" fmla="*/ 0 60000 65536"/>
                  <a:gd name="T10" fmla="*/ 0 60000 65536"/>
                  <a:gd name="T11" fmla="*/ 0 60000 65536"/>
                  <a:gd name="T12" fmla="*/ 0 w 1108364"/>
                  <a:gd name="T13" fmla="*/ 0 h 1025236"/>
                  <a:gd name="T14" fmla="*/ 1108364 w 1108364"/>
                  <a:gd name="T15" fmla="*/ 1025236 h 1025236"/>
                </a:gdLst>
                <a:ahLst/>
                <a:cxnLst>
                  <a:cxn ang="T8">
                    <a:pos x="T0" y="T1"/>
                  </a:cxn>
                  <a:cxn ang="T9">
                    <a:pos x="T2" y="T3"/>
                  </a:cxn>
                  <a:cxn ang="T10">
                    <a:pos x="T4" y="T5"/>
                  </a:cxn>
                  <a:cxn ang="T11">
                    <a:pos x="T6" y="T7"/>
                  </a:cxn>
                </a:cxnLst>
                <a:rect l="T12" t="T13" r="T14" b="T15"/>
                <a:pathLst>
                  <a:path w="1108364" h="1025236">
                    <a:moveTo>
                      <a:pt x="0" y="0"/>
                    </a:moveTo>
                    <a:cubicBezTo>
                      <a:pt x="53109" y="123536"/>
                      <a:pt x="106219" y="247073"/>
                      <a:pt x="263237" y="387927"/>
                    </a:cubicBezTo>
                    <a:cubicBezTo>
                      <a:pt x="420255" y="528782"/>
                      <a:pt x="801256" y="738909"/>
                      <a:pt x="942110" y="845127"/>
                    </a:cubicBezTo>
                    <a:cubicBezTo>
                      <a:pt x="1082964" y="951345"/>
                      <a:pt x="1095664" y="988290"/>
                      <a:pt x="1108364" y="1025236"/>
                    </a:cubicBezTo>
                  </a:path>
                </a:pathLst>
              </a:custGeom>
              <a:noFill/>
              <a:ln w="57150" algn="ctr">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000000"/>
                  </a:solidFill>
                </a:endParaRPr>
              </a:p>
            </p:txBody>
          </p:sp>
        </p:grpSp>
      </p:grpSp>
      <p:grpSp>
        <p:nvGrpSpPr>
          <p:cNvPr id="17492" name="Group 84"/>
          <p:cNvGrpSpPr>
            <a:grpSpLocks/>
          </p:cNvGrpSpPr>
          <p:nvPr/>
        </p:nvGrpSpPr>
        <p:grpSpPr bwMode="auto">
          <a:xfrm>
            <a:off x="698500" y="3273425"/>
            <a:ext cx="1381125" cy="1673225"/>
            <a:chOff x="404" y="2557"/>
            <a:chExt cx="870" cy="1054"/>
          </a:xfrm>
        </p:grpSpPr>
        <p:sp>
          <p:nvSpPr>
            <p:cNvPr id="47" name="Hình Chữ nhật 46"/>
            <p:cNvSpPr>
              <a:spLocks noChangeArrowheads="1"/>
            </p:cNvSpPr>
            <p:nvPr/>
          </p:nvSpPr>
          <p:spPr bwMode="auto">
            <a:xfrm rot="-1680248">
              <a:off x="589" y="3337"/>
              <a:ext cx="393" cy="204"/>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fontAlgn="base">
                <a:spcBef>
                  <a:spcPct val="0"/>
                </a:spcBef>
                <a:spcAft>
                  <a:spcPct val="0"/>
                </a:spcAft>
              </a:pPr>
              <a:r>
                <a:rPr lang="en-US" sz="2400" b="1" smtClean="0">
                  <a:solidFill>
                    <a:srgbClr val="000099"/>
                  </a:solidFill>
                  <a:latin typeface=".VnTime" pitchFamily="34" charset="0"/>
                </a:rPr>
                <a:t>...</a:t>
              </a:r>
            </a:p>
          </p:txBody>
        </p:sp>
        <p:sp>
          <p:nvSpPr>
            <p:cNvPr id="30" name="Hình tự do 29"/>
            <p:cNvSpPr>
              <a:spLocks noChangeArrowheads="1"/>
            </p:cNvSpPr>
            <p:nvPr/>
          </p:nvSpPr>
          <p:spPr bwMode="auto">
            <a:xfrm rot="2125655">
              <a:off x="487" y="2910"/>
              <a:ext cx="645" cy="374"/>
            </a:xfrm>
            <a:custGeom>
              <a:avLst/>
              <a:gdLst>
                <a:gd name="T0" fmla="*/ 1797050 w 1981200"/>
                <a:gd name="T1" fmla="*/ 0 h 692728"/>
                <a:gd name="T2" fmla="*/ 1420047 w 1981200"/>
                <a:gd name="T3" fmla="*/ 207646 h 692728"/>
                <a:gd name="T4" fmla="*/ 678606 w 1981200"/>
                <a:gd name="T5" fmla="*/ 346075 h 692728"/>
                <a:gd name="T6" fmla="*/ 0 w 1981200"/>
                <a:gd name="T7" fmla="*/ 692150 h 692728"/>
                <a:gd name="T8" fmla="*/ 0 60000 65536"/>
                <a:gd name="T9" fmla="*/ 0 60000 65536"/>
                <a:gd name="T10" fmla="*/ 0 60000 65536"/>
                <a:gd name="T11" fmla="*/ 0 60000 65536"/>
                <a:gd name="T12" fmla="*/ 0 w 1981200"/>
                <a:gd name="T13" fmla="*/ 0 h 692728"/>
                <a:gd name="T14" fmla="*/ 1981200 w 1981200"/>
                <a:gd name="T15" fmla="*/ 692728 h 692728"/>
              </a:gdLst>
              <a:ahLst/>
              <a:cxnLst>
                <a:cxn ang="T8">
                  <a:pos x="T0" y="T1"/>
                </a:cxn>
                <a:cxn ang="T9">
                  <a:pos x="T2" y="T3"/>
                </a:cxn>
                <a:cxn ang="T10">
                  <a:pos x="T4" y="T5"/>
                </a:cxn>
                <a:cxn ang="T11">
                  <a:pos x="T6" y="T7"/>
                </a:cxn>
              </a:cxnLst>
              <a:rect l="T12" t="T13" r="T14" b="T15"/>
              <a:pathLst>
                <a:path w="1981200" h="692728">
                  <a:moveTo>
                    <a:pt x="1981200" y="0"/>
                  </a:moveTo>
                  <a:cubicBezTo>
                    <a:pt x="1876136" y="75046"/>
                    <a:pt x="1771073" y="150092"/>
                    <a:pt x="1565564" y="207819"/>
                  </a:cubicBezTo>
                  <a:cubicBezTo>
                    <a:pt x="1360055" y="265546"/>
                    <a:pt x="1009072" y="265546"/>
                    <a:pt x="748145" y="346364"/>
                  </a:cubicBezTo>
                  <a:cubicBezTo>
                    <a:pt x="487218" y="427182"/>
                    <a:pt x="243609" y="559955"/>
                    <a:pt x="0" y="692728"/>
                  </a:cubicBezTo>
                </a:path>
              </a:pathLst>
            </a:custGeom>
            <a:noFill/>
            <a:ln w="57150" algn="ctr">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000000"/>
                </a:solidFill>
              </a:endParaRPr>
            </a:p>
          </p:txBody>
        </p:sp>
        <p:sp>
          <p:nvSpPr>
            <p:cNvPr id="10" name="Hình Chữ nhật 41"/>
            <p:cNvSpPr>
              <a:spLocks noChangeArrowheads="1"/>
            </p:cNvSpPr>
            <p:nvPr/>
          </p:nvSpPr>
          <p:spPr bwMode="auto">
            <a:xfrm rot="79939">
              <a:off x="404" y="2806"/>
              <a:ext cx="538"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fontAlgn="base">
                <a:spcBef>
                  <a:spcPct val="0"/>
                </a:spcBef>
                <a:spcAft>
                  <a:spcPct val="0"/>
                </a:spcAft>
              </a:pPr>
              <a:r>
                <a:rPr lang="en-US" sz="2000" b="1" smtClean="0">
                  <a:solidFill>
                    <a:srgbClr val="000099"/>
                  </a:solidFill>
                  <a:latin typeface="Times New Roman" pitchFamily="18" charset="0"/>
                </a:rPr>
                <a:t>chục</a:t>
              </a:r>
            </a:p>
          </p:txBody>
        </p:sp>
        <p:sp>
          <p:nvSpPr>
            <p:cNvPr id="11" name="Hình tự do 29"/>
            <p:cNvSpPr>
              <a:spLocks noChangeArrowheads="1"/>
            </p:cNvSpPr>
            <p:nvPr/>
          </p:nvSpPr>
          <p:spPr bwMode="auto">
            <a:xfrm rot="498055">
              <a:off x="535" y="3109"/>
              <a:ext cx="645" cy="374"/>
            </a:xfrm>
            <a:custGeom>
              <a:avLst/>
              <a:gdLst>
                <a:gd name="T0" fmla="*/ 1797050 w 1981200"/>
                <a:gd name="T1" fmla="*/ 0 h 692728"/>
                <a:gd name="T2" fmla="*/ 1420047 w 1981200"/>
                <a:gd name="T3" fmla="*/ 207646 h 692728"/>
                <a:gd name="T4" fmla="*/ 678606 w 1981200"/>
                <a:gd name="T5" fmla="*/ 346075 h 692728"/>
                <a:gd name="T6" fmla="*/ 0 w 1981200"/>
                <a:gd name="T7" fmla="*/ 692150 h 692728"/>
                <a:gd name="T8" fmla="*/ 0 60000 65536"/>
                <a:gd name="T9" fmla="*/ 0 60000 65536"/>
                <a:gd name="T10" fmla="*/ 0 60000 65536"/>
                <a:gd name="T11" fmla="*/ 0 60000 65536"/>
                <a:gd name="T12" fmla="*/ 0 w 1981200"/>
                <a:gd name="T13" fmla="*/ 0 h 692728"/>
                <a:gd name="T14" fmla="*/ 1981200 w 1981200"/>
                <a:gd name="T15" fmla="*/ 692728 h 692728"/>
              </a:gdLst>
              <a:ahLst/>
              <a:cxnLst>
                <a:cxn ang="T8">
                  <a:pos x="T0" y="T1"/>
                </a:cxn>
                <a:cxn ang="T9">
                  <a:pos x="T2" y="T3"/>
                </a:cxn>
                <a:cxn ang="T10">
                  <a:pos x="T4" y="T5"/>
                </a:cxn>
                <a:cxn ang="T11">
                  <a:pos x="T6" y="T7"/>
                </a:cxn>
              </a:cxnLst>
              <a:rect l="T12" t="T13" r="T14" b="T15"/>
              <a:pathLst>
                <a:path w="1981200" h="692728">
                  <a:moveTo>
                    <a:pt x="1981200" y="0"/>
                  </a:moveTo>
                  <a:cubicBezTo>
                    <a:pt x="1876136" y="75046"/>
                    <a:pt x="1771073" y="150092"/>
                    <a:pt x="1565564" y="207819"/>
                  </a:cubicBezTo>
                  <a:cubicBezTo>
                    <a:pt x="1360055" y="265546"/>
                    <a:pt x="1009072" y="265546"/>
                    <a:pt x="748145" y="346364"/>
                  </a:cubicBezTo>
                  <a:cubicBezTo>
                    <a:pt x="487218" y="427182"/>
                    <a:pt x="243609" y="559955"/>
                    <a:pt x="0" y="692728"/>
                  </a:cubicBezTo>
                </a:path>
              </a:pathLst>
            </a:custGeom>
            <a:noFill/>
            <a:ln w="57150" algn="ctr">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000000"/>
                </a:solidFill>
              </a:endParaRPr>
            </a:p>
          </p:txBody>
        </p:sp>
        <p:sp>
          <p:nvSpPr>
            <p:cNvPr id="12" name="Hình tự do 29"/>
            <p:cNvSpPr>
              <a:spLocks noChangeArrowheads="1"/>
            </p:cNvSpPr>
            <p:nvPr/>
          </p:nvSpPr>
          <p:spPr bwMode="auto">
            <a:xfrm rot="3910507">
              <a:off x="562" y="2693"/>
              <a:ext cx="645" cy="374"/>
            </a:xfrm>
            <a:custGeom>
              <a:avLst/>
              <a:gdLst>
                <a:gd name="T0" fmla="*/ 1797050 w 1981200"/>
                <a:gd name="T1" fmla="*/ 0 h 692728"/>
                <a:gd name="T2" fmla="*/ 1420047 w 1981200"/>
                <a:gd name="T3" fmla="*/ 207646 h 692728"/>
                <a:gd name="T4" fmla="*/ 678606 w 1981200"/>
                <a:gd name="T5" fmla="*/ 346075 h 692728"/>
                <a:gd name="T6" fmla="*/ 0 w 1981200"/>
                <a:gd name="T7" fmla="*/ 692150 h 692728"/>
                <a:gd name="T8" fmla="*/ 0 60000 65536"/>
                <a:gd name="T9" fmla="*/ 0 60000 65536"/>
                <a:gd name="T10" fmla="*/ 0 60000 65536"/>
                <a:gd name="T11" fmla="*/ 0 60000 65536"/>
                <a:gd name="T12" fmla="*/ 0 w 1981200"/>
                <a:gd name="T13" fmla="*/ 0 h 692728"/>
                <a:gd name="T14" fmla="*/ 1981200 w 1981200"/>
                <a:gd name="T15" fmla="*/ 692728 h 692728"/>
              </a:gdLst>
              <a:ahLst/>
              <a:cxnLst>
                <a:cxn ang="T8">
                  <a:pos x="T0" y="T1"/>
                </a:cxn>
                <a:cxn ang="T9">
                  <a:pos x="T2" y="T3"/>
                </a:cxn>
                <a:cxn ang="T10">
                  <a:pos x="T4" y="T5"/>
                </a:cxn>
                <a:cxn ang="T11">
                  <a:pos x="T6" y="T7"/>
                </a:cxn>
              </a:cxnLst>
              <a:rect l="T12" t="T13" r="T14" b="T15"/>
              <a:pathLst>
                <a:path w="1981200" h="692728">
                  <a:moveTo>
                    <a:pt x="1981200" y="0"/>
                  </a:moveTo>
                  <a:cubicBezTo>
                    <a:pt x="1876136" y="75046"/>
                    <a:pt x="1771073" y="150092"/>
                    <a:pt x="1565564" y="207819"/>
                  </a:cubicBezTo>
                  <a:cubicBezTo>
                    <a:pt x="1360055" y="265546"/>
                    <a:pt x="1009072" y="265546"/>
                    <a:pt x="748145" y="346364"/>
                  </a:cubicBezTo>
                  <a:cubicBezTo>
                    <a:pt x="487218" y="427182"/>
                    <a:pt x="243609" y="559955"/>
                    <a:pt x="0" y="692728"/>
                  </a:cubicBezTo>
                </a:path>
              </a:pathLst>
            </a:custGeom>
            <a:noFill/>
            <a:ln w="57150" algn="ctr">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anchor="ctr"/>
            <a:lstStyle/>
            <a:p>
              <a:pPr algn="ctr" fontAlgn="base">
                <a:spcBef>
                  <a:spcPct val="0"/>
                </a:spcBef>
                <a:spcAft>
                  <a:spcPct val="0"/>
                </a:spcAft>
                <a:defRPr/>
              </a:pPr>
              <a:endParaRPr lang="en-US">
                <a:solidFill>
                  <a:srgbClr val="000000"/>
                </a:solidFill>
              </a:endParaRPr>
            </a:p>
          </p:txBody>
        </p:sp>
        <p:sp>
          <p:nvSpPr>
            <p:cNvPr id="13" name="Hình Chữ nhật 41"/>
            <p:cNvSpPr>
              <a:spLocks noChangeArrowheads="1"/>
            </p:cNvSpPr>
            <p:nvPr/>
          </p:nvSpPr>
          <p:spPr bwMode="auto">
            <a:xfrm rot="2386505">
              <a:off x="564" y="2598"/>
              <a:ext cx="685"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fontAlgn="base">
                <a:spcBef>
                  <a:spcPct val="0"/>
                </a:spcBef>
                <a:spcAft>
                  <a:spcPct val="0"/>
                </a:spcAft>
              </a:pPr>
              <a:r>
                <a:rPr lang="en-US" sz="2000" b="1" smtClean="0">
                  <a:solidFill>
                    <a:srgbClr val="000099"/>
                  </a:solidFill>
                  <a:latin typeface="Times New Roman" pitchFamily="18" charset="0"/>
                </a:rPr>
                <a:t>đơn vị</a:t>
              </a:r>
            </a:p>
          </p:txBody>
        </p:sp>
        <p:sp>
          <p:nvSpPr>
            <p:cNvPr id="14" name="Hình Chữ nhật 41"/>
            <p:cNvSpPr>
              <a:spLocks noChangeArrowheads="1"/>
            </p:cNvSpPr>
            <p:nvPr/>
          </p:nvSpPr>
          <p:spPr bwMode="auto">
            <a:xfrm rot="-1123846">
              <a:off x="407" y="3090"/>
              <a:ext cx="538"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fontAlgn="base">
                <a:spcBef>
                  <a:spcPct val="0"/>
                </a:spcBef>
                <a:spcAft>
                  <a:spcPct val="0"/>
                </a:spcAft>
              </a:pPr>
              <a:r>
                <a:rPr lang="en-US" sz="2000" b="1" smtClean="0">
                  <a:solidFill>
                    <a:srgbClr val="000099"/>
                  </a:solidFill>
                  <a:latin typeface="Times New Roman" pitchFamily="18" charset="0"/>
                </a:rPr>
                <a:t>trăm</a:t>
              </a:r>
            </a:p>
          </p:txBody>
        </p:sp>
        <p:sp>
          <p:nvSpPr>
            <p:cNvPr id="15" name="Hình tự do 29"/>
            <p:cNvSpPr>
              <a:spLocks noChangeArrowheads="1"/>
            </p:cNvSpPr>
            <p:nvPr/>
          </p:nvSpPr>
          <p:spPr bwMode="auto">
            <a:xfrm rot="9808456">
              <a:off x="629" y="3237"/>
              <a:ext cx="645" cy="374"/>
            </a:xfrm>
            <a:custGeom>
              <a:avLst/>
              <a:gdLst>
                <a:gd name="T0" fmla="*/ 1797050 w 1981200"/>
                <a:gd name="T1" fmla="*/ 0 h 692728"/>
                <a:gd name="T2" fmla="*/ 1420047 w 1981200"/>
                <a:gd name="T3" fmla="*/ 207646 h 692728"/>
                <a:gd name="T4" fmla="*/ 678606 w 1981200"/>
                <a:gd name="T5" fmla="*/ 346075 h 692728"/>
                <a:gd name="T6" fmla="*/ 0 w 1981200"/>
                <a:gd name="T7" fmla="*/ 692150 h 692728"/>
                <a:gd name="T8" fmla="*/ 0 60000 65536"/>
                <a:gd name="T9" fmla="*/ 0 60000 65536"/>
                <a:gd name="T10" fmla="*/ 0 60000 65536"/>
                <a:gd name="T11" fmla="*/ 0 60000 65536"/>
                <a:gd name="T12" fmla="*/ 0 w 1981200"/>
                <a:gd name="T13" fmla="*/ 0 h 692728"/>
                <a:gd name="T14" fmla="*/ 1981200 w 1981200"/>
                <a:gd name="T15" fmla="*/ 692728 h 692728"/>
              </a:gdLst>
              <a:ahLst/>
              <a:cxnLst>
                <a:cxn ang="T8">
                  <a:pos x="T0" y="T1"/>
                </a:cxn>
                <a:cxn ang="T9">
                  <a:pos x="T2" y="T3"/>
                </a:cxn>
                <a:cxn ang="T10">
                  <a:pos x="T4" y="T5"/>
                </a:cxn>
                <a:cxn ang="T11">
                  <a:pos x="T6" y="T7"/>
                </a:cxn>
              </a:cxnLst>
              <a:rect l="T12" t="T13" r="T14" b="T15"/>
              <a:pathLst>
                <a:path w="1981200" h="692728">
                  <a:moveTo>
                    <a:pt x="1981200" y="0"/>
                  </a:moveTo>
                  <a:cubicBezTo>
                    <a:pt x="1876136" y="75046"/>
                    <a:pt x="1771073" y="150092"/>
                    <a:pt x="1565564" y="207819"/>
                  </a:cubicBezTo>
                  <a:cubicBezTo>
                    <a:pt x="1360055" y="265546"/>
                    <a:pt x="1009072" y="265546"/>
                    <a:pt x="748145" y="346364"/>
                  </a:cubicBezTo>
                  <a:cubicBezTo>
                    <a:pt x="487218" y="427182"/>
                    <a:pt x="243609" y="559955"/>
                    <a:pt x="0" y="692728"/>
                  </a:cubicBezTo>
                </a:path>
              </a:pathLst>
            </a:custGeom>
            <a:noFill/>
            <a:ln w="57150" algn="ctr">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rot="10800000" anchor="ctr"/>
            <a:lstStyle/>
            <a:p>
              <a:pPr algn="ctr" fontAlgn="base">
                <a:spcBef>
                  <a:spcPct val="0"/>
                </a:spcBef>
                <a:spcAft>
                  <a:spcPct val="0"/>
                </a:spcAft>
                <a:defRPr/>
              </a:pPr>
              <a:endParaRPr lang="en-US">
                <a:solidFill>
                  <a:srgbClr val="000000"/>
                </a:solidFill>
              </a:endParaRPr>
            </a:p>
          </p:txBody>
        </p:sp>
      </p:grpSp>
      <p:grpSp>
        <p:nvGrpSpPr>
          <p:cNvPr id="17496" name="Group 88"/>
          <p:cNvGrpSpPr>
            <a:grpSpLocks/>
          </p:cNvGrpSpPr>
          <p:nvPr/>
        </p:nvGrpSpPr>
        <p:grpSpPr bwMode="auto">
          <a:xfrm>
            <a:off x="941388" y="919163"/>
            <a:ext cx="2790825" cy="1798637"/>
            <a:chOff x="620" y="552"/>
            <a:chExt cx="1758" cy="1133"/>
          </a:xfrm>
        </p:grpSpPr>
        <p:sp>
          <p:nvSpPr>
            <p:cNvPr id="42" name="Hình Chữ nhật 41"/>
            <p:cNvSpPr>
              <a:spLocks noChangeArrowheads="1"/>
            </p:cNvSpPr>
            <p:nvPr/>
          </p:nvSpPr>
          <p:spPr bwMode="auto">
            <a:xfrm rot="-1390635">
              <a:off x="1564" y="906"/>
              <a:ext cx="814"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fontAlgn="base">
                <a:spcBef>
                  <a:spcPct val="0"/>
                </a:spcBef>
                <a:spcAft>
                  <a:spcPct val="0"/>
                </a:spcAft>
              </a:pPr>
              <a:r>
                <a:rPr lang="en-US" sz="2000" b="1" smtClean="0">
                  <a:solidFill>
                    <a:srgbClr val="000099"/>
                  </a:solidFill>
                  <a:latin typeface="Times New Roman" pitchFamily="18" charset="0"/>
                </a:rPr>
                <a:t>thứ nhất</a:t>
              </a:r>
            </a:p>
          </p:txBody>
        </p:sp>
        <p:grpSp>
          <p:nvGrpSpPr>
            <p:cNvPr id="17491" name="Group 83"/>
            <p:cNvGrpSpPr>
              <a:grpSpLocks/>
            </p:cNvGrpSpPr>
            <p:nvPr/>
          </p:nvGrpSpPr>
          <p:grpSpPr bwMode="auto">
            <a:xfrm>
              <a:off x="620" y="552"/>
              <a:ext cx="1731" cy="1133"/>
              <a:chOff x="620" y="993"/>
              <a:chExt cx="1731" cy="1133"/>
            </a:xfrm>
          </p:grpSpPr>
          <p:sp>
            <p:nvSpPr>
              <p:cNvPr id="17411" name="Freeform 6"/>
              <p:cNvSpPr>
                <a:spLocks/>
              </p:cNvSpPr>
              <p:nvPr/>
            </p:nvSpPr>
            <p:spPr bwMode="auto">
              <a:xfrm rot="14494797">
                <a:off x="1575" y="904"/>
                <a:ext cx="581" cy="970"/>
              </a:xfrm>
              <a:custGeom>
                <a:avLst/>
                <a:gdLst>
                  <a:gd name="T0" fmla="*/ 0 w 240"/>
                  <a:gd name="T1" fmla="*/ 0 h 1008"/>
                  <a:gd name="T2" fmla="*/ 241935038 w 240"/>
                  <a:gd name="T3" fmla="*/ 241935041 h 1008"/>
                  <a:gd name="T4" fmla="*/ 362902507 w 240"/>
                  <a:gd name="T5" fmla="*/ 846772692 h 1008"/>
                  <a:gd name="T6" fmla="*/ 483870075 w 240"/>
                  <a:gd name="T7" fmla="*/ 2147483647 h 1008"/>
                  <a:gd name="T8" fmla="*/ 604837545 w 240"/>
                  <a:gd name="T9" fmla="*/ 2147483647 h 1008"/>
                  <a:gd name="T10" fmla="*/ 0 60000 65536"/>
                  <a:gd name="T11" fmla="*/ 0 60000 65536"/>
                  <a:gd name="T12" fmla="*/ 0 60000 65536"/>
                  <a:gd name="T13" fmla="*/ 0 60000 65536"/>
                  <a:gd name="T14" fmla="*/ 0 60000 65536"/>
                  <a:gd name="T15" fmla="*/ 0 w 240"/>
                  <a:gd name="T16" fmla="*/ 0 h 1008"/>
                  <a:gd name="T17" fmla="*/ 240 w 240"/>
                  <a:gd name="T18" fmla="*/ 1008 h 1008"/>
                </a:gdLst>
                <a:ahLst/>
                <a:cxnLst>
                  <a:cxn ang="T10">
                    <a:pos x="T0" y="T1"/>
                  </a:cxn>
                  <a:cxn ang="T11">
                    <a:pos x="T2" y="T3"/>
                  </a:cxn>
                  <a:cxn ang="T12">
                    <a:pos x="T4" y="T5"/>
                  </a:cxn>
                  <a:cxn ang="T13">
                    <a:pos x="T6" y="T7"/>
                  </a:cxn>
                  <a:cxn ang="T14">
                    <a:pos x="T8" y="T9"/>
                  </a:cxn>
                </a:cxnLst>
                <a:rect l="T15" t="T16" r="T17" b="T18"/>
                <a:pathLst>
                  <a:path w="240" h="1008">
                    <a:moveTo>
                      <a:pt x="0" y="0"/>
                    </a:moveTo>
                    <a:cubicBezTo>
                      <a:pt x="36" y="20"/>
                      <a:pt x="72" y="40"/>
                      <a:pt x="96" y="96"/>
                    </a:cubicBezTo>
                    <a:cubicBezTo>
                      <a:pt x="120" y="152"/>
                      <a:pt x="128" y="208"/>
                      <a:pt x="144" y="336"/>
                    </a:cubicBezTo>
                    <a:cubicBezTo>
                      <a:pt x="160" y="464"/>
                      <a:pt x="176" y="752"/>
                      <a:pt x="192" y="864"/>
                    </a:cubicBezTo>
                    <a:cubicBezTo>
                      <a:pt x="208" y="976"/>
                      <a:pt x="224" y="992"/>
                      <a:pt x="240" y="1008"/>
                    </a:cubicBezTo>
                  </a:path>
                </a:pathLst>
              </a:cu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vert="eaVert"/>
              <a:lstStyle/>
              <a:p>
                <a:pPr fontAlgn="base">
                  <a:spcBef>
                    <a:spcPct val="0"/>
                  </a:spcBef>
                  <a:spcAft>
                    <a:spcPct val="0"/>
                  </a:spcAft>
                </a:pPr>
                <a:endParaRPr lang="en-US" smtClean="0">
                  <a:solidFill>
                    <a:srgbClr val="000000"/>
                  </a:solidFill>
                </a:endParaRPr>
              </a:p>
            </p:txBody>
          </p:sp>
          <p:sp>
            <p:nvSpPr>
              <p:cNvPr id="17485" name="Freeform 6"/>
              <p:cNvSpPr>
                <a:spLocks/>
              </p:cNvSpPr>
              <p:nvPr/>
            </p:nvSpPr>
            <p:spPr bwMode="auto">
              <a:xfrm rot="10307276">
                <a:off x="963" y="1103"/>
                <a:ext cx="517" cy="751"/>
              </a:xfrm>
              <a:custGeom>
                <a:avLst/>
                <a:gdLst>
                  <a:gd name="T0" fmla="*/ 0 w 240"/>
                  <a:gd name="T1" fmla="*/ 0 h 1008"/>
                  <a:gd name="T2" fmla="*/ 241935038 w 240"/>
                  <a:gd name="T3" fmla="*/ 241935041 h 1008"/>
                  <a:gd name="T4" fmla="*/ 362902507 w 240"/>
                  <a:gd name="T5" fmla="*/ 846772692 h 1008"/>
                  <a:gd name="T6" fmla="*/ 483870075 w 240"/>
                  <a:gd name="T7" fmla="*/ 2147483647 h 1008"/>
                  <a:gd name="T8" fmla="*/ 604837545 w 240"/>
                  <a:gd name="T9" fmla="*/ 2147483647 h 1008"/>
                  <a:gd name="T10" fmla="*/ 0 60000 65536"/>
                  <a:gd name="T11" fmla="*/ 0 60000 65536"/>
                  <a:gd name="T12" fmla="*/ 0 60000 65536"/>
                  <a:gd name="T13" fmla="*/ 0 60000 65536"/>
                  <a:gd name="T14" fmla="*/ 0 60000 65536"/>
                  <a:gd name="T15" fmla="*/ 0 w 240"/>
                  <a:gd name="T16" fmla="*/ 0 h 1008"/>
                  <a:gd name="T17" fmla="*/ 240 w 240"/>
                  <a:gd name="T18" fmla="*/ 1008 h 1008"/>
                </a:gdLst>
                <a:ahLst/>
                <a:cxnLst>
                  <a:cxn ang="T10">
                    <a:pos x="T0" y="T1"/>
                  </a:cxn>
                  <a:cxn ang="T11">
                    <a:pos x="T2" y="T3"/>
                  </a:cxn>
                  <a:cxn ang="T12">
                    <a:pos x="T4" y="T5"/>
                  </a:cxn>
                  <a:cxn ang="T13">
                    <a:pos x="T6" y="T7"/>
                  </a:cxn>
                  <a:cxn ang="T14">
                    <a:pos x="T8" y="T9"/>
                  </a:cxn>
                </a:cxnLst>
                <a:rect l="T15" t="T16" r="T17" b="T18"/>
                <a:pathLst>
                  <a:path w="240" h="1008">
                    <a:moveTo>
                      <a:pt x="0" y="0"/>
                    </a:moveTo>
                    <a:cubicBezTo>
                      <a:pt x="36" y="20"/>
                      <a:pt x="72" y="40"/>
                      <a:pt x="96" y="96"/>
                    </a:cubicBezTo>
                    <a:cubicBezTo>
                      <a:pt x="120" y="152"/>
                      <a:pt x="128" y="208"/>
                      <a:pt x="144" y="336"/>
                    </a:cubicBezTo>
                    <a:cubicBezTo>
                      <a:pt x="160" y="464"/>
                      <a:pt x="176" y="752"/>
                      <a:pt x="192" y="864"/>
                    </a:cubicBezTo>
                    <a:cubicBezTo>
                      <a:pt x="208" y="976"/>
                      <a:pt x="224" y="992"/>
                      <a:pt x="240" y="1008"/>
                    </a:cubicBezTo>
                  </a:path>
                </a:pathLst>
              </a:cu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pPr fontAlgn="base">
                  <a:spcBef>
                    <a:spcPct val="0"/>
                  </a:spcBef>
                  <a:spcAft>
                    <a:spcPct val="0"/>
                  </a:spcAft>
                </a:pPr>
                <a:endParaRPr lang="en-US" smtClean="0">
                  <a:solidFill>
                    <a:srgbClr val="000000"/>
                  </a:solidFill>
                </a:endParaRPr>
              </a:p>
            </p:txBody>
          </p:sp>
          <p:sp>
            <p:nvSpPr>
              <p:cNvPr id="17" name="Hình Chữ nhật 41"/>
              <p:cNvSpPr>
                <a:spLocks noChangeArrowheads="1"/>
              </p:cNvSpPr>
              <p:nvPr/>
            </p:nvSpPr>
            <p:spPr bwMode="auto">
              <a:xfrm rot="-2591156">
                <a:off x="1355" y="1068"/>
                <a:ext cx="814"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fontAlgn="base">
                  <a:spcBef>
                    <a:spcPct val="0"/>
                  </a:spcBef>
                  <a:spcAft>
                    <a:spcPct val="0"/>
                  </a:spcAft>
                </a:pPr>
                <a:r>
                  <a:rPr lang="en-US" sz="2000" b="1" smtClean="0">
                    <a:solidFill>
                      <a:srgbClr val="000099"/>
                    </a:solidFill>
                    <a:latin typeface="Times New Roman" pitchFamily="18" charset="0"/>
                  </a:rPr>
                  <a:t>thứ hai</a:t>
                </a:r>
              </a:p>
            </p:txBody>
          </p:sp>
          <p:sp>
            <p:nvSpPr>
              <p:cNvPr id="17487" name="Freeform 6"/>
              <p:cNvSpPr>
                <a:spLocks/>
              </p:cNvSpPr>
              <p:nvPr/>
            </p:nvSpPr>
            <p:spPr bwMode="auto">
              <a:xfrm rot="8106405">
                <a:off x="849" y="1375"/>
                <a:ext cx="517" cy="751"/>
              </a:xfrm>
              <a:custGeom>
                <a:avLst/>
                <a:gdLst>
                  <a:gd name="T0" fmla="*/ 0 w 240"/>
                  <a:gd name="T1" fmla="*/ 0 h 1008"/>
                  <a:gd name="T2" fmla="*/ 241935038 w 240"/>
                  <a:gd name="T3" fmla="*/ 241935041 h 1008"/>
                  <a:gd name="T4" fmla="*/ 362902507 w 240"/>
                  <a:gd name="T5" fmla="*/ 846772692 h 1008"/>
                  <a:gd name="T6" fmla="*/ 483870075 w 240"/>
                  <a:gd name="T7" fmla="*/ 2147483647 h 1008"/>
                  <a:gd name="T8" fmla="*/ 604837545 w 240"/>
                  <a:gd name="T9" fmla="*/ 2147483647 h 1008"/>
                  <a:gd name="T10" fmla="*/ 0 60000 65536"/>
                  <a:gd name="T11" fmla="*/ 0 60000 65536"/>
                  <a:gd name="T12" fmla="*/ 0 60000 65536"/>
                  <a:gd name="T13" fmla="*/ 0 60000 65536"/>
                  <a:gd name="T14" fmla="*/ 0 60000 65536"/>
                  <a:gd name="T15" fmla="*/ 0 w 240"/>
                  <a:gd name="T16" fmla="*/ 0 h 1008"/>
                  <a:gd name="T17" fmla="*/ 240 w 240"/>
                  <a:gd name="T18" fmla="*/ 1008 h 1008"/>
                </a:gdLst>
                <a:ahLst/>
                <a:cxnLst>
                  <a:cxn ang="T10">
                    <a:pos x="T0" y="T1"/>
                  </a:cxn>
                  <a:cxn ang="T11">
                    <a:pos x="T2" y="T3"/>
                  </a:cxn>
                  <a:cxn ang="T12">
                    <a:pos x="T4" y="T5"/>
                  </a:cxn>
                  <a:cxn ang="T13">
                    <a:pos x="T6" y="T7"/>
                  </a:cxn>
                  <a:cxn ang="T14">
                    <a:pos x="T8" y="T9"/>
                  </a:cxn>
                </a:cxnLst>
                <a:rect l="T15" t="T16" r="T17" b="T18"/>
                <a:pathLst>
                  <a:path w="240" h="1008">
                    <a:moveTo>
                      <a:pt x="0" y="0"/>
                    </a:moveTo>
                    <a:cubicBezTo>
                      <a:pt x="36" y="20"/>
                      <a:pt x="72" y="40"/>
                      <a:pt x="96" y="96"/>
                    </a:cubicBezTo>
                    <a:cubicBezTo>
                      <a:pt x="120" y="152"/>
                      <a:pt x="128" y="208"/>
                      <a:pt x="144" y="336"/>
                    </a:cubicBezTo>
                    <a:cubicBezTo>
                      <a:pt x="160" y="464"/>
                      <a:pt x="176" y="752"/>
                      <a:pt x="192" y="864"/>
                    </a:cubicBezTo>
                    <a:cubicBezTo>
                      <a:pt x="208" y="976"/>
                      <a:pt x="224" y="992"/>
                      <a:pt x="240" y="1008"/>
                    </a:cubicBezTo>
                  </a:path>
                </a:pathLst>
              </a:cu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a:lstStyle/>
              <a:p>
                <a:pPr fontAlgn="base">
                  <a:spcBef>
                    <a:spcPct val="0"/>
                  </a:spcBef>
                  <a:spcAft>
                    <a:spcPct val="0"/>
                  </a:spcAft>
                </a:pPr>
                <a:endParaRPr lang="en-US" smtClean="0">
                  <a:solidFill>
                    <a:srgbClr val="000000"/>
                  </a:solidFill>
                </a:endParaRPr>
              </a:p>
            </p:txBody>
          </p:sp>
          <p:sp>
            <p:nvSpPr>
              <p:cNvPr id="18" name="Hình Chữ nhật 41"/>
              <p:cNvSpPr>
                <a:spLocks noChangeArrowheads="1"/>
              </p:cNvSpPr>
              <p:nvPr/>
            </p:nvSpPr>
            <p:spPr bwMode="auto">
              <a:xfrm rot="3914538">
                <a:off x="819" y="1278"/>
                <a:ext cx="814"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fontAlgn="base">
                  <a:spcBef>
                    <a:spcPct val="0"/>
                  </a:spcBef>
                  <a:spcAft>
                    <a:spcPct val="0"/>
                  </a:spcAft>
                </a:pPr>
                <a:r>
                  <a:rPr lang="en-US" sz="2000" b="1" smtClean="0">
                    <a:solidFill>
                      <a:srgbClr val="000099"/>
                    </a:solidFill>
                    <a:latin typeface="Times New Roman" pitchFamily="18" charset="0"/>
                  </a:rPr>
                  <a:t>thứ ba</a:t>
                </a:r>
              </a:p>
            </p:txBody>
          </p:sp>
          <p:sp>
            <p:nvSpPr>
              <p:cNvPr id="17489" name="Freeform 6"/>
              <p:cNvSpPr>
                <a:spLocks/>
              </p:cNvSpPr>
              <p:nvPr/>
            </p:nvSpPr>
            <p:spPr bwMode="auto">
              <a:xfrm rot="5400000">
                <a:off x="1692" y="1177"/>
                <a:ext cx="517" cy="751"/>
              </a:xfrm>
              <a:custGeom>
                <a:avLst/>
                <a:gdLst>
                  <a:gd name="T0" fmla="*/ 0 w 240"/>
                  <a:gd name="T1" fmla="*/ 0 h 1008"/>
                  <a:gd name="T2" fmla="*/ 241935038 w 240"/>
                  <a:gd name="T3" fmla="*/ 241935041 h 1008"/>
                  <a:gd name="T4" fmla="*/ 362902507 w 240"/>
                  <a:gd name="T5" fmla="*/ 846772692 h 1008"/>
                  <a:gd name="T6" fmla="*/ 483870075 w 240"/>
                  <a:gd name="T7" fmla="*/ 2147483647 h 1008"/>
                  <a:gd name="T8" fmla="*/ 604837545 w 240"/>
                  <a:gd name="T9" fmla="*/ 2147483647 h 1008"/>
                  <a:gd name="T10" fmla="*/ 0 60000 65536"/>
                  <a:gd name="T11" fmla="*/ 0 60000 65536"/>
                  <a:gd name="T12" fmla="*/ 0 60000 65536"/>
                  <a:gd name="T13" fmla="*/ 0 60000 65536"/>
                  <a:gd name="T14" fmla="*/ 0 60000 65536"/>
                  <a:gd name="T15" fmla="*/ 0 w 240"/>
                  <a:gd name="T16" fmla="*/ 0 h 1008"/>
                  <a:gd name="T17" fmla="*/ 240 w 240"/>
                  <a:gd name="T18" fmla="*/ 1008 h 1008"/>
                </a:gdLst>
                <a:ahLst/>
                <a:cxnLst>
                  <a:cxn ang="T10">
                    <a:pos x="T0" y="T1"/>
                  </a:cxn>
                  <a:cxn ang="T11">
                    <a:pos x="T2" y="T3"/>
                  </a:cxn>
                  <a:cxn ang="T12">
                    <a:pos x="T4" y="T5"/>
                  </a:cxn>
                  <a:cxn ang="T13">
                    <a:pos x="T6" y="T7"/>
                  </a:cxn>
                  <a:cxn ang="T14">
                    <a:pos x="T8" y="T9"/>
                  </a:cxn>
                </a:cxnLst>
                <a:rect l="T15" t="T16" r="T17" b="T18"/>
                <a:pathLst>
                  <a:path w="240" h="1008">
                    <a:moveTo>
                      <a:pt x="0" y="0"/>
                    </a:moveTo>
                    <a:cubicBezTo>
                      <a:pt x="36" y="20"/>
                      <a:pt x="72" y="40"/>
                      <a:pt x="96" y="96"/>
                    </a:cubicBezTo>
                    <a:cubicBezTo>
                      <a:pt x="120" y="152"/>
                      <a:pt x="128" y="208"/>
                      <a:pt x="144" y="336"/>
                    </a:cubicBezTo>
                    <a:cubicBezTo>
                      <a:pt x="160" y="464"/>
                      <a:pt x="176" y="752"/>
                      <a:pt x="192" y="864"/>
                    </a:cubicBezTo>
                    <a:cubicBezTo>
                      <a:pt x="208" y="976"/>
                      <a:pt x="224" y="992"/>
                      <a:pt x="240" y="1008"/>
                    </a:cubicBezTo>
                  </a:path>
                </a:pathLst>
              </a:custGeom>
              <a:noFill/>
              <a:ln w="57150">
                <a:solidFill>
                  <a:srgbClr val="FF6600"/>
                </a:solidFill>
                <a:round/>
                <a:headEnd/>
                <a:tailEnd/>
              </a:ln>
              <a:extLst>
                <a:ext uri="{909E8E84-426E-40DD-AFC4-6F175D3DCCD1}">
                  <a14:hiddenFill xmlns:a14="http://schemas.microsoft.com/office/drawing/2010/main">
                    <a:solidFill>
                      <a:srgbClr val="FFFFFF"/>
                    </a:solidFill>
                  </a14:hiddenFill>
                </a:ext>
              </a:extLst>
            </p:spPr>
            <p:txBody>
              <a:bodyPr rot="10800000" vert="eaVert"/>
              <a:lstStyle/>
              <a:p>
                <a:pPr fontAlgn="base">
                  <a:spcBef>
                    <a:spcPct val="0"/>
                  </a:spcBef>
                  <a:spcAft>
                    <a:spcPct val="0"/>
                  </a:spcAft>
                </a:pPr>
                <a:endParaRPr lang="en-US" smtClean="0">
                  <a:solidFill>
                    <a:srgbClr val="000000"/>
                  </a:solidFill>
                </a:endParaRPr>
              </a:p>
            </p:txBody>
          </p:sp>
          <p:sp>
            <p:nvSpPr>
              <p:cNvPr id="19" name="Hình Chữ nhật 41"/>
              <p:cNvSpPr>
                <a:spLocks noChangeArrowheads="1"/>
              </p:cNvSpPr>
              <p:nvPr/>
            </p:nvSpPr>
            <p:spPr bwMode="auto">
              <a:xfrm rot="1811451">
                <a:off x="620" y="1539"/>
                <a:ext cx="814"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fontAlgn="base">
                  <a:spcBef>
                    <a:spcPct val="0"/>
                  </a:spcBef>
                  <a:spcAft>
                    <a:spcPct val="0"/>
                  </a:spcAft>
                </a:pPr>
                <a:r>
                  <a:rPr lang="en-US" sz="2400" b="1" smtClean="0">
                    <a:solidFill>
                      <a:srgbClr val="000099"/>
                    </a:solidFill>
                    <a:latin typeface="Times New Roman" pitchFamily="18" charset="0"/>
                  </a:rPr>
                  <a:t>…</a:t>
                </a:r>
              </a:p>
            </p:txBody>
          </p:sp>
        </p:grpSp>
      </p:grpSp>
      <p:sp>
        <p:nvSpPr>
          <p:cNvPr id="20" name="Action Button: Home 19">
            <a:hlinkClick r:id="rId3" action="ppaction://hlinksldjump" highlightClick="1"/>
          </p:cNvPr>
          <p:cNvSpPr/>
          <p:nvPr/>
        </p:nvSpPr>
        <p:spPr>
          <a:xfrm>
            <a:off x="8303160" y="6172200"/>
            <a:ext cx="45984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83580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17495"/>
                                        </p:tgtEl>
                                        <p:attrNameLst>
                                          <p:attrName>style.visibility</p:attrName>
                                        </p:attrNameLst>
                                      </p:cBhvr>
                                      <p:to>
                                        <p:strVal val="visible"/>
                                      </p:to>
                                    </p:set>
                                    <p:animEffect transition="in" filter="wedge">
                                      <p:cBhvr>
                                        <p:cTn id="7" dur="1000"/>
                                        <p:tgtEl>
                                          <p:spTgt spid="174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7477"/>
                                        </p:tgtEl>
                                        <p:attrNameLst>
                                          <p:attrName>style.visibility</p:attrName>
                                        </p:attrNameLst>
                                      </p:cBhvr>
                                      <p:to>
                                        <p:strVal val="visible"/>
                                      </p:to>
                                    </p:set>
                                    <p:animEffect transition="in" filter="strips(downRight)">
                                      <p:cBhvr>
                                        <p:cTn id="12" dur="1000"/>
                                        <p:tgtEl>
                                          <p:spTgt spid="17477"/>
                                        </p:tgtEl>
                                      </p:cBhvr>
                                    </p:animEffect>
                                  </p:childTnLst>
                                </p:cTn>
                              </p:par>
                            </p:childTnLst>
                          </p:cTn>
                        </p:par>
                      </p:childTnLst>
                    </p:cTn>
                  </p:par>
                  <p:par>
                    <p:cTn id="13" fill="hold">
                      <p:stCondLst>
                        <p:cond delay="indefinite"/>
                      </p:stCondLst>
                      <p:childTnLst>
                        <p:par>
                          <p:cTn id="14" fill="hold" nodeType="after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17474"/>
                                        </p:tgtEl>
                                        <p:attrNameLst>
                                          <p:attrName>style.visibility</p:attrName>
                                        </p:attrNameLst>
                                      </p:cBhvr>
                                      <p:to>
                                        <p:strVal val="visible"/>
                                      </p:to>
                                    </p:set>
                                    <p:animEffect transition="in" filter="strips(downRight)">
                                      <p:cBhvr>
                                        <p:cTn id="17" dur="2000"/>
                                        <p:tgtEl>
                                          <p:spTgt spid="17474"/>
                                        </p:tgtEl>
                                      </p:cBhvr>
                                    </p:animEffect>
                                  </p:childTnLst>
                                </p:cTn>
                              </p:par>
                            </p:childTnLst>
                          </p:cTn>
                        </p:par>
                      </p:childTnLst>
                    </p:cTn>
                  </p:par>
                  <p:par>
                    <p:cTn id="18" fill="hold">
                      <p:stCondLst>
                        <p:cond delay="indefinite"/>
                      </p:stCondLst>
                      <p:childTnLst>
                        <p:par>
                          <p:cTn id="19" fill="hold" nodeType="afterGroup">
                            <p:stCondLst>
                              <p:cond delay="0"/>
                            </p:stCondLst>
                            <p:childTnLst>
                              <p:par>
                                <p:cTn id="20" presetID="18" presetClass="entr" presetSubtype="9" fill="hold" nodeType="clickEffect">
                                  <p:stCondLst>
                                    <p:cond delay="0"/>
                                  </p:stCondLst>
                                  <p:childTnLst>
                                    <p:set>
                                      <p:cBhvr>
                                        <p:cTn id="21" dur="1" fill="hold">
                                          <p:stCondLst>
                                            <p:cond delay="0"/>
                                          </p:stCondLst>
                                        </p:cTn>
                                        <p:tgtEl>
                                          <p:spTgt spid="17476"/>
                                        </p:tgtEl>
                                        <p:attrNameLst>
                                          <p:attrName>style.visibility</p:attrName>
                                        </p:attrNameLst>
                                      </p:cBhvr>
                                      <p:to>
                                        <p:strVal val="visible"/>
                                      </p:to>
                                    </p:set>
                                    <p:animEffect transition="in" filter="strips(upLeft)">
                                      <p:cBhvr>
                                        <p:cTn id="22" dur="2000"/>
                                        <p:tgtEl>
                                          <p:spTgt spid="17476"/>
                                        </p:tgtEl>
                                      </p:cBhvr>
                                    </p:animEffect>
                                  </p:childTnLst>
                                </p:cTn>
                              </p:par>
                            </p:childTnLst>
                          </p:cTn>
                        </p:par>
                      </p:childTnLst>
                    </p:cTn>
                  </p:par>
                  <p:par>
                    <p:cTn id="23" fill="hold">
                      <p:stCondLst>
                        <p:cond delay="indefinite"/>
                      </p:stCondLst>
                      <p:childTnLst>
                        <p:par>
                          <p:cTn id="24" fill="hold" nodeType="after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17475"/>
                                        </p:tgtEl>
                                        <p:attrNameLst>
                                          <p:attrName>style.visibility</p:attrName>
                                        </p:attrNameLst>
                                      </p:cBhvr>
                                      <p:to>
                                        <p:strVal val="visible"/>
                                      </p:to>
                                    </p:set>
                                    <p:animEffect transition="in" filter="strips(downRight)">
                                      <p:cBhvr>
                                        <p:cTn id="27" dur="2000"/>
                                        <p:tgtEl>
                                          <p:spTgt spid="17475"/>
                                        </p:tgtEl>
                                      </p:cBhvr>
                                    </p:animEffect>
                                  </p:childTnLst>
                                </p:cTn>
                              </p:par>
                            </p:childTnLst>
                          </p:cTn>
                        </p:par>
                      </p:childTnLst>
                    </p:cTn>
                  </p:par>
                  <p:par>
                    <p:cTn id="28" fill="hold">
                      <p:stCondLst>
                        <p:cond delay="indefinite"/>
                      </p:stCondLst>
                      <p:childTnLst>
                        <p:par>
                          <p:cTn id="29" fill="hold" nodeType="afterGroup">
                            <p:stCondLst>
                              <p:cond delay="0"/>
                            </p:stCondLst>
                            <p:childTnLst>
                              <p:par>
                                <p:cTn id="30" presetID="18" presetClass="entr" presetSubtype="12" fill="hold" nodeType="clickEffect">
                                  <p:stCondLst>
                                    <p:cond delay="0"/>
                                  </p:stCondLst>
                                  <p:childTnLst>
                                    <p:set>
                                      <p:cBhvr>
                                        <p:cTn id="31" dur="1" fill="hold">
                                          <p:stCondLst>
                                            <p:cond delay="0"/>
                                          </p:stCondLst>
                                        </p:cTn>
                                        <p:tgtEl>
                                          <p:spTgt spid="17494"/>
                                        </p:tgtEl>
                                        <p:attrNameLst>
                                          <p:attrName>style.visibility</p:attrName>
                                        </p:attrNameLst>
                                      </p:cBhvr>
                                      <p:to>
                                        <p:strVal val="visible"/>
                                      </p:to>
                                    </p:set>
                                    <p:animEffect transition="in" filter="strips(downLeft)">
                                      <p:cBhvr>
                                        <p:cTn id="32" dur="500"/>
                                        <p:tgtEl>
                                          <p:spTgt spid="17494"/>
                                        </p:tgtEl>
                                      </p:cBhvr>
                                    </p:animEffect>
                                  </p:childTnLst>
                                </p:cTn>
                              </p:par>
                            </p:childTnLst>
                          </p:cTn>
                        </p:par>
                      </p:childTnLst>
                    </p:cTn>
                  </p:par>
                  <p:par>
                    <p:cTn id="33" fill="hold">
                      <p:stCondLst>
                        <p:cond delay="indefinite"/>
                      </p:stCondLst>
                      <p:childTnLst>
                        <p:par>
                          <p:cTn id="34" fill="hold" nodeType="afterGroup">
                            <p:stCondLst>
                              <p:cond delay="0"/>
                            </p:stCondLst>
                            <p:childTnLst>
                              <p:par>
                                <p:cTn id="35" presetID="20" presetClass="entr" presetSubtype="0" fill="hold" nodeType="clickEffect">
                                  <p:stCondLst>
                                    <p:cond delay="0"/>
                                  </p:stCondLst>
                                  <p:childTnLst>
                                    <p:set>
                                      <p:cBhvr>
                                        <p:cTn id="36" dur="1" fill="hold">
                                          <p:stCondLst>
                                            <p:cond delay="0"/>
                                          </p:stCondLst>
                                        </p:cTn>
                                        <p:tgtEl>
                                          <p:spTgt spid="17492"/>
                                        </p:tgtEl>
                                        <p:attrNameLst>
                                          <p:attrName>style.visibility</p:attrName>
                                        </p:attrNameLst>
                                      </p:cBhvr>
                                      <p:to>
                                        <p:strVal val="visible"/>
                                      </p:to>
                                    </p:set>
                                    <p:animEffect transition="in" filter="wedge">
                                      <p:cBhvr>
                                        <p:cTn id="37" dur="2000"/>
                                        <p:tgtEl>
                                          <p:spTgt spid="17492"/>
                                        </p:tgtEl>
                                      </p:cBhvr>
                                    </p:animEffect>
                                  </p:childTnLst>
                                </p:cTn>
                              </p:par>
                            </p:childTnLst>
                          </p:cTn>
                        </p:par>
                      </p:childTnLst>
                    </p:cTn>
                  </p:par>
                  <p:par>
                    <p:cTn id="38" fill="hold">
                      <p:stCondLst>
                        <p:cond delay="indefinite"/>
                      </p:stCondLst>
                      <p:childTnLst>
                        <p:par>
                          <p:cTn id="39" fill="hold" nodeType="after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17493"/>
                                        </p:tgtEl>
                                        <p:attrNameLst>
                                          <p:attrName>style.visibility</p:attrName>
                                        </p:attrNameLst>
                                      </p:cBhvr>
                                      <p:to>
                                        <p:strVal val="visible"/>
                                      </p:to>
                                    </p:set>
                                    <p:animEffect transition="in" filter="wipe(down)">
                                      <p:cBhvr>
                                        <p:cTn id="42" dur="1000"/>
                                        <p:tgtEl>
                                          <p:spTgt spid="17493"/>
                                        </p:tgtEl>
                                      </p:cBhvr>
                                    </p:animEffect>
                                  </p:childTnLst>
                                </p:cTn>
                              </p:par>
                            </p:childTnLst>
                          </p:cTn>
                        </p:par>
                      </p:childTnLst>
                    </p:cTn>
                  </p:par>
                  <p:par>
                    <p:cTn id="43" fill="hold">
                      <p:stCondLst>
                        <p:cond delay="indefinite"/>
                      </p:stCondLst>
                      <p:childTnLst>
                        <p:par>
                          <p:cTn id="44" fill="hold" nodeType="afterGroup">
                            <p:stCondLst>
                              <p:cond delay="0"/>
                            </p:stCondLst>
                            <p:childTnLst>
                              <p:par>
                                <p:cTn id="45" presetID="21" presetClass="entr" presetSubtype="4" fill="hold" nodeType="clickEffect">
                                  <p:stCondLst>
                                    <p:cond delay="0"/>
                                  </p:stCondLst>
                                  <p:childTnLst>
                                    <p:set>
                                      <p:cBhvr>
                                        <p:cTn id="46" dur="1" fill="hold">
                                          <p:stCondLst>
                                            <p:cond delay="0"/>
                                          </p:stCondLst>
                                        </p:cTn>
                                        <p:tgtEl>
                                          <p:spTgt spid="17496"/>
                                        </p:tgtEl>
                                        <p:attrNameLst>
                                          <p:attrName>style.visibility</p:attrName>
                                        </p:attrNameLst>
                                      </p:cBhvr>
                                      <p:to>
                                        <p:strVal val="visible"/>
                                      </p:to>
                                    </p:set>
                                    <p:animEffect transition="in" filter="wheel(4)">
                                      <p:cBhvr>
                                        <p:cTn id="47" dur="1000"/>
                                        <p:tgtEl>
                                          <p:spTgt spid="17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3" descr="Kết quả hình ảnh cho hình anh hoang hoa thá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8100" y="1219200"/>
            <a:ext cx="47625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5"/>
          <p:cNvSpPr>
            <a:spLocks noChangeArrowheads="1"/>
          </p:cNvSpPr>
          <p:nvPr/>
        </p:nvSpPr>
        <p:spPr bwMode="auto">
          <a:xfrm>
            <a:off x="3748088" y="2743200"/>
            <a:ext cx="2586037" cy="167640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cs typeface="Arial" charset="0"/>
              </a:rPr>
              <a:t>3</a:t>
            </a:r>
          </a:p>
        </p:txBody>
      </p:sp>
      <p:sp>
        <p:nvSpPr>
          <p:cNvPr id="28675" name="Rectangle 3"/>
          <p:cNvSpPr>
            <a:spLocks noChangeArrowheads="1"/>
          </p:cNvSpPr>
          <p:nvPr/>
        </p:nvSpPr>
        <p:spPr bwMode="auto">
          <a:xfrm>
            <a:off x="3733800" y="1295400"/>
            <a:ext cx="2590800" cy="1495425"/>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cs typeface="Arial" charset="0"/>
              </a:rPr>
              <a:t>1</a:t>
            </a:r>
          </a:p>
        </p:txBody>
      </p:sp>
      <p:sp>
        <p:nvSpPr>
          <p:cNvPr id="28676" name="Rectangle 4"/>
          <p:cNvSpPr>
            <a:spLocks noChangeArrowheads="1"/>
          </p:cNvSpPr>
          <p:nvPr/>
        </p:nvSpPr>
        <p:spPr bwMode="auto">
          <a:xfrm>
            <a:off x="3748088" y="4362450"/>
            <a:ext cx="2576512" cy="188595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cs typeface="Arial" charset="0"/>
              </a:rPr>
              <a:t>5</a:t>
            </a:r>
          </a:p>
        </p:txBody>
      </p:sp>
      <p:sp>
        <p:nvSpPr>
          <p:cNvPr id="28678" name="Rectangle 6"/>
          <p:cNvSpPr>
            <a:spLocks noChangeArrowheads="1"/>
          </p:cNvSpPr>
          <p:nvPr/>
        </p:nvSpPr>
        <p:spPr bwMode="auto">
          <a:xfrm>
            <a:off x="6324600" y="2762250"/>
            <a:ext cx="2362200" cy="165735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cs typeface="Arial" charset="0"/>
              </a:rPr>
              <a:t>4</a:t>
            </a:r>
          </a:p>
        </p:txBody>
      </p:sp>
      <p:sp>
        <p:nvSpPr>
          <p:cNvPr id="28679" name="Rectangle 7"/>
          <p:cNvSpPr>
            <a:spLocks noChangeArrowheads="1"/>
          </p:cNvSpPr>
          <p:nvPr/>
        </p:nvSpPr>
        <p:spPr bwMode="auto">
          <a:xfrm>
            <a:off x="6324600" y="1295400"/>
            <a:ext cx="2362200" cy="1524000"/>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cs typeface="Arial" charset="0"/>
              </a:rPr>
              <a:t>2</a:t>
            </a:r>
          </a:p>
        </p:txBody>
      </p:sp>
      <p:sp>
        <p:nvSpPr>
          <p:cNvPr id="28680" name="Rectangle 8"/>
          <p:cNvSpPr>
            <a:spLocks noChangeArrowheads="1"/>
          </p:cNvSpPr>
          <p:nvPr/>
        </p:nvSpPr>
        <p:spPr bwMode="auto">
          <a:xfrm>
            <a:off x="6324600" y="4405313"/>
            <a:ext cx="2362200" cy="1843087"/>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cs typeface="Arial" charset="0"/>
              </a:rPr>
              <a:t>6</a:t>
            </a:r>
          </a:p>
        </p:txBody>
      </p:sp>
      <p:sp>
        <p:nvSpPr>
          <p:cNvPr id="28681" name="Oval 9">
            <a:hlinkClick r:id="rId3" action="ppaction://hlinksldjump"/>
          </p:cNvPr>
          <p:cNvSpPr>
            <a:spLocks noChangeArrowheads="1"/>
          </p:cNvSpPr>
          <p:nvPr/>
        </p:nvSpPr>
        <p:spPr bwMode="auto">
          <a:xfrm>
            <a:off x="685800" y="1371600"/>
            <a:ext cx="19050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err="1">
                <a:cs typeface="Arial" charset="0"/>
              </a:rPr>
              <a:t>Câu</a:t>
            </a:r>
            <a:r>
              <a:rPr lang="en-US" dirty="0">
                <a:cs typeface="Arial" charset="0"/>
              </a:rPr>
              <a:t> 1</a:t>
            </a:r>
          </a:p>
        </p:txBody>
      </p:sp>
      <p:sp>
        <p:nvSpPr>
          <p:cNvPr id="28682" name="Oval 10">
            <a:hlinkClick r:id="rId4" action="ppaction://hlinksldjump"/>
          </p:cNvPr>
          <p:cNvSpPr>
            <a:spLocks noChangeArrowheads="1"/>
          </p:cNvSpPr>
          <p:nvPr/>
        </p:nvSpPr>
        <p:spPr bwMode="auto">
          <a:xfrm>
            <a:off x="685800" y="5181600"/>
            <a:ext cx="19050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err="1">
                <a:cs typeface="Arial" charset="0"/>
              </a:rPr>
              <a:t>Câu</a:t>
            </a:r>
            <a:r>
              <a:rPr lang="en-US" dirty="0">
                <a:cs typeface="Arial" charset="0"/>
              </a:rPr>
              <a:t> 6</a:t>
            </a:r>
          </a:p>
        </p:txBody>
      </p:sp>
      <p:sp>
        <p:nvSpPr>
          <p:cNvPr id="28683" name="Oval 11">
            <a:hlinkClick r:id="rId5" action="ppaction://hlinksldjump"/>
          </p:cNvPr>
          <p:cNvSpPr>
            <a:spLocks noChangeArrowheads="1"/>
          </p:cNvSpPr>
          <p:nvPr/>
        </p:nvSpPr>
        <p:spPr bwMode="auto">
          <a:xfrm>
            <a:off x="685800" y="4419600"/>
            <a:ext cx="19050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cs typeface="Arial" charset="0"/>
              </a:rPr>
              <a:t>Câu 5</a:t>
            </a:r>
          </a:p>
        </p:txBody>
      </p:sp>
      <p:sp>
        <p:nvSpPr>
          <p:cNvPr id="28684" name="Oval 12">
            <a:hlinkClick r:id="rId6" action="ppaction://hlinksldjump"/>
          </p:cNvPr>
          <p:cNvSpPr>
            <a:spLocks noChangeArrowheads="1"/>
          </p:cNvSpPr>
          <p:nvPr/>
        </p:nvSpPr>
        <p:spPr bwMode="auto">
          <a:xfrm>
            <a:off x="685800" y="2133600"/>
            <a:ext cx="19050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err="1">
                <a:cs typeface="Arial" charset="0"/>
              </a:rPr>
              <a:t>Câu</a:t>
            </a:r>
            <a:r>
              <a:rPr lang="en-US" dirty="0">
                <a:cs typeface="Arial" charset="0"/>
              </a:rPr>
              <a:t> </a:t>
            </a:r>
            <a:r>
              <a:rPr lang="en-US" dirty="0" smtClean="0">
                <a:cs typeface="Arial" charset="0"/>
              </a:rPr>
              <a:t>2</a:t>
            </a:r>
            <a:endParaRPr lang="en-US" dirty="0">
              <a:cs typeface="Arial" charset="0"/>
            </a:endParaRPr>
          </a:p>
        </p:txBody>
      </p:sp>
      <p:sp>
        <p:nvSpPr>
          <p:cNvPr id="28685" name="Oval 13">
            <a:hlinkClick r:id="rId7" action="ppaction://hlinksldjump"/>
          </p:cNvPr>
          <p:cNvSpPr>
            <a:spLocks noChangeArrowheads="1"/>
          </p:cNvSpPr>
          <p:nvPr/>
        </p:nvSpPr>
        <p:spPr bwMode="auto">
          <a:xfrm>
            <a:off x="685800" y="2895600"/>
            <a:ext cx="19050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cs typeface="Arial" charset="0"/>
              </a:rPr>
              <a:t>Câu 3</a:t>
            </a:r>
          </a:p>
        </p:txBody>
      </p:sp>
      <p:sp>
        <p:nvSpPr>
          <p:cNvPr id="28686" name="Oval 14">
            <a:hlinkClick r:id="rId8" action="ppaction://hlinksldjump"/>
          </p:cNvPr>
          <p:cNvSpPr>
            <a:spLocks noChangeArrowheads="1"/>
          </p:cNvSpPr>
          <p:nvPr/>
        </p:nvSpPr>
        <p:spPr bwMode="auto">
          <a:xfrm>
            <a:off x="685800" y="3657600"/>
            <a:ext cx="1905000" cy="762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err="1">
                <a:cs typeface="Arial" charset="0"/>
              </a:rPr>
              <a:t>Câu</a:t>
            </a:r>
            <a:r>
              <a:rPr lang="en-US" dirty="0">
                <a:cs typeface="Arial" charset="0"/>
              </a:rPr>
              <a:t> 4</a:t>
            </a:r>
          </a:p>
        </p:txBody>
      </p:sp>
      <p:sp>
        <p:nvSpPr>
          <p:cNvPr id="15375" name="Text Box 15"/>
          <p:cNvSpPr txBox="1">
            <a:spLocks noChangeArrowheads="1"/>
          </p:cNvSpPr>
          <p:nvPr/>
        </p:nvSpPr>
        <p:spPr bwMode="auto">
          <a:xfrm>
            <a:off x="2667000" y="152400"/>
            <a:ext cx="3810000" cy="528638"/>
          </a:xfrm>
          <a:prstGeom prst="rect">
            <a:avLst/>
          </a:prstGeom>
          <a:solidFill>
            <a:srgbClr val="CCCCFF">
              <a:alpha val="50980"/>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a:solidFill>
                  <a:srgbClr val="0066FF"/>
                </a:solidFill>
                <a:cs typeface="Arial" charset="0"/>
              </a:rPr>
              <a:t>Mảnh ghép bí mật</a:t>
            </a:r>
          </a:p>
        </p:txBody>
      </p:sp>
      <p:sp>
        <p:nvSpPr>
          <p:cNvPr id="15376" name="AutoShape 21" descr="Kết quả hình ảnh cho hình anh hoang hoa thám"/>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77" name="Text Box 24"/>
          <p:cNvSpPr txBox="1">
            <a:spLocks noChangeArrowheads="1"/>
          </p:cNvSpPr>
          <p:nvPr/>
        </p:nvSpPr>
        <p:spPr bwMode="auto">
          <a:xfrm>
            <a:off x="4152900" y="685800"/>
            <a:ext cx="4000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CC0000"/>
                </a:solidFill>
              </a:rPr>
              <a:t>Danh nhân lịch sử Việt Nam</a:t>
            </a:r>
          </a:p>
        </p:txBody>
      </p:sp>
    </p:spTree>
    <p:extLst>
      <p:ext uri="{BB962C8B-B14F-4D97-AF65-F5344CB8AC3E}">
        <p14:creationId xmlns:p14="http://schemas.microsoft.com/office/powerpoint/2010/main" val="30910780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681"/>
                    </p:tgtEl>
                  </p:cond>
                </p:stCondLst>
                <p:endSync evt="end" delay="0">
                  <p:rtn val="all"/>
                </p:endSync>
                <p:childTnLst>
                  <p:par>
                    <p:cTn id="3" fill="hold" nodeType="clickPar">
                      <p:stCondLst>
                        <p:cond delay="0"/>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28681"/>
                                        </p:tgtEl>
                                      </p:cBhvr>
                                    </p:animEffect>
                                    <p:set>
                                      <p:cBhvr>
                                        <p:cTn id="7" dur="1" fill="hold">
                                          <p:stCondLst>
                                            <p:cond delay="499"/>
                                          </p:stCondLst>
                                        </p:cTn>
                                        <p:tgtEl>
                                          <p:spTgt spid="28681"/>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28675"/>
                                        </p:tgtEl>
                                      </p:cBhvr>
                                    </p:animEffect>
                                    <p:set>
                                      <p:cBhvr>
                                        <p:cTn id="10" dur="1" fill="hold">
                                          <p:stCondLst>
                                            <p:cond delay="499"/>
                                          </p:stCondLst>
                                        </p:cTn>
                                        <p:tgtEl>
                                          <p:spTgt spid="28675"/>
                                        </p:tgtEl>
                                        <p:attrNameLst>
                                          <p:attrName>style.visibility</p:attrName>
                                        </p:attrNameLst>
                                      </p:cBhvr>
                                      <p:to>
                                        <p:strVal val="hidden"/>
                                      </p:to>
                                    </p:set>
                                  </p:childTnLst>
                                </p:cTn>
                              </p:par>
                            </p:childTnLst>
                          </p:cTn>
                        </p:par>
                      </p:childTnLst>
                    </p:cTn>
                  </p:par>
                </p:childTnLst>
              </p:cTn>
              <p:nextCondLst>
                <p:cond evt="onClick" delay="0">
                  <p:tgtEl>
                    <p:spTgt spid="28681"/>
                  </p:tgtEl>
                </p:cond>
              </p:nextCondLst>
            </p:seq>
            <p:seq concurrent="1" nextAc="seek">
              <p:cTn id="11" restart="whenNotActive" fill="hold" evtFilter="cancelBubble" nodeType="interactiveSeq">
                <p:stCondLst>
                  <p:cond evt="onClick" delay="0">
                    <p:tgtEl>
                      <p:spTgt spid="28684"/>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3" presetClass="exit" presetSubtype="10" fill="hold" grpId="0" nodeType="clickEffect">
                                  <p:stCondLst>
                                    <p:cond delay="0"/>
                                  </p:stCondLst>
                                  <p:childTnLst>
                                    <p:animEffect transition="out" filter="blinds(horizontal)">
                                      <p:cBhvr>
                                        <p:cTn id="15" dur="500"/>
                                        <p:tgtEl>
                                          <p:spTgt spid="28679"/>
                                        </p:tgtEl>
                                      </p:cBhvr>
                                    </p:animEffect>
                                    <p:set>
                                      <p:cBhvr>
                                        <p:cTn id="16" dur="1" fill="hold">
                                          <p:stCondLst>
                                            <p:cond delay="499"/>
                                          </p:stCondLst>
                                        </p:cTn>
                                        <p:tgtEl>
                                          <p:spTgt spid="28679"/>
                                        </p:tgtEl>
                                        <p:attrNameLst>
                                          <p:attrName>style.visibility</p:attrName>
                                        </p:attrNameLst>
                                      </p:cBhvr>
                                      <p:to>
                                        <p:strVal val="hidden"/>
                                      </p:to>
                                    </p:set>
                                  </p:childTnLst>
                                </p:cTn>
                              </p:par>
                              <p:par>
                                <p:cTn id="17" presetID="3" presetClass="exit" presetSubtype="10" fill="hold" grpId="0" nodeType="withEffect">
                                  <p:stCondLst>
                                    <p:cond delay="0"/>
                                  </p:stCondLst>
                                  <p:childTnLst>
                                    <p:animEffect transition="out" filter="blinds(horizontal)">
                                      <p:cBhvr>
                                        <p:cTn id="18" dur="500"/>
                                        <p:tgtEl>
                                          <p:spTgt spid="28684"/>
                                        </p:tgtEl>
                                      </p:cBhvr>
                                    </p:animEffect>
                                    <p:set>
                                      <p:cBhvr>
                                        <p:cTn id="19" dur="1" fill="hold">
                                          <p:stCondLst>
                                            <p:cond delay="499"/>
                                          </p:stCondLst>
                                        </p:cTn>
                                        <p:tgtEl>
                                          <p:spTgt spid="28684"/>
                                        </p:tgtEl>
                                        <p:attrNameLst>
                                          <p:attrName>style.visibility</p:attrName>
                                        </p:attrNameLst>
                                      </p:cBhvr>
                                      <p:to>
                                        <p:strVal val="hidden"/>
                                      </p:to>
                                    </p:set>
                                  </p:childTnLst>
                                </p:cTn>
                              </p:par>
                            </p:childTnLst>
                          </p:cTn>
                        </p:par>
                      </p:childTnLst>
                    </p:cTn>
                  </p:par>
                </p:childTnLst>
              </p:cTn>
              <p:nextCondLst>
                <p:cond evt="onClick" delay="0">
                  <p:tgtEl>
                    <p:spTgt spid="28684"/>
                  </p:tgtEl>
                </p:cond>
              </p:nextCondLst>
            </p:seq>
            <p:seq concurrent="1" nextAc="seek">
              <p:cTn id="20" restart="whenNotActive" fill="hold" evtFilter="cancelBubble" nodeType="interactiveSeq">
                <p:stCondLst>
                  <p:cond evt="onClick" delay="0">
                    <p:tgtEl>
                      <p:spTgt spid="2868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3" presetClass="exit" presetSubtype="10" fill="hold" grpId="0" nodeType="withEffect">
                                  <p:stCondLst>
                                    <p:cond delay="0"/>
                                  </p:stCondLst>
                                  <p:childTnLst>
                                    <p:animEffect transition="out" filter="blinds(horizontal)">
                                      <p:cBhvr>
                                        <p:cTn id="24" dur="500"/>
                                        <p:tgtEl>
                                          <p:spTgt spid="28677"/>
                                        </p:tgtEl>
                                      </p:cBhvr>
                                    </p:animEffect>
                                    <p:set>
                                      <p:cBhvr>
                                        <p:cTn id="25" dur="1" fill="hold">
                                          <p:stCondLst>
                                            <p:cond delay="499"/>
                                          </p:stCondLst>
                                        </p:cTn>
                                        <p:tgtEl>
                                          <p:spTgt spid="28677"/>
                                        </p:tgtEl>
                                        <p:attrNameLst>
                                          <p:attrName>style.visibility</p:attrName>
                                        </p:attrNameLst>
                                      </p:cBhvr>
                                      <p:to>
                                        <p:strVal val="hidden"/>
                                      </p:to>
                                    </p:set>
                                  </p:childTnLst>
                                </p:cTn>
                              </p:par>
                              <p:par>
                                <p:cTn id="26" presetID="8" presetClass="exit" presetSubtype="16" fill="hold" grpId="0" nodeType="withEffect">
                                  <p:stCondLst>
                                    <p:cond delay="0"/>
                                  </p:stCondLst>
                                  <p:childTnLst>
                                    <p:animEffect transition="out" filter="diamond(in)">
                                      <p:cBhvr>
                                        <p:cTn id="27" dur="2000"/>
                                        <p:tgtEl>
                                          <p:spTgt spid="28685"/>
                                        </p:tgtEl>
                                      </p:cBhvr>
                                    </p:animEffect>
                                    <p:set>
                                      <p:cBhvr>
                                        <p:cTn id="28" dur="1" fill="hold">
                                          <p:stCondLst>
                                            <p:cond delay="1999"/>
                                          </p:stCondLst>
                                        </p:cTn>
                                        <p:tgtEl>
                                          <p:spTgt spid="28685"/>
                                        </p:tgtEl>
                                        <p:attrNameLst>
                                          <p:attrName>style.visibility</p:attrName>
                                        </p:attrNameLst>
                                      </p:cBhvr>
                                      <p:to>
                                        <p:strVal val="hidden"/>
                                      </p:to>
                                    </p:set>
                                  </p:childTnLst>
                                </p:cTn>
                              </p:par>
                            </p:childTnLst>
                          </p:cTn>
                        </p:par>
                      </p:childTnLst>
                    </p:cTn>
                  </p:par>
                </p:childTnLst>
              </p:cTn>
              <p:nextCondLst>
                <p:cond evt="onClick" delay="0">
                  <p:tgtEl>
                    <p:spTgt spid="28685"/>
                  </p:tgtEl>
                </p:cond>
              </p:nextCondLst>
            </p:seq>
            <p:seq concurrent="1" nextAc="seek">
              <p:cTn id="29" restart="whenNotActive" fill="hold" evtFilter="cancelBubble" nodeType="interactiveSeq">
                <p:stCondLst>
                  <p:cond evt="onClick" delay="0">
                    <p:tgtEl>
                      <p:spTgt spid="28686"/>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3" presetClass="exit" presetSubtype="10" fill="hold" grpId="0" nodeType="withEffect">
                                  <p:stCondLst>
                                    <p:cond delay="0"/>
                                  </p:stCondLst>
                                  <p:childTnLst>
                                    <p:animEffect transition="out" filter="blinds(horizontal)">
                                      <p:cBhvr>
                                        <p:cTn id="33" dur="500"/>
                                        <p:tgtEl>
                                          <p:spTgt spid="28678"/>
                                        </p:tgtEl>
                                      </p:cBhvr>
                                    </p:animEffect>
                                    <p:set>
                                      <p:cBhvr>
                                        <p:cTn id="34" dur="1" fill="hold">
                                          <p:stCondLst>
                                            <p:cond delay="499"/>
                                          </p:stCondLst>
                                        </p:cTn>
                                        <p:tgtEl>
                                          <p:spTgt spid="28678"/>
                                        </p:tgtEl>
                                        <p:attrNameLst>
                                          <p:attrName>style.visibility</p:attrName>
                                        </p:attrNameLst>
                                      </p:cBhvr>
                                      <p:to>
                                        <p:strVal val="hidden"/>
                                      </p:to>
                                    </p:set>
                                  </p:childTnLst>
                                </p:cTn>
                              </p:par>
                              <p:par>
                                <p:cTn id="35" presetID="3" presetClass="exit" presetSubtype="10" fill="hold" grpId="0" nodeType="withEffect">
                                  <p:stCondLst>
                                    <p:cond delay="0"/>
                                  </p:stCondLst>
                                  <p:childTnLst>
                                    <p:animEffect transition="out" filter="blinds(horizontal)">
                                      <p:cBhvr>
                                        <p:cTn id="36" dur="500"/>
                                        <p:tgtEl>
                                          <p:spTgt spid="28686"/>
                                        </p:tgtEl>
                                      </p:cBhvr>
                                    </p:animEffect>
                                    <p:set>
                                      <p:cBhvr>
                                        <p:cTn id="37" dur="1" fill="hold">
                                          <p:stCondLst>
                                            <p:cond delay="499"/>
                                          </p:stCondLst>
                                        </p:cTn>
                                        <p:tgtEl>
                                          <p:spTgt spid="28686"/>
                                        </p:tgtEl>
                                        <p:attrNameLst>
                                          <p:attrName>style.visibility</p:attrName>
                                        </p:attrNameLst>
                                      </p:cBhvr>
                                      <p:to>
                                        <p:strVal val="hidden"/>
                                      </p:to>
                                    </p:set>
                                  </p:childTnLst>
                                </p:cTn>
                              </p:par>
                            </p:childTnLst>
                          </p:cTn>
                        </p:par>
                      </p:childTnLst>
                    </p:cTn>
                  </p:par>
                </p:childTnLst>
              </p:cTn>
              <p:nextCondLst>
                <p:cond evt="onClick" delay="0">
                  <p:tgtEl>
                    <p:spTgt spid="28686"/>
                  </p:tgtEl>
                </p:cond>
              </p:nextCondLst>
            </p:seq>
            <p:seq concurrent="1" nextAc="seek">
              <p:cTn id="38" restart="whenNotActive" fill="hold" evtFilter="cancelBubble" nodeType="interactiveSeq">
                <p:stCondLst>
                  <p:cond evt="onClick" delay="0">
                    <p:tgtEl>
                      <p:spTgt spid="28683"/>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2" presetClass="exit" presetSubtype="4" fill="hold" grpId="0" nodeType="clickEffect">
                                  <p:stCondLst>
                                    <p:cond delay="0"/>
                                  </p:stCondLst>
                                  <p:childTnLst>
                                    <p:anim calcmode="lin" valueType="num">
                                      <p:cBhvr additive="base">
                                        <p:cTn id="42" dur="500"/>
                                        <p:tgtEl>
                                          <p:spTgt spid="28676"/>
                                        </p:tgtEl>
                                        <p:attrNameLst>
                                          <p:attrName>ppt_x</p:attrName>
                                        </p:attrNameLst>
                                      </p:cBhvr>
                                      <p:tavLst>
                                        <p:tav tm="0">
                                          <p:val>
                                            <p:strVal val="ppt_x"/>
                                          </p:val>
                                        </p:tav>
                                        <p:tav tm="100000">
                                          <p:val>
                                            <p:strVal val="ppt_x"/>
                                          </p:val>
                                        </p:tav>
                                      </p:tavLst>
                                    </p:anim>
                                    <p:anim calcmode="lin" valueType="num">
                                      <p:cBhvr additive="base">
                                        <p:cTn id="43" dur="500"/>
                                        <p:tgtEl>
                                          <p:spTgt spid="28676"/>
                                        </p:tgtEl>
                                        <p:attrNameLst>
                                          <p:attrName>ppt_y</p:attrName>
                                        </p:attrNameLst>
                                      </p:cBhvr>
                                      <p:tavLst>
                                        <p:tav tm="0">
                                          <p:val>
                                            <p:strVal val="ppt_y"/>
                                          </p:val>
                                        </p:tav>
                                        <p:tav tm="100000">
                                          <p:val>
                                            <p:strVal val="1+ppt_h/2"/>
                                          </p:val>
                                        </p:tav>
                                      </p:tavLst>
                                    </p:anim>
                                    <p:set>
                                      <p:cBhvr>
                                        <p:cTn id="44" dur="1" fill="hold">
                                          <p:stCondLst>
                                            <p:cond delay="499"/>
                                          </p:stCondLst>
                                        </p:cTn>
                                        <p:tgtEl>
                                          <p:spTgt spid="28676"/>
                                        </p:tgtEl>
                                        <p:attrNameLst>
                                          <p:attrName>style.visibility</p:attrName>
                                        </p:attrNameLst>
                                      </p:cBhvr>
                                      <p:to>
                                        <p:strVal val="hidden"/>
                                      </p:to>
                                    </p:set>
                                  </p:childTnLst>
                                </p:cTn>
                              </p:par>
                              <p:par>
                                <p:cTn id="45" presetID="2" presetClass="exit" presetSubtype="4" fill="hold" grpId="0" nodeType="withEffect">
                                  <p:stCondLst>
                                    <p:cond delay="0"/>
                                  </p:stCondLst>
                                  <p:childTnLst>
                                    <p:anim calcmode="lin" valueType="num">
                                      <p:cBhvr additive="base">
                                        <p:cTn id="46" dur="500"/>
                                        <p:tgtEl>
                                          <p:spTgt spid="28683"/>
                                        </p:tgtEl>
                                        <p:attrNameLst>
                                          <p:attrName>ppt_x</p:attrName>
                                        </p:attrNameLst>
                                      </p:cBhvr>
                                      <p:tavLst>
                                        <p:tav tm="0">
                                          <p:val>
                                            <p:strVal val="ppt_x"/>
                                          </p:val>
                                        </p:tav>
                                        <p:tav tm="100000">
                                          <p:val>
                                            <p:strVal val="ppt_x"/>
                                          </p:val>
                                        </p:tav>
                                      </p:tavLst>
                                    </p:anim>
                                    <p:anim calcmode="lin" valueType="num">
                                      <p:cBhvr additive="base">
                                        <p:cTn id="47" dur="500"/>
                                        <p:tgtEl>
                                          <p:spTgt spid="28683"/>
                                        </p:tgtEl>
                                        <p:attrNameLst>
                                          <p:attrName>ppt_y</p:attrName>
                                        </p:attrNameLst>
                                      </p:cBhvr>
                                      <p:tavLst>
                                        <p:tav tm="0">
                                          <p:val>
                                            <p:strVal val="ppt_y"/>
                                          </p:val>
                                        </p:tav>
                                        <p:tav tm="100000">
                                          <p:val>
                                            <p:strVal val="1+ppt_h/2"/>
                                          </p:val>
                                        </p:tav>
                                      </p:tavLst>
                                    </p:anim>
                                    <p:set>
                                      <p:cBhvr>
                                        <p:cTn id="48" dur="1" fill="hold">
                                          <p:stCondLst>
                                            <p:cond delay="499"/>
                                          </p:stCondLst>
                                        </p:cTn>
                                        <p:tgtEl>
                                          <p:spTgt spid="28683"/>
                                        </p:tgtEl>
                                        <p:attrNameLst>
                                          <p:attrName>style.visibility</p:attrName>
                                        </p:attrNameLst>
                                      </p:cBhvr>
                                      <p:to>
                                        <p:strVal val="hidden"/>
                                      </p:to>
                                    </p:set>
                                  </p:childTnLst>
                                </p:cTn>
                              </p:par>
                            </p:childTnLst>
                          </p:cTn>
                        </p:par>
                      </p:childTnLst>
                    </p:cTn>
                  </p:par>
                </p:childTnLst>
              </p:cTn>
              <p:nextCondLst>
                <p:cond evt="onClick" delay="0">
                  <p:tgtEl>
                    <p:spTgt spid="28683"/>
                  </p:tgtEl>
                </p:cond>
              </p:nextCondLst>
            </p:seq>
            <p:seq concurrent="1" nextAc="seek">
              <p:cTn id="49" restart="whenNotActive" fill="hold" evtFilter="cancelBubble" nodeType="interactiveSeq">
                <p:stCondLst>
                  <p:cond evt="onClick" delay="0">
                    <p:tgtEl>
                      <p:spTgt spid="28682"/>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2" presetClass="exit" presetSubtype="4" fill="hold" grpId="0" nodeType="clickEffect">
                                  <p:stCondLst>
                                    <p:cond delay="0"/>
                                  </p:stCondLst>
                                  <p:childTnLst>
                                    <p:anim calcmode="lin" valueType="num">
                                      <p:cBhvr additive="base">
                                        <p:cTn id="53" dur="500"/>
                                        <p:tgtEl>
                                          <p:spTgt spid="28680"/>
                                        </p:tgtEl>
                                        <p:attrNameLst>
                                          <p:attrName>ppt_x</p:attrName>
                                        </p:attrNameLst>
                                      </p:cBhvr>
                                      <p:tavLst>
                                        <p:tav tm="0">
                                          <p:val>
                                            <p:strVal val="ppt_x"/>
                                          </p:val>
                                        </p:tav>
                                        <p:tav tm="100000">
                                          <p:val>
                                            <p:strVal val="ppt_x"/>
                                          </p:val>
                                        </p:tav>
                                      </p:tavLst>
                                    </p:anim>
                                    <p:anim calcmode="lin" valueType="num">
                                      <p:cBhvr additive="base">
                                        <p:cTn id="54" dur="500"/>
                                        <p:tgtEl>
                                          <p:spTgt spid="28680"/>
                                        </p:tgtEl>
                                        <p:attrNameLst>
                                          <p:attrName>ppt_y</p:attrName>
                                        </p:attrNameLst>
                                      </p:cBhvr>
                                      <p:tavLst>
                                        <p:tav tm="0">
                                          <p:val>
                                            <p:strVal val="ppt_y"/>
                                          </p:val>
                                        </p:tav>
                                        <p:tav tm="100000">
                                          <p:val>
                                            <p:strVal val="1+ppt_h/2"/>
                                          </p:val>
                                        </p:tav>
                                      </p:tavLst>
                                    </p:anim>
                                    <p:set>
                                      <p:cBhvr>
                                        <p:cTn id="55" dur="1" fill="hold">
                                          <p:stCondLst>
                                            <p:cond delay="499"/>
                                          </p:stCondLst>
                                        </p:cTn>
                                        <p:tgtEl>
                                          <p:spTgt spid="28680"/>
                                        </p:tgtEl>
                                        <p:attrNameLst>
                                          <p:attrName>style.visibility</p:attrName>
                                        </p:attrNameLst>
                                      </p:cBhvr>
                                      <p:to>
                                        <p:strVal val="hidden"/>
                                      </p:to>
                                    </p:set>
                                  </p:childTnLst>
                                </p:cTn>
                              </p:par>
                              <p:par>
                                <p:cTn id="56" presetID="2" presetClass="exit" presetSubtype="4" fill="hold" grpId="0" nodeType="withEffect">
                                  <p:stCondLst>
                                    <p:cond delay="0"/>
                                  </p:stCondLst>
                                  <p:childTnLst>
                                    <p:anim calcmode="lin" valueType="num">
                                      <p:cBhvr additive="base">
                                        <p:cTn id="57" dur="500"/>
                                        <p:tgtEl>
                                          <p:spTgt spid="28682"/>
                                        </p:tgtEl>
                                        <p:attrNameLst>
                                          <p:attrName>ppt_x</p:attrName>
                                        </p:attrNameLst>
                                      </p:cBhvr>
                                      <p:tavLst>
                                        <p:tav tm="0">
                                          <p:val>
                                            <p:strVal val="ppt_x"/>
                                          </p:val>
                                        </p:tav>
                                        <p:tav tm="100000">
                                          <p:val>
                                            <p:strVal val="ppt_x"/>
                                          </p:val>
                                        </p:tav>
                                      </p:tavLst>
                                    </p:anim>
                                    <p:anim calcmode="lin" valueType="num">
                                      <p:cBhvr additive="base">
                                        <p:cTn id="58" dur="500"/>
                                        <p:tgtEl>
                                          <p:spTgt spid="28682"/>
                                        </p:tgtEl>
                                        <p:attrNameLst>
                                          <p:attrName>ppt_y</p:attrName>
                                        </p:attrNameLst>
                                      </p:cBhvr>
                                      <p:tavLst>
                                        <p:tav tm="0">
                                          <p:val>
                                            <p:strVal val="ppt_y"/>
                                          </p:val>
                                        </p:tav>
                                        <p:tav tm="100000">
                                          <p:val>
                                            <p:strVal val="1+ppt_h/2"/>
                                          </p:val>
                                        </p:tav>
                                      </p:tavLst>
                                    </p:anim>
                                    <p:set>
                                      <p:cBhvr>
                                        <p:cTn id="59" dur="1" fill="hold">
                                          <p:stCondLst>
                                            <p:cond delay="499"/>
                                          </p:stCondLst>
                                        </p:cTn>
                                        <p:tgtEl>
                                          <p:spTgt spid="28682"/>
                                        </p:tgtEl>
                                        <p:attrNameLst>
                                          <p:attrName>style.visibility</p:attrName>
                                        </p:attrNameLst>
                                      </p:cBhvr>
                                      <p:to>
                                        <p:strVal val="hidden"/>
                                      </p:to>
                                    </p:set>
                                  </p:childTnLst>
                                </p:cTn>
                              </p:par>
                            </p:childTnLst>
                          </p:cTn>
                        </p:par>
                      </p:childTnLst>
                    </p:cTn>
                  </p:par>
                </p:childTnLst>
              </p:cTn>
              <p:nextCondLst>
                <p:cond evt="onClick" delay="0">
                  <p:tgtEl>
                    <p:spTgt spid="28682"/>
                  </p:tgtEl>
                </p:cond>
              </p:nextCondLst>
            </p:seq>
          </p:childTnLst>
        </p:cTn>
      </p:par>
    </p:tnLst>
    <p:bldLst>
      <p:bldP spid="28677" grpId="0" animBg="1"/>
      <p:bldP spid="28675" grpId="0" animBg="1"/>
      <p:bldP spid="28676" grpId="0" animBg="1"/>
      <p:bldP spid="28678" grpId="0" animBg="1"/>
      <p:bldP spid="28679" grpId="0" animBg="1"/>
      <p:bldP spid="28680" grpId="0" animBg="1"/>
      <p:bldP spid="28681" grpId="0" animBg="1"/>
      <p:bldP spid="28682" grpId="0" animBg="1"/>
      <p:bldP spid="28683" grpId="0" animBg="1"/>
      <p:bldP spid="28684" grpId="0" animBg="1"/>
      <p:bldP spid="28685" grpId="0" animBg="1"/>
      <p:bldP spid="2868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Kết quả hình ảnh cho hình anh hoang hoa thá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1219200"/>
            <a:ext cx="441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5"/>
          <p:cNvSpPr txBox="1">
            <a:spLocks noChangeArrowheads="1"/>
          </p:cNvSpPr>
          <p:nvPr/>
        </p:nvSpPr>
        <p:spPr bwMode="auto">
          <a:xfrm>
            <a:off x="2667000" y="152400"/>
            <a:ext cx="3810000" cy="528638"/>
          </a:xfrm>
          <a:prstGeom prst="rect">
            <a:avLst/>
          </a:prstGeom>
          <a:solidFill>
            <a:srgbClr val="CCCCFF">
              <a:alpha val="50980"/>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a:solidFill>
                  <a:srgbClr val="0066FF"/>
                </a:solidFill>
                <a:cs typeface="Arial" charset="0"/>
              </a:rPr>
              <a:t>Mảnh ghép bí mật</a:t>
            </a:r>
          </a:p>
        </p:txBody>
      </p:sp>
      <p:sp>
        <p:nvSpPr>
          <p:cNvPr id="16388" name="Text Box 6"/>
          <p:cNvSpPr txBox="1">
            <a:spLocks noChangeArrowheads="1"/>
          </p:cNvSpPr>
          <p:nvPr/>
        </p:nvSpPr>
        <p:spPr bwMode="auto">
          <a:xfrm>
            <a:off x="4152900" y="685800"/>
            <a:ext cx="4000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CC0000"/>
                </a:solidFill>
              </a:rPr>
              <a:t>Danh nhân lịch sử Việt Nam</a:t>
            </a:r>
          </a:p>
        </p:txBody>
      </p:sp>
      <p:sp>
        <p:nvSpPr>
          <p:cNvPr id="16389" name="Text Box 7"/>
          <p:cNvSpPr txBox="1">
            <a:spLocks noChangeArrowheads="1"/>
          </p:cNvSpPr>
          <p:nvPr/>
        </p:nvSpPr>
        <p:spPr bwMode="auto">
          <a:xfrm>
            <a:off x="4594225" y="5943600"/>
            <a:ext cx="4549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i="1">
                <a:solidFill>
                  <a:srgbClr val="CC0000"/>
                </a:solidFill>
              </a:rPr>
              <a:t>HOÀNG HOA THÁM</a:t>
            </a:r>
          </a:p>
        </p:txBody>
      </p:sp>
    </p:spTree>
    <p:extLst>
      <p:ext uri="{BB962C8B-B14F-4D97-AF65-F5344CB8AC3E}">
        <p14:creationId xmlns:p14="http://schemas.microsoft.com/office/powerpoint/2010/main" val="23186285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1143000" y="457200"/>
            <a:ext cx="5889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CC0000"/>
                </a:solidFill>
              </a:rPr>
              <a:t>Sơ lược tiểu sử Hoàng Hoa Thám</a:t>
            </a:r>
          </a:p>
        </p:txBody>
      </p:sp>
      <p:sp>
        <p:nvSpPr>
          <p:cNvPr id="17411" name="Text Box 5"/>
          <p:cNvSpPr txBox="1">
            <a:spLocks noChangeArrowheads="1"/>
          </p:cNvSpPr>
          <p:nvPr/>
        </p:nvSpPr>
        <p:spPr bwMode="auto">
          <a:xfrm>
            <a:off x="2971800" y="1285875"/>
            <a:ext cx="5715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0000FF"/>
                </a:solidFill>
              </a:rPr>
              <a:t>  Hoàng Hoa Thám</a:t>
            </a:r>
            <a:r>
              <a:rPr lang="en-US" sz="2400"/>
              <a:t> (1858 – 1913) tên thật là </a:t>
            </a:r>
            <a:r>
              <a:rPr lang="en-US" sz="2400" b="1" i="1"/>
              <a:t>Trương Văn Thám</a:t>
            </a:r>
            <a:r>
              <a:rPr lang="en-US" sz="2400" b="1"/>
              <a:t>,</a:t>
            </a:r>
            <a:r>
              <a:rPr lang="en-US" sz="2400"/>
              <a:t> hồi còn bé có tên là </a:t>
            </a:r>
            <a:r>
              <a:rPr lang="en-US" sz="2400" b="1" i="1"/>
              <a:t>Trương Văn Nghĩa</a:t>
            </a:r>
            <a:r>
              <a:rPr lang="en-US" sz="2400"/>
              <a:t>, quê ở làng Dị Chế, huyện </a:t>
            </a:r>
            <a:r>
              <a:rPr lang="en-US" sz="2400">
                <a:solidFill>
                  <a:srgbClr val="0000FF"/>
                </a:solidFill>
                <a:hlinkClick r:id="rId2" tooltip="Tiên Lữ"/>
              </a:rPr>
              <a:t>Tiên Lữ</a:t>
            </a:r>
            <a:r>
              <a:rPr lang="en-US" sz="2400"/>
              <a:t>, tỉnh </a:t>
            </a:r>
            <a:r>
              <a:rPr lang="en-US" sz="2400">
                <a:hlinkClick r:id="rId3" tooltip="Hưng Yên"/>
              </a:rPr>
              <a:t>Hưng Yên</a:t>
            </a:r>
            <a:r>
              <a:rPr lang="en-US" sz="2400"/>
              <a:t>; sau di cư lên </a:t>
            </a:r>
            <a:r>
              <a:rPr lang="en-US" sz="2400">
                <a:hlinkClick r:id="rId4" tooltip="Sơn Tây"/>
              </a:rPr>
              <a:t>Sơn Tây</a:t>
            </a:r>
            <a:r>
              <a:rPr lang="en-US" sz="2400"/>
              <a:t> (</a:t>
            </a:r>
            <a:r>
              <a:rPr lang="en-US" sz="2400">
                <a:hlinkClick r:id="rId5" tooltip="Hà Tây"/>
              </a:rPr>
              <a:t>Hà Tây</a:t>
            </a:r>
            <a:r>
              <a:rPr lang="en-US" sz="2400"/>
              <a:t>), rồi đến </a:t>
            </a:r>
            <a:r>
              <a:rPr lang="en-US" sz="2400">
                <a:hlinkClick r:id="rId6" tooltip="Yên Thế"/>
              </a:rPr>
              <a:t>Yên Thế</a:t>
            </a:r>
            <a:r>
              <a:rPr lang="en-US" sz="2400"/>
              <a:t> (</a:t>
            </a:r>
            <a:r>
              <a:rPr lang="en-US" sz="2400">
                <a:hlinkClick r:id="rId7" tooltip="Bắc Giang"/>
              </a:rPr>
              <a:t>Bắc Giang</a:t>
            </a:r>
            <a:r>
              <a:rPr lang="en-US" sz="2400"/>
              <a:t>)</a:t>
            </a:r>
          </a:p>
        </p:txBody>
      </p:sp>
      <p:pic>
        <p:nvPicPr>
          <p:cNvPr id="17412" name="Picture 6" descr="Kết quả hình ảnh cho hình anh hoang hoa thá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8600" y="1066800"/>
            <a:ext cx="27209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7"/>
          <p:cNvSpPr txBox="1">
            <a:spLocks noChangeArrowheads="1"/>
          </p:cNvSpPr>
          <p:nvPr/>
        </p:nvSpPr>
        <p:spPr bwMode="auto">
          <a:xfrm>
            <a:off x="457200" y="3962400"/>
            <a:ext cx="79248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Ông đã tham gia rất nhiều cuộc kháng chiến chống thực dân Pháp. Đặc biệt, ông là thủ lĩnh tối cao của phong trào Yên Thế, là thủ lĩnh danh tiếng nhất của phong trào nông dân chống Pháp với biệt danh "Hùm xám Yên Thế". </a:t>
            </a:r>
          </a:p>
          <a:p>
            <a:pPr eaLnBrk="1" hangingPunct="1"/>
            <a:endParaRPr lang="en-US" sz="2400"/>
          </a:p>
        </p:txBody>
      </p:sp>
      <p:sp>
        <p:nvSpPr>
          <p:cNvPr id="7" name="Action Button: Home 6">
            <a:hlinkClick r:id="rId9" action="ppaction://hlinksldjump" highlightClick="1"/>
          </p:cNvPr>
          <p:cNvSpPr/>
          <p:nvPr/>
        </p:nvSpPr>
        <p:spPr>
          <a:xfrm>
            <a:off x="8303160" y="6172200"/>
            <a:ext cx="45984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7877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04800" y="502384"/>
            <a:ext cx="83820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u="sng" dirty="0" err="1">
                <a:solidFill>
                  <a:srgbClr val="CC0000"/>
                </a:solidFill>
                <a:latin typeface="Times New Roman" pitchFamily="18" charset="0"/>
                <a:cs typeface="Times New Roman" pitchFamily="18" charset="0"/>
              </a:rPr>
              <a:t>Câu</a:t>
            </a:r>
            <a:r>
              <a:rPr lang="en-US" sz="3200" b="1" u="sng" dirty="0">
                <a:solidFill>
                  <a:srgbClr val="CC0000"/>
                </a:solidFill>
                <a:latin typeface="Times New Roman" pitchFamily="18" charset="0"/>
                <a:cs typeface="Times New Roman" pitchFamily="18" charset="0"/>
              </a:rPr>
              <a:t> </a:t>
            </a:r>
            <a:r>
              <a:rPr lang="en-US" sz="3200" b="1" u="sng" dirty="0" err="1">
                <a:solidFill>
                  <a:srgbClr val="CC0000"/>
                </a:solidFill>
                <a:latin typeface="Times New Roman" pitchFamily="18" charset="0"/>
                <a:cs typeface="Times New Roman" pitchFamily="18" charset="0"/>
              </a:rPr>
              <a:t>hỏi</a:t>
            </a:r>
            <a:r>
              <a:rPr lang="en-US" sz="3200" b="1" u="sng" dirty="0">
                <a:solidFill>
                  <a:srgbClr val="CC0000"/>
                </a:solidFill>
                <a:latin typeface="Times New Roman" pitchFamily="18" charset="0"/>
                <a:cs typeface="Times New Roman" pitchFamily="18" charset="0"/>
              </a:rPr>
              <a:t> </a:t>
            </a:r>
            <a:r>
              <a:rPr lang="en-US" sz="3200" b="1" u="sng" dirty="0" smtClean="0">
                <a:solidFill>
                  <a:srgbClr val="CC0000"/>
                </a:solidFill>
                <a:latin typeface="Times New Roman" pitchFamily="18" charset="0"/>
                <a:cs typeface="Times New Roman" pitchFamily="18" charset="0"/>
              </a:rPr>
              <a:t>1:</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tròn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số</a:t>
            </a:r>
            <a:r>
              <a:rPr lang="en-US" sz="3200" b="1" dirty="0" smtClean="0">
                <a:latin typeface="Times New Roman" pitchFamily="18" charset="0"/>
                <a:cs typeface="Times New Roman" pitchFamily="18" charset="0"/>
              </a:rPr>
              <a:t> 2345,56 </a:t>
            </a:r>
            <a:r>
              <a:rPr lang="en-US" sz="3200" b="1" dirty="0" err="1" smtClean="0">
                <a:latin typeface="Times New Roman" pitchFamily="18" charset="0"/>
                <a:cs typeface="Times New Roman" pitchFamily="18" charset="0"/>
              </a:rPr>
              <a:t>tới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hàng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phần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mười</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eaLnBrk="1" hangingPunct="1">
              <a:spcBef>
                <a:spcPct val="50000"/>
              </a:spcBef>
            </a:pPr>
            <a:endParaRPr lang="en-US" sz="2400" b="1" dirty="0">
              <a:latin typeface="Times New Roman" pitchFamily="18" charset="0"/>
              <a:cs typeface="Times New Roman" pitchFamily="18" charset="0"/>
            </a:endParaRPr>
          </a:p>
        </p:txBody>
      </p:sp>
      <p:sp>
        <p:nvSpPr>
          <p:cNvPr id="22531" name="AutoShape 4">
            <a:hlinkClick r:id="rId2" action="ppaction://hlinksldjump"/>
          </p:cNvPr>
          <p:cNvSpPr>
            <a:spLocks noChangeArrowheads="1"/>
          </p:cNvSpPr>
          <p:nvPr/>
        </p:nvSpPr>
        <p:spPr bwMode="auto">
          <a:xfrm>
            <a:off x="8077200" y="6248400"/>
            <a:ext cx="838200" cy="381000"/>
          </a:xfrm>
          <a:prstGeom prst="leftArrow">
            <a:avLst>
              <a:gd name="adj1" fmla="val 50000"/>
              <a:gd name="adj2" fmla="val 5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9" name="Oval 9"/>
          <p:cNvSpPr>
            <a:spLocks noChangeArrowheads="1"/>
          </p:cNvSpPr>
          <p:nvPr/>
        </p:nvSpPr>
        <p:spPr bwMode="auto">
          <a:xfrm>
            <a:off x="1219200" y="2971800"/>
            <a:ext cx="533400" cy="685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dirty="0">
                <a:solidFill>
                  <a:srgbClr val="CC0000"/>
                </a:solidFill>
              </a:rPr>
              <a:t>B</a:t>
            </a:r>
          </a:p>
        </p:txBody>
      </p:sp>
      <p:sp>
        <p:nvSpPr>
          <p:cNvPr id="2" name="TextBox 1"/>
          <p:cNvSpPr txBox="1"/>
          <p:nvPr/>
        </p:nvSpPr>
        <p:spPr>
          <a:xfrm>
            <a:off x="1219200" y="2095500"/>
            <a:ext cx="2286000" cy="646331"/>
          </a:xfrm>
          <a:prstGeom prst="rect">
            <a:avLst/>
          </a:prstGeom>
          <a:noFill/>
        </p:spPr>
        <p:txBody>
          <a:bodyPr wrap="square" rtlCol="0">
            <a:spAutoFit/>
          </a:bodyPr>
          <a:lstStyle/>
          <a:p>
            <a:r>
              <a:rPr lang="en-US" sz="3600" dirty="0" smtClean="0">
                <a:solidFill>
                  <a:srgbClr val="FF0000"/>
                </a:solidFill>
              </a:rPr>
              <a:t>A. </a:t>
            </a:r>
            <a:r>
              <a:rPr lang="en-US" sz="3600" dirty="0" smtClean="0"/>
              <a:t>2345,5</a:t>
            </a:r>
            <a:endParaRPr lang="en-US" sz="3600" dirty="0"/>
          </a:p>
        </p:txBody>
      </p:sp>
      <p:sp>
        <p:nvSpPr>
          <p:cNvPr id="4" name="TextBox 3"/>
          <p:cNvSpPr txBox="1"/>
          <p:nvPr/>
        </p:nvSpPr>
        <p:spPr>
          <a:xfrm>
            <a:off x="1295400" y="2971800"/>
            <a:ext cx="2362200" cy="646331"/>
          </a:xfrm>
          <a:prstGeom prst="rect">
            <a:avLst/>
          </a:prstGeom>
          <a:noFill/>
        </p:spPr>
        <p:txBody>
          <a:bodyPr wrap="square" rtlCol="0">
            <a:spAutoFit/>
          </a:bodyPr>
          <a:lstStyle/>
          <a:p>
            <a:r>
              <a:rPr lang="en-US" sz="3600" dirty="0" smtClean="0">
                <a:solidFill>
                  <a:srgbClr val="FF0000"/>
                </a:solidFill>
              </a:rPr>
              <a:t>B</a:t>
            </a:r>
            <a:r>
              <a:rPr lang="en-US" sz="3600" dirty="0" smtClean="0"/>
              <a:t>.  2345,6</a:t>
            </a:r>
            <a:endParaRPr lang="en-US" sz="3600" dirty="0"/>
          </a:p>
        </p:txBody>
      </p:sp>
      <p:sp>
        <p:nvSpPr>
          <p:cNvPr id="7" name="TextBox 6"/>
          <p:cNvSpPr txBox="1"/>
          <p:nvPr/>
        </p:nvSpPr>
        <p:spPr>
          <a:xfrm>
            <a:off x="1219200" y="3962400"/>
            <a:ext cx="2819400" cy="646331"/>
          </a:xfrm>
          <a:prstGeom prst="rect">
            <a:avLst/>
          </a:prstGeom>
          <a:noFill/>
        </p:spPr>
        <p:txBody>
          <a:bodyPr wrap="square" rtlCol="0">
            <a:spAutoFit/>
          </a:bodyPr>
          <a:lstStyle/>
          <a:p>
            <a:r>
              <a:rPr lang="en-US" sz="3600" dirty="0" smtClean="0">
                <a:solidFill>
                  <a:srgbClr val="FF0000"/>
                </a:solidFill>
              </a:rPr>
              <a:t>C</a:t>
            </a:r>
            <a:r>
              <a:rPr lang="en-US" sz="3600" dirty="0" smtClean="0"/>
              <a:t>. 2345</a:t>
            </a:r>
            <a:endParaRPr lang="en-US" sz="3600" dirty="0"/>
          </a:p>
        </p:txBody>
      </p:sp>
      <p:sp>
        <p:nvSpPr>
          <p:cNvPr id="8" name="TextBox 7"/>
          <p:cNvSpPr txBox="1"/>
          <p:nvPr/>
        </p:nvSpPr>
        <p:spPr>
          <a:xfrm>
            <a:off x="1219200" y="4800600"/>
            <a:ext cx="2971800" cy="646331"/>
          </a:xfrm>
          <a:prstGeom prst="rect">
            <a:avLst/>
          </a:prstGeom>
          <a:noFill/>
        </p:spPr>
        <p:txBody>
          <a:bodyPr wrap="square" rtlCol="0">
            <a:spAutoFit/>
          </a:bodyPr>
          <a:lstStyle/>
          <a:p>
            <a:r>
              <a:rPr lang="en-US" dirty="0" smtClean="0">
                <a:solidFill>
                  <a:srgbClr val="FF0000"/>
                </a:solidFill>
              </a:rPr>
              <a:t> </a:t>
            </a:r>
            <a:r>
              <a:rPr lang="en-US" sz="3600" dirty="0" smtClean="0">
                <a:solidFill>
                  <a:srgbClr val="FF0000"/>
                </a:solidFill>
              </a:rPr>
              <a:t>D</a:t>
            </a:r>
            <a:r>
              <a:rPr lang="en-US" sz="3600" dirty="0" smtClean="0"/>
              <a:t>.  2345,7</a:t>
            </a:r>
            <a:endParaRPr lang="en-US" sz="3600" dirty="0"/>
          </a:p>
        </p:txBody>
      </p:sp>
    </p:spTree>
    <p:extLst>
      <p:ext uri="{BB962C8B-B14F-4D97-AF65-F5344CB8AC3E}">
        <p14:creationId xmlns:p14="http://schemas.microsoft.com/office/powerpoint/2010/main" val="3444091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9"/>
                                        </p:tgtEl>
                                        <p:attrNameLst>
                                          <p:attrName>style.visibility</p:attrName>
                                        </p:attrNameLst>
                                      </p:cBhvr>
                                      <p:to>
                                        <p:strVal val="visible"/>
                                      </p:to>
                                    </p:set>
                                    <p:animEffect transition="in" filter="blinds(horizontal)">
                                      <p:cBhvr>
                                        <p:cTn id="7" dur="500"/>
                                        <p:tgtEl>
                                          <p:spTgt spid="3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85800" y="381000"/>
            <a:ext cx="8001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u="sng" dirty="0" err="1">
                <a:solidFill>
                  <a:srgbClr val="CC0000"/>
                </a:solidFill>
                <a:latin typeface="Times New Roman" pitchFamily="18" charset="0"/>
                <a:cs typeface="Times New Roman" pitchFamily="18" charset="0"/>
              </a:rPr>
              <a:t>Câu</a:t>
            </a:r>
            <a:r>
              <a:rPr lang="en-US" sz="3200" b="1" u="sng" dirty="0">
                <a:solidFill>
                  <a:srgbClr val="CC0000"/>
                </a:solidFill>
                <a:latin typeface="Times New Roman" pitchFamily="18" charset="0"/>
                <a:cs typeface="Times New Roman" pitchFamily="18" charset="0"/>
              </a:rPr>
              <a:t> </a:t>
            </a:r>
            <a:r>
              <a:rPr lang="en-US" sz="3200" b="1" u="sng" dirty="0" err="1">
                <a:solidFill>
                  <a:srgbClr val="CC0000"/>
                </a:solidFill>
                <a:latin typeface="Times New Roman" pitchFamily="18" charset="0"/>
                <a:cs typeface="Times New Roman" pitchFamily="18" charset="0"/>
              </a:rPr>
              <a:t>hỏi</a:t>
            </a:r>
            <a:r>
              <a:rPr lang="en-US" sz="3200" b="1" u="sng" dirty="0">
                <a:solidFill>
                  <a:srgbClr val="CC0000"/>
                </a:solidFill>
                <a:latin typeface="Times New Roman" pitchFamily="18" charset="0"/>
                <a:cs typeface="Times New Roman" pitchFamily="18" charset="0"/>
              </a:rPr>
              <a:t> 2:</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tròn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số</a:t>
            </a:r>
            <a:r>
              <a:rPr lang="en-US" sz="3200" b="1" dirty="0" smtClean="0">
                <a:latin typeface="Times New Roman" pitchFamily="18" charset="0"/>
                <a:cs typeface="Times New Roman" pitchFamily="18" charset="0"/>
              </a:rPr>
              <a:t> 2407 </a:t>
            </a:r>
            <a:r>
              <a:rPr lang="en-US" sz="3200" b="1" dirty="0" err="1" smtClean="0">
                <a:latin typeface="Times New Roman" pitchFamily="18" charset="0"/>
                <a:cs typeface="Times New Roman" pitchFamily="18" charset="0"/>
              </a:rPr>
              <a:t>tới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hàng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trăm</a:t>
            </a:r>
            <a:endParaRPr lang="en-US" sz="3200" b="1" dirty="0">
              <a:latin typeface="Times New Roman" pitchFamily="18" charset="0"/>
              <a:cs typeface="Times New Roman" pitchFamily="18" charset="0"/>
            </a:endParaRPr>
          </a:p>
          <a:p>
            <a:pPr eaLnBrk="1" hangingPunct="1">
              <a:spcBef>
                <a:spcPct val="50000"/>
              </a:spcBef>
            </a:pPr>
            <a:endParaRPr lang="en-US" sz="3200" b="1" dirty="0">
              <a:latin typeface="Times New Roman" pitchFamily="18" charset="0"/>
              <a:cs typeface="Times New Roman" pitchFamily="18" charset="0"/>
            </a:endParaRPr>
          </a:p>
        </p:txBody>
      </p:sp>
      <p:sp>
        <p:nvSpPr>
          <p:cNvPr id="22531" name="AutoShape 4">
            <a:hlinkClick r:id="rId2" action="ppaction://hlinksldjump"/>
          </p:cNvPr>
          <p:cNvSpPr>
            <a:spLocks noChangeArrowheads="1"/>
          </p:cNvSpPr>
          <p:nvPr/>
        </p:nvSpPr>
        <p:spPr bwMode="auto">
          <a:xfrm>
            <a:off x="8077200" y="6248400"/>
            <a:ext cx="838200" cy="381000"/>
          </a:xfrm>
          <a:prstGeom prst="leftArrow">
            <a:avLst>
              <a:gd name="adj1" fmla="val 50000"/>
              <a:gd name="adj2" fmla="val 5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9" name="Oval 9"/>
          <p:cNvSpPr>
            <a:spLocks noChangeArrowheads="1"/>
          </p:cNvSpPr>
          <p:nvPr/>
        </p:nvSpPr>
        <p:spPr bwMode="auto">
          <a:xfrm>
            <a:off x="990600" y="274320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dirty="0">
                <a:solidFill>
                  <a:srgbClr val="CC0000"/>
                </a:solidFill>
              </a:rPr>
              <a:t>B</a:t>
            </a:r>
          </a:p>
        </p:txBody>
      </p:sp>
      <p:sp>
        <p:nvSpPr>
          <p:cNvPr id="2" name="TextBox 1"/>
          <p:cNvSpPr txBox="1"/>
          <p:nvPr/>
        </p:nvSpPr>
        <p:spPr>
          <a:xfrm>
            <a:off x="990600" y="1676400"/>
            <a:ext cx="2514600" cy="646331"/>
          </a:xfrm>
          <a:prstGeom prst="rect">
            <a:avLst/>
          </a:prstGeom>
          <a:noFill/>
        </p:spPr>
        <p:txBody>
          <a:bodyPr wrap="square" rtlCol="0">
            <a:spAutoFit/>
          </a:bodyPr>
          <a:lstStyle/>
          <a:p>
            <a:r>
              <a:rPr lang="en-US" sz="3600" dirty="0" smtClean="0">
                <a:solidFill>
                  <a:srgbClr val="FF0000"/>
                </a:solidFill>
              </a:rPr>
              <a:t>A</a:t>
            </a:r>
            <a:r>
              <a:rPr lang="en-US" sz="3600" dirty="0" smtClean="0"/>
              <a:t>. 2500</a:t>
            </a:r>
            <a:endParaRPr lang="en-US" sz="3600" dirty="0"/>
          </a:p>
        </p:txBody>
      </p:sp>
      <p:sp>
        <p:nvSpPr>
          <p:cNvPr id="3" name="TextBox 2"/>
          <p:cNvSpPr txBox="1"/>
          <p:nvPr/>
        </p:nvSpPr>
        <p:spPr>
          <a:xfrm>
            <a:off x="1066800" y="2667000"/>
            <a:ext cx="2895600" cy="646331"/>
          </a:xfrm>
          <a:prstGeom prst="rect">
            <a:avLst/>
          </a:prstGeom>
          <a:noFill/>
        </p:spPr>
        <p:txBody>
          <a:bodyPr wrap="square" rtlCol="0">
            <a:spAutoFit/>
          </a:bodyPr>
          <a:lstStyle/>
          <a:p>
            <a:r>
              <a:rPr lang="en-US" sz="3600" dirty="0" smtClean="0">
                <a:solidFill>
                  <a:srgbClr val="FF0000"/>
                </a:solidFill>
              </a:rPr>
              <a:t>B</a:t>
            </a:r>
            <a:r>
              <a:rPr lang="en-US" sz="3600" dirty="0" smtClean="0"/>
              <a:t>. 2400</a:t>
            </a:r>
            <a:endParaRPr lang="en-US" sz="3600" dirty="0"/>
          </a:p>
        </p:txBody>
      </p:sp>
      <p:sp>
        <p:nvSpPr>
          <p:cNvPr id="4" name="TextBox 3"/>
          <p:cNvSpPr txBox="1"/>
          <p:nvPr/>
        </p:nvSpPr>
        <p:spPr>
          <a:xfrm>
            <a:off x="1143000" y="3657600"/>
            <a:ext cx="2819400" cy="646331"/>
          </a:xfrm>
          <a:prstGeom prst="rect">
            <a:avLst/>
          </a:prstGeom>
          <a:noFill/>
        </p:spPr>
        <p:txBody>
          <a:bodyPr wrap="square" rtlCol="0">
            <a:spAutoFit/>
          </a:bodyPr>
          <a:lstStyle/>
          <a:p>
            <a:r>
              <a:rPr lang="en-US" sz="3600" dirty="0" smtClean="0">
                <a:solidFill>
                  <a:srgbClr val="FF0000"/>
                </a:solidFill>
              </a:rPr>
              <a:t>C</a:t>
            </a:r>
            <a:r>
              <a:rPr lang="en-US" sz="3600" dirty="0" smtClean="0"/>
              <a:t>. 2410</a:t>
            </a:r>
            <a:endParaRPr lang="en-US" sz="3600" dirty="0"/>
          </a:p>
        </p:txBody>
      </p:sp>
      <p:sp>
        <p:nvSpPr>
          <p:cNvPr id="5" name="TextBox 4"/>
          <p:cNvSpPr txBox="1"/>
          <p:nvPr/>
        </p:nvSpPr>
        <p:spPr>
          <a:xfrm>
            <a:off x="1219200" y="4724400"/>
            <a:ext cx="2895600" cy="646331"/>
          </a:xfrm>
          <a:prstGeom prst="rect">
            <a:avLst/>
          </a:prstGeom>
          <a:noFill/>
        </p:spPr>
        <p:txBody>
          <a:bodyPr wrap="square" rtlCol="0">
            <a:spAutoFit/>
          </a:bodyPr>
          <a:lstStyle/>
          <a:p>
            <a:r>
              <a:rPr lang="en-US" sz="3600" dirty="0" smtClean="0">
                <a:solidFill>
                  <a:srgbClr val="FF0000"/>
                </a:solidFill>
              </a:rPr>
              <a:t>D</a:t>
            </a:r>
            <a:r>
              <a:rPr lang="en-US" sz="3600" dirty="0" smtClean="0"/>
              <a:t>. 2417</a:t>
            </a:r>
            <a:endParaRPr lang="en-US" sz="3600" dirty="0"/>
          </a:p>
        </p:txBody>
      </p:sp>
    </p:spTree>
    <p:extLst>
      <p:ext uri="{BB962C8B-B14F-4D97-AF65-F5344CB8AC3E}">
        <p14:creationId xmlns:p14="http://schemas.microsoft.com/office/powerpoint/2010/main" val="4158250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9"/>
                                        </p:tgtEl>
                                        <p:attrNameLst>
                                          <p:attrName>style.visibility</p:attrName>
                                        </p:attrNameLst>
                                      </p:cBhvr>
                                      <p:to>
                                        <p:strVal val="visible"/>
                                      </p:to>
                                    </p:set>
                                    <p:animEffect transition="in" filter="blinds(horizontal)">
                                      <p:cBhvr>
                                        <p:cTn id="7" dur="500"/>
                                        <p:tgtEl>
                                          <p:spTgt spid="3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85800" y="381000"/>
            <a:ext cx="84582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u="sng" dirty="0" err="1">
                <a:solidFill>
                  <a:srgbClr val="CC0000"/>
                </a:solidFill>
                <a:latin typeface="Times New Roman" pitchFamily="18" charset="0"/>
                <a:cs typeface="Times New Roman" pitchFamily="18" charset="0"/>
              </a:rPr>
              <a:t>Câu</a:t>
            </a:r>
            <a:r>
              <a:rPr lang="en-US" sz="3200" b="1" u="sng" dirty="0">
                <a:solidFill>
                  <a:srgbClr val="CC0000"/>
                </a:solidFill>
                <a:latin typeface="Times New Roman" pitchFamily="18" charset="0"/>
                <a:cs typeface="Times New Roman" pitchFamily="18" charset="0"/>
              </a:rPr>
              <a:t> </a:t>
            </a:r>
            <a:r>
              <a:rPr lang="en-US" sz="3200" b="1" u="sng" dirty="0" err="1">
                <a:solidFill>
                  <a:srgbClr val="CC0000"/>
                </a:solidFill>
                <a:latin typeface="Times New Roman" pitchFamily="18" charset="0"/>
                <a:cs typeface="Times New Roman" pitchFamily="18" charset="0"/>
              </a:rPr>
              <a:t>hỏi</a:t>
            </a:r>
            <a:r>
              <a:rPr lang="en-US" sz="3200" b="1" u="sng" dirty="0">
                <a:solidFill>
                  <a:srgbClr val="CC0000"/>
                </a:solidFill>
                <a:latin typeface="Times New Roman" pitchFamily="18" charset="0"/>
                <a:cs typeface="Times New Roman" pitchFamily="18" charset="0"/>
              </a:rPr>
              <a:t> </a:t>
            </a:r>
            <a:r>
              <a:rPr lang="en-US" sz="3200" b="1" u="sng" dirty="0" smtClean="0">
                <a:solidFill>
                  <a:srgbClr val="CC0000"/>
                </a:solidFill>
                <a:latin typeface="Times New Roman" pitchFamily="18" charset="0"/>
                <a:cs typeface="Times New Roman" pitchFamily="18" charset="0"/>
              </a:rPr>
              <a:t>3:</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Làm</a:t>
            </a:r>
            <a:r>
              <a:rPr lang="en-US" sz="3200" b="1" dirty="0" smtClean="0">
                <a:latin typeface="Times New Roman" pitchFamily="18" charset="0"/>
                <a:cs typeface="Times New Roman" pitchFamily="18" charset="0"/>
              </a:rPr>
              <a:t> </a:t>
            </a:r>
            <a:r>
              <a:rPr lang="en-US" sz="3200" b="1" err="1" smtClean="0">
                <a:latin typeface="Times New Roman" pitchFamily="18" charset="0"/>
                <a:cs typeface="Times New Roman" pitchFamily="18" charset="0"/>
              </a:rPr>
              <a:t>tròn</a:t>
            </a:r>
            <a:r>
              <a:rPr lang="en-US" sz="3200" b="1" smtClean="0">
                <a:latin typeface="Times New Roman" pitchFamily="18" charset="0"/>
                <a:cs typeface="Times New Roman" pitchFamily="18" charset="0"/>
              </a:rPr>
              <a:t> </a:t>
            </a:r>
            <a:r>
              <a:rPr lang="en-US" sz="3200" b="1" smtClean="0">
                <a:latin typeface="Times New Roman" pitchFamily="18" charset="0"/>
                <a:cs typeface="Times New Roman" pitchFamily="18" charset="0"/>
              </a:rPr>
              <a:t>số 345,3 </a:t>
            </a:r>
            <a:r>
              <a:rPr lang="en-US" sz="3200" b="1" dirty="0" err="1" smtClean="0">
                <a:latin typeface="Times New Roman" pitchFamily="18" charset="0"/>
                <a:cs typeface="Times New Roman" pitchFamily="18" charset="0"/>
              </a:rPr>
              <a:t>tới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hàng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đơn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vị</a:t>
            </a:r>
            <a:r>
              <a:rPr lang="en-US" sz="3200" b="1" dirty="0" smtClean="0">
                <a:latin typeface="Times New Roman" pitchFamily="18" charset="0"/>
                <a:cs typeface="Times New Roman" pitchFamily="18" charset="0"/>
              </a:rPr>
              <a:t> ?</a:t>
            </a:r>
            <a:endParaRPr lang="en-US" sz="3200" b="1" dirty="0">
              <a:latin typeface="Times New Roman" pitchFamily="18" charset="0"/>
              <a:cs typeface="Times New Roman" pitchFamily="18" charset="0"/>
            </a:endParaRPr>
          </a:p>
          <a:p>
            <a:pPr eaLnBrk="1" hangingPunct="1">
              <a:spcBef>
                <a:spcPct val="50000"/>
              </a:spcBef>
            </a:pPr>
            <a:endParaRPr lang="en-US" sz="2400" b="1" dirty="0">
              <a:latin typeface="Times New Roman" pitchFamily="18" charset="0"/>
              <a:cs typeface="Times New Roman" pitchFamily="18" charset="0"/>
            </a:endParaRPr>
          </a:p>
        </p:txBody>
      </p:sp>
      <p:sp>
        <p:nvSpPr>
          <p:cNvPr id="22531" name="AutoShape 4">
            <a:hlinkClick r:id="rId2" action="ppaction://hlinksldjump"/>
          </p:cNvPr>
          <p:cNvSpPr>
            <a:spLocks noChangeArrowheads="1"/>
          </p:cNvSpPr>
          <p:nvPr/>
        </p:nvSpPr>
        <p:spPr bwMode="auto">
          <a:xfrm>
            <a:off x="8077200" y="6248400"/>
            <a:ext cx="838200" cy="381000"/>
          </a:xfrm>
          <a:prstGeom prst="leftArrow">
            <a:avLst>
              <a:gd name="adj1" fmla="val 50000"/>
              <a:gd name="adj2" fmla="val 5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9" name="Oval 9"/>
          <p:cNvSpPr>
            <a:spLocks noChangeArrowheads="1"/>
          </p:cNvSpPr>
          <p:nvPr/>
        </p:nvSpPr>
        <p:spPr bwMode="auto">
          <a:xfrm>
            <a:off x="1295400" y="320040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dirty="0">
                <a:solidFill>
                  <a:srgbClr val="CC0000"/>
                </a:solidFill>
              </a:rPr>
              <a:t>B</a:t>
            </a:r>
          </a:p>
        </p:txBody>
      </p:sp>
      <p:sp>
        <p:nvSpPr>
          <p:cNvPr id="2" name="TextBox 1"/>
          <p:cNvSpPr txBox="1"/>
          <p:nvPr/>
        </p:nvSpPr>
        <p:spPr>
          <a:xfrm>
            <a:off x="1219200" y="2095500"/>
            <a:ext cx="2514600" cy="646331"/>
          </a:xfrm>
          <a:prstGeom prst="rect">
            <a:avLst/>
          </a:prstGeom>
          <a:noFill/>
        </p:spPr>
        <p:txBody>
          <a:bodyPr wrap="square" rtlCol="0">
            <a:spAutoFit/>
          </a:bodyPr>
          <a:lstStyle/>
          <a:p>
            <a:r>
              <a:rPr lang="en-US" sz="3600" dirty="0" smtClean="0">
                <a:solidFill>
                  <a:srgbClr val="FF0000"/>
                </a:solidFill>
              </a:rPr>
              <a:t>A. </a:t>
            </a:r>
            <a:r>
              <a:rPr lang="en-US" sz="3600" dirty="0" smtClean="0"/>
              <a:t>340</a:t>
            </a:r>
            <a:endParaRPr lang="en-US" sz="3600" dirty="0"/>
          </a:p>
        </p:txBody>
      </p:sp>
      <p:sp>
        <p:nvSpPr>
          <p:cNvPr id="4" name="TextBox 3"/>
          <p:cNvSpPr txBox="1"/>
          <p:nvPr/>
        </p:nvSpPr>
        <p:spPr>
          <a:xfrm>
            <a:off x="1371600" y="3124200"/>
            <a:ext cx="2895600" cy="646331"/>
          </a:xfrm>
          <a:prstGeom prst="rect">
            <a:avLst/>
          </a:prstGeom>
          <a:noFill/>
        </p:spPr>
        <p:txBody>
          <a:bodyPr wrap="square" rtlCol="0">
            <a:spAutoFit/>
          </a:bodyPr>
          <a:lstStyle/>
          <a:p>
            <a:r>
              <a:rPr lang="en-US" sz="3600" dirty="0" smtClean="0">
                <a:solidFill>
                  <a:srgbClr val="FF0000"/>
                </a:solidFill>
              </a:rPr>
              <a:t>B</a:t>
            </a:r>
            <a:r>
              <a:rPr lang="en-US" sz="3600" dirty="0" smtClean="0"/>
              <a:t>.   345</a:t>
            </a:r>
            <a:endParaRPr lang="en-US" sz="3600" dirty="0"/>
          </a:p>
        </p:txBody>
      </p:sp>
      <p:sp>
        <p:nvSpPr>
          <p:cNvPr id="7" name="TextBox 6"/>
          <p:cNvSpPr txBox="1"/>
          <p:nvPr/>
        </p:nvSpPr>
        <p:spPr>
          <a:xfrm>
            <a:off x="1447800" y="4267200"/>
            <a:ext cx="1752600" cy="646331"/>
          </a:xfrm>
          <a:prstGeom prst="rect">
            <a:avLst/>
          </a:prstGeom>
          <a:noFill/>
        </p:spPr>
        <p:txBody>
          <a:bodyPr wrap="square" rtlCol="0">
            <a:spAutoFit/>
          </a:bodyPr>
          <a:lstStyle/>
          <a:p>
            <a:r>
              <a:rPr lang="en-US" sz="3600" dirty="0" smtClean="0">
                <a:solidFill>
                  <a:srgbClr val="FF0000"/>
                </a:solidFill>
              </a:rPr>
              <a:t>C</a:t>
            </a:r>
            <a:r>
              <a:rPr lang="en-US" sz="3600" dirty="0" smtClean="0"/>
              <a:t>. 345,3</a:t>
            </a:r>
            <a:endParaRPr lang="en-US" sz="3600" dirty="0"/>
          </a:p>
        </p:txBody>
      </p:sp>
      <p:sp>
        <p:nvSpPr>
          <p:cNvPr id="8" name="TextBox 7"/>
          <p:cNvSpPr txBox="1"/>
          <p:nvPr/>
        </p:nvSpPr>
        <p:spPr>
          <a:xfrm>
            <a:off x="1447800" y="5410200"/>
            <a:ext cx="3352800" cy="646331"/>
          </a:xfrm>
          <a:prstGeom prst="rect">
            <a:avLst/>
          </a:prstGeom>
          <a:noFill/>
        </p:spPr>
        <p:txBody>
          <a:bodyPr wrap="square" rtlCol="0">
            <a:spAutoFit/>
          </a:bodyPr>
          <a:lstStyle/>
          <a:p>
            <a:r>
              <a:rPr lang="en-US" sz="3600" dirty="0" smtClean="0">
                <a:solidFill>
                  <a:srgbClr val="FF0000"/>
                </a:solidFill>
              </a:rPr>
              <a:t> D</a:t>
            </a:r>
            <a:r>
              <a:rPr lang="en-US" sz="3600" dirty="0" smtClean="0"/>
              <a:t>.  350</a:t>
            </a:r>
            <a:endParaRPr lang="en-US" sz="3600" dirty="0"/>
          </a:p>
        </p:txBody>
      </p:sp>
    </p:spTree>
    <p:extLst>
      <p:ext uri="{BB962C8B-B14F-4D97-AF65-F5344CB8AC3E}">
        <p14:creationId xmlns:p14="http://schemas.microsoft.com/office/powerpoint/2010/main" val="3109803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9"/>
                                        </p:tgtEl>
                                        <p:attrNameLst>
                                          <p:attrName>style.visibility</p:attrName>
                                        </p:attrNameLst>
                                      </p:cBhvr>
                                      <p:to>
                                        <p:strVal val="visible"/>
                                      </p:to>
                                    </p:set>
                                    <p:animEffect transition="in" filter="blinds(horizontal)">
                                      <p:cBhvr>
                                        <p:cTn id="7" dur="500"/>
                                        <p:tgtEl>
                                          <p:spTgt spid="3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7-Point Star 28"/>
          <p:cNvSpPr/>
          <p:nvPr/>
        </p:nvSpPr>
        <p:spPr>
          <a:xfrm>
            <a:off x="7620000" y="228600"/>
            <a:ext cx="1295400" cy="1363287"/>
          </a:xfrm>
          <a:prstGeom prst="star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5400" b="1" dirty="0" smtClean="0"/>
              <a:t>0</a:t>
            </a:r>
            <a:endParaRPr lang="en-US" b="1" dirty="0"/>
          </a:p>
        </p:txBody>
      </p:sp>
      <p:sp>
        <p:nvSpPr>
          <p:cNvPr id="30" name="7-Point Star 29"/>
          <p:cNvSpPr/>
          <p:nvPr/>
        </p:nvSpPr>
        <p:spPr>
          <a:xfrm>
            <a:off x="7626925" y="228600"/>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1</a:t>
            </a:r>
            <a:endParaRPr lang="en-US" b="1" dirty="0"/>
          </a:p>
        </p:txBody>
      </p:sp>
      <p:sp>
        <p:nvSpPr>
          <p:cNvPr id="31" name="7-Point Star 30"/>
          <p:cNvSpPr/>
          <p:nvPr/>
        </p:nvSpPr>
        <p:spPr>
          <a:xfrm>
            <a:off x="7620000" y="228599"/>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2</a:t>
            </a:r>
            <a:endParaRPr lang="en-US" b="1" dirty="0"/>
          </a:p>
        </p:txBody>
      </p:sp>
      <p:sp>
        <p:nvSpPr>
          <p:cNvPr id="32" name="7-Point Star 31"/>
          <p:cNvSpPr/>
          <p:nvPr/>
        </p:nvSpPr>
        <p:spPr>
          <a:xfrm>
            <a:off x="7620000" y="228599"/>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3</a:t>
            </a:r>
            <a:endParaRPr lang="en-US" b="1" dirty="0"/>
          </a:p>
        </p:txBody>
      </p:sp>
      <p:sp>
        <p:nvSpPr>
          <p:cNvPr id="33" name="7-Point Star 32"/>
          <p:cNvSpPr/>
          <p:nvPr/>
        </p:nvSpPr>
        <p:spPr>
          <a:xfrm>
            <a:off x="7620000" y="228598"/>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4</a:t>
            </a:r>
            <a:endParaRPr lang="en-US" b="1" dirty="0"/>
          </a:p>
        </p:txBody>
      </p:sp>
      <p:sp>
        <p:nvSpPr>
          <p:cNvPr id="34" name="7-Point Star 33"/>
          <p:cNvSpPr/>
          <p:nvPr/>
        </p:nvSpPr>
        <p:spPr>
          <a:xfrm>
            <a:off x="7620000" y="228600"/>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5</a:t>
            </a:r>
            <a:endParaRPr lang="en-US" b="1" dirty="0"/>
          </a:p>
        </p:txBody>
      </p:sp>
      <p:sp>
        <p:nvSpPr>
          <p:cNvPr id="35" name="7-Point Star 34"/>
          <p:cNvSpPr/>
          <p:nvPr/>
        </p:nvSpPr>
        <p:spPr>
          <a:xfrm>
            <a:off x="7620000" y="228600"/>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6</a:t>
            </a:r>
            <a:endParaRPr lang="en-US" b="1" dirty="0"/>
          </a:p>
        </p:txBody>
      </p:sp>
      <p:sp>
        <p:nvSpPr>
          <p:cNvPr id="36" name="7-Point Star 35"/>
          <p:cNvSpPr/>
          <p:nvPr/>
        </p:nvSpPr>
        <p:spPr>
          <a:xfrm>
            <a:off x="7613075" y="221670"/>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7</a:t>
            </a:r>
            <a:endParaRPr lang="en-US" b="1" dirty="0"/>
          </a:p>
        </p:txBody>
      </p:sp>
      <p:sp>
        <p:nvSpPr>
          <p:cNvPr id="37" name="7-Point Star 36"/>
          <p:cNvSpPr/>
          <p:nvPr/>
        </p:nvSpPr>
        <p:spPr>
          <a:xfrm>
            <a:off x="7620000" y="221675"/>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8</a:t>
            </a:r>
            <a:endParaRPr lang="en-US" b="1" dirty="0"/>
          </a:p>
        </p:txBody>
      </p:sp>
      <p:sp>
        <p:nvSpPr>
          <p:cNvPr id="38" name="7-Point Star 37"/>
          <p:cNvSpPr/>
          <p:nvPr/>
        </p:nvSpPr>
        <p:spPr>
          <a:xfrm>
            <a:off x="7626927" y="228600"/>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9</a:t>
            </a:r>
            <a:endParaRPr lang="en-US" b="1" dirty="0"/>
          </a:p>
        </p:txBody>
      </p:sp>
      <p:sp>
        <p:nvSpPr>
          <p:cNvPr id="39" name="7-Point Star 38"/>
          <p:cNvSpPr/>
          <p:nvPr/>
        </p:nvSpPr>
        <p:spPr>
          <a:xfrm>
            <a:off x="7626927" y="221669"/>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10</a:t>
            </a:r>
            <a:endParaRPr lang="en-US" b="1" dirty="0"/>
          </a:p>
        </p:txBody>
      </p:sp>
      <p:sp>
        <p:nvSpPr>
          <p:cNvPr id="40" name="7-Point Star 39"/>
          <p:cNvSpPr/>
          <p:nvPr/>
        </p:nvSpPr>
        <p:spPr>
          <a:xfrm>
            <a:off x="7613075" y="228599"/>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11</a:t>
            </a:r>
            <a:endParaRPr lang="en-US" sz="2000" b="1" dirty="0"/>
          </a:p>
        </p:txBody>
      </p:sp>
      <p:sp>
        <p:nvSpPr>
          <p:cNvPr id="41" name="7-Point Star 40"/>
          <p:cNvSpPr/>
          <p:nvPr/>
        </p:nvSpPr>
        <p:spPr>
          <a:xfrm>
            <a:off x="7613075" y="228599"/>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12</a:t>
            </a:r>
            <a:endParaRPr lang="en-US" sz="1200" b="1" dirty="0"/>
          </a:p>
        </p:txBody>
      </p:sp>
      <p:sp>
        <p:nvSpPr>
          <p:cNvPr id="42" name="7-Point Star 41"/>
          <p:cNvSpPr/>
          <p:nvPr/>
        </p:nvSpPr>
        <p:spPr>
          <a:xfrm>
            <a:off x="7620000" y="221668"/>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13</a:t>
            </a:r>
            <a:endParaRPr lang="en-US" b="1" dirty="0"/>
          </a:p>
        </p:txBody>
      </p:sp>
      <p:sp>
        <p:nvSpPr>
          <p:cNvPr id="43" name="7-Point Star 42"/>
          <p:cNvSpPr/>
          <p:nvPr/>
        </p:nvSpPr>
        <p:spPr>
          <a:xfrm>
            <a:off x="7613075" y="221675"/>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14</a:t>
            </a:r>
            <a:endParaRPr lang="en-US" b="1" dirty="0"/>
          </a:p>
        </p:txBody>
      </p:sp>
      <p:sp>
        <p:nvSpPr>
          <p:cNvPr id="44" name="7-Point Star 43"/>
          <p:cNvSpPr/>
          <p:nvPr/>
        </p:nvSpPr>
        <p:spPr>
          <a:xfrm>
            <a:off x="7613075" y="228600"/>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15</a:t>
            </a:r>
            <a:endParaRPr lang="en-US" b="1" dirty="0"/>
          </a:p>
        </p:txBody>
      </p:sp>
      <p:sp>
        <p:nvSpPr>
          <p:cNvPr id="45" name="7-Point Star 44"/>
          <p:cNvSpPr/>
          <p:nvPr/>
        </p:nvSpPr>
        <p:spPr>
          <a:xfrm>
            <a:off x="7613075" y="221667"/>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16</a:t>
            </a:r>
            <a:endParaRPr lang="en-US" b="1" dirty="0"/>
          </a:p>
        </p:txBody>
      </p:sp>
      <p:sp>
        <p:nvSpPr>
          <p:cNvPr id="46" name="7-Point Star 45"/>
          <p:cNvSpPr/>
          <p:nvPr/>
        </p:nvSpPr>
        <p:spPr>
          <a:xfrm>
            <a:off x="7613075" y="221666"/>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17</a:t>
            </a:r>
            <a:endParaRPr lang="en-US" b="1" dirty="0"/>
          </a:p>
        </p:txBody>
      </p:sp>
      <p:sp>
        <p:nvSpPr>
          <p:cNvPr id="47" name="7-Point Star 46"/>
          <p:cNvSpPr/>
          <p:nvPr/>
        </p:nvSpPr>
        <p:spPr>
          <a:xfrm>
            <a:off x="7613075" y="221665"/>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18</a:t>
            </a:r>
            <a:endParaRPr lang="en-US" b="1" dirty="0"/>
          </a:p>
        </p:txBody>
      </p:sp>
      <p:sp>
        <p:nvSpPr>
          <p:cNvPr id="48" name="7-Point Star 47"/>
          <p:cNvSpPr/>
          <p:nvPr/>
        </p:nvSpPr>
        <p:spPr>
          <a:xfrm>
            <a:off x="7626927" y="221664"/>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19</a:t>
            </a:r>
            <a:endParaRPr lang="en-US" b="1" dirty="0"/>
          </a:p>
        </p:txBody>
      </p:sp>
      <p:sp>
        <p:nvSpPr>
          <p:cNvPr id="49" name="7-Point Star 48"/>
          <p:cNvSpPr/>
          <p:nvPr/>
        </p:nvSpPr>
        <p:spPr>
          <a:xfrm>
            <a:off x="7626927" y="221663"/>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20</a:t>
            </a:r>
            <a:endParaRPr lang="en-US" b="1" dirty="0"/>
          </a:p>
        </p:txBody>
      </p:sp>
      <p:sp>
        <p:nvSpPr>
          <p:cNvPr id="50" name="Oval 49"/>
          <p:cNvSpPr/>
          <p:nvPr/>
        </p:nvSpPr>
        <p:spPr>
          <a:xfrm>
            <a:off x="405242" y="2887968"/>
            <a:ext cx="685800" cy="685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1" name="TextBox 50"/>
          <p:cNvSpPr txBox="1"/>
          <p:nvPr/>
        </p:nvSpPr>
        <p:spPr>
          <a:xfrm>
            <a:off x="457200" y="1744287"/>
            <a:ext cx="8229600" cy="2862322"/>
          </a:xfrm>
          <a:prstGeom prst="rect">
            <a:avLst/>
          </a:prstGeom>
          <a:noFill/>
        </p:spPr>
        <p:txBody>
          <a:bodyPr wrap="square" rtlCol="0">
            <a:spAutoFit/>
          </a:bodyPr>
          <a:lstStyle/>
          <a:p>
            <a:pPr algn="just"/>
            <a:r>
              <a:rPr lang="en-US" sz="3600" b="1" u="sng" dirty="0" err="1" smtClean="0">
                <a:solidFill>
                  <a:srgbClr val="FF0000"/>
                </a:solidFill>
                <a:latin typeface="Times New Roman" pitchFamily="18" charset="0"/>
                <a:cs typeface="Times New Roman" pitchFamily="18" charset="0"/>
              </a:rPr>
              <a:t>Câu</a:t>
            </a:r>
            <a:r>
              <a:rPr lang="en-US" sz="3600" b="1" u="sng" dirty="0" smtClean="0">
                <a:solidFill>
                  <a:srgbClr val="FF0000"/>
                </a:solidFill>
                <a:latin typeface="Times New Roman" pitchFamily="18" charset="0"/>
                <a:cs typeface="Times New Roman" pitchFamily="18" charset="0"/>
              </a:rPr>
              <a:t> 2</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Làm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tròn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số</a:t>
            </a:r>
            <a:r>
              <a:rPr lang="en-US" sz="3600" b="1" dirty="0" smtClean="0">
                <a:solidFill>
                  <a:srgbClr val="FF0000"/>
                </a:solidFill>
                <a:latin typeface="Times New Roman" pitchFamily="18" charset="0"/>
                <a:cs typeface="Times New Roman" pitchFamily="18" charset="0"/>
              </a:rPr>
              <a:t> 89,93 </a:t>
            </a:r>
            <a:r>
              <a:rPr lang="en-US" sz="3600" b="1" dirty="0" err="1" smtClean="0">
                <a:solidFill>
                  <a:srgbClr val="FF0000"/>
                </a:solidFill>
                <a:latin typeface="Times New Roman" pitchFamily="18" charset="0"/>
                <a:cs typeface="Times New Roman" pitchFamily="18" charset="0"/>
              </a:rPr>
              <a:t>đến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chữ</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số</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thập</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phân</a:t>
            </a:r>
            <a:r>
              <a:rPr lang="en-US" sz="3600" b="1" dirty="0" smtClean="0">
                <a:solidFill>
                  <a:srgbClr val="FF0000"/>
                </a:solidFill>
                <a:latin typeface="Times New Roman"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thứ</a:t>
            </a:r>
            <a:r>
              <a:rPr lang="en-US" sz="3600" b="1" smtClean="0">
                <a:solidFill>
                  <a:srgbClr val="FF0000"/>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nhất.</a:t>
            </a:r>
            <a:endParaRPr lang="en-US" sz="3600" b="1" dirty="0" smtClean="0">
              <a:solidFill>
                <a:srgbClr val="FF0000"/>
              </a:solidFill>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A. 89,9				B. 89</a:t>
            </a:r>
          </a:p>
          <a:p>
            <a:endParaRPr lang="en-US" sz="3600" b="1" dirty="0" smtClean="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C. 90				D. 89,93</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216530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xit" presetSubtype="1" fill="hold" grpId="0" nodeType="clickEffect">
                                  <p:stCondLst>
                                    <p:cond delay="500"/>
                                  </p:stCondLst>
                                  <p:childTnLst>
                                    <p:animEffect transition="out" filter="wheel(1)">
                                      <p:cBhvr>
                                        <p:cTn id="10" dur="500"/>
                                        <p:tgtEl>
                                          <p:spTgt spid="49"/>
                                        </p:tgtEl>
                                      </p:cBhvr>
                                    </p:animEffect>
                                    <p:set>
                                      <p:cBhvr>
                                        <p:cTn id="11" dur="1" fill="hold">
                                          <p:stCondLst>
                                            <p:cond delay="499"/>
                                          </p:stCondLst>
                                        </p:cTn>
                                        <p:tgtEl>
                                          <p:spTgt spid="49"/>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1000"/>
                            </p:stCondLst>
                            <p:childTnLst>
                              <p:par>
                                <p:cTn id="13" presetID="21" presetClass="exit" presetSubtype="1" fill="hold" grpId="0" nodeType="afterEffect">
                                  <p:stCondLst>
                                    <p:cond delay="500"/>
                                  </p:stCondLst>
                                  <p:childTnLst>
                                    <p:animEffect transition="out" filter="wheel(1)">
                                      <p:cBhvr>
                                        <p:cTn id="14" dur="500"/>
                                        <p:tgtEl>
                                          <p:spTgt spid="48"/>
                                        </p:tgtEl>
                                      </p:cBhvr>
                                    </p:animEffect>
                                    <p:set>
                                      <p:cBhvr>
                                        <p:cTn id="15"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2000"/>
                            </p:stCondLst>
                            <p:childTnLst>
                              <p:par>
                                <p:cTn id="17" presetID="21" presetClass="exit" presetSubtype="1" fill="hold" grpId="0" nodeType="afterEffect">
                                  <p:stCondLst>
                                    <p:cond delay="500"/>
                                  </p:stCondLst>
                                  <p:childTnLst>
                                    <p:animEffect transition="out" filter="wheel(1)">
                                      <p:cBhvr>
                                        <p:cTn id="18" dur="500"/>
                                        <p:tgtEl>
                                          <p:spTgt spid="47"/>
                                        </p:tgtEl>
                                      </p:cBhvr>
                                    </p:animEffect>
                                    <p:set>
                                      <p:cBhvr>
                                        <p:cTn id="19" dur="1" fill="hold">
                                          <p:stCondLst>
                                            <p:cond delay="499"/>
                                          </p:stCondLst>
                                        </p:cTn>
                                        <p:tgtEl>
                                          <p:spTgt spid="4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3000"/>
                            </p:stCondLst>
                            <p:childTnLst>
                              <p:par>
                                <p:cTn id="21" presetID="21" presetClass="exit" presetSubtype="1" fill="hold" grpId="0" nodeType="afterEffect">
                                  <p:stCondLst>
                                    <p:cond delay="500"/>
                                  </p:stCondLst>
                                  <p:childTnLst>
                                    <p:animEffect transition="out" filter="wheel(1)">
                                      <p:cBhvr>
                                        <p:cTn id="22" dur="500"/>
                                        <p:tgtEl>
                                          <p:spTgt spid="46"/>
                                        </p:tgtEl>
                                      </p:cBhvr>
                                    </p:animEffect>
                                    <p:set>
                                      <p:cBhvr>
                                        <p:cTn id="23" dur="1" fill="hold">
                                          <p:stCondLst>
                                            <p:cond delay="499"/>
                                          </p:stCondLst>
                                        </p:cTn>
                                        <p:tgtEl>
                                          <p:spTgt spid="46"/>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4000"/>
                            </p:stCondLst>
                            <p:childTnLst>
                              <p:par>
                                <p:cTn id="25" presetID="21" presetClass="exit" presetSubtype="1" fill="hold" grpId="0" nodeType="afterEffect">
                                  <p:stCondLst>
                                    <p:cond delay="500"/>
                                  </p:stCondLst>
                                  <p:childTnLst>
                                    <p:animEffect transition="out" filter="wheel(1)">
                                      <p:cBhvr>
                                        <p:cTn id="26" dur="500"/>
                                        <p:tgtEl>
                                          <p:spTgt spid="45"/>
                                        </p:tgtEl>
                                      </p:cBhvr>
                                    </p:animEffect>
                                    <p:set>
                                      <p:cBhvr>
                                        <p:cTn id="27" dur="1" fill="hold">
                                          <p:stCondLst>
                                            <p:cond delay="499"/>
                                          </p:stCondLst>
                                        </p:cTn>
                                        <p:tgtEl>
                                          <p:spTgt spid="45"/>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p:stCondLst>
                              <p:cond delay="5000"/>
                            </p:stCondLst>
                            <p:childTnLst>
                              <p:par>
                                <p:cTn id="29" presetID="21" presetClass="exit" presetSubtype="1" fill="hold" grpId="0" nodeType="afterEffect">
                                  <p:stCondLst>
                                    <p:cond delay="500"/>
                                  </p:stCondLst>
                                  <p:childTnLst>
                                    <p:animEffect transition="out" filter="wheel(1)">
                                      <p:cBhvr>
                                        <p:cTn id="30" dur="500"/>
                                        <p:tgtEl>
                                          <p:spTgt spid="44"/>
                                        </p:tgtEl>
                                      </p:cBhvr>
                                    </p:animEffect>
                                    <p:set>
                                      <p:cBhvr>
                                        <p:cTn id="31" dur="1" fill="hold">
                                          <p:stCondLst>
                                            <p:cond delay="499"/>
                                          </p:stCondLst>
                                        </p:cTn>
                                        <p:tgtEl>
                                          <p:spTgt spid="4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2" fill="hold">
                            <p:stCondLst>
                              <p:cond delay="6000"/>
                            </p:stCondLst>
                            <p:childTnLst>
                              <p:par>
                                <p:cTn id="33" presetID="21" presetClass="exit" presetSubtype="1" fill="hold" grpId="0" nodeType="afterEffect">
                                  <p:stCondLst>
                                    <p:cond delay="500"/>
                                  </p:stCondLst>
                                  <p:childTnLst>
                                    <p:animEffect transition="out" filter="wheel(1)">
                                      <p:cBhvr>
                                        <p:cTn id="34" dur="500"/>
                                        <p:tgtEl>
                                          <p:spTgt spid="43"/>
                                        </p:tgtEl>
                                      </p:cBhvr>
                                    </p:animEffect>
                                    <p:set>
                                      <p:cBhvr>
                                        <p:cTn id="35" dur="1" fill="hold">
                                          <p:stCondLst>
                                            <p:cond delay="499"/>
                                          </p:stCondLst>
                                        </p:cTn>
                                        <p:tgtEl>
                                          <p:spTgt spid="43"/>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p:stCondLst>
                              <p:cond delay="7000"/>
                            </p:stCondLst>
                            <p:childTnLst>
                              <p:par>
                                <p:cTn id="37" presetID="21" presetClass="exit" presetSubtype="1" fill="hold" grpId="0" nodeType="afterEffect">
                                  <p:stCondLst>
                                    <p:cond delay="500"/>
                                  </p:stCondLst>
                                  <p:childTnLst>
                                    <p:animEffect transition="out" filter="wheel(1)">
                                      <p:cBhvr>
                                        <p:cTn id="38" dur="500"/>
                                        <p:tgtEl>
                                          <p:spTgt spid="42"/>
                                        </p:tgtEl>
                                      </p:cBhvr>
                                    </p:animEffect>
                                    <p:set>
                                      <p:cBhvr>
                                        <p:cTn id="39" dur="1" fill="hold">
                                          <p:stCondLst>
                                            <p:cond delay="499"/>
                                          </p:stCondLst>
                                        </p:cTn>
                                        <p:tgtEl>
                                          <p:spTgt spid="42"/>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0" fill="hold">
                            <p:stCondLst>
                              <p:cond delay="8000"/>
                            </p:stCondLst>
                            <p:childTnLst>
                              <p:par>
                                <p:cTn id="41" presetID="21" presetClass="exit" presetSubtype="1" fill="hold" grpId="0" nodeType="afterEffect">
                                  <p:stCondLst>
                                    <p:cond delay="500"/>
                                  </p:stCondLst>
                                  <p:childTnLst>
                                    <p:animEffect transition="out" filter="wheel(1)">
                                      <p:cBhvr>
                                        <p:cTn id="42" dur="500"/>
                                        <p:tgtEl>
                                          <p:spTgt spid="41"/>
                                        </p:tgtEl>
                                      </p:cBhvr>
                                    </p:animEffect>
                                    <p:set>
                                      <p:cBhvr>
                                        <p:cTn id="43" dur="1" fill="hold">
                                          <p:stCondLst>
                                            <p:cond delay="499"/>
                                          </p:stCondLst>
                                        </p:cTn>
                                        <p:tgtEl>
                                          <p:spTgt spid="41"/>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4" fill="hold">
                            <p:stCondLst>
                              <p:cond delay="9000"/>
                            </p:stCondLst>
                            <p:childTnLst>
                              <p:par>
                                <p:cTn id="45" presetID="21" presetClass="exit" presetSubtype="1" fill="hold" grpId="0" nodeType="afterEffect">
                                  <p:stCondLst>
                                    <p:cond delay="500"/>
                                  </p:stCondLst>
                                  <p:childTnLst>
                                    <p:animEffect transition="out" filter="wheel(1)">
                                      <p:cBhvr>
                                        <p:cTn id="46" dur="500"/>
                                        <p:tgtEl>
                                          <p:spTgt spid="40"/>
                                        </p:tgtEl>
                                      </p:cBhvr>
                                    </p:animEffect>
                                    <p:set>
                                      <p:cBhvr>
                                        <p:cTn id="47" dur="1" fill="hold">
                                          <p:stCondLst>
                                            <p:cond delay="499"/>
                                          </p:stCondLst>
                                        </p:cTn>
                                        <p:tgtEl>
                                          <p:spTgt spid="40"/>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par>
                          <p:cTn id="48" fill="hold">
                            <p:stCondLst>
                              <p:cond delay="10000"/>
                            </p:stCondLst>
                            <p:childTnLst>
                              <p:par>
                                <p:cTn id="49" presetID="21" presetClass="exit" presetSubtype="1" fill="hold" grpId="0" nodeType="afterEffect">
                                  <p:stCondLst>
                                    <p:cond delay="500"/>
                                  </p:stCondLst>
                                  <p:childTnLst>
                                    <p:animEffect transition="out" filter="wheel(1)">
                                      <p:cBhvr>
                                        <p:cTn id="50" dur="500"/>
                                        <p:tgtEl>
                                          <p:spTgt spid="39"/>
                                        </p:tgtEl>
                                      </p:cBhvr>
                                    </p:animEffect>
                                    <p:set>
                                      <p:cBhvr>
                                        <p:cTn id="51" dur="1" fill="hold">
                                          <p:stCondLst>
                                            <p:cond delay="499"/>
                                          </p:stCondLst>
                                        </p:cTn>
                                        <p:tgtEl>
                                          <p:spTgt spid="39"/>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2" fill="hold">
                            <p:stCondLst>
                              <p:cond delay="11000"/>
                            </p:stCondLst>
                            <p:childTnLst>
                              <p:par>
                                <p:cTn id="53" presetID="21" presetClass="exit" presetSubtype="1" fill="hold" grpId="0" nodeType="afterEffect">
                                  <p:stCondLst>
                                    <p:cond delay="500"/>
                                  </p:stCondLst>
                                  <p:childTnLst>
                                    <p:animEffect transition="out" filter="wheel(1)">
                                      <p:cBhvr>
                                        <p:cTn id="54" dur="500"/>
                                        <p:tgtEl>
                                          <p:spTgt spid="38"/>
                                        </p:tgtEl>
                                      </p:cBhvr>
                                    </p:animEffect>
                                    <p:set>
                                      <p:cBhvr>
                                        <p:cTn id="55" dur="1" fill="hold">
                                          <p:stCondLst>
                                            <p:cond delay="499"/>
                                          </p:stCondLst>
                                        </p:cTn>
                                        <p:tgtEl>
                                          <p:spTgt spid="38"/>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6" fill="hold">
                            <p:stCondLst>
                              <p:cond delay="12000"/>
                            </p:stCondLst>
                            <p:childTnLst>
                              <p:par>
                                <p:cTn id="57" presetID="21" presetClass="exit" presetSubtype="1" fill="hold" grpId="0" nodeType="afterEffect">
                                  <p:stCondLst>
                                    <p:cond delay="500"/>
                                  </p:stCondLst>
                                  <p:childTnLst>
                                    <p:animEffect transition="out" filter="wheel(1)">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0" fill="hold">
                            <p:stCondLst>
                              <p:cond delay="13000"/>
                            </p:stCondLst>
                            <p:childTnLst>
                              <p:par>
                                <p:cTn id="61" presetID="21" presetClass="exit" presetSubtype="1" fill="hold" grpId="0" nodeType="afterEffect">
                                  <p:stCondLst>
                                    <p:cond delay="500"/>
                                  </p:stCondLst>
                                  <p:childTnLst>
                                    <p:animEffect transition="out" filter="wheel(1)">
                                      <p:cBhvr>
                                        <p:cTn id="62" dur="500"/>
                                        <p:tgtEl>
                                          <p:spTgt spid="36"/>
                                        </p:tgtEl>
                                      </p:cBhvr>
                                    </p:animEffect>
                                    <p:set>
                                      <p:cBhvr>
                                        <p:cTn id="63" dur="1" fill="hold">
                                          <p:stCondLst>
                                            <p:cond delay="499"/>
                                          </p:stCondLst>
                                        </p:cTn>
                                        <p:tgtEl>
                                          <p:spTgt spid="36"/>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4" fill="hold">
                            <p:stCondLst>
                              <p:cond delay="14000"/>
                            </p:stCondLst>
                            <p:childTnLst>
                              <p:par>
                                <p:cTn id="65" presetID="21" presetClass="exit" presetSubtype="1" fill="hold" grpId="0" nodeType="afterEffect">
                                  <p:stCondLst>
                                    <p:cond delay="500"/>
                                  </p:stCondLst>
                                  <p:childTnLst>
                                    <p:animEffect transition="out" filter="wheel(1)">
                                      <p:cBhvr>
                                        <p:cTn id="66" dur="500"/>
                                        <p:tgtEl>
                                          <p:spTgt spid="35"/>
                                        </p:tgtEl>
                                      </p:cBhvr>
                                    </p:animEffect>
                                    <p:set>
                                      <p:cBhvr>
                                        <p:cTn id="67" dur="1" fill="hold">
                                          <p:stCondLst>
                                            <p:cond delay="499"/>
                                          </p:stCondLst>
                                        </p:cTn>
                                        <p:tgtEl>
                                          <p:spTgt spid="35"/>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68" fill="hold">
                            <p:stCondLst>
                              <p:cond delay="15000"/>
                            </p:stCondLst>
                            <p:childTnLst>
                              <p:par>
                                <p:cTn id="69" presetID="21" presetClass="exit" presetSubtype="1" fill="hold" grpId="0" nodeType="afterEffect">
                                  <p:stCondLst>
                                    <p:cond delay="500"/>
                                  </p:stCondLst>
                                  <p:childTnLst>
                                    <p:animEffect transition="out" filter="wheel(1)">
                                      <p:cBhvr>
                                        <p:cTn id="70" dur="500"/>
                                        <p:tgtEl>
                                          <p:spTgt spid="34"/>
                                        </p:tgtEl>
                                      </p:cBhvr>
                                    </p:animEffect>
                                    <p:set>
                                      <p:cBhvr>
                                        <p:cTn id="71" dur="1" fill="hold">
                                          <p:stCondLst>
                                            <p:cond delay="499"/>
                                          </p:stCondLst>
                                        </p:cTn>
                                        <p:tgtEl>
                                          <p:spTgt spid="34"/>
                                        </p:tgtEl>
                                        <p:attrNameLst>
                                          <p:attrName>style.visibility</p:attrName>
                                        </p:attrNameLst>
                                      </p:cBhvr>
                                      <p:to>
                                        <p:strVal val="hidden"/>
                                      </p:to>
                                    </p:set>
                                  </p:childTnLst>
                                  <p:subTnLst>
                                    <p:audio>
                                      <p:cMediaNode>
                                        <p:cTn display="0" masterRel="sameClick">
                                          <p:stCondLst>
                                            <p:cond evt="begin" delay="0">
                                              <p:tn val="69"/>
                                            </p:cond>
                                          </p:stCondLst>
                                          <p:endCondLst>
                                            <p:cond evt="onStopAudio" delay="0">
                                              <p:tgtEl>
                                                <p:sldTgt/>
                                              </p:tgtEl>
                                            </p:cond>
                                          </p:endCondLst>
                                        </p:cTn>
                                        <p:tgtEl>
                                          <p:sndTgt r:embed="rId2" name="click.wav"/>
                                        </p:tgtEl>
                                      </p:cMediaNode>
                                    </p:audio>
                                  </p:subTnLst>
                                </p:cTn>
                              </p:par>
                            </p:childTnLst>
                          </p:cTn>
                        </p:par>
                        <p:par>
                          <p:cTn id="72" fill="hold">
                            <p:stCondLst>
                              <p:cond delay="16000"/>
                            </p:stCondLst>
                            <p:childTnLst>
                              <p:par>
                                <p:cTn id="73" presetID="21" presetClass="exit" presetSubtype="1" fill="hold" grpId="0" nodeType="afterEffect">
                                  <p:stCondLst>
                                    <p:cond delay="500"/>
                                  </p:stCondLst>
                                  <p:childTnLst>
                                    <p:animEffect transition="out" filter="wheel(1)">
                                      <p:cBhvr>
                                        <p:cTn id="74" dur="500"/>
                                        <p:tgtEl>
                                          <p:spTgt spid="33"/>
                                        </p:tgtEl>
                                      </p:cBhvr>
                                    </p:animEffect>
                                    <p:set>
                                      <p:cBhvr>
                                        <p:cTn id="75" dur="1" fill="hold">
                                          <p:stCondLst>
                                            <p:cond delay="499"/>
                                          </p:stCondLst>
                                        </p:cTn>
                                        <p:tgtEl>
                                          <p:spTgt spid="33"/>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76" fill="hold">
                            <p:stCondLst>
                              <p:cond delay="17000"/>
                            </p:stCondLst>
                            <p:childTnLst>
                              <p:par>
                                <p:cTn id="77" presetID="21" presetClass="exit" presetSubtype="1" fill="hold" grpId="0" nodeType="afterEffect">
                                  <p:stCondLst>
                                    <p:cond delay="500"/>
                                  </p:stCondLst>
                                  <p:childTnLst>
                                    <p:animEffect transition="out" filter="wheel(1)">
                                      <p:cBhvr>
                                        <p:cTn id="78" dur="500"/>
                                        <p:tgtEl>
                                          <p:spTgt spid="32"/>
                                        </p:tgtEl>
                                      </p:cBhvr>
                                    </p:animEffect>
                                    <p:set>
                                      <p:cBhvr>
                                        <p:cTn id="79" dur="1" fill="hold">
                                          <p:stCondLst>
                                            <p:cond delay="499"/>
                                          </p:stCondLst>
                                        </p:cTn>
                                        <p:tgtEl>
                                          <p:spTgt spid="32"/>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par>
                          <p:cTn id="80" fill="hold">
                            <p:stCondLst>
                              <p:cond delay="18000"/>
                            </p:stCondLst>
                            <p:childTnLst>
                              <p:par>
                                <p:cTn id="81" presetID="21" presetClass="exit" presetSubtype="1" fill="hold" grpId="0" nodeType="afterEffect">
                                  <p:stCondLst>
                                    <p:cond delay="500"/>
                                  </p:stCondLst>
                                  <p:childTnLst>
                                    <p:animEffect transition="out" filter="wheel(1)">
                                      <p:cBhvr>
                                        <p:cTn id="82" dur="500"/>
                                        <p:tgtEl>
                                          <p:spTgt spid="31"/>
                                        </p:tgtEl>
                                      </p:cBhvr>
                                    </p:animEffect>
                                    <p:set>
                                      <p:cBhvr>
                                        <p:cTn id="83" dur="1" fill="hold">
                                          <p:stCondLst>
                                            <p:cond delay="499"/>
                                          </p:stCondLst>
                                        </p:cTn>
                                        <p:tgtEl>
                                          <p:spTgt spid="31"/>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2" name="click.wav"/>
                                        </p:tgtEl>
                                      </p:cMediaNode>
                                    </p:audio>
                                  </p:subTnLst>
                                </p:cTn>
                              </p:par>
                            </p:childTnLst>
                          </p:cTn>
                        </p:par>
                        <p:par>
                          <p:cTn id="84" fill="hold">
                            <p:stCondLst>
                              <p:cond delay="19000"/>
                            </p:stCondLst>
                            <p:childTnLst>
                              <p:par>
                                <p:cTn id="85" presetID="21" presetClass="exit" presetSubtype="1" fill="hold" grpId="0" nodeType="afterEffect">
                                  <p:stCondLst>
                                    <p:cond delay="500"/>
                                  </p:stCondLst>
                                  <p:childTnLst>
                                    <p:animEffect transition="out" filter="wheel(1)">
                                      <p:cBhvr>
                                        <p:cTn id="86" dur="500"/>
                                        <p:tgtEl>
                                          <p:spTgt spid="30"/>
                                        </p:tgtEl>
                                      </p:cBhvr>
                                    </p:animEffect>
                                    <p:set>
                                      <p:cBhvr>
                                        <p:cTn id="87"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3" name="chimes.wav"/>
                                        </p:tgtEl>
                                      </p:cMediaNode>
                                    </p:audio>
                                  </p:subTnLst>
                                </p:cTn>
                              </p:par>
                            </p:childTnLst>
                          </p:cTn>
                        </p:par>
                      </p:childTnLst>
                    </p:cTn>
                  </p:par>
                  <p:par>
                    <p:cTn id="88" fill="hold">
                      <p:stCondLst>
                        <p:cond delay="indefinite"/>
                      </p:stCondLst>
                      <p:childTnLst>
                        <p:par>
                          <p:cTn id="89" fill="hold">
                            <p:stCondLst>
                              <p:cond delay="0"/>
                            </p:stCondLst>
                            <p:childTnLst>
                              <p:par>
                                <p:cTn id="90" presetID="21" presetClass="entr" presetSubtype="1"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wheel(1)">
                                      <p:cBhvr>
                                        <p:cTn id="92"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85800" y="381000"/>
            <a:ext cx="800100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b="1" u="sng" dirty="0" err="1">
                <a:solidFill>
                  <a:srgbClr val="CC0000"/>
                </a:solidFill>
                <a:latin typeface="Times New Roman" pitchFamily="18" charset="0"/>
                <a:cs typeface="Times New Roman" pitchFamily="18" charset="0"/>
              </a:rPr>
              <a:t>Câu</a:t>
            </a:r>
            <a:r>
              <a:rPr lang="en-US" sz="3600" b="1" u="sng" dirty="0">
                <a:solidFill>
                  <a:srgbClr val="CC0000"/>
                </a:solidFill>
                <a:latin typeface="Times New Roman" pitchFamily="18" charset="0"/>
                <a:cs typeface="Times New Roman" pitchFamily="18" charset="0"/>
              </a:rPr>
              <a:t> </a:t>
            </a:r>
            <a:r>
              <a:rPr lang="en-US" sz="3600" b="1" u="sng" dirty="0" err="1">
                <a:solidFill>
                  <a:srgbClr val="CC0000"/>
                </a:solidFill>
                <a:latin typeface="Times New Roman" pitchFamily="18" charset="0"/>
                <a:cs typeface="Times New Roman" pitchFamily="18" charset="0"/>
              </a:rPr>
              <a:t>hỏi</a:t>
            </a:r>
            <a:r>
              <a:rPr lang="en-US" sz="3600" b="1" u="sng" dirty="0">
                <a:solidFill>
                  <a:srgbClr val="CC0000"/>
                </a:solidFill>
                <a:latin typeface="Times New Roman" pitchFamily="18" charset="0"/>
                <a:cs typeface="Times New Roman" pitchFamily="18" charset="0"/>
              </a:rPr>
              <a:t> 4</a:t>
            </a:r>
            <a:r>
              <a:rPr lang="en-US" sz="3600" b="1" u="sng" dirty="0" smtClean="0">
                <a:solidFill>
                  <a:srgbClr val="CC0000"/>
                </a:solidFill>
                <a:latin typeface="Times New Roman" pitchFamily="18" charset="0"/>
                <a:cs typeface="Times New Roman" pitchFamily="18" charset="0"/>
              </a:rPr>
              <a: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Làm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tròn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số</a:t>
            </a:r>
            <a:r>
              <a:rPr lang="en-US" sz="3600" b="1" dirty="0" smtClean="0">
                <a:latin typeface="Times New Roman" pitchFamily="18" charset="0"/>
                <a:cs typeface="Times New Roman" pitchFamily="18" charset="0"/>
              </a:rPr>
              <a:t> 0.978 </a:t>
            </a:r>
            <a:r>
              <a:rPr lang="en-US" sz="3600" b="1" dirty="0" err="1" smtClean="0">
                <a:latin typeface="Times New Roman" pitchFamily="18" charset="0"/>
                <a:cs typeface="Times New Roman" pitchFamily="18" charset="0"/>
              </a:rPr>
              <a:t>tới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hàng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đơn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vị</a:t>
            </a:r>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a:p>
            <a:pPr eaLnBrk="1" hangingPunct="1">
              <a:spcBef>
                <a:spcPct val="50000"/>
              </a:spcBef>
            </a:pPr>
            <a:endParaRPr lang="en-US" sz="2800" b="1" dirty="0">
              <a:latin typeface="Times New Roman" pitchFamily="18" charset="0"/>
              <a:cs typeface="Times New Roman" pitchFamily="18" charset="0"/>
            </a:endParaRPr>
          </a:p>
        </p:txBody>
      </p:sp>
      <p:sp>
        <p:nvSpPr>
          <p:cNvPr id="22531" name="AutoShape 4">
            <a:hlinkClick r:id="rId2" action="ppaction://hlinksldjump"/>
          </p:cNvPr>
          <p:cNvSpPr>
            <a:spLocks noChangeArrowheads="1"/>
          </p:cNvSpPr>
          <p:nvPr/>
        </p:nvSpPr>
        <p:spPr bwMode="auto">
          <a:xfrm>
            <a:off x="8077200" y="6248400"/>
            <a:ext cx="838200" cy="381000"/>
          </a:xfrm>
          <a:prstGeom prst="leftArrow">
            <a:avLst>
              <a:gd name="adj1" fmla="val 50000"/>
              <a:gd name="adj2" fmla="val 5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9" name="Oval 9"/>
          <p:cNvSpPr>
            <a:spLocks noChangeArrowheads="1"/>
          </p:cNvSpPr>
          <p:nvPr/>
        </p:nvSpPr>
        <p:spPr bwMode="auto">
          <a:xfrm>
            <a:off x="1143000" y="297180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dirty="0">
                <a:solidFill>
                  <a:srgbClr val="CC0000"/>
                </a:solidFill>
              </a:rPr>
              <a:t>B</a:t>
            </a:r>
          </a:p>
        </p:txBody>
      </p:sp>
      <p:sp>
        <p:nvSpPr>
          <p:cNvPr id="2" name="TextBox 1"/>
          <p:cNvSpPr txBox="1"/>
          <p:nvPr/>
        </p:nvSpPr>
        <p:spPr>
          <a:xfrm>
            <a:off x="1219200" y="2095500"/>
            <a:ext cx="2743200" cy="646331"/>
          </a:xfrm>
          <a:prstGeom prst="rect">
            <a:avLst/>
          </a:prstGeom>
          <a:noFill/>
        </p:spPr>
        <p:txBody>
          <a:bodyPr wrap="square" rtlCol="0">
            <a:spAutoFit/>
          </a:bodyPr>
          <a:lstStyle/>
          <a:p>
            <a:r>
              <a:rPr lang="en-US" sz="3600" dirty="0" smtClean="0">
                <a:solidFill>
                  <a:srgbClr val="FF0000"/>
                </a:solidFill>
              </a:rPr>
              <a:t>A. </a:t>
            </a:r>
            <a:r>
              <a:rPr lang="en-US" sz="3600" dirty="0" smtClean="0"/>
              <a:t>0.9</a:t>
            </a:r>
            <a:endParaRPr lang="en-US" sz="3600" dirty="0"/>
          </a:p>
        </p:txBody>
      </p:sp>
      <p:sp>
        <p:nvSpPr>
          <p:cNvPr id="4" name="TextBox 3"/>
          <p:cNvSpPr txBox="1"/>
          <p:nvPr/>
        </p:nvSpPr>
        <p:spPr>
          <a:xfrm>
            <a:off x="1219200" y="2895600"/>
            <a:ext cx="3276600" cy="646331"/>
          </a:xfrm>
          <a:prstGeom prst="rect">
            <a:avLst/>
          </a:prstGeom>
          <a:noFill/>
        </p:spPr>
        <p:txBody>
          <a:bodyPr wrap="square" rtlCol="0">
            <a:spAutoFit/>
          </a:bodyPr>
          <a:lstStyle/>
          <a:p>
            <a:r>
              <a:rPr lang="en-US" sz="3600" dirty="0" smtClean="0">
                <a:solidFill>
                  <a:srgbClr val="FF0000"/>
                </a:solidFill>
              </a:rPr>
              <a:t>B</a:t>
            </a:r>
            <a:r>
              <a:rPr lang="en-US" sz="3600" dirty="0" smtClean="0"/>
              <a:t>.   1</a:t>
            </a:r>
            <a:endParaRPr lang="en-US" sz="3600" dirty="0"/>
          </a:p>
        </p:txBody>
      </p:sp>
      <p:sp>
        <p:nvSpPr>
          <p:cNvPr id="7" name="TextBox 6"/>
          <p:cNvSpPr txBox="1"/>
          <p:nvPr/>
        </p:nvSpPr>
        <p:spPr>
          <a:xfrm>
            <a:off x="1295400" y="3962400"/>
            <a:ext cx="3733800" cy="646331"/>
          </a:xfrm>
          <a:prstGeom prst="rect">
            <a:avLst/>
          </a:prstGeom>
          <a:noFill/>
        </p:spPr>
        <p:txBody>
          <a:bodyPr wrap="square" rtlCol="0">
            <a:spAutoFit/>
          </a:bodyPr>
          <a:lstStyle/>
          <a:p>
            <a:r>
              <a:rPr lang="en-US" sz="3600" dirty="0" smtClean="0">
                <a:solidFill>
                  <a:srgbClr val="FF0000"/>
                </a:solidFill>
              </a:rPr>
              <a:t>C</a:t>
            </a:r>
            <a:r>
              <a:rPr lang="en-US" sz="3600" dirty="0" smtClean="0"/>
              <a:t>. 0.98</a:t>
            </a:r>
            <a:endParaRPr lang="en-US" sz="3600" dirty="0"/>
          </a:p>
        </p:txBody>
      </p:sp>
      <p:sp>
        <p:nvSpPr>
          <p:cNvPr id="8" name="TextBox 7"/>
          <p:cNvSpPr txBox="1"/>
          <p:nvPr/>
        </p:nvSpPr>
        <p:spPr>
          <a:xfrm>
            <a:off x="1371600" y="4953000"/>
            <a:ext cx="4648200" cy="646331"/>
          </a:xfrm>
          <a:prstGeom prst="rect">
            <a:avLst/>
          </a:prstGeom>
          <a:noFill/>
        </p:spPr>
        <p:txBody>
          <a:bodyPr wrap="square" rtlCol="0">
            <a:spAutoFit/>
          </a:bodyPr>
          <a:lstStyle/>
          <a:p>
            <a:r>
              <a:rPr lang="en-US" sz="3600" dirty="0" smtClean="0">
                <a:solidFill>
                  <a:srgbClr val="FF0000"/>
                </a:solidFill>
              </a:rPr>
              <a:t> D</a:t>
            </a:r>
            <a:r>
              <a:rPr lang="en-US" sz="3600" dirty="0" smtClean="0"/>
              <a:t>.  0.980</a:t>
            </a:r>
            <a:endParaRPr lang="en-US" sz="3600" dirty="0"/>
          </a:p>
        </p:txBody>
      </p:sp>
    </p:spTree>
    <p:extLst>
      <p:ext uri="{BB962C8B-B14F-4D97-AF65-F5344CB8AC3E}">
        <p14:creationId xmlns:p14="http://schemas.microsoft.com/office/powerpoint/2010/main" val="3109803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9"/>
                                        </p:tgtEl>
                                        <p:attrNameLst>
                                          <p:attrName>style.visibility</p:attrName>
                                        </p:attrNameLst>
                                      </p:cBhvr>
                                      <p:to>
                                        <p:strVal val="visible"/>
                                      </p:to>
                                    </p:set>
                                    <p:animEffect transition="in" filter="blinds(horizontal)">
                                      <p:cBhvr>
                                        <p:cTn id="7" dur="500"/>
                                        <p:tgtEl>
                                          <p:spTgt spid="3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85800" y="381000"/>
            <a:ext cx="8382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b="1" u="sng" dirty="0" err="1">
                <a:solidFill>
                  <a:srgbClr val="CC0000"/>
                </a:solidFill>
                <a:latin typeface="Times New Roman" pitchFamily="18" charset="0"/>
                <a:cs typeface="Times New Roman" pitchFamily="18" charset="0"/>
              </a:rPr>
              <a:t>Câu</a:t>
            </a:r>
            <a:r>
              <a:rPr lang="en-US" sz="3200" b="1" u="sng" dirty="0">
                <a:solidFill>
                  <a:srgbClr val="CC0000"/>
                </a:solidFill>
                <a:latin typeface="Times New Roman" pitchFamily="18" charset="0"/>
                <a:cs typeface="Times New Roman" pitchFamily="18" charset="0"/>
              </a:rPr>
              <a:t> </a:t>
            </a:r>
            <a:r>
              <a:rPr lang="en-US" sz="3200" b="1" u="sng" dirty="0" err="1">
                <a:solidFill>
                  <a:srgbClr val="CC0000"/>
                </a:solidFill>
                <a:latin typeface="Times New Roman" pitchFamily="18" charset="0"/>
                <a:cs typeface="Times New Roman" pitchFamily="18" charset="0"/>
              </a:rPr>
              <a:t>hỏi</a:t>
            </a:r>
            <a:r>
              <a:rPr lang="en-US" sz="3200" b="1" u="sng" dirty="0">
                <a:solidFill>
                  <a:srgbClr val="CC0000"/>
                </a:solidFill>
                <a:latin typeface="Times New Roman" pitchFamily="18" charset="0"/>
                <a:cs typeface="Times New Roman" pitchFamily="18" charset="0"/>
              </a:rPr>
              <a:t> 5</a:t>
            </a:r>
            <a:r>
              <a:rPr lang="en-US" sz="3200" b="1" u="sng" dirty="0" smtClean="0">
                <a:solidFill>
                  <a:srgbClr val="CC0000"/>
                </a:solidFill>
                <a:latin typeface="Times New Roman" pitchFamily="18" charset="0"/>
                <a:cs typeface="Times New Roman" pitchFamily="18" charset="0"/>
              </a:rPr>
              <a: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tròn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số</a:t>
            </a:r>
            <a:r>
              <a:rPr lang="en-US" sz="3200" b="1" dirty="0" smtClean="0">
                <a:latin typeface="Times New Roman" pitchFamily="18" charset="0"/>
                <a:cs typeface="Times New Roman" pitchFamily="18" charset="0"/>
              </a:rPr>
              <a:t> 7864 </a:t>
            </a:r>
            <a:r>
              <a:rPr lang="en-US" sz="3200" b="1" dirty="0" err="1" smtClean="0">
                <a:latin typeface="Times New Roman" pitchFamily="18" charset="0"/>
                <a:cs typeface="Times New Roman" pitchFamily="18" charset="0"/>
              </a:rPr>
              <a:t>tới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hàng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nghìn</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eaLnBrk="1" hangingPunct="1">
              <a:spcBef>
                <a:spcPct val="50000"/>
              </a:spcBef>
            </a:pPr>
            <a:endParaRPr lang="en-US" sz="3200" b="1" dirty="0">
              <a:latin typeface="Times New Roman" pitchFamily="18" charset="0"/>
              <a:cs typeface="Times New Roman" pitchFamily="18" charset="0"/>
            </a:endParaRPr>
          </a:p>
        </p:txBody>
      </p:sp>
      <p:sp>
        <p:nvSpPr>
          <p:cNvPr id="22531" name="AutoShape 4">
            <a:hlinkClick r:id="rId2" action="ppaction://hlinksldjump"/>
          </p:cNvPr>
          <p:cNvSpPr>
            <a:spLocks noChangeArrowheads="1"/>
          </p:cNvSpPr>
          <p:nvPr/>
        </p:nvSpPr>
        <p:spPr bwMode="auto">
          <a:xfrm>
            <a:off x="8077200" y="6248400"/>
            <a:ext cx="838200" cy="381000"/>
          </a:xfrm>
          <a:prstGeom prst="leftArrow">
            <a:avLst>
              <a:gd name="adj1" fmla="val 50000"/>
              <a:gd name="adj2" fmla="val 5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9" name="Oval 9"/>
          <p:cNvSpPr>
            <a:spLocks noChangeArrowheads="1"/>
          </p:cNvSpPr>
          <p:nvPr/>
        </p:nvSpPr>
        <p:spPr bwMode="auto">
          <a:xfrm>
            <a:off x="1143000" y="213360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dirty="0" smtClean="0">
                <a:solidFill>
                  <a:srgbClr val="CC0000"/>
                </a:solidFill>
              </a:rPr>
              <a:t>A</a:t>
            </a:r>
            <a:endParaRPr lang="en-US" sz="3600" dirty="0">
              <a:solidFill>
                <a:srgbClr val="CC0000"/>
              </a:solidFill>
            </a:endParaRPr>
          </a:p>
        </p:txBody>
      </p:sp>
      <p:sp>
        <p:nvSpPr>
          <p:cNvPr id="2" name="TextBox 1"/>
          <p:cNvSpPr txBox="1"/>
          <p:nvPr/>
        </p:nvSpPr>
        <p:spPr>
          <a:xfrm>
            <a:off x="1182666" y="2095500"/>
            <a:ext cx="3008334" cy="646331"/>
          </a:xfrm>
          <a:prstGeom prst="rect">
            <a:avLst/>
          </a:prstGeom>
          <a:noFill/>
        </p:spPr>
        <p:txBody>
          <a:bodyPr wrap="square" rtlCol="0">
            <a:spAutoFit/>
          </a:bodyPr>
          <a:lstStyle/>
          <a:p>
            <a:r>
              <a:rPr lang="en-US" sz="3600" dirty="0" smtClean="0">
                <a:solidFill>
                  <a:srgbClr val="FF0000"/>
                </a:solidFill>
              </a:rPr>
              <a:t>A. </a:t>
            </a:r>
            <a:r>
              <a:rPr lang="en-US" sz="3600" dirty="0" smtClean="0"/>
              <a:t>8000</a:t>
            </a:r>
            <a:endParaRPr lang="en-US" sz="3600" dirty="0"/>
          </a:p>
        </p:txBody>
      </p:sp>
      <p:sp>
        <p:nvSpPr>
          <p:cNvPr id="4" name="TextBox 3"/>
          <p:cNvSpPr txBox="1"/>
          <p:nvPr/>
        </p:nvSpPr>
        <p:spPr>
          <a:xfrm>
            <a:off x="1143000" y="3200400"/>
            <a:ext cx="3505200" cy="646331"/>
          </a:xfrm>
          <a:prstGeom prst="rect">
            <a:avLst/>
          </a:prstGeom>
          <a:noFill/>
        </p:spPr>
        <p:txBody>
          <a:bodyPr wrap="square" rtlCol="0">
            <a:spAutoFit/>
          </a:bodyPr>
          <a:lstStyle/>
          <a:p>
            <a:r>
              <a:rPr lang="en-US" sz="3600" dirty="0" smtClean="0">
                <a:solidFill>
                  <a:srgbClr val="FF0000"/>
                </a:solidFill>
              </a:rPr>
              <a:t>B</a:t>
            </a:r>
            <a:r>
              <a:rPr lang="en-US" sz="3600" dirty="0" smtClean="0"/>
              <a:t>.   7900</a:t>
            </a:r>
            <a:endParaRPr lang="en-US" sz="3600" dirty="0"/>
          </a:p>
        </p:txBody>
      </p:sp>
      <p:sp>
        <p:nvSpPr>
          <p:cNvPr id="7" name="TextBox 6"/>
          <p:cNvSpPr txBox="1"/>
          <p:nvPr/>
        </p:nvSpPr>
        <p:spPr>
          <a:xfrm>
            <a:off x="1219200" y="4343400"/>
            <a:ext cx="4191000" cy="646331"/>
          </a:xfrm>
          <a:prstGeom prst="rect">
            <a:avLst/>
          </a:prstGeom>
          <a:noFill/>
        </p:spPr>
        <p:txBody>
          <a:bodyPr wrap="square" rtlCol="0">
            <a:spAutoFit/>
          </a:bodyPr>
          <a:lstStyle/>
          <a:p>
            <a:r>
              <a:rPr lang="en-US" sz="3600" dirty="0" smtClean="0">
                <a:solidFill>
                  <a:srgbClr val="FF0000"/>
                </a:solidFill>
              </a:rPr>
              <a:t>C</a:t>
            </a:r>
            <a:r>
              <a:rPr lang="en-US" sz="3600" dirty="0" smtClean="0"/>
              <a:t>. 7890</a:t>
            </a:r>
            <a:endParaRPr lang="en-US" sz="3600" dirty="0"/>
          </a:p>
        </p:txBody>
      </p:sp>
      <p:sp>
        <p:nvSpPr>
          <p:cNvPr id="8" name="TextBox 7"/>
          <p:cNvSpPr txBox="1"/>
          <p:nvPr/>
        </p:nvSpPr>
        <p:spPr>
          <a:xfrm>
            <a:off x="1219200" y="5486400"/>
            <a:ext cx="4191000" cy="646331"/>
          </a:xfrm>
          <a:prstGeom prst="rect">
            <a:avLst/>
          </a:prstGeom>
          <a:noFill/>
        </p:spPr>
        <p:txBody>
          <a:bodyPr wrap="square" rtlCol="0">
            <a:spAutoFit/>
          </a:bodyPr>
          <a:lstStyle/>
          <a:p>
            <a:r>
              <a:rPr lang="en-US" sz="3600" dirty="0" smtClean="0">
                <a:solidFill>
                  <a:srgbClr val="FF0000"/>
                </a:solidFill>
              </a:rPr>
              <a:t> D</a:t>
            </a:r>
            <a:r>
              <a:rPr lang="en-US" sz="3600" dirty="0" smtClean="0"/>
              <a:t>.  7964</a:t>
            </a:r>
            <a:endParaRPr lang="en-US" sz="3600" dirty="0"/>
          </a:p>
        </p:txBody>
      </p:sp>
    </p:spTree>
    <p:extLst>
      <p:ext uri="{BB962C8B-B14F-4D97-AF65-F5344CB8AC3E}">
        <p14:creationId xmlns:p14="http://schemas.microsoft.com/office/powerpoint/2010/main" val="3109803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9"/>
                                        </p:tgtEl>
                                        <p:attrNameLst>
                                          <p:attrName>style.visibility</p:attrName>
                                        </p:attrNameLst>
                                      </p:cBhvr>
                                      <p:to>
                                        <p:strVal val="visible"/>
                                      </p:to>
                                    </p:set>
                                    <p:animEffect transition="in" filter="blinds(horizontal)">
                                      <p:cBhvr>
                                        <p:cTn id="7" dur="500"/>
                                        <p:tgtEl>
                                          <p:spTgt spid="3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57200" y="381000"/>
            <a:ext cx="8686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spcBef>
                <a:spcPct val="50000"/>
              </a:spcBef>
            </a:pPr>
            <a:r>
              <a:rPr lang="en-US" sz="3200" b="1" u="sng" dirty="0" err="1">
                <a:solidFill>
                  <a:srgbClr val="CC0000"/>
                </a:solidFill>
                <a:latin typeface="Times New Roman" pitchFamily="18" charset="0"/>
                <a:cs typeface="Times New Roman" pitchFamily="18" charset="0"/>
              </a:rPr>
              <a:t>Câu</a:t>
            </a:r>
            <a:r>
              <a:rPr lang="en-US" sz="3200" b="1" u="sng" dirty="0">
                <a:solidFill>
                  <a:srgbClr val="CC0000"/>
                </a:solidFill>
                <a:latin typeface="Times New Roman" pitchFamily="18" charset="0"/>
                <a:cs typeface="Times New Roman" pitchFamily="18" charset="0"/>
              </a:rPr>
              <a:t> </a:t>
            </a:r>
            <a:r>
              <a:rPr lang="en-US" sz="3200" b="1" u="sng" dirty="0" err="1">
                <a:solidFill>
                  <a:srgbClr val="CC0000"/>
                </a:solidFill>
                <a:latin typeface="Times New Roman" pitchFamily="18" charset="0"/>
                <a:cs typeface="Times New Roman" pitchFamily="18" charset="0"/>
              </a:rPr>
              <a:t>hỏi</a:t>
            </a:r>
            <a:r>
              <a:rPr lang="en-US" sz="3200" b="1" u="sng" dirty="0">
                <a:solidFill>
                  <a:srgbClr val="CC0000"/>
                </a:solidFill>
                <a:latin typeface="Times New Roman" pitchFamily="18" charset="0"/>
                <a:cs typeface="Times New Roman" pitchFamily="18" charset="0"/>
              </a:rPr>
              <a:t> </a:t>
            </a:r>
            <a:r>
              <a:rPr lang="en-US" sz="3200" b="1" u="sng" dirty="0" smtClean="0">
                <a:solidFill>
                  <a:srgbClr val="CC0000"/>
                </a:solidFill>
                <a:latin typeface="Times New Roman" pitchFamily="18" charset="0"/>
                <a:cs typeface="Times New Roman" pitchFamily="18" charset="0"/>
              </a:rPr>
              <a:t>6:</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tròn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số</a:t>
            </a:r>
            <a:r>
              <a:rPr lang="en-US" sz="3200" b="1" dirty="0" smtClean="0">
                <a:latin typeface="Times New Roman" pitchFamily="18" charset="0"/>
                <a:cs typeface="Times New Roman" pitchFamily="18" charset="0"/>
              </a:rPr>
              <a:t> 6497 </a:t>
            </a:r>
            <a:r>
              <a:rPr lang="en-US" sz="3200" b="1" dirty="0" err="1" smtClean="0">
                <a:latin typeface="Times New Roman" pitchFamily="18" charset="0"/>
                <a:cs typeface="Times New Roman" pitchFamily="18" charset="0"/>
              </a:rPr>
              <a:t>tới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hàng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cao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nhất</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a:p>
            <a:pPr eaLnBrk="1" hangingPunct="1">
              <a:lnSpc>
                <a:spcPct val="150000"/>
              </a:lnSpc>
              <a:spcBef>
                <a:spcPct val="50000"/>
              </a:spcBef>
            </a:pPr>
            <a:endParaRPr lang="en-US" sz="2400" b="1" dirty="0">
              <a:latin typeface="Times New Roman" pitchFamily="18" charset="0"/>
              <a:cs typeface="Times New Roman" pitchFamily="18" charset="0"/>
            </a:endParaRPr>
          </a:p>
        </p:txBody>
      </p:sp>
      <p:sp>
        <p:nvSpPr>
          <p:cNvPr id="22531" name="AutoShape 4">
            <a:hlinkClick r:id="rId2" action="ppaction://hlinksldjump"/>
          </p:cNvPr>
          <p:cNvSpPr>
            <a:spLocks noChangeArrowheads="1"/>
          </p:cNvSpPr>
          <p:nvPr/>
        </p:nvSpPr>
        <p:spPr bwMode="auto">
          <a:xfrm>
            <a:off x="8077200" y="6248400"/>
            <a:ext cx="838200" cy="381000"/>
          </a:xfrm>
          <a:prstGeom prst="leftArrow">
            <a:avLst>
              <a:gd name="adj1" fmla="val 50000"/>
              <a:gd name="adj2" fmla="val 5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9" name="Oval 9"/>
          <p:cNvSpPr>
            <a:spLocks noChangeArrowheads="1"/>
          </p:cNvSpPr>
          <p:nvPr/>
        </p:nvSpPr>
        <p:spPr bwMode="auto">
          <a:xfrm>
            <a:off x="1143000" y="4114800"/>
            <a:ext cx="533400" cy="5334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600" dirty="0">
                <a:solidFill>
                  <a:srgbClr val="CC0000"/>
                </a:solidFill>
              </a:rPr>
              <a:t>C</a:t>
            </a:r>
          </a:p>
        </p:txBody>
      </p:sp>
      <p:sp>
        <p:nvSpPr>
          <p:cNvPr id="2" name="TextBox 1"/>
          <p:cNvSpPr txBox="1"/>
          <p:nvPr/>
        </p:nvSpPr>
        <p:spPr>
          <a:xfrm>
            <a:off x="1066800" y="2103851"/>
            <a:ext cx="2895600" cy="646331"/>
          </a:xfrm>
          <a:prstGeom prst="rect">
            <a:avLst/>
          </a:prstGeom>
          <a:noFill/>
        </p:spPr>
        <p:txBody>
          <a:bodyPr wrap="square" rtlCol="0">
            <a:spAutoFit/>
          </a:bodyPr>
          <a:lstStyle/>
          <a:p>
            <a:r>
              <a:rPr lang="en-US" sz="3600" dirty="0" smtClean="0">
                <a:solidFill>
                  <a:srgbClr val="FF0000"/>
                </a:solidFill>
              </a:rPr>
              <a:t>A. </a:t>
            </a:r>
            <a:r>
              <a:rPr lang="en-US" sz="3600" dirty="0" smtClean="0"/>
              <a:t>6500</a:t>
            </a:r>
            <a:endParaRPr lang="en-US" sz="3600" dirty="0"/>
          </a:p>
        </p:txBody>
      </p:sp>
      <p:sp>
        <p:nvSpPr>
          <p:cNvPr id="4" name="TextBox 3"/>
          <p:cNvSpPr txBox="1"/>
          <p:nvPr/>
        </p:nvSpPr>
        <p:spPr>
          <a:xfrm>
            <a:off x="1143000" y="3048000"/>
            <a:ext cx="3200400" cy="646331"/>
          </a:xfrm>
          <a:prstGeom prst="rect">
            <a:avLst/>
          </a:prstGeom>
          <a:noFill/>
        </p:spPr>
        <p:txBody>
          <a:bodyPr wrap="square" rtlCol="0">
            <a:spAutoFit/>
          </a:bodyPr>
          <a:lstStyle/>
          <a:p>
            <a:r>
              <a:rPr lang="en-US" sz="3600" dirty="0" smtClean="0">
                <a:solidFill>
                  <a:srgbClr val="FF0000"/>
                </a:solidFill>
              </a:rPr>
              <a:t>B</a:t>
            </a:r>
            <a:r>
              <a:rPr lang="en-US" sz="3600" dirty="0" smtClean="0"/>
              <a:t>.   6490</a:t>
            </a:r>
            <a:endParaRPr lang="en-US" sz="3600" dirty="0"/>
          </a:p>
        </p:txBody>
      </p:sp>
      <p:sp>
        <p:nvSpPr>
          <p:cNvPr id="7" name="TextBox 6"/>
          <p:cNvSpPr txBox="1"/>
          <p:nvPr/>
        </p:nvSpPr>
        <p:spPr>
          <a:xfrm>
            <a:off x="1219200" y="4038600"/>
            <a:ext cx="3124200" cy="646331"/>
          </a:xfrm>
          <a:prstGeom prst="rect">
            <a:avLst/>
          </a:prstGeom>
          <a:noFill/>
        </p:spPr>
        <p:txBody>
          <a:bodyPr wrap="square" rtlCol="0">
            <a:spAutoFit/>
          </a:bodyPr>
          <a:lstStyle/>
          <a:p>
            <a:r>
              <a:rPr lang="en-US" sz="3600" dirty="0" smtClean="0">
                <a:solidFill>
                  <a:srgbClr val="FF0000"/>
                </a:solidFill>
              </a:rPr>
              <a:t>C</a:t>
            </a:r>
            <a:r>
              <a:rPr lang="en-US" sz="3600" dirty="0" smtClean="0"/>
              <a:t>. 6000</a:t>
            </a:r>
            <a:endParaRPr lang="en-US" sz="3600" dirty="0"/>
          </a:p>
        </p:txBody>
      </p:sp>
      <p:sp>
        <p:nvSpPr>
          <p:cNvPr id="8" name="TextBox 7"/>
          <p:cNvSpPr txBox="1"/>
          <p:nvPr/>
        </p:nvSpPr>
        <p:spPr>
          <a:xfrm>
            <a:off x="1143000" y="4953000"/>
            <a:ext cx="2971800" cy="646331"/>
          </a:xfrm>
          <a:prstGeom prst="rect">
            <a:avLst/>
          </a:prstGeom>
          <a:noFill/>
        </p:spPr>
        <p:txBody>
          <a:bodyPr wrap="square" rtlCol="0">
            <a:spAutoFit/>
          </a:bodyPr>
          <a:lstStyle/>
          <a:p>
            <a:r>
              <a:rPr lang="en-US" sz="3600" dirty="0" smtClean="0">
                <a:solidFill>
                  <a:srgbClr val="FF0000"/>
                </a:solidFill>
              </a:rPr>
              <a:t> D</a:t>
            </a:r>
            <a:r>
              <a:rPr lang="en-US" sz="3600" dirty="0" smtClean="0"/>
              <a:t>.  6400</a:t>
            </a:r>
            <a:endParaRPr lang="en-US" sz="3600" dirty="0"/>
          </a:p>
        </p:txBody>
      </p:sp>
    </p:spTree>
    <p:extLst>
      <p:ext uri="{BB962C8B-B14F-4D97-AF65-F5344CB8AC3E}">
        <p14:creationId xmlns:p14="http://schemas.microsoft.com/office/powerpoint/2010/main" val="774620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9"/>
                                        </p:tgtEl>
                                        <p:attrNameLst>
                                          <p:attrName>style.visibility</p:attrName>
                                        </p:attrNameLst>
                                      </p:cBhvr>
                                      <p:to>
                                        <p:strVal val="visible"/>
                                      </p:to>
                                    </p:set>
                                    <p:animEffect transition="in" filter="blinds(horizontal)">
                                      <p:cBhvr>
                                        <p:cTn id="7" dur="500"/>
                                        <p:tgtEl>
                                          <p:spTgt spid="3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ext Box 2"/>
          <p:cNvSpPr txBox="1">
            <a:spLocks noChangeArrowheads="1"/>
          </p:cNvSpPr>
          <p:nvPr/>
        </p:nvSpPr>
        <p:spPr bwMode="auto">
          <a:xfrm>
            <a:off x="762000" y="1151215"/>
            <a:ext cx="7620000" cy="3877985"/>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3600">
                <a:solidFill>
                  <a:srgbClr val="0000FF"/>
                </a:solidFill>
                <a:latin typeface="Times New Roman" pitchFamily="18" charset="0"/>
              </a:defRPr>
            </a:lvl1pPr>
            <a:lvl2pPr marL="742950" indent="-285750" eaLnBrk="0" hangingPunct="0">
              <a:defRPr sz="3600">
                <a:solidFill>
                  <a:srgbClr val="0000FF"/>
                </a:solidFill>
                <a:latin typeface="Times New Roman" pitchFamily="18" charset="0"/>
              </a:defRPr>
            </a:lvl2pPr>
            <a:lvl3pPr marL="1143000" indent="-228600" eaLnBrk="0" hangingPunct="0">
              <a:defRPr sz="3600">
                <a:solidFill>
                  <a:srgbClr val="0000FF"/>
                </a:solidFill>
                <a:latin typeface="Times New Roman" pitchFamily="18" charset="0"/>
              </a:defRPr>
            </a:lvl3pPr>
            <a:lvl4pPr marL="1600200" indent="-228600" eaLnBrk="0" hangingPunct="0">
              <a:defRPr sz="3600">
                <a:solidFill>
                  <a:srgbClr val="0000FF"/>
                </a:solidFill>
                <a:latin typeface="Times New Roman" pitchFamily="18" charset="0"/>
              </a:defRPr>
            </a:lvl4pPr>
            <a:lvl5pPr marL="2057400" indent="-228600" eaLnBrk="0" hangingPunct="0">
              <a:defRPr sz="3600">
                <a:solidFill>
                  <a:srgbClr val="0000FF"/>
                </a:solidFill>
                <a:latin typeface="Times New Roman" pitchFamily="18" charset="0"/>
              </a:defRPr>
            </a:lvl5pPr>
            <a:lvl6pPr marL="2514600" indent="-228600" eaLnBrk="0" fontAlgn="base" hangingPunct="0">
              <a:spcBef>
                <a:spcPct val="0"/>
              </a:spcBef>
              <a:spcAft>
                <a:spcPct val="0"/>
              </a:spcAft>
              <a:defRPr sz="3600">
                <a:solidFill>
                  <a:srgbClr val="0000FF"/>
                </a:solidFill>
                <a:latin typeface="Times New Roman" pitchFamily="18" charset="0"/>
              </a:defRPr>
            </a:lvl6pPr>
            <a:lvl7pPr marL="2971800" indent="-228600" eaLnBrk="0" fontAlgn="base" hangingPunct="0">
              <a:spcBef>
                <a:spcPct val="0"/>
              </a:spcBef>
              <a:spcAft>
                <a:spcPct val="0"/>
              </a:spcAft>
              <a:defRPr sz="3600">
                <a:solidFill>
                  <a:srgbClr val="0000FF"/>
                </a:solidFill>
                <a:latin typeface="Times New Roman" pitchFamily="18" charset="0"/>
              </a:defRPr>
            </a:lvl7pPr>
            <a:lvl8pPr marL="3429000" indent="-228600" eaLnBrk="0" fontAlgn="base" hangingPunct="0">
              <a:spcBef>
                <a:spcPct val="0"/>
              </a:spcBef>
              <a:spcAft>
                <a:spcPct val="0"/>
              </a:spcAft>
              <a:defRPr sz="3600">
                <a:solidFill>
                  <a:srgbClr val="0000FF"/>
                </a:solidFill>
                <a:latin typeface="Times New Roman" pitchFamily="18" charset="0"/>
              </a:defRPr>
            </a:lvl8pPr>
            <a:lvl9pPr marL="3886200" indent="-228600" eaLnBrk="0" fontAlgn="base" hangingPunct="0">
              <a:spcBef>
                <a:spcPct val="0"/>
              </a:spcBef>
              <a:spcAft>
                <a:spcPct val="0"/>
              </a:spcAft>
              <a:defRPr sz="3600">
                <a:solidFill>
                  <a:srgbClr val="0000FF"/>
                </a:solidFill>
                <a:latin typeface="Times New Roman" pitchFamily="18" charset="0"/>
              </a:defRPr>
            </a:lvl9pPr>
          </a:lstStyle>
          <a:p>
            <a:pPr eaLnBrk="1" hangingPunct="1">
              <a:spcAft>
                <a:spcPts val="1200"/>
              </a:spcAft>
            </a:pPr>
            <a:endParaRPr lang="en-US" b="1" smtClean="0">
              <a:solidFill>
                <a:srgbClr val="FF0000"/>
              </a:solidFill>
              <a:cs typeface="Times New Roman" pitchFamily="18" charset="0"/>
            </a:endParaRPr>
          </a:p>
          <a:p>
            <a:pPr algn="ctr" eaLnBrk="1" hangingPunct="1">
              <a:spcAft>
                <a:spcPts val="1200"/>
              </a:spcAft>
            </a:pPr>
            <a:r>
              <a:rPr lang="en-US" b="1" smtClean="0">
                <a:solidFill>
                  <a:srgbClr val="FF0000"/>
                </a:solidFill>
                <a:cs typeface="Times New Roman" pitchFamily="18" charset="0"/>
              </a:rPr>
              <a:t>HƯỚNG </a:t>
            </a:r>
            <a:r>
              <a:rPr lang="en-US" b="1">
                <a:solidFill>
                  <a:srgbClr val="FF0000"/>
                </a:solidFill>
                <a:cs typeface="Times New Roman" pitchFamily="18" charset="0"/>
              </a:rPr>
              <a:t>DẪN VỀ NHÀ </a:t>
            </a:r>
            <a:endParaRPr lang="en-US" b="1" smtClean="0">
              <a:solidFill>
                <a:srgbClr val="FF0000"/>
              </a:solidFill>
              <a:cs typeface="Times New Roman" pitchFamily="18" charset="0"/>
            </a:endParaRPr>
          </a:p>
          <a:p>
            <a:pPr eaLnBrk="1" hangingPunct="1">
              <a:lnSpc>
                <a:spcPct val="150000"/>
              </a:lnSpc>
            </a:pPr>
            <a:r>
              <a:rPr lang="en-US" sz="2800" smtClean="0">
                <a:solidFill>
                  <a:schemeClr val="tx1"/>
                </a:solidFill>
              </a:rPr>
              <a:t>- Học </a:t>
            </a:r>
            <a:r>
              <a:rPr lang="en-US" sz="2800" dirty="0" err="1">
                <a:solidFill>
                  <a:schemeClr val="tx1"/>
                </a:solidFill>
              </a:rPr>
              <a:t>và</a:t>
            </a:r>
            <a:r>
              <a:rPr lang="en-US" sz="2800" dirty="0">
                <a:solidFill>
                  <a:schemeClr val="tx1"/>
                </a:solidFill>
              </a:rPr>
              <a:t> </a:t>
            </a:r>
            <a:r>
              <a:rPr lang="en-US" sz="2800" dirty="0" err="1">
                <a:solidFill>
                  <a:schemeClr val="tx1"/>
                </a:solidFill>
              </a:rPr>
              <a:t>nắm</a:t>
            </a:r>
            <a:r>
              <a:rPr lang="en-US" sz="2800" dirty="0">
                <a:solidFill>
                  <a:schemeClr val="tx1"/>
                </a:solidFill>
              </a:rPr>
              <a:t> </a:t>
            </a:r>
            <a:r>
              <a:rPr lang="en-US" sz="2800" err="1" smtClean="0">
                <a:solidFill>
                  <a:schemeClr val="tx1"/>
                </a:solidFill>
              </a:rPr>
              <a:t>vững</a:t>
            </a:r>
            <a:r>
              <a:rPr lang="en-US" sz="2800" smtClean="0">
                <a:solidFill>
                  <a:schemeClr val="tx1"/>
                </a:solidFill>
              </a:rPr>
              <a:t> </a:t>
            </a:r>
            <a:r>
              <a:rPr lang="en-US" sz="2800" dirty="0" err="1">
                <a:solidFill>
                  <a:schemeClr val="tx1"/>
                </a:solidFill>
              </a:rPr>
              <a:t>h</a:t>
            </a:r>
            <a:r>
              <a:rPr lang="en-US" sz="2800" smtClean="0">
                <a:solidFill>
                  <a:schemeClr val="tx1"/>
                </a:solidFill>
              </a:rPr>
              <a:t>ai </a:t>
            </a:r>
            <a:r>
              <a:rPr lang="en-US" sz="2800" dirty="0" err="1" smtClean="0">
                <a:solidFill>
                  <a:schemeClr val="tx1"/>
                </a:solidFill>
              </a:rPr>
              <a:t>quy</a:t>
            </a:r>
            <a:r>
              <a:rPr lang="en-US" sz="2800" dirty="0" smtClean="0">
                <a:solidFill>
                  <a:schemeClr val="tx1"/>
                </a:solidFill>
              </a:rPr>
              <a:t> </a:t>
            </a:r>
            <a:r>
              <a:rPr lang="en-US" sz="2800" dirty="0" err="1" smtClean="0">
                <a:solidFill>
                  <a:schemeClr val="tx1"/>
                </a:solidFill>
              </a:rPr>
              <a:t>ước</a:t>
            </a:r>
            <a:r>
              <a:rPr lang="en-US" sz="2800" dirty="0" smtClean="0">
                <a:solidFill>
                  <a:schemeClr val="tx1"/>
                </a:solidFill>
              </a:rPr>
              <a:t> </a:t>
            </a:r>
            <a:r>
              <a:rPr lang="en-US" sz="2800" dirty="0" err="1" smtClean="0">
                <a:solidFill>
                  <a:schemeClr val="tx1"/>
                </a:solidFill>
              </a:rPr>
              <a:t>làm</a:t>
            </a:r>
            <a:r>
              <a:rPr lang="en-US" sz="2800" dirty="0" smtClean="0">
                <a:solidFill>
                  <a:schemeClr val="tx1"/>
                </a:solidFill>
              </a:rPr>
              <a:t> </a:t>
            </a:r>
            <a:r>
              <a:rPr lang="en-US" sz="2800" err="1" smtClean="0">
                <a:solidFill>
                  <a:schemeClr val="tx1"/>
                </a:solidFill>
              </a:rPr>
              <a:t>tròn</a:t>
            </a:r>
            <a:r>
              <a:rPr lang="en-US" sz="2800" smtClean="0">
                <a:solidFill>
                  <a:schemeClr val="tx1"/>
                </a:solidFill>
              </a:rPr>
              <a:t> số.</a:t>
            </a:r>
            <a:endParaRPr lang="en-US" sz="2800" dirty="0" smtClean="0">
              <a:solidFill>
                <a:schemeClr val="tx1"/>
              </a:solidFill>
            </a:endParaRPr>
          </a:p>
          <a:p>
            <a:pPr eaLnBrk="1" hangingPunct="1">
              <a:lnSpc>
                <a:spcPct val="150000"/>
              </a:lnSpc>
            </a:pPr>
            <a:r>
              <a:rPr lang="en-US" sz="2800" smtClean="0">
                <a:solidFill>
                  <a:schemeClr val="tx1"/>
                </a:solidFill>
              </a:rPr>
              <a:t>- Xem </a:t>
            </a:r>
            <a:r>
              <a:rPr lang="en-US" sz="2800" dirty="0" err="1" smtClean="0">
                <a:solidFill>
                  <a:schemeClr val="tx1"/>
                </a:solidFill>
              </a:rPr>
              <a:t>lại</a:t>
            </a:r>
            <a:r>
              <a:rPr lang="en-US" sz="2800" dirty="0" smtClean="0">
                <a:solidFill>
                  <a:schemeClr val="tx1"/>
                </a:solidFill>
              </a:rPr>
              <a:t> </a:t>
            </a:r>
            <a:r>
              <a:rPr lang="en-US" sz="2800" dirty="0" err="1" smtClean="0">
                <a:solidFill>
                  <a:schemeClr val="tx1"/>
                </a:solidFill>
              </a:rPr>
              <a:t>các</a:t>
            </a:r>
            <a:r>
              <a:rPr lang="en-US" sz="2800" dirty="0" smtClean="0">
                <a:solidFill>
                  <a:schemeClr val="tx1"/>
                </a:solidFill>
              </a:rPr>
              <a:t> </a:t>
            </a:r>
            <a:r>
              <a:rPr lang="en-US" sz="2800" dirty="0" err="1" smtClean="0">
                <a:solidFill>
                  <a:schemeClr val="tx1"/>
                </a:solidFill>
              </a:rPr>
              <a:t>bài</a:t>
            </a:r>
            <a:r>
              <a:rPr lang="en-US" sz="2800" dirty="0" smtClean="0">
                <a:solidFill>
                  <a:schemeClr val="tx1"/>
                </a:solidFill>
              </a:rPr>
              <a:t> </a:t>
            </a:r>
            <a:r>
              <a:rPr lang="en-US" sz="2800" dirty="0" err="1" smtClean="0">
                <a:solidFill>
                  <a:schemeClr val="tx1"/>
                </a:solidFill>
              </a:rPr>
              <a:t>tập</a:t>
            </a:r>
            <a:r>
              <a:rPr lang="en-US" sz="2800" dirty="0" smtClean="0">
                <a:solidFill>
                  <a:schemeClr val="tx1"/>
                </a:solidFill>
              </a:rPr>
              <a:t> </a:t>
            </a:r>
            <a:r>
              <a:rPr lang="en-US" sz="2800" dirty="0" err="1" smtClean="0">
                <a:solidFill>
                  <a:schemeClr val="tx1"/>
                </a:solidFill>
              </a:rPr>
              <a:t>đã</a:t>
            </a:r>
            <a:r>
              <a:rPr lang="en-US" sz="2800" dirty="0" smtClean="0">
                <a:solidFill>
                  <a:schemeClr val="tx1"/>
                </a:solidFill>
              </a:rPr>
              <a:t> </a:t>
            </a:r>
            <a:r>
              <a:rPr lang="en-US" sz="2800" dirty="0" err="1" smtClean="0">
                <a:solidFill>
                  <a:schemeClr val="tx1"/>
                </a:solidFill>
              </a:rPr>
              <a:t>làm</a:t>
            </a:r>
            <a:endParaRPr lang="en-US" sz="2800" b="1" dirty="0">
              <a:solidFill>
                <a:srgbClr val="0C02D4"/>
              </a:solidFill>
            </a:endParaRPr>
          </a:p>
          <a:p>
            <a:pPr eaLnBrk="1" hangingPunct="1">
              <a:lnSpc>
                <a:spcPct val="150000"/>
              </a:lnSpc>
            </a:pPr>
            <a:r>
              <a:rPr lang="en-US" sz="2800" smtClean="0">
                <a:solidFill>
                  <a:schemeClr val="tx1"/>
                </a:solidFill>
              </a:rPr>
              <a:t>- BTVN: </a:t>
            </a:r>
            <a:r>
              <a:rPr lang="en-US" sz="2800" b="1" dirty="0">
                <a:solidFill>
                  <a:schemeClr val="tx1"/>
                </a:solidFill>
              </a:rPr>
              <a:t>93, 94</a:t>
            </a:r>
            <a:r>
              <a:rPr lang="en-US" sz="2800">
                <a:solidFill>
                  <a:schemeClr val="tx1"/>
                </a:solidFill>
              </a:rPr>
              <a:t>, </a:t>
            </a:r>
            <a:r>
              <a:rPr lang="en-US" sz="2800" b="1" smtClean="0">
                <a:solidFill>
                  <a:schemeClr val="tx1"/>
                </a:solidFill>
              </a:rPr>
              <a:t>96, 101</a:t>
            </a:r>
            <a:r>
              <a:rPr lang="en-US" sz="2800" smtClean="0">
                <a:solidFill>
                  <a:schemeClr val="tx1"/>
                </a:solidFill>
              </a:rPr>
              <a:t> </a:t>
            </a:r>
            <a:r>
              <a:rPr lang="en-US" sz="2800" dirty="0">
                <a:solidFill>
                  <a:schemeClr val="tx1"/>
                </a:solidFill>
              </a:rPr>
              <a:t>SBT/16.</a:t>
            </a:r>
          </a:p>
          <a:p>
            <a:pPr marL="457200" indent="-457200" eaLnBrk="1" hangingPunct="1">
              <a:buFont typeface="Arial" charset="0"/>
              <a:buChar char="•"/>
            </a:pPr>
            <a:endParaRPr lang="en-US" sz="2800" dirty="0">
              <a:solidFill>
                <a:schemeClr val="tx1"/>
              </a:solidFill>
            </a:endParaRPr>
          </a:p>
        </p:txBody>
      </p:sp>
    </p:spTree>
    <p:extLst>
      <p:ext uri="{BB962C8B-B14F-4D97-AF65-F5344CB8AC3E}">
        <p14:creationId xmlns:p14="http://schemas.microsoft.com/office/powerpoint/2010/main" val="2171466143"/>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32450"/>
                                        </p:tgtEl>
                                        <p:attrNameLst>
                                          <p:attrName>style.visibility</p:attrName>
                                        </p:attrNameLst>
                                      </p:cBhvr>
                                      <p:to>
                                        <p:strVal val="visible"/>
                                      </p:to>
                                    </p:set>
                                    <p:animEffect transition="in" filter="blinds(horizontal)">
                                      <p:cBhvr>
                                        <p:cTn id="7" dur="500"/>
                                        <p:tgtEl>
                                          <p:spTgt spid="232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9997" y="1143000"/>
            <a:ext cx="13484012" cy="2585323"/>
          </a:xfrm>
          <a:prstGeom prst="rect">
            <a:avLst/>
          </a:prstGeom>
          <a:noFill/>
        </p:spPr>
        <p:txBody>
          <a:bodyPr wrap="square" lIns="91440" tIns="45720" rIns="91440" bIns="45720">
            <a:spAutoFit/>
          </a:bodyPr>
          <a:lstStyle/>
          <a:p>
            <a:pPr algn="ctr"/>
            <a:endParaRPr lang="en-US" sz="5400" b="1" cap="none" spc="0" dirty="0" smtClean="0">
              <a:ln w="10541" cmpd="sng">
                <a:solidFill>
                  <a:srgbClr val="7D7D7D">
                    <a:tint val="100000"/>
                    <a:shade val="100000"/>
                    <a:satMod val="110000"/>
                  </a:srgbClr>
                </a:solidFill>
                <a:prstDash val="solid"/>
              </a:ln>
              <a:solidFill>
                <a:srgbClr val="FF0000"/>
              </a:solidFill>
              <a:effectLst/>
            </a:endParaRPr>
          </a:p>
          <a:p>
            <a:pPr algn="ctr"/>
            <a:r>
              <a:rPr lang="en-US" sz="5400" b="1" cap="none" spc="0" dirty="0" smtClean="0">
                <a:ln w="10541" cmpd="sng">
                  <a:solidFill>
                    <a:srgbClr val="7D7D7D">
                      <a:tint val="100000"/>
                      <a:shade val="100000"/>
                      <a:satMod val="110000"/>
                    </a:srgbClr>
                  </a:solidFill>
                  <a:prstDash val="solid"/>
                </a:ln>
                <a:solidFill>
                  <a:srgbClr val="FF0000"/>
                </a:solidFill>
                <a:effectLst/>
              </a:rPr>
              <a:t>CẢM ƠN QUÝ THẦY CÔ </a:t>
            </a:r>
          </a:p>
          <a:p>
            <a:pPr algn="ctr"/>
            <a:r>
              <a:rPr lang="en-US" sz="5400" b="1" cap="none" spc="0" dirty="0" smtClean="0">
                <a:ln w="10541" cmpd="sng">
                  <a:solidFill>
                    <a:srgbClr val="7D7D7D">
                      <a:tint val="100000"/>
                      <a:shade val="100000"/>
                      <a:satMod val="110000"/>
                    </a:srgbClr>
                  </a:solidFill>
                  <a:prstDash val="solid"/>
                </a:ln>
                <a:solidFill>
                  <a:srgbClr val="FF0000"/>
                </a:solidFill>
                <a:effectLst/>
              </a:rPr>
              <a:t>VÀ CÁC EM HỌC SINH</a:t>
            </a:r>
            <a:endParaRPr lang="en-US" sz="5400" b="1" cap="none" spc="0" dirty="0">
              <a:ln w="10541" cmpd="sng">
                <a:solidFill>
                  <a:srgbClr val="7D7D7D">
                    <a:tint val="100000"/>
                    <a:shade val="100000"/>
                    <a:satMod val="110000"/>
                  </a:srgbClr>
                </a:solidFill>
                <a:prstDash val="solid"/>
              </a:ln>
              <a:solidFill>
                <a:srgbClr val="FF0000"/>
              </a:solidFill>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7-Point Star 28"/>
          <p:cNvSpPr/>
          <p:nvPr/>
        </p:nvSpPr>
        <p:spPr>
          <a:xfrm>
            <a:off x="7620000" y="228600"/>
            <a:ext cx="1295400" cy="1363287"/>
          </a:xfrm>
          <a:prstGeom prst="star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5400" b="1" dirty="0" smtClean="0"/>
              <a:t>0</a:t>
            </a:r>
            <a:endParaRPr lang="en-US" b="1" dirty="0"/>
          </a:p>
        </p:txBody>
      </p:sp>
      <p:sp>
        <p:nvSpPr>
          <p:cNvPr id="30" name="7-Point Star 29"/>
          <p:cNvSpPr/>
          <p:nvPr/>
        </p:nvSpPr>
        <p:spPr>
          <a:xfrm>
            <a:off x="7626925" y="228600"/>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1</a:t>
            </a:r>
            <a:endParaRPr lang="en-US" b="1" dirty="0"/>
          </a:p>
        </p:txBody>
      </p:sp>
      <p:sp>
        <p:nvSpPr>
          <p:cNvPr id="31" name="7-Point Star 30"/>
          <p:cNvSpPr/>
          <p:nvPr/>
        </p:nvSpPr>
        <p:spPr>
          <a:xfrm>
            <a:off x="7620000" y="228599"/>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2</a:t>
            </a:r>
            <a:endParaRPr lang="en-US" b="1" dirty="0"/>
          </a:p>
        </p:txBody>
      </p:sp>
      <p:sp>
        <p:nvSpPr>
          <p:cNvPr id="32" name="7-Point Star 31"/>
          <p:cNvSpPr/>
          <p:nvPr/>
        </p:nvSpPr>
        <p:spPr>
          <a:xfrm>
            <a:off x="7620000" y="228599"/>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3</a:t>
            </a:r>
            <a:endParaRPr lang="en-US" b="1" dirty="0"/>
          </a:p>
        </p:txBody>
      </p:sp>
      <p:sp>
        <p:nvSpPr>
          <p:cNvPr id="33" name="7-Point Star 32"/>
          <p:cNvSpPr/>
          <p:nvPr/>
        </p:nvSpPr>
        <p:spPr>
          <a:xfrm>
            <a:off x="7620000" y="228598"/>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4</a:t>
            </a:r>
            <a:endParaRPr lang="en-US" b="1" dirty="0"/>
          </a:p>
        </p:txBody>
      </p:sp>
      <p:sp>
        <p:nvSpPr>
          <p:cNvPr id="34" name="7-Point Star 33"/>
          <p:cNvSpPr/>
          <p:nvPr/>
        </p:nvSpPr>
        <p:spPr>
          <a:xfrm>
            <a:off x="7620000" y="228600"/>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5</a:t>
            </a:r>
            <a:endParaRPr lang="en-US" b="1" dirty="0"/>
          </a:p>
        </p:txBody>
      </p:sp>
      <p:sp>
        <p:nvSpPr>
          <p:cNvPr id="35" name="7-Point Star 34"/>
          <p:cNvSpPr/>
          <p:nvPr/>
        </p:nvSpPr>
        <p:spPr>
          <a:xfrm>
            <a:off x="7620000" y="228600"/>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6</a:t>
            </a:r>
            <a:endParaRPr lang="en-US" b="1" dirty="0"/>
          </a:p>
        </p:txBody>
      </p:sp>
      <p:sp>
        <p:nvSpPr>
          <p:cNvPr id="36" name="7-Point Star 35"/>
          <p:cNvSpPr/>
          <p:nvPr/>
        </p:nvSpPr>
        <p:spPr>
          <a:xfrm>
            <a:off x="7613075" y="221670"/>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7</a:t>
            </a:r>
            <a:endParaRPr lang="en-US" b="1" dirty="0"/>
          </a:p>
        </p:txBody>
      </p:sp>
      <p:sp>
        <p:nvSpPr>
          <p:cNvPr id="37" name="7-Point Star 36"/>
          <p:cNvSpPr/>
          <p:nvPr/>
        </p:nvSpPr>
        <p:spPr>
          <a:xfrm>
            <a:off x="7620000" y="221675"/>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8</a:t>
            </a:r>
            <a:endParaRPr lang="en-US" b="1" dirty="0"/>
          </a:p>
        </p:txBody>
      </p:sp>
      <p:sp>
        <p:nvSpPr>
          <p:cNvPr id="38" name="7-Point Star 37"/>
          <p:cNvSpPr/>
          <p:nvPr/>
        </p:nvSpPr>
        <p:spPr>
          <a:xfrm>
            <a:off x="7626927" y="228600"/>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9</a:t>
            </a:r>
            <a:endParaRPr lang="en-US" b="1" dirty="0"/>
          </a:p>
        </p:txBody>
      </p:sp>
      <p:sp>
        <p:nvSpPr>
          <p:cNvPr id="39" name="7-Point Star 38"/>
          <p:cNvSpPr/>
          <p:nvPr/>
        </p:nvSpPr>
        <p:spPr>
          <a:xfrm>
            <a:off x="7626927" y="221669"/>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10</a:t>
            </a:r>
            <a:endParaRPr lang="en-US" b="1" dirty="0"/>
          </a:p>
        </p:txBody>
      </p:sp>
      <p:sp>
        <p:nvSpPr>
          <p:cNvPr id="40" name="7-Point Star 39"/>
          <p:cNvSpPr/>
          <p:nvPr/>
        </p:nvSpPr>
        <p:spPr>
          <a:xfrm>
            <a:off x="7613075" y="228599"/>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11</a:t>
            </a:r>
            <a:endParaRPr lang="en-US" sz="2000" b="1" dirty="0"/>
          </a:p>
        </p:txBody>
      </p:sp>
      <p:sp>
        <p:nvSpPr>
          <p:cNvPr id="41" name="7-Point Star 40"/>
          <p:cNvSpPr/>
          <p:nvPr/>
        </p:nvSpPr>
        <p:spPr>
          <a:xfrm>
            <a:off x="7613075" y="228599"/>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12</a:t>
            </a:r>
            <a:endParaRPr lang="en-US" sz="1200" b="1" dirty="0"/>
          </a:p>
        </p:txBody>
      </p:sp>
      <p:sp>
        <p:nvSpPr>
          <p:cNvPr id="42" name="7-Point Star 41"/>
          <p:cNvSpPr/>
          <p:nvPr/>
        </p:nvSpPr>
        <p:spPr>
          <a:xfrm>
            <a:off x="7620000" y="221668"/>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13</a:t>
            </a:r>
            <a:endParaRPr lang="en-US" b="1" dirty="0"/>
          </a:p>
        </p:txBody>
      </p:sp>
      <p:sp>
        <p:nvSpPr>
          <p:cNvPr id="43" name="7-Point Star 42"/>
          <p:cNvSpPr/>
          <p:nvPr/>
        </p:nvSpPr>
        <p:spPr>
          <a:xfrm>
            <a:off x="7613075" y="221675"/>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14</a:t>
            </a:r>
            <a:endParaRPr lang="en-US" b="1" dirty="0"/>
          </a:p>
        </p:txBody>
      </p:sp>
      <p:sp>
        <p:nvSpPr>
          <p:cNvPr id="44" name="7-Point Star 43"/>
          <p:cNvSpPr/>
          <p:nvPr/>
        </p:nvSpPr>
        <p:spPr>
          <a:xfrm>
            <a:off x="7613075" y="228600"/>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15</a:t>
            </a:r>
            <a:endParaRPr lang="en-US" b="1" dirty="0"/>
          </a:p>
        </p:txBody>
      </p:sp>
      <p:sp>
        <p:nvSpPr>
          <p:cNvPr id="45" name="7-Point Star 44"/>
          <p:cNvSpPr/>
          <p:nvPr/>
        </p:nvSpPr>
        <p:spPr>
          <a:xfrm>
            <a:off x="7613075" y="221667"/>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16</a:t>
            </a:r>
            <a:endParaRPr lang="en-US" b="1" dirty="0"/>
          </a:p>
        </p:txBody>
      </p:sp>
      <p:sp>
        <p:nvSpPr>
          <p:cNvPr id="46" name="7-Point Star 45"/>
          <p:cNvSpPr/>
          <p:nvPr/>
        </p:nvSpPr>
        <p:spPr>
          <a:xfrm>
            <a:off x="7613075" y="221666"/>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17</a:t>
            </a:r>
            <a:endParaRPr lang="en-US" b="1" dirty="0"/>
          </a:p>
        </p:txBody>
      </p:sp>
      <p:sp>
        <p:nvSpPr>
          <p:cNvPr id="47" name="7-Point Star 46"/>
          <p:cNvSpPr/>
          <p:nvPr/>
        </p:nvSpPr>
        <p:spPr>
          <a:xfrm>
            <a:off x="7613075" y="221665"/>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18</a:t>
            </a:r>
            <a:endParaRPr lang="en-US" b="1" dirty="0"/>
          </a:p>
        </p:txBody>
      </p:sp>
      <p:sp>
        <p:nvSpPr>
          <p:cNvPr id="48" name="7-Point Star 47"/>
          <p:cNvSpPr/>
          <p:nvPr/>
        </p:nvSpPr>
        <p:spPr>
          <a:xfrm>
            <a:off x="7626927" y="221664"/>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19</a:t>
            </a:r>
            <a:endParaRPr lang="en-US" b="1" dirty="0"/>
          </a:p>
        </p:txBody>
      </p:sp>
      <p:sp>
        <p:nvSpPr>
          <p:cNvPr id="49" name="7-Point Star 48"/>
          <p:cNvSpPr/>
          <p:nvPr/>
        </p:nvSpPr>
        <p:spPr>
          <a:xfrm>
            <a:off x="7626927" y="221663"/>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20</a:t>
            </a:r>
            <a:endParaRPr lang="en-US" b="1" dirty="0"/>
          </a:p>
        </p:txBody>
      </p:sp>
      <p:sp>
        <p:nvSpPr>
          <p:cNvPr id="50" name="Oval 49"/>
          <p:cNvSpPr/>
          <p:nvPr/>
        </p:nvSpPr>
        <p:spPr>
          <a:xfrm>
            <a:off x="4953000" y="2832548"/>
            <a:ext cx="685800" cy="685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1" name="TextBox 50"/>
          <p:cNvSpPr txBox="1"/>
          <p:nvPr/>
        </p:nvSpPr>
        <p:spPr>
          <a:xfrm>
            <a:off x="457200" y="1744287"/>
            <a:ext cx="8229600" cy="2862322"/>
          </a:xfrm>
          <a:prstGeom prst="rect">
            <a:avLst/>
          </a:prstGeom>
          <a:noFill/>
        </p:spPr>
        <p:txBody>
          <a:bodyPr wrap="square" rtlCol="0">
            <a:spAutoFit/>
          </a:bodyPr>
          <a:lstStyle/>
          <a:p>
            <a:pPr algn="just"/>
            <a:r>
              <a:rPr lang="en-US" sz="3600" b="1" u="sng" dirty="0" err="1" smtClean="0">
                <a:solidFill>
                  <a:srgbClr val="FF0000"/>
                </a:solidFill>
                <a:latin typeface="Times New Roman" pitchFamily="18" charset="0"/>
                <a:cs typeface="Times New Roman" pitchFamily="18" charset="0"/>
              </a:rPr>
              <a:t>Câu</a:t>
            </a:r>
            <a:r>
              <a:rPr lang="en-US" sz="3600" b="1" u="sng" dirty="0" smtClean="0">
                <a:solidFill>
                  <a:srgbClr val="FF0000"/>
                </a:solidFill>
                <a:latin typeface="Times New Roman" pitchFamily="18" charset="0"/>
                <a:cs typeface="Times New Roman" pitchFamily="18" charset="0"/>
              </a:rPr>
              <a:t> 3</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Làm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tròn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số</a:t>
            </a:r>
            <a:r>
              <a:rPr lang="en-US" sz="3600" b="1" dirty="0" smtClean="0">
                <a:solidFill>
                  <a:srgbClr val="FF0000"/>
                </a:solidFill>
                <a:latin typeface="Times New Roman" pitchFamily="18" charset="0"/>
                <a:cs typeface="Times New Roman" pitchFamily="18" charset="0"/>
              </a:rPr>
              <a:t> 181 </a:t>
            </a:r>
            <a:r>
              <a:rPr lang="en-US" sz="3600" b="1" smtClean="0">
                <a:solidFill>
                  <a:srgbClr val="FF0000"/>
                </a:solidFill>
                <a:latin typeface="Times New Roman" pitchFamily="18" charset="0"/>
                <a:cs typeface="Times New Roman" pitchFamily="18" charset="0"/>
              </a:rPr>
              <a:t>157 </a:t>
            </a:r>
            <a:r>
              <a:rPr lang="en-US" sz="3600" b="1" smtClean="0">
                <a:solidFill>
                  <a:srgbClr val="FF0000"/>
                </a:solidFill>
                <a:latin typeface="Times New Roman" pitchFamily="18" charset="0"/>
                <a:cs typeface="Times New Roman" pitchFamily="18" charset="0"/>
              </a:rPr>
              <a:t>đến </a:t>
            </a:r>
            <a:r>
              <a:rPr lang="en-US" sz="3600" b="1" err="1" smtClean="0">
                <a:solidFill>
                  <a:srgbClr val="FF0000"/>
                </a:solidFill>
                <a:latin typeface="Times New Roman" pitchFamily="18" charset="0"/>
                <a:cs typeface="Times New Roman" pitchFamily="18" charset="0"/>
              </a:rPr>
              <a:t>hàng</a:t>
            </a:r>
            <a:r>
              <a:rPr lang="en-US" sz="3600" b="1" smtClean="0">
                <a:solidFill>
                  <a:srgbClr val="FF0000"/>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nghìn.</a:t>
            </a:r>
            <a:endParaRPr lang="en-US" sz="3600" b="1" dirty="0" smtClean="0">
              <a:solidFill>
                <a:srgbClr val="FF0000"/>
              </a:solidFill>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A. 182 000			B. 181 000</a:t>
            </a:r>
          </a:p>
          <a:p>
            <a:endParaRPr lang="en-US" sz="3600" b="1" dirty="0" smtClean="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C. 181 100			D. 181 200</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34340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xit" presetSubtype="1" fill="hold" grpId="0" nodeType="clickEffect">
                                  <p:stCondLst>
                                    <p:cond delay="500"/>
                                  </p:stCondLst>
                                  <p:childTnLst>
                                    <p:animEffect transition="out" filter="wheel(1)">
                                      <p:cBhvr>
                                        <p:cTn id="10" dur="500"/>
                                        <p:tgtEl>
                                          <p:spTgt spid="49"/>
                                        </p:tgtEl>
                                      </p:cBhvr>
                                    </p:animEffect>
                                    <p:set>
                                      <p:cBhvr>
                                        <p:cTn id="11" dur="1" fill="hold">
                                          <p:stCondLst>
                                            <p:cond delay="499"/>
                                          </p:stCondLst>
                                        </p:cTn>
                                        <p:tgtEl>
                                          <p:spTgt spid="49"/>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1000"/>
                            </p:stCondLst>
                            <p:childTnLst>
                              <p:par>
                                <p:cTn id="13" presetID="21" presetClass="exit" presetSubtype="1" fill="hold" grpId="0" nodeType="afterEffect">
                                  <p:stCondLst>
                                    <p:cond delay="500"/>
                                  </p:stCondLst>
                                  <p:childTnLst>
                                    <p:animEffect transition="out" filter="wheel(1)">
                                      <p:cBhvr>
                                        <p:cTn id="14" dur="500"/>
                                        <p:tgtEl>
                                          <p:spTgt spid="48"/>
                                        </p:tgtEl>
                                      </p:cBhvr>
                                    </p:animEffect>
                                    <p:set>
                                      <p:cBhvr>
                                        <p:cTn id="15"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2000"/>
                            </p:stCondLst>
                            <p:childTnLst>
                              <p:par>
                                <p:cTn id="17" presetID="21" presetClass="exit" presetSubtype="1" fill="hold" grpId="0" nodeType="afterEffect">
                                  <p:stCondLst>
                                    <p:cond delay="500"/>
                                  </p:stCondLst>
                                  <p:childTnLst>
                                    <p:animEffect transition="out" filter="wheel(1)">
                                      <p:cBhvr>
                                        <p:cTn id="18" dur="500"/>
                                        <p:tgtEl>
                                          <p:spTgt spid="47"/>
                                        </p:tgtEl>
                                      </p:cBhvr>
                                    </p:animEffect>
                                    <p:set>
                                      <p:cBhvr>
                                        <p:cTn id="19" dur="1" fill="hold">
                                          <p:stCondLst>
                                            <p:cond delay="499"/>
                                          </p:stCondLst>
                                        </p:cTn>
                                        <p:tgtEl>
                                          <p:spTgt spid="4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3000"/>
                            </p:stCondLst>
                            <p:childTnLst>
                              <p:par>
                                <p:cTn id="21" presetID="21" presetClass="exit" presetSubtype="1" fill="hold" grpId="0" nodeType="afterEffect">
                                  <p:stCondLst>
                                    <p:cond delay="500"/>
                                  </p:stCondLst>
                                  <p:childTnLst>
                                    <p:animEffect transition="out" filter="wheel(1)">
                                      <p:cBhvr>
                                        <p:cTn id="22" dur="500"/>
                                        <p:tgtEl>
                                          <p:spTgt spid="46"/>
                                        </p:tgtEl>
                                      </p:cBhvr>
                                    </p:animEffect>
                                    <p:set>
                                      <p:cBhvr>
                                        <p:cTn id="23" dur="1" fill="hold">
                                          <p:stCondLst>
                                            <p:cond delay="499"/>
                                          </p:stCondLst>
                                        </p:cTn>
                                        <p:tgtEl>
                                          <p:spTgt spid="46"/>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4000"/>
                            </p:stCondLst>
                            <p:childTnLst>
                              <p:par>
                                <p:cTn id="25" presetID="21" presetClass="exit" presetSubtype="1" fill="hold" grpId="0" nodeType="afterEffect">
                                  <p:stCondLst>
                                    <p:cond delay="500"/>
                                  </p:stCondLst>
                                  <p:childTnLst>
                                    <p:animEffect transition="out" filter="wheel(1)">
                                      <p:cBhvr>
                                        <p:cTn id="26" dur="500"/>
                                        <p:tgtEl>
                                          <p:spTgt spid="45"/>
                                        </p:tgtEl>
                                      </p:cBhvr>
                                    </p:animEffect>
                                    <p:set>
                                      <p:cBhvr>
                                        <p:cTn id="27" dur="1" fill="hold">
                                          <p:stCondLst>
                                            <p:cond delay="499"/>
                                          </p:stCondLst>
                                        </p:cTn>
                                        <p:tgtEl>
                                          <p:spTgt spid="45"/>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p:stCondLst>
                              <p:cond delay="5000"/>
                            </p:stCondLst>
                            <p:childTnLst>
                              <p:par>
                                <p:cTn id="29" presetID="21" presetClass="exit" presetSubtype="1" fill="hold" grpId="0" nodeType="afterEffect">
                                  <p:stCondLst>
                                    <p:cond delay="500"/>
                                  </p:stCondLst>
                                  <p:childTnLst>
                                    <p:animEffect transition="out" filter="wheel(1)">
                                      <p:cBhvr>
                                        <p:cTn id="30" dur="500"/>
                                        <p:tgtEl>
                                          <p:spTgt spid="44"/>
                                        </p:tgtEl>
                                      </p:cBhvr>
                                    </p:animEffect>
                                    <p:set>
                                      <p:cBhvr>
                                        <p:cTn id="31" dur="1" fill="hold">
                                          <p:stCondLst>
                                            <p:cond delay="499"/>
                                          </p:stCondLst>
                                        </p:cTn>
                                        <p:tgtEl>
                                          <p:spTgt spid="4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2" fill="hold">
                            <p:stCondLst>
                              <p:cond delay="6000"/>
                            </p:stCondLst>
                            <p:childTnLst>
                              <p:par>
                                <p:cTn id="33" presetID="21" presetClass="exit" presetSubtype="1" fill="hold" grpId="0" nodeType="afterEffect">
                                  <p:stCondLst>
                                    <p:cond delay="500"/>
                                  </p:stCondLst>
                                  <p:childTnLst>
                                    <p:animEffect transition="out" filter="wheel(1)">
                                      <p:cBhvr>
                                        <p:cTn id="34" dur="500"/>
                                        <p:tgtEl>
                                          <p:spTgt spid="43"/>
                                        </p:tgtEl>
                                      </p:cBhvr>
                                    </p:animEffect>
                                    <p:set>
                                      <p:cBhvr>
                                        <p:cTn id="35" dur="1" fill="hold">
                                          <p:stCondLst>
                                            <p:cond delay="499"/>
                                          </p:stCondLst>
                                        </p:cTn>
                                        <p:tgtEl>
                                          <p:spTgt spid="43"/>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p:stCondLst>
                              <p:cond delay="7000"/>
                            </p:stCondLst>
                            <p:childTnLst>
                              <p:par>
                                <p:cTn id="37" presetID="21" presetClass="exit" presetSubtype="1" fill="hold" grpId="0" nodeType="afterEffect">
                                  <p:stCondLst>
                                    <p:cond delay="500"/>
                                  </p:stCondLst>
                                  <p:childTnLst>
                                    <p:animEffect transition="out" filter="wheel(1)">
                                      <p:cBhvr>
                                        <p:cTn id="38" dur="500"/>
                                        <p:tgtEl>
                                          <p:spTgt spid="42"/>
                                        </p:tgtEl>
                                      </p:cBhvr>
                                    </p:animEffect>
                                    <p:set>
                                      <p:cBhvr>
                                        <p:cTn id="39" dur="1" fill="hold">
                                          <p:stCondLst>
                                            <p:cond delay="499"/>
                                          </p:stCondLst>
                                        </p:cTn>
                                        <p:tgtEl>
                                          <p:spTgt spid="42"/>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0" fill="hold">
                            <p:stCondLst>
                              <p:cond delay="8000"/>
                            </p:stCondLst>
                            <p:childTnLst>
                              <p:par>
                                <p:cTn id="41" presetID="21" presetClass="exit" presetSubtype="1" fill="hold" grpId="0" nodeType="afterEffect">
                                  <p:stCondLst>
                                    <p:cond delay="500"/>
                                  </p:stCondLst>
                                  <p:childTnLst>
                                    <p:animEffect transition="out" filter="wheel(1)">
                                      <p:cBhvr>
                                        <p:cTn id="42" dur="500"/>
                                        <p:tgtEl>
                                          <p:spTgt spid="41"/>
                                        </p:tgtEl>
                                      </p:cBhvr>
                                    </p:animEffect>
                                    <p:set>
                                      <p:cBhvr>
                                        <p:cTn id="43" dur="1" fill="hold">
                                          <p:stCondLst>
                                            <p:cond delay="499"/>
                                          </p:stCondLst>
                                        </p:cTn>
                                        <p:tgtEl>
                                          <p:spTgt spid="41"/>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4" fill="hold">
                            <p:stCondLst>
                              <p:cond delay="9000"/>
                            </p:stCondLst>
                            <p:childTnLst>
                              <p:par>
                                <p:cTn id="45" presetID="21" presetClass="exit" presetSubtype="1" fill="hold" grpId="0" nodeType="afterEffect">
                                  <p:stCondLst>
                                    <p:cond delay="500"/>
                                  </p:stCondLst>
                                  <p:childTnLst>
                                    <p:animEffect transition="out" filter="wheel(1)">
                                      <p:cBhvr>
                                        <p:cTn id="46" dur="500"/>
                                        <p:tgtEl>
                                          <p:spTgt spid="40"/>
                                        </p:tgtEl>
                                      </p:cBhvr>
                                    </p:animEffect>
                                    <p:set>
                                      <p:cBhvr>
                                        <p:cTn id="47" dur="1" fill="hold">
                                          <p:stCondLst>
                                            <p:cond delay="499"/>
                                          </p:stCondLst>
                                        </p:cTn>
                                        <p:tgtEl>
                                          <p:spTgt spid="40"/>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par>
                          <p:cTn id="48" fill="hold">
                            <p:stCondLst>
                              <p:cond delay="10000"/>
                            </p:stCondLst>
                            <p:childTnLst>
                              <p:par>
                                <p:cTn id="49" presetID="21" presetClass="exit" presetSubtype="1" fill="hold" grpId="0" nodeType="afterEffect">
                                  <p:stCondLst>
                                    <p:cond delay="500"/>
                                  </p:stCondLst>
                                  <p:childTnLst>
                                    <p:animEffect transition="out" filter="wheel(1)">
                                      <p:cBhvr>
                                        <p:cTn id="50" dur="500"/>
                                        <p:tgtEl>
                                          <p:spTgt spid="39"/>
                                        </p:tgtEl>
                                      </p:cBhvr>
                                    </p:animEffect>
                                    <p:set>
                                      <p:cBhvr>
                                        <p:cTn id="51" dur="1" fill="hold">
                                          <p:stCondLst>
                                            <p:cond delay="499"/>
                                          </p:stCondLst>
                                        </p:cTn>
                                        <p:tgtEl>
                                          <p:spTgt spid="39"/>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2" fill="hold">
                            <p:stCondLst>
                              <p:cond delay="11000"/>
                            </p:stCondLst>
                            <p:childTnLst>
                              <p:par>
                                <p:cTn id="53" presetID="21" presetClass="exit" presetSubtype="1" fill="hold" grpId="0" nodeType="afterEffect">
                                  <p:stCondLst>
                                    <p:cond delay="500"/>
                                  </p:stCondLst>
                                  <p:childTnLst>
                                    <p:animEffect transition="out" filter="wheel(1)">
                                      <p:cBhvr>
                                        <p:cTn id="54" dur="500"/>
                                        <p:tgtEl>
                                          <p:spTgt spid="38"/>
                                        </p:tgtEl>
                                      </p:cBhvr>
                                    </p:animEffect>
                                    <p:set>
                                      <p:cBhvr>
                                        <p:cTn id="55" dur="1" fill="hold">
                                          <p:stCondLst>
                                            <p:cond delay="499"/>
                                          </p:stCondLst>
                                        </p:cTn>
                                        <p:tgtEl>
                                          <p:spTgt spid="38"/>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6" fill="hold">
                            <p:stCondLst>
                              <p:cond delay="12000"/>
                            </p:stCondLst>
                            <p:childTnLst>
                              <p:par>
                                <p:cTn id="57" presetID="21" presetClass="exit" presetSubtype="1" fill="hold" grpId="0" nodeType="afterEffect">
                                  <p:stCondLst>
                                    <p:cond delay="500"/>
                                  </p:stCondLst>
                                  <p:childTnLst>
                                    <p:animEffect transition="out" filter="wheel(1)">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0" fill="hold">
                            <p:stCondLst>
                              <p:cond delay="13000"/>
                            </p:stCondLst>
                            <p:childTnLst>
                              <p:par>
                                <p:cTn id="61" presetID="21" presetClass="exit" presetSubtype="1" fill="hold" grpId="0" nodeType="afterEffect">
                                  <p:stCondLst>
                                    <p:cond delay="500"/>
                                  </p:stCondLst>
                                  <p:childTnLst>
                                    <p:animEffect transition="out" filter="wheel(1)">
                                      <p:cBhvr>
                                        <p:cTn id="62" dur="500"/>
                                        <p:tgtEl>
                                          <p:spTgt spid="36"/>
                                        </p:tgtEl>
                                      </p:cBhvr>
                                    </p:animEffect>
                                    <p:set>
                                      <p:cBhvr>
                                        <p:cTn id="63" dur="1" fill="hold">
                                          <p:stCondLst>
                                            <p:cond delay="499"/>
                                          </p:stCondLst>
                                        </p:cTn>
                                        <p:tgtEl>
                                          <p:spTgt spid="36"/>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4" fill="hold">
                            <p:stCondLst>
                              <p:cond delay="14000"/>
                            </p:stCondLst>
                            <p:childTnLst>
                              <p:par>
                                <p:cTn id="65" presetID="21" presetClass="exit" presetSubtype="1" fill="hold" grpId="0" nodeType="afterEffect">
                                  <p:stCondLst>
                                    <p:cond delay="500"/>
                                  </p:stCondLst>
                                  <p:childTnLst>
                                    <p:animEffect transition="out" filter="wheel(1)">
                                      <p:cBhvr>
                                        <p:cTn id="66" dur="500"/>
                                        <p:tgtEl>
                                          <p:spTgt spid="35"/>
                                        </p:tgtEl>
                                      </p:cBhvr>
                                    </p:animEffect>
                                    <p:set>
                                      <p:cBhvr>
                                        <p:cTn id="67" dur="1" fill="hold">
                                          <p:stCondLst>
                                            <p:cond delay="499"/>
                                          </p:stCondLst>
                                        </p:cTn>
                                        <p:tgtEl>
                                          <p:spTgt spid="35"/>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68" fill="hold">
                            <p:stCondLst>
                              <p:cond delay="15000"/>
                            </p:stCondLst>
                            <p:childTnLst>
                              <p:par>
                                <p:cTn id="69" presetID="21" presetClass="exit" presetSubtype="1" fill="hold" grpId="0" nodeType="afterEffect">
                                  <p:stCondLst>
                                    <p:cond delay="500"/>
                                  </p:stCondLst>
                                  <p:childTnLst>
                                    <p:animEffect transition="out" filter="wheel(1)">
                                      <p:cBhvr>
                                        <p:cTn id="70" dur="500"/>
                                        <p:tgtEl>
                                          <p:spTgt spid="34"/>
                                        </p:tgtEl>
                                      </p:cBhvr>
                                    </p:animEffect>
                                    <p:set>
                                      <p:cBhvr>
                                        <p:cTn id="71" dur="1" fill="hold">
                                          <p:stCondLst>
                                            <p:cond delay="499"/>
                                          </p:stCondLst>
                                        </p:cTn>
                                        <p:tgtEl>
                                          <p:spTgt spid="34"/>
                                        </p:tgtEl>
                                        <p:attrNameLst>
                                          <p:attrName>style.visibility</p:attrName>
                                        </p:attrNameLst>
                                      </p:cBhvr>
                                      <p:to>
                                        <p:strVal val="hidden"/>
                                      </p:to>
                                    </p:set>
                                  </p:childTnLst>
                                  <p:subTnLst>
                                    <p:audio>
                                      <p:cMediaNode>
                                        <p:cTn display="0" masterRel="sameClick">
                                          <p:stCondLst>
                                            <p:cond evt="begin" delay="0">
                                              <p:tn val="69"/>
                                            </p:cond>
                                          </p:stCondLst>
                                          <p:endCondLst>
                                            <p:cond evt="onStopAudio" delay="0">
                                              <p:tgtEl>
                                                <p:sldTgt/>
                                              </p:tgtEl>
                                            </p:cond>
                                          </p:endCondLst>
                                        </p:cTn>
                                        <p:tgtEl>
                                          <p:sndTgt r:embed="rId2" name="click.wav"/>
                                        </p:tgtEl>
                                      </p:cMediaNode>
                                    </p:audio>
                                  </p:subTnLst>
                                </p:cTn>
                              </p:par>
                            </p:childTnLst>
                          </p:cTn>
                        </p:par>
                        <p:par>
                          <p:cTn id="72" fill="hold">
                            <p:stCondLst>
                              <p:cond delay="16000"/>
                            </p:stCondLst>
                            <p:childTnLst>
                              <p:par>
                                <p:cTn id="73" presetID="21" presetClass="exit" presetSubtype="1" fill="hold" grpId="0" nodeType="afterEffect">
                                  <p:stCondLst>
                                    <p:cond delay="500"/>
                                  </p:stCondLst>
                                  <p:childTnLst>
                                    <p:animEffect transition="out" filter="wheel(1)">
                                      <p:cBhvr>
                                        <p:cTn id="74" dur="500"/>
                                        <p:tgtEl>
                                          <p:spTgt spid="33"/>
                                        </p:tgtEl>
                                      </p:cBhvr>
                                    </p:animEffect>
                                    <p:set>
                                      <p:cBhvr>
                                        <p:cTn id="75" dur="1" fill="hold">
                                          <p:stCondLst>
                                            <p:cond delay="499"/>
                                          </p:stCondLst>
                                        </p:cTn>
                                        <p:tgtEl>
                                          <p:spTgt spid="33"/>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76" fill="hold">
                            <p:stCondLst>
                              <p:cond delay="17000"/>
                            </p:stCondLst>
                            <p:childTnLst>
                              <p:par>
                                <p:cTn id="77" presetID="21" presetClass="exit" presetSubtype="1" fill="hold" grpId="0" nodeType="afterEffect">
                                  <p:stCondLst>
                                    <p:cond delay="500"/>
                                  </p:stCondLst>
                                  <p:childTnLst>
                                    <p:animEffect transition="out" filter="wheel(1)">
                                      <p:cBhvr>
                                        <p:cTn id="78" dur="500"/>
                                        <p:tgtEl>
                                          <p:spTgt spid="32"/>
                                        </p:tgtEl>
                                      </p:cBhvr>
                                    </p:animEffect>
                                    <p:set>
                                      <p:cBhvr>
                                        <p:cTn id="79" dur="1" fill="hold">
                                          <p:stCondLst>
                                            <p:cond delay="499"/>
                                          </p:stCondLst>
                                        </p:cTn>
                                        <p:tgtEl>
                                          <p:spTgt spid="32"/>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par>
                          <p:cTn id="80" fill="hold">
                            <p:stCondLst>
                              <p:cond delay="18000"/>
                            </p:stCondLst>
                            <p:childTnLst>
                              <p:par>
                                <p:cTn id="81" presetID="21" presetClass="exit" presetSubtype="1" fill="hold" grpId="0" nodeType="afterEffect">
                                  <p:stCondLst>
                                    <p:cond delay="500"/>
                                  </p:stCondLst>
                                  <p:childTnLst>
                                    <p:animEffect transition="out" filter="wheel(1)">
                                      <p:cBhvr>
                                        <p:cTn id="82" dur="500"/>
                                        <p:tgtEl>
                                          <p:spTgt spid="31"/>
                                        </p:tgtEl>
                                      </p:cBhvr>
                                    </p:animEffect>
                                    <p:set>
                                      <p:cBhvr>
                                        <p:cTn id="83" dur="1" fill="hold">
                                          <p:stCondLst>
                                            <p:cond delay="499"/>
                                          </p:stCondLst>
                                        </p:cTn>
                                        <p:tgtEl>
                                          <p:spTgt spid="31"/>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2" name="click.wav"/>
                                        </p:tgtEl>
                                      </p:cMediaNode>
                                    </p:audio>
                                  </p:subTnLst>
                                </p:cTn>
                              </p:par>
                            </p:childTnLst>
                          </p:cTn>
                        </p:par>
                        <p:par>
                          <p:cTn id="84" fill="hold">
                            <p:stCondLst>
                              <p:cond delay="19000"/>
                            </p:stCondLst>
                            <p:childTnLst>
                              <p:par>
                                <p:cTn id="85" presetID="21" presetClass="exit" presetSubtype="1" fill="hold" grpId="0" nodeType="afterEffect">
                                  <p:stCondLst>
                                    <p:cond delay="500"/>
                                  </p:stCondLst>
                                  <p:childTnLst>
                                    <p:animEffect transition="out" filter="wheel(1)">
                                      <p:cBhvr>
                                        <p:cTn id="86" dur="500"/>
                                        <p:tgtEl>
                                          <p:spTgt spid="30"/>
                                        </p:tgtEl>
                                      </p:cBhvr>
                                    </p:animEffect>
                                    <p:set>
                                      <p:cBhvr>
                                        <p:cTn id="87"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3" name="chimes.wav"/>
                                        </p:tgtEl>
                                      </p:cMediaNode>
                                    </p:audio>
                                  </p:subTnLst>
                                </p:cTn>
                              </p:par>
                            </p:childTnLst>
                          </p:cTn>
                        </p:par>
                      </p:childTnLst>
                    </p:cTn>
                  </p:par>
                  <p:par>
                    <p:cTn id="88" fill="hold">
                      <p:stCondLst>
                        <p:cond delay="indefinite"/>
                      </p:stCondLst>
                      <p:childTnLst>
                        <p:par>
                          <p:cTn id="89" fill="hold">
                            <p:stCondLst>
                              <p:cond delay="0"/>
                            </p:stCondLst>
                            <p:childTnLst>
                              <p:par>
                                <p:cTn id="90" presetID="21" presetClass="entr" presetSubtype="1"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wheel(1)">
                                      <p:cBhvr>
                                        <p:cTn id="92"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7-Point Star 28"/>
          <p:cNvSpPr/>
          <p:nvPr/>
        </p:nvSpPr>
        <p:spPr>
          <a:xfrm>
            <a:off x="7620000" y="228600"/>
            <a:ext cx="1295400" cy="1363287"/>
          </a:xfrm>
          <a:prstGeom prst="star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5400" b="1" dirty="0" smtClean="0"/>
              <a:t>0</a:t>
            </a:r>
            <a:endParaRPr lang="en-US" b="1" dirty="0"/>
          </a:p>
        </p:txBody>
      </p:sp>
      <p:sp>
        <p:nvSpPr>
          <p:cNvPr id="30" name="7-Point Star 29"/>
          <p:cNvSpPr/>
          <p:nvPr/>
        </p:nvSpPr>
        <p:spPr>
          <a:xfrm>
            <a:off x="7626925" y="228600"/>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1</a:t>
            </a:r>
            <a:endParaRPr lang="en-US" b="1" dirty="0"/>
          </a:p>
        </p:txBody>
      </p:sp>
      <p:sp>
        <p:nvSpPr>
          <p:cNvPr id="31" name="7-Point Star 30"/>
          <p:cNvSpPr/>
          <p:nvPr/>
        </p:nvSpPr>
        <p:spPr>
          <a:xfrm>
            <a:off x="7620000" y="228599"/>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2</a:t>
            </a:r>
            <a:endParaRPr lang="en-US" b="1" dirty="0"/>
          </a:p>
        </p:txBody>
      </p:sp>
      <p:sp>
        <p:nvSpPr>
          <p:cNvPr id="32" name="7-Point Star 31"/>
          <p:cNvSpPr/>
          <p:nvPr/>
        </p:nvSpPr>
        <p:spPr>
          <a:xfrm>
            <a:off x="7620000" y="228599"/>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3</a:t>
            </a:r>
            <a:endParaRPr lang="en-US" b="1" dirty="0"/>
          </a:p>
        </p:txBody>
      </p:sp>
      <p:sp>
        <p:nvSpPr>
          <p:cNvPr id="33" name="7-Point Star 32"/>
          <p:cNvSpPr/>
          <p:nvPr/>
        </p:nvSpPr>
        <p:spPr>
          <a:xfrm>
            <a:off x="7620000" y="228598"/>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4</a:t>
            </a:r>
            <a:endParaRPr lang="en-US" b="1" dirty="0"/>
          </a:p>
        </p:txBody>
      </p:sp>
      <p:sp>
        <p:nvSpPr>
          <p:cNvPr id="34" name="7-Point Star 33"/>
          <p:cNvSpPr/>
          <p:nvPr/>
        </p:nvSpPr>
        <p:spPr>
          <a:xfrm>
            <a:off x="7620000" y="228600"/>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5</a:t>
            </a:r>
            <a:endParaRPr lang="en-US" b="1" dirty="0"/>
          </a:p>
        </p:txBody>
      </p:sp>
      <p:sp>
        <p:nvSpPr>
          <p:cNvPr id="35" name="7-Point Star 34"/>
          <p:cNvSpPr/>
          <p:nvPr/>
        </p:nvSpPr>
        <p:spPr>
          <a:xfrm>
            <a:off x="7620000" y="228600"/>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6</a:t>
            </a:r>
            <a:endParaRPr lang="en-US" b="1" dirty="0"/>
          </a:p>
        </p:txBody>
      </p:sp>
      <p:sp>
        <p:nvSpPr>
          <p:cNvPr id="36" name="7-Point Star 35"/>
          <p:cNvSpPr/>
          <p:nvPr/>
        </p:nvSpPr>
        <p:spPr>
          <a:xfrm>
            <a:off x="7613075" y="221670"/>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7</a:t>
            </a:r>
            <a:endParaRPr lang="en-US" b="1" dirty="0"/>
          </a:p>
        </p:txBody>
      </p:sp>
      <p:sp>
        <p:nvSpPr>
          <p:cNvPr id="37" name="7-Point Star 36"/>
          <p:cNvSpPr/>
          <p:nvPr/>
        </p:nvSpPr>
        <p:spPr>
          <a:xfrm>
            <a:off x="7620000" y="221675"/>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8</a:t>
            </a:r>
            <a:endParaRPr lang="en-US" b="1" dirty="0"/>
          </a:p>
        </p:txBody>
      </p:sp>
      <p:sp>
        <p:nvSpPr>
          <p:cNvPr id="38" name="7-Point Star 37"/>
          <p:cNvSpPr/>
          <p:nvPr/>
        </p:nvSpPr>
        <p:spPr>
          <a:xfrm>
            <a:off x="7626927" y="228600"/>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9</a:t>
            </a:r>
            <a:endParaRPr lang="en-US" b="1" dirty="0"/>
          </a:p>
        </p:txBody>
      </p:sp>
      <p:sp>
        <p:nvSpPr>
          <p:cNvPr id="39" name="7-Point Star 38"/>
          <p:cNvSpPr/>
          <p:nvPr/>
        </p:nvSpPr>
        <p:spPr>
          <a:xfrm>
            <a:off x="7626927" y="221669"/>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10</a:t>
            </a:r>
            <a:endParaRPr lang="en-US" b="1" dirty="0"/>
          </a:p>
        </p:txBody>
      </p:sp>
      <p:sp>
        <p:nvSpPr>
          <p:cNvPr id="40" name="7-Point Star 39"/>
          <p:cNvSpPr/>
          <p:nvPr/>
        </p:nvSpPr>
        <p:spPr>
          <a:xfrm>
            <a:off x="7613075" y="228599"/>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11</a:t>
            </a:r>
            <a:endParaRPr lang="en-US" sz="2000" b="1" dirty="0"/>
          </a:p>
        </p:txBody>
      </p:sp>
      <p:sp>
        <p:nvSpPr>
          <p:cNvPr id="41" name="7-Point Star 40"/>
          <p:cNvSpPr/>
          <p:nvPr/>
        </p:nvSpPr>
        <p:spPr>
          <a:xfrm>
            <a:off x="7613075" y="228599"/>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12</a:t>
            </a:r>
            <a:endParaRPr lang="en-US" sz="1200" b="1" dirty="0"/>
          </a:p>
        </p:txBody>
      </p:sp>
      <p:sp>
        <p:nvSpPr>
          <p:cNvPr id="42" name="7-Point Star 41"/>
          <p:cNvSpPr/>
          <p:nvPr/>
        </p:nvSpPr>
        <p:spPr>
          <a:xfrm>
            <a:off x="7620000" y="221668"/>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13</a:t>
            </a:r>
            <a:endParaRPr lang="en-US" b="1" dirty="0"/>
          </a:p>
        </p:txBody>
      </p:sp>
      <p:sp>
        <p:nvSpPr>
          <p:cNvPr id="43" name="7-Point Star 42"/>
          <p:cNvSpPr/>
          <p:nvPr/>
        </p:nvSpPr>
        <p:spPr>
          <a:xfrm>
            <a:off x="7613075" y="221675"/>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14</a:t>
            </a:r>
            <a:endParaRPr lang="en-US" b="1" dirty="0"/>
          </a:p>
        </p:txBody>
      </p:sp>
      <p:sp>
        <p:nvSpPr>
          <p:cNvPr id="44" name="7-Point Star 43"/>
          <p:cNvSpPr/>
          <p:nvPr/>
        </p:nvSpPr>
        <p:spPr>
          <a:xfrm>
            <a:off x="7613075" y="228600"/>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15</a:t>
            </a:r>
            <a:endParaRPr lang="en-US" b="1" dirty="0"/>
          </a:p>
        </p:txBody>
      </p:sp>
      <p:sp>
        <p:nvSpPr>
          <p:cNvPr id="45" name="7-Point Star 44"/>
          <p:cNvSpPr/>
          <p:nvPr/>
        </p:nvSpPr>
        <p:spPr>
          <a:xfrm>
            <a:off x="7613075" y="221667"/>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16</a:t>
            </a:r>
            <a:endParaRPr lang="en-US" b="1" dirty="0"/>
          </a:p>
        </p:txBody>
      </p:sp>
      <p:sp>
        <p:nvSpPr>
          <p:cNvPr id="46" name="7-Point Star 45"/>
          <p:cNvSpPr/>
          <p:nvPr/>
        </p:nvSpPr>
        <p:spPr>
          <a:xfrm>
            <a:off x="7613075" y="221666"/>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17</a:t>
            </a:r>
            <a:endParaRPr lang="en-US" b="1" dirty="0"/>
          </a:p>
        </p:txBody>
      </p:sp>
      <p:sp>
        <p:nvSpPr>
          <p:cNvPr id="47" name="7-Point Star 46"/>
          <p:cNvSpPr/>
          <p:nvPr/>
        </p:nvSpPr>
        <p:spPr>
          <a:xfrm>
            <a:off x="7613075" y="221665"/>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18</a:t>
            </a:r>
            <a:endParaRPr lang="en-US" b="1" dirty="0"/>
          </a:p>
        </p:txBody>
      </p:sp>
      <p:sp>
        <p:nvSpPr>
          <p:cNvPr id="48" name="7-Point Star 47"/>
          <p:cNvSpPr/>
          <p:nvPr/>
        </p:nvSpPr>
        <p:spPr>
          <a:xfrm>
            <a:off x="7626927" y="221664"/>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19</a:t>
            </a:r>
            <a:endParaRPr lang="en-US" b="1" dirty="0"/>
          </a:p>
        </p:txBody>
      </p:sp>
      <p:sp>
        <p:nvSpPr>
          <p:cNvPr id="49" name="7-Point Star 48"/>
          <p:cNvSpPr/>
          <p:nvPr/>
        </p:nvSpPr>
        <p:spPr>
          <a:xfrm>
            <a:off x="7626927" y="221663"/>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20</a:t>
            </a:r>
            <a:endParaRPr lang="en-US" b="1" dirty="0"/>
          </a:p>
        </p:txBody>
      </p:sp>
      <p:sp>
        <p:nvSpPr>
          <p:cNvPr id="50" name="Oval 49"/>
          <p:cNvSpPr/>
          <p:nvPr/>
        </p:nvSpPr>
        <p:spPr>
          <a:xfrm>
            <a:off x="4953000" y="3951980"/>
            <a:ext cx="685800" cy="685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1" name="TextBox 50"/>
          <p:cNvSpPr txBox="1"/>
          <p:nvPr/>
        </p:nvSpPr>
        <p:spPr>
          <a:xfrm>
            <a:off x="457200" y="1744287"/>
            <a:ext cx="8229600" cy="2862322"/>
          </a:xfrm>
          <a:prstGeom prst="rect">
            <a:avLst/>
          </a:prstGeom>
          <a:noFill/>
        </p:spPr>
        <p:txBody>
          <a:bodyPr wrap="square" rtlCol="0">
            <a:spAutoFit/>
          </a:bodyPr>
          <a:lstStyle/>
          <a:p>
            <a:pPr algn="just"/>
            <a:r>
              <a:rPr lang="en-US" sz="3600" b="1" u="sng" dirty="0" err="1" smtClean="0">
                <a:solidFill>
                  <a:srgbClr val="FF0000"/>
                </a:solidFill>
                <a:latin typeface="Times New Roman" pitchFamily="18" charset="0"/>
                <a:cs typeface="Times New Roman" pitchFamily="18" charset="0"/>
              </a:rPr>
              <a:t>Câu</a:t>
            </a:r>
            <a:r>
              <a:rPr lang="en-US" sz="3600" b="1" u="sng" dirty="0" smtClean="0">
                <a:solidFill>
                  <a:srgbClr val="FF0000"/>
                </a:solidFill>
                <a:latin typeface="Times New Roman" pitchFamily="18" charset="0"/>
                <a:cs typeface="Times New Roman" pitchFamily="18" charset="0"/>
              </a:rPr>
              <a:t> 4</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Làm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tròn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số</a:t>
            </a:r>
            <a:r>
              <a:rPr lang="en-US" sz="3600" b="1" dirty="0" smtClean="0">
                <a:solidFill>
                  <a:srgbClr val="FF0000"/>
                </a:solidFill>
                <a:latin typeface="Times New Roman" pitchFamily="18" charset="0"/>
                <a:cs typeface="Times New Roman" pitchFamily="18" charset="0"/>
              </a:rPr>
              <a:t> 7 128 </a:t>
            </a:r>
            <a:r>
              <a:rPr lang="en-US" sz="3600" b="1" smtClean="0">
                <a:solidFill>
                  <a:srgbClr val="FF0000"/>
                </a:solidFill>
                <a:latin typeface="Times New Roman" pitchFamily="18" charset="0"/>
                <a:cs typeface="Times New Roman" pitchFamily="18" charset="0"/>
              </a:rPr>
              <a:t>993 </a:t>
            </a:r>
            <a:r>
              <a:rPr lang="en-US" sz="3600" b="1" smtClean="0">
                <a:solidFill>
                  <a:srgbClr val="FF0000"/>
                </a:solidFill>
                <a:latin typeface="Times New Roman" pitchFamily="18" charset="0"/>
                <a:cs typeface="Times New Roman" pitchFamily="18" charset="0"/>
              </a:rPr>
              <a:t>đến </a:t>
            </a:r>
            <a:r>
              <a:rPr lang="en-US" sz="3600" b="1" err="1" smtClean="0">
                <a:solidFill>
                  <a:srgbClr val="FF0000"/>
                </a:solidFill>
                <a:latin typeface="Times New Roman" pitchFamily="18" charset="0"/>
                <a:cs typeface="Times New Roman" pitchFamily="18" charset="0"/>
              </a:rPr>
              <a:t>hàng</a:t>
            </a:r>
            <a:r>
              <a:rPr lang="en-US" sz="3600" b="1" smtClean="0">
                <a:solidFill>
                  <a:srgbClr val="FF0000"/>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trăm. </a:t>
            </a:r>
            <a:endParaRPr lang="en-US" sz="3600" b="1" dirty="0" smtClean="0">
              <a:solidFill>
                <a:srgbClr val="FF0000"/>
              </a:solidFill>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A. 7 128 900			B. 7 128 000</a:t>
            </a:r>
          </a:p>
          <a:p>
            <a:endParaRPr lang="en-US" sz="3600" b="1" dirty="0" smtClean="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C. 7 128 990			D. 7 129 000</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34340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xit" presetSubtype="1" fill="hold" grpId="0" nodeType="clickEffect">
                                  <p:stCondLst>
                                    <p:cond delay="500"/>
                                  </p:stCondLst>
                                  <p:childTnLst>
                                    <p:animEffect transition="out" filter="wheel(1)">
                                      <p:cBhvr>
                                        <p:cTn id="10" dur="500"/>
                                        <p:tgtEl>
                                          <p:spTgt spid="49"/>
                                        </p:tgtEl>
                                      </p:cBhvr>
                                    </p:animEffect>
                                    <p:set>
                                      <p:cBhvr>
                                        <p:cTn id="11" dur="1" fill="hold">
                                          <p:stCondLst>
                                            <p:cond delay="499"/>
                                          </p:stCondLst>
                                        </p:cTn>
                                        <p:tgtEl>
                                          <p:spTgt spid="49"/>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1000"/>
                            </p:stCondLst>
                            <p:childTnLst>
                              <p:par>
                                <p:cTn id="13" presetID="21" presetClass="exit" presetSubtype="1" fill="hold" grpId="0" nodeType="afterEffect">
                                  <p:stCondLst>
                                    <p:cond delay="500"/>
                                  </p:stCondLst>
                                  <p:childTnLst>
                                    <p:animEffect transition="out" filter="wheel(1)">
                                      <p:cBhvr>
                                        <p:cTn id="14" dur="500"/>
                                        <p:tgtEl>
                                          <p:spTgt spid="48"/>
                                        </p:tgtEl>
                                      </p:cBhvr>
                                    </p:animEffect>
                                    <p:set>
                                      <p:cBhvr>
                                        <p:cTn id="15"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2000"/>
                            </p:stCondLst>
                            <p:childTnLst>
                              <p:par>
                                <p:cTn id="17" presetID="21" presetClass="exit" presetSubtype="1" fill="hold" grpId="0" nodeType="afterEffect">
                                  <p:stCondLst>
                                    <p:cond delay="500"/>
                                  </p:stCondLst>
                                  <p:childTnLst>
                                    <p:animEffect transition="out" filter="wheel(1)">
                                      <p:cBhvr>
                                        <p:cTn id="18" dur="500"/>
                                        <p:tgtEl>
                                          <p:spTgt spid="47"/>
                                        </p:tgtEl>
                                      </p:cBhvr>
                                    </p:animEffect>
                                    <p:set>
                                      <p:cBhvr>
                                        <p:cTn id="19" dur="1" fill="hold">
                                          <p:stCondLst>
                                            <p:cond delay="499"/>
                                          </p:stCondLst>
                                        </p:cTn>
                                        <p:tgtEl>
                                          <p:spTgt spid="4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3000"/>
                            </p:stCondLst>
                            <p:childTnLst>
                              <p:par>
                                <p:cTn id="21" presetID="21" presetClass="exit" presetSubtype="1" fill="hold" grpId="0" nodeType="afterEffect">
                                  <p:stCondLst>
                                    <p:cond delay="500"/>
                                  </p:stCondLst>
                                  <p:childTnLst>
                                    <p:animEffect transition="out" filter="wheel(1)">
                                      <p:cBhvr>
                                        <p:cTn id="22" dur="500"/>
                                        <p:tgtEl>
                                          <p:spTgt spid="46"/>
                                        </p:tgtEl>
                                      </p:cBhvr>
                                    </p:animEffect>
                                    <p:set>
                                      <p:cBhvr>
                                        <p:cTn id="23" dur="1" fill="hold">
                                          <p:stCondLst>
                                            <p:cond delay="499"/>
                                          </p:stCondLst>
                                        </p:cTn>
                                        <p:tgtEl>
                                          <p:spTgt spid="46"/>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4000"/>
                            </p:stCondLst>
                            <p:childTnLst>
                              <p:par>
                                <p:cTn id="25" presetID="21" presetClass="exit" presetSubtype="1" fill="hold" grpId="0" nodeType="afterEffect">
                                  <p:stCondLst>
                                    <p:cond delay="500"/>
                                  </p:stCondLst>
                                  <p:childTnLst>
                                    <p:animEffect transition="out" filter="wheel(1)">
                                      <p:cBhvr>
                                        <p:cTn id="26" dur="500"/>
                                        <p:tgtEl>
                                          <p:spTgt spid="45"/>
                                        </p:tgtEl>
                                      </p:cBhvr>
                                    </p:animEffect>
                                    <p:set>
                                      <p:cBhvr>
                                        <p:cTn id="27" dur="1" fill="hold">
                                          <p:stCondLst>
                                            <p:cond delay="499"/>
                                          </p:stCondLst>
                                        </p:cTn>
                                        <p:tgtEl>
                                          <p:spTgt spid="45"/>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p:stCondLst>
                              <p:cond delay="5000"/>
                            </p:stCondLst>
                            <p:childTnLst>
                              <p:par>
                                <p:cTn id="29" presetID="21" presetClass="exit" presetSubtype="1" fill="hold" grpId="0" nodeType="afterEffect">
                                  <p:stCondLst>
                                    <p:cond delay="500"/>
                                  </p:stCondLst>
                                  <p:childTnLst>
                                    <p:animEffect transition="out" filter="wheel(1)">
                                      <p:cBhvr>
                                        <p:cTn id="30" dur="500"/>
                                        <p:tgtEl>
                                          <p:spTgt spid="44"/>
                                        </p:tgtEl>
                                      </p:cBhvr>
                                    </p:animEffect>
                                    <p:set>
                                      <p:cBhvr>
                                        <p:cTn id="31" dur="1" fill="hold">
                                          <p:stCondLst>
                                            <p:cond delay="499"/>
                                          </p:stCondLst>
                                        </p:cTn>
                                        <p:tgtEl>
                                          <p:spTgt spid="4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2" fill="hold">
                            <p:stCondLst>
                              <p:cond delay="6000"/>
                            </p:stCondLst>
                            <p:childTnLst>
                              <p:par>
                                <p:cTn id="33" presetID="21" presetClass="exit" presetSubtype="1" fill="hold" grpId="0" nodeType="afterEffect">
                                  <p:stCondLst>
                                    <p:cond delay="500"/>
                                  </p:stCondLst>
                                  <p:childTnLst>
                                    <p:animEffect transition="out" filter="wheel(1)">
                                      <p:cBhvr>
                                        <p:cTn id="34" dur="500"/>
                                        <p:tgtEl>
                                          <p:spTgt spid="43"/>
                                        </p:tgtEl>
                                      </p:cBhvr>
                                    </p:animEffect>
                                    <p:set>
                                      <p:cBhvr>
                                        <p:cTn id="35" dur="1" fill="hold">
                                          <p:stCondLst>
                                            <p:cond delay="499"/>
                                          </p:stCondLst>
                                        </p:cTn>
                                        <p:tgtEl>
                                          <p:spTgt spid="43"/>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p:stCondLst>
                              <p:cond delay="7000"/>
                            </p:stCondLst>
                            <p:childTnLst>
                              <p:par>
                                <p:cTn id="37" presetID="21" presetClass="exit" presetSubtype="1" fill="hold" grpId="0" nodeType="afterEffect">
                                  <p:stCondLst>
                                    <p:cond delay="500"/>
                                  </p:stCondLst>
                                  <p:childTnLst>
                                    <p:animEffect transition="out" filter="wheel(1)">
                                      <p:cBhvr>
                                        <p:cTn id="38" dur="500"/>
                                        <p:tgtEl>
                                          <p:spTgt spid="42"/>
                                        </p:tgtEl>
                                      </p:cBhvr>
                                    </p:animEffect>
                                    <p:set>
                                      <p:cBhvr>
                                        <p:cTn id="39" dur="1" fill="hold">
                                          <p:stCondLst>
                                            <p:cond delay="499"/>
                                          </p:stCondLst>
                                        </p:cTn>
                                        <p:tgtEl>
                                          <p:spTgt spid="42"/>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0" fill="hold">
                            <p:stCondLst>
                              <p:cond delay="8000"/>
                            </p:stCondLst>
                            <p:childTnLst>
                              <p:par>
                                <p:cTn id="41" presetID="21" presetClass="exit" presetSubtype="1" fill="hold" grpId="0" nodeType="afterEffect">
                                  <p:stCondLst>
                                    <p:cond delay="500"/>
                                  </p:stCondLst>
                                  <p:childTnLst>
                                    <p:animEffect transition="out" filter="wheel(1)">
                                      <p:cBhvr>
                                        <p:cTn id="42" dur="500"/>
                                        <p:tgtEl>
                                          <p:spTgt spid="41"/>
                                        </p:tgtEl>
                                      </p:cBhvr>
                                    </p:animEffect>
                                    <p:set>
                                      <p:cBhvr>
                                        <p:cTn id="43" dur="1" fill="hold">
                                          <p:stCondLst>
                                            <p:cond delay="499"/>
                                          </p:stCondLst>
                                        </p:cTn>
                                        <p:tgtEl>
                                          <p:spTgt spid="41"/>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4" fill="hold">
                            <p:stCondLst>
                              <p:cond delay="9000"/>
                            </p:stCondLst>
                            <p:childTnLst>
                              <p:par>
                                <p:cTn id="45" presetID="21" presetClass="exit" presetSubtype="1" fill="hold" grpId="0" nodeType="afterEffect">
                                  <p:stCondLst>
                                    <p:cond delay="500"/>
                                  </p:stCondLst>
                                  <p:childTnLst>
                                    <p:animEffect transition="out" filter="wheel(1)">
                                      <p:cBhvr>
                                        <p:cTn id="46" dur="500"/>
                                        <p:tgtEl>
                                          <p:spTgt spid="40"/>
                                        </p:tgtEl>
                                      </p:cBhvr>
                                    </p:animEffect>
                                    <p:set>
                                      <p:cBhvr>
                                        <p:cTn id="47" dur="1" fill="hold">
                                          <p:stCondLst>
                                            <p:cond delay="499"/>
                                          </p:stCondLst>
                                        </p:cTn>
                                        <p:tgtEl>
                                          <p:spTgt spid="40"/>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par>
                          <p:cTn id="48" fill="hold">
                            <p:stCondLst>
                              <p:cond delay="10000"/>
                            </p:stCondLst>
                            <p:childTnLst>
                              <p:par>
                                <p:cTn id="49" presetID="21" presetClass="exit" presetSubtype="1" fill="hold" grpId="0" nodeType="afterEffect">
                                  <p:stCondLst>
                                    <p:cond delay="500"/>
                                  </p:stCondLst>
                                  <p:childTnLst>
                                    <p:animEffect transition="out" filter="wheel(1)">
                                      <p:cBhvr>
                                        <p:cTn id="50" dur="500"/>
                                        <p:tgtEl>
                                          <p:spTgt spid="39"/>
                                        </p:tgtEl>
                                      </p:cBhvr>
                                    </p:animEffect>
                                    <p:set>
                                      <p:cBhvr>
                                        <p:cTn id="51" dur="1" fill="hold">
                                          <p:stCondLst>
                                            <p:cond delay="499"/>
                                          </p:stCondLst>
                                        </p:cTn>
                                        <p:tgtEl>
                                          <p:spTgt spid="39"/>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2" fill="hold">
                            <p:stCondLst>
                              <p:cond delay="11000"/>
                            </p:stCondLst>
                            <p:childTnLst>
                              <p:par>
                                <p:cTn id="53" presetID="21" presetClass="exit" presetSubtype="1" fill="hold" grpId="0" nodeType="afterEffect">
                                  <p:stCondLst>
                                    <p:cond delay="500"/>
                                  </p:stCondLst>
                                  <p:childTnLst>
                                    <p:animEffect transition="out" filter="wheel(1)">
                                      <p:cBhvr>
                                        <p:cTn id="54" dur="500"/>
                                        <p:tgtEl>
                                          <p:spTgt spid="38"/>
                                        </p:tgtEl>
                                      </p:cBhvr>
                                    </p:animEffect>
                                    <p:set>
                                      <p:cBhvr>
                                        <p:cTn id="55" dur="1" fill="hold">
                                          <p:stCondLst>
                                            <p:cond delay="499"/>
                                          </p:stCondLst>
                                        </p:cTn>
                                        <p:tgtEl>
                                          <p:spTgt spid="38"/>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6" fill="hold">
                            <p:stCondLst>
                              <p:cond delay="12000"/>
                            </p:stCondLst>
                            <p:childTnLst>
                              <p:par>
                                <p:cTn id="57" presetID="21" presetClass="exit" presetSubtype="1" fill="hold" grpId="0" nodeType="afterEffect">
                                  <p:stCondLst>
                                    <p:cond delay="500"/>
                                  </p:stCondLst>
                                  <p:childTnLst>
                                    <p:animEffect transition="out" filter="wheel(1)">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0" fill="hold">
                            <p:stCondLst>
                              <p:cond delay="13000"/>
                            </p:stCondLst>
                            <p:childTnLst>
                              <p:par>
                                <p:cTn id="61" presetID="21" presetClass="exit" presetSubtype="1" fill="hold" grpId="0" nodeType="afterEffect">
                                  <p:stCondLst>
                                    <p:cond delay="500"/>
                                  </p:stCondLst>
                                  <p:childTnLst>
                                    <p:animEffect transition="out" filter="wheel(1)">
                                      <p:cBhvr>
                                        <p:cTn id="62" dur="500"/>
                                        <p:tgtEl>
                                          <p:spTgt spid="36"/>
                                        </p:tgtEl>
                                      </p:cBhvr>
                                    </p:animEffect>
                                    <p:set>
                                      <p:cBhvr>
                                        <p:cTn id="63" dur="1" fill="hold">
                                          <p:stCondLst>
                                            <p:cond delay="499"/>
                                          </p:stCondLst>
                                        </p:cTn>
                                        <p:tgtEl>
                                          <p:spTgt spid="36"/>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4" fill="hold">
                            <p:stCondLst>
                              <p:cond delay="14000"/>
                            </p:stCondLst>
                            <p:childTnLst>
                              <p:par>
                                <p:cTn id="65" presetID="21" presetClass="exit" presetSubtype="1" fill="hold" grpId="0" nodeType="afterEffect">
                                  <p:stCondLst>
                                    <p:cond delay="500"/>
                                  </p:stCondLst>
                                  <p:childTnLst>
                                    <p:animEffect transition="out" filter="wheel(1)">
                                      <p:cBhvr>
                                        <p:cTn id="66" dur="500"/>
                                        <p:tgtEl>
                                          <p:spTgt spid="35"/>
                                        </p:tgtEl>
                                      </p:cBhvr>
                                    </p:animEffect>
                                    <p:set>
                                      <p:cBhvr>
                                        <p:cTn id="67" dur="1" fill="hold">
                                          <p:stCondLst>
                                            <p:cond delay="499"/>
                                          </p:stCondLst>
                                        </p:cTn>
                                        <p:tgtEl>
                                          <p:spTgt spid="35"/>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68" fill="hold">
                            <p:stCondLst>
                              <p:cond delay="15000"/>
                            </p:stCondLst>
                            <p:childTnLst>
                              <p:par>
                                <p:cTn id="69" presetID="21" presetClass="exit" presetSubtype="1" fill="hold" grpId="0" nodeType="afterEffect">
                                  <p:stCondLst>
                                    <p:cond delay="500"/>
                                  </p:stCondLst>
                                  <p:childTnLst>
                                    <p:animEffect transition="out" filter="wheel(1)">
                                      <p:cBhvr>
                                        <p:cTn id="70" dur="500"/>
                                        <p:tgtEl>
                                          <p:spTgt spid="34"/>
                                        </p:tgtEl>
                                      </p:cBhvr>
                                    </p:animEffect>
                                    <p:set>
                                      <p:cBhvr>
                                        <p:cTn id="71" dur="1" fill="hold">
                                          <p:stCondLst>
                                            <p:cond delay="499"/>
                                          </p:stCondLst>
                                        </p:cTn>
                                        <p:tgtEl>
                                          <p:spTgt spid="34"/>
                                        </p:tgtEl>
                                        <p:attrNameLst>
                                          <p:attrName>style.visibility</p:attrName>
                                        </p:attrNameLst>
                                      </p:cBhvr>
                                      <p:to>
                                        <p:strVal val="hidden"/>
                                      </p:to>
                                    </p:set>
                                  </p:childTnLst>
                                  <p:subTnLst>
                                    <p:audio>
                                      <p:cMediaNode>
                                        <p:cTn display="0" masterRel="sameClick">
                                          <p:stCondLst>
                                            <p:cond evt="begin" delay="0">
                                              <p:tn val="69"/>
                                            </p:cond>
                                          </p:stCondLst>
                                          <p:endCondLst>
                                            <p:cond evt="onStopAudio" delay="0">
                                              <p:tgtEl>
                                                <p:sldTgt/>
                                              </p:tgtEl>
                                            </p:cond>
                                          </p:endCondLst>
                                        </p:cTn>
                                        <p:tgtEl>
                                          <p:sndTgt r:embed="rId2" name="click.wav"/>
                                        </p:tgtEl>
                                      </p:cMediaNode>
                                    </p:audio>
                                  </p:subTnLst>
                                </p:cTn>
                              </p:par>
                            </p:childTnLst>
                          </p:cTn>
                        </p:par>
                        <p:par>
                          <p:cTn id="72" fill="hold">
                            <p:stCondLst>
                              <p:cond delay="16000"/>
                            </p:stCondLst>
                            <p:childTnLst>
                              <p:par>
                                <p:cTn id="73" presetID="21" presetClass="exit" presetSubtype="1" fill="hold" grpId="0" nodeType="afterEffect">
                                  <p:stCondLst>
                                    <p:cond delay="500"/>
                                  </p:stCondLst>
                                  <p:childTnLst>
                                    <p:animEffect transition="out" filter="wheel(1)">
                                      <p:cBhvr>
                                        <p:cTn id="74" dur="500"/>
                                        <p:tgtEl>
                                          <p:spTgt spid="33"/>
                                        </p:tgtEl>
                                      </p:cBhvr>
                                    </p:animEffect>
                                    <p:set>
                                      <p:cBhvr>
                                        <p:cTn id="75" dur="1" fill="hold">
                                          <p:stCondLst>
                                            <p:cond delay="499"/>
                                          </p:stCondLst>
                                        </p:cTn>
                                        <p:tgtEl>
                                          <p:spTgt spid="33"/>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76" fill="hold">
                            <p:stCondLst>
                              <p:cond delay="17000"/>
                            </p:stCondLst>
                            <p:childTnLst>
                              <p:par>
                                <p:cTn id="77" presetID="21" presetClass="exit" presetSubtype="1" fill="hold" grpId="0" nodeType="afterEffect">
                                  <p:stCondLst>
                                    <p:cond delay="500"/>
                                  </p:stCondLst>
                                  <p:childTnLst>
                                    <p:animEffect transition="out" filter="wheel(1)">
                                      <p:cBhvr>
                                        <p:cTn id="78" dur="500"/>
                                        <p:tgtEl>
                                          <p:spTgt spid="32"/>
                                        </p:tgtEl>
                                      </p:cBhvr>
                                    </p:animEffect>
                                    <p:set>
                                      <p:cBhvr>
                                        <p:cTn id="79" dur="1" fill="hold">
                                          <p:stCondLst>
                                            <p:cond delay="499"/>
                                          </p:stCondLst>
                                        </p:cTn>
                                        <p:tgtEl>
                                          <p:spTgt spid="32"/>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par>
                          <p:cTn id="80" fill="hold">
                            <p:stCondLst>
                              <p:cond delay="18000"/>
                            </p:stCondLst>
                            <p:childTnLst>
                              <p:par>
                                <p:cTn id="81" presetID="21" presetClass="exit" presetSubtype="1" fill="hold" grpId="0" nodeType="afterEffect">
                                  <p:stCondLst>
                                    <p:cond delay="500"/>
                                  </p:stCondLst>
                                  <p:childTnLst>
                                    <p:animEffect transition="out" filter="wheel(1)">
                                      <p:cBhvr>
                                        <p:cTn id="82" dur="500"/>
                                        <p:tgtEl>
                                          <p:spTgt spid="31"/>
                                        </p:tgtEl>
                                      </p:cBhvr>
                                    </p:animEffect>
                                    <p:set>
                                      <p:cBhvr>
                                        <p:cTn id="83" dur="1" fill="hold">
                                          <p:stCondLst>
                                            <p:cond delay="499"/>
                                          </p:stCondLst>
                                        </p:cTn>
                                        <p:tgtEl>
                                          <p:spTgt spid="31"/>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2" name="click.wav"/>
                                        </p:tgtEl>
                                      </p:cMediaNode>
                                    </p:audio>
                                  </p:subTnLst>
                                </p:cTn>
                              </p:par>
                            </p:childTnLst>
                          </p:cTn>
                        </p:par>
                        <p:par>
                          <p:cTn id="84" fill="hold">
                            <p:stCondLst>
                              <p:cond delay="19000"/>
                            </p:stCondLst>
                            <p:childTnLst>
                              <p:par>
                                <p:cTn id="85" presetID="21" presetClass="exit" presetSubtype="1" fill="hold" grpId="0" nodeType="afterEffect">
                                  <p:stCondLst>
                                    <p:cond delay="500"/>
                                  </p:stCondLst>
                                  <p:childTnLst>
                                    <p:animEffect transition="out" filter="wheel(1)">
                                      <p:cBhvr>
                                        <p:cTn id="86" dur="500"/>
                                        <p:tgtEl>
                                          <p:spTgt spid="30"/>
                                        </p:tgtEl>
                                      </p:cBhvr>
                                    </p:animEffect>
                                    <p:set>
                                      <p:cBhvr>
                                        <p:cTn id="87"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3" name="chimes.wav"/>
                                        </p:tgtEl>
                                      </p:cMediaNode>
                                    </p:audio>
                                  </p:subTnLst>
                                </p:cTn>
                              </p:par>
                            </p:childTnLst>
                          </p:cTn>
                        </p:par>
                      </p:childTnLst>
                    </p:cTn>
                  </p:par>
                  <p:par>
                    <p:cTn id="88" fill="hold">
                      <p:stCondLst>
                        <p:cond delay="indefinite"/>
                      </p:stCondLst>
                      <p:childTnLst>
                        <p:par>
                          <p:cTn id="89" fill="hold">
                            <p:stCondLst>
                              <p:cond delay="0"/>
                            </p:stCondLst>
                            <p:childTnLst>
                              <p:par>
                                <p:cTn id="90" presetID="21" presetClass="entr" presetSubtype="1"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wheel(1)">
                                      <p:cBhvr>
                                        <p:cTn id="92"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7-Point Star 28"/>
          <p:cNvSpPr/>
          <p:nvPr/>
        </p:nvSpPr>
        <p:spPr>
          <a:xfrm>
            <a:off x="7620000" y="228600"/>
            <a:ext cx="1295400" cy="1363287"/>
          </a:xfrm>
          <a:prstGeom prst="star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5400" b="1" dirty="0" smtClean="0"/>
              <a:t>0</a:t>
            </a:r>
            <a:endParaRPr lang="en-US" b="1" dirty="0"/>
          </a:p>
        </p:txBody>
      </p:sp>
      <p:sp>
        <p:nvSpPr>
          <p:cNvPr id="30" name="7-Point Star 29"/>
          <p:cNvSpPr/>
          <p:nvPr/>
        </p:nvSpPr>
        <p:spPr>
          <a:xfrm>
            <a:off x="7626925" y="228600"/>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1</a:t>
            </a:r>
            <a:endParaRPr lang="en-US" b="1" dirty="0"/>
          </a:p>
        </p:txBody>
      </p:sp>
      <p:sp>
        <p:nvSpPr>
          <p:cNvPr id="31" name="7-Point Star 30"/>
          <p:cNvSpPr/>
          <p:nvPr/>
        </p:nvSpPr>
        <p:spPr>
          <a:xfrm>
            <a:off x="7620000" y="228599"/>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2</a:t>
            </a:r>
            <a:endParaRPr lang="en-US" b="1" dirty="0"/>
          </a:p>
        </p:txBody>
      </p:sp>
      <p:sp>
        <p:nvSpPr>
          <p:cNvPr id="32" name="7-Point Star 31"/>
          <p:cNvSpPr/>
          <p:nvPr/>
        </p:nvSpPr>
        <p:spPr>
          <a:xfrm>
            <a:off x="7620000" y="228599"/>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3</a:t>
            </a:r>
            <a:endParaRPr lang="en-US" b="1" dirty="0"/>
          </a:p>
        </p:txBody>
      </p:sp>
      <p:sp>
        <p:nvSpPr>
          <p:cNvPr id="33" name="7-Point Star 32"/>
          <p:cNvSpPr/>
          <p:nvPr/>
        </p:nvSpPr>
        <p:spPr>
          <a:xfrm>
            <a:off x="7620000" y="228598"/>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4</a:t>
            </a:r>
            <a:endParaRPr lang="en-US" b="1" dirty="0"/>
          </a:p>
        </p:txBody>
      </p:sp>
      <p:sp>
        <p:nvSpPr>
          <p:cNvPr id="34" name="7-Point Star 33"/>
          <p:cNvSpPr/>
          <p:nvPr/>
        </p:nvSpPr>
        <p:spPr>
          <a:xfrm>
            <a:off x="7620000" y="228600"/>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5</a:t>
            </a:r>
            <a:endParaRPr lang="en-US" b="1" dirty="0"/>
          </a:p>
        </p:txBody>
      </p:sp>
      <p:sp>
        <p:nvSpPr>
          <p:cNvPr id="35" name="7-Point Star 34"/>
          <p:cNvSpPr/>
          <p:nvPr/>
        </p:nvSpPr>
        <p:spPr>
          <a:xfrm>
            <a:off x="7620000" y="228600"/>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6</a:t>
            </a:r>
            <a:endParaRPr lang="en-US" b="1" dirty="0"/>
          </a:p>
        </p:txBody>
      </p:sp>
      <p:sp>
        <p:nvSpPr>
          <p:cNvPr id="36" name="7-Point Star 35"/>
          <p:cNvSpPr/>
          <p:nvPr/>
        </p:nvSpPr>
        <p:spPr>
          <a:xfrm>
            <a:off x="7613075" y="221670"/>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7</a:t>
            </a:r>
            <a:endParaRPr lang="en-US" b="1" dirty="0"/>
          </a:p>
        </p:txBody>
      </p:sp>
      <p:sp>
        <p:nvSpPr>
          <p:cNvPr id="37" name="7-Point Star 36"/>
          <p:cNvSpPr/>
          <p:nvPr/>
        </p:nvSpPr>
        <p:spPr>
          <a:xfrm>
            <a:off x="7620000" y="221675"/>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t>8</a:t>
            </a:r>
            <a:endParaRPr lang="en-US" b="1" dirty="0"/>
          </a:p>
        </p:txBody>
      </p:sp>
      <p:sp>
        <p:nvSpPr>
          <p:cNvPr id="38" name="7-Point Star 37"/>
          <p:cNvSpPr/>
          <p:nvPr/>
        </p:nvSpPr>
        <p:spPr>
          <a:xfrm>
            <a:off x="7626927" y="228600"/>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9</a:t>
            </a:r>
            <a:endParaRPr lang="en-US" b="1" dirty="0"/>
          </a:p>
        </p:txBody>
      </p:sp>
      <p:sp>
        <p:nvSpPr>
          <p:cNvPr id="39" name="7-Point Star 38"/>
          <p:cNvSpPr/>
          <p:nvPr/>
        </p:nvSpPr>
        <p:spPr>
          <a:xfrm>
            <a:off x="7626927" y="221669"/>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10</a:t>
            </a:r>
            <a:endParaRPr lang="en-US" b="1" dirty="0"/>
          </a:p>
        </p:txBody>
      </p:sp>
      <p:sp>
        <p:nvSpPr>
          <p:cNvPr id="40" name="7-Point Star 39"/>
          <p:cNvSpPr/>
          <p:nvPr/>
        </p:nvSpPr>
        <p:spPr>
          <a:xfrm>
            <a:off x="7613075" y="228599"/>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11</a:t>
            </a:r>
            <a:endParaRPr lang="en-US" sz="2000" b="1" dirty="0"/>
          </a:p>
        </p:txBody>
      </p:sp>
      <p:sp>
        <p:nvSpPr>
          <p:cNvPr id="41" name="7-Point Star 40"/>
          <p:cNvSpPr/>
          <p:nvPr/>
        </p:nvSpPr>
        <p:spPr>
          <a:xfrm>
            <a:off x="7613075" y="228599"/>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12</a:t>
            </a:r>
            <a:endParaRPr lang="en-US" sz="1200" b="1" dirty="0"/>
          </a:p>
        </p:txBody>
      </p:sp>
      <p:sp>
        <p:nvSpPr>
          <p:cNvPr id="42" name="7-Point Star 41"/>
          <p:cNvSpPr/>
          <p:nvPr/>
        </p:nvSpPr>
        <p:spPr>
          <a:xfrm>
            <a:off x="7620000" y="221668"/>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13</a:t>
            </a:r>
            <a:endParaRPr lang="en-US" b="1" dirty="0"/>
          </a:p>
        </p:txBody>
      </p:sp>
      <p:sp>
        <p:nvSpPr>
          <p:cNvPr id="43" name="7-Point Star 42"/>
          <p:cNvSpPr/>
          <p:nvPr/>
        </p:nvSpPr>
        <p:spPr>
          <a:xfrm>
            <a:off x="7613075" y="221675"/>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14</a:t>
            </a:r>
            <a:endParaRPr lang="en-US" b="1" dirty="0"/>
          </a:p>
        </p:txBody>
      </p:sp>
      <p:sp>
        <p:nvSpPr>
          <p:cNvPr id="44" name="7-Point Star 43"/>
          <p:cNvSpPr/>
          <p:nvPr/>
        </p:nvSpPr>
        <p:spPr>
          <a:xfrm>
            <a:off x="7613075" y="228600"/>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15</a:t>
            </a:r>
            <a:endParaRPr lang="en-US" b="1" dirty="0"/>
          </a:p>
        </p:txBody>
      </p:sp>
      <p:sp>
        <p:nvSpPr>
          <p:cNvPr id="45" name="7-Point Star 44"/>
          <p:cNvSpPr/>
          <p:nvPr/>
        </p:nvSpPr>
        <p:spPr>
          <a:xfrm>
            <a:off x="7613075" y="221667"/>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16</a:t>
            </a:r>
            <a:endParaRPr lang="en-US" b="1" dirty="0"/>
          </a:p>
        </p:txBody>
      </p:sp>
      <p:sp>
        <p:nvSpPr>
          <p:cNvPr id="46" name="7-Point Star 45"/>
          <p:cNvSpPr/>
          <p:nvPr/>
        </p:nvSpPr>
        <p:spPr>
          <a:xfrm>
            <a:off x="7613075" y="221666"/>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17</a:t>
            </a:r>
            <a:endParaRPr lang="en-US" b="1" dirty="0"/>
          </a:p>
        </p:txBody>
      </p:sp>
      <p:sp>
        <p:nvSpPr>
          <p:cNvPr id="47" name="7-Point Star 46"/>
          <p:cNvSpPr/>
          <p:nvPr/>
        </p:nvSpPr>
        <p:spPr>
          <a:xfrm>
            <a:off x="7613075" y="221665"/>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18</a:t>
            </a:r>
            <a:endParaRPr lang="en-US" b="1" dirty="0"/>
          </a:p>
        </p:txBody>
      </p:sp>
      <p:sp>
        <p:nvSpPr>
          <p:cNvPr id="48" name="7-Point Star 47"/>
          <p:cNvSpPr/>
          <p:nvPr/>
        </p:nvSpPr>
        <p:spPr>
          <a:xfrm>
            <a:off x="7626927" y="221664"/>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19</a:t>
            </a:r>
            <a:endParaRPr lang="en-US" b="1" dirty="0"/>
          </a:p>
        </p:txBody>
      </p:sp>
      <p:sp>
        <p:nvSpPr>
          <p:cNvPr id="49" name="7-Point Star 48"/>
          <p:cNvSpPr/>
          <p:nvPr/>
        </p:nvSpPr>
        <p:spPr>
          <a:xfrm>
            <a:off x="7626927" y="221663"/>
            <a:ext cx="1295400" cy="136328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20</a:t>
            </a:r>
            <a:endParaRPr lang="en-US" b="1" dirty="0"/>
          </a:p>
        </p:txBody>
      </p:sp>
      <p:sp>
        <p:nvSpPr>
          <p:cNvPr id="50" name="Oval 49"/>
          <p:cNvSpPr/>
          <p:nvPr/>
        </p:nvSpPr>
        <p:spPr>
          <a:xfrm>
            <a:off x="4953000" y="3403956"/>
            <a:ext cx="685800" cy="685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1" name="TextBox 50"/>
          <p:cNvSpPr txBox="1"/>
          <p:nvPr/>
        </p:nvSpPr>
        <p:spPr>
          <a:xfrm>
            <a:off x="457200" y="1744287"/>
            <a:ext cx="8229600" cy="3416320"/>
          </a:xfrm>
          <a:prstGeom prst="rect">
            <a:avLst/>
          </a:prstGeom>
          <a:noFill/>
        </p:spPr>
        <p:txBody>
          <a:bodyPr wrap="square" rtlCol="0">
            <a:spAutoFit/>
          </a:bodyPr>
          <a:lstStyle/>
          <a:p>
            <a:pPr algn="just"/>
            <a:r>
              <a:rPr lang="en-US" sz="3600" b="1" u="sng" dirty="0" err="1" smtClean="0">
                <a:solidFill>
                  <a:srgbClr val="FF0000"/>
                </a:solidFill>
                <a:latin typeface="Times New Roman" pitchFamily="18" charset="0"/>
                <a:cs typeface="Times New Roman" pitchFamily="18" charset="0"/>
              </a:rPr>
              <a:t>Câu</a:t>
            </a:r>
            <a:r>
              <a:rPr lang="en-US" sz="3600" b="1" u="sng" dirty="0" smtClean="0">
                <a:solidFill>
                  <a:srgbClr val="FF0000"/>
                </a:solidFill>
                <a:latin typeface="Times New Roman" pitchFamily="18" charset="0"/>
                <a:cs typeface="Times New Roman" pitchFamily="18" charset="0"/>
              </a:rPr>
              <a:t> </a:t>
            </a:r>
            <a:r>
              <a:rPr lang="en-US" sz="3600" b="1" u="sng" dirty="0">
                <a:solidFill>
                  <a:srgbClr val="FF0000"/>
                </a:solidFill>
                <a:latin typeface="Times New Roman" pitchFamily="18" charset="0"/>
                <a:cs typeface="Times New Roman" pitchFamily="18" charset="0"/>
              </a:rPr>
              <a:t>5</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Thực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hiện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phép</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tính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sau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rồi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làm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tròn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đến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hàng</a:t>
            </a:r>
            <a:r>
              <a:rPr lang="en-US" sz="3600" b="1" dirty="0" smtClean="0">
                <a:solidFill>
                  <a:srgbClr val="FF0000"/>
                </a:solidFill>
                <a:latin typeface="Times New Roman" pitchFamily="18" charset="0"/>
                <a:cs typeface="Times New Roman" pitchFamily="18" charset="0"/>
              </a:rPr>
              <a:t> </a:t>
            </a:r>
            <a:r>
              <a:rPr lang="en-US" sz="3600" b="1" err="1" smtClean="0">
                <a:solidFill>
                  <a:srgbClr val="FF0000"/>
                </a:solidFill>
                <a:latin typeface="Times New Roman" pitchFamily="18" charset="0"/>
                <a:cs typeface="Times New Roman" pitchFamily="18" charset="0"/>
              </a:rPr>
              <a:t>đơn</a:t>
            </a:r>
            <a:r>
              <a:rPr lang="en-US" sz="3600" b="1" smtClean="0">
                <a:solidFill>
                  <a:srgbClr val="FF0000"/>
                </a:solidFill>
                <a:latin typeface="Times New Roman" pitchFamily="18" charset="0"/>
                <a:cs typeface="Times New Roman" pitchFamily="18" charset="0"/>
              </a:rPr>
              <a:t> </a:t>
            </a:r>
            <a:r>
              <a:rPr lang="en-US" sz="3600" b="1" smtClean="0">
                <a:solidFill>
                  <a:srgbClr val="FF0000"/>
                </a:solidFill>
                <a:latin typeface="Times New Roman" pitchFamily="18" charset="0"/>
                <a:cs typeface="Times New Roman" pitchFamily="18" charset="0"/>
              </a:rPr>
              <a:t>vị.</a:t>
            </a:r>
            <a:endParaRPr lang="en-US" sz="3600" b="1" dirty="0" smtClean="0">
              <a:solidFill>
                <a:srgbClr val="FF0000"/>
              </a:solidFill>
              <a:latin typeface="Times New Roman" pitchFamily="18" charset="0"/>
              <a:cs typeface="Times New Roman" pitchFamily="18" charset="0"/>
            </a:endParaRPr>
          </a:p>
          <a:p>
            <a:pPr algn="ctr"/>
            <a:r>
              <a:rPr lang="en-US" sz="3600" b="1" dirty="0" smtClean="0">
                <a:latin typeface="Times New Roman" pitchFamily="18" charset="0"/>
                <a:cs typeface="Times New Roman" pitchFamily="18" charset="0"/>
              </a:rPr>
              <a:t>(3,5 + 5,9) </a:t>
            </a:r>
            <a:r>
              <a:rPr lang="en-US" sz="3600" b="1" smtClean="0">
                <a:latin typeface="Times New Roman" pitchFamily="18" charset="0"/>
                <a:cs typeface="Times New Roman" pitchFamily="18" charset="0"/>
              </a:rPr>
              <a:t>: </a:t>
            </a:r>
            <a:r>
              <a:rPr lang="en-US" sz="3600" b="1" smtClean="0">
                <a:latin typeface="Times New Roman" pitchFamily="18" charset="0"/>
                <a:cs typeface="Times New Roman" pitchFamily="18" charset="0"/>
              </a:rPr>
              <a:t>3,2</a:t>
            </a:r>
            <a:endParaRPr lang="en-US" sz="3600" b="1" dirty="0" smtClean="0">
              <a:latin typeface="Times New Roman" pitchFamily="18" charset="0"/>
              <a:cs typeface="Times New Roman" pitchFamily="18" charset="0"/>
            </a:endParaRPr>
          </a:p>
          <a:p>
            <a:pPr algn="just"/>
            <a:r>
              <a:rPr lang="en-US" sz="3600" b="1" dirty="0" smtClean="0">
                <a:latin typeface="Times New Roman" pitchFamily="18" charset="0"/>
                <a:cs typeface="Times New Roman" pitchFamily="18" charset="0"/>
              </a:rPr>
              <a:t>A. 2					B. </a:t>
            </a:r>
            <a:r>
              <a:rPr lang="en-US" sz="3600" b="1" dirty="0">
                <a:latin typeface="Times New Roman" pitchFamily="18" charset="0"/>
                <a:cs typeface="Times New Roman" pitchFamily="18" charset="0"/>
              </a:rPr>
              <a:t>3</a:t>
            </a:r>
            <a:endParaRPr lang="en-US" sz="3600" b="1" dirty="0" smtClean="0">
              <a:latin typeface="Times New Roman" pitchFamily="18" charset="0"/>
              <a:cs typeface="Times New Roman" pitchFamily="18" charset="0"/>
            </a:endParaRPr>
          </a:p>
          <a:p>
            <a:endParaRPr lang="en-US" sz="3600" b="1" dirty="0" smtClean="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C. 2,94				D. 2,9</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241468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xit" presetSubtype="1" fill="hold" grpId="0" nodeType="clickEffect">
                                  <p:stCondLst>
                                    <p:cond delay="500"/>
                                  </p:stCondLst>
                                  <p:childTnLst>
                                    <p:animEffect transition="out" filter="wheel(1)">
                                      <p:cBhvr>
                                        <p:cTn id="10" dur="500"/>
                                        <p:tgtEl>
                                          <p:spTgt spid="49"/>
                                        </p:tgtEl>
                                      </p:cBhvr>
                                    </p:animEffect>
                                    <p:set>
                                      <p:cBhvr>
                                        <p:cTn id="11" dur="1" fill="hold">
                                          <p:stCondLst>
                                            <p:cond delay="499"/>
                                          </p:stCondLst>
                                        </p:cTn>
                                        <p:tgtEl>
                                          <p:spTgt spid="49"/>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1000"/>
                            </p:stCondLst>
                            <p:childTnLst>
                              <p:par>
                                <p:cTn id="13" presetID="21" presetClass="exit" presetSubtype="1" fill="hold" grpId="0" nodeType="afterEffect">
                                  <p:stCondLst>
                                    <p:cond delay="500"/>
                                  </p:stCondLst>
                                  <p:childTnLst>
                                    <p:animEffect transition="out" filter="wheel(1)">
                                      <p:cBhvr>
                                        <p:cTn id="14" dur="500"/>
                                        <p:tgtEl>
                                          <p:spTgt spid="48"/>
                                        </p:tgtEl>
                                      </p:cBhvr>
                                    </p:animEffect>
                                    <p:set>
                                      <p:cBhvr>
                                        <p:cTn id="15"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2000"/>
                            </p:stCondLst>
                            <p:childTnLst>
                              <p:par>
                                <p:cTn id="17" presetID="21" presetClass="exit" presetSubtype="1" fill="hold" grpId="0" nodeType="afterEffect">
                                  <p:stCondLst>
                                    <p:cond delay="500"/>
                                  </p:stCondLst>
                                  <p:childTnLst>
                                    <p:animEffect transition="out" filter="wheel(1)">
                                      <p:cBhvr>
                                        <p:cTn id="18" dur="500"/>
                                        <p:tgtEl>
                                          <p:spTgt spid="47"/>
                                        </p:tgtEl>
                                      </p:cBhvr>
                                    </p:animEffect>
                                    <p:set>
                                      <p:cBhvr>
                                        <p:cTn id="19" dur="1" fill="hold">
                                          <p:stCondLst>
                                            <p:cond delay="499"/>
                                          </p:stCondLst>
                                        </p:cTn>
                                        <p:tgtEl>
                                          <p:spTgt spid="47"/>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3000"/>
                            </p:stCondLst>
                            <p:childTnLst>
                              <p:par>
                                <p:cTn id="21" presetID="21" presetClass="exit" presetSubtype="1" fill="hold" grpId="0" nodeType="afterEffect">
                                  <p:stCondLst>
                                    <p:cond delay="500"/>
                                  </p:stCondLst>
                                  <p:childTnLst>
                                    <p:animEffect transition="out" filter="wheel(1)">
                                      <p:cBhvr>
                                        <p:cTn id="22" dur="500"/>
                                        <p:tgtEl>
                                          <p:spTgt spid="46"/>
                                        </p:tgtEl>
                                      </p:cBhvr>
                                    </p:animEffect>
                                    <p:set>
                                      <p:cBhvr>
                                        <p:cTn id="23" dur="1" fill="hold">
                                          <p:stCondLst>
                                            <p:cond delay="499"/>
                                          </p:stCondLst>
                                        </p:cTn>
                                        <p:tgtEl>
                                          <p:spTgt spid="46"/>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4000"/>
                            </p:stCondLst>
                            <p:childTnLst>
                              <p:par>
                                <p:cTn id="25" presetID="21" presetClass="exit" presetSubtype="1" fill="hold" grpId="0" nodeType="afterEffect">
                                  <p:stCondLst>
                                    <p:cond delay="500"/>
                                  </p:stCondLst>
                                  <p:childTnLst>
                                    <p:animEffect transition="out" filter="wheel(1)">
                                      <p:cBhvr>
                                        <p:cTn id="26" dur="500"/>
                                        <p:tgtEl>
                                          <p:spTgt spid="45"/>
                                        </p:tgtEl>
                                      </p:cBhvr>
                                    </p:animEffect>
                                    <p:set>
                                      <p:cBhvr>
                                        <p:cTn id="27" dur="1" fill="hold">
                                          <p:stCondLst>
                                            <p:cond delay="499"/>
                                          </p:stCondLst>
                                        </p:cTn>
                                        <p:tgtEl>
                                          <p:spTgt spid="45"/>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p:stCondLst>
                              <p:cond delay="5000"/>
                            </p:stCondLst>
                            <p:childTnLst>
                              <p:par>
                                <p:cTn id="29" presetID="21" presetClass="exit" presetSubtype="1" fill="hold" grpId="0" nodeType="afterEffect">
                                  <p:stCondLst>
                                    <p:cond delay="500"/>
                                  </p:stCondLst>
                                  <p:childTnLst>
                                    <p:animEffect transition="out" filter="wheel(1)">
                                      <p:cBhvr>
                                        <p:cTn id="30" dur="500"/>
                                        <p:tgtEl>
                                          <p:spTgt spid="44"/>
                                        </p:tgtEl>
                                      </p:cBhvr>
                                    </p:animEffect>
                                    <p:set>
                                      <p:cBhvr>
                                        <p:cTn id="31" dur="1" fill="hold">
                                          <p:stCondLst>
                                            <p:cond delay="499"/>
                                          </p:stCondLst>
                                        </p:cTn>
                                        <p:tgtEl>
                                          <p:spTgt spid="4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2" fill="hold">
                            <p:stCondLst>
                              <p:cond delay="6000"/>
                            </p:stCondLst>
                            <p:childTnLst>
                              <p:par>
                                <p:cTn id="33" presetID="21" presetClass="exit" presetSubtype="1" fill="hold" grpId="0" nodeType="afterEffect">
                                  <p:stCondLst>
                                    <p:cond delay="500"/>
                                  </p:stCondLst>
                                  <p:childTnLst>
                                    <p:animEffect transition="out" filter="wheel(1)">
                                      <p:cBhvr>
                                        <p:cTn id="34" dur="500"/>
                                        <p:tgtEl>
                                          <p:spTgt spid="43"/>
                                        </p:tgtEl>
                                      </p:cBhvr>
                                    </p:animEffect>
                                    <p:set>
                                      <p:cBhvr>
                                        <p:cTn id="35" dur="1" fill="hold">
                                          <p:stCondLst>
                                            <p:cond delay="499"/>
                                          </p:stCondLst>
                                        </p:cTn>
                                        <p:tgtEl>
                                          <p:spTgt spid="43"/>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p:stCondLst>
                              <p:cond delay="7000"/>
                            </p:stCondLst>
                            <p:childTnLst>
                              <p:par>
                                <p:cTn id="37" presetID="21" presetClass="exit" presetSubtype="1" fill="hold" grpId="0" nodeType="afterEffect">
                                  <p:stCondLst>
                                    <p:cond delay="500"/>
                                  </p:stCondLst>
                                  <p:childTnLst>
                                    <p:animEffect transition="out" filter="wheel(1)">
                                      <p:cBhvr>
                                        <p:cTn id="38" dur="500"/>
                                        <p:tgtEl>
                                          <p:spTgt spid="42"/>
                                        </p:tgtEl>
                                      </p:cBhvr>
                                    </p:animEffect>
                                    <p:set>
                                      <p:cBhvr>
                                        <p:cTn id="39" dur="1" fill="hold">
                                          <p:stCondLst>
                                            <p:cond delay="499"/>
                                          </p:stCondLst>
                                        </p:cTn>
                                        <p:tgtEl>
                                          <p:spTgt spid="42"/>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0" fill="hold">
                            <p:stCondLst>
                              <p:cond delay="8000"/>
                            </p:stCondLst>
                            <p:childTnLst>
                              <p:par>
                                <p:cTn id="41" presetID="21" presetClass="exit" presetSubtype="1" fill="hold" grpId="0" nodeType="afterEffect">
                                  <p:stCondLst>
                                    <p:cond delay="500"/>
                                  </p:stCondLst>
                                  <p:childTnLst>
                                    <p:animEffect transition="out" filter="wheel(1)">
                                      <p:cBhvr>
                                        <p:cTn id="42" dur="500"/>
                                        <p:tgtEl>
                                          <p:spTgt spid="41"/>
                                        </p:tgtEl>
                                      </p:cBhvr>
                                    </p:animEffect>
                                    <p:set>
                                      <p:cBhvr>
                                        <p:cTn id="43" dur="1" fill="hold">
                                          <p:stCondLst>
                                            <p:cond delay="499"/>
                                          </p:stCondLst>
                                        </p:cTn>
                                        <p:tgtEl>
                                          <p:spTgt spid="41"/>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4" fill="hold">
                            <p:stCondLst>
                              <p:cond delay="9000"/>
                            </p:stCondLst>
                            <p:childTnLst>
                              <p:par>
                                <p:cTn id="45" presetID="21" presetClass="exit" presetSubtype="1" fill="hold" grpId="0" nodeType="afterEffect">
                                  <p:stCondLst>
                                    <p:cond delay="500"/>
                                  </p:stCondLst>
                                  <p:childTnLst>
                                    <p:animEffect transition="out" filter="wheel(1)">
                                      <p:cBhvr>
                                        <p:cTn id="46" dur="500"/>
                                        <p:tgtEl>
                                          <p:spTgt spid="40"/>
                                        </p:tgtEl>
                                      </p:cBhvr>
                                    </p:animEffect>
                                    <p:set>
                                      <p:cBhvr>
                                        <p:cTn id="47" dur="1" fill="hold">
                                          <p:stCondLst>
                                            <p:cond delay="499"/>
                                          </p:stCondLst>
                                        </p:cTn>
                                        <p:tgtEl>
                                          <p:spTgt spid="40"/>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click.wav"/>
                                        </p:tgtEl>
                                      </p:cMediaNode>
                                    </p:audio>
                                  </p:subTnLst>
                                </p:cTn>
                              </p:par>
                            </p:childTnLst>
                          </p:cTn>
                        </p:par>
                        <p:par>
                          <p:cTn id="48" fill="hold">
                            <p:stCondLst>
                              <p:cond delay="10000"/>
                            </p:stCondLst>
                            <p:childTnLst>
                              <p:par>
                                <p:cTn id="49" presetID="21" presetClass="exit" presetSubtype="1" fill="hold" grpId="0" nodeType="afterEffect">
                                  <p:stCondLst>
                                    <p:cond delay="500"/>
                                  </p:stCondLst>
                                  <p:childTnLst>
                                    <p:animEffect transition="out" filter="wheel(1)">
                                      <p:cBhvr>
                                        <p:cTn id="50" dur="500"/>
                                        <p:tgtEl>
                                          <p:spTgt spid="39"/>
                                        </p:tgtEl>
                                      </p:cBhvr>
                                    </p:animEffect>
                                    <p:set>
                                      <p:cBhvr>
                                        <p:cTn id="51" dur="1" fill="hold">
                                          <p:stCondLst>
                                            <p:cond delay="499"/>
                                          </p:stCondLst>
                                        </p:cTn>
                                        <p:tgtEl>
                                          <p:spTgt spid="39"/>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par>
                          <p:cTn id="52" fill="hold">
                            <p:stCondLst>
                              <p:cond delay="11000"/>
                            </p:stCondLst>
                            <p:childTnLst>
                              <p:par>
                                <p:cTn id="53" presetID="21" presetClass="exit" presetSubtype="1" fill="hold" grpId="0" nodeType="afterEffect">
                                  <p:stCondLst>
                                    <p:cond delay="500"/>
                                  </p:stCondLst>
                                  <p:childTnLst>
                                    <p:animEffect transition="out" filter="wheel(1)">
                                      <p:cBhvr>
                                        <p:cTn id="54" dur="500"/>
                                        <p:tgtEl>
                                          <p:spTgt spid="38"/>
                                        </p:tgtEl>
                                      </p:cBhvr>
                                    </p:animEffect>
                                    <p:set>
                                      <p:cBhvr>
                                        <p:cTn id="55" dur="1" fill="hold">
                                          <p:stCondLst>
                                            <p:cond delay="499"/>
                                          </p:stCondLst>
                                        </p:cTn>
                                        <p:tgtEl>
                                          <p:spTgt spid="38"/>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6" fill="hold">
                            <p:stCondLst>
                              <p:cond delay="12000"/>
                            </p:stCondLst>
                            <p:childTnLst>
                              <p:par>
                                <p:cTn id="57" presetID="21" presetClass="exit" presetSubtype="1" fill="hold" grpId="0" nodeType="afterEffect">
                                  <p:stCondLst>
                                    <p:cond delay="500"/>
                                  </p:stCondLst>
                                  <p:childTnLst>
                                    <p:animEffect transition="out" filter="wheel(1)">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2" name="click.wav"/>
                                        </p:tgtEl>
                                      </p:cMediaNode>
                                    </p:audio>
                                  </p:subTnLst>
                                </p:cTn>
                              </p:par>
                            </p:childTnLst>
                          </p:cTn>
                        </p:par>
                        <p:par>
                          <p:cTn id="60" fill="hold">
                            <p:stCondLst>
                              <p:cond delay="13000"/>
                            </p:stCondLst>
                            <p:childTnLst>
                              <p:par>
                                <p:cTn id="61" presetID="21" presetClass="exit" presetSubtype="1" fill="hold" grpId="0" nodeType="afterEffect">
                                  <p:stCondLst>
                                    <p:cond delay="500"/>
                                  </p:stCondLst>
                                  <p:childTnLst>
                                    <p:animEffect transition="out" filter="wheel(1)">
                                      <p:cBhvr>
                                        <p:cTn id="62" dur="500"/>
                                        <p:tgtEl>
                                          <p:spTgt spid="36"/>
                                        </p:tgtEl>
                                      </p:cBhvr>
                                    </p:animEffect>
                                    <p:set>
                                      <p:cBhvr>
                                        <p:cTn id="63" dur="1" fill="hold">
                                          <p:stCondLst>
                                            <p:cond delay="499"/>
                                          </p:stCondLst>
                                        </p:cTn>
                                        <p:tgtEl>
                                          <p:spTgt spid="36"/>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par>
                          <p:cTn id="64" fill="hold">
                            <p:stCondLst>
                              <p:cond delay="14000"/>
                            </p:stCondLst>
                            <p:childTnLst>
                              <p:par>
                                <p:cTn id="65" presetID="21" presetClass="exit" presetSubtype="1" fill="hold" grpId="0" nodeType="afterEffect">
                                  <p:stCondLst>
                                    <p:cond delay="500"/>
                                  </p:stCondLst>
                                  <p:childTnLst>
                                    <p:animEffect transition="out" filter="wheel(1)">
                                      <p:cBhvr>
                                        <p:cTn id="66" dur="500"/>
                                        <p:tgtEl>
                                          <p:spTgt spid="35"/>
                                        </p:tgtEl>
                                      </p:cBhvr>
                                    </p:animEffect>
                                    <p:set>
                                      <p:cBhvr>
                                        <p:cTn id="67" dur="1" fill="hold">
                                          <p:stCondLst>
                                            <p:cond delay="499"/>
                                          </p:stCondLst>
                                        </p:cTn>
                                        <p:tgtEl>
                                          <p:spTgt spid="35"/>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68" fill="hold">
                            <p:stCondLst>
                              <p:cond delay="15000"/>
                            </p:stCondLst>
                            <p:childTnLst>
                              <p:par>
                                <p:cTn id="69" presetID="21" presetClass="exit" presetSubtype="1" fill="hold" grpId="0" nodeType="afterEffect">
                                  <p:stCondLst>
                                    <p:cond delay="500"/>
                                  </p:stCondLst>
                                  <p:childTnLst>
                                    <p:animEffect transition="out" filter="wheel(1)">
                                      <p:cBhvr>
                                        <p:cTn id="70" dur="500"/>
                                        <p:tgtEl>
                                          <p:spTgt spid="34"/>
                                        </p:tgtEl>
                                      </p:cBhvr>
                                    </p:animEffect>
                                    <p:set>
                                      <p:cBhvr>
                                        <p:cTn id="71" dur="1" fill="hold">
                                          <p:stCondLst>
                                            <p:cond delay="499"/>
                                          </p:stCondLst>
                                        </p:cTn>
                                        <p:tgtEl>
                                          <p:spTgt spid="34"/>
                                        </p:tgtEl>
                                        <p:attrNameLst>
                                          <p:attrName>style.visibility</p:attrName>
                                        </p:attrNameLst>
                                      </p:cBhvr>
                                      <p:to>
                                        <p:strVal val="hidden"/>
                                      </p:to>
                                    </p:set>
                                  </p:childTnLst>
                                  <p:subTnLst>
                                    <p:audio>
                                      <p:cMediaNode>
                                        <p:cTn display="0" masterRel="sameClick">
                                          <p:stCondLst>
                                            <p:cond evt="begin" delay="0">
                                              <p:tn val="69"/>
                                            </p:cond>
                                          </p:stCondLst>
                                          <p:endCondLst>
                                            <p:cond evt="onStopAudio" delay="0">
                                              <p:tgtEl>
                                                <p:sldTgt/>
                                              </p:tgtEl>
                                            </p:cond>
                                          </p:endCondLst>
                                        </p:cTn>
                                        <p:tgtEl>
                                          <p:sndTgt r:embed="rId2" name="click.wav"/>
                                        </p:tgtEl>
                                      </p:cMediaNode>
                                    </p:audio>
                                  </p:subTnLst>
                                </p:cTn>
                              </p:par>
                            </p:childTnLst>
                          </p:cTn>
                        </p:par>
                        <p:par>
                          <p:cTn id="72" fill="hold">
                            <p:stCondLst>
                              <p:cond delay="16000"/>
                            </p:stCondLst>
                            <p:childTnLst>
                              <p:par>
                                <p:cTn id="73" presetID="21" presetClass="exit" presetSubtype="1" fill="hold" grpId="0" nodeType="afterEffect">
                                  <p:stCondLst>
                                    <p:cond delay="500"/>
                                  </p:stCondLst>
                                  <p:childTnLst>
                                    <p:animEffect transition="out" filter="wheel(1)">
                                      <p:cBhvr>
                                        <p:cTn id="74" dur="500"/>
                                        <p:tgtEl>
                                          <p:spTgt spid="33"/>
                                        </p:tgtEl>
                                      </p:cBhvr>
                                    </p:animEffect>
                                    <p:set>
                                      <p:cBhvr>
                                        <p:cTn id="75" dur="1" fill="hold">
                                          <p:stCondLst>
                                            <p:cond delay="499"/>
                                          </p:stCondLst>
                                        </p:cTn>
                                        <p:tgtEl>
                                          <p:spTgt spid="33"/>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childTnLst>
                          </p:cTn>
                        </p:par>
                        <p:par>
                          <p:cTn id="76" fill="hold">
                            <p:stCondLst>
                              <p:cond delay="17000"/>
                            </p:stCondLst>
                            <p:childTnLst>
                              <p:par>
                                <p:cTn id="77" presetID="21" presetClass="exit" presetSubtype="1" fill="hold" grpId="0" nodeType="afterEffect">
                                  <p:stCondLst>
                                    <p:cond delay="500"/>
                                  </p:stCondLst>
                                  <p:childTnLst>
                                    <p:animEffect transition="out" filter="wheel(1)">
                                      <p:cBhvr>
                                        <p:cTn id="78" dur="500"/>
                                        <p:tgtEl>
                                          <p:spTgt spid="32"/>
                                        </p:tgtEl>
                                      </p:cBhvr>
                                    </p:animEffect>
                                    <p:set>
                                      <p:cBhvr>
                                        <p:cTn id="79" dur="1" fill="hold">
                                          <p:stCondLst>
                                            <p:cond delay="499"/>
                                          </p:stCondLst>
                                        </p:cTn>
                                        <p:tgtEl>
                                          <p:spTgt spid="32"/>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par>
                          <p:cTn id="80" fill="hold">
                            <p:stCondLst>
                              <p:cond delay="18000"/>
                            </p:stCondLst>
                            <p:childTnLst>
                              <p:par>
                                <p:cTn id="81" presetID="21" presetClass="exit" presetSubtype="1" fill="hold" grpId="0" nodeType="afterEffect">
                                  <p:stCondLst>
                                    <p:cond delay="500"/>
                                  </p:stCondLst>
                                  <p:childTnLst>
                                    <p:animEffect transition="out" filter="wheel(1)">
                                      <p:cBhvr>
                                        <p:cTn id="82" dur="500"/>
                                        <p:tgtEl>
                                          <p:spTgt spid="31"/>
                                        </p:tgtEl>
                                      </p:cBhvr>
                                    </p:animEffect>
                                    <p:set>
                                      <p:cBhvr>
                                        <p:cTn id="83" dur="1" fill="hold">
                                          <p:stCondLst>
                                            <p:cond delay="499"/>
                                          </p:stCondLst>
                                        </p:cTn>
                                        <p:tgtEl>
                                          <p:spTgt spid="31"/>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2" name="click.wav"/>
                                        </p:tgtEl>
                                      </p:cMediaNode>
                                    </p:audio>
                                  </p:subTnLst>
                                </p:cTn>
                              </p:par>
                            </p:childTnLst>
                          </p:cTn>
                        </p:par>
                        <p:par>
                          <p:cTn id="84" fill="hold">
                            <p:stCondLst>
                              <p:cond delay="19000"/>
                            </p:stCondLst>
                            <p:childTnLst>
                              <p:par>
                                <p:cTn id="85" presetID="21" presetClass="exit" presetSubtype="1" fill="hold" grpId="0" nodeType="afterEffect">
                                  <p:stCondLst>
                                    <p:cond delay="500"/>
                                  </p:stCondLst>
                                  <p:childTnLst>
                                    <p:animEffect transition="out" filter="wheel(1)">
                                      <p:cBhvr>
                                        <p:cTn id="86" dur="500"/>
                                        <p:tgtEl>
                                          <p:spTgt spid="30"/>
                                        </p:tgtEl>
                                      </p:cBhvr>
                                    </p:animEffect>
                                    <p:set>
                                      <p:cBhvr>
                                        <p:cTn id="87"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3" name="chimes.wav"/>
                                        </p:tgtEl>
                                      </p:cMediaNode>
                                    </p:audio>
                                  </p:subTnLst>
                                </p:cTn>
                              </p:par>
                            </p:childTnLst>
                          </p:cTn>
                        </p:par>
                      </p:childTnLst>
                    </p:cTn>
                  </p:par>
                  <p:par>
                    <p:cTn id="88" fill="hold">
                      <p:stCondLst>
                        <p:cond delay="indefinite"/>
                      </p:stCondLst>
                      <p:childTnLst>
                        <p:par>
                          <p:cTn id="89" fill="hold">
                            <p:stCondLst>
                              <p:cond delay="0"/>
                            </p:stCondLst>
                            <p:childTnLst>
                              <p:par>
                                <p:cTn id="90" presetID="21" presetClass="entr" presetSubtype="1"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wheel(1)">
                                      <p:cBhvr>
                                        <p:cTn id="92"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2114011" y="350222"/>
            <a:ext cx="5785773" cy="584775"/>
          </a:xfrm>
          <a:prstGeom prst="rect">
            <a:avLst/>
          </a:prstGeom>
          <a:noFill/>
          <a:ln>
            <a:noFill/>
          </a:ln>
          <a:effectLst/>
          <a:extLst/>
        </p:spPr>
        <p:txBody>
          <a:bodyPr wrap="square" anchor="ctr">
            <a:spAutoFit/>
          </a:bodyPr>
          <a:lstStyle/>
          <a:p>
            <a:pPr algn="ctr" eaLnBrk="1" hangingPunct="1">
              <a:defRPr/>
            </a:pPr>
            <a:r>
              <a:rPr lang="en-US" sz="3200" b="1" u="sng"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QUY ƯỚC LÀM TRÒN SỐ</a:t>
            </a:r>
            <a:endParaRPr lang="en-US" sz="32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9" name="Text Box 3"/>
          <p:cNvSpPr txBox="1">
            <a:spLocks noChangeArrowheads="1"/>
          </p:cNvSpPr>
          <p:nvPr/>
        </p:nvSpPr>
        <p:spPr bwMode="auto">
          <a:xfrm>
            <a:off x="63371" y="1971471"/>
            <a:ext cx="1613029" cy="2893100"/>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lgn="ctr" eaLnBrk="1" hangingPunct="1">
              <a:spcBef>
                <a:spcPct val="50000"/>
              </a:spcBef>
            </a:pPr>
            <a:endParaRPr lang="en-US" sz="2200" dirty="0"/>
          </a:p>
          <a:p>
            <a:pPr algn="ctr" eaLnBrk="1" hangingPunct="1">
              <a:spcBef>
                <a:spcPct val="50000"/>
              </a:spcBef>
            </a:pPr>
            <a:r>
              <a:rPr lang="en-US" sz="2200" b="1" dirty="0" err="1">
                <a:latin typeface="Times New Roman" pitchFamily="18" charset="0"/>
                <a:cs typeface="Times New Roman" pitchFamily="18" charset="0"/>
              </a:rPr>
              <a:t>Nếu</a:t>
            </a:r>
            <a:r>
              <a:rPr lang="en-US" sz="2200" b="1" dirty="0">
                <a:solidFill>
                  <a:srgbClr val="0000FF"/>
                </a:solidFill>
                <a:latin typeface="Times New Roman" pitchFamily="18" charset="0"/>
                <a:cs typeface="Times New Roman" pitchFamily="18" charset="0"/>
              </a:rPr>
              <a:t> </a:t>
            </a:r>
            <a:r>
              <a:rPr lang="en-US" sz="2200" b="1" u="sng" dirty="0" err="1">
                <a:solidFill>
                  <a:srgbClr val="FF0000"/>
                </a:solidFill>
                <a:latin typeface="Times New Roman" pitchFamily="18" charset="0"/>
                <a:cs typeface="Times New Roman" pitchFamily="18" charset="0"/>
              </a:rPr>
              <a:t>chữ</a:t>
            </a:r>
            <a:r>
              <a:rPr lang="en-US" sz="2200" b="1" u="sng" dirty="0">
                <a:solidFill>
                  <a:srgbClr val="FF0000"/>
                </a:solidFill>
                <a:latin typeface="Times New Roman" pitchFamily="18" charset="0"/>
                <a:cs typeface="Times New Roman" pitchFamily="18" charset="0"/>
              </a:rPr>
              <a:t> </a:t>
            </a:r>
            <a:r>
              <a:rPr lang="en-US" sz="2200" b="1" u="sng" dirty="0" err="1">
                <a:solidFill>
                  <a:srgbClr val="FF0000"/>
                </a:solidFill>
                <a:latin typeface="Times New Roman" pitchFamily="18" charset="0"/>
                <a:cs typeface="Times New Roman" pitchFamily="18" charset="0"/>
              </a:rPr>
              <a:t>số</a:t>
            </a:r>
            <a:r>
              <a:rPr lang="en-US" sz="2200" b="1" u="sng" dirty="0">
                <a:solidFill>
                  <a:srgbClr val="FF0000"/>
                </a:solidFill>
                <a:latin typeface="Times New Roman" pitchFamily="18" charset="0"/>
                <a:cs typeface="Times New Roman" pitchFamily="18" charset="0"/>
              </a:rPr>
              <a:t> </a:t>
            </a:r>
            <a:r>
              <a:rPr lang="en-US" sz="2200" b="1" u="sng" dirty="0" err="1">
                <a:solidFill>
                  <a:srgbClr val="FF0000"/>
                </a:solidFill>
                <a:latin typeface="Times New Roman" pitchFamily="18" charset="0"/>
                <a:cs typeface="Times New Roman" pitchFamily="18" charset="0"/>
              </a:rPr>
              <a:t>đầu</a:t>
            </a:r>
            <a:r>
              <a:rPr lang="en-US" sz="2200" b="1" u="sng" dirty="0">
                <a:solidFill>
                  <a:srgbClr val="FF0000"/>
                </a:solidFill>
                <a:latin typeface="Times New Roman" pitchFamily="18" charset="0"/>
                <a:cs typeface="Times New Roman" pitchFamily="18" charset="0"/>
              </a:rPr>
              <a:t> </a:t>
            </a:r>
            <a:r>
              <a:rPr lang="en-US" sz="2200" b="1" u="sng" dirty="0" err="1">
                <a:solidFill>
                  <a:srgbClr val="FF0000"/>
                </a:solidFill>
                <a:latin typeface="Times New Roman" pitchFamily="18" charset="0"/>
                <a:cs typeface="Times New Roman" pitchFamily="18" charset="0"/>
              </a:rPr>
              <a:t>tiên</a:t>
            </a:r>
            <a:r>
              <a:rPr lang="en-US" sz="2200" b="1" u="sng" dirty="0">
                <a:solidFill>
                  <a:srgbClr val="FF0000"/>
                </a:solidFill>
                <a:latin typeface="Times New Roman" pitchFamily="18" charset="0"/>
                <a:cs typeface="Times New Roman" pitchFamily="18" charset="0"/>
              </a:rPr>
              <a:t> </a:t>
            </a:r>
            <a:r>
              <a:rPr lang="en-US" sz="2200" b="1" dirty="0" err="1">
                <a:latin typeface="Times New Roman" pitchFamily="18" charset="0"/>
                <a:cs typeface="Times New Roman" pitchFamily="18" charset="0"/>
              </a:rPr>
              <a:t>trong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các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chữ</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số</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bị</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bỏ</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đi</a:t>
            </a:r>
            <a:r>
              <a:rPr lang="en-US" sz="2200" b="1" dirty="0" smtClean="0">
                <a:latin typeface="Times New Roman" pitchFamily="18" charset="0"/>
                <a:cs typeface="Times New Roman" pitchFamily="18" charset="0"/>
              </a:rPr>
              <a:t>:</a:t>
            </a:r>
            <a:endParaRPr lang="en-US" sz="2200" dirty="0"/>
          </a:p>
          <a:p>
            <a:pPr algn="ctr" eaLnBrk="1" hangingPunct="1">
              <a:spcBef>
                <a:spcPct val="50000"/>
              </a:spcBef>
            </a:pPr>
            <a:endParaRPr lang="en-US" sz="2200" dirty="0"/>
          </a:p>
        </p:txBody>
      </p:sp>
      <p:sp>
        <p:nvSpPr>
          <p:cNvPr id="10" name="Rectangle 4"/>
          <p:cNvSpPr>
            <a:spLocks noChangeArrowheads="1"/>
          </p:cNvSpPr>
          <p:nvPr/>
        </p:nvSpPr>
        <p:spPr bwMode="auto">
          <a:xfrm rot="20335441">
            <a:off x="2119374" y="1654009"/>
            <a:ext cx="20688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sz="2000" b="1" dirty="0" err="1">
                <a:solidFill>
                  <a:srgbClr val="FF0000"/>
                </a:solidFill>
                <a:latin typeface="Times New Roman" pitchFamily="18" charset="0"/>
                <a:ea typeface="Aachen"/>
                <a:cs typeface="Times New Roman" pitchFamily="18" charset="0"/>
              </a:rPr>
              <a:t>Nhỏ</a:t>
            </a:r>
            <a:r>
              <a:rPr lang="en-US" sz="2000" b="1" dirty="0">
                <a:solidFill>
                  <a:srgbClr val="FF0000"/>
                </a:solidFill>
                <a:latin typeface="Times New Roman" pitchFamily="18" charset="0"/>
                <a:ea typeface="Aachen"/>
                <a:cs typeface="Times New Roman" pitchFamily="18" charset="0"/>
              </a:rPr>
              <a:t> </a:t>
            </a:r>
            <a:r>
              <a:rPr lang="en-US" sz="2000" b="1" dirty="0" err="1">
                <a:solidFill>
                  <a:srgbClr val="FF0000"/>
                </a:solidFill>
                <a:latin typeface="Times New Roman" pitchFamily="18" charset="0"/>
                <a:ea typeface="Aachen"/>
                <a:cs typeface="Times New Roman" pitchFamily="18" charset="0"/>
              </a:rPr>
              <a:t>hơn</a:t>
            </a:r>
            <a:r>
              <a:rPr lang="en-US" sz="2000" b="1" dirty="0">
                <a:solidFill>
                  <a:srgbClr val="FF0000"/>
                </a:solidFill>
                <a:latin typeface="Times New Roman" pitchFamily="18" charset="0"/>
                <a:ea typeface="Aachen"/>
                <a:cs typeface="Times New Roman" pitchFamily="18" charset="0"/>
              </a:rPr>
              <a:t> </a:t>
            </a:r>
            <a:r>
              <a:rPr lang="en-US" sz="2000" dirty="0">
                <a:solidFill>
                  <a:srgbClr val="FF0000"/>
                </a:solidFill>
                <a:latin typeface="Times New Roman" pitchFamily="18" charset="0"/>
                <a:ea typeface="Aachen"/>
                <a:cs typeface="Times New Roman" pitchFamily="18" charset="0"/>
              </a:rPr>
              <a:t>5</a:t>
            </a:r>
          </a:p>
        </p:txBody>
      </p:sp>
      <p:sp>
        <p:nvSpPr>
          <p:cNvPr id="11" name="Rectangle 5"/>
          <p:cNvSpPr>
            <a:spLocks noChangeArrowheads="1"/>
          </p:cNvSpPr>
          <p:nvPr/>
        </p:nvSpPr>
        <p:spPr bwMode="auto">
          <a:xfrm rot="1097015">
            <a:off x="1594407" y="3937559"/>
            <a:ext cx="30983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Lớn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hơn</a:t>
            </a:r>
            <a:r>
              <a:rPr lang="en-US" sz="2000" b="1" dirty="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hoặc</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bằng</a:t>
            </a:r>
            <a:r>
              <a:rPr lang="en-US" sz="2000" b="1" dirty="0" smtClean="0">
                <a:solidFill>
                  <a:srgbClr val="FF0000"/>
                </a:solidFill>
                <a:latin typeface="Times New Roman" pitchFamily="18" charset="0"/>
                <a:cs typeface="Times New Roman" pitchFamily="18" charset="0"/>
              </a:rPr>
              <a:t> </a:t>
            </a:r>
            <a:r>
              <a:rPr lang="en-US" sz="2000" b="1" dirty="0">
                <a:solidFill>
                  <a:srgbClr val="FF0000"/>
                </a:solidFill>
                <a:latin typeface="Times New Roman" pitchFamily="18" charset="0"/>
                <a:cs typeface="Times New Roman" pitchFamily="18" charset="0"/>
              </a:rPr>
              <a:t>5</a:t>
            </a:r>
          </a:p>
        </p:txBody>
      </p:sp>
      <p:sp>
        <p:nvSpPr>
          <p:cNvPr id="12" name="Rectangle 6"/>
          <p:cNvSpPr>
            <a:spLocks noChangeArrowheads="1"/>
          </p:cNvSpPr>
          <p:nvPr/>
        </p:nvSpPr>
        <p:spPr bwMode="auto">
          <a:xfrm>
            <a:off x="4162687" y="1268611"/>
            <a:ext cx="2102739" cy="769441"/>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square">
            <a:spAutoFit/>
          </a:bodyPr>
          <a:lstStyle/>
          <a:p>
            <a:pPr algn="ctr" eaLnBrk="1" hangingPunct="1"/>
            <a:r>
              <a:rPr lang="en-US" sz="2200" b="1" dirty="0" err="1" smtClean="0">
                <a:latin typeface="Times New Roman" pitchFamily="18" charset="0"/>
                <a:cs typeface="Times New Roman" pitchFamily="18" charset="0"/>
              </a:rPr>
              <a:t>Giữ</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nguyên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bộ</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phận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còn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lại</a:t>
            </a:r>
            <a:r>
              <a:rPr lang="en-US" sz="2200" b="1" i="1" dirty="0" smtClean="0">
                <a:latin typeface="Times New Roman" pitchFamily="18" charset="0"/>
                <a:cs typeface="Times New Roman" pitchFamily="18" charset="0"/>
              </a:rPr>
              <a:t>.</a:t>
            </a:r>
            <a:endParaRPr lang="en-US" sz="2200" b="1" i="1" dirty="0">
              <a:latin typeface="Times New Roman" pitchFamily="18" charset="0"/>
              <a:cs typeface="Times New Roman" pitchFamily="18" charset="0"/>
            </a:endParaRPr>
          </a:p>
        </p:txBody>
      </p:sp>
      <p:sp>
        <p:nvSpPr>
          <p:cNvPr id="13" name="Line 7"/>
          <p:cNvSpPr>
            <a:spLocks noChangeShapeType="1"/>
          </p:cNvSpPr>
          <p:nvPr/>
        </p:nvSpPr>
        <p:spPr bwMode="auto">
          <a:xfrm flipV="1">
            <a:off x="1676400" y="1642408"/>
            <a:ext cx="2438400" cy="1013049"/>
          </a:xfrm>
          <a:prstGeom prst="line">
            <a:avLst/>
          </a:prstGeom>
          <a:noFill/>
          <a:ln w="57150" cmpd="thickThin">
            <a:solidFill>
              <a:schemeClr val="tx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a:p>
        </p:txBody>
      </p:sp>
      <p:sp>
        <p:nvSpPr>
          <p:cNvPr id="14" name="Line 8"/>
          <p:cNvSpPr>
            <a:spLocks noChangeShapeType="1"/>
          </p:cNvSpPr>
          <p:nvPr/>
        </p:nvSpPr>
        <p:spPr bwMode="auto">
          <a:xfrm>
            <a:off x="1699318" y="3948728"/>
            <a:ext cx="2701374" cy="847106"/>
          </a:xfrm>
          <a:prstGeom prst="line">
            <a:avLst/>
          </a:prstGeom>
          <a:noFill/>
          <a:ln w="57150" cmpd="thinThick">
            <a:solidFill>
              <a:srgbClr val="002060"/>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a:p>
        </p:txBody>
      </p:sp>
      <p:sp>
        <p:nvSpPr>
          <p:cNvPr id="15" name="Rectangle 9"/>
          <p:cNvSpPr>
            <a:spLocks noChangeArrowheads="1"/>
          </p:cNvSpPr>
          <p:nvPr/>
        </p:nvSpPr>
        <p:spPr bwMode="auto">
          <a:xfrm>
            <a:off x="4459356" y="4157008"/>
            <a:ext cx="1933995" cy="1785104"/>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square">
            <a:spAutoFit/>
          </a:bodyPr>
          <a:lstStyle/>
          <a:p>
            <a:pPr algn="ctr" eaLnBrk="1" hangingPunct="1"/>
            <a:r>
              <a:rPr lang="en-US" sz="2200" b="1" dirty="0" err="1">
                <a:latin typeface="Times New Roman" pitchFamily="18" charset="0"/>
                <a:cs typeface="Times New Roman" pitchFamily="18" charset="0"/>
              </a:rPr>
              <a:t>Cộng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thêm</a:t>
            </a:r>
            <a:r>
              <a:rPr lang="en-US" sz="2200" b="1" dirty="0">
                <a:latin typeface="Times New Roman" pitchFamily="18" charset="0"/>
                <a:cs typeface="Times New Roman" pitchFamily="18" charset="0"/>
              </a:rPr>
              <a:t> 1 </a:t>
            </a:r>
            <a:r>
              <a:rPr lang="en-US" sz="2200" b="1" dirty="0" err="1">
                <a:latin typeface="Times New Roman" pitchFamily="18" charset="0"/>
                <a:cs typeface="Times New Roman" pitchFamily="18" charset="0"/>
              </a:rPr>
              <a:t>vào</a:t>
            </a:r>
            <a:r>
              <a:rPr lang="en-US" sz="2200" b="1" dirty="0">
                <a:latin typeface="Times New Roman" pitchFamily="18" charset="0"/>
                <a:cs typeface="Times New Roman" pitchFamily="18" charset="0"/>
              </a:rPr>
              <a:t> </a:t>
            </a:r>
            <a:r>
              <a:rPr lang="en-US" sz="2200" b="1" u="sng" dirty="0" err="1">
                <a:solidFill>
                  <a:srgbClr val="FF0000"/>
                </a:solidFill>
                <a:latin typeface="Times New Roman" pitchFamily="18" charset="0"/>
                <a:cs typeface="Times New Roman" pitchFamily="18" charset="0"/>
              </a:rPr>
              <a:t>chữ</a:t>
            </a:r>
            <a:r>
              <a:rPr lang="en-US" sz="2200" b="1" u="sng" dirty="0">
                <a:solidFill>
                  <a:srgbClr val="FF0000"/>
                </a:solidFill>
                <a:latin typeface="Times New Roman" pitchFamily="18" charset="0"/>
                <a:cs typeface="Times New Roman" pitchFamily="18" charset="0"/>
              </a:rPr>
              <a:t> </a:t>
            </a:r>
            <a:r>
              <a:rPr lang="en-US" sz="2200" b="1" u="sng" dirty="0" err="1">
                <a:solidFill>
                  <a:srgbClr val="FF0000"/>
                </a:solidFill>
                <a:latin typeface="Times New Roman" pitchFamily="18" charset="0"/>
                <a:cs typeface="Times New Roman" pitchFamily="18" charset="0"/>
              </a:rPr>
              <a:t>số</a:t>
            </a:r>
            <a:r>
              <a:rPr lang="en-US" sz="2200" b="1" u="sng" dirty="0">
                <a:solidFill>
                  <a:srgbClr val="FF0000"/>
                </a:solidFill>
                <a:latin typeface="Times New Roman" pitchFamily="18" charset="0"/>
                <a:cs typeface="Times New Roman" pitchFamily="18" charset="0"/>
              </a:rPr>
              <a:t> </a:t>
            </a:r>
            <a:r>
              <a:rPr lang="en-US" sz="2200" b="1" u="sng" dirty="0" err="1">
                <a:solidFill>
                  <a:srgbClr val="FF0000"/>
                </a:solidFill>
                <a:latin typeface="Times New Roman" pitchFamily="18" charset="0"/>
                <a:cs typeface="Times New Roman" pitchFamily="18" charset="0"/>
              </a:rPr>
              <a:t>cuối</a:t>
            </a:r>
            <a:r>
              <a:rPr lang="en-US" sz="2200" b="1" u="sng" dirty="0">
                <a:solidFill>
                  <a:srgbClr val="FF0000"/>
                </a:solidFill>
                <a:latin typeface="Times New Roman" pitchFamily="18" charset="0"/>
                <a:cs typeface="Times New Roman" pitchFamily="18" charset="0"/>
              </a:rPr>
              <a:t> </a:t>
            </a:r>
            <a:r>
              <a:rPr lang="en-US" sz="2200" b="1" u="sng" dirty="0" err="1">
                <a:solidFill>
                  <a:srgbClr val="FF0000"/>
                </a:solidFill>
                <a:latin typeface="Times New Roman" pitchFamily="18" charset="0"/>
                <a:cs typeface="Times New Roman" pitchFamily="18" charset="0"/>
              </a:rPr>
              <a:t>cùng</a:t>
            </a:r>
            <a:r>
              <a:rPr lang="en-US" sz="2200" b="1" u="sng" dirty="0">
                <a:solidFill>
                  <a:srgbClr val="FF0000"/>
                </a:solidFill>
                <a:latin typeface="Times New Roman" pitchFamily="18" charset="0"/>
                <a:cs typeface="Times New Roman" pitchFamily="18" charset="0"/>
              </a:rPr>
              <a:t> </a:t>
            </a:r>
            <a:r>
              <a:rPr lang="en-US" sz="2200" b="1" dirty="0" err="1">
                <a:latin typeface="Times New Roman" pitchFamily="18" charset="0"/>
                <a:cs typeface="Times New Roman" pitchFamily="18" charset="0"/>
              </a:rPr>
              <a:t>của</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bộ</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phận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còn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lại</a:t>
            </a:r>
            <a:r>
              <a:rPr lang="en-US" sz="2200" b="1" dirty="0">
                <a:latin typeface="Times New Roman" pitchFamily="18" charset="0"/>
                <a:cs typeface="Times New Roman" pitchFamily="18" charset="0"/>
              </a:rPr>
              <a:t>.</a:t>
            </a:r>
          </a:p>
        </p:txBody>
      </p:sp>
      <p:sp>
        <p:nvSpPr>
          <p:cNvPr id="16" name="Rectangle 10"/>
          <p:cNvSpPr>
            <a:spLocks noChangeArrowheads="1"/>
          </p:cNvSpPr>
          <p:nvPr/>
        </p:nvSpPr>
        <p:spPr bwMode="auto">
          <a:xfrm>
            <a:off x="6960368" y="2404408"/>
            <a:ext cx="1878832" cy="2123658"/>
          </a:xfrm>
          <a:prstGeom prst="rect">
            <a:avLst/>
          </a:prstGeom>
          <a:ln>
            <a:headEnd/>
            <a:tailEnd/>
          </a:ln>
          <a:extLst/>
        </p:spPr>
        <p:style>
          <a:lnRef idx="2">
            <a:schemeClr val="accent1"/>
          </a:lnRef>
          <a:fillRef idx="1">
            <a:schemeClr val="lt1"/>
          </a:fillRef>
          <a:effectRef idx="0">
            <a:schemeClr val="accent1"/>
          </a:effectRef>
          <a:fontRef idx="minor">
            <a:schemeClr val="dk1"/>
          </a:fontRef>
        </p:style>
        <p:txBody>
          <a:bodyPr wrap="square">
            <a:spAutoFit/>
          </a:bodyPr>
          <a:lstStyle/>
          <a:p>
            <a:pPr algn="just" eaLnBrk="1" hangingPunct="1"/>
            <a:r>
              <a:rPr lang="en-US" sz="2200" b="1" dirty="0" err="1">
                <a:latin typeface="Times New Roman" pitchFamily="18" charset="0"/>
                <a:cs typeface="Times New Roman" pitchFamily="18" charset="0"/>
              </a:rPr>
              <a:t>Nếu</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là</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số</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nguyên</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thì</a:t>
            </a:r>
            <a:r>
              <a:rPr lang="en-US" sz="2200" b="1" dirty="0">
                <a:latin typeface="Times New Roman" pitchFamily="18" charset="0"/>
                <a:cs typeface="Times New Roman" pitchFamily="18" charset="0"/>
              </a:rPr>
              <a:t> ta </a:t>
            </a:r>
            <a:r>
              <a:rPr lang="en-US" sz="2200" b="1" dirty="0" err="1" smtClean="0">
                <a:latin typeface="Times New Roman" pitchFamily="18" charset="0"/>
                <a:cs typeface="Times New Roman" pitchFamily="18" charset="0"/>
              </a:rPr>
              <a:t>thay</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các</a:t>
            </a:r>
            <a:r>
              <a:rPr lang="en-US" sz="2200" b="1" dirty="0" smtClean="0">
                <a:latin typeface="Times New Roman" pitchFamily="18" charset="0"/>
                <a:cs typeface="Times New Roman" pitchFamily="18" charset="0"/>
              </a:rPr>
              <a:t> </a:t>
            </a:r>
            <a:r>
              <a:rPr lang="en-US" sz="2200" b="1" dirty="0" err="1">
                <a:latin typeface="Times New Roman" pitchFamily="18" charset="0"/>
                <a:cs typeface="Times New Roman" pitchFamily="18" charset="0"/>
              </a:rPr>
              <a:t>chữ</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số</a:t>
            </a:r>
            <a:r>
              <a:rPr lang="en-US" sz="2200" b="1" dirty="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bị</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bỏ</a:t>
            </a:r>
            <a:r>
              <a:rPr lang="en-US" sz="2200" b="1" dirty="0" smtClean="0">
                <a:latin typeface="Times New Roman" pitchFamily="18" charset="0"/>
                <a:cs typeface="Times New Roman" pitchFamily="18" charset="0"/>
              </a:rPr>
              <a:t> </a:t>
            </a:r>
            <a:r>
              <a:rPr lang="en-US" sz="2200" b="1" dirty="0" err="1">
                <a:latin typeface="Times New Roman" pitchFamily="18" charset="0"/>
                <a:cs typeface="Times New Roman" pitchFamily="18" charset="0"/>
              </a:rPr>
              <a:t>đi</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bằng</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các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chữ</a:t>
            </a:r>
            <a:r>
              <a:rPr lang="en-US" sz="2200" b="1" dirty="0">
                <a:latin typeface="Times New Roman" pitchFamily="18" charset="0"/>
                <a:cs typeface="Times New Roman" pitchFamily="18" charset="0"/>
              </a:rPr>
              <a:t> </a:t>
            </a:r>
            <a:r>
              <a:rPr lang="en-US" sz="2200" b="1" err="1">
                <a:latin typeface="Times New Roman" pitchFamily="18" charset="0"/>
                <a:cs typeface="Times New Roman" pitchFamily="18" charset="0"/>
              </a:rPr>
              <a:t>số</a:t>
            </a:r>
            <a:r>
              <a:rPr lang="en-US" sz="2200" b="1">
                <a:latin typeface="Times New Roman" pitchFamily="18" charset="0"/>
                <a:cs typeface="Times New Roman" pitchFamily="18" charset="0"/>
              </a:rPr>
              <a:t> </a:t>
            </a:r>
            <a:r>
              <a:rPr lang="en-US" sz="2200" b="1" smtClean="0">
                <a:latin typeface="Times New Roman" pitchFamily="18" charset="0"/>
                <a:cs typeface="Times New Roman" pitchFamily="18" charset="0"/>
              </a:rPr>
              <a:t>0.</a:t>
            </a:r>
            <a:endParaRPr lang="en-US" sz="2200" b="1" dirty="0">
              <a:latin typeface="Times New Roman" pitchFamily="18" charset="0"/>
              <a:cs typeface="Times New Roman" pitchFamily="18" charset="0"/>
            </a:endParaRPr>
          </a:p>
        </p:txBody>
      </p:sp>
      <p:sp>
        <p:nvSpPr>
          <p:cNvPr id="17" name="AutoShape 11"/>
          <p:cNvSpPr>
            <a:spLocks/>
          </p:cNvSpPr>
          <p:nvPr/>
        </p:nvSpPr>
        <p:spPr bwMode="auto">
          <a:xfrm rot="21410115">
            <a:off x="6337939" y="1946327"/>
            <a:ext cx="622429" cy="3124199"/>
          </a:xfrm>
          <a:prstGeom prst="rightBrace">
            <a:avLst>
              <a:gd name="adj1" fmla="val 46970"/>
              <a:gd name="adj2" fmla="val 50000"/>
            </a:avLst>
          </a:prstGeom>
          <a:noFill/>
          <a:ln w="28575">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sz="2000"/>
          </a:p>
        </p:txBody>
      </p:sp>
    </p:spTree>
    <p:extLst>
      <p:ext uri="{BB962C8B-B14F-4D97-AF65-F5344CB8AC3E}">
        <p14:creationId xmlns:p14="http://schemas.microsoft.com/office/powerpoint/2010/main" val="393597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arn(inVertical)">
                                      <p:cBhvr>
                                        <p:cTn id="48" dur="500"/>
                                        <p:tgtEl>
                                          <p:spTgt spid="17"/>
                                        </p:tgtEl>
                                      </p:cBhvr>
                                    </p:animEffect>
                                  </p:childTnLst>
                                </p:cTn>
                              </p:par>
                            </p:childTnLst>
                          </p:cTn>
                        </p:par>
                        <p:par>
                          <p:cTn id="49" fill="hold">
                            <p:stCondLst>
                              <p:cond delay="500"/>
                            </p:stCondLst>
                            <p:childTnLst>
                              <p:par>
                                <p:cTn id="50" presetID="2" presetClass="entr" presetSubtype="4"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ppt_x"/>
                                          </p:val>
                                        </p:tav>
                                        <p:tav tm="100000">
                                          <p:val>
                                            <p:strVal val="#ppt_x"/>
                                          </p:val>
                                        </p:tav>
                                      </p:tavLst>
                                    </p:anim>
                                    <p:anim calcmode="lin" valueType="num">
                                      <p:cBhvr additive="base">
                                        <p:cTn id="5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P spid="11" grpId="0"/>
      <p:bldP spid="12" grpId="0" animBg="1"/>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133600"/>
            <a:ext cx="8825345" cy="3354765"/>
          </a:xfrm>
          <a:prstGeom prst="rect">
            <a:avLst/>
          </a:prstGeom>
          <a:noFill/>
        </p:spPr>
        <p:txBody>
          <a:bodyPr wrap="square" rtlCol="0">
            <a:spAutoFit/>
          </a:bodyPr>
          <a:lstStyle/>
          <a:p>
            <a:pPr algn="just"/>
            <a:r>
              <a:rPr lang="en-US" sz="2800" b="1" u="sng" err="1" smtClean="0">
                <a:latin typeface="Times New Roman" pitchFamily="18" charset="0"/>
                <a:cs typeface="Times New Roman" pitchFamily="18" charset="0"/>
              </a:rPr>
              <a:t>Bài</a:t>
            </a:r>
            <a:r>
              <a:rPr lang="en-US" sz="2800" b="1" u="sng" smtClean="0">
                <a:latin typeface="Times New Roman" pitchFamily="18" charset="0"/>
                <a:cs typeface="Times New Roman" pitchFamily="18" charset="0"/>
              </a:rPr>
              <a:t> 76(SGK-37)</a:t>
            </a:r>
            <a:r>
              <a:rPr lang="en-US" sz="2800" b="1" smtClean="0">
                <a:latin typeface="Times New Roman" pitchFamily="18" charset="0"/>
                <a:cs typeface="Times New Roman" pitchFamily="18" charset="0"/>
              </a:rPr>
              <a:t>: </a:t>
            </a:r>
            <a:r>
              <a:rPr lang="vi-VN" sz="2800" dirty="0">
                <a:latin typeface="Times New Roman" pitchFamily="18" charset="0"/>
                <a:cs typeface="Times New Roman" pitchFamily="18" charset="0"/>
              </a:rPr>
              <a:t>Kết quả cuộc Tổng điều tra dân số ở nước ta tính đến 0 giờ ngày 1/4/1999 cho biết: Dân số nước ta là </a:t>
            </a:r>
            <a:r>
              <a:rPr lang="vi-VN" sz="2800" dirty="0">
                <a:solidFill>
                  <a:srgbClr val="FF0000"/>
                </a:solidFill>
                <a:latin typeface="Times New Roman" pitchFamily="18" charset="0"/>
                <a:cs typeface="Times New Roman" pitchFamily="18" charset="0"/>
              </a:rPr>
              <a:t>76 324 753</a:t>
            </a:r>
            <a:r>
              <a:rPr lang="vi-VN" sz="2800" dirty="0">
                <a:latin typeface="Times New Roman" pitchFamily="18" charset="0"/>
                <a:cs typeface="Times New Roman" pitchFamily="18" charset="0"/>
              </a:rPr>
              <a:t> người trong đó có </a:t>
            </a:r>
            <a:r>
              <a:rPr lang="vi-VN" sz="2800" dirty="0">
                <a:solidFill>
                  <a:srgbClr val="FF0000"/>
                </a:solidFill>
                <a:latin typeface="Times New Roman" pitchFamily="18" charset="0"/>
                <a:cs typeface="Times New Roman" pitchFamily="18" charset="0"/>
              </a:rPr>
              <a:t>3695</a:t>
            </a:r>
            <a:r>
              <a:rPr lang="vi-VN" sz="2800" dirty="0">
                <a:latin typeface="Times New Roman" pitchFamily="18" charset="0"/>
                <a:cs typeface="Times New Roman" pitchFamily="18" charset="0"/>
              </a:rPr>
              <a:t> cụ từ 100 tuổi trở lên.</a:t>
            </a:r>
          </a:p>
          <a:p>
            <a:pPr algn="just"/>
            <a:r>
              <a:rPr lang="vi-VN" sz="2800" dirty="0">
                <a:latin typeface="Times New Roman" pitchFamily="18" charset="0"/>
                <a:cs typeface="Times New Roman" pitchFamily="18" charset="0"/>
              </a:rPr>
              <a:t>Em hãy làm tròn các số </a:t>
            </a:r>
            <a:r>
              <a:rPr lang="vi-VN" sz="2800" dirty="0">
                <a:solidFill>
                  <a:srgbClr val="FF0000"/>
                </a:solidFill>
                <a:latin typeface="Times New Roman" pitchFamily="18" charset="0"/>
                <a:cs typeface="Times New Roman" pitchFamily="18" charset="0"/>
              </a:rPr>
              <a:t>76 324 753 </a:t>
            </a:r>
            <a:r>
              <a:rPr lang="vi-VN" sz="2800" dirty="0">
                <a:latin typeface="Times New Roman" pitchFamily="18" charset="0"/>
                <a:cs typeface="Times New Roman" pitchFamily="18" charset="0"/>
              </a:rPr>
              <a:t>và </a:t>
            </a:r>
            <a:r>
              <a:rPr lang="vi-VN" sz="2800" dirty="0">
                <a:solidFill>
                  <a:srgbClr val="FF0000"/>
                </a:solidFill>
                <a:latin typeface="Times New Roman" pitchFamily="18" charset="0"/>
                <a:cs typeface="Times New Roman" pitchFamily="18" charset="0"/>
              </a:rPr>
              <a:t>3695</a:t>
            </a:r>
            <a:r>
              <a:rPr lang="vi-VN" sz="2800" dirty="0">
                <a:latin typeface="Times New Roman" pitchFamily="18" charset="0"/>
                <a:cs typeface="Times New Roman" pitchFamily="18" charset="0"/>
              </a:rPr>
              <a:t> đến hàng chục, hàng trăm, hàng nghìn.</a:t>
            </a:r>
          </a:p>
          <a:p>
            <a:pPr algn="just"/>
            <a:r>
              <a:rPr lang="vi-VN" sz="2400" dirty="0"/>
              <a:t/>
            </a:r>
            <a:br>
              <a:rPr lang="vi-VN" sz="2400" dirty="0"/>
            </a:br>
            <a:r>
              <a:rPr lang="vi-VN" sz="2400" dirty="0"/>
              <a:t/>
            </a:r>
            <a:br>
              <a:rPr lang="vi-VN" sz="2400" dirty="0"/>
            </a:br>
            <a:endParaRPr lang="en-US" sz="2400" b="1" u="sng" dirty="0" smtClean="0">
              <a:latin typeface="Times New Roman" pitchFamily="18" charset="0"/>
              <a:cs typeface="Times New Roman" pitchFamily="18" charset="0"/>
            </a:endParaRPr>
          </a:p>
        </p:txBody>
      </p:sp>
      <p:sp>
        <p:nvSpPr>
          <p:cNvPr id="3" name="TextBox 2"/>
          <p:cNvSpPr txBox="1"/>
          <p:nvPr/>
        </p:nvSpPr>
        <p:spPr>
          <a:xfrm>
            <a:off x="13855" y="838200"/>
            <a:ext cx="9144000" cy="523220"/>
          </a:xfrm>
          <a:prstGeom prst="rect">
            <a:avLst/>
          </a:prstGeom>
          <a:solidFill>
            <a:srgbClr val="FFFF00"/>
          </a:solidFill>
        </p:spPr>
        <p:txBody>
          <a:bodyPr wrap="square" rtlCol="0">
            <a:spAutoFit/>
          </a:bodyPr>
          <a:lstStyle/>
          <a:p>
            <a:pPr algn="ctr"/>
            <a:r>
              <a:rPr lang="en-US" sz="2800" b="1" i="1" u="sng" dirty="0" err="1" smtClean="0">
                <a:latin typeface="Times New Roman" pitchFamily="18" charset="0"/>
                <a:cs typeface="Times New Roman" pitchFamily="18" charset="0"/>
              </a:rPr>
              <a:t>Dạng</a:t>
            </a:r>
            <a:r>
              <a:rPr lang="en-US" sz="2800" b="1" i="1" u="sng" dirty="0" smtClean="0">
                <a:latin typeface="Times New Roman" pitchFamily="18" charset="0"/>
                <a:cs typeface="Times New Roman" pitchFamily="18" charset="0"/>
              </a:rPr>
              <a:t> 1:</a:t>
            </a:r>
            <a:r>
              <a:rPr lang="en-US" sz="2800" i="1" dirty="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Làm</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tròn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số</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đến</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các</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hàng</a:t>
            </a:r>
            <a:r>
              <a:rPr lang="en-US" sz="2800" i="1" dirty="0" smtClean="0">
                <a:latin typeface="Times New Roman" pitchFamily="18" charset="0"/>
                <a:cs typeface="Times New Roman" pitchFamily="18" charset="0"/>
              </a:rPr>
              <a:t> </a:t>
            </a:r>
            <a:endParaRPr lang="en-US" sz="2800" i="1" dirty="0">
              <a:latin typeface="Times New Roman" pitchFamily="18" charset="0"/>
              <a:cs typeface="Times New Roman" pitchFamily="18" charset="0"/>
            </a:endParaRPr>
          </a:p>
        </p:txBody>
      </p:sp>
      <p:sp>
        <p:nvSpPr>
          <p:cNvPr id="6" name="TextBox 5"/>
          <p:cNvSpPr txBox="1"/>
          <p:nvPr/>
        </p:nvSpPr>
        <p:spPr>
          <a:xfrm>
            <a:off x="0" y="145051"/>
            <a:ext cx="9144000" cy="523220"/>
          </a:xfrm>
          <a:prstGeom prst="rect">
            <a:avLst/>
          </a:prstGeom>
          <a:solidFill>
            <a:schemeClr val="tx2">
              <a:lumMod val="40000"/>
              <a:lumOff val="60000"/>
            </a:schemeClr>
          </a:solidFill>
        </p:spPr>
        <p:txBody>
          <a:bodyPr wrap="square" rtlCol="0">
            <a:spAutoFit/>
          </a:bodyPr>
          <a:lstStyle/>
          <a:p>
            <a:pPr algn="ctr"/>
            <a:r>
              <a:rPr lang="en-US" sz="2800" b="1" u="sng" dirty="0" smtClean="0">
                <a:latin typeface="Times New Roman" pitchFamily="18" charset="0"/>
                <a:cs typeface="Times New Roman" pitchFamily="18" charset="0"/>
              </a:rPr>
              <a:t>TIẾT 16:</a:t>
            </a:r>
            <a:r>
              <a:rPr lang="en-US" sz="2800" b="1" dirty="0" smtClean="0">
                <a:latin typeface="Times New Roman" pitchFamily="18" charset="0"/>
                <a:cs typeface="Times New Roman" pitchFamily="18" charset="0"/>
              </a:rPr>
              <a:t> LUYỆN TẬP</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75323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8339" y="924212"/>
            <a:ext cx="3561661" cy="461665"/>
          </a:xfrm>
          <a:prstGeom prst="rect">
            <a:avLst/>
          </a:prstGeom>
          <a:noFill/>
        </p:spPr>
        <p:txBody>
          <a:bodyPr wrap="square" rtlCol="0">
            <a:spAutoFit/>
          </a:bodyPr>
          <a:lstStyle/>
          <a:p>
            <a:pPr algn="just"/>
            <a:r>
              <a:rPr lang="en-US" sz="2400" b="1" u="sng" err="1" smtClean="0">
                <a:latin typeface="Times New Roman" pitchFamily="18" charset="0"/>
                <a:cs typeface="Times New Roman" pitchFamily="18" charset="0"/>
              </a:rPr>
              <a:t>Bài</a:t>
            </a:r>
            <a:r>
              <a:rPr lang="en-US" sz="2400" b="1" u="sng" smtClean="0">
                <a:latin typeface="Times New Roman" pitchFamily="18" charset="0"/>
                <a:cs typeface="Times New Roman" pitchFamily="18" charset="0"/>
              </a:rPr>
              <a:t> 78 (SGK-38): </a:t>
            </a:r>
            <a:endParaRPr lang="en-US" sz="2400" b="1" u="sng" dirty="0" smtClean="0">
              <a:latin typeface="Times New Roman" pitchFamily="18" charset="0"/>
              <a:cs typeface="Times New Roman" pitchFamily="18" charset="0"/>
            </a:endParaRPr>
          </a:p>
        </p:txBody>
      </p:sp>
      <p:pic>
        <p:nvPicPr>
          <p:cNvPr id="8" name="Picture 4"/>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363139" y="1071884"/>
            <a:ext cx="4419600"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9"/>
          <p:cNvSpPr>
            <a:spLocks noChangeShapeType="1"/>
          </p:cNvSpPr>
          <p:nvPr/>
        </p:nvSpPr>
        <p:spPr bwMode="auto">
          <a:xfrm flipV="1">
            <a:off x="4686300" y="1447800"/>
            <a:ext cx="3886200" cy="228600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AutoShape 7"/>
          <p:cNvSpPr>
            <a:spLocks noChangeArrowheads="1"/>
          </p:cNvSpPr>
          <p:nvPr/>
        </p:nvSpPr>
        <p:spPr bwMode="auto">
          <a:xfrm>
            <a:off x="248339" y="2123661"/>
            <a:ext cx="3962400" cy="3581400"/>
          </a:xfrm>
          <a:prstGeom prst="cloudCallout">
            <a:avLst>
              <a:gd name="adj1" fmla="val 105102"/>
              <a:gd name="adj2" fmla="val 32397"/>
            </a:avLst>
          </a:prstGeom>
          <a:solidFill>
            <a:schemeClr val="accent6">
              <a:lumMod val="20000"/>
              <a:lumOff val="80000"/>
            </a:schemeClr>
          </a:solidFill>
          <a:ln w="9525">
            <a:solidFill>
              <a:schemeClr val="tx1"/>
            </a:solidFill>
            <a:round/>
            <a:headEnd/>
            <a:tailEnd/>
          </a:ln>
          <a:effectLst/>
        </p:spPr>
        <p:txBody>
          <a:bodyPr/>
          <a:lstStyle/>
          <a:p>
            <a:pPr algn="ctr"/>
            <a:r>
              <a:rPr lang="en-US" sz="2400" b="1" dirty="0" err="1">
                <a:latin typeface="Times New Roman" pitchFamily="18" charset="0"/>
                <a:cs typeface="Times New Roman" pitchFamily="18" charset="0"/>
              </a:rPr>
              <a:t>Đường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chéo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màn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chiếc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tivi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khoảng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nhiêu</a:t>
            </a:r>
            <a:r>
              <a:rPr lang="en-US" sz="2400"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cm </a:t>
            </a:r>
            <a:r>
              <a:rPr lang="en-US" sz="2400" b="1" dirty="0" err="1">
                <a:latin typeface="Times New Roman" pitchFamily="18" charset="0"/>
                <a:cs typeface="Times New Roman" pitchFamily="18" charset="0"/>
              </a:rPr>
              <a:t>nhỉ</a:t>
            </a:r>
            <a:r>
              <a:rPr lang="en-US" sz="2400" b="1" dirty="0" smtClean="0">
                <a:latin typeface="Times New Roman" pitchFamily="18" charset="0"/>
                <a:cs typeface="Times New Roman" pitchFamily="18" charset="0"/>
              </a:rPr>
              <a:t>?</a:t>
            </a:r>
          </a:p>
          <a:p>
            <a:pPr algn="ct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làm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tròn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đến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hàng</a:t>
            </a:r>
            <a:r>
              <a:rPr lang="en-US" sz="2400" b="1" dirty="0" smtClean="0">
                <a:solidFill>
                  <a:srgbClr val="FF0000"/>
                </a:solidFill>
                <a:latin typeface="Times New Roman" pitchFamily="18" charset="0"/>
                <a:cs typeface="Times New Roman" pitchFamily="18" charset="0"/>
              </a:rPr>
              <a:t> </a:t>
            </a:r>
            <a:r>
              <a:rPr lang="en-US" sz="2400" b="1" err="1" smtClean="0">
                <a:solidFill>
                  <a:srgbClr val="FF0000"/>
                </a:solidFill>
                <a:latin typeface="Times New Roman" pitchFamily="18" charset="0"/>
                <a:cs typeface="Times New Roman" pitchFamily="18" charset="0"/>
              </a:rPr>
              <a:t>đơn</a:t>
            </a:r>
            <a:r>
              <a:rPr lang="en-US" sz="2400" b="1" smtClean="0">
                <a:solidFill>
                  <a:srgbClr val="FF0000"/>
                </a:solidFill>
                <a:latin typeface="Times New Roman" pitchFamily="18" charset="0"/>
                <a:cs typeface="Times New Roman" pitchFamily="18" charset="0"/>
              </a:rPr>
              <a:t> vị)</a:t>
            </a:r>
            <a:endParaRPr lang="en-US" sz="2400" b="1" dirty="0">
              <a:solidFill>
                <a:srgbClr val="FF0000"/>
              </a:solidFill>
              <a:latin typeface="Times New Roman" pitchFamily="18" charset="0"/>
              <a:cs typeface="Times New Roman" pitchFamily="18" charset="0"/>
            </a:endParaRPr>
          </a:p>
        </p:txBody>
      </p:sp>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6026" y="4495800"/>
            <a:ext cx="1642241" cy="19050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rot="19934933">
            <a:off x="5603701" y="2125457"/>
            <a:ext cx="1403460" cy="523220"/>
          </a:xfrm>
          <a:prstGeom prst="rect">
            <a:avLst/>
          </a:prstGeom>
        </p:spPr>
        <p:txBody>
          <a:bodyPr wrap="square">
            <a:spAutoFit/>
          </a:bodyPr>
          <a:lstStyle/>
          <a:p>
            <a:r>
              <a:rPr lang="en-US" sz="2800" b="1" dirty="0">
                <a:latin typeface="Times New Roman" pitchFamily="18" charset="0"/>
                <a:cs typeface="Times New Roman" pitchFamily="18" charset="0"/>
              </a:rPr>
              <a:t>21 inch</a:t>
            </a:r>
            <a:endParaRPr lang="en-US" sz="2800" b="1" dirty="0"/>
          </a:p>
        </p:txBody>
      </p:sp>
      <p:sp>
        <p:nvSpPr>
          <p:cNvPr id="9" name="TextBox 8"/>
          <p:cNvSpPr txBox="1"/>
          <p:nvPr/>
        </p:nvSpPr>
        <p:spPr>
          <a:xfrm>
            <a:off x="13855" y="228600"/>
            <a:ext cx="9144000" cy="523220"/>
          </a:xfrm>
          <a:prstGeom prst="rect">
            <a:avLst/>
          </a:prstGeom>
          <a:solidFill>
            <a:srgbClr val="FFFF00"/>
          </a:solidFill>
        </p:spPr>
        <p:txBody>
          <a:bodyPr wrap="square" rtlCol="0">
            <a:spAutoFit/>
          </a:bodyPr>
          <a:lstStyle/>
          <a:p>
            <a:pPr algn="ctr"/>
            <a:r>
              <a:rPr lang="en-US" sz="2800" b="1" i="1" u="sng" err="1" smtClean="0">
                <a:latin typeface="Times New Roman" pitchFamily="18" charset="0"/>
                <a:cs typeface="Times New Roman" pitchFamily="18" charset="0"/>
              </a:rPr>
              <a:t>Dạng</a:t>
            </a:r>
            <a:r>
              <a:rPr lang="en-US" sz="2800" b="1" i="1" u="sng" smtClean="0">
                <a:latin typeface="Times New Roman" pitchFamily="18" charset="0"/>
                <a:cs typeface="Times New Roman" pitchFamily="18" charset="0"/>
              </a:rPr>
              <a:t> 2:</a:t>
            </a:r>
            <a:r>
              <a:rPr lang="en-US" sz="2800" i="1" smtClean="0">
                <a:latin typeface="Times New Roman" pitchFamily="18" charset="0"/>
                <a:cs typeface="Times New Roman" pitchFamily="18" charset="0"/>
              </a:rPr>
              <a:t> Một số ứng dụng làm </a:t>
            </a:r>
            <a:r>
              <a:rPr lang="en-US" sz="2800" i="1" dirty="0" err="1" smtClean="0">
                <a:latin typeface="Times New Roman" pitchFamily="18" charset="0"/>
                <a:cs typeface="Times New Roman" pitchFamily="18" charset="0"/>
              </a:rPr>
              <a:t>tròn</a:t>
            </a:r>
            <a:r>
              <a:rPr lang="en-US" sz="2800" i="1" dirty="0" smtClean="0">
                <a:latin typeface="Times New Roman" pitchFamily="18" charset="0"/>
                <a:cs typeface="Times New Roman" pitchFamily="18" charset="0"/>
              </a:rPr>
              <a:t> </a:t>
            </a:r>
            <a:r>
              <a:rPr lang="en-US" sz="2800" i="1" err="1" smtClean="0">
                <a:latin typeface="Times New Roman" pitchFamily="18" charset="0"/>
                <a:cs typeface="Times New Roman" pitchFamily="18" charset="0"/>
              </a:rPr>
              <a:t>số</a:t>
            </a:r>
            <a:r>
              <a:rPr lang="en-US" sz="2800" i="1" smtClean="0">
                <a:latin typeface="Times New Roman" pitchFamily="18" charset="0"/>
                <a:cs typeface="Times New Roman" pitchFamily="18" charset="0"/>
              </a:rPr>
              <a:t> vào thực tế</a:t>
            </a:r>
            <a:endParaRPr lang="en-US" sz="2800" i="1" dirty="0">
              <a:latin typeface="Times New Roman" pitchFamily="18" charset="0"/>
              <a:cs typeface="Times New Roman" pitchFamily="18" charset="0"/>
            </a:endParaRPr>
          </a:p>
        </p:txBody>
      </p:sp>
      <p:sp>
        <p:nvSpPr>
          <p:cNvPr id="4" name="Rectangle 3"/>
          <p:cNvSpPr/>
          <p:nvPr/>
        </p:nvSpPr>
        <p:spPr>
          <a:xfrm>
            <a:off x="762000" y="1459467"/>
            <a:ext cx="2362200" cy="461665"/>
          </a:xfrm>
          <a:prstGeom prst="rect">
            <a:avLst/>
          </a:prstGeom>
        </p:spPr>
        <p:txBody>
          <a:bodyPr wrap="square">
            <a:spAutoFit/>
          </a:bodyPr>
          <a:lstStyle/>
          <a:p>
            <a:r>
              <a:rPr lang="en-US" sz="2400" b="1">
                <a:solidFill>
                  <a:srgbClr val="FF0000"/>
                </a:solidFill>
                <a:latin typeface="Times New Roman" pitchFamily="18" charset="0"/>
                <a:cs typeface="Times New Roman" pitchFamily="18" charset="0"/>
              </a:rPr>
              <a:t>1 inch ≈ 2,54cm</a:t>
            </a:r>
            <a:r>
              <a:rPr lang="en-US" sz="2400" b="1">
                <a:solidFill>
                  <a:srgbClr val="FF3399"/>
                </a:solidFill>
                <a:latin typeface="Times New Roman" pitchFamily="18" charset="0"/>
                <a:cs typeface="Times New Roman" pitchFamily="18" charset="0"/>
              </a:rPr>
              <a:t>.</a:t>
            </a:r>
            <a:endParaRPr lang="en-US" sz="2400" b="1" dirty="0">
              <a:solidFill>
                <a:srgbClr val="FF3399"/>
              </a:solidFill>
              <a:latin typeface="Times New Roman" pitchFamily="18" charset="0"/>
              <a:cs typeface="Times New Roman" pitchFamily="18" charset="0"/>
            </a:endParaRPr>
          </a:p>
        </p:txBody>
      </p:sp>
    </p:spTree>
    <p:extLst>
      <p:ext uri="{BB962C8B-B14F-4D97-AF65-F5344CB8AC3E}">
        <p14:creationId xmlns:p14="http://schemas.microsoft.com/office/powerpoint/2010/main" val="163404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29"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ppt_x</p:attrName>
                                        </p:attrNameLst>
                                      </p:cBhvr>
                                      <p:tavLst>
                                        <p:tav tm="0">
                                          <p:val>
                                            <p:strVal val="#ppt_x-.2"/>
                                          </p:val>
                                        </p:tav>
                                        <p:tav tm="100000">
                                          <p:val>
                                            <p:strVal val="#ppt_x"/>
                                          </p:val>
                                        </p:tav>
                                      </p:tavLst>
                                    </p:anim>
                                    <p:anim calcmode="lin" valueType="num">
                                      <p:cBhvr>
                                        <p:cTn id="29"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7245" y="2659857"/>
            <a:ext cx="71342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Line 5"/>
          <p:cNvSpPr>
            <a:spLocks noChangeShapeType="1"/>
          </p:cNvSpPr>
          <p:nvPr/>
        </p:nvSpPr>
        <p:spPr bwMode="auto">
          <a:xfrm>
            <a:off x="990600" y="2659856"/>
            <a:ext cx="0" cy="3436143"/>
          </a:xfrm>
          <a:prstGeom prst="line">
            <a:avLst/>
          </a:prstGeom>
          <a:noFill/>
          <a:ln w="38100">
            <a:solidFill>
              <a:srgbClr val="3366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0" name="Line 6"/>
          <p:cNvSpPr>
            <a:spLocks noChangeShapeType="1"/>
          </p:cNvSpPr>
          <p:nvPr/>
        </p:nvSpPr>
        <p:spPr bwMode="auto">
          <a:xfrm>
            <a:off x="1181100" y="6026727"/>
            <a:ext cx="7239000" cy="0"/>
          </a:xfrm>
          <a:prstGeom prst="line">
            <a:avLst/>
          </a:prstGeom>
          <a:noFill/>
          <a:ln w="38100">
            <a:solidFill>
              <a:srgbClr val="3366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1" name="Text Box 7"/>
          <p:cNvSpPr txBox="1">
            <a:spLocks noChangeArrowheads="1"/>
          </p:cNvSpPr>
          <p:nvPr/>
        </p:nvSpPr>
        <p:spPr bwMode="auto">
          <a:xfrm>
            <a:off x="-51955" y="3804587"/>
            <a:ext cx="121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dirty="0">
                <a:solidFill>
                  <a:srgbClr val="FF3300"/>
                </a:solidFill>
                <a:latin typeface="Times New Roman" pitchFamily="18" charset="0"/>
                <a:cs typeface="Times New Roman" pitchFamily="18" charset="0"/>
              </a:rPr>
              <a:t>4,7 m</a:t>
            </a:r>
          </a:p>
        </p:txBody>
      </p:sp>
      <p:sp>
        <p:nvSpPr>
          <p:cNvPr id="15366" name="Text Box 8"/>
          <p:cNvSpPr txBox="1">
            <a:spLocks noChangeArrowheads="1"/>
          </p:cNvSpPr>
          <p:nvPr/>
        </p:nvSpPr>
        <p:spPr bwMode="auto">
          <a:xfrm>
            <a:off x="4038600" y="45523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p>
        </p:txBody>
      </p:sp>
      <p:sp>
        <p:nvSpPr>
          <p:cNvPr id="41993" name="Text Box 9"/>
          <p:cNvSpPr txBox="1">
            <a:spLocks noChangeArrowheads="1"/>
          </p:cNvSpPr>
          <p:nvPr/>
        </p:nvSpPr>
        <p:spPr bwMode="auto">
          <a:xfrm>
            <a:off x="4218709" y="5957887"/>
            <a:ext cx="2057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dirty="0">
                <a:solidFill>
                  <a:srgbClr val="FF3300"/>
                </a:solidFill>
                <a:latin typeface="Times New Roman" pitchFamily="18" charset="0"/>
                <a:cs typeface="Times New Roman" pitchFamily="18" charset="0"/>
              </a:rPr>
              <a:t>10,234 m</a:t>
            </a:r>
          </a:p>
        </p:txBody>
      </p:sp>
      <p:sp>
        <p:nvSpPr>
          <p:cNvPr id="41994" name="AutoShape 10"/>
          <p:cNvSpPr>
            <a:spLocks noChangeArrowheads="1"/>
          </p:cNvSpPr>
          <p:nvPr/>
        </p:nvSpPr>
        <p:spPr bwMode="auto">
          <a:xfrm>
            <a:off x="328443" y="964096"/>
            <a:ext cx="8586957" cy="1550504"/>
          </a:xfrm>
          <a:prstGeom prst="flowChartAlternateProcess">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just"/>
            <a:r>
              <a:rPr lang="en-US" sz="2800" b="1" u="sng" err="1">
                <a:latin typeface="Times New Roman" pitchFamily="18" charset="0"/>
                <a:cs typeface="Times New Roman" pitchFamily="18" charset="0"/>
              </a:rPr>
              <a:t>Bài</a:t>
            </a:r>
            <a:r>
              <a:rPr lang="en-US" sz="2800" b="1" u="sng">
                <a:latin typeface="Times New Roman" pitchFamily="18" charset="0"/>
                <a:cs typeface="Times New Roman" pitchFamily="18" charset="0"/>
              </a:rPr>
              <a:t> </a:t>
            </a:r>
            <a:r>
              <a:rPr lang="en-US" sz="2800" b="1" u="sng" smtClean="0">
                <a:latin typeface="Times New Roman" pitchFamily="18" charset="0"/>
                <a:cs typeface="Times New Roman" pitchFamily="18" charset="0"/>
              </a:rPr>
              <a:t>79 </a:t>
            </a:r>
            <a:r>
              <a:rPr lang="en-US" sz="2800" b="1" smtClean="0">
                <a:latin typeface="Times New Roman" pitchFamily="18" charset="0"/>
                <a:cs typeface="Times New Roman" pitchFamily="18" charset="0"/>
              </a:rPr>
              <a:t>(SGK-37): </a:t>
            </a:r>
            <a:r>
              <a:rPr lang="en-US" sz="2800" b="1" dirty="0" err="1" smtClean="0">
                <a:solidFill>
                  <a:srgbClr val="3366FF"/>
                </a:solidFill>
                <a:latin typeface="Times New Roman" pitchFamily="18" charset="0"/>
                <a:cs typeface="Times New Roman" pitchFamily="18" charset="0"/>
              </a:rPr>
              <a:t>Tính</a:t>
            </a:r>
            <a:r>
              <a:rPr lang="en-US" sz="2800" b="1" dirty="0" smtClean="0">
                <a:solidFill>
                  <a:srgbClr val="3366FF"/>
                </a:solidFill>
                <a:latin typeface="Times New Roman" pitchFamily="18" charset="0"/>
                <a:cs typeface="Times New Roman" pitchFamily="18" charset="0"/>
              </a:rPr>
              <a:t> </a:t>
            </a:r>
            <a:r>
              <a:rPr lang="en-US" sz="2800" b="1" dirty="0" err="1">
                <a:solidFill>
                  <a:srgbClr val="3366FF"/>
                </a:solidFill>
                <a:latin typeface="Times New Roman" pitchFamily="18" charset="0"/>
                <a:cs typeface="Times New Roman" pitchFamily="18" charset="0"/>
              </a:rPr>
              <a:t>chu</a:t>
            </a:r>
            <a:r>
              <a:rPr lang="en-US" sz="2800" b="1" dirty="0">
                <a:solidFill>
                  <a:srgbClr val="3366FF"/>
                </a:solidFill>
                <a:latin typeface="Times New Roman" pitchFamily="18" charset="0"/>
                <a:cs typeface="Times New Roman" pitchFamily="18" charset="0"/>
              </a:rPr>
              <a:t> vi </a:t>
            </a:r>
            <a:r>
              <a:rPr lang="en-US" sz="2800" b="1" dirty="0" err="1">
                <a:latin typeface="Times New Roman" pitchFamily="18" charset="0"/>
                <a:cs typeface="Times New Roman" pitchFamily="18" charset="0"/>
              </a:rPr>
              <a:t>và</a:t>
            </a:r>
            <a:r>
              <a:rPr lang="en-US" sz="2800" b="1" dirty="0">
                <a:solidFill>
                  <a:srgbClr val="3366FF"/>
                </a:solidFill>
                <a:latin typeface="Times New Roman" pitchFamily="18" charset="0"/>
                <a:cs typeface="Times New Roman" pitchFamily="18" charset="0"/>
              </a:rPr>
              <a:t> </a:t>
            </a:r>
            <a:r>
              <a:rPr lang="en-US" sz="2800" b="1" dirty="0" err="1">
                <a:solidFill>
                  <a:srgbClr val="3366FF"/>
                </a:solidFill>
                <a:latin typeface="Times New Roman" pitchFamily="18" charset="0"/>
                <a:cs typeface="Times New Roman" pitchFamily="18" charset="0"/>
              </a:rPr>
              <a:t>diện</a:t>
            </a:r>
            <a:r>
              <a:rPr lang="en-US" sz="2800" b="1" dirty="0">
                <a:solidFill>
                  <a:srgbClr val="3366FF"/>
                </a:solidFill>
                <a:latin typeface="Times New Roman" pitchFamily="18" charset="0"/>
                <a:cs typeface="Times New Roman" pitchFamily="18" charset="0"/>
              </a:rPr>
              <a:t> </a:t>
            </a:r>
            <a:r>
              <a:rPr lang="en-US" sz="2800" b="1" dirty="0" err="1">
                <a:solidFill>
                  <a:srgbClr val="3366FF"/>
                </a:solidFill>
                <a:latin typeface="Times New Roman" pitchFamily="18" charset="0"/>
                <a:cs typeface="Times New Roman" pitchFamily="18" charset="0"/>
              </a:rPr>
              <a:t>tích</a:t>
            </a:r>
            <a:r>
              <a:rPr lang="en-US" sz="2800" b="1" dirty="0">
                <a:solidFill>
                  <a:srgbClr val="3366FF"/>
                </a:solidFill>
                <a:latin typeface="Times New Roman" pitchFamily="18" charset="0"/>
                <a:cs typeface="Times New Roman" pitchFamily="18" charset="0"/>
              </a:rPr>
              <a:t> </a:t>
            </a:r>
            <a:r>
              <a:rPr lang="en-US" sz="2800" b="1" err="1">
                <a:latin typeface="Times New Roman" pitchFamily="18" charset="0"/>
                <a:cs typeface="Times New Roman" pitchFamily="18" charset="0"/>
              </a:rPr>
              <a:t>của</a:t>
            </a:r>
            <a:r>
              <a:rPr lang="en-US" sz="2800" b="1">
                <a:latin typeface="Times New Roman" pitchFamily="18" charset="0"/>
                <a:cs typeface="Times New Roman" pitchFamily="18" charset="0"/>
              </a:rPr>
              <a:t> </a:t>
            </a:r>
            <a:r>
              <a:rPr lang="en-US" sz="2800" b="1" smtClean="0">
                <a:latin typeface="Times New Roman" pitchFamily="18" charset="0"/>
                <a:cs typeface="Times New Roman" pitchFamily="18" charset="0"/>
              </a:rPr>
              <a:t>mảnh</a:t>
            </a:r>
          </a:p>
          <a:p>
            <a:pPr algn="just"/>
            <a:r>
              <a:rPr lang="en-US" sz="2800" b="1" smtClean="0">
                <a:latin typeface="Times New Roman" pitchFamily="18" charset="0"/>
                <a:cs typeface="Times New Roman" pitchFamily="18" charset="0"/>
              </a:rPr>
              <a:t> </a:t>
            </a:r>
            <a:r>
              <a:rPr lang="en-US" sz="2800" b="1" err="1">
                <a:latin typeface="Times New Roman" pitchFamily="18" charset="0"/>
                <a:cs typeface="Times New Roman" pitchFamily="18" charset="0"/>
              </a:rPr>
              <a:t>vườn</a:t>
            </a:r>
            <a:r>
              <a:rPr lang="en-US" sz="2800" b="1">
                <a:latin typeface="Times New Roman" pitchFamily="18" charset="0"/>
                <a:cs typeface="Times New Roman" pitchFamily="18" charset="0"/>
              </a:rPr>
              <a:t> </a:t>
            </a:r>
            <a:r>
              <a:rPr lang="en-US" sz="2800" b="1" smtClean="0">
                <a:latin typeface="Times New Roman" pitchFamily="18" charset="0"/>
                <a:cs typeface="Times New Roman" pitchFamily="18" charset="0"/>
              </a:rPr>
              <a:t>hình </a:t>
            </a:r>
            <a:r>
              <a:rPr lang="en-US" sz="2800" b="1" err="1">
                <a:latin typeface="Times New Roman" pitchFamily="18" charset="0"/>
                <a:cs typeface="Times New Roman" pitchFamily="18" charset="0"/>
              </a:rPr>
              <a:t>chữ</a:t>
            </a:r>
            <a:r>
              <a:rPr lang="en-US" sz="2800" b="1">
                <a:latin typeface="Times New Roman" pitchFamily="18" charset="0"/>
                <a:cs typeface="Times New Roman" pitchFamily="18" charset="0"/>
              </a:rPr>
              <a:t> </a:t>
            </a:r>
            <a:r>
              <a:rPr lang="en-US" sz="2800" b="1" smtClean="0">
                <a:latin typeface="Times New Roman" pitchFamily="18" charset="0"/>
                <a:cs typeface="Times New Roman" pitchFamily="18" charset="0"/>
              </a:rPr>
              <a:t>nhật có chiều dài là 10,234m và chiều</a:t>
            </a:r>
          </a:p>
          <a:p>
            <a:pPr algn="just"/>
            <a:r>
              <a:rPr lang="en-US" sz="2800" b="1" smtClean="0">
                <a:latin typeface="Times New Roman" pitchFamily="18" charset="0"/>
                <a:cs typeface="Times New Roman" pitchFamily="18" charset="0"/>
              </a:rPr>
              <a:t> rộng là 4,7 m</a:t>
            </a:r>
            <a:r>
              <a:rPr lang="en-US" sz="2800" b="1" smtClean="0">
                <a:solidFill>
                  <a:srgbClr val="3366FF"/>
                </a:solidFill>
                <a:latin typeface="Times New Roman" pitchFamily="18" charset="0"/>
                <a:cs typeface="Times New Roman" pitchFamily="18" charset="0"/>
              </a:rPr>
              <a:t> </a:t>
            </a:r>
            <a:r>
              <a:rPr lang="en-US" sz="2800" b="1" dirty="0">
                <a:solidFill>
                  <a:srgbClr val="FF3300"/>
                </a:solidFill>
                <a:latin typeface="Times New Roman" pitchFamily="18" charset="0"/>
                <a:cs typeface="Times New Roman" pitchFamily="18" charset="0"/>
              </a:rPr>
              <a:t>(</a:t>
            </a:r>
            <a:r>
              <a:rPr lang="en-US" sz="2800" b="1" i="1" dirty="0" err="1">
                <a:solidFill>
                  <a:srgbClr val="FF3300"/>
                </a:solidFill>
                <a:latin typeface="Times New Roman" pitchFamily="18" charset="0"/>
                <a:cs typeface="Times New Roman" pitchFamily="18" charset="0"/>
              </a:rPr>
              <a:t>làm</a:t>
            </a:r>
            <a:r>
              <a:rPr lang="en-US" sz="2800" b="1" i="1" dirty="0">
                <a:solidFill>
                  <a:srgbClr val="FF3300"/>
                </a:solidFill>
                <a:latin typeface="Times New Roman" pitchFamily="18" charset="0"/>
                <a:cs typeface="Times New Roman" pitchFamily="18" charset="0"/>
              </a:rPr>
              <a:t> </a:t>
            </a:r>
            <a:r>
              <a:rPr lang="en-US" sz="2800" b="1" i="1" dirty="0" err="1">
                <a:solidFill>
                  <a:srgbClr val="FF3300"/>
                </a:solidFill>
                <a:latin typeface="Times New Roman" pitchFamily="18" charset="0"/>
                <a:cs typeface="Times New Roman" pitchFamily="18" charset="0"/>
              </a:rPr>
              <a:t>tròn</a:t>
            </a:r>
            <a:r>
              <a:rPr lang="en-US" sz="2800" b="1" i="1" dirty="0">
                <a:solidFill>
                  <a:srgbClr val="FF3300"/>
                </a:solidFill>
                <a:latin typeface="Times New Roman" pitchFamily="18" charset="0"/>
                <a:cs typeface="Times New Roman" pitchFamily="18" charset="0"/>
              </a:rPr>
              <a:t> </a:t>
            </a:r>
            <a:r>
              <a:rPr lang="en-US" sz="2800" b="1" i="1" dirty="0" err="1">
                <a:solidFill>
                  <a:srgbClr val="FF3300"/>
                </a:solidFill>
                <a:latin typeface="Times New Roman" pitchFamily="18" charset="0"/>
                <a:cs typeface="Times New Roman" pitchFamily="18" charset="0"/>
              </a:rPr>
              <a:t>đến</a:t>
            </a:r>
            <a:r>
              <a:rPr lang="en-US" sz="2800" b="1" i="1" dirty="0">
                <a:solidFill>
                  <a:srgbClr val="FF3300"/>
                </a:solidFill>
                <a:latin typeface="Times New Roman" pitchFamily="18" charset="0"/>
                <a:cs typeface="Times New Roman" pitchFamily="18" charset="0"/>
              </a:rPr>
              <a:t> </a:t>
            </a:r>
            <a:r>
              <a:rPr lang="en-US" sz="2800" b="1" i="1" dirty="0" err="1">
                <a:solidFill>
                  <a:srgbClr val="FF3300"/>
                </a:solidFill>
                <a:latin typeface="Times New Roman" pitchFamily="18" charset="0"/>
                <a:cs typeface="Times New Roman" pitchFamily="18" charset="0"/>
              </a:rPr>
              <a:t>hàng</a:t>
            </a:r>
            <a:r>
              <a:rPr lang="en-US" sz="2800" b="1" i="1" dirty="0">
                <a:solidFill>
                  <a:srgbClr val="FF3300"/>
                </a:solidFill>
                <a:latin typeface="Times New Roman" pitchFamily="18" charset="0"/>
                <a:cs typeface="Times New Roman" pitchFamily="18" charset="0"/>
              </a:rPr>
              <a:t> </a:t>
            </a:r>
            <a:r>
              <a:rPr lang="en-US" sz="2800" b="1" i="1" dirty="0" err="1">
                <a:solidFill>
                  <a:srgbClr val="FF3300"/>
                </a:solidFill>
                <a:latin typeface="Times New Roman" pitchFamily="18" charset="0"/>
                <a:cs typeface="Times New Roman" pitchFamily="18" charset="0"/>
              </a:rPr>
              <a:t>đơn</a:t>
            </a:r>
            <a:r>
              <a:rPr lang="en-US" sz="2800" b="1" i="1" dirty="0">
                <a:solidFill>
                  <a:srgbClr val="FF3300"/>
                </a:solidFill>
                <a:latin typeface="Times New Roman" pitchFamily="18" charset="0"/>
                <a:cs typeface="Times New Roman" pitchFamily="18" charset="0"/>
              </a:rPr>
              <a:t> </a:t>
            </a:r>
            <a:r>
              <a:rPr lang="en-US" sz="2800" b="1" i="1" dirty="0" err="1">
                <a:solidFill>
                  <a:srgbClr val="FF3300"/>
                </a:solidFill>
                <a:latin typeface="Times New Roman" pitchFamily="18" charset="0"/>
                <a:cs typeface="Times New Roman" pitchFamily="18" charset="0"/>
              </a:rPr>
              <a:t>vị</a:t>
            </a:r>
            <a:r>
              <a:rPr lang="en-US" sz="2800" b="1" dirty="0">
                <a:solidFill>
                  <a:srgbClr val="FF3300"/>
                </a:solidFill>
                <a:latin typeface="Times New Roman" pitchFamily="18" charset="0"/>
                <a:cs typeface="Times New Roman" pitchFamily="18" charset="0"/>
              </a:rPr>
              <a:t>)</a:t>
            </a:r>
            <a:r>
              <a:rPr lang="en-US" sz="2800" b="1" dirty="0">
                <a:latin typeface="Times New Roman" pitchFamily="18" charset="0"/>
                <a:cs typeface="Times New Roman" pitchFamily="18" charset="0"/>
              </a:rPr>
              <a:t>.</a:t>
            </a:r>
          </a:p>
        </p:txBody>
      </p:sp>
      <p:sp>
        <p:nvSpPr>
          <p:cNvPr id="10" name="TextBox 9"/>
          <p:cNvSpPr txBox="1"/>
          <p:nvPr/>
        </p:nvSpPr>
        <p:spPr>
          <a:xfrm>
            <a:off x="603" y="314980"/>
            <a:ext cx="9144000" cy="523220"/>
          </a:xfrm>
          <a:prstGeom prst="rect">
            <a:avLst/>
          </a:prstGeom>
          <a:solidFill>
            <a:srgbClr val="FFFF00"/>
          </a:solidFill>
        </p:spPr>
        <p:txBody>
          <a:bodyPr wrap="square" rtlCol="0">
            <a:spAutoFit/>
          </a:bodyPr>
          <a:lstStyle/>
          <a:p>
            <a:pPr algn="ctr"/>
            <a:r>
              <a:rPr lang="en-US" sz="2800" b="1" i="1" u="sng" err="1" smtClean="0">
                <a:latin typeface="Times New Roman" pitchFamily="18" charset="0"/>
                <a:cs typeface="Times New Roman" pitchFamily="18" charset="0"/>
              </a:rPr>
              <a:t>Dạng</a:t>
            </a:r>
            <a:r>
              <a:rPr lang="en-US" sz="2800" b="1" i="1" u="sng" smtClean="0">
                <a:latin typeface="Times New Roman" pitchFamily="18" charset="0"/>
                <a:cs typeface="Times New Roman" pitchFamily="18" charset="0"/>
              </a:rPr>
              <a:t> 2:</a:t>
            </a:r>
            <a:r>
              <a:rPr lang="en-US" sz="2800" i="1" smtClean="0">
                <a:latin typeface="Times New Roman" pitchFamily="18" charset="0"/>
                <a:cs typeface="Times New Roman" pitchFamily="18" charset="0"/>
              </a:rPr>
              <a:t> Một số ứng dụng làm </a:t>
            </a:r>
            <a:r>
              <a:rPr lang="en-US" sz="2800" i="1" dirty="0" err="1" smtClean="0">
                <a:latin typeface="Times New Roman" pitchFamily="18" charset="0"/>
                <a:cs typeface="Times New Roman" pitchFamily="18" charset="0"/>
              </a:rPr>
              <a:t>tròn</a:t>
            </a:r>
            <a:r>
              <a:rPr lang="en-US" sz="2800" i="1" dirty="0" smtClean="0">
                <a:latin typeface="Times New Roman" pitchFamily="18" charset="0"/>
                <a:cs typeface="Times New Roman" pitchFamily="18" charset="0"/>
              </a:rPr>
              <a:t> </a:t>
            </a:r>
            <a:r>
              <a:rPr lang="en-US" sz="2800" i="1" err="1" smtClean="0">
                <a:latin typeface="Times New Roman" pitchFamily="18" charset="0"/>
                <a:cs typeface="Times New Roman" pitchFamily="18" charset="0"/>
              </a:rPr>
              <a:t>số</a:t>
            </a:r>
            <a:r>
              <a:rPr lang="en-US" sz="2800" i="1" smtClean="0">
                <a:latin typeface="Times New Roman" pitchFamily="18" charset="0"/>
                <a:cs typeface="Times New Roman" pitchFamily="18" charset="0"/>
              </a:rPr>
              <a:t> vào thực tế</a:t>
            </a:r>
            <a:endParaRPr lang="en-US" sz="2800" i="1" dirty="0">
              <a:latin typeface="Times New Roman" pitchFamily="18" charset="0"/>
              <a:cs typeface="Times New Roman" pitchFamily="18" charset="0"/>
            </a:endParaRPr>
          </a:p>
        </p:txBody>
      </p:sp>
    </p:spTree>
    <p:extLst>
      <p:ext uri="{BB962C8B-B14F-4D97-AF65-F5344CB8AC3E}">
        <p14:creationId xmlns:p14="http://schemas.microsoft.com/office/powerpoint/2010/main" val="2662015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1994"/>
                                        </p:tgtEl>
                                        <p:attrNameLst>
                                          <p:attrName>style.visibility</p:attrName>
                                        </p:attrNameLst>
                                      </p:cBhvr>
                                      <p:to>
                                        <p:strVal val="visible"/>
                                      </p:to>
                                    </p:set>
                                    <p:animEffect transition="in" filter="diamond(in)">
                                      <p:cBhvr>
                                        <p:cTn id="7" dur="2000"/>
                                        <p:tgtEl>
                                          <p:spTgt spid="4199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1988"/>
                                        </p:tgtEl>
                                        <p:attrNameLst>
                                          <p:attrName>style.visibility</p:attrName>
                                        </p:attrNameLst>
                                      </p:cBhvr>
                                      <p:to>
                                        <p:strVal val="visible"/>
                                      </p:to>
                                    </p:set>
                                    <p:animEffect transition="in" filter="diamond(in)">
                                      <p:cBhvr>
                                        <p:cTn id="12" dur="2000"/>
                                        <p:tgtEl>
                                          <p:spTgt spid="41988"/>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41989"/>
                                        </p:tgtEl>
                                        <p:attrNameLst>
                                          <p:attrName>style.visibility</p:attrName>
                                        </p:attrNameLst>
                                      </p:cBhvr>
                                      <p:to>
                                        <p:strVal val="visible"/>
                                      </p:to>
                                    </p:set>
                                    <p:anim calcmode="lin" valueType="num">
                                      <p:cBhvr>
                                        <p:cTn id="17" dur="1000" fill="hold"/>
                                        <p:tgtEl>
                                          <p:spTgt spid="41989"/>
                                        </p:tgtEl>
                                        <p:attrNameLst>
                                          <p:attrName>ppt_x</p:attrName>
                                        </p:attrNameLst>
                                      </p:cBhvr>
                                      <p:tavLst>
                                        <p:tav tm="0">
                                          <p:val>
                                            <p:strVal val="#ppt_x-.2"/>
                                          </p:val>
                                        </p:tav>
                                        <p:tav tm="100000">
                                          <p:val>
                                            <p:strVal val="#ppt_x"/>
                                          </p:val>
                                        </p:tav>
                                      </p:tavLst>
                                    </p:anim>
                                    <p:anim calcmode="lin" valueType="num">
                                      <p:cBhvr>
                                        <p:cTn id="18" dur="1000" fill="hold"/>
                                        <p:tgtEl>
                                          <p:spTgt spid="41989"/>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1989"/>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41991"/>
                                        </p:tgtEl>
                                        <p:attrNameLst>
                                          <p:attrName>style.visibility</p:attrName>
                                        </p:attrNameLst>
                                      </p:cBhvr>
                                      <p:to>
                                        <p:strVal val="visible"/>
                                      </p:to>
                                    </p:set>
                                    <p:anim calcmode="lin" valueType="num">
                                      <p:cBhvr>
                                        <p:cTn id="22" dur="1000" fill="hold"/>
                                        <p:tgtEl>
                                          <p:spTgt spid="41991"/>
                                        </p:tgtEl>
                                        <p:attrNameLst>
                                          <p:attrName>ppt_x</p:attrName>
                                        </p:attrNameLst>
                                      </p:cBhvr>
                                      <p:tavLst>
                                        <p:tav tm="0">
                                          <p:val>
                                            <p:strVal val="#ppt_x-.2"/>
                                          </p:val>
                                        </p:tav>
                                        <p:tav tm="100000">
                                          <p:val>
                                            <p:strVal val="#ppt_x"/>
                                          </p:val>
                                        </p:tav>
                                      </p:tavLst>
                                    </p:anim>
                                    <p:anim calcmode="lin" valueType="num">
                                      <p:cBhvr>
                                        <p:cTn id="23" dur="1000" fill="hold"/>
                                        <p:tgtEl>
                                          <p:spTgt spid="41991"/>
                                        </p:tgtEl>
                                        <p:attrNameLst>
                                          <p:attrName>ppt_y</p:attrName>
                                        </p:attrNameLst>
                                      </p:cBhvr>
                                      <p:tavLst>
                                        <p:tav tm="0">
                                          <p:val>
                                            <p:strVal val="#ppt_y"/>
                                          </p:val>
                                        </p:tav>
                                        <p:tav tm="100000">
                                          <p:val>
                                            <p:strVal val="#ppt_y"/>
                                          </p:val>
                                        </p:tav>
                                      </p:tavLst>
                                    </p:anim>
                                    <p:animEffect transition="in" filter="wipe(right)" prLst="gradientSize: 0.1">
                                      <p:cBhvr>
                                        <p:cTn id="24" dur="1000"/>
                                        <p:tgtEl>
                                          <p:spTgt spid="4199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1990"/>
                                        </p:tgtEl>
                                        <p:attrNameLst>
                                          <p:attrName>style.visibility</p:attrName>
                                        </p:attrNameLst>
                                      </p:cBhvr>
                                      <p:to>
                                        <p:strVal val="visible"/>
                                      </p:to>
                                    </p:set>
                                    <p:anim calcmode="lin" valueType="num">
                                      <p:cBhvr additive="base">
                                        <p:cTn id="29" dur="500" fill="hold"/>
                                        <p:tgtEl>
                                          <p:spTgt spid="41990"/>
                                        </p:tgtEl>
                                        <p:attrNameLst>
                                          <p:attrName>ppt_x</p:attrName>
                                        </p:attrNameLst>
                                      </p:cBhvr>
                                      <p:tavLst>
                                        <p:tav tm="0">
                                          <p:val>
                                            <p:strVal val="#ppt_x"/>
                                          </p:val>
                                        </p:tav>
                                        <p:tav tm="100000">
                                          <p:val>
                                            <p:strVal val="#ppt_x"/>
                                          </p:val>
                                        </p:tav>
                                      </p:tavLst>
                                    </p:anim>
                                    <p:anim calcmode="lin" valueType="num">
                                      <p:cBhvr additive="base">
                                        <p:cTn id="30" dur="500" fill="hold"/>
                                        <p:tgtEl>
                                          <p:spTgt spid="4199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1993"/>
                                        </p:tgtEl>
                                        <p:attrNameLst>
                                          <p:attrName>style.visibility</p:attrName>
                                        </p:attrNameLst>
                                      </p:cBhvr>
                                      <p:to>
                                        <p:strVal val="visible"/>
                                      </p:to>
                                    </p:set>
                                    <p:anim calcmode="lin" valueType="num">
                                      <p:cBhvr additive="base">
                                        <p:cTn id="33" dur="500" fill="hold"/>
                                        <p:tgtEl>
                                          <p:spTgt spid="41993"/>
                                        </p:tgtEl>
                                        <p:attrNameLst>
                                          <p:attrName>ppt_x</p:attrName>
                                        </p:attrNameLst>
                                      </p:cBhvr>
                                      <p:tavLst>
                                        <p:tav tm="0">
                                          <p:val>
                                            <p:strVal val="#ppt_x"/>
                                          </p:val>
                                        </p:tav>
                                        <p:tav tm="100000">
                                          <p:val>
                                            <p:strVal val="#ppt_x"/>
                                          </p:val>
                                        </p:tav>
                                      </p:tavLst>
                                    </p:anim>
                                    <p:anim calcmode="lin" valueType="num">
                                      <p:cBhvr additive="base">
                                        <p:cTn id="34" dur="500" fill="hold"/>
                                        <p:tgtEl>
                                          <p:spTgt spid="419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nimBg="1"/>
      <p:bldP spid="41990" grpId="0" animBg="1"/>
      <p:bldP spid="41991" grpId="0"/>
      <p:bldP spid="41993" grpId="0"/>
      <p:bldP spid="4199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112&quot;&gt;&lt;property id=&quot;20148&quot; value=&quot;5&quot;/&gt;&lt;property id=&quot;20300&quot; value=&quot;Slide 4&quot;/&gt;&lt;property id=&quot;20307&quot; value=&quot;259&quot;/&gt;&lt;/object&gt;&lt;object type=&quot;3&quot; unique_id=&quot;10113&quot;&gt;&lt;property id=&quot;20148&quot; value=&quot;5&quot;/&gt;&lt;property id=&quot;20300&quot; value=&quot;Slide 5&quot;/&gt;&lt;property id=&quot;20307&quot; value=&quot;261&quot;/&gt;&lt;/object&gt;&lt;object type=&quot;3&quot; unique_id=&quot;10114&quot;&gt;&lt;property id=&quot;20148&quot; value=&quot;5&quot;/&gt;&lt;property id=&quot;20300&quot; value=&quot;Slide 6&quot;/&gt;&lt;property id=&quot;20307&quot; value=&quot;263&quot;/&gt;&lt;/object&gt;&lt;object type=&quot;3&quot; unique_id=&quot;10115&quot;&gt;&lt;property id=&quot;20148&quot; value=&quot;5&quot;/&gt;&lt;property id=&quot;20300&quot; value=&quot;Slide 7&quot;/&gt;&lt;property id=&quot;20307&quot; value=&quot;265&quot;/&gt;&lt;/object&gt;&lt;object type=&quot;3&quot; unique_id=&quot;10116&quot;&gt;&lt;property id=&quot;20148&quot; value=&quot;5&quot;/&gt;&lt;property id=&quot;20300&quot; value=&quot;Slide 8&quot;/&gt;&lt;property id=&quot;20307&quot; value=&quot;267&quot;/&gt;&lt;/object&gt;&lt;object type=&quot;3&quot; unique_id=&quot;10117&quot;&gt;&lt;property id=&quot;20148&quot; value=&quot;5&quot;/&gt;&lt;property id=&quot;20300&quot; value=&quot;Slide 9&quot;/&gt;&lt;property id=&quot;20307&quot; value=&quot;270&quot;/&gt;&lt;/object&gt;&lt;object type=&quot;3&quot; unique_id=&quot;10118&quot;&gt;&lt;property id=&quot;20148&quot; value=&quot;5&quot;/&gt;&lt;property id=&quot;20300&quot; value=&quot;Slide 10&quot;/&gt;&lt;property id=&quot;20307&quot; value=&quot;272&quot;/&gt;&lt;/object&gt;&lt;object type=&quot;3&quot; unique_id=&quot;10119&quot;&gt;&lt;property id=&quot;20148&quot; value=&quot;5&quot;/&gt;&lt;property id=&quot;20300&quot; value=&quot;Slide 11&quot;/&gt;&lt;property id=&quot;20307&quot; value=&quot;273&quot;/&gt;&lt;/object&gt;&lt;object type=&quot;3&quot; unique_id=&quot;10172&quot;&gt;&lt;property id=&quot;20148&quot; value=&quot;5&quot;/&gt;&lt;property id=&quot;20300&quot; value=&quot;Slide 12&quot;/&gt;&lt;property id=&quot;20307&quot; value=&quot;275&quot;/&gt;&lt;/object&gt;&lt;object type=&quot;3&quot; unique_id=&quot;10243&quot;&gt;&lt;property id=&quot;20148&quot; value=&quot;5&quot;/&gt;&lt;property id=&quot;20300&quot; value=&quot;Slide 14&quot;/&gt;&lt;property id=&quot;20307&quot; value=&quot;276&quot;/&gt;&lt;/object&gt;&lt;object type=&quot;3&quot; unique_id=&quot;10409&quot;&gt;&lt;property id=&quot;20148&quot; value=&quot;5&quot;/&gt;&lt;property id=&quot;20300&quot; value=&quot;Slide 15&quot;/&gt;&lt;property id=&quot;20307&quot; value=&quot;280&quot;/&gt;&lt;/object&gt;&lt;object type=&quot;3&quot; unique_id=&quot;10410&quot;&gt;&lt;property id=&quot;20148&quot; value=&quot;5&quot;/&gt;&lt;property id=&quot;20300&quot; value=&quot;Slide 16&quot;/&gt;&lt;property id=&quot;20307&quot; value=&quot;279&quot;/&gt;&lt;/object&gt;&lt;object type=&quot;3&quot; unique_id=&quot;10411&quot;&gt;&lt;property id=&quot;20148&quot; value=&quot;5&quot;/&gt;&lt;property id=&quot;20300&quot; value=&quot;Slide 17&quot;/&gt;&lt;property id=&quot;20307&quot; value=&quot;282&quot;/&gt;&lt;/object&gt;&lt;object type=&quot;3&quot; unique_id=&quot;10412&quot;&gt;&lt;property id=&quot;20148&quot; value=&quot;5&quot;/&gt;&lt;property id=&quot;20300&quot; value=&quot;Slide 18&quot;/&gt;&lt;property id=&quot;20307&quot; value=&quot;283&quot;/&gt;&lt;/object&gt;&lt;object type=&quot;3&quot; unique_id=&quot;10413&quot;&gt;&lt;property id=&quot;20148&quot; value=&quot;5&quot;/&gt;&lt;property id=&quot;20300&quot; value=&quot;Slide 19&quot;/&gt;&lt;property id=&quot;20307&quot; value=&quot;284&quot;/&gt;&lt;/object&gt;&lt;object type=&quot;3&quot; unique_id=&quot;10414&quot;&gt;&lt;property id=&quot;20148&quot; value=&quot;5&quot;/&gt;&lt;property id=&quot;20300&quot; value=&quot;Slide 20&quot;/&gt;&lt;property id=&quot;20307&quot; value=&quot;285&quot;/&gt;&lt;/object&gt;&lt;object type=&quot;3&quot; unique_id=&quot;10562&quot;&gt;&lt;property id=&quot;20148&quot; value=&quot;5&quot;/&gt;&lt;property id=&quot;20300&quot; value=&quot;Slide 13&quot;/&gt;&lt;property id=&quot;20307&quot; value=&quot;288&quot;/&gt;&lt;/object&gt;&lt;object type=&quot;3&quot; unique_id=&quot;10563&quot;&gt;&lt;property id=&quot;20148&quot; value=&quot;5&quot;/&gt;&lt;property id=&quot;20300&quot; value=&quot;Slide 21&quot;/&gt;&lt;property id=&quot;20307&quot; value=&quot;286&quot;/&gt;&lt;/object&gt;&lt;object type=&quot;3&quot; unique_id=&quot;10564&quot;&gt;&lt;property id=&quot;20148&quot; value=&quot;5&quot;/&gt;&lt;property id=&quot;20300&quot; value=&quot;Slide 23&quot;/&gt;&lt;property id=&quot;20307&quot; value=&quot;287&quot;/&gt;&lt;/object&gt;&lt;object type=&quot;3&quot; unique_id=&quot;10709&quot;&gt;&lt;property id=&quot;20148&quot; value=&quot;5&quot;/&gt;&lt;property id=&quot;20300&quot; value=&quot;Slide 24&quot;/&gt;&lt;property id=&quot;20307&quot; value=&quot;289&quot;/&gt;&lt;/object&gt;&lt;object type=&quot;3&quot; unique_id=&quot;10785&quot;&gt;&lt;property id=&quot;20148&quot; value=&quot;5&quot;/&gt;&lt;property id=&quot;20300&quot; value=&quot;Slide 22&quot;/&gt;&lt;property id=&quot;20307&quot; value=&quot;29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944</TotalTime>
  <Words>1070</Words>
  <Application>Microsoft Office PowerPoint</Application>
  <PresentationFormat>On-screen Show (4:3)</PresentationFormat>
  <Paragraphs>288</Paragraphs>
  <Slides>24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Equation</vt:lpstr>
      <vt:lpstr>KIỂM TRA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AutoBVT</cp:lastModifiedBy>
  <cp:revision>81</cp:revision>
  <dcterms:created xsi:type="dcterms:W3CDTF">2019-10-17T02:34:19Z</dcterms:created>
  <dcterms:modified xsi:type="dcterms:W3CDTF">2020-10-29T09:16:36Z</dcterms:modified>
</cp:coreProperties>
</file>