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259" r:id="rId3"/>
    <p:sldId id="281" r:id="rId4"/>
    <p:sldId id="282" r:id="rId5"/>
    <p:sldId id="261" r:id="rId6"/>
    <p:sldId id="283" r:id="rId7"/>
    <p:sldId id="285" r:id="rId8"/>
    <p:sldId id="286" r:id="rId9"/>
    <p:sldId id="287" r:id="rId10"/>
    <p:sldId id="288" r:id="rId11"/>
    <p:sldId id="289" r:id="rId12"/>
    <p:sldId id="291" r:id="rId13"/>
    <p:sldId id="293" r:id="rId14"/>
    <p:sldId id="295" r:id="rId15"/>
    <p:sldId id="296" r:id="rId16"/>
    <p:sldId id="297" r:id="rId17"/>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E7C6"/>
    <a:srgbClr val="CC3300"/>
    <a:srgbClr val="B18D6E"/>
    <a:srgbClr val="5440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116"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0F9C37-37E8-4E87-8E52-1BA05B9ADFAB}" type="datetimeFigureOut">
              <a:rPr lang="zh-CN" altLang="en-US" smtClean="0"/>
              <a:t>2023/8/3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E72CA4-A9CF-4EB4-ACAA-2FA922448656}" type="slidenum">
              <a:rPr lang="zh-CN" altLang="en-US" smtClean="0"/>
              <a:t>‹#›</a:t>
            </a:fld>
            <a:endParaRPr lang="zh-CN" altLang="en-US"/>
          </a:p>
        </p:txBody>
      </p:sp>
    </p:spTree>
    <p:extLst>
      <p:ext uri="{BB962C8B-B14F-4D97-AF65-F5344CB8AC3E}">
        <p14:creationId xmlns:p14="http://schemas.microsoft.com/office/powerpoint/2010/main" val="1219877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E72CA4-A9CF-4EB4-ACAA-2FA922448656}" type="slidenum">
              <a:rPr lang="zh-CN" altLang="en-US" smtClean="0"/>
              <a:t>1</a:t>
            </a:fld>
            <a:endParaRPr lang="zh-CN" altLang="en-US"/>
          </a:p>
        </p:txBody>
      </p:sp>
    </p:spTree>
    <p:extLst>
      <p:ext uri="{BB962C8B-B14F-4D97-AF65-F5344CB8AC3E}">
        <p14:creationId xmlns:p14="http://schemas.microsoft.com/office/powerpoint/2010/main" val="779875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E72CA4-A9CF-4EB4-ACAA-2FA922448656}" type="slidenum">
              <a:rPr lang="zh-CN" altLang="en-US" smtClean="0"/>
              <a:t>10</a:t>
            </a:fld>
            <a:endParaRPr lang="zh-CN" altLang="en-US"/>
          </a:p>
        </p:txBody>
      </p:sp>
    </p:spTree>
    <p:extLst>
      <p:ext uri="{BB962C8B-B14F-4D97-AF65-F5344CB8AC3E}">
        <p14:creationId xmlns:p14="http://schemas.microsoft.com/office/powerpoint/2010/main" val="1438545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E72CA4-A9CF-4EB4-ACAA-2FA922448656}" type="slidenum">
              <a:rPr lang="zh-CN" altLang="en-US" smtClean="0"/>
              <a:t>11</a:t>
            </a:fld>
            <a:endParaRPr lang="zh-CN" altLang="en-US"/>
          </a:p>
        </p:txBody>
      </p:sp>
    </p:spTree>
    <p:extLst>
      <p:ext uri="{BB962C8B-B14F-4D97-AF65-F5344CB8AC3E}">
        <p14:creationId xmlns:p14="http://schemas.microsoft.com/office/powerpoint/2010/main" val="1438545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E72CA4-A9CF-4EB4-ACAA-2FA922448656}" type="slidenum">
              <a:rPr lang="zh-CN" altLang="en-US" smtClean="0"/>
              <a:t>12</a:t>
            </a:fld>
            <a:endParaRPr lang="zh-CN" altLang="en-US"/>
          </a:p>
        </p:txBody>
      </p:sp>
    </p:spTree>
    <p:extLst>
      <p:ext uri="{BB962C8B-B14F-4D97-AF65-F5344CB8AC3E}">
        <p14:creationId xmlns:p14="http://schemas.microsoft.com/office/powerpoint/2010/main" val="3727239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E72CA4-A9CF-4EB4-ACAA-2FA922448656}" type="slidenum">
              <a:rPr lang="zh-CN" altLang="en-US" smtClean="0"/>
              <a:t>13</a:t>
            </a:fld>
            <a:endParaRPr lang="zh-CN" altLang="en-US"/>
          </a:p>
        </p:txBody>
      </p:sp>
    </p:spTree>
    <p:extLst>
      <p:ext uri="{BB962C8B-B14F-4D97-AF65-F5344CB8AC3E}">
        <p14:creationId xmlns:p14="http://schemas.microsoft.com/office/powerpoint/2010/main" val="3727239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E72CA4-A9CF-4EB4-ACAA-2FA922448656}" type="slidenum">
              <a:rPr lang="zh-CN" altLang="en-US" smtClean="0"/>
              <a:t>14</a:t>
            </a:fld>
            <a:endParaRPr lang="zh-CN" altLang="en-US"/>
          </a:p>
        </p:txBody>
      </p:sp>
    </p:spTree>
    <p:extLst>
      <p:ext uri="{BB962C8B-B14F-4D97-AF65-F5344CB8AC3E}">
        <p14:creationId xmlns:p14="http://schemas.microsoft.com/office/powerpoint/2010/main" val="1438545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E72CA4-A9CF-4EB4-ACAA-2FA922448656}" type="slidenum">
              <a:rPr lang="zh-CN" altLang="en-US" smtClean="0"/>
              <a:t>15</a:t>
            </a:fld>
            <a:endParaRPr lang="zh-CN" altLang="en-US"/>
          </a:p>
        </p:txBody>
      </p:sp>
    </p:spTree>
    <p:extLst>
      <p:ext uri="{BB962C8B-B14F-4D97-AF65-F5344CB8AC3E}">
        <p14:creationId xmlns:p14="http://schemas.microsoft.com/office/powerpoint/2010/main" val="1741957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E72CA4-A9CF-4EB4-ACAA-2FA922448656}" type="slidenum">
              <a:rPr lang="zh-CN" altLang="en-US" smtClean="0"/>
              <a:t>16</a:t>
            </a:fld>
            <a:endParaRPr lang="zh-CN" altLang="en-US"/>
          </a:p>
        </p:txBody>
      </p:sp>
    </p:spTree>
    <p:extLst>
      <p:ext uri="{BB962C8B-B14F-4D97-AF65-F5344CB8AC3E}">
        <p14:creationId xmlns:p14="http://schemas.microsoft.com/office/powerpoint/2010/main" val="1438545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E72CA4-A9CF-4EB4-ACAA-2FA922448656}" type="slidenum">
              <a:rPr lang="zh-CN" altLang="en-US" smtClean="0"/>
              <a:t>2</a:t>
            </a:fld>
            <a:endParaRPr lang="zh-CN" altLang="en-US"/>
          </a:p>
        </p:txBody>
      </p:sp>
    </p:spTree>
    <p:extLst>
      <p:ext uri="{BB962C8B-B14F-4D97-AF65-F5344CB8AC3E}">
        <p14:creationId xmlns:p14="http://schemas.microsoft.com/office/powerpoint/2010/main" val="3727239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E72CA4-A9CF-4EB4-ACAA-2FA922448656}" type="slidenum">
              <a:rPr lang="zh-CN" altLang="en-US" smtClean="0"/>
              <a:t>3</a:t>
            </a:fld>
            <a:endParaRPr lang="zh-CN" altLang="en-US"/>
          </a:p>
        </p:txBody>
      </p:sp>
    </p:spTree>
    <p:extLst>
      <p:ext uri="{BB962C8B-B14F-4D97-AF65-F5344CB8AC3E}">
        <p14:creationId xmlns:p14="http://schemas.microsoft.com/office/powerpoint/2010/main" val="3727239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E72CA4-A9CF-4EB4-ACAA-2FA922448656}" type="slidenum">
              <a:rPr lang="zh-CN" altLang="en-US" smtClean="0"/>
              <a:t>4</a:t>
            </a:fld>
            <a:endParaRPr lang="zh-CN" altLang="en-US"/>
          </a:p>
        </p:txBody>
      </p:sp>
    </p:spTree>
    <p:extLst>
      <p:ext uri="{BB962C8B-B14F-4D97-AF65-F5344CB8AC3E}">
        <p14:creationId xmlns:p14="http://schemas.microsoft.com/office/powerpoint/2010/main" val="3727239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E72CA4-A9CF-4EB4-ACAA-2FA922448656}" type="slidenum">
              <a:rPr lang="zh-CN" altLang="en-US" smtClean="0"/>
              <a:t>5</a:t>
            </a:fld>
            <a:endParaRPr lang="zh-CN" altLang="en-US"/>
          </a:p>
        </p:txBody>
      </p:sp>
    </p:spTree>
    <p:extLst>
      <p:ext uri="{BB962C8B-B14F-4D97-AF65-F5344CB8AC3E}">
        <p14:creationId xmlns:p14="http://schemas.microsoft.com/office/powerpoint/2010/main" val="885328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E72CA4-A9CF-4EB4-ACAA-2FA922448656}" type="slidenum">
              <a:rPr lang="zh-CN" altLang="en-US" smtClean="0"/>
              <a:t>6</a:t>
            </a:fld>
            <a:endParaRPr lang="zh-CN" altLang="en-US"/>
          </a:p>
        </p:txBody>
      </p:sp>
    </p:spTree>
    <p:extLst>
      <p:ext uri="{BB962C8B-B14F-4D97-AF65-F5344CB8AC3E}">
        <p14:creationId xmlns:p14="http://schemas.microsoft.com/office/powerpoint/2010/main" val="3727239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E72CA4-A9CF-4EB4-ACAA-2FA922448656}" type="slidenum">
              <a:rPr lang="zh-CN" altLang="en-US" smtClean="0"/>
              <a:t>7</a:t>
            </a:fld>
            <a:endParaRPr lang="zh-CN" altLang="en-US"/>
          </a:p>
        </p:txBody>
      </p:sp>
    </p:spTree>
    <p:extLst>
      <p:ext uri="{BB962C8B-B14F-4D97-AF65-F5344CB8AC3E}">
        <p14:creationId xmlns:p14="http://schemas.microsoft.com/office/powerpoint/2010/main" val="3727239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E72CA4-A9CF-4EB4-ACAA-2FA922448656}" type="slidenum">
              <a:rPr lang="zh-CN" altLang="en-US" smtClean="0"/>
              <a:t>8</a:t>
            </a:fld>
            <a:endParaRPr lang="zh-CN" altLang="en-US"/>
          </a:p>
        </p:txBody>
      </p:sp>
    </p:spTree>
    <p:extLst>
      <p:ext uri="{BB962C8B-B14F-4D97-AF65-F5344CB8AC3E}">
        <p14:creationId xmlns:p14="http://schemas.microsoft.com/office/powerpoint/2010/main" val="3727239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E72CA4-A9CF-4EB4-ACAA-2FA922448656}" type="slidenum">
              <a:rPr lang="zh-CN" altLang="en-US" smtClean="0"/>
              <a:t>9</a:t>
            </a:fld>
            <a:endParaRPr lang="zh-CN" altLang="en-US"/>
          </a:p>
        </p:txBody>
      </p:sp>
    </p:spTree>
    <p:extLst>
      <p:ext uri="{BB962C8B-B14F-4D97-AF65-F5344CB8AC3E}">
        <p14:creationId xmlns:p14="http://schemas.microsoft.com/office/powerpoint/2010/main" val="37272395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8B97831B-7F3D-4B5E-A6E4-B1C6D5D527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6302549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DEF8567-EDB8-44AB-BA3A-E5230B6CE0A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FF576E1F-3B7E-42F8-8064-7FC453B1B585}"/>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ABA5A55-0892-4EE4-B0E2-358779474F0B}"/>
              </a:ext>
            </a:extLst>
          </p:cNvPr>
          <p:cNvSpPr>
            <a:spLocks noGrp="1"/>
          </p:cNvSpPr>
          <p:nvPr>
            <p:ph type="dt" sz="half" idx="10"/>
          </p:nvPr>
        </p:nvSpPr>
        <p:spPr/>
        <p:txBody>
          <a:bodyPr/>
          <a:lstStyle/>
          <a:p>
            <a:fld id="{7ACFE092-F89F-40F2-A16D-7A021A241450}" type="datetimeFigureOut">
              <a:rPr lang="zh-CN" altLang="en-US" smtClean="0"/>
              <a:t>2023/8/3</a:t>
            </a:fld>
            <a:endParaRPr lang="zh-CN" altLang="en-US"/>
          </a:p>
        </p:txBody>
      </p:sp>
      <p:sp>
        <p:nvSpPr>
          <p:cNvPr id="5" name="页脚占位符 4">
            <a:extLst>
              <a:ext uri="{FF2B5EF4-FFF2-40B4-BE49-F238E27FC236}">
                <a16:creationId xmlns:a16="http://schemas.microsoft.com/office/drawing/2014/main" xmlns="" id="{DD190178-A59D-48E9-AC8F-E34552373B8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B308DF8A-1268-474B-A7F3-B378C0384DE6}"/>
              </a:ext>
            </a:extLst>
          </p:cNvPr>
          <p:cNvSpPr>
            <a:spLocks noGrp="1"/>
          </p:cNvSpPr>
          <p:nvPr>
            <p:ph type="sldNum" sz="quarter" idx="12"/>
          </p:nvPr>
        </p:nvSpPr>
        <p:spPr/>
        <p:txBody>
          <a:bodyPr/>
          <a:lstStyle/>
          <a:p>
            <a:fld id="{6B83A1FA-06AB-4560-91DF-640C53519CC0}" type="slidenum">
              <a:rPr lang="zh-CN" altLang="en-US" smtClean="0"/>
              <a:t>‹#›</a:t>
            </a:fld>
            <a:endParaRPr lang="zh-CN" altLang="en-US"/>
          </a:p>
        </p:txBody>
      </p:sp>
    </p:spTree>
    <p:extLst>
      <p:ext uri="{BB962C8B-B14F-4D97-AF65-F5344CB8AC3E}">
        <p14:creationId xmlns:p14="http://schemas.microsoft.com/office/powerpoint/2010/main" val="307357237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19B3A1D7-09C6-49FC-8532-15860E57946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8378DC43-A2E4-459B-BC89-B2F74873D7A7}"/>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D34A9894-CBF4-4E6F-B8BD-DE747AD167D6}"/>
              </a:ext>
            </a:extLst>
          </p:cNvPr>
          <p:cNvSpPr>
            <a:spLocks noGrp="1"/>
          </p:cNvSpPr>
          <p:nvPr>
            <p:ph type="dt" sz="half" idx="10"/>
          </p:nvPr>
        </p:nvSpPr>
        <p:spPr/>
        <p:txBody>
          <a:bodyPr/>
          <a:lstStyle/>
          <a:p>
            <a:fld id="{7ACFE092-F89F-40F2-A16D-7A021A241450}" type="datetimeFigureOut">
              <a:rPr lang="zh-CN" altLang="en-US" smtClean="0"/>
              <a:t>2023/8/3</a:t>
            </a:fld>
            <a:endParaRPr lang="zh-CN" altLang="en-US"/>
          </a:p>
        </p:txBody>
      </p:sp>
      <p:sp>
        <p:nvSpPr>
          <p:cNvPr id="5" name="页脚占位符 4">
            <a:extLst>
              <a:ext uri="{FF2B5EF4-FFF2-40B4-BE49-F238E27FC236}">
                <a16:creationId xmlns:a16="http://schemas.microsoft.com/office/drawing/2014/main" xmlns="" id="{86C8AAF5-7348-49A2-A9F6-99E73BC97F2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8849491B-9BF2-4DAE-BEAD-5F3A051A56A8}"/>
              </a:ext>
            </a:extLst>
          </p:cNvPr>
          <p:cNvSpPr>
            <a:spLocks noGrp="1"/>
          </p:cNvSpPr>
          <p:nvPr>
            <p:ph type="sldNum" sz="quarter" idx="12"/>
          </p:nvPr>
        </p:nvSpPr>
        <p:spPr/>
        <p:txBody>
          <a:bodyPr/>
          <a:lstStyle/>
          <a:p>
            <a:fld id="{6B83A1FA-06AB-4560-91DF-640C53519CC0}" type="slidenum">
              <a:rPr lang="zh-CN" altLang="en-US" smtClean="0"/>
              <a:t>‹#›</a:t>
            </a:fld>
            <a:endParaRPr lang="zh-CN" altLang="en-US"/>
          </a:p>
        </p:txBody>
      </p:sp>
    </p:spTree>
    <p:extLst>
      <p:ext uri="{BB962C8B-B14F-4D97-AF65-F5344CB8AC3E}">
        <p14:creationId xmlns:p14="http://schemas.microsoft.com/office/powerpoint/2010/main" val="156999053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7A4A75EA-6FC5-435C-909A-672DBC02BF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5224719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87AA47D4-43D4-4D29-B9C2-8312ADD260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3705920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951FBDD-369F-4398-A93E-6714C266735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3F5D5542-F899-4D40-BCBB-04AEFBFDFF2E}"/>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23987BA9-3C4E-460B-8F25-524EE78A6FE7}"/>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87C10F9F-25EB-4E5D-A78B-76DD11B585A3}"/>
              </a:ext>
            </a:extLst>
          </p:cNvPr>
          <p:cNvSpPr>
            <a:spLocks noGrp="1"/>
          </p:cNvSpPr>
          <p:nvPr>
            <p:ph type="dt" sz="half" idx="10"/>
          </p:nvPr>
        </p:nvSpPr>
        <p:spPr/>
        <p:txBody>
          <a:bodyPr/>
          <a:lstStyle/>
          <a:p>
            <a:fld id="{7ACFE092-F89F-40F2-A16D-7A021A241450}" type="datetimeFigureOut">
              <a:rPr lang="zh-CN" altLang="en-US" smtClean="0"/>
              <a:t>2023/8/3</a:t>
            </a:fld>
            <a:endParaRPr lang="zh-CN" altLang="en-US"/>
          </a:p>
        </p:txBody>
      </p:sp>
      <p:sp>
        <p:nvSpPr>
          <p:cNvPr id="6" name="页脚占位符 5">
            <a:extLst>
              <a:ext uri="{FF2B5EF4-FFF2-40B4-BE49-F238E27FC236}">
                <a16:creationId xmlns:a16="http://schemas.microsoft.com/office/drawing/2014/main" xmlns="" id="{B95A392C-6A51-47B1-9199-78107546B67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C3C769B9-AA10-451C-9618-C755ED8253F8}"/>
              </a:ext>
            </a:extLst>
          </p:cNvPr>
          <p:cNvSpPr>
            <a:spLocks noGrp="1"/>
          </p:cNvSpPr>
          <p:nvPr>
            <p:ph type="sldNum" sz="quarter" idx="12"/>
          </p:nvPr>
        </p:nvSpPr>
        <p:spPr/>
        <p:txBody>
          <a:bodyPr/>
          <a:lstStyle/>
          <a:p>
            <a:fld id="{6B83A1FA-06AB-4560-91DF-640C53519CC0}" type="slidenum">
              <a:rPr lang="zh-CN" altLang="en-US" smtClean="0"/>
              <a:t>‹#›</a:t>
            </a:fld>
            <a:endParaRPr lang="zh-CN" altLang="en-US"/>
          </a:p>
        </p:txBody>
      </p:sp>
    </p:spTree>
    <p:extLst>
      <p:ext uri="{BB962C8B-B14F-4D97-AF65-F5344CB8AC3E}">
        <p14:creationId xmlns:p14="http://schemas.microsoft.com/office/powerpoint/2010/main" val="107353035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BB25E16-ED91-482E-9A87-D857F00D310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6D7E56CB-056F-4977-9894-0967F04F48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FEC61865-1689-4E7A-B8B5-922BBF1B4A3E}"/>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CBA61109-B98E-48BA-B59E-23B666CA6C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22691CA6-2795-4147-B984-7E5BD438B556}"/>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BA4888DD-9C34-4A1A-B3DC-67FF6CB5663F}"/>
              </a:ext>
            </a:extLst>
          </p:cNvPr>
          <p:cNvSpPr>
            <a:spLocks noGrp="1"/>
          </p:cNvSpPr>
          <p:nvPr>
            <p:ph type="dt" sz="half" idx="10"/>
          </p:nvPr>
        </p:nvSpPr>
        <p:spPr/>
        <p:txBody>
          <a:bodyPr/>
          <a:lstStyle/>
          <a:p>
            <a:fld id="{7ACFE092-F89F-40F2-A16D-7A021A241450}" type="datetimeFigureOut">
              <a:rPr lang="zh-CN" altLang="en-US" smtClean="0"/>
              <a:t>2023/8/3</a:t>
            </a:fld>
            <a:endParaRPr lang="zh-CN" altLang="en-US"/>
          </a:p>
        </p:txBody>
      </p:sp>
      <p:sp>
        <p:nvSpPr>
          <p:cNvPr id="8" name="页脚占位符 7">
            <a:extLst>
              <a:ext uri="{FF2B5EF4-FFF2-40B4-BE49-F238E27FC236}">
                <a16:creationId xmlns:a16="http://schemas.microsoft.com/office/drawing/2014/main" xmlns="" id="{BA94A35E-62A1-40EC-9FB9-DBA5F2A1366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D7215359-9CAD-4E3B-8686-7F196CF54E64}"/>
              </a:ext>
            </a:extLst>
          </p:cNvPr>
          <p:cNvSpPr>
            <a:spLocks noGrp="1"/>
          </p:cNvSpPr>
          <p:nvPr>
            <p:ph type="sldNum" sz="quarter" idx="12"/>
          </p:nvPr>
        </p:nvSpPr>
        <p:spPr/>
        <p:txBody>
          <a:bodyPr/>
          <a:lstStyle/>
          <a:p>
            <a:fld id="{6B83A1FA-06AB-4560-91DF-640C53519CC0}" type="slidenum">
              <a:rPr lang="zh-CN" altLang="en-US" smtClean="0"/>
              <a:t>‹#›</a:t>
            </a:fld>
            <a:endParaRPr lang="zh-CN" altLang="en-US"/>
          </a:p>
        </p:txBody>
      </p:sp>
    </p:spTree>
    <p:extLst>
      <p:ext uri="{BB962C8B-B14F-4D97-AF65-F5344CB8AC3E}">
        <p14:creationId xmlns:p14="http://schemas.microsoft.com/office/powerpoint/2010/main" val="217707257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7FD920F-5678-4B1D-BD74-282CA034C2B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1B81BBD4-ACC4-47FB-A4C8-B5B35A35E026}"/>
              </a:ext>
            </a:extLst>
          </p:cNvPr>
          <p:cNvSpPr>
            <a:spLocks noGrp="1"/>
          </p:cNvSpPr>
          <p:nvPr>
            <p:ph type="dt" sz="half" idx="10"/>
          </p:nvPr>
        </p:nvSpPr>
        <p:spPr/>
        <p:txBody>
          <a:bodyPr/>
          <a:lstStyle/>
          <a:p>
            <a:fld id="{7ACFE092-F89F-40F2-A16D-7A021A241450}" type="datetimeFigureOut">
              <a:rPr lang="zh-CN" altLang="en-US" smtClean="0"/>
              <a:t>2023/8/3</a:t>
            </a:fld>
            <a:endParaRPr lang="zh-CN" altLang="en-US"/>
          </a:p>
        </p:txBody>
      </p:sp>
      <p:sp>
        <p:nvSpPr>
          <p:cNvPr id="4" name="页脚占位符 3">
            <a:extLst>
              <a:ext uri="{FF2B5EF4-FFF2-40B4-BE49-F238E27FC236}">
                <a16:creationId xmlns:a16="http://schemas.microsoft.com/office/drawing/2014/main" xmlns="" id="{79A6ABCE-15FE-4605-A9A2-E1508771593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BF891A98-0CB3-4218-BE5C-97992F229AF4}"/>
              </a:ext>
            </a:extLst>
          </p:cNvPr>
          <p:cNvSpPr>
            <a:spLocks noGrp="1"/>
          </p:cNvSpPr>
          <p:nvPr>
            <p:ph type="sldNum" sz="quarter" idx="12"/>
          </p:nvPr>
        </p:nvSpPr>
        <p:spPr/>
        <p:txBody>
          <a:bodyPr/>
          <a:lstStyle/>
          <a:p>
            <a:fld id="{6B83A1FA-06AB-4560-91DF-640C53519CC0}" type="slidenum">
              <a:rPr lang="zh-CN" altLang="en-US" smtClean="0"/>
              <a:t>‹#›</a:t>
            </a:fld>
            <a:endParaRPr lang="zh-CN" altLang="en-US"/>
          </a:p>
        </p:txBody>
      </p:sp>
    </p:spTree>
    <p:extLst>
      <p:ext uri="{BB962C8B-B14F-4D97-AF65-F5344CB8AC3E}">
        <p14:creationId xmlns:p14="http://schemas.microsoft.com/office/powerpoint/2010/main" val="90134767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940AE0C-54C2-4F0A-A205-5AD2925D7D24}"/>
              </a:ext>
            </a:extLst>
          </p:cNvPr>
          <p:cNvSpPr>
            <a:spLocks noGrp="1"/>
          </p:cNvSpPr>
          <p:nvPr>
            <p:ph type="dt" sz="half" idx="10"/>
          </p:nvPr>
        </p:nvSpPr>
        <p:spPr/>
        <p:txBody>
          <a:bodyPr/>
          <a:lstStyle/>
          <a:p>
            <a:fld id="{7ACFE092-F89F-40F2-A16D-7A021A241450}" type="datetimeFigureOut">
              <a:rPr lang="zh-CN" altLang="en-US" smtClean="0"/>
              <a:t>2023/8/3</a:t>
            </a:fld>
            <a:endParaRPr lang="zh-CN" altLang="en-US"/>
          </a:p>
        </p:txBody>
      </p:sp>
      <p:sp>
        <p:nvSpPr>
          <p:cNvPr id="3" name="页脚占位符 2">
            <a:extLst>
              <a:ext uri="{FF2B5EF4-FFF2-40B4-BE49-F238E27FC236}">
                <a16:creationId xmlns:a16="http://schemas.microsoft.com/office/drawing/2014/main" xmlns="" id="{1628DDC0-F8BF-473F-AD84-A2DC5BC58BC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516A27C0-742E-4418-AF19-09FA1F88085A}"/>
              </a:ext>
            </a:extLst>
          </p:cNvPr>
          <p:cNvSpPr>
            <a:spLocks noGrp="1"/>
          </p:cNvSpPr>
          <p:nvPr>
            <p:ph type="sldNum" sz="quarter" idx="12"/>
          </p:nvPr>
        </p:nvSpPr>
        <p:spPr/>
        <p:txBody>
          <a:bodyPr/>
          <a:lstStyle/>
          <a:p>
            <a:fld id="{6B83A1FA-06AB-4560-91DF-640C53519CC0}" type="slidenum">
              <a:rPr lang="zh-CN" altLang="en-US" smtClean="0"/>
              <a:t>‹#›</a:t>
            </a:fld>
            <a:endParaRPr lang="zh-CN" altLang="en-US"/>
          </a:p>
        </p:txBody>
      </p:sp>
    </p:spTree>
    <p:extLst>
      <p:ext uri="{BB962C8B-B14F-4D97-AF65-F5344CB8AC3E}">
        <p14:creationId xmlns:p14="http://schemas.microsoft.com/office/powerpoint/2010/main" val="301067595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3ADEB80-C274-4E50-B2C6-8FC2294C174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4617CC97-F094-460D-84D3-53B766DAE9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F530CC79-2C74-4E04-996E-23590A5A4A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F356050E-0ADE-4726-816A-97270A6824E1}"/>
              </a:ext>
            </a:extLst>
          </p:cNvPr>
          <p:cNvSpPr>
            <a:spLocks noGrp="1"/>
          </p:cNvSpPr>
          <p:nvPr>
            <p:ph type="dt" sz="half" idx="10"/>
          </p:nvPr>
        </p:nvSpPr>
        <p:spPr/>
        <p:txBody>
          <a:bodyPr/>
          <a:lstStyle/>
          <a:p>
            <a:fld id="{7ACFE092-F89F-40F2-A16D-7A021A241450}" type="datetimeFigureOut">
              <a:rPr lang="zh-CN" altLang="en-US" smtClean="0"/>
              <a:t>2023/8/3</a:t>
            </a:fld>
            <a:endParaRPr lang="zh-CN" altLang="en-US"/>
          </a:p>
        </p:txBody>
      </p:sp>
      <p:sp>
        <p:nvSpPr>
          <p:cNvPr id="6" name="页脚占位符 5">
            <a:extLst>
              <a:ext uri="{FF2B5EF4-FFF2-40B4-BE49-F238E27FC236}">
                <a16:creationId xmlns:a16="http://schemas.microsoft.com/office/drawing/2014/main" xmlns="" id="{1B1D67F3-176C-4124-9499-91445A295B4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C5188C0B-211A-4102-B01E-A5415364B63B}"/>
              </a:ext>
            </a:extLst>
          </p:cNvPr>
          <p:cNvSpPr>
            <a:spLocks noGrp="1"/>
          </p:cNvSpPr>
          <p:nvPr>
            <p:ph type="sldNum" sz="quarter" idx="12"/>
          </p:nvPr>
        </p:nvSpPr>
        <p:spPr/>
        <p:txBody>
          <a:bodyPr/>
          <a:lstStyle/>
          <a:p>
            <a:fld id="{6B83A1FA-06AB-4560-91DF-640C53519CC0}" type="slidenum">
              <a:rPr lang="zh-CN" altLang="en-US" smtClean="0"/>
              <a:t>‹#›</a:t>
            </a:fld>
            <a:endParaRPr lang="zh-CN" altLang="en-US"/>
          </a:p>
        </p:txBody>
      </p:sp>
    </p:spTree>
    <p:extLst>
      <p:ext uri="{BB962C8B-B14F-4D97-AF65-F5344CB8AC3E}">
        <p14:creationId xmlns:p14="http://schemas.microsoft.com/office/powerpoint/2010/main" val="69330228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C80C7A3-B375-4453-A52A-59B98BB8F9D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16E025A9-DA2F-49E3-84B0-6D89F36733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CF0852F0-72C3-46F0-9D62-4BB7957B8A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A7270169-ACD4-4E17-AC1C-0AAA361AE6DF}"/>
              </a:ext>
            </a:extLst>
          </p:cNvPr>
          <p:cNvSpPr>
            <a:spLocks noGrp="1"/>
          </p:cNvSpPr>
          <p:nvPr>
            <p:ph type="dt" sz="half" idx="10"/>
          </p:nvPr>
        </p:nvSpPr>
        <p:spPr/>
        <p:txBody>
          <a:bodyPr/>
          <a:lstStyle/>
          <a:p>
            <a:fld id="{7ACFE092-F89F-40F2-A16D-7A021A241450}" type="datetimeFigureOut">
              <a:rPr lang="zh-CN" altLang="en-US" smtClean="0"/>
              <a:t>2023/8/3</a:t>
            </a:fld>
            <a:endParaRPr lang="zh-CN" altLang="en-US"/>
          </a:p>
        </p:txBody>
      </p:sp>
      <p:sp>
        <p:nvSpPr>
          <p:cNvPr id="6" name="页脚占位符 5">
            <a:extLst>
              <a:ext uri="{FF2B5EF4-FFF2-40B4-BE49-F238E27FC236}">
                <a16:creationId xmlns:a16="http://schemas.microsoft.com/office/drawing/2014/main" xmlns="" id="{CD38694A-F68B-4167-A275-EA950E4E0FA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09229D77-EE94-48C5-8A28-45E83CE203B9}"/>
              </a:ext>
            </a:extLst>
          </p:cNvPr>
          <p:cNvSpPr>
            <a:spLocks noGrp="1"/>
          </p:cNvSpPr>
          <p:nvPr>
            <p:ph type="sldNum" sz="quarter" idx="12"/>
          </p:nvPr>
        </p:nvSpPr>
        <p:spPr/>
        <p:txBody>
          <a:bodyPr/>
          <a:lstStyle/>
          <a:p>
            <a:fld id="{6B83A1FA-06AB-4560-91DF-640C53519CC0}" type="slidenum">
              <a:rPr lang="zh-CN" altLang="en-US" smtClean="0"/>
              <a:t>‹#›</a:t>
            </a:fld>
            <a:endParaRPr lang="zh-CN" altLang="en-US"/>
          </a:p>
        </p:txBody>
      </p:sp>
    </p:spTree>
    <p:extLst>
      <p:ext uri="{BB962C8B-B14F-4D97-AF65-F5344CB8AC3E}">
        <p14:creationId xmlns:p14="http://schemas.microsoft.com/office/powerpoint/2010/main" val="181161329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99C59C8F-117F-42FF-9757-6BB01A6D53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60CE253B-4B18-4D8C-801F-CD10BBC010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C01AC983-41D3-4C17-803D-710E21DEBE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FE092-F89F-40F2-A16D-7A021A241450}" type="datetimeFigureOut">
              <a:rPr lang="zh-CN" altLang="en-US" smtClean="0"/>
              <a:t>2023/8/3</a:t>
            </a:fld>
            <a:endParaRPr lang="zh-CN" altLang="en-US"/>
          </a:p>
        </p:txBody>
      </p:sp>
      <p:sp>
        <p:nvSpPr>
          <p:cNvPr id="5" name="页脚占位符 4">
            <a:extLst>
              <a:ext uri="{FF2B5EF4-FFF2-40B4-BE49-F238E27FC236}">
                <a16:creationId xmlns:a16="http://schemas.microsoft.com/office/drawing/2014/main" xmlns="" id="{A18FF543-3978-4474-8716-814E94E0F7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77659F3C-8748-4CCC-82A0-0F8642A794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83A1FA-06AB-4560-91DF-640C53519CC0}" type="slidenum">
              <a:rPr lang="zh-CN" altLang="en-US" smtClean="0"/>
              <a:t>‹#›</a:t>
            </a:fld>
            <a:endParaRPr lang="zh-CN" altLang="en-US"/>
          </a:p>
        </p:txBody>
      </p:sp>
    </p:spTree>
    <p:extLst>
      <p:ext uri="{BB962C8B-B14F-4D97-AF65-F5344CB8AC3E}">
        <p14:creationId xmlns:p14="http://schemas.microsoft.com/office/powerpoint/2010/main" val="3209069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2.jp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图片包含 室内, 鲜花, 植物, 掌握&#10;&#10;已生成极高可信度的说明">
            <a:extLst>
              <a:ext uri="{FF2B5EF4-FFF2-40B4-BE49-F238E27FC236}">
                <a16:creationId xmlns:a16="http://schemas.microsoft.com/office/drawing/2014/main" xmlns="" id="{78833244-C955-43B2-B426-36B716C41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28972" flipH="1">
            <a:off x="6265248" y="2610670"/>
            <a:ext cx="3225800" cy="4161858"/>
          </a:xfrm>
          <a:prstGeom prst="rect">
            <a:avLst/>
          </a:prstGeom>
        </p:spPr>
      </p:pic>
      <p:pic>
        <p:nvPicPr>
          <p:cNvPr id="14" name="图片 13" descr="图片包含 植物&#10;&#10;已生成极高可信度的说明">
            <a:extLst>
              <a:ext uri="{FF2B5EF4-FFF2-40B4-BE49-F238E27FC236}">
                <a16:creationId xmlns:a16="http://schemas.microsoft.com/office/drawing/2014/main" xmlns="" id="{2BCA155A-DAE3-4B6A-89DF-0CE0BE5304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132151" flipH="1">
            <a:off x="1841045" y="-9071"/>
            <a:ext cx="5648325" cy="3733800"/>
          </a:xfrm>
          <a:prstGeom prst="rect">
            <a:avLst/>
          </a:prstGeom>
        </p:spPr>
      </p:pic>
      <p:pic>
        <p:nvPicPr>
          <p:cNvPr id="11" name="图片 10">
            <a:extLst>
              <a:ext uri="{FF2B5EF4-FFF2-40B4-BE49-F238E27FC236}">
                <a16:creationId xmlns:a16="http://schemas.microsoft.com/office/drawing/2014/main" xmlns="" id="{1D1058A4-AC7D-44F5-948B-8004F9854FD7}"/>
              </a:ext>
            </a:extLst>
          </p:cNvPr>
          <p:cNvPicPr>
            <a:picLocks noChangeAspect="1"/>
          </p:cNvPicPr>
          <p:nvPr/>
        </p:nvPicPr>
        <p:blipFill rotWithShape="1">
          <a:blip r:embed="rId5">
            <a:extLst>
              <a:ext uri="{28A0092B-C50C-407E-A947-70E740481C1C}">
                <a14:useLocalDpi xmlns:a14="http://schemas.microsoft.com/office/drawing/2010/main" val="0"/>
              </a:ext>
            </a:extLst>
          </a:blip>
          <a:srcRect l="32738" r="37500"/>
          <a:stretch/>
        </p:blipFill>
        <p:spPr>
          <a:xfrm rot="16200000">
            <a:off x="4294852" y="-1497726"/>
            <a:ext cx="3628571" cy="9853449"/>
          </a:xfrm>
          <a:prstGeom prst="rect">
            <a:avLst/>
          </a:prstGeom>
          <a:effectLst>
            <a:outerShdw blurRad="50800" dist="38100" dir="2700000" algn="tl" rotWithShape="0">
              <a:prstClr val="black">
                <a:alpha val="40000"/>
              </a:prstClr>
            </a:outerShdw>
          </a:effectLst>
        </p:spPr>
      </p:pic>
      <p:pic>
        <p:nvPicPr>
          <p:cNvPr id="15" name="图片 14">
            <a:extLst>
              <a:ext uri="{FF2B5EF4-FFF2-40B4-BE49-F238E27FC236}">
                <a16:creationId xmlns:a16="http://schemas.microsoft.com/office/drawing/2014/main" xmlns="" id="{9A112A17-CBD9-4404-8DF1-8F01951525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5393" y="5697505"/>
            <a:ext cx="3381829" cy="963639"/>
          </a:xfrm>
          <a:prstGeom prst="rect">
            <a:avLst/>
          </a:prstGeom>
        </p:spPr>
      </p:pic>
      <p:pic>
        <p:nvPicPr>
          <p:cNvPr id="16" name="图片 15" descr="图片包含 浅色&#10;&#10;已生成高可信度的说明">
            <a:extLst>
              <a:ext uri="{FF2B5EF4-FFF2-40B4-BE49-F238E27FC236}">
                <a16:creationId xmlns:a16="http://schemas.microsoft.com/office/drawing/2014/main" xmlns="" id="{3DE085D6-5FD2-476D-AB01-BB5736C8A0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47222" y="401735"/>
            <a:ext cx="578239" cy="602332"/>
          </a:xfrm>
          <a:prstGeom prst="rect">
            <a:avLst/>
          </a:prstGeom>
        </p:spPr>
      </p:pic>
      <p:sp>
        <p:nvSpPr>
          <p:cNvPr id="2" name="TextBox 1"/>
          <p:cNvSpPr txBox="1"/>
          <p:nvPr/>
        </p:nvSpPr>
        <p:spPr>
          <a:xfrm>
            <a:off x="1481958" y="2081048"/>
            <a:ext cx="9285889" cy="2400657"/>
          </a:xfrm>
          <a:prstGeom prst="rect">
            <a:avLst/>
          </a:prstGeom>
          <a:noFill/>
        </p:spPr>
        <p:txBody>
          <a:bodyPr wrap="square" rtlCol="0">
            <a:spAutoFit/>
          </a:bodyPr>
          <a:lstStyle/>
          <a:p>
            <a:pPr algn="ctr"/>
            <a:r>
              <a:rPr lang="en-US" sz="6600" dirty="0" smtClean="0">
                <a:solidFill>
                  <a:srgbClr val="C00000"/>
                </a:solidFill>
                <a:latin typeface="#9Slide03 SVNAguda Black" pitchFamily="2" charset="0"/>
                <a:cs typeface="#9Slide03 SVNAguda Black" pitchFamily="2" charset="0"/>
              </a:rPr>
              <a:t>CHÍ KHÍ ANH HÙNG</a:t>
            </a:r>
          </a:p>
          <a:p>
            <a:pPr algn="r"/>
            <a:endParaRPr lang="en-US" sz="4800" dirty="0">
              <a:solidFill>
                <a:srgbClr val="FF0000"/>
              </a:solidFill>
              <a:latin typeface="#9Slide03 Encode SeEx Black" pitchFamily="2" charset="0"/>
              <a:cs typeface="Times New Roman" pitchFamily="18" charset="0"/>
            </a:endParaRPr>
          </a:p>
          <a:p>
            <a:pPr algn="r"/>
            <a:r>
              <a:rPr lang="en-US" sz="3600" b="1" i="1" dirty="0" err="1" smtClean="0">
                <a:solidFill>
                  <a:schemeClr val="accent6">
                    <a:lumMod val="50000"/>
                  </a:schemeClr>
                </a:solidFill>
                <a:latin typeface="Times New Roman" pitchFamily="18" charset="0"/>
                <a:cs typeface="Times New Roman" pitchFamily="18" charset="0"/>
              </a:rPr>
              <a:t>Nguyễn</a:t>
            </a:r>
            <a:r>
              <a:rPr lang="en-US" sz="3600" b="1" i="1" dirty="0" smtClean="0">
                <a:solidFill>
                  <a:schemeClr val="accent6">
                    <a:lumMod val="50000"/>
                  </a:schemeClr>
                </a:solidFill>
                <a:latin typeface="Times New Roman" pitchFamily="18" charset="0"/>
                <a:cs typeface="Times New Roman" pitchFamily="18" charset="0"/>
              </a:rPr>
              <a:t> </a:t>
            </a:r>
            <a:r>
              <a:rPr lang="en-US" sz="3600" b="1" i="1" dirty="0" err="1" smtClean="0">
                <a:solidFill>
                  <a:schemeClr val="accent6">
                    <a:lumMod val="50000"/>
                  </a:schemeClr>
                </a:solidFill>
                <a:latin typeface="Times New Roman" pitchFamily="18" charset="0"/>
                <a:cs typeface="Times New Roman" pitchFamily="18" charset="0"/>
              </a:rPr>
              <a:t>Công</a:t>
            </a:r>
            <a:r>
              <a:rPr lang="en-US" sz="3600" b="1" i="1" dirty="0" smtClean="0">
                <a:solidFill>
                  <a:schemeClr val="accent6">
                    <a:lumMod val="50000"/>
                  </a:schemeClr>
                </a:solidFill>
                <a:latin typeface="Times New Roman" pitchFamily="18" charset="0"/>
                <a:cs typeface="Times New Roman" pitchFamily="18" charset="0"/>
              </a:rPr>
              <a:t> </a:t>
            </a:r>
            <a:r>
              <a:rPr lang="en-US" sz="3600" b="1" i="1" dirty="0" err="1" smtClean="0">
                <a:solidFill>
                  <a:schemeClr val="accent6">
                    <a:lumMod val="50000"/>
                  </a:schemeClr>
                </a:solidFill>
                <a:latin typeface="Times New Roman" pitchFamily="18" charset="0"/>
                <a:cs typeface="Times New Roman" pitchFamily="18" charset="0"/>
              </a:rPr>
              <a:t>Trứ</a:t>
            </a:r>
            <a:endParaRPr lang="en-US" sz="3600" b="1" i="1" dirty="0">
              <a:solidFill>
                <a:schemeClr val="accent6">
                  <a:lumMod val="50000"/>
                </a:schemeClr>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9434019">
            <a:off x="1324803" y="3799097"/>
            <a:ext cx="2089555" cy="255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7985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植物&#10;&#10;已生成极高可信度的说明">
            <a:extLst>
              <a:ext uri="{FF2B5EF4-FFF2-40B4-BE49-F238E27FC236}">
                <a16:creationId xmlns:a16="http://schemas.microsoft.com/office/drawing/2014/main" xmlns="" id="{71273EC2-54C3-45D7-AA46-3D11DB405B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682990" flipH="1">
            <a:off x="5983896" y="1746079"/>
            <a:ext cx="5358162" cy="3541989"/>
          </a:xfrm>
          <a:prstGeom prst="rect">
            <a:avLst/>
          </a:prstGeom>
        </p:spPr>
      </p:pic>
      <p:sp>
        <p:nvSpPr>
          <p:cNvPr id="2" name="矩形 1">
            <a:extLst>
              <a:ext uri="{FF2B5EF4-FFF2-40B4-BE49-F238E27FC236}">
                <a16:creationId xmlns:a16="http://schemas.microsoft.com/office/drawing/2014/main" xmlns="" id="{5F48BE2A-B151-4ECE-8DB0-0993075475FA}"/>
              </a:ext>
            </a:extLst>
          </p:cNvPr>
          <p:cNvSpPr/>
          <p:nvPr/>
        </p:nvSpPr>
        <p:spPr>
          <a:xfrm flipH="1">
            <a:off x="2565400" y="2093293"/>
            <a:ext cx="6832600" cy="3467404"/>
          </a:xfrm>
          <a:prstGeom prst="rect">
            <a:avLst/>
          </a:prstGeom>
          <a:blipFill dpi="0" rotWithShape="1">
            <a:blip r:embed="rId4"/>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图片包含 户外, 霉菌&#10;&#10;已生成高可信度的说明">
            <a:extLst>
              <a:ext uri="{FF2B5EF4-FFF2-40B4-BE49-F238E27FC236}">
                <a16:creationId xmlns:a16="http://schemas.microsoft.com/office/drawing/2014/main" xmlns="" id="{2CB08A1F-E0F2-47D2-A6F1-5DB3C2A941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923810">
            <a:off x="1500498" y="4423866"/>
            <a:ext cx="2464534" cy="2588797"/>
          </a:xfrm>
          <a:prstGeom prst="rect">
            <a:avLst/>
          </a:prstGeom>
        </p:spPr>
      </p:pic>
      <p:sp>
        <p:nvSpPr>
          <p:cNvPr id="7" name="TextBox 6"/>
          <p:cNvSpPr txBox="1"/>
          <p:nvPr/>
        </p:nvSpPr>
        <p:spPr>
          <a:xfrm>
            <a:off x="2839145" y="2409753"/>
            <a:ext cx="6285110" cy="2554545"/>
          </a:xfrm>
          <a:prstGeom prst="rect">
            <a:avLst/>
          </a:prstGeom>
          <a:noFill/>
        </p:spPr>
        <p:txBody>
          <a:bodyPr wrap="square" rtlCol="0">
            <a:spAutoFit/>
          </a:bodyPr>
          <a:lstStyle/>
          <a:p>
            <a:pPr indent="393700" algn="just"/>
            <a:r>
              <a:rPr lang="en-US" sz="3200" b="1" dirty="0" err="1" smtClean="0">
                <a:latin typeface="Times New Roman" pitchFamily="18" charset="0"/>
                <a:cs typeface="Times New Roman" pitchFamily="18" charset="0"/>
              </a:rPr>
              <a:t>Em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có</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suy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nghĩ</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gì</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về</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quan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niệm</a:t>
            </a:r>
            <a:r>
              <a:rPr lang="en-US" sz="3200" b="1" dirty="0" smtClean="0">
                <a:latin typeface="Times New Roman" pitchFamily="18" charset="0"/>
                <a:cs typeface="Times New Roman" pitchFamily="18" charset="0"/>
              </a:rPr>
              <a:t>:  </a:t>
            </a:r>
            <a:r>
              <a:rPr lang="en-US" sz="3200" b="1" i="1" dirty="0" err="1">
                <a:latin typeface="Times New Roman" pitchFamily="18" charset="0"/>
                <a:cs typeface="Times New Roman" pitchFamily="18" charset="0"/>
              </a:rPr>
              <a:t>Không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phải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ai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cũng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có</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thể</a:t>
            </a:r>
            <a:r>
              <a:rPr lang="en-US" sz="3200" b="1" i="1" dirty="0">
                <a:latin typeface="Times New Roman" pitchFamily="18" charset="0"/>
                <a:cs typeface="Times New Roman" pitchFamily="18" charset="0"/>
              </a:rPr>
              <a:t> </a:t>
            </a:r>
            <a:r>
              <a:rPr lang="en-US" sz="3200" b="1" i="1" dirty="0" smtClean="0">
                <a:latin typeface="Times New Roman" pitchFamily="18" charset="0"/>
                <a:cs typeface="Times New Roman" pitchFamily="18" charset="0"/>
              </a:rPr>
              <a:t/>
            </a:r>
            <a:br>
              <a:rPr lang="en-US" sz="3200" b="1" i="1" dirty="0" smtClean="0">
                <a:latin typeface="Times New Roman" pitchFamily="18" charset="0"/>
                <a:cs typeface="Times New Roman" pitchFamily="18" charset="0"/>
              </a:rPr>
            </a:br>
            <a:r>
              <a:rPr lang="en-US" sz="3200" b="1" i="1" dirty="0" err="1" smtClean="0">
                <a:latin typeface="Times New Roman" pitchFamily="18" charset="0"/>
                <a:cs typeface="Times New Roman" pitchFamily="18" charset="0"/>
              </a:rPr>
              <a:t>trở</a:t>
            </a:r>
            <a:r>
              <a:rPr lang="en-US" sz="3200" b="1" i="1" dirty="0" smtClean="0">
                <a:latin typeface="Times New Roman" pitchFamily="18" charset="0"/>
                <a:cs typeface="Times New Roman" pitchFamily="18" charset="0"/>
              </a:rPr>
              <a:t> </a:t>
            </a:r>
            <a:r>
              <a:rPr lang="en-US" sz="3200" b="1" i="1" dirty="0" err="1">
                <a:latin typeface="Times New Roman" pitchFamily="18" charset="0"/>
                <a:cs typeface="Times New Roman" pitchFamily="18" charset="0"/>
              </a:rPr>
              <a:t>thành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anh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hùng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nhưng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đã</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là</a:t>
            </a:r>
            <a:r>
              <a:rPr lang="en-US" sz="3200" b="1" i="1" dirty="0">
                <a:latin typeface="Times New Roman" pitchFamily="18" charset="0"/>
                <a:cs typeface="Times New Roman" pitchFamily="18" charset="0"/>
              </a:rPr>
              <a:t> con </a:t>
            </a:r>
            <a:r>
              <a:rPr lang="en-US" sz="3200" b="1" i="1" dirty="0" err="1">
                <a:latin typeface="Times New Roman" pitchFamily="18" charset="0"/>
                <a:cs typeface="Times New Roman" pitchFamily="18" charset="0"/>
              </a:rPr>
              <a:t>người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ai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cũng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có</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thể</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có</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và</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nuôi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dưỡng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chí</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anh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hùng</a:t>
            </a:r>
            <a:r>
              <a:rPr lang="en-US" sz="3200" b="1" i="1" dirty="0">
                <a:latin typeface="Times New Roman" pitchFamily="18" charset="0"/>
                <a:cs typeface="Times New Roman" pitchFamily="18" charset="0"/>
              </a:rPr>
              <a:t>”. </a:t>
            </a:r>
            <a:endParaRPr lang="en-US" sz="3200" b="1" dirty="0">
              <a:latin typeface="Times New Roman" pitchFamily="18" charset="0"/>
              <a:cs typeface="Times New Roman" pitchFamily="18" charset="0"/>
            </a:endParaRPr>
          </a:p>
        </p:txBody>
      </p:sp>
      <p:sp>
        <p:nvSpPr>
          <p:cNvPr id="9" name="TextBox 8"/>
          <p:cNvSpPr txBox="1"/>
          <p:nvPr/>
        </p:nvSpPr>
        <p:spPr>
          <a:xfrm>
            <a:off x="0" y="0"/>
            <a:ext cx="10104072" cy="707886"/>
          </a:xfrm>
          <a:prstGeom prst="rect">
            <a:avLst/>
          </a:prstGeom>
          <a:noFill/>
        </p:spPr>
        <p:txBody>
          <a:bodyPr wrap="square" rtlCol="0">
            <a:spAutoFit/>
          </a:bodyPr>
          <a:lstStyle/>
          <a:p>
            <a:r>
              <a:rPr lang="en-US" sz="4000" b="1" dirty="0">
                <a:solidFill>
                  <a:srgbClr val="C00000"/>
                </a:solidFill>
                <a:latin typeface="Times New Roman" pitchFamily="18" charset="0"/>
                <a:cs typeface="Times New Roman" pitchFamily="18" charset="0"/>
              </a:rPr>
              <a:t>II. KHÁM PHÁ VĂN BẢN</a:t>
            </a:r>
          </a:p>
        </p:txBody>
      </p:sp>
      <p:sp>
        <p:nvSpPr>
          <p:cNvPr id="10" name="TextBox 9"/>
          <p:cNvSpPr txBox="1"/>
          <p:nvPr/>
        </p:nvSpPr>
        <p:spPr>
          <a:xfrm>
            <a:off x="867103" y="722089"/>
            <a:ext cx="6006663" cy="646331"/>
          </a:xfrm>
          <a:prstGeom prst="rect">
            <a:avLst/>
          </a:prstGeom>
          <a:blipFill>
            <a:blip r:embed="rId6"/>
            <a:tile tx="0" ty="0" sx="100000" sy="100000" flip="none" algn="tl"/>
          </a:blipFill>
        </p:spPr>
        <p:txBody>
          <a:bodyPr wrap="square" rtlCol="0">
            <a:spAutoFit/>
          </a:bodyPr>
          <a:lstStyle/>
          <a:p>
            <a:pPr algn="ctr"/>
            <a:r>
              <a:rPr lang="en-US" sz="3600" b="1" smtClean="0">
                <a:solidFill>
                  <a:schemeClr val="accent2">
                    <a:lumMod val="50000"/>
                  </a:schemeClr>
                </a:solidFill>
                <a:latin typeface="Times New Roman" pitchFamily="18" charset="0"/>
                <a:cs typeface="Times New Roman" pitchFamily="18" charset="0"/>
              </a:rPr>
              <a:t>3. Nuôi </a:t>
            </a:r>
            <a:r>
              <a:rPr lang="en-US" sz="3600" b="1" dirty="0" err="1" smtClean="0">
                <a:solidFill>
                  <a:schemeClr val="accent2">
                    <a:lumMod val="50000"/>
                  </a:schemeClr>
                </a:solidFill>
                <a:latin typeface="Times New Roman" pitchFamily="18" charset="0"/>
                <a:cs typeface="Times New Roman" pitchFamily="18" charset="0"/>
              </a:rPr>
              <a:t>dưỡng</a:t>
            </a:r>
            <a:r>
              <a:rPr lang="en-US" sz="3600" b="1" dirty="0" smtClean="0">
                <a:solidFill>
                  <a:schemeClr val="accent2">
                    <a:lumMod val="50000"/>
                  </a:schemeClr>
                </a:solidFill>
                <a:latin typeface="Times New Roman" pitchFamily="18" charset="0"/>
                <a:cs typeface="Times New Roman" pitchFamily="18" charset="0"/>
              </a:rPr>
              <a:t> </a:t>
            </a:r>
            <a:r>
              <a:rPr lang="en-US" sz="3600" b="1" dirty="0" err="1" smtClean="0">
                <a:solidFill>
                  <a:schemeClr val="accent2">
                    <a:lumMod val="50000"/>
                  </a:schemeClr>
                </a:solidFill>
                <a:latin typeface="Times New Roman" pitchFamily="18" charset="0"/>
                <a:cs typeface="Times New Roman" pitchFamily="18" charset="0"/>
              </a:rPr>
              <a:t>chí</a:t>
            </a:r>
            <a:r>
              <a:rPr lang="en-US" sz="3600" b="1" dirty="0" smtClean="0">
                <a:solidFill>
                  <a:schemeClr val="accent2">
                    <a:lumMod val="50000"/>
                  </a:schemeClr>
                </a:solidFill>
                <a:latin typeface="Times New Roman" pitchFamily="18" charset="0"/>
                <a:cs typeface="Times New Roman" pitchFamily="18" charset="0"/>
              </a:rPr>
              <a:t> </a:t>
            </a:r>
            <a:r>
              <a:rPr lang="en-US" sz="3600" b="1" dirty="0" err="1" smtClean="0">
                <a:solidFill>
                  <a:schemeClr val="accent2">
                    <a:lumMod val="50000"/>
                  </a:schemeClr>
                </a:solidFill>
                <a:latin typeface="Times New Roman" pitchFamily="18" charset="0"/>
                <a:cs typeface="Times New Roman" pitchFamily="18" charset="0"/>
              </a:rPr>
              <a:t>anh</a:t>
            </a:r>
            <a:r>
              <a:rPr lang="en-US" sz="3600" b="1" dirty="0" smtClean="0">
                <a:solidFill>
                  <a:schemeClr val="accent2">
                    <a:lumMod val="50000"/>
                  </a:schemeClr>
                </a:solidFill>
                <a:latin typeface="Times New Roman" pitchFamily="18" charset="0"/>
                <a:cs typeface="Times New Roman" pitchFamily="18" charset="0"/>
              </a:rPr>
              <a:t> </a:t>
            </a:r>
            <a:r>
              <a:rPr lang="en-US" sz="3600" b="1" dirty="0" err="1" smtClean="0">
                <a:solidFill>
                  <a:schemeClr val="accent2">
                    <a:lumMod val="50000"/>
                  </a:schemeClr>
                </a:solidFill>
                <a:latin typeface="Times New Roman" pitchFamily="18" charset="0"/>
                <a:cs typeface="Times New Roman" pitchFamily="18" charset="0"/>
              </a:rPr>
              <a:t>hùng</a:t>
            </a:r>
            <a:endParaRPr lang="vi-VN" sz="3600" b="1" dirty="0" smtClean="0">
              <a:solidFill>
                <a:schemeClr val="accent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36892831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植物&#10;&#10;已生成极高可信度的说明">
            <a:extLst>
              <a:ext uri="{FF2B5EF4-FFF2-40B4-BE49-F238E27FC236}">
                <a16:creationId xmlns:a16="http://schemas.microsoft.com/office/drawing/2014/main" xmlns="" id="{71273EC2-54C3-45D7-AA46-3D11DB405B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682990" flipH="1">
            <a:off x="7182076" y="1458119"/>
            <a:ext cx="5358162" cy="3541989"/>
          </a:xfrm>
          <a:prstGeom prst="rect">
            <a:avLst/>
          </a:prstGeom>
        </p:spPr>
      </p:pic>
      <p:sp>
        <p:nvSpPr>
          <p:cNvPr id="2" name="矩形 1">
            <a:extLst>
              <a:ext uri="{FF2B5EF4-FFF2-40B4-BE49-F238E27FC236}">
                <a16:creationId xmlns:a16="http://schemas.microsoft.com/office/drawing/2014/main" xmlns="" id="{5F48BE2A-B151-4ECE-8DB0-0993075475FA}"/>
              </a:ext>
            </a:extLst>
          </p:cNvPr>
          <p:cNvSpPr/>
          <p:nvPr/>
        </p:nvSpPr>
        <p:spPr>
          <a:xfrm flipH="1">
            <a:off x="1623848" y="2093293"/>
            <a:ext cx="8480224" cy="3467404"/>
          </a:xfrm>
          <a:prstGeom prst="rect">
            <a:avLst/>
          </a:prstGeom>
          <a:blipFill dpi="0" rotWithShape="1">
            <a:blip r:embed="rId4"/>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图片包含 户外, 霉菌&#10;&#10;已生成高可信度的说明">
            <a:extLst>
              <a:ext uri="{FF2B5EF4-FFF2-40B4-BE49-F238E27FC236}">
                <a16:creationId xmlns:a16="http://schemas.microsoft.com/office/drawing/2014/main" xmlns="" id="{2CB08A1F-E0F2-47D2-A6F1-5DB3C2A941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923810">
            <a:off x="633395" y="4529694"/>
            <a:ext cx="2464534" cy="2588797"/>
          </a:xfrm>
          <a:prstGeom prst="rect">
            <a:avLst/>
          </a:prstGeom>
        </p:spPr>
      </p:pic>
      <p:sp>
        <p:nvSpPr>
          <p:cNvPr id="7" name="TextBox 6"/>
          <p:cNvSpPr txBox="1"/>
          <p:nvPr/>
        </p:nvSpPr>
        <p:spPr>
          <a:xfrm>
            <a:off x="2103884" y="2303501"/>
            <a:ext cx="7520152" cy="3046988"/>
          </a:xfrm>
          <a:prstGeom prst="rect">
            <a:avLst/>
          </a:prstGeom>
          <a:noFill/>
        </p:spPr>
        <p:txBody>
          <a:bodyPr wrap="square" rtlCol="0">
            <a:spAutoFit/>
          </a:bodyPr>
          <a:lstStyle/>
          <a:p>
            <a:pPr indent="393700" algn="just"/>
            <a:r>
              <a:rPr lang="vi-VN" sz="3200" b="1" dirty="0">
                <a:latin typeface="Times New Roman" pitchFamily="18" charset="0"/>
                <a:cs typeface="Times New Roman" pitchFamily="18" charset="0"/>
              </a:rPr>
              <a:t>Đây là quan niệm đúng bởi để </a:t>
            </a:r>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vi-VN" sz="3200" b="1" dirty="0" smtClean="0">
                <a:latin typeface="Times New Roman" pitchFamily="18" charset="0"/>
                <a:cs typeface="Times New Roman" pitchFamily="18" charset="0"/>
              </a:rPr>
              <a:t>nuôi </a:t>
            </a:r>
            <a:r>
              <a:rPr lang="vi-VN" sz="3200" b="1" dirty="0">
                <a:latin typeface="Times New Roman" pitchFamily="18" charset="0"/>
                <a:cs typeface="Times New Roman" pitchFamily="18" charset="0"/>
              </a:rPr>
              <a:t>dưỡng “chí anh hùng” của bản thân là một lẽ sống ý nghĩa, lẽ sống ấy giúp </a:t>
            </a:r>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vi-VN" sz="3200" b="1" dirty="0" smtClean="0">
                <a:latin typeface="Times New Roman" pitchFamily="18" charset="0"/>
                <a:cs typeface="Times New Roman" pitchFamily="18" charset="0"/>
              </a:rPr>
              <a:t>con </a:t>
            </a:r>
            <a:r>
              <a:rPr lang="vi-VN" sz="3200" b="1" dirty="0">
                <a:latin typeface="Times New Roman" pitchFamily="18" charset="0"/>
                <a:cs typeface="Times New Roman" pitchFamily="18" charset="0"/>
              </a:rPr>
              <a:t>người ta sống tốt và hoàn thiện </a:t>
            </a:r>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vi-VN" sz="3200" b="1" dirty="0" smtClean="0">
                <a:latin typeface="Times New Roman" pitchFamily="18" charset="0"/>
                <a:cs typeface="Times New Roman" pitchFamily="18" charset="0"/>
              </a:rPr>
              <a:t>bản </a:t>
            </a:r>
            <a:r>
              <a:rPr lang="vi-VN" sz="3200" b="1" dirty="0">
                <a:latin typeface="Times New Roman" pitchFamily="18" charset="0"/>
                <a:cs typeface="Times New Roman" pitchFamily="18" charset="0"/>
              </a:rPr>
              <a:t>thân từ đó có thể phát triển bản thân thành con người có ích hơn cho xã hội.</a:t>
            </a:r>
            <a:endParaRPr lang="en-US" sz="3200" b="1" dirty="0">
              <a:latin typeface="Times New Roman" pitchFamily="18" charset="0"/>
              <a:cs typeface="Times New Roman" pitchFamily="18" charset="0"/>
            </a:endParaRPr>
          </a:p>
        </p:txBody>
      </p:sp>
      <p:sp>
        <p:nvSpPr>
          <p:cNvPr id="9" name="TextBox 8"/>
          <p:cNvSpPr txBox="1"/>
          <p:nvPr/>
        </p:nvSpPr>
        <p:spPr>
          <a:xfrm>
            <a:off x="0" y="0"/>
            <a:ext cx="10104072" cy="707886"/>
          </a:xfrm>
          <a:prstGeom prst="rect">
            <a:avLst/>
          </a:prstGeom>
          <a:noFill/>
        </p:spPr>
        <p:txBody>
          <a:bodyPr wrap="square" rtlCol="0">
            <a:spAutoFit/>
          </a:bodyPr>
          <a:lstStyle/>
          <a:p>
            <a:r>
              <a:rPr lang="en-US" sz="4000" b="1" dirty="0">
                <a:solidFill>
                  <a:srgbClr val="C00000"/>
                </a:solidFill>
                <a:latin typeface="Times New Roman" pitchFamily="18" charset="0"/>
                <a:cs typeface="Times New Roman" pitchFamily="18" charset="0"/>
              </a:rPr>
              <a:t>II. KHÁM PHÁ VĂN BẢN</a:t>
            </a:r>
          </a:p>
        </p:txBody>
      </p:sp>
      <p:sp>
        <p:nvSpPr>
          <p:cNvPr id="10" name="TextBox 9"/>
          <p:cNvSpPr txBox="1"/>
          <p:nvPr/>
        </p:nvSpPr>
        <p:spPr>
          <a:xfrm>
            <a:off x="867103" y="722089"/>
            <a:ext cx="6006663" cy="646331"/>
          </a:xfrm>
          <a:prstGeom prst="rect">
            <a:avLst/>
          </a:prstGeom>
          <a:blipFill>
            <a:blip r:embed="rId6"/>
            <a:tile tx="0" ty="0" sx="100000" sy="100000" flip="none" algn="tl"/>
          </a:blipFill>
        </p:spPr>
        <p:txBody>
          <a:bodyPr wrap="square" rtlCol="0">
            <a:spAutoFit/>
          </a:bodyPr>
          <a:lstStyle/>
          <a:p>
            <a:pPr algn="ctr"/>
            <a:r>
              <a:rPr lang="en-US" sz="3600" b="1" smtClean="0">
                <a:solidFill>
                  <a:schemeClr val="accent2">
                    <a:lumMod val="50000"/>
                  </a:schemeClr>
                </a:solidFill>
                <a:latin typeface="Times New Roman" pitchFamily="18" charset="0"/>
                <a:cs typeface="Times New Roman" pitchFamily="18" charset="0"/>
              </a:rPr>
              <a:t>3. Nuôi </a:t>
            </a:r>
            <a:r>
              <a:rPr lang="en-US" sz="3600" b="1" dirty="0" err="1" smtClean="0">
                <a:solidFill>
                  <a:schemeClr val="accent2">
                    <a:lumMod val="50000"/>
                  </a:schemeClr>
                </a:solidFill>
                <a:latin typeface="Times New Roman" pitchFamily="18" charset="0"/>
                <a:cs typeface="Times New Roman" pitchFamily="18" charset="0"/>
              </a:rPr>
              <a:t>dưỡng</a:t>
            </a:r>
            <a:r>
              <a:rPr lang="en-US" sz="3600" b="1" dirty="0" smtClean="0">
                <a:solidFill>
                  <a:schemeClr val="accent2">
                    <a:lumMod val="50000"/>
                  </a:schemeClr>
                </a:solidFill>
                <a:latin typeface="Times New Roman" pitchFamily="18" charset="0"/>
                <a:cs typeface="Times New Roman" pitchFamily="18" charset="0"/>
              </a:rPr>
              <a:t> </a:t>
            </a:r>
            <a:r>
              <a:rPr lang="en-US" sz="3600" b="1" dirty="0" err="1" smtClean="0">
                <a:solidFill>
                  <a:schemeClr val="accent2">
                    <a:lumMod val="50000"/>
                  </a:schemeClr>
                </a:solidFill>
                <a:latin typeface="Times New Roman" pitchFamily="18" charset="0"/>
                <a:cs typeface="Times New Roman" pitchFamily="18" charset="0"/>
              </a:rPr>
              <a:t>chí</a:t>
            </a:r>
            <a:r>
              <a:rPr lang="en-US" sz="3600" b="1" dirty="0" smtClean="0">
                <a:solidFill>
                  <a:schemeClr val="accent2">
                    <a:lumMod val="50000"/>
                  </a:schemeClr>
                </a:solidFill>
                <a:latin typeface="Times New Roman" pitchFamily="18" charset="0"/>
                <a:cs typeface="Times New Roman" pitchFamily="18" charset="0"/>
              </a:rPr>
              <a:t> </a:t>
            </a:r>
            <a:r>
              <a:rPr lang="en-US" sz="3600" b="1" dirty="0" err="1" smtClean="0">
                <a:solidFill>
                  <a:schemeClr val="accent2">
                    <a:lumMod val="50000"/>
                  </a:schemeClr>
                </a:solidFill>
                <a:latin typeface="Times New Roman" pitchFamily="18" charset="0"/>
                <a:cs typeface="Times New Roman" pitchFamily="18" charset="0"/>
              </a:rPr>
              <a:t>anh</a:t>
            </a:r>
            <a:r>
              <a:rPr lang="en-US" sz="3600" b="1" dirty="0" smtClean="0">
                <a:solidFill>
                  <a:schemeClr val="accent2">
                    <a:lumMod val="50000"/>
                  </a:schemeClr>
                </a:solidFill>
                <a:latin typeface="Times New Roman" pitchFamily="18" charset="0"/>
                <a:cs typeface="Times New Roman" pitchFamily="18" charset="0"/>
              </a:rPr>
              <a:t> </a:t>
            </a:r>
            <a:r>
              <a:rPr lang="en-US" sz="3600" b="1" dirty="0" err="1" smtClean="0">
                <a:solidFill>
                  <a:schemeClr val="accent2">
                    <a:lumMod val="50000"/>
                  </a:schemeClr>
                </a:solidFill>
                <a:latin typeface="Times New Roman" pitchFamily="18" charset="0"/>
                <a:cs typeface="Times New Roman" pitchFamily="18" charset="0"/>
              </a:rPr>
              <a:t>hùng</a:t>
            </a:r>
            <a:endParaRPr lang="vi-VN" sz="3600" b="1" dirty="0" smtClean="0">
              <a:solidFill>
                <a:schemeClr val="accent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5445030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户外, 地面, 人员, 建筑物&#10;&#10;已生成高可信度的说明">
            <a:extLst>
              <a:ext uri="{FF2B5EF4-FFF2-40B4-BE49-F238E27FC236}">
                <a16:creationId xmlns:a16="http://schemas.microsoft.com/office/drawing/2014/main" xmlns="" id="{EB0DE196-43FD-42EF-B35B-A419D3A770FB}"/>
              </a:ext>
            </a:extLst>
          </p:cNvPr>
          <p:cNvPicPr>
            <a:picLocks noChangeAspect="1"/>
          </p:cNvPicPr>
          <p:nvPr/>
        </p:nvPicPr>
        <p:blipFill rotWithShape="1">
          <a:blip r:embed="rId3">
            <a:extLst>
              <a:ext uri="{28A0092B-C50C-407E-A947-70E740481C1C}">
                <a14:useLocalDpi xmlns:a14="http://schemas.microsoft.com/office/drawing/2010/main" val="0"/>
              </a:ext>
            </a:extLst>
          </a:blip>
          <a:srcRect t="40535"/>
          <a:stretch/>
        </p:blipFill>
        <p:spPr>
          <a:xfrm>
            <a:off x="160920" y="898634"/>
            <a:ext cx="11742046" cy="5486400"/>
          </a:xfrm>
          <a:prstGeom prst="rect">
            <a:avLst/>
          </a:prstGeom>
        </p:spPr>
      </p:pic>
      <p:sp>
        <p:nvSpPr>
          <p:cNvPr id="2" name="TextBox 1"/>
          <p:cNvSpPr txBox="1"/>
          <p:nvPr/>
        </p:nvSpPr>
        <p:spPr>
          <a:xfrm>
            <a:off x="0" y="0"/>
            <a:ext cx="10104072" cy="707886"/>
          </a:xfrm>
          <a:prstGeom prst="rect">
            <a:avLst/>
          </a:prstGeom>
          <a:noFill/>
        </p:spPr>
        <p:txBody>
          <a:bodyPr wrap="square" rtlCol="0">
            <a:spAutoFit/>
          </a:bodyPr>
          <a:lstStyle/>
          <a:p>
            <a:r>
              <a:rPr lang="en-US" sz="4000" b="1" dirty="0" smtClean="0">
                <a:solidFill>
                  <a:srgbClr val="C00000"/>
                </a:solidFill>
                <a:latin typeface="Times New Roman" pitchFamily="18" charset="0"/>
                <a:cs typeface="Times New Roman" pitchFamily="18" charset="0"/>
              </a:rPr>
              <a:t>III. TỔNG KẾT</a:t>
            </a:r>
            <a:endParaRPr lang="en-US" sz="4000" b="1" dirty="0">
              <a:solidFill>
                <a:srgbClr val="C00000"/>
              </a:solidFill>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689016061"/>
              </p:ext>
            </p:extLst>
          </p:nvPr>
        </p:nvGraphicFramePr>
        <p:xfrm>
          <a:off x="472964" y="1986454"/>
          <a:ext cx="11130456" cy="3925615"/>
        </p:xfrm>
        <a:graphic>
          <a:graphicData uri="http://schemas.openxmlformats.org/drawingml/2006/table">
            <a:tbl>
              <a:tblPr firstRow="1" bandRow="1">
                <a:tableStyleId>{21E4AEA4-8DFA-4A89-87EB-49C32662AFE0}</a:tableStyleId>
              </a:tblPr>
              <a:tblGrid>
                <a:gridCol w="5817477"/>
                <a:gridCol w="5312979"/>
              </a:tblGrid>
              <a:tr h="10867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Tìm</a:t>
                      </a:r>
                      <a:r>
                        <a:rPr kumimoji="0" lang="en-US" sz="3200" b="1" i="0" u="none" strike="noStrike" kern="1200" cap="none" spc="0" normalizeH="0" baseline="0" noProof="0" dirty="0" smtClean="0">
                          <a:ln>
                            <a:noFill/>
                          </a:ln>
                          <a:solidFill>
                            <a:prstClr val="white"/>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hiểu</a:t>
                      </a:r>
                      <a:endParaRPr kumimoji="0" lang="en-US" sz="32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a:txBody>
                  <a:tcPr marL="0" marR="0" marT="0" marB="0" anchor="ctr"/>
                </a:tc>
                <a:tc>
                  <a:txBody>
                    <a:bodyPr/>
                    <a:lstStyle/>
                    <a:p>
                      <a:pPr algn="ctr"/>
                      <a:r>
                        <a:rPr lang="en-US" sz="3200" dirty="0" err="1" smtClean="0">
                          <a:latin typeface="Times New Roman" pitchFamily="18" charset="0"/>
                          <a:cs typeface="Times New Roman" pitchFamily="18" charset="0"/>
                        </a:rPr>
                        <a:t>Trả</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lời</a:t>
                      </a:r>
                      <a:endParaRPr lang="en-US" sz="3200" dirty="0">
                        <a:solidFill>
                          <a:schemeClr val="bg1"/>
                        </a:solidFill>
                        <a:latin typeface="Times New Roman" pitchFamily="18" charset="0"/>
                        <a:cs typeface="Times New Roman" pitchFamily="18" charset="0"/>
                      </a:endParaRPr>
                    </a:p>
                  </a:txBody>
                  <a:tcPr anchor="ctr"/>
                </a:tc>
              </a:tr>
              <a:tr h="1086719">
                <a:tc>
                  <a:txBody>
                    <a:bodyPr/>
                    <a:lstStyle/>
                    <a:p>
                      <a:pPr marL="0" indent="0" algn="ctr">
                        <a:lnSpc>
                          <a:spcPts val="1505"/>
                        </a:lnSpc>
                        <a:spcAft>
                          <a:spcPts val="0"/>
                        </a:spcAft>
                      </a:pPr>
                      <a:r>
                        <a:rPr lang="en-US" sz="2400" dirty="0" err="1" smtClean="0">
                          <a:effectLst/>
                          <a:latin typeface="Times New Roman" pitchFamily="18" charset="0"/>
                          <a:cs typeface="Times New Roman" pitchFamily="18" charset="0"/>
                        </a:rPr>
                        <a:t>Nội</a:t>
                      </a:r>
                      <a:r>
                        <a:rPr lang="en-US" sz="2400" baseline="0" dirty="0" smtClean="0">
                          <a:effectLst/>
                          <a:latin typeface="Times New Roman" pitchFamily="18" charset="0"/>
                          <a:cs typeface="Times New Roman" pitchFamily="18" charset="0"/>
                        </a:rPr>
                        <a:t> dung</a:t>
                      </a:r>
                      <a:endParaRPr lang="en-US" sz="2400" dirty="0">
                        <a:effectLst/>
                        <a:latin typeface="Times New Roman" pitchFamily="18" charset="0"/>
                        <a:ea typeface="Calibri"/>
                        <a:cs typeface="Times New Roman" pitchFamily="18" charset="0"/>
                      </a:endParaRPr>
                    </a:p>
                  </a:txBody>
                  <a:tcPr marL="0" marR="0" marT="0" marB="0" anchor="ctr"/>
                </a:tc>
                <a:tc>
                  <a:txBody>
                    <a:bodyPr/>
                    <a:lstStyle/>
                    <a:p>
                      <a:endParaRPr lang="en-US" sz="2400" dirty="0">
                        <a:latin typeface="+mj-lt"/>
                      </a:endParaRPr>
                    </a:p>
                  </a:txBody>
                  <a:tcPr/>
                </a:tc>
              </a:tr>
              <a:tr h="1752177">
                <a:tc>
                  <a:txBody>
                    <a:bodyPr/>
                    <a:lstStyle/>
                    <a:p>
                      <a:pPr marL="0" indent="0" algn="ctr">
                        <a:lnSpc>
                          <a:spcPct val="100000"/>
                        </a:lnSpc>
                        <a:spcAft>
                          <a:spcPts val="0"/>
                        </a:spcAft>
                      </a:pPr>
                      <a:r>
                        <a:rPr lang="en-US" sz="2400" dirty="0" err="1" smtClean="0">
                          <a:effectLst/>
                          <a:latin typeface="Times New Roman" pitchFamily="18" charset="0"/>
                          <a:cs typeface="Times New Roman" pitchFamily="18" charset="0"/>
                        </a:rPr>
                        <a:t>Nghệ</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thuật</a:t>
                      </a:r>
                      <a:endParaRPr lang="en-US" sz="2400" dirty="0">
                        <a:effectLst/>
                        <a:latin typeface="Times New Roman" pitchFamily="18" charset="0"/>
                        <a:ea typeface="Calibri"/>
                        <a:cs typeface="Times New Roman" pitchFamily="18" charset="0"/>
                      </a:endParaRPr>
                    </a:p>
                  </a:txBody>
                  <a:tcPr marL="0" marR="0" marT="0" marB="0" anchor="ctr"/>
                </a:tc>
                <a:tc>
                  <a:txBody>
                    <a:bodyPr/>
                    <a:lstStyle/>
                    <a:p>
                      <a:endParaRPr lang="en-US" sz="2400" dirty="0">
                        <a:latin typeface="+mj-lt"/>
                      </a:endParaRPr>
                    </a:p>
                  </a:txBody>
                  <a:tcPr/>
                </a:tc>
              </a:tr>
            </a:tbl>
          </a:graphicData>
        </a:graphic>
      </p:graphicFrame>
      <p:sp>
        <p:nvSpPr>
          <p:cNvPr id="7" name="TextBox 6"/>
          <p:cNvSpPr txBox="1"/>
          <p:nvPr/>
        </p:nvSpPr>
        <p:spPr>
          <a:xfrm>
            <a:off x="1831245" y="1035486"/>
            <a:ext cx="8401396" cy="707886"/>
          </a:xfrm>
          <a:prstGeom prst="rect">
            <a:avLst/>
          </a:prstGeom>
          <a:noFill/>
        </p:spPr>
        <p:txBody>
          <a:bodyPr wrap="square" rtlCol="0">
            <a:spAutoFit/>
          </a:bodyPr>
          <a:lstStyle/>
          <a:p>
            <a:pPr algn="ctr"/>
            <a:r>
              <a:rPr lang="en-US" sz="4000" b="1" dirty="0" smtClean="0">
                <a:solidFill>
                  <a:srgbClr val="FF0000"/>
                </a:solidFill>
                <a:latin typeface="Times New Roman" pitchFamily="18" charset="0"/>
                <a:cs typeface="Times New Roman" pitchFamily="18" charset="0"/>
              </a:rPr>
              <a:t>PHIẾU HỌC TẬP SỐ 4 </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542934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户外, 地面, 人员, 建筑物&#10;&#10;已生成高可信度的说明">
            <a:extLst>
              <a:ext uri="{FF2B5EF4-FFF2-40B4-BE49-F238E27FC236}">
                <a16:creationId xmlns:a16="http://schemas.microsoft.com/office/drawing/2014/main" xmlns="" id="{EB0DE196-43FD-42EF-B35B-A419D3A770FB}"/>
              </a:ext>
            </a:extLst>
          </p:cNvPr>
          <p:cNvPicPr>
            <a:picLocks noChangeAspect="1"/>
          </p:cNvPicPr>
          <p:nvPr/>
        </p:nvPicPr>
        <p:blipFill rotWithShape="1">
          <a:blip r:embed="rId3">
            <a:extLst>
              <a:ext uri="{28A0092B-C50C-407E-A947-70E740481C1C}">
                <a14:useLocalDpi xmlns:a14="http://schemas.microsoft.com/office/drawing/2010/main" val="0"/>
              </a:ext>
            </a:extLst>
          </a:blip>
          <a:srcRect t="40535"/>
          <a:stretch/>
        </p:blipFill>
        <p:spPr>
          <a:xfrm>
            <a:off x="160920" y="745708"/>
            <a:ext cx="11742046" cy="5970402"/>
          </a:xfrm>
          <a:prstGeom prst="rect">
            <a:avLst/>
          </a:prstGeom>
        </p:spPr>
      </p:pic>
      <p:sp>
        <p:nvSpPr>
          <p:cNvPr id="2" name="TextBox 1"/>
          <p:cNvSpPr txBox="1"/>
          <p:nvPr/>
        </p:nvSpPr>
        <p:spPr>
          <a:xfrm>
            <a:off x="0" y="0"/>
            <a:ext cx="10104072" cy="707886"/>
          </a:xfrm>
          <a:prstGeom prst="rect">
            <a:avLst/>
          </a:prstGeom>
          <a:noFill/>
        </p:spPr>
        <p:txBody>
          <a:bodyPr wrap="square" rtlCol="0">
            <a:spAutoFit/>
          </a:bodyPr>
          <a:lstStyle/>
          <a:p>
            <a:r>
              <a:rPr lang="en-US" sz="4000" b="1" dirty="0" smtClean="0">
                <a:solidFill>
                  <a:srgbClr val="C00000"/>
                </a:solidFill>
                <a:latin typeface="Times New Roman" pitchFamily="18" charset="0"/>
                <a:cs typeface="Times New Roman" pitchFamily="18" charset="0"/>
              </a:rPr>
              <a:t>III. TỔNG KẾT</a:t>
            </a:r>
            <a:endParaRPr lang="en-US" sz="4000" b="1" dirty="0">
              <a:solidFill>
                <a:srgbClr val="C00000"/>
              </a:solidFill>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120403715"/>
              </p:ext>
            </p:extLst>
          </p:nvPr>
        </p:nvGraphicFramePr>
        <p:xfrm>
          <a:off x="348475" y="1033429"/>
          <a:ext cx="11366936" cy="5394960"/>
        </p:xfrm>
        <a:graphic>
          <a:graphicData uri="http://schemas.openxmlformats.org/drawingml/2006/table">
            <a:tbl>
              <a:tblPr firstRow="1" bandRow="1">
                <a:tableStyleId>{21E4AEA4-8DFA-4A89-87EB-49C32662AFE0}</a:tableStyleId>
              </a:tblPr>
              <a:tblGrid>
                <a:gridCol w="2648606"/>
                <a:gridCol w="8718330"/>
              </a:tblGrid>
              <a:tr h="4256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Tìm</a:t>
                      </a:r>
                      <a:r>
                        <a:rPr kumimoji="0" lang="en-US" sz="2400" b="1" i="0" u="none" strike="noStrike" kern="1200" cap="none" spc="0" normalizeH="0" baseline="0" noProof="0" dirty="0" smtClean="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hiểu</a:t>
                      </a:r>
                      <a:endPar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a:txBody>
                  <a:tcPr marL="0" marR="0" marT="0" marB="0" anchor="ctr"/>
                </a:tc>
                <a:tc>
                  <a:txBody>
                    <a:bodyPr/>
                    <a:lstStyle/>
                    <a:p>
                      <a:pPr algn="ctr"/>
                      <a:r>
                        <a:rPr lang="en-US" sz="2400" dirty="0" err="1" smtClean="0">
                          <a:latin typeface="Times New Roman" pitchFamily="18" charset="0"/>
                          <a:cs typeface="Times New Roman" pitchFamily="18" charset="0"/>
                        </a:rPr>
                        <a:t>Trả</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lời</a:t>
                      </a:r>
                      <a:endParaRPr lang="en-US" sz="2400" dirty="0">
                        <a:solidFill>
                          <a:schemeClr val="bg1"/>
                        </a:solidFill>
                        <a:latin typeface="Times New Roman" pitchFamily="18" charset="0"/>
                        <a:cs typeface="Times New Roman" pitchFamily="18" charset="0"/>
                      </a:endParaRPr>
                    </a:p>
                  </a:txBody>
                  <a:tcPr anchor="ctr"/>
                </a:tc>
              </a:tr>
              <a:tr h="614855">
                <a:tc>
                  <a:txBody>
                    <a:bodyPr/>
                    <a:lstStyle/>
                    <a:p>
                      <a:pPr marL="0" indent="0" algn="ctr">
                        <a:lnSpc>
                          <a:spcPct val="100000"/>
                        </a:lnSpc>
                        <a:spcAft>
                          <a:spcPts val="0"/>
                        </a:spcAft>
                      </a:pPr>
                      <a:r>
                        <a:rPr lang="en-US" sz="2400" dirty="0" err="1" smtClean="0">
                          <a:effectLst/>
                          <a:latin typeface="Times New Roman" pitchFamily="18" charset="0"/>
                          <a:cs typeface="Times New Roman" pitchFamily="18" charset="0"/>
                        </a:rPr>
                        <a:t>Nội</a:t>
                      </a:r>
                      <a:r>
                        <a:rPr lang="en-US" sz="2400" baseline="0" dirty="0" smtClean="0">
                          <a:effectLst/>
                          <a:latin typeface="Times New Roman" pitchFamily="18" charset="0"/>
                          <a:cs typeface="Times New Roman" pitchFamily="18" charset="0"/>
                        </a:rPr>
                        <a:t> dung</a:t>
                      </a:r>
                      <a:endParaRPr lang="vi-VN" sz="2400" dirty="0" smtClean="0">
                        <a:effectLst/>
                        <a:latin typeface="Times New Roman" pitchFamily="18" charset="0"/>
                        <a:cs typeface="Times New Roman" pitchFamily="18" charset="0"/>
                      </a:endParaRPr>
                    </a:p>
                  </a:txBody>
                  <a:tcPr marL="0" marR="0" marT="0" marB="0" anchor="ctr"/>
                </a:tc>
                <a:tc>
                  <a:txBody>
                    <a:bodyPr/>
                    <a:lstStyle/>
                    <a:p>
                      <a:pPr marL="0" indent="457200" algn="just"/>
                      <a:r>
                        <a:rPr lang="vi-VN" sz="2400" dirty="0" smtClean="0">
                          <a:latin typeface="+mj-lt"/>
                        </a:rPr>
                        <a:t>Bài thơ “Chí khí anh hùng” của Nguyễn Công Trứ đã nói lên một cách hào hùng về chí nam nhi, nợ tàng bồng của kẻ sĩ trong xã hội phong kiến. Là đấng nam nhi thì phải có chí vẫy vùng quyết lập công, lập danh để tiếng thơm lưu danh ngàn đời. Nguyễn Công Trứ đã sống và hành động như một đấng trượng phu. Đặc biệt ông có công rất lớn trong việc di dân, lập ấp, khai khẩn đất hoang. Đó cũng chính là cách mà nhà thơ hiện thực hóa quan niệm của mình. </a:t>
                      </a:r>
                    </a:p>
                  </a:txBody>
                  <a:tcPr/>
                </a:tc>
              </a:tr>
              <a:tr h="501343">
                <a:tc>
                  <a:txBody>
                    <a:bodyPr/>
                    <a:lstStyle/>
                    <a:p>
                      <a:pPr marL="0" indent="0" algn="ctr">
                        <a:lnSpc>
                          <a:spcPct val="100000"/>
                        </a:lnSpc>
                        <a:spcAft>
                          <a:spcPts val="0"/>
                        </a:spcAft>
                      </a:pPr>
                      <a:r>
                        <a:rPr lang="en-US" sz="2400" dirty="0" err="1" smtClean="0">
                          <a:effectLst/>
                          <a:latin typeface="Times New Roman" pitchFamily="18" charset="0"/>
                          <a:cs typeface="Times New Roman" pitchFamily="18" charset="0"/>
                        </a:rPr>
                        <a:t>Nghệ</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thuật</a:t>
                      </a:r>
                      <a:endParaRPr lang="vi-VN" sz="2400" dirty="0" smtClean="0">
                        <a:effectLst/>
                        <a:latin typeface="Times New Roman" pitchFamily="18" charset="0"/>
                        <a:cs typeface="Times New Roman" pitchFamily="18" charset="0"/>
                      </a:endParaRPr>
                    </a:p>
                  </a:txBody>
                  <a:tcPr marL="0" marR="0" marT="0" marB="0" anchor="ctr"/>
                </a:tc>
                <a:tc>
                  <a:txBody>
                    <a:bodyPr/>
                    <a:lstStyle/>
                    <a:p>
                      <a:pPr marL="0" indent="0" algn="just">
                        <a:buFontTx/>
                        <a:buNone/>
                      </a:pPr>
                      <a:r>
                        <a:rPr lang="vi-VN" sz="2400" kern="1200" dirty="0" smtClean="0">
                          <a:solidFill>
                            <a:schemeClr val="dk1"/>
                          </a:solidFill>
                          <a:latin typeface="Times New Roman" pitchFamily="18" charset="0"/>
                          <a:ea typeface="+mn-ea"/>
                          <a:cs typeface="Times New Roman" pitchFamily="18" charset="0"/>
                        </a:rPr>
                        <a:t>- Giọng thơ lúc nhẹ nhàng, thư thái lúc hào hùng tràn đầy ý chí sau khi đã làm tròn nghĩa vụ với đời, đã trang trải hết nợ tang bồng.</a:t>
                      </a:r>
                    </a:p>
                    <a:p>
                      <a:pPr marL="0" indent="0" algn="just">
                        <a:buFontTx/>
                        <a:buNone/>
                      </a:pPr>
                      <a:r>
                        <a:rPr lang="vi-VN" sz="2400" kern="1200" dirty="0" smtClean="0">
                          <a:solidFill>
                            <a:schemeClr val="dk1"/>
                          </a:solidFill>
                          <a:latin typeface="Times New Roman" pitchFamily="18" charset="0"/>
                          <a:ea typeface="+mn-ea"/>
                          <a:cs typeface="Times New Roman" pitchFamily="18" charset="0"/>
                        </a:rPr>
                        <a:t>- Ngôn ngữ thơ trang trọng cổ kính. Hình tượng thơ mang tính chất ước lệ tượng trưng.</a:t>
                      </a:r>
                    </a:p>
                    <a:p>
                      <a:pPr marL="0" indent="0" algn="just">
                        <a:buFontTx/>
                        <a:buNone/>
                      </a:pPr>
                      <a:r>
                        <a:rPr lang="vi-VN" sz="2400" kern="1200" dirty="0" smtClean="0">
                          <a:solidFill>
                            <a:schemeClr val="dk1"/>
                          </a:solidFill>
                          <a:latin typeface="Times New Roman" pitchFamily="18" charset="0"/>
                          <a:ea typeface="+mn-ea"/>
                          <a:cs typeface="Times New Roman" pitchFamily="18" charset="0"/>
                        </a:rPr>
                        <a:t>- Nghệ thuật láy âm, điệp từ, luyến láy rất tài tình kết hợp các </a:t>
                      </a:r>
                      <a:r>
                        <a:rPr lang="en-US" sz="2400" kern="1200" dirty="0" smtClean="0">
                          <a:solidFill>
                            <a:schemeClr val="dk1"/>
                          </a:solidFill>
                          <a:latin typeface="Times New Roman" pitchFamily="18" charset="0"/>
                          <a:ea typeface="+mn-ea"/>
                          <a:cs typeface="Times New Roman" pitchFamily="18" charset="0"/>
                        </a:rPr>
                        <a:t/>
                      </a:r>
                      <a:br>
                        <a:rPr lang="en-US" sz="2400" kern="1200" dirty="0" smtClean="0">
                          <a:solidFill>
                            <a:schemeClr val="dk1"/>
                          </a:solidFill>
                          <a:latin typeface="Times New Roman" pitchFamily="18" charset="0"/>
                          <a:ea typeface="+mn-ea"/>
                          <a:cs typeface="Times New Roman" pitchFamily="18" charset="0"/>
                        </a:rPr>
                      </a:br>
                      <a:r>
                        <a:rPr lang="vi-VN" sz="2400" kern="1200" dirty="0" smtClean="0">
                          <a:solidFill>
                            <a:schemeClr val="dk1"/>
                          </a:solidFill>
                          <a:latin typeface="Times New Roman" pitchFamily="18" charset="0"/>
                          <a:ea typeface="+mn-ea"/>
                          <a:cs typeface="Times New Roman" pitchFamily="18" charset="0"/>
                        </a:rPr>
                        <a:t>biện pháp tu từ ẩn dụ,... làm tăng sức gợi hình, gợi cảm cho bài thơ.</a:t>
                      </a:r>
                    </a:p>
                  </a:txBody>
                  <a:tcPr/>
                </a:tc>
              </a:tr>
            </a:tbl>
          </a:graphicData>
        </a:graphic>
      </p:graphicFrame>
    </p:spTree>
    <p:extLst>
      <p:ext uri="{BB962C8B-B14F-4D97-AF65-F5344CB8AC3E}">
        <p14:creationId xmlns:p14="http://schemas.microsoft.com/office/powerpoint/2010/main" val="14744609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植物&#10;&#10;已生成极高可信度的说明">
            <a:extLst>
              <a:ext uri="{FF2B5EF4-FFF2-40B4-BE49-F238E27FC236}">
                <a16:creationId xmlns:a16="http://schemas.microsoft.com/office/drawing/2014/main" xmlns="" id="{71273EC2-54C3-45D7-AA46-3D11DB405B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682990" flipH="1">
            <a:off x="6718919" y="1142809"/>
            <a:ext cx="5358162" cy="3541989"/>
          </a:xfrm>
          <a:prstGeom prst="rect">
            <a:avLst/>
          </a:prstGeom>
        </p:spPr>
      </p:pic>
      <p:sp>
        <p:nvSpPr>
          <p:cNvPr id="2" name="矩形 1">
            <a:extLst>
              <a:ext uri="{FF2B5EF4-FFF2-40B4-BE49-F238E27FC236}">
                <a16:creationId xmlns:a16="http://schemas.microsoft.com/office/drawing/2014/main" xmlns="" id="{5F48BE2A-B151-4ECE-8DB0-0993075475FA}"/>
              </a:ext>
            </a:extLst>
          </p:cNvPr>
          <p:cNvSpPr/>
          <p:nvPr/>
        </p:nvSpPr>
        <p:spPr>
          <a:xfrm flipH="1">
            <a:off x="2002221" y="1809514"/>
            <a:ext cx="7395779" cy="3467404"/>
          </a:xfrm>
          <a:prstGeom prst="rect">
            <a:avLst/>
          </a:prstGeom>
          <a:blipFill dpi="0" rotWithShape="1">
            <a:blip r:embed="rId4"/>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图片包含 户外, 霉菌&#10;&#10;已生成高可信度的说明">
            <a:extLst>
              <a:ext uri="{FF2B5EF4-FFF2-40B4-BE49-F238E27FC236}">
                <a16:creationId xmlns:a16="http://schemas.microsoft.com/office/drawing/2014/main" xmlns="" id="{2CB08A1F-E0F2-47D2-A6F1-5DB3C2A941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923810">
            <a:off x="964471" y="4140087"/>
            <a:ext cx="2464534" cy="2588797"/>
          </a:xfrm>
          <a:prstGeom prst="rect">
            <a:avLst/>
          </a:prstGeom>
        </p:spPr>
      </p:pic>
      <p:sp>
        <p:nvSpPr>
          <p:cNvPr id="7" name="TextBox 6"/>
          <p:cNvSpPr txBox="1"/>
          <p:nvPr/>
        </p:nvSpPr>
        <p:spPr>
          <a:xfrm>
            <a:off x="2389350" y="2063965"/>
            <a:ext cx="6621519" cy="3046988"/>
          </a:xfrm>
          <a:prstGeom prst="rect">
            <a:avLst/>
          </a:prstGeom>
          <a:noFill/>
        </p:spPr>
        <p:txBody>
          <a:bodyPr wrap="square" rtlCol="0">
            <a:spAutoFit/>
          </a:bodyPr>
          <a:lstStyle/>
          <a:p>
            <a:pPr indent="393700" algn="just">
              <a:lnSpc>
                <a:spcPct val="150000"/>
              </a:lnSpc>
            </a:pPr>
            <a:r>
              <a:rPr lang="vi-VN" sz="3200" b="1" dirty="0">
                <a:latin typeface="Times New Roman" pitchFamily="18" charset="0"/>
                <a:cs typeface="Times New Roman" pitchFamily="18" charset="0"/>
              </a:rPr>
              <a:t>Liệt kê một số từ ngữ, hình ảnh thể hiện ý chí anh hùng của </a:t>
            </a:r>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vi-VN" sz="3200" b="1" dirty="0" smtClean="0">
                <a:latin typeface="Times New Roman" pitchFamily="18" charset="0"/>
                <a:cs typeface="Times New Roman" pitchFamily="18" charset="0"/>
              </a:rPr>
              <a:t>đấng </a:t>
            </a:r>
            <a:r>
              <a:rPr lang="vi-VN" sz="3200" b="1" dirty="0">
                <a:latin typeface="Times New Roman" pitchFamily="18" charset="0"/>
                <a:cs typeface="Times New Roman" pitchFamily="18" charset="0"/>
              </a:rPr>
              <a:t>nam nhi. Từ </a:t>
            </a:r>
            <a:r>
              <a:rPr lang="vi-VN" sz="3200" b="1" dirty="0" smtClean="0">
                <a:latin typeface="Times New Roman" pitchFamily="18" charset="0"/>
                <a:cs typeface="Times New Roman" pitchFamily="18" charset="0"/>
              </a:rPr>
              <a:t>đó,</a:t>
            </a:r>
            <a:r>
              <a:rPr lang="en-US" sz="3200" b="1" dirty="0" smtClean="0">
                <a:latin typeface="Times New Roman" pitchFamily="18" charset="0"/>
                <a:cs typeface="Times New Roman" pitchFamily="18" charset="0"/>
              </a:rPr>
              <a:t> </a:t>
            </a:r>
            <a:r>
              <a:rPr lang="vi-VN" sz="3200" b="1" dirty="0" smtClean="0">
                <a:latin typeface="Times New Roman" pitchFamily="18" charset="0"/>
                <a:cs typeface="Times New Roman" pitchFamily="18" charset="0"/>
              </a:rPr>
              <a:t>nêu cảm </a:t>
            </a:r>
            <a:r>
              <a:rPr lang="vi-VN" sz="3200" b="1" dirty="0">
                <a:latin typeface="Times New Roman" pitchFamily="18" charset="0"/>
                <a:cs typeface="Times New Roman" pitchFamily="18" charset="0"/>
              </a:rPr>
              <a:t>hứng chủ đạo của bài thơ.</a:t>
            </a:r>
            <a:endParaRPr lang="en-US" sz="3200" b="1" dirty="0">
              <a:latin typeface="Times New Roman" pitchFamily="18" charset="0"/>
              <a:cs typeface="Times New Roman" pitchFamily="18" charset="0"/>
            </a:endParaRPr>
          </a:p>
        </p:txBody>
      </p:sp>
      <p:sp>
        <p:nvSpPr>
          <p:cNvPr id="9" name="TextBox 8"/>
          <p:cNvSpPr txBox="1"/>
          <p:nvPr/>
        </p:nvSpPr>
        <p:spPr>
          <a:xfrm>
            <a:off x="0" y="0"/>
            <a:ext cx="10104072" cy="707886"/>
          </a:xfrm>
          <a:prstGeom prst="rect">
            <a:avLst/>
          </a:prstGeom>
          <a:noFill/>
        </p:spPr>
        <p:txBody>
          <a:bodyPr wrap="square" rtlCol="0">
            <a:spAutoFit/>
          </a:bodyPr>
          <a:lstStyle/>
          <a:p>
            <a:r>
              <a:rPr lang="en-US" sz="4000" b="1" dirty="0" smtClean="0">
                <a:solidFill>
                  <a:srgbClr val="C00000"/>
                </a:solidFill>
                <a:latin typeface="Times New Roman" pitchFamily="18" charset="0"/>
                <a:cs typeface="Times New Roman" pitchFamily="18" charset="0"/>
              </a:rPr>
              <a:t>IV. LUYỆN TẬP</a:t>
            </a:r>
            <a:endParaRPr lang="en-US" sz="40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430324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植物&#10;&#10;已生成极高可信度的说明">
            <a:extLst>
              <a:ext uri="{FF2B5EF4-FFF2-40B4-BE49-F238E27FC236}">
                <a16:creationId xmlns:a16="http://schemas.microsoft.com/office/drawing/2014/main" xmlns="" id="{C5FA6475-440A-4732-BF8E-F0C053562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399645" flipH="1">
            <a:off x="4753545" y="854769"/>
            <a:ext cx="4102682" cy="2712060"/>
          </a:xfrm>
          <a:prstGeom prst="rect">
            <a:avLst/>
          </a:prstGeom>
        </p:spPr>
      </p:pic>
      <p:sp>
        <p:nvSpPr>
          <p:cNvPr id="2" name="矩形 1">
            <a:extLst>
              <a:ext uri="{FF2B5EF4-FFF2-40B4-BE49-F238E27FC236}">
                <a16:creationId xmlns:a16="http://schemas.microsoft.com/office/drawing/2014/main" xmlns="" id="{56143ED5-86DB-471A-A543-E9C458E33CF0}"/>
              </a:ext>
            </a:extLst>
          </p:cNvPr>
          <p:cNvSpPr/>
          <p:nvPr/>
        </p:nvSpPr>
        <p:spPr>
          <a:xfrm>
            <a:off x="1" y="0"/>
            <a:ext cx="6045199" cy="6922520"/>
          </a:xfrm>
          <a:prstGeom prst="rect">
            <a:avLst/>
          </a:prstGeom>
          <a:blipFill dpi="0" rotWithShape="1">
            <a:blip r:embed="rId4"/>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descr="图片包含 植物&#10;&#10;已生成极高可信度的说明">
            <a:extLst>
              <a:ext uri="{FF2B5EF4-FFF2-40B4-BE49-F238E27FC236}">
                <a16:creationId xmlns:a16="http://schemas.microsoft.com/office/drawing/2014/main" xmlns="" id="{23398A37-8934-4C83-A1F2-77BA6CF1D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850836" flipH="1">
            <a:off x="2287431" y="1099844"/>
            <a:ext cx="5910314" cy="3906987"/>
          </a:xfrm>
          <a:prstGeom prst="rect">
            <a:avLst/>
          </a:prstGeom>
        </p:spPr>
      </p:pic>
      <p:pic>
        <p:nvPicPr>
          <p:cNvPr id="5" name="图片 4">
            <a:extLst>
              <a:ext uri="{FF2B5EF4-FFF2-40B4-BE49-F238E27FC236}">
                <a16:creationId xmlns:a16="http://schemas.microsoft.com/office/drawing/2014/main" xmlns="" id="{0A0DCC67-CB21-4C8D-93F7-60B33FF34B4C}"/>
              </a:ext>
            </a:extLst>
          </p:cNvPr>
          <p:cNvPicPr>
            <a:picLocks noChangeAspect="1"/>
          </p:cNvPicPr>
          <p:nvPr/>
        </p:nvPicPr>
        <p:blipFill rotWithShape="1">
          <a:blip r:embed="rId5">
            <a:extLst>
              <a:ext uri="{28A0092B-C50C-407E-A947-70E740481C1C}">
                <a14:useLocalDpi xmlns:a14="http://schemas.microsoft.com/office/drawing/2010/main" val="0"/>
              </a:ext>
            </a:extLst>
          </a:blip>
          <a:srcRect l="32738" r="37500"/>
          <a:stretch/>
        </p:blipFill>
        <p:spPr>
          <a:xfrm>
            <a:off x="1" y="1135117"/>
            <a:ext cx="6045199" cy="4887311"/>
          </a:xfrm>
          <a:prstGeom prst="rect">
            <a:avLst/>
          </a:prstGeom>
          <a:effectLst>
            <a:outerShdw blurRad="50800" dist="38100" dir="2700000" algn="tl" rotWithShape="0">
              <a:prstClr val="black">
                <a:alpha val="40000"/>
              </a:prstClr>
            </a:outerShdw>
          </a:effectLst>
        </p:spPr>
      </p:pic>
      <p:sp>
        <p:nvSpPr>
          <p:cNvPr id="8" name="矩形 7">
            <a:extLst>
              <a:ext uri="{FF2B5EF4-FFF2-40B4-BE49-F238E27FC236}">
                <a16:creationId xmlns:a16="http://schemas.microsoft.com/office/drawing/2014/main" xmlns="" id="{88E66343-FF1B-4917-ABF1-8233162CF08D}"/>
              </a:ext>
            </a:extLst>
          </p:cNvPr>
          <p:cNvSpPr/>
          <p:nvPr/>
        </p:nvSpPr>
        <p:spPr>
          <a:xfrm flipH="1">
            <a:off x="6045200" y="1135118"/>
            <a:ext cx="6146800" cy="4887310"/>
          </a:xfrm>
          <a:prstGeom prst="rect">
            <a:avLst/>
          </a:prstGeom>
          <a:blipFill dpi="0" rotWithShape="1">
            <a:blip r:embed="rId4"/>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9" name="图片 18" descr="图片包含 户外, 霉菌&#10;&#10;已生成高可信度的说明">
            <a:extLst>
              <a:ext uri="{FF2B5EF4-FFF2-40B4-BE49-F238E27FC236}">
                <a16:creationId xmlns:a16="http://schemas.microsoft.com/office/drawing/2014/main" xmlns="" id="{88CDF5A0-0496-4791-85D1-5DBD527DDE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9966" y="3041349"/>
            <a:ext cx="1450468" cy="1523601"/>
          </a:xfrm>
          <a:prstGeom prst="rect">
            <a:avLst/>
          </a:prstGeom>
        </p:spPr>
      </p:pic>
      <p:sp>
        <p:nvSpPr>
          <p:cNvPr id="23" name="TextBox 22"/>
          <p:cNvSpPr txBox="1"/>
          <p:nvPr/>
        </p:nvSpPr>
        <p:spPr>
          <a:xfrm>
            <a:off x="0" y="0"/>
            <a:ext cx="10104072" cy="707886"/>
          </a:xfrm>
          <a:prstGeom prst="rect">
            <a:avLst/>
          </a:prstGeom>
          <a:noFill/>
        </p:spPr>
        <p:txBody>
          <a:bodyPr wrap="square" rtlCol="0">
            <a:spAutoFit/>
          </a:bodyPr>
          <a:lstStyle/>
          <a:p>
            <a:r>
              <a:rPr lang="en-US" sz="4000" b="1" dirty="0" smtClean="0">
                <a:solidFill>
                  <a:srgbClr val="C00000"/>
                </a:solidFill>
                <a:latin typeface="Times New Roman" pitchFamily="18" charset="0"/>
                <a:cs typeface="Times New Roman" pitchFamily="18" charset="0"/>
              </a:rPr>
              <a:t>IV. LUYỆN TẬP</a:t>
            </a:r>
            <a:endParaRPr lang="en-US" sz="4000" b="1" dirty="0">
              <a:solidFill>
                <a:srgbClr val="C00000"/>
              </a:solidFill>
              <a:latin typeface="Times New Roman" pitchFamily="18" charset="0"/>
              <a:cs typeface="Times New Roman" pitchFamily="18" charset="0"/>
            </a:endParaRPr>
          </a:p>
        </p:txBody>
      </p:sp>
      <p:sp>
        <p:nvSpPr>
          <p:cNvPr id="4" name="Rectangle 3"/>
          <p:cNvSpPr/>
          <p:nvPr/>
        </p:nvSpPr>
        <p:spPr>
          <a:xfrm>
            <a:off x="203201" y="1316614"/>
            <a:ext cx="5116766" cy="4524315"/>
          </a:xfrm>
          <a:prstGeom prst="rect">
            <a:avLst/>
          </a:prstGeom>
        </p:spPr>
        <p:txBody>
          <a:bodyPr wrap="square">
            <a:spAutoFit/>
          </a:bodyPr>
          <a:lstStyle/>
          <a:p>
            <a:pPr algn="just"/>
            <a:r>
              <a:rPr lang="vi-VN" sz="3200" dirty="0">
                <a:latin typeface="+mj-lt"/>
              </a:rPr>
              <a:t>+ Những từ ngữ, hình ảnh </a:t>
            </a:r>
            <a:r>
              <a:rPr lang="en-US" sz="3200" dirty="0" smtClean="0">
                <a:latin typeface="+mj-lt"/>
              </a:rPr>
              <a:t/>
            </a:r>
            <a:br>
              <a:rPr lang="en-US" sz="3200" dirty="0" smtClean="0">
                <a:latin typeface="+mj-lt"/>
              </a:rPr>
            </a:br>
            <a:r>
              <a:rPr lang="vi-VN" sz="3200" dirty="0" smtClean="0">
                <a:latin typeface="+mj-lt"/>
              </a:rPr>
              <a:t>thể </a:t>
            </a:r>
            <a:r>
              <a:rPr lang="vi-VN" sz="3200" dirty="0">
                <a:latin typeface="+mj-lt"/>
              </a:rPr>
              <a:t>hiện ý chí anh hùng của đấng nam nhi là: </a:t>
            </a:r>
            <a:r>
              <a:rPr lang="vi-VN" sz="3200" i="1" dirty="0" smtClean="0">
                <a:latin typeface="+mj-lt"/>
              </a:rPr>
              <a:t>Vòng </a:t>
            </a:r>
            <a:r>
              <a:rPr lang="vi-VN" sz="3200" i="1" dirty="0">
                <a:latin typeface="+mj-lt"/>
              </a:rPr>
              <a:t>trời </a:t>
            </a:r>
            <a:r>
              <a:rPr lang="vi-VN" sz="3200" i="1" dirty="0" smtClean="0">
                <a:latin typeface="+mj-lt"/>
              </a:rPr>
              <a:t>đất, dọc </a:t>
            </a:r>
            <a:r>
              <a:rPr lang="vi-VN" sz="3200" i="1" dirty="0">
                <a:latin typeface="+mj-lt"/>
              </a:rPr>
              <a:t>ngang ngang </a:t>
            </a:r>
            <a:r>
              <a:rPr lang="vi-VN" sz="3200" i="1" dirty="0" smtClean="0">
                <a:latin typeface="+mj-lt"/>
              </a:rPr>
              <a:t>dọc, nam </a:t>
            </a:r>
            <a:r>
              <a:rPr lang="vi-VN" sz="3200" i="1" dirty="0">
                <a:latin typeface="+mj-lt"/>
              </a:rPr>
              <a:t>bắc đông </a:t>
            </a:r>
            <a:r>
              <a:rPr lang="vi-VN" sz="3200" i="1" dirty="0" smtClean="0">
                <a:latin typeface="+mj-lt"/>
              </a:rPr>
              <a:t>tây, nợ </a:t>
            </a:r>
            <a:r>
              <a:rPr lang="vi-VN" sz="3200" i="1" dirty="0">
                <a:latin typeface="+mj-lt"/>
              </a:rPr>
              <a:t>tang </a:t>
            </a:r>
            <a:r>
              <a:rPr lang="vi-VN" sz="3200" i="1" dirty="0" smtClean="0">
                <a:latin typeface="+mj-lt"/>
              </a:rPr>
              <a:t>bồng, trong </a:t>
            </a:r>
            <a:r>
              <a:rPr lang="vi-VN" sz="3200" i="1" dirty="0">
                <a:latin typeface="+mj-lt"/>
              </a:rPr>
              <a:t>bốn </a:t>
            </a:r>
            <a:r>
              <a:rPr lang="vi-VN" sz="3200" i="1" dirty="0" smtClean="0">
                <a:latin typeface="+mj-lt"/>
              </a:rPr>
              <a:t>bể, thỏa </a:t>
            </a:r>
            <a:r>
              <a:rPr lang="vi-VN" sz="3200" i="1" dirty="0">
                <a:latin typeface="+mj-lt"/>
              </a:rPr>
              <a:t>sức vẫy </a:t>
            </a:r>
            <a:r>
              <a:rPr lang="vi-VN" sz="3200" i="1" dirty="0" smtClean="0">
                <a:latin typeface="+mj-lt"/>
              </a:rPr>
              <a:t>vùng, mây </a:t>
            </a:r>
            <a:r>
              <a:rPr lang="vi-VN" sz="3200" i="1" dirty="0">
                <a:latin typeface="+mj-lt"/>
              </a:rPr>
              <a:t>tuôn sóng </a:t>
            </a:r>
            <a:r>
              <a:rPr lang="vi-VN" sz="3200" i="1" dirty="0" smtClean="0">
                <a:latin typeface="+mj-lt"/>
              </a:rPr>
              <a:t>vỗ, buồm </a:t>
            </a:r>
            <a:r>
              <a:rPr lang="vi-VN" sz="3200" i="1" dirty="0">
                <a:latin typeface="+mj-lt"/>
              </a:rPr>
              <a:t>lái với cuồng </a:t>
            </a:r>
            <a:r>
              <a:rPr lang="vi-VN" sz="3200" i="1" dirty="0" smtClean="0">
                <a:latin typeface="+mj-lt"/>
              </a:rPr>
              <a:t>phong, toan </a:t>
            </a:r>
            <a:r>
              <a:rPr lang="vi-VN" sz="3200" i="1" dirty="0">
                <a:latin typeface="+mj-lt"/>
              </a:rPr>
              <a:t>xẻ núi lấp </a:t>
            </a:r>
            <a:r>
              <a:rPr lang="vi-VN" sz="3200" i="1" dirty="0" smtClean="0">
                <a:latin typeface="+mj-lt"/>
              </a:rPr>
              <a:t>sông.</a:t>
            </a:r>
            <a:endParaRPr lang="en-US" sz="3200" i="1" dirty="0">
              <a:latin typeface="+mj-lt"/>
            </a:endParaRPr>
          </a:p>
        </p:txBody>
      </p:sp>
      <p:sp>
        <p:nvSpPr>
          <p:cNvPr id="7" name="Rectangle 6"/>
          <p:cNvSpPr/>
          <p:nvPr/>
        </p:nvSpPr>
        <p:spPr>
          <a:xfrm>
            <a:off x="6804886" y="1316614"/>
            <a:ext cx="5224204" cy="4524315"/>
          </a:xfrm>
          <a:prstGeom prst="rect">
            <a:avLst/>
          </a:prstGeom>
        </p:spPr>
        <p:txBody>
          <a:bodyPr wrap="square">
            <a:spAutoFit/>
          </a:bodyPr>
          <a:lstStyle/>
          <a:p>
            <a:pPr algn="just">
              <a:lnSpc>
                <a:spcPct val="150000"/>
              </a:lnSpc>
            </a:pPr>
            <a:r>
              <a:rPr lang="vi-VN" sz="3200" i="1" dirty="0">
                <a:solidFill>
                  <a:srgbClr val="FFFF00"/>
                </a:solidFill>
                <a:latin typeface="+mj-lt"/>
              </a:rPr>
              <a:t>+ </a:t>
            </a:r>
            <a:r>
              <a:rPr lang="vi-VN" sz="3200" dirty="0">
                <a:solidFill>
                  <a:srgbClr val="FFFF00"/>
                </a:solidFill>
                <a:latin typeface="+mj-lt"/>
              </a:rPr>
              <a:t>Cảm hứng chủ đạo: ngợi ca</a:t>
            </a:r>
            <a:r>
              <a:rPr lang="en-US" sz="3200" dirty="0">
                <a:solidFill>
                  <a:srgbClr val="FFFF00"/>
                </a:solidFill>
                <a:latin typeface="+mj-lt"/>
              </a:rPr>
              <a:t>, </a:t>
            </a:r>
            <a:r>
              <a:rPr lang="en-US" sz="3200" dirty="0" err="1">
                <a:solidFill>
                  <a:srgbClr val="FFFF00"/>
                </a:solidFill>
                <a:latin typeface="Times New Roman" pitchFamily="18" charset="0"/>
                <a:cs typeface="Times New Roman" pitchFamily="18" charset="0"/>
              </a:rPr>
              <a:t>đề</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cao</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lí</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tưởng</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và</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chí</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khí</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anh</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hùng</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của</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đấng</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nam</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nhi</a:t>
            </a:r>
            <a:r>
              <a:rPr lang="en-US" sz="3200" dirty="0">
                <a:solidFill>
                  <a:srgbClr val="FFFF00"/>
                </a:solidFill>
                <a:latin typeface="Times New Roman" pitchFamily="18" charset="0"/>
                <a:cs typeface="Times New Roman" pitchFamily="18" charset="0"/>
              </a:rPr>
              <a:t>: </a:t>
            </a:r>
            <a:r>
              <a:rPr lang="en-US" sz="3200" dirty="0" smtClean="0">
                <a:solidFill>
                  <a:srgbClr val="FFFF00"/>
                </a:solidFill>
                <a:latin typeface="Times New Roman" pitchFamily="18" charset="0"/>
                <a:cs typeface="Times New Roman" pitchFamily="18" charset="0"/>
              </a:rPr>
              <a:t/>
            </a:r>
            <a:br>
              <a:rPr lang="en-US" sz="3200" dirty="0" smtClean="0">
                <a:solidFill>
                  <a:srgbClr val="FFFF00"/>
                </a:solidFill>
                <a:latin typeface="Times New Roman" pitchFamily="18" charset="0"/>
                <a:cs typeface="Times New Roman" pitchFamily="18" charset="0"/>
              </a:rPr>
            </a:br>
            <a:r>
              <a:rPr lang="en-US" sz="3200" dirty="0" err="1" smtClean="0">
                <a:solidFill>
                  <a:srgbClr val="FFFF00"/>
                </a:solidFill>
                <a:latin typeface="Times New Roman" pitchFamily="18" charset="0"/>
                <a:cs typeface="Times New Roman" pitchFamily="18" charset="0"/>
              </a:rPr>
              <a:t>hết</a:t>
            </a:r>
            <a:r>
              <a:rPr lang="en-US" sz="3200" dirty="0" smtClean="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lòng</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giúp</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nước</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giúp</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đời</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để</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lại</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cho</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sự</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nghiệp</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lừng</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lẫy</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và</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tấm</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lòng</a:t>
            </a:r>
            <a:r>
              <a:rPr lang="en-US" sz="3200" dirty="0">
                <a:solidFill>
                  <a:srgbClr val="FFFF00"/>
                </a:solidFill>
                <a:latin typeface="Times New Roman" pitchFamily="18" charset="0"/>
                <a:cs typeface="Times New Roman" pitchFamily="18" charset="0"/>
              </a:rPr>
              <a:t> son </a:t>
            </a:r>
            <a:r>
              <a:rPr lang="en-US" sz="3200" dirty="0" err="1" smtClean="0">
                <a:solidFill>
                  <a:srgbClr val="FFFF00"/>
                </a:solidFill>
                <a:latin typeface="Times New Roman" pitchFamily="18" charset="0"/>
                <a:cs typeface="Times New Roman" pitchFamily="18" charset="0"/>
              </a:rPr>
              <a:t>vào</a:t>
            </a:r>
            <a:r>
              <a:rPr lang="en-US" sz="3200" dirty="0" smtClean="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sử</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sách</a:t>
            </a:r>
            <a:r>
              <a:rPr lang="en-US" sz="3200" dirty="0">
                <a:solidFill>
                  <a:srgbClr val="FFFF00"/>
                </a:solidFill>
              </a:rPr>
              <a:t>.</a:t>
            </a:r>
          </a:p>
        </p:txBody>
      </p:sp>
    </p:spTree>
    <p:extLst>
      <p:ext uri="{BB962C8B-B14F-4D97-AF65-F5344CB8AC3E}">
        <p14:creationId xmlns:p14="http://schemas.microsoft.com/office/powerpoint/2010/main" val="634053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植物&#10;&#10;已生成极高可信度的说明">
            <a:extLst>
              <a:ext uri="{FF2B5EF4-FFF2-40B4-BE49-F238E27FC236}">
                <a16:creationId xmlns:a16="http://schemas.microsoft.com/office/drawing/2014/main" xmlns="" id="{71273EC2-54C3-45D7-AA46-3D11DB405B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682990" flipH="1">
            <a:off x="6718919" y="1142809"/>
            <a:ext cx="5358162" cy="3541989"/>
          </a:xfrm>
          <a:prstGeom prst="rect">
            <a:avLst/>
          </a:prstGeom>
        </p:spPr>
      </p:pic>
      <p:sp>
        <p:nvSpPr>
          <p:cNvPr id="2" name="矩形 1">
            <a:extLst>
              <a:ext uri="{FF2B5EF4-FFF2-40B4-BE49-F238E27FC236}">
                <a16:creationId xmlns:a16="http://schemas.microsoft.com/office/drawing/2014/main" xmlns="" id="{5F48BE2A-B151-4ECE-8DB0-0993075475FA}"/>
              </a:ext>
            </a:extLst>
          </p:cNvPr>
          <p:cNvSpPr/>
          <p:nvPr/>
        </p:nvSpPr>
        <p:spPr>
          <a:xfrm flipH="1">
            <a:off x="2002221" y="1809514"/>
            <a:ext cx="7395779" cy="3467404"/>
          </a:xfrm>
          <a:prstGeom prst="rect">
            <a:avLst/>
          </a:prstGeom>
          <a:blipFill dpi="0" rotWithShape="1">
            <a:blip r:embed="rId4"/>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图片包含 户外, 霉菌&#10;&#10;已生成高可信度的说明">
            <a:extLst>
              <a:ext uri="{FF2B5EF4-FFF2-40B4-BE49-F238E27FC236}">
                <a16:creationId xmlns:a16="http://schemas.microsoft.com/office/drawing/2014/main" xmlns="" id="{2CB08A1F-E0F2-47D2-A6F1-5DB3C2A941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923810">
            <a:off x="964471" y="4140087"/>
            <a:ext cx="2464534" cy="2588797"/>
          </a:xfrm>
          <a:prstGeom prst="rect">
            <a:avLst/>
          </a:prstGeom>
        </p:spPr>
      </p:pic>
      <p:sp>
        <p:nvSpPr>
          <p:cNvPr id="7" name="TextBox 6"/>
          <p:cNvSpPr txBox="1"/>
          <p:nvPr/>
        </p:nvSpPr>
        <p:spPr>
          <a:xfrm>
            <a:off x="2389350" y="2275681"/>
            <a:ext cx="6621519" cy="2308324"/>
          </a:xfrm>
          <a:prstGeom prst="rect">
            <a:avLst/>
          </a:prstGeom>
          <a:noFill/>
        </p:spPr>
        <p:txBody>
          <a:bodyPr wrap="square" rtlCol="0">
            <a:spAutoFit/>
          </a:bodyPr>
          <a:lstStyle/>
          <a:p>
            <a:pPr indent="393700" algn="just">
              <a:lnSpc>
                <a:spcPct val="150000"/>
              </a:lnSpc>
            </a:pPr>
            <a:r>
              <a:rPr lang="en-US" sz="3200" b="1" dirty="0" err="1" smtClean="0">
                <a:latin typeface="Times New Roman" pitchFamily="18" charset="0"/>
                <a:cs typeface="Times New Roman" pitchFamily="18" charset="0"/>
              </a:rPr>
              <a:t>Trình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bày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suy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nghĩ</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em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về</a:t>
            </a:r>
            <a:r>
              <a:rPr lang="en-US" sz="3200" b="1" dirty="0" smtClean="0">
                <a:latin typeface="Times New Roman" pitchFamily="18" charset="0"/>
                <a:cs typeface="Times New Roman" pitchFamily="18" charset="0"/>
              </a:rPr>
              <a:t>:</a:t>
            </a:r>
          </a:p>
          <a:p>
            <a:pPr algn="just">
              <a:lnSpc>
                <a:spcPct val="150000"/>
              </a:lnSpc>
            </a:pPr>
            <a:r>
              <a:rPr lang="vi-VN" sz="3200" b="1" i="1" dirty="0" smtClean="0">
                <a:latin typeface="Times New Roman" pitchFamily="18" charset="0"/>
                <a:cs typeface="Times New Roman" pitchFamily="18" charset="0"/>
              </a:rPr>
              <a:t>Tuổi </a:t>
            </a:r>
            <a:r>
              <a:rPr lang="vi-VN" sz="3200" b="1" i="1" dirty="0">
                <a:latin typeface="Times New Roman" pitchFamily="18" charset="0"/>
                <a:cs typeface="Times New Roman" pitchFamily="18" charset="0"/>
              </a:rPr>
              <a:t>trẻ thời hiện đại nên chọn lý tưởng sống như thế nào</a:t>
            </a:r>
            <a:r>
              <a:rPr lang="vi-VN" sz="3200" b="1" dirty="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9" name="TextBox 8"/>
          <p:cNvSpPr txBox="1"/>
          <p:nvPr/>
        </p:nvSpPr>
        <p:spPr>
          <a:xfrm>
            <a:off x="0" y="0"/>
            <a:ext cx="10104072" cy="707886"/>
          </a:xfrm>
          <a:prstGeom prst="rect">
            <a:avLst/>
          </a:prstGeom>
          <a:noFill/>
        </p:spPr>
        <p:txBody>
          <a:bodyPr wrap="square" rtlCol="0">
            <a:spAutoFit/>
          </a:bodyPr>
          <a:lstStyle/>
          <a:p>
            <a:r>
              <a:rPr lang="en-US" sz="4000" b="1" dirty="0" smtClean="0">
                <a:solidFill>
                  <a:srgbClr val="C00000"/>
                </a:solidFill>
                <a:latin typeface="Times New Roman" pitchFamily="18" charset="0"/>
                <a:cs typeface="Times New Roman" pitchFamily="18" charset="0"/>
              </a:rPr>
              <a:t>V. VẬN DỤNG</a:t>
            </a:r>
            <a:endParaRPr lang="en-US" sz="40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286634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户外, 地面, 人员, 建筑物&#10;&#10;已生成高可信度的说明">
            <a:extLst>
              <a:ext uri="{FF2B5EF4-FFF2-40B4-BE49-F238E27FC236}">
                <a16:creationId xmlns:a16="http://schemas.microsoft.com/office/drawing/2014/main" xmlns="" id="{EB0DE196-43FD-42EF-B35B-A419D3A770FB}"/>
              </a:ext>
            </a:extLst>
          </p:cNvPr>
          <p:cNvPicPr>
            <a:picLocks noChangeAspect="1"/>
          </p:cNvPicPr>
          <p:nvPr/>
        </p:nvPicPr>
        <p:blipFill rotWithShape="1">
          <a:blip r:embed="rId3">
            <a:extLst>
              <a:ext uri="{28A0092B-C50C-407E-A947-70E740481C1C}">
                <a14:useLocalDpi xmlns:a14="http://schemas.microsoft.com/office/drawing/2010/main" val="0"/>
              </a:ext>
            </a:extLst>
          </a:blip>
          <a:srcRect t="40535"/>
          <a:stretch/>
        </p:blipFill>
        <p:spPr>
          <a:xfrm>
            <a:off x="539293" y="629183"/>
            <a:ext cx="10972800" cy="5740085"/>
          </a:xfrm>
          <a:prstGeom prst="rect">
            <a:avLst/>
          </a:prstGeom>
        </p:spPr>
      </p:pic>
      <p:pic>
        <p:nvPicPr>
          <p:cNvPr id="4" name="图片 3" descr="图片包含 鲜花, 花瓶, 餐桌, 植物&#10;&#10;已生成极高可信度的说明">
            <a:extLst>
              <a:ext uri="{FF2B5EF4-FFF2-40B4-BE49-F238E27FC236}">
                <a16:creationId xmlns:a16="http://schemas.microsoft.com/office/drawing/2014/main" xmlns="" id="{53CC1435-6A4D-4988-92F5-452E547B95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18336">
            <a:off x="8455840" y="2030195"/>
            <a:ext cx="3618302" cy="4903130"/>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482" y="906880"/>
            <a:ext cx="5192745" cy="5099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0"/>
            <a:ext cx="10104072" cy="707886"/>
          </a:xfrm>
          <a:prstGeom prst="rect">
            <a:avLst/>
          </a:prstGeom>
          <a:noFill/>
        </p:spPr>
        <p:txBody>
          <a:bodyPr wrap="square" rtlCol="0">
            <a:spAutoFit/>
          </a:bodyPr>
          <a:lstStyle/>
          <a:p>
            <a:r>
              <a:rPr lang="en-US" sz="4000" b="1" dirty="0" smtClean="0">
                <a:solidFill>
                  <a:srgbClr val="C00000"/>
                </a:solidFill>
                <a:latin typeface="Times New Roman" pitchFamily="18" charset="0"/>
                <a:cs typeface="Times New Roman" pitchFamily="18" charset="0"/>
              </a:rPr>
              <a:t>I. TÌM HIỂU CHUNG</a:t>
            </a:r>
            <a:endParaRPr lang="en-US" sz="4000" b="1" dirty="0">
              <a:solidFill>
                <a:srgbClr val="C00000"/>
              </a:solidFill>
              <a:latin typeface="Times New Roman" pitchFamily="18" charset="0"/>
              <a:cs typeface="Times New Roman" pitchFamily="18" charset="0"/>
            </a:endParaRPr>
          </a:p>
        </p:txBody>
      </p:sp>
      <p:sp>
        <p:nvSpPr>
          <p:cNvPr id="5" name="TextBox 4"/>
          <p:cNvSpPr txBox="1"/>
          <p:nvPr/>
        </p:nvSpPr>
        <p:spPr>
          <a:xfrm>
            <a:off x="6400800" y="922645"/>
            <a:ext cx="2695903" cy="5170646"/>
          </a:xfrm>
          <a:prstGeom prst="rect">
            <a:avLst/>
          </a:prstGeom>
          <a:noFill/>
        </p:spPr>
        <p:txBody>
          <a:bodyPr wrap="square" rtlCol="0">
            <a:spAutoFit/>
          </a:bodyPr>
          <a:lstStyle/>
          <a:p>
            <a:pPr algn="ctr">
              <a:lnSpc>
                <a:spcPct val="250000"/>
              </a:lnSpc>
            </a:pPr>
            <a:r>
              <a:rPr lang="en-US" sz="4400" b="1" dirty="0" smtClean="0">
                <a:solidFill>
                  <a:srgbClr val="FF0000"/>
                </a:solidFill>
                <a:latin typeface="Times New Roman" pitchFamily="18" charset="0"/>
                <a:cs typeface="Times New Roman" pitchFamily="18" charset="0"/>
              </a:rPr>
              <a:t>NGUYỄN CÔNG </a:t>
            </a:r>
          </a:p>
          <a:p>
            <a:pPr algn="ctr">
              <a:lnSpc>
                <a:spcPct val="250000"/>
              </a:lnSpc>
            </a:pPr>
            <a:r>
              <a:rPr lang="en-US" sz="4400" b="1" dirty="0" smtClean="0">
                <a:solidFill>
                  <a:srgbClr val="FF0000"/>
                </a:solidFill>
                <a:latin typeface="Times New Roman" pitchFamily="18" charset="0"/>
                <a:cs typeface="Times New Roman" pitchFamily="18" charset="0"/>
              </a:rPr>
              <a:t>TRỨ</a:t>
            </a:r>
            <a:endParaRPr lang="en-US"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448979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500" fill="hold"/>
                                        <p:tgtEl>
                                          <p:spTgt spid="2050"/>
                                        </p:tgtEl>
                                        <p:attrNameLst>
                                          <p:attrName>ppt_x</p:attrName>
                                        </p:attrNameLst>
                                      </p:cBhvr>
                                      <p:tavLst>
                                        <p:tav tm="0">
                                          <p:val>
                                            <p:strVal val="#ppt_x"/>
                                          </p:val>
                                        </p:tav>
                                        <p:tav tm="100000">
                                          <p:val>
                                            <p:strVal val="#ppt_x"/>
                                          </p:val>
                                        </p:tav>
                                      </p:tavLst>
                                    </p:anim>
                                    <p:anim calcmode="lin" valueType="num">
                                      <p:cBhvr additive="base">
                                        <p:cTn id="1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户外, 地面, 人员, 建筑物&#10;&#10;已生成高可信度的说明">
            <a:extLst>
              <a:ext uri="{FF2B5EF4-FFF2-40B4-BE49-F238E27FC236}">
                <a16:creationId xmlns:a16="http://schemas.microsoft.com/office/drawing/2014/main" xmlns="" id="{EB0DE196-43FD-42EF-B35B-A419D3A770FB}"/>
              </a:ext>
            </a:extLst>
          </p:cNvPr>
          <p:cNvPicPr>
            <a:picLocks noChangeAspect="1"/>
          </p:cNvPicPr>
          <p:nvPr/>
        </p:nvPicPr>
        <p:blipFill rotWithShape="1">
          <a:blip r:embed="rId3">
            <a:extLst>
              <a:ext uri="{28A0092B-C50C-407E-A947-70E740481C1C}">
                <a14:useLocalDpi xmlns:a14="http://schemas.microsoft.com/office/drawing/2010/main" val="0"/>
              </a:ext>
            </a:extLst>
          </a:blip>
          <a:srcRect t="40535"/>
          <a:stretch/>
        </p:blipFill>
        <p:spPr>
          <a:xfrm>
            <a:off x="160920" y="898634"/>
            <a:ext cx="11742046" cy="5486400"/>
          </a:xfrm>
          <a:prstGeom prst="rect">
            <a:avLst/>
          </a:prstGeom>
        </p:spPr>
      </p:pic>
      <p:sp>
        <p:nvSpPr>
          <p:cNvPr id="2" name="TextBox 1"/>
          <p:cNvSpPr txBox="1"/>
          <p:nvPr/>
        </p:nvSpPr>
        <p:spPr>
          <a:xfrm>
            <a:off x="0" y="0"/>
            <a:ext cx="10104072" cy="707886"/>
          </a:xfrm>
          <a:prstGeom prst="rect">
            <a:avLst/>
          </a:prstGeom>
          <a:noFill/>
        </p:spPr>
        <p:txBody>
          <a:bodyPr wrap="square" rtlCol="0">
            <a:spAutoFit/>
          </a:bodyPr>
          <a:lstStyle/>
          <a:p>
            <a:r>
              <a:rPr lang="en-US" sz="4000" b="1" dirty="0" smtClean="0">
                <a:solidFill>
                  <a:srgbClr val="C00000"/>
                </a:solidFill>
                <a:latin typeface="Times New Roman" pitchFamily="18" charset="0"/>
                <a:cs typeface="Times New Roman" pitchFamily="18" charset="0"/>
              </a:rPr>
              <a:t>I. TÌM HIỂU CHUNG</a:t>
            </a:r>
            <a:endParaRPr lang="en-US" sz="4000" b="1" dirty="0">
              <a:solidFill>
                <a:srgbClr val="C00000"/>
              </a:solidFill>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020237005"/>
              </p:ext>
            </p:extLst>
          </p:nvPr>
        </p:nvGraphicFramePr>
        <p:xfrm>
          <a:off x="472964" y="1986457"/>
          <a:ext cx="11130456" cy="4083264"/>
        </p:xfrm>
        <a:graphic>
          <a:graphicData uri="http://schemas.openxmlformats.org/drawingml/2006/table">
            <a:tbl>
              <a:tblPr firstRow="1" bandRow="1">
                <a:tableStyleId>{21E4AEA4-8DFA-4A89-87EB-49C32662AFE0}</a:tableStyleId>
              </a:tblPr>
              <a:tblGrid>
                <a:gridCol w="5817477"/>
                <a:gridCol w="5312979"/>
              </a:tblGrid>
              <a:tr h="6805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Tìm</a:t>
                      </a:r>
                      <a:r>
                        <a:rPr kumimoji="0" lang="en-US" sz="3200" b="1" i="0" u="none" strike="noStrike" kern="1200" cap="none" spc="0" normalizeH="0" baseline="0" noProof="0" dirty="0" smtClean="0">
                          <a:ln>
                            <a:noFill/>
                          </a:ln>
                          <a:solidFill>
                            <a:prstClr val="white"/>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hiểu</a:t>
                      </a:r>
                      <a:endParaRPr kumimoji="0" lang="en-US" sz="32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a:txBody>
                  <a:tcPr marL="0" marR="0" marT="0" marB="0" anchor="ctr"/>
                </a:tc>
                <a:tc>
                  <a:txBody>
                    <a:bodyPr/>
                    <a:lstStyle/>
                    <a:p>
                      <a:pPr algn="ctr"/>
                      <a:r>
                        <a:rPr lang="en-US" sz="3200" dirty="0" err="1" smtClean="0">
                          <a:latin typeface="Times New Roman" pitchFamily="18" charset="0"/>
                          <a:cs typeface="Times New Roman" pitchFamily="18" charset="0"/>
                        </a:rPr>
                        <a:t>Trả</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lời</a:t>
                      </a:r>
                      <a:endParaRPr lang="en-US" sz="3200" dirty="0">
                        <a:solidFill>
                          <a:schemeClr val="bg1"/>
                        </a:solidFill>
                        <a:latin typeface="Times New Roman" pitchFamily="18" charset="0"/>
                        <a:cs typeface="Times New Roman" pitchFamily="18" charset="0"/>
                      </a:endParaRPr>
                    </a:p>
                  </a:txBody>
                  <a:tcPr anchor="ctr"/>
                </a:tc>
              </a:tr>
              <a:tr h="680544">
                <a:tc>
                  <a:txBody>
                    <a:bodyPr/>
                    <a:lstStyle/>
                    <a:p>
                      <a:pPr marL="0" indent="346075">
                        <a:lnSpc>
                          <a:spcPts val="1505"/>
                        </a:lnSpc>
                        <a:spcAft>
                          <a:spcPts val="0"/>
                        </a:spcAft>
                      </a:pPr>
                      <a:r>
                        <a:rPr lang="en-US" sz="2400" dirty="0" err="1">
                          <a:effectLst/>
                          <a:latin typeface="Times New Roman" pitchFamily="18" charset="0"/>
                          <a:cs typeface="Times New Roman" pitchFamily="18" charset="0"/>
                        </a:rPr>
                        <a:t>Vài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nét</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chính</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về</a:t>
                      </a:r>
                      <a:r>
                        <a:rPr lang="en-US" sz="2400" dirty="0">
                          <a:effectLst/>
                          <a:latin typeface="Times New Roman" pitchFamily="18" charset="0"/>
                          <a:cs typeface="Times New Roman" pitchFamily="18" charset="0"/>
                        </a:rPr>
                        <a:t> </a:t>
                      </a:r>
                      <a:r>
                        <a:rPr lang="en-US" sz="2400" dirty="0" err="1" smtClean="0">
                          <a:effectLst/>
                          <a:latin typeface="Times New Roman" pitchFamily="18" charset="0"/>
                          <a:cs typeface="Times New Roman" pitchFamily="18" charset="0"/>
                        </a:rPr>
                        <a:t>Nguyễn</a:t>
                      </a:r>
                      <a:r>
                        <a:rPr lang="en-US" sz="2400" dirty="0" smtClean="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Công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Trứ</a:t>
                      </a:r>
                      <a:endParaRPr lang="en-US" sz="2400" dirty="0">
                        <a:effectLst/>
                        <a:latin typeface="Times New Roman" pitchFamily="18" charset="0"/>
                        <a:ea typeface="Calibri"/>
                        <a:cs typeface="Times New Roman" pitchFamily="18" charset="0"/>
                      </a:endParaRPr>
                    </a:p>
                  </a:txBody>
                  <a:tcPr marL="0" marR="0" marT="0" marB="0" anchor="ctr"/>
                </a:tc>
                <a:tc>
                  <a:txBody>
                    <a:bodyPr/>
                    <a:lstStyle/>
                    <a:p>
                      <a:endParaRPr lang="en-US" sz="2400" dirty="0">
                        <a:latin typeface="+mj-lt"/>
                      </a:endParaRPr>
                    </a:p>
                  </a:txBody>
                  <a:tcPr/>
                </a:tc>
              </a:tr>
              <a:tr h="680544">
                <a:tc>
                  <a:txBody>
                    <a:bodyPr/>
                    <a:lstStyle/>
                    <a:p>
                      <a:pPr marL="0" indent="393700">
                        <a:lnSpc>
                          <a:spcPts val="1505"/>
                        </a:lnSpc>
                        <a:spcAft>
                          <a:spcPts val="0"/>
                        </a:spcAft>
                      </a:pPr>
                      <a:r>
                        <a:rPr lang="en-US" sz="2400" dirty="0" err="1">
                          <a:effectLst/>
                          <a:latin typeface="Times New Roman" pitchFamily="18" charset="0"/>
                          <a:cs typeface="Times New Roman" pitchFamily="18" charset="0"/>
                        </a:rPr>
                        <a:t>Các</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tác</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phẩm</a:t>
                      </a:r>
                      <a:r>
                        <a:rPr lang="en-US" sz="2400" dirty="0">
                          <a:effectLst/>
                          <a:latin typeface="Times New Roman" pitchFamily="18" charset="0"/>
                          <a:cs typeface="Times New Roman" pitchFamily="18" charset="0"/>
                        </a:rPr>
                        <a:t> </a:t>
                      </a:r>
                      <a:r>
                        <a:rPr lang="en-US" sz="2400" err="1">
                          <a:effectLst/>
                          <a:latin typeface="Times New Roman" pitchFamily="18" charset="0"/>
                          <a:cs typeface="Times New Roman" pitchFamily="18" charset="0"/>
                        </a:rPr>
                        <a:t>tiêu</a:t>
                      </a:r>
                      <a:r>
                        <a:rPr lang="en-US" sz="2400">
                          <a:effectLst/>
                          <a:latin typeface="Times New Roman" pitchFamily="18" charset="0"/>
                          <a:cs typeface="Times New Roman" pitchFamily="18" charset="0"/>
                        </a:rPr>
                        <a:t> </a:t>
                      </a:r>
                      <a:r>
                        <a:rPr lang="en-US" sz="2400" smtClean="0">
                          <a:effectLst/>
                          <a:latin typeface="Times New Roman" pitchFamily="18" charset="0"/>
                          <a:cs typeface="Times New Roman" pitchFamily="18" charset="0"/>
                        </a:rPr>
                        <a:t>biểu của</a:t>
                      </a:r>
                      <a:r>
                        <a:rPr lang="en-US" sz="2400" baseline="0" smtClean="0">
                          <a:effectLst/>
                          <a:latin typeface="Times New Roman" pitchFamily="18" charset="0"/>
                          <a:cs typeface="Times New Roman" pitchFamily="18" charset="0"/>
                        </a:rPr>
                        <a:t> ông</a:t>
                      </a:r>
                      <a:endParaRPr lang="en-US" sz="2400" dirty="0">
                        <a:effectLst/>
                        <a:latin typeface="Times New Roman" pitchFamily="18" charset="0"/>
                        <a:ea typeface="Calibri"/>
                        <a:cs typeface="Times New Roman" pitchFamily="18" charset="0"/>
                      </a:endParaRPr>
                    </a:p>
                  </a:txBody>
                  <a:tcPr marL="0" marR="0" marT="0" marB="0" anchor="ctr"/>
                </a:tc>
                <a:tc>
                  <a:txBody>
                    <a:bodyPr/>
                    <a:lstStyle/>
                    <a:p>
                      <a:endParaRPr lang="en-US" sz="2400" dirty="0">
                        <a:latin typeface="+mj-lt"/>
                      </a:endParaRPr>
                    </a:p>
                  </a:txBody>
                  <a:tcPr/>
                </a:tc>
              </a:tr>
              <a:tr h="680544">
                <a:tc>
                  <a:txBody>
                    <a:bodyPr/>
                    <a:lstStyle/>
                    <a:p>
                      <a:pPr marL="0" indent="393700">
                        <a:lnSpc>
                          <a:spcPts val="1505"/>
                        </a:lnSpc>
                        <a:spcAft>
                          <a:spcPts val="0"/>
                        </a:spcAft>
                      </a:pPr>
                      <a:r>
                        <a:rPr lang="vi-VN" sz="2400" dirty="0">
                          <a:effectLst/>
                          <a:latin typeface="Times New Roman" pitchFamily="18" charset="0"/>
                          <a:cs typeface="Times New Roman" pitchFamily="18" charset="0"/>
                        </a:rPr>
                        <a:t>Thể loại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văn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bản</a:t>
                      </a:r>
                      <a:r>
                        <a:rPr lang="en-US" sz="2400" dirty="0">
                          <a:effectLst/>
                          <a:latin typeface="Times New Roman" pitchFamily="18" charset="0"/>
                          <a:cs typeface="Times New Roman" pitchFamily="18" charset="0"/>
                        </a:rPr>
                        <a:t> </a:t>
                      </a:r>
                      <a:r>
                        <a:rPr lang="en-US" sz="2400" i="1" dirty="0" err="1">
                          <a:effectLst/>
                          <a:latin typeface="Times New Roman" pitchFamily="18" charset="0"/>
                          <a:cs typeface="Times New Roman" pitchFamily="18" charset="0"/>
                        </a:rPr>
                        <a:t>Chí</a:t>
                      </a:r>
                      <a:r>
                        <a:rPr lang="en-US" sz="2400" i="1" dirty="0">
                          <a:effectLst/>
                          <a:latin typeface="Times New Roman" pitchFamily="18" charset="0"/>
                          <a:cs typeface="Times New Roman" pitchFamily="18" charset="0"/>
                        </a:rPr>
                        <a:t> </a:t>
                      </a:r>
                      <a:r>
                        <a:rPr lang="en-US" sz="2400" i="1" dirty="0" err="1">
                          <a:effectLst/>
                          <a:latin typeface="Times New Roman" pitchFamily="18" charset="0"/>
                          <a:cs typeface="Times New Roman" pitchFamily="18" charset="0"/>
                        </a:rPr>
                        <a:t>khí</a:t>
                      </a:r>
                      <a:r>
                        <a:rPr lang="en-US" sz="2400" i="1" dirty="0">
                          <a:effectLst/>
                          <a:latin typeface="Times New Roman" pitchFamily="18" charset="0"/>
                          <a:cs typeface="Times New Roman" pitchFamily="18" charset="0"/>
                        </a:rPr>
                        <a:t> </a:t>
                      </a:r>
                      <a:r>
                        <a:rPr lang="en-US" sz="2400" i="1" dirty="0" err="1">
                          <a:effectLst/>
                          <a:latin typeface="Times New Roman" pitchFamily="18" charset="0"/>
                          <a:cs typeface="Times New Roman" pitchFamily="18" charset="0"/>
                        </a:rPr>
                        <a:t>anh</a:t>
                      </a:r>
                      <a:r>
                        <a:rPr lang="en-US" sz="2400" i="1" dirty="0">
                          <a:effectLst/>
                          <a:latin typeface="Times New Roman" pitchFamily="18" charset="0"/>
                          <a:cs typeface="Times New Roman" pitchFamily="18" charset="0"/>
                        </a:rPr>
                        <a:t> </a:t>
                      </a:r>
                      <a:r>
                        <a:rPr lang="en-US" sz="2400" i="1" dirty="0" err="1">
                          <a:effectLst/>
                          <a:latin typeface="Times New Roman" pitchFamily="18" charset="0"/>
                          <a:cs typeface="Times New Roman" pitchFamily="18" charset="0"/>
                        </a:rPr>
                        <a:t>hùng</a:t>
                      </a:r>
                      <a:endParaRPr lang="en-US" sz="2400" i="1" dirty="0">
                        <a:effectLst/>
                        <a:latin typeface="Times New Roman" pitchFamily="18" charset="0"/>
                        <a:ea typeface="Calibri"/>
                        <a:cs typeface="Times New Roman" pitchFamily="18" charset="0"/>
                      </a:endParaRPr>
                    </a:p>
                  </a:txBody>
                  <a:tcPr marL="0" marR="0" marT="0" marB="0" anchor="ctr"/>
                </a:tc>
                <a:tc>
                  <a:txBody>
                    <a:bodyPr/>
                    <a:lstStyle/>
                    <a:p>
                      <a:endParaRPr lang="en-US" sz="2400" dirty="0">
                        <a:latin typeface="+mj-lt"/>
                      </a:endParaRPr>
                    </a:p>
                  </a:txBody>
                  <a:tcPr/>
                </a:tc>
              </a:tr>
              <a:tr h="680544">
                <a:tc>
                  <a:txBody>
                    <a:bodyPr/>
                    <a:lstStyle/>
                    <a:p>
                      <a:pPr marL="0" indent="346075">
                        <a:lnSpc>
                          <a:spcPts val="1505"/>
                        </a:lnSpc>
                        <a:spcAft>
                          <a:spcPts val="0"/>
                        </a:spcAft>
                      </a:pPr>
                      <a:r>
                        <a:rPr lang="vi-VN" sz="2400" dirty="0">
                          <a:effectLst/>
                          <a:latin typeface="Times New Roman" pitchFamily="18" charset="0"/>
                          <a:cs typeface="Times New Roman" pitchFamily="18" charset="0"/>
                        </a:rPr>
                        <a:t>Bố cục</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văn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bản</a:t>
                      </a:r>
                      <a:r>
                        <a:rPr lang="en-US" sz="2400" dirty="0">
                          <a:effectLst/>
                          <a:latin typeface="Times New Roman" pitchFamily="18" charset="0"/>
                          <a:cs typeface="Times New Roman" pitchFamily="18" charset="0"/>
                        </a:rPr>
                        <a:t> </a:t>
                      </a:r>
                      <a:r>
                        <a:rPr lang="en-US" sz="2400" i="1" dirty="0" err="1">
                          <a:effectLst/>
                          <a:latin typeface="Times New Roman" pitchFamily="18" charset="0"/>
                          <a:cs typeface="Times New Roman" pitchFamily="18" charset="0"/>
                        </a:rPr>
                        <a:t>Chí</a:t>
                      </a:r>
                      <a:r>
                        <a:rPr lang="en-US" sz="2400" i="1" dirty="0">
                          <a:effectLst/>
                          <a:latin typeface="Times New Roman" pitchFamily="18" charset="0"/>
                          <a:cs typeface="Times New Roman" pitchFamily="18" charset="0"/>
                        </a:rPr>
                        <a:t> </a:t>
                      </a:r>
                      <a:r>
                        <a:rPr lang="en-US" sz="2400" i="1" dirty="0" err="1">
                          <a:effectLst/>
                          <a:latin typeface="Times New Roman" pitchFamily="18" charset="0"/>
                          <a:cs typeface="Times New Roman" pitchFamily="18" charset="0"/>
                        </a:rPr>
                        <a:t>khí</a:t>
                      </a:r>
                      <a:r>
                        <a:rPr lang="en-US" sz="2400" i="1" dirty="0">
                          <a:effectLst/>
                          <a:latin typeface="Times New Roman" pitchFamily="18" charset="0"/>
                          <a:cs typeface="Times New Roman" pitchFamily="18" charset="0"/>
                        </a:rPr>
                        <a:t> </a:t>
                      </a:r>
                      <a:r>
                        <a:rPr lang="en-US" sz="2400" i="1" dirty="0" err="1">
                          <a:effectLst/>
                          <a:latin typeface="Times New Roman" pitchFamily="18" charset="0"/>
                          <a:cs typeface="Times New Roman" pitchFamily="18" charset="0"/>
                        </a:rPr>
                        <a:t>anh</a:t>
                      </a:r>
                      <a:r>
                        <a:rPr lang="en-US" sz="2400" i="1" dirty="0">
                          <a:effectLst/>
                          <a:latin typeface="Times New Roman" pitchFamily="18" charset="0"/>
                          <a:cs typeface="Times New Roman" pitchFamily="18" charset="0"/>
                        </a:rPr>
                        <a:t> </a:t>
                      </a:r>
                      <a:r>
                        <a:rPr lang="en-US" sz="2400" i="1" dirty="0" err="1">
                          <a:effectLst/>
                          <a:latin typeface="Times New Roman" pitchFamily="18" charset="0"/>
                          <a:cs typeface="Times New Roman" pitchFamily="18" charset="0"/>
                        </a:rPr>
                        <a:t>hùng</a:t>
                      </a:r>
                      <a:endParaRPr lang="en-US" sz="2400" i="1" dirty="0">
                        <a:effectLst/>
                        <a:latin typeface="Times New Roman" pitchFamily="18" charset="0"/>
                        <a:ea typeface="Calibri"/>
                        <a:cs typeface="Times New Roman" pitchFamily="18" charset="0"/>
                      </a:endParaRPr>
                    </a:p>
                  </a:txBody>
                  <a:tcPr marL="0" marR="0" marT="0" marB="0" anchor="ctr"/>
                </a:tc>
                <a:tc>
                  <a:txBody>
                    <a:bodyPr/>
                    <a:lstStyle/>
                    <a:p>
                      <a:endParaRPr lang="en-US" sz="2400" dirty="0">
                        <a:latin typeface="+mj-lt"/>
                      </a:endParaRPr>
                    </a:p>
                  </a:txBody>
                  <a:tcPr/>
                </a:tc>
              </a:tr>
              <a:tr h="680544">
                <a:tc>
                  <a:txBody>
                    <a:bodyPr/>
                    <a:lstStyle/>
                    <a:p>
                      <a:pPr marL="0" indent="346075">
                        <a:lnSpc>
                          <a:spcPts val="1520"/>
                        </a:lnSpc>
                        <a:spcAft>
                          <a:spcPts val="0"/>
                        </a:spcAft>
                      </a:pPr>
                      <a:r>
                        <a:rPr lang="vi-VN" sz="2400" dirty="0">
                          <a:effectLst/>
                          <a:latin typeface="Times New Roman" pitchFamily="18" charset="0"/>
                          <a:cs typeface="Times New Roman" pitchFamily="18" charset="0"/>
                        </a:rPr>
                        <a:t>Nộ</a:t>
                      </a:r>
                      <a:r>
                        <a:rPr lang="en-US" sz="2400" dirty="0">
                          <a:effectLst/>
                          <a:latin typeface="Times New Roman" pitchFamily="18" charset="0"/>
                          <a:cs typeface="Times New Roman" pitchFamily="18" charset="0"/>
                        </a:rPr>
                        <a:t>i dung </a:t>
                      </a:r>
                      <a:r>
                        <a:rPr lang="en-US" sz="2400" dirty="0" err="1">
                          <a:effectLst/>
                          <a:latin typeface="Times New Roman" pitchFamily="18" charset="0"/>
                          <a:cs typeface="Times New Roman" pitchFamily="18" charset="0"/>
                        </a:rPr>
                        <a:t>chính</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văn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bản</a:t>
                      </a:r>
                      <a:r>
                        <a:rPr lang="en-US" sz="2400" dirty="0">
                          <a:effectLst/>
                          <a:latin typeface="Times New Roman" pitchFamily="18" charset="0"/>
                          <a:cs typeface="Times New Roman" pitchFamily="18" charset="0"/>
                        </a:rPr>
                        <a:t> </a:t>
                      </a:r>
                      <a:r>
                        <a:rPr lang="en-US" sz="2400" i="1" dirty="0" err="1">
                          <a:effectLst/>
                          <a:latin typeface="Times New Roman" pitchFamily="18" charset="0"/>
                          <a:cs typeface="Times New Roman" pitchFamily="18" charset="0"/>
                        </a:rPr>
                        <a:t>Chí</a:t>
                      </a:r>
                      <a:r>
                        <a:rPr lang="en-US" sz="2400" i="1" dirty="0">
                          <a:effectLst/>
                          <a:latin typeface="Times New Roman" pitchFamily="18" charset="0"/>
                          <a:cs typeface="Times New Roman" pitchFamily="18" charset="0"/>
                        </a:rPr>
                        <a:t> </a:t>
                      </a:r>
                      <a:r>
                        <a:rPr lang="en-US" sz="2400" i="1" dirty="0" err="1">
                          <a:effectLst/>
                          <a:latin typeface="Times New Roman" pitchFamily="18" charset="0"/>
                          <a:cs typeface="Times New Roman" pitchFamily="18" charset="0"/>
                        </a:rPr>
                        <a:t>khí</a:t>
                      </a:r>
                      <a:r>
                        <a:rPr lang="en-US" sz="2400" i="1" dirty="0">
                          <a:effectLst/>
                          <a:latin typeface="Times New Roman" pitchFamily="18" charset="0"/>
                          <a:cs typeface="Times New Roman" pitchFamily="18" charset="0"/>
                        </a:rPr>
                        <a:t> </a:t>
                      </a:r>
                      <a:r>
                        <a:rPr lang="en-US" sz="2400" i="1" dirty="0" err="1">
                          <a:effectLst/>
                          <a:latin typeface="Times New Roman" pitchFamily="18" charset="0"/>
                          <a:cs typeface="Times New Roman" pitchFamily="18" charset="0"/>
                        </a:rPr>
                        <a:t>anh</a:t>
                      </a:r>
                      <a:r>
                        <a:rPr lang="en-US" sz="2400" i="1" dirty="0">
                          <a:effectLst/>
                          <a:latin typeface="Times New Roman" pitchFamily="18" charset="0"/>
                          <a:cs typeface="Times New Roman" pitchFamily="18" charset="0"/>
                        </a:rPr>
                        <a:t> </a:t>
                      </a:r>
                      <a:r>
                        <a:rPr lang="en-US" sz="2400" i="1" dirty="0" err="1">
                          <a:effectLst/>
                          <a:latin typeface="Times New Roman" pitchFamily="18" charset="0"/>
                          <a:cs typeface="Times New Roman" pitchFamily="18" charset="0"/>
                        </a:rPr>
                        <a:t>hùng</a:t>
                      </a:r>
                      <a:endParaRPr lang="en-US" sz="2400" i="1" dirty="0">
                        <a:effectLst/>
                        <a:latin typeface="Times New Roman" pitchFamily="18" charset="0"/>
                        <a:ea typeface="Calibri"/>
                        <a:cs typeface="Times New Roman" pitchFamily="18" charset="0"/>
                      </a:endParaRPr>
                    </a:p>
                  </a:txBody>
                  <a:tcPr marL="0" marR="0" marT="0" marB="0" anchor="ctr"/>
                </a:tc>
                <a:tc>
                  <a:txBody>
                    <a:bodyPr/>
                    <a:lstStyle/>
                    <a:p>
                      <a:endParaRPr lang="en-US" sz="2400" dirty="0">
                        <a:latin typeface="+mj-lt"/>
                      </a:endParaRPr>
                    </a:p>
                  </a:txBody>
                  <a:tcPr/>
                </a:tc>
              </a:tr>
            </a:tbl>
          </a:graphicData>
        </a:graphic>
      </p:graphicFrame>
      <p:sp>
        <p:nvSpPr>
          <p:cNvPr id="7" name="TextBox 6"/>
          <p:cNvSpPr txBox="1"/>
          <p:nvPr/>
        </p:nvSpPr>
        <p:spPr>
          <a:xfrm>
            <a:off x="1831245" y="1011649"/>
            <a:ext cx="8401396" cy="830997"/>
          </a:xfrm>
          <a:prstGeom prst="rect">
            <a:avLst/>
          </a:prstGeom>
          <a:noFill/>
        </p:spPr>
        <p:txBody>
          <a:bodyPr wrap="square" rtlCol="0">
            <a:spAutoFit/>
          </a:bodyPr>
          <a:lstStyle/>
          <a:p>
            <a:pPr algn="ctr"/>
            <a:r>
              <a:rPr lang="en-US" sz="4800" b="1" dirty="0" smtClean="0">
                <a:solidFill>
                  <a:srgbClr val="FF0000"/>
                </a:solidFill>
                <a:latin typeface="Times New Roman" pitchFamily="18" charset="0"/>
                <a:cs typeface="Times New Roman" pitchFamily="18" charset="0"/>
              </a:rPr>
              <a:t>PHIẾU HỌC TẬP SỐ 1</a:t>
            </a:r>
            <a:endParaRPr lang="en-US" sz="4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2055817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户外, 地面, 人员, 建筑物&#10;&#10;已生成高可信度的说明">
            <a:extLst>
              <a:ext uri="{FF2B5EF4-FFF2-40B4-BE49-F238E27FC236}">
                <a16:creationId xmlns:a16="http://schemas.microsoft.com/office/drawing/2014/main" xmlns="" id="{EB0DE196-43FD-42EF-B35B-A419D3A770FB}"/>
              </a:ext>
            </a:extLst>
          </p:cNvPr>
          <p:cNvPicPr>
            <a:picLocks noChangeAspect="1"/>
          </p:cNvPicPr>
          <p:nvPr/>
        </p:nvPicPr>
        <p:blipFill rotWithShape="1">
          <a:blip r:embed="rId3">
            <a:extLst>
              <a:ext uri="{28A0092B-C50C-407E-A947-70E740481C1C}">
                <a14:useLocalDpi xmlns:a14="http://schemas.microsoft.com/office/drawing/2010/main" val="0"/>
              </a:ext>
            </a:extLst>
          </a:blip>
          <a:srcRect t="40535"/>
          <a:stretch/>
        </p:blipFill>
        <p:spPr>
          <a:xfrm>
            <a:off x="160920" y="707885"/>
            <a:ext cx="11742046" cy="5992459"/>
          </a:xfrm>
          <a:prstGeom prst="rect">
            <a:avLst/>
          </a:prstGeom>
        </p:spPr>
      </p:pic>
      <p:sp>
        <p:nvSpPr>
          <p:cNvPr id="2" name="TextBox 1"/>
          <p:cNvSpPr txBox="1"/>
          <p:nvPr/>
        </p:nvSpPr>
        <p:spPr>
          <a:xfrm>
            <a:off x="0" y="0"/>
            <a:ext cx="10104072" cy="707886"/>
          </a:xfrm>
          <a:prstGeom prst="rect">
            <a:avLst/>
          </a:prstGeom>
          <a:noFill/>
        </p:spPr>
        <p:txBody>
          <a:bodyPr wrap="square" rtlCol="0">
            <a:spAutoFit/>
          </a:bodyPr>
          <a:lstStyle/>
          <a:p>
            <a:r>
              <a:rPr lang="en-US" sz="4000" b="1" dirty="0" smtClean="0">
                <a:solidFill>
                  <a:srgbClr val="C00000"/>
                </a:solidFill>
                <a:latin typeface="Times New Roman" pitchFamily="18" charset="0"/>
                <a:cs typeface="Times New Roman" pitchFamily="18" charset="0"/>
              </a:rPr>
              <a:t>I. TÌM HIỂU CHUNG</a:t>
            </a:r>
            <a:endParaRPr lang="en-US" sz="4000" b="1" dirty="0">
              <a:solidFill>
                <a:srgbClr val="C00000"/>
              </a:solidFill>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267195432"/>
              </p:ext>
            </p:extLst>
          </p:nvPr>
        </p:nvGraphicFramePr>
        <p:xfrm>
          <a:off x="466715" y="823754"/>
          <a:ext cx="11130456" cy="5760720"/>
        </p:xfrm>
        <a:graphic>
          <a:graphicData uri="http://schemas.openxmlformats.org/drawingml/2006/table">
            <a:tbl>
              <a:tblPr firstRow="1" bandRow="1">
                <a:tableStyleId>{21E4AEA4-8DFA-4A89-87EB-49C32662AFE0}</a:tableStyleId>
              </a:tblPr>
              <a:tblGrid>
                <a:gridCol w="3269713"/>
                <a:gridCol w="7860743"/>
              </a:tblGrid>
              <a:tr h="4256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Tìm</a:t>
                      </a:r>
                      <a:r>
                        <a:rPr kumimoji="0" lang="en-US" sz="2400" b="1" i="0" u="none" strike="noStrike" kern="1200" cap="none" spc="0" normalizeH="0" baseline="0" noProof="0" dirty="0" smtClean="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hiểu</a:t>
                      </a:r>
                      <a:endPar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a:txBody>
                  <a:tcPr marL="0" marR="0" marT="0" marB="0" anchor="ctr"/>
                </a:tc>
                <a:tc>
                  <a:txBody>
                    <a:bodyPr/>
                    <a:lstStyle/>
                    <a:p>
                      <a:pPr algn="ctr"/>
                      <a:r>
                        <a:rPr lang="en-US" sz="2400" dirty="0" err="1" smtClean="0">
                          <a:latin typeface="Times New Roman" pitchFamily="18" charset="0"/>
                          <a:cs typeface="Times New Roman" pitchFamily="18" charset="0"/>
                        </a:rPr>
                        <a:t>Trả</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lời</a:t>
                      </a:r>
                      <a:endParaRPr lang="en-US" sz="2400" dirty="0">
                        <a:solidFill>
                          <a:schemeClr val="bg1"/>
                        </a:solidFill>
                        <a:latin typeface="Times New Roman" pitchFamily="18" charset="0"/>
                        <a:cs typeface="Times New Roman" pitchFamily="18" charset="0"/>
                      </a:endParaRPr>
                    </a:p>
                  </a:txBody>
                  <a:tcPr anchor="ctr"/>
                </a:tc>
              </a:tr>
              <a:tr h="1213945">
                <a:tc>
                  <a:txBody>
                    <a:bodyPr/>
                    <a:lstStyle/>
                    <a:p>
                      <a:pPr marL="0" indent="0" algn="ctr">
                        <a:lnSpc>
                          <a:spcPct val="100000"/>
                        </a:lnSpc>
                        <a:spcAft>
                          <a:spcPts val="0"/>
                        </a:spcAft>
                      </a:pPr>
                      <a:r>
                        <a:rPr lang="en-US" sz="2400" dirty="0" err="1">
                          <a:effectLst/>
                          <a:latin typeface="Times New Roman" pitchFamily="18" charset="0"/>
                          <a:cs typeface="Times New Roman" pitchFamily="18" charset="0"/>
                        </a:rPr>
                        <a:t>Vài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nét</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chính</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về</a:t>
                      </a:r>
                      <a:r>
                        <a:rPr lang="en-US" sz="2400" dirty="0">
                          <a:effectLst/>
                          <a:latin typeface="Times New Roman" pitchFamily="18" charset="0"/>
                          <a:cs typeface="Times New Roman" pitchFamily="18" charset="0"/>
                        </a:rPr>
                        <a:t> </a:t>
                      </a:r>
                      <a:r>
                        <a:rPr lang="en-US" sz="2400" dirty="0" smtClean="0">
                          <a:effectLst/>
                          <a:latin typeface="Times New Roman" pitchFamily="18" charset="0"/>
                          <a:cs typeface="Times New Roman" pitchFamily="18" charset="0"/>
                        </a:rPr>
                        <a:t/>
                      </a:r>
                      <a:br>
                        <a:rPr lang="en-US" sz="2400" dirty="0" smtClean="0">
                          <a:effectLst/>
                          <a:latin typeface="Times New Roman" pitchFamily="18" charset="0"/>
                          <a:cs typeface="Times New Roman" pitchFamily="18" charset="0"/>
                        </a:rPr>
                      </a:br>
                      <a:r>
                        <a:rPr lang="en-US" sz="2400" dirty="0" err="1" smtClean="0">
                          <a:effectLst/>
                          <a:latin typeface="Times New Roman" pitchFamily="18" charset="0"/>
                          <a:cs typeface="Times New Roman" pitchFamily="18" charset="0"/>
                        </a:rPr>
                        <a:t>Nguyễn</a:t>
                      </a:r>
                      <a:r>
                        <a:rPr lang="en-US" sz="2400" dirty="0" smtClean="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Công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Trứ</a:t>
                      </a:r>
                      <a:endParaRPr lang="en-US" sz="2400" dirty="0">
                        <a:effectLst/>
                        <a:latin typeface="Times New Roman" pitchFamily="18" charset="0"/>
                        <a:ea typeface="Calibri"/>
                        <a:cs typeface="Times New Roman" pitchFamily="18" charset="0"/>
                      </a:endParaRPr>
                    </a:p>
                  </a:txBody>
                  <a:tcPr marL="0" marR="0" marT="0" marB="0" anchor="ctr"/>
                </a:tc>
                <a:tc>
                  <a:txBody>
                    <a:bodyPr/>
                    <a:lstStyle/>
                    <a:p>
                      <a:pPr marL="236538" indent="-236538" algn="just">
                        <a:buFontTx/>
                        <a:buChar char="-"/>
                      </a:pPr>
                      <a:r>
                        <a:rPr lang="en-US" sz="2400" kern="1200" dirty="0" smtClean="0">
                          <a:solidFill>
                            <a:schemeClr val="dk1"/>
                          </a:solidFill>
                          <a:latin typeface="Times New Roman" pitchFamily="18" charset="0"/>
                          <a:ea typeface="+mn-ea"/>
                          <a:cs typeface="Times New Roman" pitchFamily="18" charset="0"/>
                        </a:rPr>
                        <a:t>L</a:t>
                      </a:r>
                      <a:r>
                        <a:rPr lang="vi-VN" sz="2400" kern="1200" dirty="0" smtClean="0">
                          <a:solidFill>
                            <a:schemeClr val="dk1"/>
                          </a:solidFill>
                          <a:latin typeface="+mj-lt"/>
                          <a:ea typeface="+mn-ea"/>
                          <a:cs typeface="+mn-cs"/>
                        </a:rPr>
                        <a:t>à </a:t>
                      </a:r>
                      <a:r>
                        <a:rPr lang="vi-VN" sz="2400" dirty="0" smtClean="0">
                          <a:latin typeface="+mj-lt"/>
                        </a:rPr>
                        <a:t>một trong những nhà th</a:t>
                      </a:r>
                      <a:r>
                        <a:rPr lang="en-US" sz="2400" dirty="0" smtClean="0">
                          <a:latin typeface="Times New Roman" pitchFamily="18" charset="0"/>
                          <a:cs typeface="Times New Roman" pitchFamily="18" charset="0"/>
                        </a:rPr>
                        <a:t>ơ </a:t>
                      </a:r>
                      <a:r>
                        <a:rPr lang="vi-VN" sz="2400" dirty="0" smtClean="0">
                          <a:latin typeface="+mj-lt"/>
                        </a:rPr>
                        <a:t>tiêu biểu của nước ta trong nửa đầu thế kỉ XIX. </a:t>
                      </a:r>
                      <a:endParaRPr lang="en-US" sz="2400" dirty="0" smtClean="0">
                        <a:latin typeface="+mj-lt"/>
                      </a:endParaRPr>
                    </a:p>
                    <a:p>
                      <a:pPr marL="173038" indent="-173038" algn="just">
                        <a:buFontTx/>
                        <a:buChar char="-"/>
                      </a:pPr>
                      <a:r>
                        <a:rPr lang="vi-VN" sz="2400" dirty="0" smtClean="0">
                          <a:latin typeface="+mj-lt"/>
                        </a:rPr>
                        <a:t>Ông là một nhà nho, văn võ song toàn</a:t>
                      </a:r>
                      <a:r>
                        <a:rPr lang="en-US" sz="2400" dirty="0" smtClean="0">
                          <a:latin typeface="+mj-lt"/>
                        </a:rPr>
                        <a:t>.</a:t>
                      </a:r>
                      <a:endParaRPr lang="en-US" sz="2400" dirty="0">
                        <a:latin typeface="+mj-lt"/>
                      </a:endParaRPr>
                    </a:p>
                  </a:txBody>
                  <a:tcPr/>
                </a:tc>
              </a:tr>
              <a:tr h="614855">
                <a:tc>
                  <a:txBody>
                    <a:bodyPr/>
                    <a:lstStyle/>
                    <a:p>
                      <a:pPr marL="0" indent="0" algn="ctr">
                        <a:lnSpc>
                          <a:spcPts val="1505"/>
                        </a:lnSpc>
                        <a:spcAft>
                          <a:spcPts val="0"/>
                        </a:spcAft>
                      </a:pPr>
                      <a:r>
                        <a:rPr lang="en-US" sz="2400" dirty="0" err="1">
                          <a:effectLst/>
                          <a:latin typeface="Times New Roman" pitchFamily="18" charset="0"/>
                          <a:cs typeface="Times New Roman" pitchFamily="18" charset="0"/>
                        </a:rPr>
                        <a:t>Các</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tác</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phẩm</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tiêu</a:t>
                      </a:r>
                      <a:r>
                        <a:rPr lang="en-US" sz="2400" dirty="0">
                          <a:effectLst/>
                          <a:latin typeface="Times New Roman" pitchFamily="18" charset="0"/>
                          <a:cs typeface="Times New Roman" pitchFamily="18" charset="0"/>
                        </a:rPr>
                        <a:t> </a:t>
                      </a:r>
                      <a:r>
                        <a:rPr lang="en-US" sz="2400" dirty="0" err="1" smtClean="0">
                          <a:effectLst/>
                          <a:latin typeface="Times New Roman" pitchFamily="18" charset="0"/>
                          <a:cs typeface="Times New Roman" pitchFamily="18" charset="0"/>
                        </a:rPr>
                        <a:t>biểu</a:t>
                      </a:r>
                      <a:endParaRPr lang="en-US" sz="2400" dirty="0">
                        <a:effectLst/>
                        <a:latin typeface="Times New Roman" pitchFamily="18" charset="0"/>
                        <a:ea typeface="Calibri"/>
                        <a:cs typeface="Times New Roman" pitchFamily="18" charset="0"/>
                      </a:endParaRPr>
                    </a:p>
                  </a:txBody>
                  <a:tcPr marL="0" marR="0" marT="0" marB="0" anchor="ctr"/>
                </a:tc>
                <a:tc>
                  <a:txBody>
                    <a:bodyPr/>
                    <a:lstStyle/>
                    <a:p>
                      <a:pPr algn="just"/>
                      <a:r>
                        <a:rPr lang="en-US" sz="2400" dirty="0" smtClean="0">
                          <a:latin typeface="+mj-lt"/>
                        </a:rPr>
                        <a:t>- </a:t>
                      </a:r>
                      <a:r>
                        <a:rPr lang="vi-VN" sz="2400" i="1" dirty="0" smtClean="0">
                          <a:latin typeface="+mj-lt"/>
                        </a:rPr>
                        <a:t>Bài ca ngất ngưởng, Đi thi tự vịnh,</a:t>
                      </a:r>
                      <a:r>
                        <a:rPr lang="en-US" sz="2400" i="1" dirty="0" smtClean="0">
                          <a:latin typeface="+mj-lt"/>
                        </a:rPr>
                        <a:t> </a:t>
                      </a:r>
                      <a:r>
                        <a:rPr lang="vi-VN" sz="2400" i="1" dirty="0" smtClean="0">
                          <a:latin typeface="+mj-lt"/>
                        </a:rPr>
                        <a:t>Tự thuật….</a:t>
                      </a:r>
                      <a:endParaRPr lang="en-US" sz="2400" i="1" dirty="0">
                        <a:latin typeface="+mj-lt"/>
                      </a:endParaRPr>
                    </a:p>
                  </a:txBody>
                  <a:tcPr/>
                </a:tc>
              </a:tr>
              <a:tr h="501343">
                <a:tc>
                  <a:txBody>
                    <a:bodyPr/>
                    <a:lstStyle/>
                    <a:p>
                      <a:pPr marL="0" indent="0" algn="ctr">
                        <a:lnSpc>
                          <a:spcPct val="100000"/>
                        </a:lnSpc>
                        <a:spcAft>
                          <a:spcPts val="0"/>
                        </a:spcAft>
                      </a:pPr>
                      <a:r>
                        <a:rPr lang="vi-VN" sz="2400" dirty="0">
                          <a:effectLst/>
                          <a:latin typeface="Times New Roman" pitchFamily="18" charset="0"/>
                          <a:cs typeface="Times New Roman" pitchFamily="18" charset="0"/>
                        </a:rPr>
                        <a:t>Thể loại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văn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bản</a:t>
                      </a:r>
                      <a:r>
                        <a:rPr lang="en-US" sz="2400" dirty="0">
                          <a:effectLst/>
                          <a:latin typeface="Times New Roman" pitchFamily="18" charset="0"/>
                          <a:cs typeface="Times New Roman" pitchFamily="18" charset="0"/>
                        </a:rPr>
                        <a:t> </a:t>
                      </a:r>
                      <a:r>
                        <a:rPr lang="en-US" sz="2400" dirty="0" smtClean="0">
                          <a:effectLst/>
                          <a:latin typeface="Times New Roman" pitchFamily="18" charset="0"/>
                          <a:cs typeface="Times New Roman" pitchFamily="18" charset="0"/>
                        </a:rPr>
                        <a:t/>
                      </a:r>
                      <a:br>
                        <a:rPr lang="en-US" sz="2400" dirty="0" smtClean="0">
                          <a:effectLst/>
                          <a:latin typeface="Times New Roman" pitchFamily="18" charset="0"/>
                          <a:cs typeface="Times New Roman" pitchFamily="18" charset="0"/>
                        </a:rPr>
                      </a:br>
                      <a:r>
                        <a:rPr lang="en-US" sz="2400" i="1" dirty="0" err="1" smtClean="0">
                          <a:effectLst/>
                          <a:latin typeface="Times New Roman" pitchFamily="18" charset="0"/>
                          <a:cs typeface="Times New Roman" pitchFamily="18" charset="0"/>
                        </a:rPr>
                        <a:t>Chí</a:t>
                      </a:r>
                      <a:r>
                        <a:rPr lang="en-US" sz="2400" i="1" dirty="0" smtClean="0">
                          <a:effectLst/>
                          <a:latin typeface="Times New Roman" pitchFamily="18" charset="0"/>
                          <a:cs typeface="Times New Roman" pitchFamily="18" charset="0"/>
                        </a:rPr>
                        <a:t> </a:t>
                      </a:r>
                      <a:r>
                        <a:rPr lang="en-US" sz="2400" i="1" dirty="0" err="1">
                          <a:effectLst/>
                          <a:latin typeface="Times New Roman" pitchFamily="18" charset="0"/>
                          <a:cs typeface="Times New Roman" pitchFamily="18" charset="0"/>
                        </a:rPr>
                        <a:t>khí</a:t>
                      </a:r>
                      <a:r>
                        <a:rPr lang="en-US" sz="2400" i="1" dirty="0">
                          <a:effectLst/>
                          <a:latin typeface="Times New Roman" pitchFamily="18" charset="0"/>
                          <a:cs typeface="Times New Roman" pitchFamily="18" charset="0"/>
                        </a:rPr>
                        <a:t> </a:t>
                      </a:r>
                      <a:r>
                        <a:rPr lang="en-US" sz="2400" i="1" dirty="0" err="1">
                          <a:effectLst/>
                          <a:latin typeface="Times New Roman" pitchFamily="18" charset="0"/>
                          <a:cs typeface="Times New Roman" pitchFamily="18" charset="0"/>
                        </a:rPr>
                        <a:t>anh</a:t>
                      </a:r>
                      <a:r>
                        <a:rPr lang="en-US" sz="2400" i="1" dirty="0">
                          <a:effectLst/>
                          <a:latin typeface="Times New Roman" pitchFamily="18" charset="0"/>
                          <a:cs typeface="Times New Roman" pitchFamily="18" charset="0"/>
                        </a:rPr>
                        <a:t> </a:t>
                      </a:r>
                      <a:r>
                        <a:rPr lang="en-US" sz="2400" i="1" dirty="0" err="1">
                          <a:effectLst/>
                          <a:latin typeface="Times New Roman" pitchFamily="18" charset="0"/>
                          <a:cs typeface="Times New Roman" pitchFamily="18" charset="0"/>
                        </a:rPr>
                        <a:t>hùng</a:t>
                      </a:r>
                      <a:endParaRPr lang="en-US" sz="2400" i="1" dirty="0">
                        <a:effectLst/>
                        <a:latin typeface="Times New Roman" pitchFamily="18" charset="0"/>
                        <a:ea typeface="Calibri"/>
                        <a:cs typeface="Times New Roman" pitchFamily="18" charset="0"/>
                      </a:endParaRPr>
                    </a:p>
                  </a:txBody>
                  <a:tcPr marL="0" marR="0" marT="0" marB="0" anchor="ctr"/>
                </a:tc>
                <a:tc>
                  <a:txBody>
                    <a:bodyPr/>
                    <a:lstStyle/>
                    <a:p>
                      <a:r>
                        <a:rPr lang="en-US" sz="2400" dirty="0" smtClean="0">
                          <a:latin typeface="+mj-lt"/>
                        </a:rPr>
                        <a:t>- </a:t>
                      </a:r>
                      <a:r>
                        <a:rPr lang="en-US" sz="2400" kern="1200" dirty="0" err="1" smtClean="0">
                          <a:solidFill>
                            <a:schemeClr val="dk1"/>
                          </a:solidFill>
                          <a:latin typeface="Times New Roman" pitchFamily="18" charset="0"/>
                          <a:ea typeface="+mn-ea"/>
                          <a:cs typeface="Times New Roman" pitchFamily="18" charset="0"/>
                        </a:rPr>
                        <a:t>Hát</a:t>
                      </a:r>
                      <a:r>
                        <a:rPr lang="en-US" sz="2400" kern="1200" dirty="0" smtClean="0">
                          <a:solidFill>
                            <a:schemeClr val="dk1"/>
                          </a:solidFill>
                          <a:latin typeface="Times New Roman" pitchFamily="18" charset="0"/>
                          <a:ea typeface="+mn-ea"/>
                          <a:cs typeface="Times New Roman" pitchFamily="18" charset="0"/>
                        </a:rPr>
                        <a:t> </a:t>
                      </a:r>
                      <a:r>
                        <a:rPr lang="en-US" sz="2400" kern="1200" dirty="0" err="1" smtClean="0">
                          <a:solidFill>
                            <a:schemeClr val="dk1"/>
                          </a:solidFill>
                          <a:latin typeface="Times New Roman" pitchFamily="18" charset="0"/>
                          <a:ea typeface="+mn-ea"/>
                          <a:cs typeface="Times New Roman" pitchFamily="18" charset="0"/>
                        </a:rPr>
                        <a:t>nói</a:t>
                      </a:r>
                      <a:r>
                        <a:rPr lang="en-US" sz="2400" kern="1200" dirty="0" smtClean="0">
                          <a:solidFill>
                            <a:schemeClr val="dk1"/>
                          </a:solidFill>
                          <a:latin typeface="Times New Roman" pitchFamily="18" charset="0"/>
                          <a:ea typeface="+mn-ea"/>
                          <a:cs typeface="Times New Roman" pitchFamily="18" charset="0"/>
                        </a:rPr>
                        <a:t>.</a:t>
                      </a:r>
                      <a:endParaRPr lang="en-US" sz="2400" kern="1200" dirty="0">
                        <a:solidFill>
                          <a:schemeClr val="dk1"/>
                        </a:solidFill>
                        <a:latin typeface="Times New Roman" pitchFamily="18" charset="0"/>
                        <a:ea typeface="+mn-ea"/>
                        <a:cs typeface="Times New Roman" pitchFamily="18" charset="0"/>
                      </a:endParaRPr>
                    </a:p>
                  </a:txBody>
                  <a:tcPr/>
                </a:tc>
              </a:tr>
              <a:tr h="809067">
                <a:tc>
                  <a:txBody>
                    <a:bodyPr/>
                    <a:lstStyle/>
                    <a:p>
                      <a:pPr marL="0" indent="0" algn="ctr">
                        <a:lnSpc>
                          <a:spcPct val="100000"/>
                        </a:lnSpc>
                        <a:spcAft>
                          <a:spcPts val="0"/>
                        </a:spcAft>
                      </a:pPr>
                      <a:r>
                        <a:rPr lang="vi-VN" sz="2400" dirty="0">
                          <a:effectLst/>
                          <a:latin typeface="Times New Roman" pitchFamily="18" charset="0"/>
                          <a:cs typeface="Times New Roman" pitchFamily="18" charset="0"/>
                        </a:rPr>
                        <a:t>Bố cục</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văn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bản</a:t>
                      </a:r>
                      <a:r>
                        <a:rPr lang="en-US" sz="2400" dirty="0">
                          <a:effectLst/>
                          <a:latin typeface="Times New Roman" pitchFamily="18" charset="0"/>
                          <a:cs typeface="Times New Roman" pitchFamily="18" charset="0"/>
                        </a:rPr>
                        <a:t> </a:t>
                      </a:r>
                      <a:r>
                        <a:rPr lang="en-US" sz="2400" dirty="0" smtClean="0">
                          <a:effectLst/>
                          <a:latin typeface="Times New Roman" pitchFamily="18" charset="0"/>
                          <a:cs typeface="Times New Roman" pitchFamily="18" charset="0"/>
                        </a:rPr>
                        <a:t/>
                      </a:r>
                      <a:br>
                        <a:rPr lang="en-US" sz="2400" dirty="0" smtClean="0">
                          <a:effectLst/>
                          <a:latin typeface="Times New Roman" pitchFamily="18" charset="0"/>
                          <a:cs typeface="Times New Roman" pitchFamily="18" charset="0"/>
                        </a:rPr>
                      </a:br>
                      <a:r>
                        <a:rPr lang="en-US" sz="2400" i="1" dirty="0" err="1" smtClean="0">
                          <a:effectLst/>
                          <a:latin typeface="Times New Roman" pitchFamily="18" charset="0"/>
                          <a:cs typeface="Times New Roman" pitchFamily="18" charset="0"/>
                        </a:rPr>
                        <a:t>Chí</a:t>
                      </a:r>
                      <a:r>
                        <a:rPr lang="en-US" sz="2400" i="1" dirty="0" smtClean="0">
                          <a:effectLst/>
                          <a:latin typeface="Times New Roman" pitchFamily="18" charset="0"/>
                          <a:cs typeface="Times New Roman" pitchFamily="18" charset="0"/>
                        </a:rPr>
                        <a:t> </a:t>
                      </a:r>
                      <a:r>
                        <a:rPr lang="en-US" sz="2400" i="1" dirty="0" err="1">
                          <a:effectLst/>
                          <a:latin typeface="Times New Roman" pitchFamily="18" charset="0"/>
                          <a:cs typeface="Times New Roman" pitchFamily="18" charset="0"/>
                        </a:rPr>
                        <a:t>khí</a:t>
                      </a:r>
                      <a:r>
                        <a:rPr lang="en-US" sz="2400" i="1" dirty="0">
                          <a:effectLst/>
                          <a:latin typeface="Times New Roman" pitchFamily="18" charset="0"/>
                          <a:cs typeface="Times New Roman" pitchFamily="18" charset="0"/>
                        </a:rPr>
                        <a:t> </a:t>
                      </a:r>
                      <a:r>
                        <a:rPr lang="en-US" sz="2400" i="1" dirty="0" err="1">
                          <a:effectLst/>
                          <a:latin typeface="Times New Roman" pitchFamily="18" charset="0"/>
                          <a:cs typeface="Times New Roman" pitchFamily="18" charset="0"/>
                        </a:rPr>
                        <a:t>anh</a:t>
                      </a:r>
                      <a:r>
                        <a:rPr lang="en-US" sz="2400" i="1" dirty="0">
                          <a:effectLst/>
                          <a:latin typeface="Times New Roman" pitchFamily="18" charset="0"/>
                          <a:cs typeface="Times New Roman" pitchFamily="18" charset="0"/>
                        </a:rPr>
                        <a:t> </a:t>
                      </a:r>
                      <a:r>
                        <a:rPr lang="en-US" sz="2400" i="1" dirty="0" err="1">
                          <a:effectLst/>
                          <a:latin typeface="Times New Roman" pitchFamily="18" charset="0"/>
                          <a:cs typeface="Times New Roman" pitchFamily="18" charset="0"/>
                        </a:rPr>
                        <a:t>hùng</a:t>
                      </a:r>
                      <a:endParaRPr lang="en-US" sz="2400" i="1" dirty="0">
                        <a:effectLst/>
                        <a:latin typeface="Times New Roman" pitchFamily="18" charset="0"/>
                        <a:ea typeface="Calibri"/>
                        <a:cs typeface="Times New Roman" pitchFamily="18" charset="0"/>
                      </a:endParaRPr>
                    </a:p>
                  </a:txBody>
                  <a:tcPr marL="0" marR="0" marT="0" marB="0" anchor="ctr"/>
                </a:tc>
                <a:tc>
                  <a:txBody>
                    <a:bodyPr/>
                    <a:lstStyle/>
                    <a:p>
                      <a:r>
                        <a:rPr lang="en-US" sz="2400" dirty="0" smtClean="0">
                          <a:latin typeface="Times New Roman" pitchFamily="18" charset="0"/>
                          <a:cs typeface="Times New Roman" pitchFamily="18" charset="0"/>
                        </a:rPr>
                        <a:t>- Ba </a:t>
                      </a:r>
                      <a:r>
                        <a:rPr lang="en-US" sz="2400" dirty="0" err="1" smtClean="0">
                          <a:latin typeface="Times New Roman" pitchFamily="18" charset="0"/>
                          <a:cs typeface="Times New Roman" pitchFamily="18" charset="0"/>
                        </a:rPr>
                        <a:t>phần</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+ 8</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câu</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đầu</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Quan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niệm</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chí</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anh</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hùng</a:t>
                      </a:r>
                      <a:r>
                        <a:rPr lang="en-US" sz="2400" baseline="0" dirty="0" smtClean="0">
                          <a:latin typeface="Times New Roman" pitchFamily="18" charset="0"/>
                          <a:cs typeface="Times New Roman" pitchFamily="18" charset="0"/>
                        </a:rPr>
                        <a:t>.</a:t>
                      </a:r>
                    </a:p>
                    <a:p>
                      <a:r>
                        <a:rPr lang="en-US" sz="2400" baseline="0" dirty="0" smtClean="0">
                          <a:latin typeface="Times New Roman" pitchFamily="18" charset="0"/>
                          <a:cs typeface="Times New Roman" pitchFamily="18" charset="0"/>
                        </a:rPr>
                        <a:t>+ 4 </a:t>
                      </a:r>
                      <a:r>
                        <a:rPr lang="en-US" sz="2400" baseline="0" dirty="0" err="1" smtClean="0">
                          <a:latin typeface="Times New Roman" pitchFamily="18" charset="0"/>
                          <a:cs typeface="Times New Roman" pitchFamily="18" charset="0"/>
                        </a:rPr>
                        <a:t>câu</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tiếp</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Thử</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thách</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anh</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hùng</a:t>
                      </a:r>
                      <a:r>
                        <a:rPr lang="en-US" sz="2400" baseline="0" dirty="0" smtClean="0">
                          <a:latin typeface="Times New Roman" pitchFamily="18" charset="0"/>
                          <a:cs typeface="Times New Roman" pitchFamily="18" charset="0"/>
                        </a:rPr>
                        <a:t>.</a:t>
                      </a:r>
                    </a:p>
                    <a:p>
                      <a:r>
                        <a:rPr lang="en-US" sz="2400" baseline="0" dirty="0" smtClean="0">
                          <a:latin typeface="Times New Roman" pitchFamily="18" charset="0"/>
                          <a:cs typeface="Times New Roman" pitchFamily="18" charset="0"/>
                        </a:rPr>
                        <a:t>+ 3 </a:t>
                      </a:r>
                      <a:r>
                        <a:rPr lang="en-US" sz="2400" baseline="0" dirty="0" err="1" smtClean="0">
                          <a:latin typeface="Times New Roman" pitchFamily="18" charset="0"/>
                          <a:cs typeface="Times New Roman" pitchFamily="18" charset="0"/>
                        </a:rPr>
                        <a:t>câu</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cuối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Hưởng</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lạc</a:t>
                      </a:r>
                      <a:r>
                        <a:rPr lang="en-US" sz="2400" baseline="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txBody>
                  <a:tcPr/>
                </a:tc>
              </a:tr>
              <a:tr h="809067">
                <a:tc>
                  <a:txBody>
                    <a:bodyPr/>
                    <a:lstStyle/>
                    <a:p>
                      <a:pPr marL="0" indent="0" algn="ctr">
                        <a:lnSpc>
                          <a:spcPct val="100000"/>
                        </a:lnSpc>
                        <a:spcAft>
                          <a:spcPts val="0"/>
                        </a:spcAft>
                      </a:pPr>
                      <a:r>
                        <a:rPr lang="vi-VN" sz="2400" dirty="0">
                          <a:effectLst/>
                          <a:latin typeface="Times New Roman" pitchFamily="18" charset="0"/>
                          <a:cs typeface="Times New Roman" pitchFamily="18" charset="0"/>
                        </a:rPr>
                        <a:t>Nộ</a:t>
                      </a:r>
                      <a:r>
                        <a:rPr lang="en-US" sz="2400" dirty="0">
                          <a:effectLst/>
                          <a:latin typeface="Times New Roman" pitchFamily="18" charset="0"/>
                          <a:cs typeface="Times New Roman" pitchFamily="18" charset="0"/>
                        </a:rPr>
                        <a:t>i dung </a:t>
                      </a:r>
                      <a:r>
                        <a:rPr lang="en-US" sz="2400" dirty="0" err="1">
                          <a:effectLst/>
                          <a:latin typeface="Times New Roman" pitchFamily="18" charset="0"/>
                          <a:cs typeface="Times New Roman" pitchFamily="18" charset="0"/>
                        </a:rPr>
                        <a:t>chính</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văn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bản</a:t>
                      </a:r>
                      <a:r>
                        <a:rPr lang="en-US" sz="2400" dirty="0">
                          <a:effectLst/>
                          <a:latin typeface="Times New Roman" pitchFamily="18" charset="0"/>
                          <a:cs typeface="Times New Roman" pitchFamily="18" charset="0"/>
                        </a:rPr>
                        <a:t> </a:t>
                      </a:r>
                      <a:r>
                        <a:rPr lang="en-US" sz="2400" dirty="0" smtClean="0">
                          <a:effectLst/>
                          <a:latin typeface="Times New Roman" pitchFamily="18" charset="0"/>
                          <a:cs typeface="Times New Roman" pitchFamily="18" charset="0"/>
                        </a:rPr>
                        <a:t/>
                      </a:r>
                      <a:br>
                        <a:rPr lang="en-US" sz="2400" dirty="0" smtClean="0">
                          <a:effectLst/>
                          <a:latin typeface="Times New Roman" pitchFamily="18" charset="0"/>
                          <a:cs typeface="Times New Roman" pitchFamily="18" charset="0"/>
                        </a:rPr>
                      </a:br>
                      <a:r>
                        <a:rPr lang="en-US" sz="2400" i="1" dirty="0" err="1" smtClean="0">
                          <a:effectLst/>
                          <a:latin typeface="Times New Roman" pitchFamily="18" charset="0"/>
                          <a:cs typeface="Times New Roman" pitchFamily="18" charset="0"/>
                        </a:rPr>
                        <a:t>Chí</a:t>
                      </a:r>
                      <a:r>
                        <a:rPr lang="en-US" sz="2400" i="1" dirty="0" smtClean="0">
                          <a:effectLst/>
                          <a:latin typeface="Times New Roman" pitchFamily="18" charset="0"/>
                          <a:cs typeface="Times New Roman" pitchFamily="18" charset="0"/>
                        </a:rPr>
                        <a:t> </a:t>
                      </a:r>
                      <a:r>
                        <a:rPr lang="en-US" sz="2400" i="1" dirty="0" err="1">
                          <a:effectLst/>
                          <a:latin typeface="Times New Roman" pitchFamily="18" charset="0"/>
                          <a:cs typeface="Times New Roman" pitchFamily="18" charset="0"/>
                        </a:rPr>
                        <a:t>khí</a:t>
                      </a:r>
                      <a:r>
                        <a:rPr lang="en-US" sz="2400" i="1" dirty="0">
                          <a:effectLst/>
                          <a:latin typeface="Times New Roman" pitchFamily="18" charset="0"/>
                          <a:cs typeface="Times New Roman" pitchFamily="18" charset="0"/>
                        </a:rPr>
                        <a:t> </a:t>
                      </a:r>
                      <a:r>
                        <a:rPr lang="en-US" sz="2400" i="1" dirty="0" err="1">
                          <a:effectLst/>
                          <a:latin typeface="Times New Roman" pitchFamily="18" charset="0"/>
                          <a:cs typeface="Times New Roman" pitchFamily="18" charset="0"/>
                        </a:rPr>
                        <a:t>anh</a:t>
                      </a:r>
                      <a:r>
                        <a:rPr lang="en-US" sz="2400" i="1" dirty="0">
                          <a:effectLst/>
                          <a:latin typeface="Times New Roman" pitchFamily="18" charset="0"/>
                          <a:cs typeface="Times New Roman" pitchFamily="18" charset="0"/>
                        </a:rPr>
                        <a:t> </a:t>
                      </a:r>
                      <a:r>
                        <a:rPr lang="en-US" sz="2400" i="1" dirty="0" err="1">
                          <a:effectLst/>
                          <a:latin typeface="Times New Roman" pitchFamily="18" charset="0"/>
                          <a:cs typeface="Times New Roman" pitchFamily="18" charset="0"/>
                        </a:rPr>
                        <a:t>hùng</a:t>
                      </a:r>
                      <a:endParaRPr lang="en-US" sz="2400" i="1" dirty="0">
                        <a:effectLst/>
                        <a:latin typeface="Times New Roman" pitchFamily="18" charset="0"/>
                        <a:ea typeface="Calibri"/>
                        <a:cs typeface="Times New Roman" pitchFamily="18" charset="0"/>
                      </a:endParaRPr>
                    </a:p>
                  </a:txBody>
                  <a:tcPr marL="0" marR="0" marT="0" marB="0" anchor="ctr"/>
                </a:tc>
                <a:tc>
                  <a:txBody>
                    <a:bodyPr/>
                    <a:lstStyle/>
                    <a:p>
                      <a:pPr algn="just"/>
                      <a:r>
                        <a:rPr lang="en-US" sz="2400" dirty="0" err="1" smtClean="0">
                          <a:latin typeface="Times New Roman" pitchFamily="18" charset="0"/>
                          <a:cs typeface="Times New Roman" pitchFamily="18" charset="0"/>
                        </a:rPr>
                        <a:t>Nói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về</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quan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niệm</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chí</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anh</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hùng</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của</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đấng</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nam</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nhi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những</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thử</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thách</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cần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vượt</a:t>
                      </a:r>
                      <a:r>
                        <a:rPr lang="en-US" sz="2400" baseline="0" dirty="0" smtClean="0">
                          <a:latin typeface="Times New Roman" pitchFamily="18" charset="0"/>
                          <a:cs typeface="Times New Roman" pitchFamily="18" charset="0"/>
                        </a:rPr>
                        <a:t> qua </a:t>
                      </a:r>
                      <a:r>
                        <a:rPr lang="en-US" sz="2400" baseline="0" dirty="0" err="1" smtClean="0">
                          <a:latin typeface="Times New Roman" pitchFamily="18" charset="0"/>
                          <a:cs typeface="Times New Roman" pitchFamily="18" charset="0"/>
                        </a:rPr>
                        <a:t>và</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quyền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hưởng</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thụ</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sau</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khi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trả</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nợ</a:t>
                      </a:r>
                      <a:r>
                        <a:rPr lang="en-US" sz="2400" baseline="0" dirty="0" smtClean="0">
                          <a:latin typeface="Times New Roman" pitchFamily="18" charset="0"/>
                          <a:cs typeface="Times New Roman" pitchFamily="18" charset="0"/>
                        </a:rPr>
                        <a:t> tang </a:t>
                      </a:r>
                      <a:r>
                        <a:rPr lang="en-US" sz="2400" baseline="0" dirty="0" err="1" smtClean="0">
                          <a:latin typeface="Times New Roman" pitchFamily="18" charset="0"/>
                          <a:cs typeface="Times New Roman" pitchFamily="18" charset="0"/>
                        </a:rPr>
                        <a:t>bồng</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và</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lập</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được</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công</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danh</a:t>
                      </a:r>
                      <a:r>
                        <a:rPr lang="en-US" sz="2400" baseline="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45591364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a:extLst>
              <a:ext uri="{FF2B5EF4-FFF2-40B4-BE49-F238E27FC236}">
                <a16:creationId xmlns:a16="http://schemas.microsoft.com/office/drawing/2014/main" xmlns="" id="{BD6F28F4-8E36-4D99-B3C7-DE0C4CDCFEDD}"/>
              </a:ext>
            </a:extLst>
          </p:cNvPr>
          <p:cNvGrpSpPr/>
          <p:nvPr/>
        </p:nvGrpSpPr>
        <p:grpSpPr>
          <a:xfrm>
            <a:off x="1590622" y="831767"/>
            <a:ext cx="1688871" cy="5480133"/>
            <a:chOff x="1590622" y="831767"/>
            <a:chExt cx="1688871" cy="5480133"/>
          </a:xfrm>
        </p:grpSpPr>
        <p:pic>
          <p:nvPicPr>
            <p:cNvPr id="27" name="图片 26">
              <a:extLst>
                <a:ext uri="{FF2B5EF4-FFF2-40B4-BE49-F238E27FC236}">
                  <a16:creationId xmlns:a16="http://schemas.microsoft.com/office/drawing/2014/main" xmlns="" id="{7BFCBC42-EB8C-4565-994A-CB31BF57C2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0622" y="831767"/>
              <a:ext cx="1688871" cy="2070100"/>
            </a:xfrm>
            <a:prstGeom prst="rect">
              <a:avLst/>
            </a:prstGeom>
          </p:spPr>
        </p:pic>
        <p:grpSp>
          <p:nvGrpSpPr>
            <p:cNvPr id="10" name="组合 9">
              <a:extLst>
                <a:ext uri="{FF2B5EF4-FFF2-40B4-BE49-F238E27FC236}">
                  <a16:creationId xmlns:a16="http://schemas.microsoft.com/office/drawing/2014/main" xmlns="" id="{A5261C73-FB53-4A8B-98EB-FAC222444295}"/>
                </a:ext>
              </a:extLst>
            </p:cNvPr>
            <p:cNvGrpSpPr/>
            <p:nvPr/>
          </p:nvGrpSpPr>
          <p:grpSpPr>
            <a:xfrm>
              <a:off x="1928704" y="1556596"/>
              <a:ext cx="925704" cy="1323439"/>
              <a:chOff x="2856712" y="2102696"/>
              <a:chExt cx="925704" cy="1323439"/>
            </a:xfrm>
          </p:grpSpPr>
          <p:pic>
            <p:nvPicPr>
              <p:cNvPr id="2" name="图片 1" descr="图片包含 户外, 地面, 人员, 建筑物&#10;&#10;已生成高可信度的说明">
                <a:extLst>
                  <a:ext uri="{FF2B5EF4-FFF2-40B4-BE49-F238E27FC236}">
                    <a16:creationId xmlns:a16="http://schemas.microsoft.com/office/drawing/2014/main" xmlns="" id="{7A6F14F9-7FE1-4D3C-BD9D-9F9B268EBA5C}"/>
                  </a:ext>
                </a:extLst>
              </p:cNvPr>
              <p:cNvPicPr>
                <a:picLocks noChangeAspect="1"/>
              </p:cNvPicPr>
              <p:nvPr/>
            </p:nvPicPr>
            <p:blipFill rotWithShape="1">
              <a:blip r:embed="rId4">
                <a:extLst>
                  <a:ext uri="{28A0092B-C50C-407E-A947-70E740481C1C}">
                    <a14:useLocalDpi xmlns:a14="http://schemas.microsoft.com/office/drawing/2010/main" val="0"/>
                  </a:ext>
                </a:extLst>
              </a:blip>
              <a:srcRect t="31667" r="80784" b="33836"/>
              <a:stretch/>
            </p:blipFill>
            <p:spPr>
              <a:xfrm rot="5400000" flipV="1">
                <a:off x="2759071" y="2271404"/>
                <a:ext cx="1146633" cy="900057"/>
              </a:xfrm>
              <a:prstGeom prst="rect">
                <a:avLst/>
              </a:prstGeom>
              <a:effectLst>
                <a:outerShdw blurRad="50800" dist="38100" dir="2700000" algn="tl" rotWithShape="0">
                  <a:prstClr val="black">
                    <a:alpha val="40000"/>
                  </a:prstClr>
                </a:outerShdw>
              </a:effectLst>
            </p:spPr>
          </p:pic>
          <p:sp>
            <p:nvSpPr>
              <p:cNvPr id="6" name="文本框 5">
                <a:extLst>
                  <a:ext uri="{FF2B5EF4-FFF2-40B4-BE49-F238E27FC236}">
                    <a16:creationId xmlns:a16="http://schemas.microsoft.com/office/drawing/2014/main" xmlns="" id="{698791DB-0ED5-49C1-9A0E-31C3331D9583}"/>
                  </a:ext>
                </a:extLst>
              </p:cNvPr>
              <p:cNvSpPr txBox="1"/>
              <p:nvPr/>
            </p:nvSpPr>
            <p:spPr>
              <a:xfrm>
                <a:off x="2856712" y="2102696"/>
                <a:ext cx="925703" cy="1323439"/>
              </a:xfrm>
              <a:prstGeom prst="rect">
                <a:avLst/>
              </a:prstGeom>
              <a:noFill/>
            </p:spPr>
            <p:txBody>
              <a:bodyPr wrap="square" rtlCol="0">
                <a:spAutoFit/>
              </a:bodyPr>
              <a:lstStyle/>
              <a:p>
                <a:pPr algn="ctr"/>
                <a:r>
                  <a:rPr lang="en-US" altLang="zh-CN" sz="8000" b="1" dirty="0" smtClean="0">
                    <a:solidFill>
                      <a:srgbClr val="F9E7C6"/>
                    </a:solidFill>
                  </a:rPr>
                  <a:t>1</a:t>
                </a:r>
                <a:endParaRPr lang="zh-CN" altLang="en-US" sz="8000" b="1" dirty="0">
                  <a:solidFill>
                    <a:srgbClr val="F9E7C6"/>
                  </a:solidFill>
                </a:endParaRPr>
              </a:p>
            </p:txBody>
          </p:sp>
        </p:grpSp>
        <p:pic>
          <p:nvPicPr>
            <p:cNvPr id="14" name="图片 13" descr="图片包含 户外, 地面, 人员, 建筑物&#10;&#10;已生成高可信度的说明">
              <a:extLst>
                <a:ext uri="{FF2B5EF4-FFF2-40B4-BE49-F238E27FC236}">
                  <a16:creationId xmlns:a16="http://schemas.microsoft.com/office/drawing/2014/main" xmlns="" id="{FC0BE931-5FA7-4B5C-928F-4DD2D89A473F}"/>
                </a:ext>
              </a:extLst>
            </p:cNvPr>
            <p:cNvPicPr>
              <a:picLocks noChangeAspect="1"/>
            </p:cNvPicPr>
            <p:nvPr/>
          </p:nvPicPr>
          <p:blipFill rotWithShape="1">
            <a:blip r:embed="rId4">
              <a:extLst>
                <a:ext uri="{28A0092B-C50C-407E-A947-70E740481C1C}">
                  <a14:useLocalDpi xmlns:a14="http://schemas.microsoft.com/office/drawing/2010/main" val="0"/>
                </a:ext>
              </a:extLst>
            </a:blip>
            <a:srcRect l="-5489" t="24942" r="41637" b="73698"/>
            <a:stretch/>
          </p:blipFill>
          <p:spPr>
            <a:xfrm rot="5400000" flipV="1">
              <a:off x="458898" y="4335740"/>
              <a:ext cx="3890962" cy="61357"/>
            </a:xfrm>
            <a:prstGeom prst="rect">
              <a:avLst/>
            </a:prstGeom>
            <a:effectLst>
              <a:outerShdw blurRad="50800" dist="38100" dir="2700000" algn="tl" rotWithShape="0">
                <a:prstClr val="black">
                  <a:alpha val="40000"/>
                </a:prstClr>
              </a:outerShdw>
            </a:effectLst>
          </p:spPr>
        </p:pic>
      </p:grpSp>
      <p:grpSp>
        <p:nvGrpSpPr>
          <p:cNvPr id="33" name="组合 32">
            <a:extLst>
              <a:ext uri="{FF2B5EF4-FFF2-40B4-BE49-F238E27FC236}">
                <a16:creationId xmlns:a16="http://schemas.microsoft.com/office/drawing/2014/main" xmlns="" id="{30912351-A783-408A-BCE8-AE95322F1D7C}"/>
              </a:ext>
            </a:extLst>
          </p:cNvPr>
          <p:cNvGrpSpPr/>
          <p:nvPr/>
        </p:nvGrpSpPr>
        <p:grpSpPr>
          <a:xfrm>
            <a:off x="5089372" y="930963"/>
            <a:ext cx="1589614" cy="5380936"/>
            <a:chOff x="5089372" y="930963"/>
            <a:chExt cx="1589614" cy="5380936"/>
          </a:xfrm>
        </p:grpSpPr>
        <p:pic>
          <p:nvPicPr>
            <p:cNvPr id="29" name="图片 28" descr="图片包含 户外, 霉菌&#10;&#10;已生成高可信度的说明">
              <a:extLst>
                <a:ext uri="{FF2B5EF4-FFF2-40B4-BE49-F238E27FC236}">
                  <a16:creationId xmlns:a16="http://schemas.microsoft.com/office/drawing/2014/main" xmlns="" id="{9A69751D-26CC-4706-9703-484E5276C2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9372" y="930963"/>
              <a:ext cx="1589614" cy="1669763"/>
            </a:xfrm>
            <a:prstGeom prst="rect">
              <a:avLst/>
            </a:prstGeom>
          </p:spPr>
        </p:pic>
        <p:pic>
          <p:nvPicPr>
            <p:cNvPr id="3" name="图片 2" descr="图片包含 户外, 地面, 人员, 建筑物&#10;&#10;已生成高可信度的说明">
              <a:extLst>
                <a:ext uri="{FF2B5EF4-FFF2-40B4-BE49-F238E27FC236}">
                  <a16:creationId xmlns:a16="http://schemas.microsoft.com/office/drawing/2014/main" xmlns="" id="{7F0560AB-9FCB-4CC7-83E0-CDBF1F1FEAFC}"/>
                </a:ext>
              </a:extLst>
            </p:cNvPr>
            <p:cNvPicPr>
              <a:picLocks noChangeAspect="1"/>
            </p:cNvPicPr>
            <p:nvPr/>
          </p:nvPicPr>
          <p:blipFill rotWithShape="1">
            <a:blip r:embed="rId4">
              <a:extLst>
                <a:ext uri="{28A0092B-C50C-407E-A947-70E740481C1C}">
                  <a14:useLocalDpi xmlns:a14="http://schemas.microsoft.com/office/drawing/2010/main" val="0"/>
                </a:ext>
              </a:extLst>
            </a:blip>
            <a:srcRect t="31667" r="80784" b="33836"/>
            <a:stretch/>
          </p:blipFill>
          <p:spPr>
            <a:xfrm rot="5400000" flipV="1">
              <a:off x="5292141" y="1725303"/>
              <a:ext cx="1146633" cy="900057"/>
            </a:xfrm>
            <a:prstGeom prst="rect">
              <a:avLst/>
            </a:prstGeom>
            <a:effectLst>
              <a:outerShdw blurRad="50800" dist="38100" dir="2700000" algn="tl" rotWithShape="0">
                <a:prstClr val="black">
                  <a:alpha val="40000"/>
                </a:prstClr>
              </a:outerShdw>
            </a:effectLst>
          </p:spPr>
        </p:pic>
        <p:pic>
          <p:nvPicPr>
            <p:cNvPr id="19" name="图片 18" descr="图片包含 户外, 地面, 人员, 建筑物&#10;&#10;已生成高可信度的说明">
              <a:extLst>
                <a:ext uri="{FF2B5EF4-FFF2-40B4-BE49-F238E27FC236}">
                  <a16:creationId xmlns:a16="http://schemas.microsoft.com/office/drawing/2014/main" xmlns="" id="{18BA6F70-8A5E-464B-A98B-5E692A11E5D3}"/>
                </a:ext>
              </a:extLst>
            </p:cNvPr>
            <p:cNvPicPr>
              <a:picLocks noChangeAspect="1"/>
            </p:cNvPicPr>
            <p:nvPr/>
          </p:nvPicPr>
          <p:blipFill rotWithShape="1">
            <a:blip r:embed="rId4">
              <a:extLst>
                <a:ext uri="{28A0092B-C50C-407E-A947-70E740481C1C}">
                  <a14:useLocalDpi xmlns:a14="http://schemas.microsoft.com/office/drawing/2010/main" val="0"/>
                </a:ext>
              </a:extLst>
            </a:blip>
            <a:srcRect l="-5489" t="24942" r="41637" b="73698"/>
            <a:stretch/>
          </p:blipFill>
          <p:spPr>
            <a:xfrm rot="5400000" flipV="1">
              <a:off x="3947629" y="4335739"/>
              <a:ext cx="3890962" cy="61357"/>
            </a:xfrm>
            <a:prstGeom prst="rect">
              <a:avLst/>
            </a:prstGeom>
            <a:effectLst>
              <a:outerShdw blurRad="50800" dist="38100" dir="2700000" algn="tl" rotWithShape="0">
                <a:prstClr val="black">
                  <a:alpha val="40000"/>
                </a:prstClr>
              </a:outerShdw>
            </a:effectLst>
          </p:spPr>
        </p:pic>
      </p:grpSp>
      <p:grpSp>
        <p:nvGrpSpPr>
          <p:cNvPr id="34" name="组合 33">
            <a:extLst>
              <a:ext uri="{FF2B5EF4-FFF2-40B4-BE49-F238E27FC236}">
                <a16:creationId xmlns:a16="http://schemas.microsoft.com/office/drawing/2014/main" xmlns="" id="{A4429211-E412-42DC-88FB-0EEFCA44F18A}"/>
              </a:ext>
            </a:extLst>
          </p:cNvPr>
          <p:cNvGrpSpPr/>
          <p:nvPr/>
        </p:nvGrpSpPr>
        <p:grpSpPr>
          <a:xfrm>
            <a:off x="8378597" y="735554"/>
            <a:ext cx="1549072" cy="5576345"/>
            <a:chOff x="8378597" y="735554"/>
            <a:chExt cx="1549072" cy="5576345"/>
          </a:xfrm>
        </p:grpSpPr>
        <p:pic>
          <p:nvPicPr>
            <p:cNvPr id="31" name="图片 30" descr="图片包含 室内, 鲜花, 植物, 掌握&#10;&#10;已生成极高可信度的说明">
              <a:extLst>
                <a:ext uri="{FF2B5EF4-FFF2-40B4-BE49-F238E27FC236}">
                  <a16:creationId xmlns:a16="http://schemas.microsoft.com/office/drawing/2014/main" xmlns="" id="{2EE46C2F-C996-4E31-9FDB-73296A875B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8597" y="735554"/>
              <a:ext cx="1549072" cy="1998579"/>
            </a:xfrm>
            <a:prstGeom prst="rect">
              <a:avLst/>
            </a:prstGeom>
          </p:spPr>
        </p:pic>
        <p:pic>
          <p:nvPicPr>
            <p:cNvPr id="4" name="图片 3" descr="图片包含 户外, 地面, 人员, 建筑物&#10;&#10;已生成高可信度的说明">
              <a:extLst>
                <a:ext uri="{FF2B5EF4-FFF2-40B4-BE49-F238E27FC236}">
                  <a16:creationId xmlns:a16="http://schemas.microsoft.com/office/drawing/2014/main" xmlns="" id="{BC116DD5-0E20-4F6D-BF6D-3027B00E1745}"/>
                </a:ext>
              </a:extLst>
            </p:cNvPr>
            <p:cNvPicPr>
              <a:picLocks noChangeAspect="1"/>
            </p:cNvPicPr>
            <p:nvPr/>
          </p:nvPicPr>
          <p:blipFill rotWithShape="1">
            <a:blip r:embed="rId4">
              <a:extLst>
                <a:ext uri="{28A0092B-C50C-407E-A947-70E740481C1C}">
                  <a14:useLocalDpi xmlns:a14="http://schemas.microsoft.com/office/drawing/2010/main" val="0"/>
                </a:ext>
              </a:extLst>
            </a:blip>
            <a:srcRect t="31667" r="80784" b="33836"/>
            <a:stretch/>
          </p:blipFill>
          <p:spPr>
            <a:xfrm rot="5400000" flipV="1">
              <a:off x="8755223" y="1710788"/>
              <a:ext cx="1146633" cy="900057"/>
            </a:xfrm>
            <a:prstGeom prst="rect">
              <a:avLst/>
            </a:prstGeom>
            <a:effectLst>
              <a:outerShdw blurRad="50800" dist="38100" dir="2700000" algn="tl" rotWithShape="0">
                <a:prstClr val="black">
                  <a:alpha val="40000"/>
                </a:prstClr>
              </a:outerShdw>
            </a:effectLst>
          </p:spPr>
        </p:pic>
        <p:pic>
          <p:nvPicPr>
            <p:cNvPr id="23" name="图片 22" descr="图片包含 户外, 地面, 人员, 建筑物&#10;&#10;已生成高可信度的说明">
              <a:extLst>
                <a:ext uri="{FF2B5EF4-FFF2-40B4-BE49-F238E27FC236}">
                  <a16:creationId xmlns:a16="http://schemas.microsoft.com/office/drawing/2014/main" xmlns="" id="{9FDD0266-7679-4F8D-8C3E-D655E52E5ED3}"/>
                </a:ext>
              </a:extLst>
            </p:cNvPr>
            <p:cNvPicPr>
              <a:picLocks noChangeAspect="1"/>
            </p:cNvPicPr>
            <p:nvPr/>
          </p:nvPicPr>
          <p:blipFill rotWithShape="1">
            <a:blip r:embed="rId4">
              <a:extLst>
                <a:ext uri="{28A0092B-C50C-407E-A947-70E740481C1C}">
                  <a14:useLocalDpi xmlns:a14="http://schemas.microsoft.com/office/drawing/2010/main" val="0"/>
                </a:ext>
              </a:extLst>
            </a:blip>
            <a:srcRect l="-5489" t="24942" r="41637" b="73698"/>
            <a:stretch/>
          </p:blipFill>
          <p:spPr>
            <a:xfrm rot="5400000" flipV="1">
              <a:off x="7418498" y="4335739"/>
              <a:ext cx="3890962" cy="61357"/>
            </a:xfrm>
            <a:prstGeom prst="rect">
              <a:avLst/>
            </a:prstGeom>
            <a:effectLst>
              <a:outerShdw blurRad="50800" dist="38100" dir="2700000" algn="tl" rotWithShape="0">
                <a:prstClr val="black">
                  <a:alpha val="40000"/>
                </a:prstClr>
              </a:outerShdw>
            </a:effectLst>
          </p:spPr>
        </p:pic>
      </p:grpSp>
      <p:sp>
        <p:nvSpPr>
          <p:cNvPr id="30" name="TextBox 29"/>
          <p:cNvSpPr txBox="1"/>
          <p:nvPr/>
        </p:nvSpPr>
        <p:spPr>
          <a:xfrm>
            <a:off x="0" y="0"/>
            <a:ext cx="10104072" cy="707886"/>
          </a:xfrm>
          <a:prstGeom prst="rect">
            <a:avLst/>
          </a:prstGeom>
          <a:noFill/>
        </p:spPr>
        <p:txBody>
          <a:bodyPr wrap="square" rtlCol="0">
            <a:spAutoFit/>
          </a:bodyPr>
          <a:lstStyle/>
          <a:p>
            <a:r>
              <a:rPr lang="en-US" sz="4000" b="1" dirty="0" smtClean="0">
                <a:solidFill>
                  <a:srgbClr val="C00000"/>
                </a:solidFill>
                <a:latin typeface="Times New Roman" pitchFamily="18" charset="0"/>
                <a:cs typeface="Times New Roman" pitchFamily="18" charset="0"/>
              </a:rPr>
              <a:t>II. KHÁM PHÁ VĂN BẢN</a:t>
            </a:r>
            <a:endParaRPr lang="en-US" sz="4000" b="1" dirty="0">
              <a:solidFill>
                <a:srgbClr val="C00000"/>
              </a:solidFill>
              <a:latin typeface="Times New Roman" pitchFamily="18" charset="0"/>
              <a:cs typeface="Times New Roman" pitchFamily="18" charset="0"/>
            </a:endParaRPr>
          </a:p>
        </p:txBody>
      </p:sp>
      <p:sp>
        <p:nvSpPr>
          <p:cNvPr id="35" name="文本框 5">
            <a:extLst>
              <a:ext uri="{FF2B5EF4-FFF2-40B4-BE49-F238E27FC236}">
                <a16:creationId xmlns:a16="http://schemas.microsoft.com/office/drawing/2014/main" xmlns="" id="{698791DB-0ED5-49C1-9A0E-31C3331D9583}"/>
              </a:ext>
            </a:extLst>
          </p:cNvPr>
          <p:cNvSpPr txBox="1"/>
          <p:nvPr/>
        </p:nvSpPr>
        <p:spPr>
          <a:xfrm>
            <a:off x="5460937" y="1513612"/>
            <a:ext cx="925703" cy="1323439"/>
          </a:xfrm>
          <a:prstGeom prst="rect">
            <a:avLst/>
          </a:prstGeom>
          <a:noFill/>
        </p:spPr>
        <p:txBody>
          <a:bodyPr wrap="square" rtlCol="0">
            <a:spAutoFit/>
          </a:bodyPr>
          <a:lstStyle/>
          <a:p>
            <a:pPr algn="ctr"/>
            <a:r>
              <a:rPr lang="en-US" altLang="zh-CN" sz="8000" b="1" dirty="0" smtClean="0">
                <a:solidFill>
                  <a:srgbClr val="F9E7C6"/>
                </a:solidFill>
              </a:rPr>
              <a:t>2</a:t>
            </a:r>
            <a:endParaRPr lang="zh-CN" altLang="en-US" sz="8000" b="1" dirty="0">
              <a:solidFill>
                <a:srgbClr val="F9E7C6"/>
              </a:solidFill>
            </a:endParaRPr>
          </a:p>
        </p:txBody>
      </p:sp>
      <p:sp>
        <p:nvSpPr>
          <p:cNvPr id="36" name="文本框 5">
            <a:extLst>
              <a:ext uri="{FF2B5EF4-FFF2-40B4-BE49-F238E27FC236}">
                <a16:creationId xmlns:a16="http://schemas.microsoft.com/office/drawing/2014/main" xmlns="" id="{698791DB-0ED5-49C1-9A0E-31C3331D9583}"/>
              </a:ext>
            </a:extLst>
          </p:cNvPr>
          <p:cNvSpPr txBox="1"/>
          <p:nvPr/>
        </p:nvSpPr>
        <p:spPr>
          <a:xfrm>
            <a:off x="8865687" y="1513612"/>
            <a:ext cx="925703" cy="1323439"/>
          </a:xfrm>
          <a:prstGeom prst="rect">
            <a:avLst/>
          </a:prstGeom>
          <a:noFill/>
        </p:spPr>
        <p:txBody>
          <a:bodyPr wrap="square" rtlCol="0">
            <a:spAutoFit/>
          </a:bodyPr>
          <a:lstStyle/>
          <a:p>
            <a:pPr algn="ctr"/>
            <a:r>
              <a:rPr lang="en-US" altLang="zh-CN" sz="8000" b="1" dirty="0" smtClean="0">
                <a:solidFill>
                  <a:srgbClr val="F9E7C6"/>
                </a:solidFill>
              </a:rPr>
              <a:t>3</a:t>
            </a:r>
            <a:endParaRPr lang="zh-CN" altLang="en-US" sz="8000" b="1" dirty="0">
              <a:solidFill>
                <a:srgbClr val="F9E7C6"/>
              </a:solidFill>
            </a:endParaRPr>
          </a:p>
        </p:txBody>
      </p:sp>
      <p:sp>
        <p:nvSpPr>
          <p:cNvPr id="5" name="TextBox 4"/>
          <p:cNvSpPr txBox="1"/>
          <p:nvPr/>
        </p:nvSpPr>
        <p:spPr>
          <a:xfrm>
            <a:off x="2579761" y="2970814"/>
            <a:ext cx="1330087" cy="3586366"/>
          </a:xfrm>
          <a:prstGeom prst="rect">
            <a:avLst/>
          </a:prstGeom>
          <a:blipFill>
            <a:blip r:embed="rId7"/>
            <a:tile tx="0" ty="0" sx="100000" sy="100000" flip="none" algn="tl"/>
          </a:blipFill>
        </p:spPr>
        <p:txBody>
          <a:bodyPr wrap="square" rtlCol="0">
            <a:spAutoFit/>
          </a:bodyPr>
          <a:lstStyle/>
          <a:p>
            <a:pPr algn="ctr">
              <a:lnSpc>
                <a:spcPct val="120000"/>
              </a:lnSpc>
            </a:pPr>
            <a:r>
              <a:rPr lang="en-US" sz="3200" b="1" dirty="0" err="1" smtClean="0">
                <a:solidFill>
                  <a:schemeClr val="accent2">
                    <a:lumMod val="50000"/>
                  </a:schemeClr>
                </a:solidFill>
                <a:latin typeface="Times New Roman" pitchFamily="18" charset="0"/>
                <a:cs typeface="Times New Roman" pitchFamily="18" charset="0"/>
              </a:rPr>
              <a:t>Quan</a:t>
            </a:r>
            <a:r>
              <a:rPr lang="en-US" sz="3200" b="1" dirty="0" smtClean="0">
                <a:solidFill>
                  <a:schemeClr val="accent2">
                    <a:lumMod val="50000"/>
                  </a:schemeClr>
                </a:solidFill>
                <a:latin typeface="Times New Roman" pitchFamily="18" charset="0"/>
                <a:cs typeface="Times New Roman" pitchFamily="18" charset="0"/>
              </a:rPr>
              <a:t> </a:t>
            </a:r>
            <a:r>
              <a:rPr lang="en-US" sz="3200" b="1" dirty="0" err="1" smtClean="0">
                <a:solidFill>
                  <a:schemeClr val="accent2">
                    <a:lumMod val="50000"/>
                  </a:schemeClr>
                </a:solidFill>
                <a:latin typeface="Times New Roman" pitchFamily="18" charset="0"/>
                <a:cs typeface="Times New Roman" pitchFamily="18" charset="0"/>
              </a:rPr>
              <a:t>niệm</a:t>
            </a:r>
            <a:r>
              <a:rPr lang="en-US" sz="3200" b="1" dirty="0" smtClean="0">
                <a:solidFill>
                  <a:schemeClr val="accent2">
                    <a:lumMod val="50000"/>
                  </a:schemeClr>
                </a:solidFill>
                <a:latin typeface="Times New Roman" pitchFamily="18" charset="0"/>
                <a:cs typeface="Times New Roman" pitchFamily="18" charset="0"/>
              </a:rPr>
              <a:t> </a:t>
            </a:r>
            <a:r>
              <a:rPr lang="en-US" sz="3200" b="1" dirty="0" err="1" smtClean="0">
                <a:solidFill>
                  <a:schemeClr val="accent2">
                    <a:lumMod val="50000"/>
                  </a:schemeClr>
                </a:solidFill>
                <a:latin typeface="Times New Roman" pitchFamily="18" charset="0"/>
                <a:cs typeface="Times New Roman" pitchFamily="18" charset="0"/>
              </a:rPr>
              <a:t>về</a:t>
            </a:r>
            <a:r>
              <a:rPr lang="en-US" sz="3200" b="1" dirty="0" smtClean="0">
                <a:solidFill>
                  <a:schemeClr val="accent2">
                    <a:lumMod val="50000"/>
                  </a:schemeClr>
                </a:solidFill>
                <a:latin typeface="Times New Roman" pitchFamily="18" charset="0"/>
                <a:cs typeface="Times New Roman" pitchFamily="18" charset="0"/>
              </a:rPr>
              <a:t> </a:t>
            </a:r>
          </a:p>
          <a:p>
            <a:pPr algn="ctr">
              <a:lnSpc>
                <a:spcPct val="120000"/>
              </a:lnSpc>
            </a:pPr>
            <a:r>
              <a:rPr lang="en-US" sz="3200" b="1" dirty="0" err="1" smtClean="0">
                <a:solidFill>
                  <a:schemeClr val="accent2">
                    <a:lumMod val="50000"/>
                  </a:schemeClr>
                </a:solidFill>
                <a:latin typeface="Times New Roman" pitchFamily="18" charset="0"/>
                <a:cs typeface="Times New Roman" pitchFamily="18" charset="0"/>
              </a:rPr>
              <a:t>chí</a:t>
            </a:r>
            <a:r>
              <a:rPr lang="en-US" sz="3200" b="1" dirty="0" smtClean="0">
                <a:solidFill>
                  <a:schemeClr val="accent2">
                    <a:lumMod val="50000"/>
                  </a:schemeClr>
                </a:solidFill>
                <a:latin typeface="Times New Roman" pitchFamily="18" charset="0"/>
                <a:cs typeface="Times New Roman" pitchFamily="18" charset="0"/>
              </a:rPr>
              <a:t> </a:t>
            </a:r>
          </a:p>
          <a:p>
            <a:pPr algn="ctr">
              <a:lnSpc>
                <a:spcPct val="120000"/>
              </a:lnSpc>
            </a:pPr>
            <a:r>
              <a:rPr lang="en-US" sz="3200" b="1" dirty="0" err="1" smtClean="0">
                <a:solidFill>
                  <a:schemeClr val="accent2">
                    <a:lumMod val="50000"/>
                  </a:schemeClr>
                </a:solidFill>
                <a:latin typeface="Times New Roman" pitchFamily="18" charset="0"/>
                <a:cs typeface="Times New Roman" pitchFamily="18" charset="0"/>
              </a:rPr>
              <a:t>anh</a:t>
            </a:r>
            <a:r>
              <a:rPr lang="en-US" sz="3200" b="1" dirty="0" smtClean="0">
                <a:solidFill>
                  <a:schemeClr val="accent2">
                    <a:lumMod val="50000"/>
                  </a:schemeClr>
                </a:solidFill>
                <a:latin typeface="Times New Roman" pitchFamily="18" charset="0"/>
                <a:cs typeface="Times New Roman" pitchFamily="18" charset="0"/>
              </a:rPr>
              <a:t> </a:t>
            </a:r>
            <a:r>
              <a:rPr lang="en-US" sz="3200" b="1" dirty="0" err="1" smtClean="0">
                <a:solidFill>
                  <a:schemeClr val="accent2">
                    <a:lumMod val="50000"/>
                  </a:schemeClr>
                </a:solidFill>
                <a:latin typeface="Times New Roman" pitchFamily="18" charset="0"/>
                <a:cs typeface="Times New Roman" pitchFamily="18" charset="0"/>
              </a:rPr>
              <a:t>hùng</a:t>
            </a:r>
            <a:endParaRPr lang="en-US" sz="3200" b="1" dirty="0" smtClean="0">
              <a:solidFill>
                <a:schemeClr val="accent2">
                  <a:lumMod val="50000"/>
                </a:schemeClr>
              </a:solidFill>
              <a:latin typeface="Times New Roman" pitchFamily="18" charset="0"/>
              <a:cs typeface="Times New Roman" pitchFamily="18" charset="0"/>
            </a:endParaRPr>
          </a:p>
        </p:txBody>
      </p:sp>
      <p:sp>
        <p:nvSpPr>
          <p:cNvPr id="37" name="TextBox 36"/>
          <p:cNvSpPr txBox="1"/>
          <p:nvPr/>
        </p:nvSpPr>
        <p:spPr>
          <a:xfrm>
            <a:off x="6140066" y="2970814"/>
            <a:ext cx="1330087" cy="3539430"/>
          </a:xfrm>
          <a:prstGeom prst="rect">
            <a:avLst/>
          </a:prstGeom>
          <a:blipFill>
            <a:blip r:embed="rId7"/>
            <a:tile tx="0" ty="0" sx="100000" sy="100000" flip="none" algn="tl"/>
          </a:blipFill>
        </p:spPr>
        <p:txBody>
          <a:bodyPr wrap="square" rtlCol="0">
            <a:spAutoFit/>
          </a:bodyPr>
          <a:lstStyle/>
          <a:p>
            <a:pPr algn="ctr"/>
            <a:r>
              <a:rPr lang="en-US" sz="3200" b="1" dirty="0" err="1" smtClean="0">
                <a:solidFill>
                  <a:schemeClr val="accent2">
                    <a:lumMod val="50000"/>
                  </a:schemeClr>
                </a:solidFill>
                <a:latin typeface="Times New Roman" pitchFamily="18" charset="0"/>
                <a:cs typeface="Times New Roman" pitchFamily="18" charset="0"/>
              </a:rPr>
              <a:t>Cảm</a:t>
            </a:r>
            <a:r>
              <a:rPr lang="en-US" sz="3200" b="1" dirty="0">
                <a:solidFill>
                  <a:schemeClr val="accent2">
                    <a:lumMod val="50000"/>
                  </a:schemeClr>
                </a:solidFill>
                <a:latin typeface="Times New Roman" pitchFamily="18" charset="0"/>
                <a:cs typeface="Times New Roman" pitchFamily="18" charset="0"/>
              </a:rPr>
              <a:t> </a:t>
            </a:r>
            <a:r>
              <a:rPr lang="en-US" sz="3200" b="1" dirty="0" err="1" smtClean="0">
                <a:solidFill>
                  <a:schemeClr val="accent2">
                    <a:lumMod val="50000"/>
                  </a:schemeClr>
                </a:solidFill>
                <a:latin typeface="Times New Roman" pitchFamily="18" charset="0"/>
                <a:cs typeface="Times New Roman" pitchFamily="18" charset="0"/>
              </a:rPr>
              <a:t>hứng</a:t>
            </a:r>
            <a:r>
              <a:rPr lang="en-US" sz="3200" b="1" dirty="0" smtClean="0">
                <a:solidFill>
                  <a:schemeClr val="accent2">
                    <a:lumMod val="50000"/>
                  </a:schemeClr>
                </a:solidFill>
                <a:latin typeface="Times New Roman" pitchFamily="18" charset="0"/>
                <a:cs typeface="Times New Roman" pitchFamily="18" charset="0"/>
              </a:rPr>
              <a:t> </a:t>
            </a:r>
            <a:r>
              <a:rPr lang="en-US" sz="3200" b="1" dirty="0" err="1" smtClean="0">
                <a:solidFill>
                  <a:schemeClr val="accent2">
                    <a:lumMod val="50000"/>
                  </a:schemeClr>
                </a:solidFill>
                <a:latin typeface="Times New Roman" pitchFamily="18" charset="0"/>
                <a:cs typeface="Times New Roman" pitchFamily="18" charset="0"/>
              </a:rPr>
              <a:t>chủ</a:t>
            </a:r>
            <a:r>
              <a:rPr lang="en-US" sz="3200" b="1" dirty="0" smtClean="0">
                <a:solidFill>
                  <a:schemeClr val="accent2">
                    <a:lumMod val="50000"/>
                  </a:schemeClr>
                </a:solidFill>
                <a:latin typeface="Times New Roman" pitchFamily="18" charset="0"/>
                <a:cs typeface="Times New Roman" pitchFamily="18" charset="0"/>
              </a:rPr>
              <a:t> </a:t>
            </a:r>
            <a:r>
              <a:rPr lang="en-US" sz="3200" b="1" dirty="0" err="1" smtClean="0">
                <a:solidFill>
                  <a:schemeClr val="accent2">
                    <a:lumMod val="50000"/>
                  </a:schemeClr>
                </a:solidFill>
                <a:latin typeface="Times New Roman" pitchFamily="18" charset="0"/>
                <a:cs typeface="Times New Roman" pitchFamily="18" charset="0"/>
              </a:rPr>
              <a:t>đạo</a:t>
            </a:r>
            <a:r>
              <a:rPr lang="en-US" sz="3200" b="1" dirty="0" smtClean="0">
                <a:solidFill>
                  <a:schemeClr val="accent2">
                    <a:lumMod val="50000"/>
                  </a:schemeClr>
                </a:solidFill>
                <a:latin typeface="Times New Roman" pitchFamily="18" charset="0"/>
                <a:cs typeface="Times New Roman" pitchFamily="18" charset="0"/>
              </a:rPr>
              <a:t> </a:t>
            </a:r>
            <a:r>
              <a:rPr lang="en-US" sz="3200" b="1" dirty="0" err="1" smtClean="0">
                <a:solidFill>
                  <a:schemeClr val="accent2">
                    <a:lumMod val="50000"/>
                  </a:schemeClr>
                </a:solidFill>
                <a:latin typeface="Times New Roman" pitchFamily="18" charset="0"/>
                <a:cs typeface="Times New Roman" pitchFamily="18" charset="0"/>
              </a:rPr>
              <a:t>của</a:t>
            </a:r>
            <a:r>
              <a:rPr lang="en-US" sz="3200" b="1" dirty="0" smtClean="0">
                <a:solidFill>
                  <a:schemeClr val="accent2">
                    <a:lumMod val="50000"/>
                  </a:schemeClr>
                </a:solidFill>
                <a:latin typeface="Times New Roman" pitchFamily="18" charset="0"/>
                <a:cs typeface="Times New Roman" pitchFamily="18" charset="0"/>
              </a:rPr>
              <a:t> </a:t>
            </a:r>
            <a:r>
              <a:rPr lang="en-US" sz="3200" b="1" dirty="0" err="1" smtClean="0">
                <a:solidFill>
                  <a:schemeClr val="accent2">
                    <a:lumMod val="50000"/>
                  </a:schemeClr>
                </a:solidFill>
                <a:latin typeface="Times New Roman" pitchFamily="18" charset="0"/>
                <a:cs typeface="Times New Roman" pitchFamily="18" charset="0"/>
              </a:rPr>
              <a:t>bài</a:t>
            </a:r>
            <a:r>
              <a:rPr lang="en-US" sz="3200" b="1" dirty="0" smtClean="0">
                <a:solidFill>
                  <a:schemeClr val="accent2">
                    <a:lumMod val="50000"/>
                  </a:schemeClr>
                </a:solidFill>
                <a:latin typeface="Times New Roman" pitchFamily="18" charset="0"/>
                <a:cs typeface="Times New Roman" pitchFamily="18" charset="0"/>
              </a:rPr>
              <a:t> </a:t>
            </a:r>
            <a:r>
              <a:rPr lang="en-US" sz="3200" b="1" dirty="0" err="1" smtClean="0">
                <a:solidFill>
                  <a:schemeClr val="accent2">
                    <a:lumMod val="50000"/>
                  </a:schemeClr>
                </a:solidFill>
                <a:latin typeface="Times New Roman" pitchFamily="18" charset="0"/>
                <a:cs typeface="Times New Roman" pitchFamily="18" charset="0"/>
              </a:rPr>
              <a:t>thơ</a:t>
            </a:r>
            <a:endParaRPr lang="en-US" sz="3200" b="1" dirty="0" smtClean="0">
              <a:solidFill>
                <a:schemeClr val="accent2">
                  <a:lumMod val="50000"/>
                </a:schemeClr>
              </a:solidFill>
              <a:latin typeface="Times New Roman" pitchFamily="18" charset="0"/>
              <a:cs typeface="Times New Roman" pitchFamily="18" charset="0"/>
            </a:endParaRPr>
          </a:p>
        </p:txBody>
      </p:sp>
      <p:sp>
        <p:nvSpPr>
          <p:cNvPr id="38" name="TextBox 37"/>
          <p:cNvSpPr txBox="1"/>
          <p:nvPr/>
        </p:nvSpPr>
        <p:spPr>
          <a:xfrm>
            <a:off x="9605927" y="2970814"/>
            <a:ext cx="1330087" cy="3539430"/>
          </a:xfrm>
          <a:prstGeom prst="rect">
            <a:avLst/>
          </a:prstGeom>
          <a:blipFill>
            <a:blip r:embed="rId7"/>
            <a:tile tx="0" ty="0" sx="100000" sy="100000" flip="none" algn="tl"/>
          </a:blipFill>
        </p:spPr>
        <p:txBody>
          <a:bodyPr wrap="square" rtlCol="0">
            <a:spAutoFit/>
          </a:bodyPr>
          <a:lstStyle/>
          <a:p>
            <a:pPr algn="ctr">
              <a:lnSpc>
                <a:spcPct val="140000"/>
              </a:lnSpc>
            </a:pPr>
            <a:r>
              <a:rPr lang="en-US" sz="3200" b="1" dirty="0" err="1" smtClean="0">
                <a:solidFill>
                  <a:schemeClr val="accent2">
                    <a:lumMod val="50000"/>
                  </a:schemeClr>
                </a:solidFill>
                <a:latin typeface="Times New Roman" pitchFamily="18" charset="0"/>
                <a:cs typeface="Times New Roman" pitchFamily="18" charset="0"/>
              </a:rPr>
              <a:t>Nuôi</a:t>
            </a:r>
            <a:r>
              <a:rPr lang="en-US" sz="3200" b="1" dirty="0" smtClean="0">
                <a:solidFill>
                  <a:schemeClr val="accent2">
                    <a:lumMod val="50000"/>
                  </a:schemeClr>
                </a:solidFill>
                <a:latin typeface="Times New Roman" pitchFamily="18" charset="0"/>
                <a:cs typeface="Times New Roman" pitchFamily="18" charset="0"/>
              </a:rPr>
              <a:t> </a:t>
            </a:r>
            <a:r>
              <a:rPr lang="en-US" sz="3200" b="1" dirty="0" err="1" smtClean="0">
                <a:solidFill>
                  <a:schemeClr val="accent2">
                    <a:lumMod val="50000"/>
                  </a:schemeClr>
                </a:solidFill>
                <a:latin typeface="Times New Roman" pitchFamily="18" charset="0"/>
                <a:cs typeface="Times New Roman" pitchFamily="18" charset="0"/>
              </a:rPr>
              <a:t>dưỡng</a:t>
            </a:r>
            <a:r>
              <a:rPr lang="en-US" sz="3200" b="1" dirty="0" smtClean="0">
                <a:solidFill>
                  <a:schemeClr val="accent2">
                    <a:lumMod val="50000"/>
                  </a:schemeClr>
                </a:solidFill>
                <a:latin typeface="Times New Roman" pitchFamily="18" charset="0"/>
                <a:cs typeface="Times New Roman" pitchFamily="18" charset="0"/>
              </a:rPr>
              <a:t> </a:t>
            </a:r>
            <a:r>
              <a:rPr lang="en-US" sz="3200" b="1" dirty="0" err="1" smtClean="0">
                <a:solidFill>
                  <a:schemeClr val="accent2">
                    <a:lumMod val="50000"/>
                  </a:schemeClr>
                </a:solidFill>
                <a:latin typeface="Times New Roman" pitchFamily="18" charset="0"/>
                <a:cs typeface="Times New Roman" pitchFamily="18" charset="0"/>
              </a:rPr>
              <a:t>chí</a:t>
            </a:r>
            <a:r>
              <a:rPr lang="en-US" sz="3200" b="1" dirty="0" smtClean="0">
                <a:solidFill>
                  <a:schemeClr val="accent2">
                    <a:lumMod val="50000"/>
                  </a:schemeClr>
                </a:solidFill>
                <a:latin typeface="Times New Roman" pitchFamily="18" charset="0"/>
                <a:cs typeface="Times New Roman" pitchFamily="18" charset="0"/>
              </a:rPr>
              <a:t> </a:t>
            </a:r>
            <a:r>
              <a:rPr lang="en-US" sz="3200" b="1" dirty="0" err="1" smtClean="0">
                <a:solidFill>
                  <a:schemeClr val="accent2">
                    <a:lumMod val="50000"/>
                  </a:schemeClr>
                </a:solidFill>
                <a:latin typeface="Times New Roman" pitchFamily="18" charset="0"/>
                <a:cs typeface="Times New Roman" pitchFamily="18" charset="0"/>
              </a:rPr>
              <a:t>anh</a:t>
            </a:r>
            <a:r>
              <a:rPr lang="en-US" sz="3200" b="1" dirty="0" smtClean="0">
                <a:solidFill>
                  <a:schemeClr val="accent2">
                    <a:lumMod val="50000"/>
                  </a:schemeClr>
                </a:solidFill>
                <a:latin typeface="Times New Roman" pitchFamily="18" charset="0"/>
                <a:cs typeface="Times New Roman" pitchFamily="18" charset="0"/>
              </a:rPr>
              <a:t> </a:t>
            </a:r>
            <a:r>
              <a:rPr lang="en-US" sz="3200" b="1" dirty="0" err="1" smtClean="0">
                <a:solidFill>
                  <a:schemeClr val="accent2">
                    <a:lumMod val="50000"/>
                  </a:schemeClr>
                </a:solidFill>
                <a:latin typeface="Times New Roman" pitchFamily="18" charset="0"/>
                <a:cs typeface="Times New Roman" pitchFamily="18" charset="0"/>
              </a:rPr>
              <a:t>hùng</a:t>
            </a:r>
            <a:endParaRPr lang="en-US" sz="3200" b="1" dirty="0">
              <a:solidFill>
                <a:schemeClr val="accent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3017068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7"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户外, 地面, 人员, 建筑物&#10;&#10;已生成高可信度的说明">
            <a:extLst>
              <a:ext uri="{FF2B5EF4-FFF2-40B4-BE49-F238E27FC236}">
                <a16:creationId xmlns:a16="http://schemas.microsoft.com/office/drawing/2014/main" xmlns="" id="{EB0DE196-43FD-42EF-B35B-A419D3A770FB}"/>
              </a:ext>
            </a:extLst>
          </p:cNvPr>
          <p:cNvPicPr>
            <a:picLocks noChangeAspect="1"/>
          </p:cNvPicPr>
          <p:nvPr/>
        </p:nvPicPr>
        <p:blipFill rotWithShape="1">
          <a:blip r:embed="rId3">
            <a:extLst>
              <a:ext uri="{28A0092B-C50C-407E-A947-70E740481C1C}">
                <a14:useLocalDpi xmlns:a14="http://schemas.microsoft.com/office/drawing/2010/main" val="0"/>
              </a:ext>
            </a:extLst>
          </a:blip>
          <a:srcRect t="40535"/>
          <a:stretch/>
        </p:blipFill>
        <p:spPr>
          <a:xfrm>
            <a:off x="160920" y="898634"/>
            <a:ext cx="11742046" cy="5486400"/>
          </a:xfrm>
          <a:prstGeom prst="rect">
            <a:avLst/>
          </a:prstGeom>
        </p:spPr>
      </p:pic>
      <p:sp>
        <p:nvSpPr>
          <p:cNvPr id="2" name="TextBox 1"/>
          <p:cNvSpPr txBox="1"/>
          <p:nvPr/>
        </p:nvSpPr>
        <p:spPr>
          <a:xfrm>
            <a:off x="0" y="0"/>
            <a:ext cx="10104072" cy="707886"/>
          </a:xfrm>
          <a:prstGeom prst="rect">
            <a:avLst/>
          </a:prstGeom>
          <a:noFill/>
        </p:spPr>
        <p:txBody>
          <a:bodyPr wrap="square" rtlCol="0">
            <a:spAutoFit/>
          </a:bodyPr>
          <a:lstStyle/>
          <a:p>
            <a:r>
              <a:rPr lang="en-US" sz="4000" b="1" dirty="0">
                <a:solidFill>
                  <a:srgbClr val="C00000"/>
                </a:solidFill>
                <a:latin typeface="Times New Roman" pitchFamily="18" charset="0"/>
                <a:cs typeface="Times New Roman" pitchFamily="18" charset="0"/>
              </a:rPr>
              <a:t>II. KHÁM PHÁ VĂN BẢN</a:t>
            </a:r>
          </a:p>
        </p:txBody>
      </p:sp>
      <p:graphicFrame>
        <p:nvGraphicFramePr>
          <p:cNvPr id="6" name="Table 5"/>
          <p:cNvGraphicFramePr>
            <a:graphicFrameLocks noGrp="1"/>
          </p:cNvGraphicFramePr>
          <p:nvPr>
            <p:extLst>
              <p:ext uri="{D42A27DB-BD31-4B8C-83A1-F6EECF244321}">
                <p14:modId xmlns:p14="http://schemas.microsoft.com/office/powerpoint/2010/main" val="2314633342"/>
              </p:ext>
            </p:extLst>
          </p:nvPr>
        </p:nvGraphicFramePr>
        <p:xfrm>
          <a:off x="472964" y="1986457"/>
          <a:ext cx="11130456" cy="4106336"/>
        </p:xfrm>
        <a:graphic>
          <a:graphicData uri="http://schemas.openxmlformats.org/drawingml/2006/table">
            <a:tbl>
              <a:tblPr firstRow="1" bandRow="1">
                <a:tableStyleId>{21E4AEA4-8DFA-4A89-87EB-49C32662AFE0}</a:tableStyleId>
              </a:tblPr>
              <a:tblGrid>
                <a:gridCol w="5817477"/>
                <a:gridCol w="5312979"/>
              </a:tblGrid>
              <a:tr h="811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Tìm</a:t>
                      </a:r>
                      <a:r>
                        <a:rPr kumimoji="0" lang="en-US" sz="3200" b="1" i="0" u="none" strike="noStrike" kern="1200" cap="none" spc="0" normalizeH="0" baseline="0" noProof="0" dirty="0" smtClean="0">
                          <a:ln>
                            <a:noFill/>
                          </a:ln>
                          <a:solidFill>
                            <a:prstClr val="white"/>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hiểu</a:t>
                      </a:r>
                      <a:endParaRPr kumimoji="0" lang="en-US" sz="32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a:txBody>
                  <a:tcPr marL="0" marR="0" marT="0" marB="0" anchor="ctr"/>
                </a:tc>
                <a:tc>
                  <a:txBody>
                    <a:bodyPr/>
                    <a:lstStyle/>
                    <a:p>
                      <a:pPr algn="ctr"/>
                      <a:r>
                        <a:rPr lang="en-US" sz="3200" dirty="0" err="1" smtClean="0">
                          <a:latin typeface="Times New Roman" pitchFamily="18" charset="0"/>
                          <a:cs typeface="Times New Roman" pitchFamily="18" charset="0"/>
                        </a:rPr>
                        <a:t>Trả</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lời</a:t>
                      </a:r>
                      <a:endParaRPr lang="en-US" sz="3200" dirty="0">
                        <a:solidFill>
                          <a:schemeClr val="bg1"/>
                        </a:solidFill>
                        <a:latin typeface="Times New Roman" pitchFamily="18" charset="0"/>
                        <a:cs typeface="Times New Roman" pitchFamily="18" charset="0"/>
                      </a:endParaRPr>
                    </a:p>
                  </a:txBody>
                  <a:tcPr anchor="ctr"/>
                </a:tc>
              </a:tr>
              <a:tr h="1112833">
                <a:tc>
                  <a:txBody>
                    <a:bodyPr/>
                    <a:lstStyle/>
                    <a:p>
                      <a:pPr marL="0" indent="0" algn="ctr">
                        <a:lnSpc>
                          <a:spcPts val="1505"/>
                        </a:lnSpc>
                        <a:spcAft>
                          <a:spcPts val="0"/>
                        </a:spcAft>
                      </a:pPr>
                      <a:r>
                        <a:rPr lang="en-US" sz="2400" dirty="0" smtClean="0">
                          <a:effectLst/>
                          <a:latin typeface="Times New Roman" pitchFamily="18" charset="0"/>
                          <a:cs typeface="Times New Roman" pitchFamily="18" charset="0"/>
                        </a:rPr>
                        <a:t>Theo </a:t>
                      </a:r>
                      <a:r>
                        <a:rPr lang="en-US" sz="2400" dirty="0" err="1" smtClean="0">
                          <a:effectLst/>
                          <a:latin typeface="Times New Roman" pitchFamily="18" charset="0"/>
                          <a:cs typeface="Times New Roman" pitchFamily="18" charset="0"/>
                        </a:rPr>
                        <a:t>em</a:t>
                      </a:r>
                      <a:r>
                        <a:rPr lang="en-US" sz="2400" dirty="0" smtClean="0">
                          <a:effectLst/>
                          <a:latin typeface="Times New Roman" pitchFamily="18" charset="0"/>
                          <a:cs typeface="Times New Roman" pitchFamily="18" charset="0"/>
                        </a:rPr>
                        <a:t>, </a:t>
                      </a:r>
                      <a:r>
                        <a:rPr lang="en-US" sz="2400" dirty="0" err="1" smtClean="0">
                          <a:effectLst/>
                          <a:latin typeface="Times New Roman" pitchFamily="18" charset="0"/>
                          <a:cs typeface="Times New Roman" pitchFamily="18" charset="0"/>
                        </a:rPr>
                        <a:t>chí</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anh</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hùng</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là</a:t>
                      </a:r>
                      <a:r>
                        <a:rPr lang="en-US" sz="2400" baseline="0" dirty="0" smtClean="0">
                          <a:effectLst/>
                          <a:latin typeface="Times New Roman" pitchFamily="18" charset="0"/>
                          <a:cs typeface="Times New Roman" pitchFamily="18" charset="0"/>
                        </a:rPr>
                        <a:t> </a:t>
                      </a:r>
                      <a:r>
                        <a:rPr lang="en-US" sz="2400" baseline="0" err="1" smtClean="0">
                          <a:effectLst/>
                          <a:latin typeface="Times New Roman" pitchFamily="18" charset="0"/>
                          <a:cs typeface="Times New Roman" pitchFamily="18" charset="0"/>
                        </a:rPr>
                        <a:t>gì</a:t>
                      </a:r>
                      <a:r>
                        <a:rPr lang="en-US" sz="2400" baseline="0" smtClean="0">
                          <a:effectLst/>
                          <a:latin typeface="Times New Roman" pitchFamily="18" charset="0"/>
                          <a:cs typeface="Times New Roman" pitchFamily="18" charset="0"/>
                        </a:rPr>
                        <a:t>?</a:t>
                      </a:r>
                      <a:endParaRPr lang="en-US" sz="2400" dirty="0">
                        <a:effectLst/>
                        <a:latin typeface="Times New Roman" pitchFamily="18" charset="0"/>
                        <a:ea typeface="Calibri"/>
                        <a:cs typeface="Times New Roman" pitchFamily="18" charset="0"/>
                      </a:endParaRPr>
                    </a:p>
                  </a:txBody>
                  <a:tcPr marL="0" marR="0" marT="0" marB="0" anchor="ctr"/>
                </a:tc>
                <a:tc>
                  <a:txBody>
                    <a:bodyPr/>
                    <a:lstStyle/>
                    <a:p>
                      <a:endParaRPr lang="en-US" sz="2400" dirty="0">
                        <a:latin typeface="+mj-lt"/>
                      </a:endParaRPr>
                    </a:p>
                  </a:txBody>
                  <a:tcPr/>
                </a:tc>
              </a:tr>
              <a:tr h="872661">
                <a:tc>
                  <a:txBody>
                    <a:bodyPr/>
                    <a:lstStyle/>
                    <a:p>
                      <a:pPr marL="0" indent="0" algn="ctr">
                        <a:lnSpc>
                          <a:spcPct val="100000"/>
                        </a:lnSpc>
                        <a:spcAft>
                          <a:spcPts val="0"/>
                        </a:spcAft>
                      </a:pPr>
                      <a:r>
                        <a:rPr lang="en-US" sz="2400" dirty="0" err="1" smtClean="0">
                          <a:effectLst/>
                          <a:latin typeface="Times New Roman" pitchFamily="18" charset="0"/>
                          <a:cs typeface="Times New Roman" pitchFamily="18" charset="0"/>
                        </a:rPr>
                        <a:t>Chủ</a:t>
                      </a:r>
                      <a:r>
                        <a:rPr lang="en-US" sz="2400" dirty="0" smtClean="0">
                          <a:effectLst/>
                          <a:latin typeface="Times New Roman" pitchFamily="18" charset="0"/>
                          <a:cs typeface="Times New Roman" pitchFamily="18" charset="0"/>
                        </a:rPr>
                        <a:t> </a:t>
                      </a:r>
                      <a:r>
                        <a:rPr lang="en-US" sz="2400" dirty="0" err="1" smtClean="0">
                          <a:effectLst/>
                          <a:latin typeface="Times New Roman" pitchFamily="18" charset="0"/>
                          <a:cs typeface="Times New Roman" pitchFamily="18" charset="0"/>
                        </a:rPr>
                        <a:t>thể</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trữ</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tình</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trong</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bài</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thơ</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quan</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niệm</a:t>
                      </a:r>
                      <a:r>
                        <a:rPr lang="en-US" sz="2400" baseline="0" dirty="0" smtClean="0">
                          <a:effectLst/>
                          <a:latin typeface="Times New Roman" pitchFamily="18" charset="0"/>
                          <a:cs typeface="Times New Roman" pitchFamily="18" charset="0"/>
                        </a:rPr>
                        <a:t> </a:t>
                      </a:r>
                      <a:br>
                        <a:rPr lang="en-US" sz="2400" baseline="0" dirty="0" smtClean="0">
                          <a:effectLst/>
                          <a:latin typeface="Times New Roman" pitchFamily="18" charset="0"/>
                          <a:cs typeface="Times New Roman" pitchFamily="18" charset="0"/>
                        </a:rPr>
                      </a:br>
                      <a:r>
                        <a:rPr lang="en-US" sz="2400" baseline="0" dirty="0" err="1" smtClean="0">
                          <a:effectLst/>
                          <a:latin typeface="Times New Roman" pitchFamily="18" charset="0"/>
                          <a:cs typeface="Times New Roman" pitchFamily="18" charset="0"/>
                        </a:rPr>
                        <a:t>như</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thế</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nào</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về</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chí</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anh</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hùng</a:t>
                      </a:r>
                      <a:r>
                        <a:rPr lang="en-US" sz="2400" baseline="0" dirty="0" smtClean="0">
                          <a:effectLst/>
                          <a:latin typeface="Times New Roman" pitchFamily="18" charset="0"/>
                          <a:cs typeface="Times New Roman" pitchFamily="18" charset="0"/>
                        </a:rPr>
                        <a:t>?</a:t>
                      </a:r>
                      <a:endParaRPr lang="en-US" sz="2400" i="1" dirty="0">
                        <a:effectLst/>
                        <a:latin typeface="Times New Roman" pitchFamily="18" charset="0"/>
                        <a:ea typeface="Calibri"/>
                        <a:cs typeface="Times New Roman" pitchFamily="18" charset="0"/>
                      </a:endParaRPr>
                    </a:p>
                  </a:txBody>
                  <a:tcPr marL="0" marR="0" marT="0" marB="0" anchor="ctr"/>
                </a:tc>
                <a:tc>
                  <a:txBody>
                    <a:bodyPr/>
                    <a:lstStyle/>
                    <a:p>
                      <a:endParaRPr lang="en-US" sz="2400" dirty="0">
                        <a:latin typeface="+mj-lt"/>
                      </a:endParaRPr>
                    </a:p>
                  </a:txBody>
                  <a:tcPr/>
                </a:tc>
              </a:tr>
              <a:tr h="1308992">
                <a:tc>
                  <a:txBody>
                    <a:bodyPr/>
                    <a:lstStyle/>
                    <a:p>
                      <a:pPr marL="0" indent="0" algn="ctr">
                        <a:lnSpc>
                          <a:spcPct val="100000"/>
                        </a:lnSpc>
                        <a:spcAft>
                          <a:spcPts val="0"/>
                        </a:spcAft>
                      </a:pPr>
                      <a:r>
                        <a:rPr lang="vi-VN" sz="2400" dirty="0" smtClean="0">
                          <a:effectLst/>
                          <a:latin typeface="Times New Roman" pitchFamily="18" charset="0"/>
                          <a:cs typeface="Times New Roman" pitchFamily="18" charset="0"/>
                        </a:rPr>
                        <a:t>Theo em, cách thể hiện quan niệm ấy trong </a:t>
                      </a:r>
                      <a:r>
                        <a:rPr lang="en-US" sz="2400" dirty="0" smtClean="0">
                          <a:effectLst/>
                          <a:latin typeface="Times New Roman" pitchFamily="18" charset="0"/>
                          <a:cs typeface="Times New Roman" pitchFamily="18" charset="0"/>
                        </a:rPr>
                        <a:t/>
                      </a:r>
                      <a:br>
                        <a:rPr lang="en-US" sz="2400" dirty="0" smtClean="0">
                          <a:effectLst/>
                          <a:latin typeface="Times New Roman" pitchFamily="18" charset="0"/>
                          <a:cs typeface="Times New Roman" pitchFamily="18" charset="0"/>
                        </a:rPr>
                      </a:br>
                      <a:r>
                        <a:rPr lang="vi-VN" sz="2400" dirty="0" smtClean="0">
                          <a:effectLst/>
                          <a:latin typeface="Times New Roman" pitchFamily="18" charset="0"/>
                          <a:cs typeface="Times New Roman" pitchFamily="18" charset="0"/>
                        </a:rPr>
                        <a:t>tám dòng thơ đầu, bốn dòng thơ tiếp theo và </a:t>
                      </a:r>
                      <a:r>
                        <a:rPr lang="en-US" sz="2400" dirty="0" smtClean="0">
                          <a:effectLst/>
                          <a:latin typeface="Times New Roman" pitchFamily="18" charset="0"/>
                          <a:cs typeface="Times New Roman" pitchFamily="18" charset="0"/>
                        </a:rPr>
                        <a:t/>
                      </a:r>
                      <a:br>
                        <a:rPr lang="en-US" sz="2400" dirty="0" smtClean="0">
                          <a:effectLst/>
                          <a:latin typeface="Times New Roman" pitchFamily="18" charset="0"/>
                          <a:cs typeface="Times New Roman" pitchFamily="18" charset="0"/>
                        </a:rPr>
                      </a:br>
                      <a:r>
                        <a:rPr lang="vi-VN" sz="2400" dirty="0" smtClean="0">
                          <a:effectLst/>
                          <a:latin typeface="Times New Roman" pitchFamily="18" charset="0"/>
                          <a:cs typeface="Times New Roman" pitchFamily="18" charset="0"/>
                        </a:rPr>
                        <a:t>ba dòng thơ cuối có gì khác nhau?</a:t>
                      </a:r>
                      <a:endParaRPr lang="en-US" sz="2400" i="1" dirty="0">
                        <a:effectLst/>
                        <a:latin typeface="Times New Roman" pitchFamily="18" charset="0"/>
                        <a:ea typeface="Calibri"/>
                        <a:cs typeface="Times New Roman" pitchFamily="18" charset="0"/>
                      </a:endParaRPr>
                    </a:p>
                  </a:txBody>
                  <a:tcPr marL="0" marR="0" marT="0" marB="0" anchor="ctr"/>
                </a:tc>
                <a:tc>
                  <a:txBody>
                    <a:bodyPr/>
                    <a:lstStyle/>
                    <a:p>
                      <a:endParaRPr lang="en-US" sz="2400" dirty="0">
                        <a:latin typeface="+mj-lt"/>
                      </a:endParaRPr>
                    </a:p>
                  </a:txBody>
                  <a:tcPr/>
                </a:tc>
              </a:tr>
            </a:tbl>
          </a:graphicData>
        </a:graphic>
      </p:graphicFrame>
      <p:sp>
        <p:nvSpPr>
          <p:cNvPr id="7" name="TextBox 6"/>
          <p:cNvSpPr txBox="1"/>
          <p:nvPr/>
        </p:nvSpPr>
        <p:spPr>
          <a:xfrm>
            <a:off x="1831245" y="1285743"/>
            <a:ext cx="8401396" cy="707886"/>
          </a:xfrm>
          <a:prstGeom prst="rect">
            <a:avLst/>
          </a:prstGeom>
          <a:noFill/>
        </p:spPr>
        <p:txBody>
          <a:bodyPr wrap="square" rtlCol="0">
            <a:spAutoFit/>
          </a:bodyPr>
          <a:lstStyle/>
          <a:p>
            <a:pPr algn="ctr"/>
            <a:r>
              <a:rPr lang="en-US" sz="4000" b="1" dirty="0" smtClean="0">
                <a:solidFill>
                  <a:srgbClr val="FF0000"/>
                </a:solidFill>
                <a:latin typeface="Times New Roman" pitchFamily="18" charset="0"/>
                <a:cs typeface="Times New Roman" pitchFamily="18" charset="0"/>
              </a:rPr>
              <a:t>PHIẾU HỌC TẬP SỐ 2</a:t>
            </a:r>
            <a:endParaRPr lang="en-US" sz="4000" b="1" dirty="0">
              <a:solidFill>
                <a:srgbClr val="FF0000"/>
              </a:solidFill>
              <a:latin typeface="Times New Roman" pitchFamily="18" charset="0"/>
              <a:cs typeface="Times New Roman" pitchFamily="18" charset="0"/>
            </a:endParaRPr>
          </a:p>
        </p:txBody>
      </p:sp>
      <p:sp>
        <p:nvSpPr>
          <p:cNvPr id="8" name="TextBox 7"/>
          <p:cNvSpPr txBox="1"/>
          <p:nvPr/>
        </p:nvSpPr>
        <p:spPr>
          <a:xfrm>
            <a:off x="5770178" y="639412"/>
            <a:ext cx="6132788" cy="646331"/>
          </a:xfrm>
          <a:prstGeom prst="rect">
            <a:avLst/>
          </a:prstGeom>
          <a:blipFill>
            <a:blip r:embed="rId4"/>
            <a:tile tx="0" ty="0" sx="100000" sy="100000" flip="none" algn="tl"/>
          </a:blipFill>
        </p:spPr>
        <p:txBody>
          <a:bodyPr wrap="square" rtlCol="0">
            <a:spAutoFit/>
          </a:bodyPr>
          <a:lstStyle/>
          <a:p>
            <a:pPr algn="ctr"/>
            <a:r>
              <a:rPr lang="en-US" sz="3600" b="1" smtClean="0">
                <a:solidFill>
                  <a:schemeClr val="accent2">
                    <a:lumMod val="50000"/>
                  </a:schemeClr>
                </a:solidFill>
                <a:latin typeface="Times New Roman" pitchFamily="18" charset="0"/>
                <a:cs typeface="Times New Roman" pitchFamily="18" charset="0"/>
              </a:rPr>
              <a:t>1. Quan </a:t>
            </a:r>
            <a:r>
              <a:rPr lang="en-US" sz="3600" b="1" dirty="0" err="1" smtClean="0">
                <a:solidFill>
                  <a:schemeClr val="accent2">
                    <a:lumMod val="50000"/>
                  </a:schemeClr>
                </a:solidFill>
                <a:latin typeface="Times New Roman" pitchFamily="18" charset="0"/>
                <a:cs typeface="Times New Roman" pitchFamily="18" charset="0"/>
              </a:rPr>
              <a:t>niệm</a:t>
            </a:r>
            <a:r>
              <a:rPr lang="en-US" sz="3600" b="1" dirty="0" smtClean="0">
                <a:solidFill>
                  <a:schemeClr val="accent2">
                    <a:lumMod val="50000"/>
                  </a:schemeClr>
                </a:solidFill>
                <a:latin typeface="Times New Roman" pitchFamily="18" charset="0"/>
                <a:cs typeface="Times New Roman" pitchFamily="18" charset="0"/>
              </a:rPr>
              <a:t> </a:t>
            </a:r>
            <a:r>
              <a:rPr lang="en-US" sz="3600" b="1" dirty="0" err="1" smtClean="0">
                <a:solidFill>
                  <a:schemeClr val="accent2">
                    <a:lumMod val="50000"/>
                  </a:schemeClr>
                </a:solidFill>
                <a:latin typeface="Times New Roman" pitchFamily="18" charset="0"/>
                <a:cs typeface="Times New Roman" pitchFamily="18" charset="0"/>
              </a:rPr>
              <a:t>về</a:t>
            </a:r>
            <a:r>
              <a:rPr lang="en-US" sz="3600" b="1" dirty="0" smtClean="0">
                <a:solidFill>
                  <a:schemeClr val="accent2">
                    <a:lumMod val="50000"/>
                  </a:schemeClr>
                </a:solidFill>
                <a:latin typeface="Times New Roman" pitchFamily="18" charset="0"/>
                <a:cs typeface="Times New Roman" pitchFamily="18" charset="0"/>
              </a:rPr>
              <a:t> </a:t>
            </a:r>
            <a:r>
              <a:rPr lang="en-US" sz="3600" b="1" dirty="0" err="1" smtClean="0">
                <a:solidFill>
                  <a:schemeClr val="accent2">
                    <a:lumMod val="50000"/>
                  </a:schemeClr>
                </a:solidFill>
                <a:latin typeface="Times New Roman" pitchFamily="18" charset="0"/>
                <a:cs typeface="Times New Roman" pitchFamily="18" charset="0"/>
              </a:rPr>
              <a:t>chí</a:t>
            </a:r>
            <a:r>
              <a:rPr lang="en-US" sz="3600" b="1" dirty="0" smtClean="0">
                <a:solidFill>
                  <a:schemeClr val="accent2">
                    <a:lumMod val="50000"/>
                  </a:schemeClr>
                </a:solidFill>
                <a:latin typeface="Times New Roman" pitchFamily="18" charset="0"/>
                <a:cs typeface="Times New Roman" pitchFamily="18" charset="0"/>
              </a:rPr>
              <a:t> </a:t>
            </a:r>
            <a:r>
              <a:rPr lang="en-US" sz="3600" b="1" dirty="0" err="1" smtClean="0">
                <a:solidFill>
                  <a:schemeClr val="accent2">
                    <a:lumMod val="50000"/>
                  </a:schemeClr>
                </a:solidFill>
                <a:latin typeface="Times New Roman" pitchFamily="18" charset="0"/>
                <a:cs typeface="Times New Roman" pitchFamily="18" charset="0"/>
              </a:rPr>
              <a:t>anh</a:t>
            </a:r>
            <a:r>
              <a:rPr lang="en-US" sz="3600" b="1" dirty="0" smtClean="0">
                <a:solidFill>
                  <a:schemeClr val="accent2">
                    <a:lumMod val="50000"/>
                  </a:schemeClr>
                </a:solidFill>
                <a:latin typeface="Times New Roman" pitchFamily="18" charset="0"/>
                <a:cs typeface="Times New Roman" pitchFamily="18" charset="0"/>
              </a:rPr>
              <a:t> </a:t>
            </a:r>
            <a:r>
              <a:rPr lang="en-US" sz="3600" b="1" dirty="0" err="1" smtClean="0">
                <a:solidFill>
                  <a:schemeClr val="accent2">
                    <a:lumMod val="50000"/>
                  </a:schemeClr>
                </a:solidFill>
                <a:latin typeface="Times New Roman" pitchFamily="18" charset="0"/>
                <a:cs typeface="Times New Roman" pitchFamily="18" charset="0"/>
              </a:rPr>
              <a:t>hùng</a:t>
            </a:r>
            <a:endParaRPr lang="en-US" sz="3600" b="1" dirty="0" smtClean="0">
              <a:solidFill>
                <a:schemeClr val="accent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5488138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户外, 地面, 人员, 建筑物&#10;&#10;已生成高可信度的说明">
            <a:extLst>
              <a:ext uri="{FF2B5EF4-FFF2-40B4-BE49-F238E27FC236}">
                <a16:creationId xmlns:a16="http://schemas.microsoft.com/office/drawing/2014/main" xmlns="" id="{EB0DE196-43FD-42EF-B35B-A419D3A770FB}"/>
              </a:ext>
            </a:extLst>
          </p:cNvPr>
          <p:cNvPicPr>
            <a:picLocks noChangeAspect="1"/>
          </p:cNvPicPr>
          <p:nvPr/>
        </p:nvPicPr>
        <p:blipFill rotWithShape="1">
          <a:blip r:embed="rId3">
            <a:extLst>
              <a:ext uri="{28A0092B-C50C-407E-A947-70E740481C1C}">
                <a14:useLocalDpi xmlns:a14="http://schemas.microsoft.com/office/drawing/2010/main" val="0"/>
              </a:ext>
            </a:extLst>
          </a:blip>
          <a:srcRect t="40535"/>
          <a:stretch/>
        </p:blipFill>
        <p:spPr>
          <a:xfrm>
            <a:off x="160920" y="707885"/>
            <a:ext cx="11742046" cy="6071287"/>
          </a:xfrm>
          <a:prstGeom prst="rect">
            <a:avLst/>
          </a:prstGeom>
        </p:spPr>
      </p:pic>
      <p:sp>
        <p:nvSpPr>
          <p:cNvPr id="2" name="TextBox 1"/>
          <p:cNvSpPr txBox="1"/>
          <p:nvPr/>
        </p:nvSpPr>
        <p:spPr>
          <a:xfrm>
            <a:off x="0" y="0"/>
            <a:ext cx="10104072" cy="707886"/>
          </a:xfrm>
          <a:prstGeom prst="rect">
            <a:avLst/>
          </a:prstGeom>
          <a:noFill/>
        </p:spPr>
        <p:txBody>
          <a:bodyPr wrap="square" rtlCol="0">
            <a:spAutoFit/>
          </a:bodyPr>
          <a:lstStyle/>
          <a:p>
            <a:r>
              <a:rPr lang="en-US" sz="4000" b="1" dirty="0">
                <a:solidFill>
                  <a:srgbClr val="C00000"/>
                </a:solidFill>
                <a:latin typeface="Times New Roman" pitchFamily="18" charset="0"/>
                <a:cs typeface="Times New Roman" pitchFamily="18" charset="0"/>
              </a:rPr>
              <a:t>II. KHÁM PHÁ VĂN BẢN</a:t>
            </a:r>
          </a:p>
        </p:txBody>
      </p:sp>
      <p:graphicFrame>
        <p:nvGraphicFramePr>
          <p:cNvPr id="6" name="Table 5"/>
          <p:cNvGraphicFramePr>
            <a:graphicFrameLocks noGrp="1"/>
          </p:cNvGraphicFramePr>
          <p:nvPr>
            <p:extLst>
              <p:ext uri="{D42A27DB-BD31-4B8C-83A1-F6EECF244321}">
                <p14:modId xmlns:p14="http://schemas.microsoft.com/office/powerpoint/2010/main" val="2136271717"/>
              </p:ext>
            </p:extLst>
          </p:nvPr>
        </p:nvGraphicFramePr>
        <p:xfrm>
          <a:off x="236480" y="1226556"/>
          <a:ext cx="11508828" cy="5251246"/>
        </p:xfrm>
        <a:graphic>
          <a:graphicData uri="http://schemas.openxmlformats.org/drawingml/2006/table">
            <a:tbl>
              <a:tblPr firstRow="1" bandRow="1">
                <a:tableStyleId>{21E4AEA4-8DFA-4A89-87EB-49C32662AFE0}</a:tableStyleId>
              </a:tblPr>
              <a:tblGrid>
                <a:gridCol w="3380865"/>
                <a:gridCol w="8127963"/>
              </a:tblGrid>
              <a:tr h="5148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Tìm</a:t>
                      </a:r>
                      <a:r>
                        <a:rPr kumimoji="0" lang="en-US" sz="2400" b="1" i="0" u="none" strike="noStrike" kern="1200" cap="none" spc="0" normalizeH="0" baseline="0" noProof="0" dirty="0" smtClean="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hiểu</a:t>
                      </a:r>
                      <a:endPar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a:txBody>
                  <a:tcPr marL="0" marR="0" marT="0" marB="0" anchor="ctr"/>
                </a:tc>
                <a:tc>
                  <a:txBody>
                    <a:bodyPr/>
                    <a:lstStyle/>
                    <a:p>
                      <a:pPr algn="ctr"/>
                      <a:r>
                        <a:rPr lang="en-US" sz="2400" dirty="0" err="1" smtClean="0">
                          <a:latin typeface="Times New Roman" pitchFamily="18" charset="0"/>
                          <a:cs typeface="Times New Roman" pitchFamily="18" charset="0"/>
                        </a:rPr>
                        <a:t>Trả</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lời</a:t>
                      </a:r>
                      <a:endParaRPr lang="en-US" sz="2400" dirty="0">
                        <a:solidFill>
                          <a:schemeClr val="bg1"/>
                        </a:solidFill>
                        <a:latin typeface="Times New Roman" pitchFamily="18" charset="0"/>
                        <a:cs typeface="Times New Roman" pitchFamily="18" charset="0"/>
                      </a:endParaRPr>
                    </a:p>
                  </a:txBody>
                  <a:tcPr anchor="ctr"/>
                </a:tc>
              </a:tr>
              <a:tr h="1750415">
                <a:tc>
                  <a:txBody>
                    <a:bodyPr/>
                    <a:lstStyle/>
                    <a:p>
                      <a:pPr marL="0" indent="0" algn="ctr">
                        <a:lnSpc>
                          <a:spcPct val="100000"/>
                        </a:lnSpc>
                        <a:spcAft>
                          <a:spcPts val="0"/>
                        </a:spcAft>
                      </a:pPr>
                      <a:r>
                        <a:rPr lang="vi-VN" sz="2400" dirty="0" smtClean="0">
                          <a:effectLst/>
                          <a:latin typeface="Times New Roman" pitchFamily="18" charset="0"/>
                          <a:cs typeface="Times New Roman" pitchFamily="18" charset="0"/>
                        </a:rPr>
                        <a:t>Chủ thể trữ tình trong bài thơ quan niệm như thế nào về chí anh hùng?</a:t>
                      </a:r>
                      <a:endParaRPr lang="vi-VN" sz="2400" dirty="0">
                        <a:effectLst/>
                        <a:latin typeface="Times New Roman" pitchFamily="18" charset="0"/>
                        <a:cs typeface="Times New Roman" pitchFamily="18" charset="0"/>
                      </a:endParaRPr>
                    </a:p>
                  </a:txBody>
                  <a:tcPr marL="0" marR="0" marT="0" marB="0" anchor="ctr"/>
                </a:tc>
                <a:tc>
                  <a:txBody>
                    <a:bodyPr/>
                    <a:lstStyle/>
                    <a:p>
                      <a:pPr marL="0" indent="0" algn="just">
                        <a:buFontTx/>
                        <a:buNone/>
                      </a:pPr>
                      <a:r>
                        <a:rPr lang="en-US" sz="2400" kern="1200" dirty="0" smtClean="0">
                          <a:solidFill>
                            <a:schemeClr val="dk1"/>
                          </a:solidFill>
                          <a:latin typeface="Times New Roman" pitchFamily="18" charset="0"/>
                          <a:ea typeface="+mn-ea"/>
                          <a:cs typeface="Times New Roman" pitchFamily="18" charset="0"/>
                        </a:rPr>
                        <a:t>- </a:t>
                      </a:r>
                      <a:r>
                        <a:rPr lang="vi-VN" sz="2400" kern="1200" dirty="0" smtClean="0">
                          <a:solidFill>
                            <a:schemeClr val="dk1"/>
                          </a:solidFill>
                          <a:latin typeface="Times New Roman" pitchFamily="18" charset="0"/>
                          <a:ea typeface="+mn-ea"/>
                          <a:cs typeface="Times New Roman" pitchFamily="18" charset="0"/>
                        </a:rPr>
                        <a:t>Người có chí anh hùng là người có chí lớn ở bốn phương, tung hoành giữa trời đất.</a:t>
                      </a:r>
                    </a:p>
                    <a:p>
                      <a:pPr marL="0" indent="0" algn="just">
                        <a:buFontTx/>
                        <a:buNone/>
                      </a:pPr>
                      <a:r>
                        <a:rPr lang="en-US" sz="2400" kern="1200" dirty="0" smtClean="0">
                          <a:solidFill>
                            <a:schemeClr val="dk1"/>
                          </a:solidFill>
                          <a:latin typeface="Times New Roman" pitchFamily="18" charset="0"/>
                          <a:ea typeface="+mn-ea"/>
                          <a:cs typeface="Times New Roman" pitchFamily="18" charset="0"/>
                        </a:rPr>
                        <a:t>- </a:t>
                      </a:r>
                      <a:r>
                        <a:rPr lang="vi-VN" sz="2400" kern="1200" dirty="0" smtClean="0">
                          <a:solidFill>
                            <a:schemeClr val="dk1"/>
                          </a:solidFill>
                          <a:latin typeface="Times New Roman" pitchFamily="18" charset="0"/>
                          <a:ea typeface="+mn-ea"/>
                          <a:cs typeface="Times New Roman" pitchFamily="18" charset="0"/>
                        </a:rPr>
                        <a:t>Người đem tài năng của mình thi thố với thiên hạ, làm nên công danh sự nghiệp để lại tấm lòng son trong sử sách.</a:t>
                      </a:r>
                    </a:p>
                  </a:txBody>
                  <a:tcPr/>
                </a:tc>
              </a:tr>
              <a:tr h="2986003">
                <a:tc>
                  <a:txBody>
                    <a:bodyPr/>
                    <a:lstStyle/>
                    <a:p>
                      <a:pPr marL="0" indent="0" algn="ctr">
                        <a:lnSpc>
                          <a:spcPct val="100000"/>
                        </a:lnSpc>
                        <a:spcAft>
                          <a:spcPts val="0"/>
                        </a:spcAft>
                      </a:pPr>
                      <a:r>
                        <a:rPr lang="vi-VN" sz="2400" dirty="0" smtClean="0">
                          <a:effectLst/>
                          <a:latin typeface="Times New Roman" pitchFamily="18" charset="0"/>
                          <a:cs typeface="Times New Roman" pitchFamily="18" charset="0"/>
                        </a:rPr>
                        <a:t>Theo em, cách thể hiện quan niệm ấy trong </a:t>
                      </a:r>
                      <a:br>
                        <a:rPr lang="vi-VN" sz="2400" dirty="0" smtClean="0">
                          <a:effectLst/>
                          <a:latin typeface="Times New Roman" pitchFamily="18" charset="0"/>
                          <a:cs typeface="Times New Roman" pitchFamily="18" charset="0"/>
                        </a:rPr>
                      </a:br>
                      <a:r>
                        <a:rPr lang="vi-VN" sz="2400" dirty="0" smtClean="0">
                          <a:effectLst/>
                          <a:latin typeface="Times New Roman" pitchFamily="18" charset="0"/>
                          <a:cs typeface="Times New Roman" pitchFamily="18" charset="0"/>
                        </a:rPr>
                        <a:t>tám dòng thơ đầu, bốn dòng thơ tiếp theo và </a:t>
                      </a:r>
                      <a:br>
                        <a:rPr lang="vi-VN" sz="2400" dirty="0" smtClean="0">
                          <a:effectLst/>
                          <a:latin typeface="Times New Roman" pitchFamily="18" charset="0"/>
                          <a:cs typeface="Times New Roman" pitchFamily="18" charset="0"/>
                        </a:rPr>
                      </a:br>
                      <a:r>
                        <a:rPr lang="vi-VN" sz="2400" dirty="0" smtClean="0">
                          <a:effectLst/>
                          <a:latin typeface="Times New Roman" pitchFamily="18" charset="0"/>
                          <a:cs typeface="Times New Roman" pitchFamily="18" charset="0"/>
                        </a:rPr>
                        <a:t>ba dòng thơ cuối có gì khác nhau?</a:t>
                      </a:r>
                      <a:endParaRPr lang="vi-VN" sz="2400" dirty="0">
                        <a:effectLst/>
                        <a:latin typeface="Times New Roman" pitchFamily="18" charset="0"/>
                        <a:cs typeface="Times New Roman" pitchFamily="18" charset="0"/>
                      </a:endParaRPr>
                    </a:p>
                  </a:txBody>
                  <a:tcPr marL="0" marR="0" marT="0" marB="0" anchor="ctr"/>
                </a:tc>
                <a:tc>
                  <a:txBody>
                    <a:bodyPr/>
                    <a:lstStyle/>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8 dòng đầu: Đầu đội trời chân đạp đất, có chí bốn phương, có một nghề nghiệp hoặc tài nghệ, tấm lòng phải rạng rỡ, không được làm gì sai với lẽ đời, có vay có trả sòng phẳng. </a:t>
                      </a:r>
                    </a:p>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4 dòng tiếp: Đối mặt với thử thách, ra tay khi thấy chuyện bất bình.</a:t>
                      </a:r>
                    </a:p>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3 dòng cuối: Khi đã đạt được công danh thì có thể thảnh thơi hưởng lạc.</a:t>
                      </a:r>
                    </a:p>
                  </a:txBody>
                  <a:tcPr/>
                </a:tc>
              </a:tr>
            </a:tbl>
          </a:graphicData>
        </a:graphic>
      </p:graphicFrame>
      <p:sp>
        <p:nvSpPr>
          <p:cNvPr id="5" name="TextBox 4"/>
          <p:cNvSpPr txBox="1"/>
          <p:nvPr/>
        </p:nvSpPr>
        <p:spPr>
          <a:xfrm>
            <a:off x="5746283" y="538724"/>
            <a:ext cx="6076028" cy="646331"/>
          </a:xfrm>
          <a:prstGeom prst="rect">
            <a:avLst/>
          </a:prstGeom>
          <a:blipFill>
            <a:blip r:embed="rId4"/>
            <a:tile tx="0" ty="0" sx="100000" sy="100000" flip="none" algn="tl"/>
          </a:blipFill>
        </p:spPr>
        <p:txBody>
          <a:bodyPr wrap="square" rtlCol="0">
            <a:spAutoFit/>
          </a:bodyPr>
          <a:lstStyle/>
          <a:p>
            <a:pPr algn="ctr"/>
            <a:r>
              <a:rPr lang="en-US" sz="3600" b="1" smtClean="0">
                <a:solidFill>
                  <a:schemeClr val="accent2">
                    <a:lumMod val="50000"/>
                  </a:schemeClr>
                </a:solidFill>
                <a:latin typeface="Times New Roman" pitchFamily="18" charset="0"/>
                <a:cs typeface="Times New Roman" pitchFamily="18" charset="0"/>
              </a:rPr>
              <a:t>1. Quan </a:t>
            </a:r>
            <a:r>
              <a:rPr lang="en-US" sz="3600" b="1" dirty="0" err="1" smtClean="0">
                <a:solidFill>
                  <a:schemeClr val="accent2">
                    <a:lumMod val="50000"/>
                  </a:schemeClr>
                </a:solidFill>
                <a:latin typeface="Times New Roman" pitchFamily="18" charset="0"/>
                <a:cs typeface="Times New Roman" pitchFamily="18" charset="0"/>
              </a:rPr>
              <a:t>niệm</a:t>
            </a:r>
            <a:r>
              <a:rPr lang="en-US" sz="3600" b="1" dirty="0" smtClean="0">
                <a:solidFill>
                  <a:schemeClr val="accent2">
                    <a:lumMod val="50000"/>
                  </a:schemeClr>
                </a:solidFill>
                <a:latin typeface="Times New Roman" pitchFamily="18" charset="0"/>
                <a:cs typeface="Times New Roman" pitchFamily="18" charset="0"/>
              </a:rPr>
              <a:t> </a:t>
            </a:r>
            <a:r>
              <a:rPr lang="en-US" sz="3600" b="1" dirty="0" err="1" smtClean="0">
                <a:solidFill>
                  <a:schemeClr val="accent2">
                    <a:lumMod val="50000"/>
                  </a:schemeClr>
                </a:solidFill>
                <a:latin typeface="Times New Roman" pitchFamily="18" charset="0"/>
                <a:cs typeface="Times New Roman" pitchFamily="18" charset="0"/>
              </a:rPr>
              <a:t>về</a:t>
            </a:r>
            <a:r>
              <a:rPr lang="en-US" sz="3600" b="1" dirty="0" smtClean="0">
                <a:solidFill>
                  <a:schemeClr val="accent2">
                    <a:lumMod val="50000"/>
                  </a:schemeClr>
                </a:solidFill>
                <a:latin typeface="Times New Roman" pitchFamily="18" charset="0"/>
                <a:cs typeface="Times New Roman" pitchFamily="18" charset="0"/>
              </a:rPr>
              <a:t> </a:t>
            </a:r>
            <a:r>
              <a:rPr lang="en-US" sz="3600" b="1" dirty="0" err="1" smtClean="0">
                <a:solidFill>
                  <a:schemeClr val="accent2">
                    <a:lumMod val="50000"/>
                  </a:schemeClr>
                </a:solidFill>
                <a:latin typeface="Times New Roman" pitchFamily="18" charset="0"/>
                <a:cs typeface="Times New Roman" pitchFamily="18" charset="0"/>
              </a:rPr>
              <a:t>chí</a:t>
            </a:r>
            <a:r>
              <a:rPr lang="en-US" sz="3600" b="1" dirty="0" smtClean="0">
                <a:solidFill>
                  <a:schemeClr val="accent2">
                    <a:lumMod val="50000"/>
                  </a:schemeClr>
                </a:solidFill>
                <a:latin typeface="Times New Roman" pitchFamily="18" charset="0"/>
                <a:cs typeface="Times New Roman" pitchFamily="18" charset="0"/>
              </a:rPr>
              <a:t> </a:t>
            </a:r>
            <a:r>
              <a:rPr lang="en-US" sz="3600" b="1" dirty="0" err="1" smtClean="0">
                <a:solidFill>
                  <a:schemeClr val="accent2">
                    <a:lumMod val="50000"/>
                  </a:schemeClr>
                </a:solidFill>
                <a:latin typeface="Times New Roman" pitchFamily="18" charset="0"/>
                <a:cs typeface="Times New Roman" pitchFamily="18" charset="0"/>
              </a:rPr>
              <a:t>anh</a:t>
            </a:r>
            <a:r>
              <a:rPr lang="en-US" sz="3600" b="1" dirty="0" smtClean="0">
                <a:solidFill>
                  <a:schemeClr val="accent2">
                    <a:lumMod val="50000"/>
                  </a:schemeClr>
                </a:solidFill>
                <a:latin typeface="Times New Roman" pitchFamily="18" charset="0"/>
                <a:cs typeface="Times New Roman" pitchFamily="18" charset="0"/>
              </a:rPr>
              <a:t> </a:t>
            </a:r>
            <a:r>
              <a:rPr lang="en-US" sz="3600" b="1" dirty="0" err="1" smtClean="0">
                <a:solidFill>
                  <a:schemeClr val="accent2">
                    <a:lumMod val="50000"/>
                  </a:schemeClr>
                </a:solidFill>
                <a:latin typeface="Times New Roman" pitchFamily="18" charset="0"/>
                <a:cs typeface="Times New Roman" pitchFamily="18" charset="0"/>
              </a:rPr>
              <a:t>hùng</a:t>
            </a:r>
            <a:endParaRPr lang="en-US" sz="3600" b="1" dirty="0" smtClean="0">
              <a:solidFill>
                <a:schemeClr val="accent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068470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户外, 地面, 人员, 建筑物&#10;&#10;已生成高可信度的说明">
            <a:extLst>
              <a:ext uri="{FF2B5EF4-FFF2-40B4-BE49-F238E27FC236}">
                <a16:creationId xmlns:a16="http://schemas.microsoft.com/office/drawing/2014/main" xmlns="" id="{EB0DE196-43FD-42EF-B35B-A419D3A770FB}"/>
              </a:ext>
            </a:extLst>
          </p:cNvPr>
          <p:cNvPicPr>
            <a:picLocks noChangeAspect="1"/>
          </p:cNvPicPr>
          <p:nvPr/>
        </p:nvPicPr>
        <p:blipFill rotWithShape="1">
          <a:blip r:embed="rId3">
            <a:extLst>
              <a:ext uri="{28A0092B-C50C-407E-A947-70E740481C1C}">
                <a14:useLocalDpi xmlns:a14="http://schemas.microsoft.com/office/drawing/2010/main" val="0"/>
              </a:ext>
            </a:extLst>
          </a:blip>
          <a:srcRect t="40535"/>
          <a:stretch/>
        </p:blipFill>
        <p:spPr>
          <a:xfrm>
            <a:off x="160920" y="898634"/>
            <a:ext cx="11742046" cy="5486400"/>
          </a:xfrm>
          <a:prstGeom prst="rect">
            <a:avLst/>
          </a:prstGeom>
        </p:spPr>
      </p:pic>
      <p:sp>
        <p:nvSpPr>
          <p:cNvPr id="2" name="TextBox 1"/>
          <p:cNvSpPr txBox="1"/>
          <p:nvPr/>
        </p:nvSpPr>
        <p:spPr>
          <a:xfrm>
            <a:off x="0" y="0"/>
            <a:ext cx="10104072" cy="707886"/>
          </a:xfrm>
          <a:prstGeom prst="rect">
            <a:avLst/>
          </a:prstGeom>
          <a:noFill/>
        </p:spPr>
        <p:txBody>
          <a:bodyPr wrap="square" rtlCol="0">
            <a:spAutoFit/>
          </a:bodyPr>
          <a:lstStyle/>
          <a:p>
            <a:r>
              <a:rPr lang="en-US" sz="4000" b="1" dirty="0">
                <a:solidFill>
                  <a:srgbClr val="C00000"/>
                </a:solidFill>
                <a:latin typeface="Times New Roman" pitchFamily="18" charset="0"/>
                <a:cs typeface="Times New Roman" pitchFamily="18" charset="0"/>
              </a:rPr>
              <a:t>II. KHÁM PHÁ VĂN BẢN</a:t>
            </a:r>
          </a:p>
        </p:txBody>
      </p:sp>
      <p:graphicFrame>
        <p:nvGraphicFramePr>
          <p:cNvPr id="6" name="Table 5"/>
          <p:cNvGraphicFramePr>
            <a:graphicFrameLocks noGrp="1"/>
          </p:cNvGraphicFramePr>
          <p:nvPr>
            <p:extLst>
              <p:ext uri="{D42A27DB-BD31-4B8C-83A1-F6EECF244321}">
                <p14:modId xmlns:p14="http://schemas.microsoft.com/office/powerpoint/2010/main" val="571501384"/>
              </p:ext>
            </p:extLst>
          </p:nvPr>
        </p:nvGraphicFramePr>
        <p:xfrm>
          <a:off x="472964" y="1986454"/>
          <a:ext cx="11130456" cy="3925615"/>
        </p:xfrm>
        <a:graphic>
          <a:graphicData uri="http://schemas.openxmlformats.org/drawingml/2006/table">
            <a:tbl>
              <a:tblPr firstRow="1" bandRow="1">
                <a:tableStyleId>{21E4AEA4-8DFA-4A89-87EB-49C32662AFE0}</a:tableStyleId>
              </a:tblPr>
              <a:tblGrid>
                <a:gridCol w="5817477"/>
                <a:gridCol w="5312979"/>
              </a:tblGrid>
              <a:tr h="10867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Tìm</a:t>
                      </a:r>
                      <a:r>
                        <a:rPr kumimoji="0" lang="en-US" sz="3200" b="1" i="0" u="none" strike="noStrike" kern="1200" cap="none" spc="0" normalizeH="0" baseline="0" noProof="0" dirty="0" smtClean="0">
                          <a:ln>
                            <a:noFill/>
                          </a:ln>
                          <a:solidFill>
                            <a:prstClr val="white"/>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hiểu</a:t>
                      </a:r>
                      <a:endParaRPr kumimoji="0" lang="en-US" sz="32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a:txBody>
                  <a:tcPr marL="0" marR="0" marT="0" marB="0" anchor="ctr"/>
                </a:tc>
                <a:tc>
                  <a:txBody>
                    <a:bodyPr/>
                    <a:lstStyle/>
                    <a:p>
                      <a:pPr algn="ctr"/>
                      <a:r>
                        <a:rPr lang="en-US" sz="3200" dirty="0" err="1" smtClean="0">
                          <a:latin typeface="Times New Roman" pitchFamily="18" charset="0"/>
                          <a:cs typeface="Times New Roman" pitchFamily="18" charset="0"/>
                        </a:rPr>
                        <a:t>Trả</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lời</a:t>
                      </a:r>
                      <a:endParaRPr lang="en-US" sz="3200" dirty="0">
                        <a:solidFill>
                          <a:schemeClr val="bg1"/>
                        </a:solidFill>
                        <a:latin typeface="Times New Roman" pitchFamily="18" charset="0"/>
                        <a:cs typeface="Times New Roman" pitchFamily="18" charset="0"/>
                      </a:endParaRPr>
                    </a:p>
                  </a:txBody>
                  <a:tcPr anchor="ctr"/>
                </a:tc>
              </a:tr>
              <a:tr h="1086719">
                <a:tc>
                  <a:txBody>
                    <a:bodyPr/>
                    <a:lstStyle/>
                    <a:p>
                      <a:pPr marL="0" indent="0" algn="ctr">
                        <a:lnSpc>
                          <a:spcPts val="1505"/>
                        </a:lnSpc>
                        <a:spcAft>
                          <a:spcPts val="0"/>
                        </a:spcAft>
                      </a:pPr>
                      <a:r>
                        <a:rPr lang="vi-VN" sz="2400" dirty="0" smtClean="0">
                          <a:effectLst/>
                          <a:latin typeface="Times New Roman" pitchFamily="18" charset="0"/>
                          <a:cs typeface="Times New Roman" pitchFamily="18" charset="0"/>
                        </a:rPr>
                        <a:t>Cảm hứng chủ đạo của tác phẩm là gì?</a:t>
                      </a:r>
                      <a:endParaRPr lang="en-US" sz="2400" dirty="0">
                        <a:effectLst/>
                        <a:latin typeface="Times New Roman" pitchFamily="18" charset="0"/>
                        <a:ea typeface="Calibri"/>
                        <a:cs typeface="Times New Roman" pitchFamily="18" charset="0"/>
                      </a:endParaRPr>
                    </a:p>
                  </a:txBody>
                  <a:tcPr marL="0" marR="0" marT="0" marB="0" anchor="ctr"/>
                </a:tc>
                <a:tc>
                  <a:txBody>
                    <a:bodyPr/>
                    <a:lstStyle/>
                    <a:p>
                      <a:endParaRPr lang="en-US" sz="2400" dirty="0">
                        <a:latin typeface="+mj-lt"/>
                      </a:endParaRPr>
                    </a:p>
                  </a:txBody>
                  <a:tcPr/>
                </a:tc>
              </a:tr>
              <a:tr h="1752177">
                <a:tc>
                  <a:txBody>
                    <a:bodyPr/>
                    <a:lstStyle/>
                    <a:p>
                      <a:pPr marL="0" indent="0" algn="ctr">
                        <a:lnSpc>
                          <a:spcPct val="100000"/>
                        </a:lnSpc>
                        <a:spcAft>
                          <a:spcPts val="0"/>
                        </a:spcAft>
                      </a:pPr>
                      <a:r>
                        <a:rPr lang="vi-VN" sz="2400" dirty="0" smtClean="0">
                          <a:effectLst/>
                          <a:latin typeface="Times New Roman" pitchFamily="18" charset="0"/>
                          <a:cs typeface="Times New Roman" pitchFamily="18" charset="0"/>
                        </a:rPr>
                        <a:t>Cách sử dụng từ ngữ, hình ảnh, và các yếu t</a:t>
                      </a:r>
                      <a:r>
                        <a:rPr lang="en-US" sz="2400" dirty="0" smtClean="0">
                          <a:effectLst/>
                          <a:latin typeface="Times New Roman" pitchFamily="18" charset="0"/>
                          <a:cs typeface="Times New Roman" pitchFamily="18" charset="0"/>
                        </a:rPr>
                        <a:t>ố</a:t>
                      </a:r>
                      <a:r>
                        <a:rPr lang="vi-VN" sz="2400" dirty="0" smtClean="0">
                          <a:effectLst/>
                          <a:latin typeface="Times New Roman" pitchFamily="18" charset="0"/>
                          <a:cs typeface="Times New Roman" pitchFamily="18" charset="0"/>
                        </a:rPr>
                        <a:t> vần, nhịp, âm điệu có tác dụng như thế nào trong việc thể hiện cảm hứng ấy?</a:t>
                      </a:r>
                      <a:endParaRPr lang="en-US" sz="2400" dirty="0">
                        <a:effectLst/>
                        <a:latin typeface="Times New Roman" pitchFamily="18" charset="0"/>
                        <a:ea typeface="Calibri"/>
                        <a:cs typeface="Times New Roman" pitchFamily="18" charset="0"/>
                      </a:endParaRPr>
                    </a:p>
                  </a:txBody>
                  <a:tcPr marL="0" marR="0" marT="0" marB="0" anchor="ctr"/>
                </a:tc>
                <a:tc>
                  <a:txBody>
                    <a:bodyPr/>
                    <a:lstStyle/>
                    <a:p>
                      <a:endParaRPr lang="en-US" sz="2400" dirty="0">
                        <a:latin typeface="+mj-lt"/>
                      </a:endParaRPr>
                    </a:p>
                  </a:txBody>
                  <a:tcPr/>
                </a:tc>
              </a:tr>
            </a:tbl>
          </a:graphicData>
        </a:graphic>
      </p:graphicFrame>
      <p:sp>
        <p:nvSpPr>
          <p:cNvPr id="7" name="TextBox 6"/>
          <p:cNvSpPr txBox="1"/>
          <p:nvPr/>
        </p:nvSpPr>
        <p:spPr>
          <a:xfrm>
            <a:off x="1802369" y="1285743"/>
            <a:ext cx="8401396" cy="707886"/>
          </a:xfrm>
          <a:prstGeom prst="rect">
            <a:avLst/>
          </a:prstGeom>
          <a:noFill/>
        </p:spPr>
        <p:txBody>
          <a:bodyPr wrap="square" rtlCol="0">
            <a:spAutoFit/>
          </a:bodyPr>
          <a:lstStyle/>
          <a:p>
            <a:pPr algn="ctr"/>
            <a:r>
              <a:rPr lang="en-US" sz="4000" b="1" dirty="0" smtClean="0">
                <a:solidFill>
                  <a:srgbClr val="FF0000"/>
                </a:solidFill>
                <a:latin typeface="Times New Roman" pitchFamily="18" charset="0"/>
                <a:cs typeface="Times New Roman" pitchFamily="18" charset="0"/>
              </a:rPr>
              <a:t>PHIẾU HỌC TẬP SỐ </a:t>
            </a:r>
            <a:r>
              <a:rPr lang="en-US" sz="4000" b="1" dirty="0">
                <a:solidFill>
                  <a:srgbClr val="FF0000"/>
                </a:solidFill>
                <a:latin typeface="Times New Roman" pitchFamily="18" charset="0"/>
                <a:cs typeface="Times New Roman" pitchFamily="18" charset="0"/>
              </a:rPr>
              <a:t>3</a:t>
            </a:r>
          </a:p>
        </p:txBody>
      </p:sp>
      <p:sp>
        <p:nvSpPr>
          <p:cNvPr id="8" name="TextBox 7"/>
          <p:cNvSpPr txBox="1"/>
          <p:nvPr/>
        </p:nvSpPr>
        <p:spPr>
          <a:xfrm>
            <a:off x="5162793" y="639412"/>
            <a:ext cx="6740173" cy="646331"/>
          </a:xfrm>
          <a:prstGeom prst="rect">
            <a:avLst/>
          </a:prstGeom>
          <a:blipFill>
            <a:blip r:embed="rId4"/>
            <a:tile tx="0" ty="0" sx="100000" sy="100000" flip="none" algn="tl"/>
          </a:blipFill>
        </p:spPr>
        <p:txBody>
          <a:bodyPr wrap="square" rtlCol="0">
            <a:spAutoFit/>
          </a:bodyPr>
          <a:lstStyle/>
          <a:p>
            <a:pPr algn="ctr"/>
            <a:r>
              <a:rPr lang="en-US" sz="3600" b="1" smtClean="0">
                <a:solidFill>
                  <a:schemeClr val="accent2">
                    <a:lumMod val="50000"/>
                  </a:schemeClr>
                </a:solidFill>
                <a:latin typeface="Times New Roman" pitchFamily="18" charset="0"/>
                <a:cs typeface="Times New Roman" pitchFamily="18" charset="0"/>
              </a:rPr>
              <a:t>2. Cảm </a:t>
            </a:r>
            <a:r>
              <a:rPr lang="en-US" sz="3600" b="1" dirty="0" err="1" smtClean="0">
                <a:solidFill>
                  <a:schemeClr val="accent2">
                    <a:lumMod val="50000"/>
                  </a:schemeClr>
                </a:solidFill>
                <a:latin typeface="Times New Roman" pitchFamily="18" charset="0"/>
                <a:cs typeface="Times New Roman" pitchFamily="18" charset="0"/>
              </a:rPr>
              <a:t>hứng</a:t>
            </a:r>
            <a:r>
              <a:rPr lang="en-US" sz="3600" b="1" dirty="0" smtClean="0">
                <a:solidFill>
                  <a:schemeClr val="accent2">
                    <a:lumMod val="50000"/>
                  </a:schemeClr>
                </a:solidFill>
                <a:latin typeface="Times New Roman" pitchFamily="18" charset="0"/>
                <a:cs typeface="Times New Roman" pitchFamily="18" charset="0"/>
              </a:rPr>
              <a:t> </a:t>
            </a:r>
            <a:r>
              <a:rPr lang="en-US" sz="3600" b="1" dirty="0" err="1" smtClean="0">
                <a:solidFill>
                  <a:schemeClr val="accent2">
                    <a:lumMod val="50000"/>
                  </a:schemeClr>
                </a:solidFill>
                <a:latin typeface="Times New Roman" pitchFamily="18" charset="0"/>
                <a:cs typeface="Times New Roman" pitchFamily="18" charset="0"/>
              </a:rPr>
              <a:t>chủ</a:t>
            </a:r>
            <a:r>
              <a:rPr lang="en-US" sz="3600" b="1" dirty="0" smtClean="0">
                <a:solidFill>
                  <a:schemeClr val="accent2">
                    <a:lumMod val="50000"/>
                  </a:schemeClr>
                </a:solidFill>
                <a:latin typeface="Times New Roman" pitchFamily="18" charset="0"/>
                <a:cs typeface="Times New Roman" pitchFamily="18" charset="0"/>
              </a:rPr>
              <a:t> </a:t>
            </a:r>
            <a:r>
              <a:rPr lang="en-US" sz="3600" b="1" dirty="0" err="1" smtClean="0">
                <a:solidFill>
                  <a:schemeClr val="accent2">
                    <a:lumMod val="50000"/>
                  </a:schemeClr>
                </a:solidFill>
                <a:latin typeface="Times New Roman" pitchFamily="18" charset="0"/>
                <a:cs typeface="Times New Roman" pitchFamily="18" charset="0"/>
              </a:rPr>
              <a:t>đạo</a:t>
            </a:r>
            <a:r>
              <a:rPr lang="en-US" sz="3600" b="1" dirty="0" smtClean="0">
                <a:solidFill>
                  <a:schemeClr val="accent2">
                    <a:lumMod val="50000"/>
                  </a:schemeClr>
                </a:solidFill>
                <a:latin typeface="Times New Roman" pitchFamily="18" charset="0"/>
                <a:cs typeface="Times New Roman" pitchFamily="18" charset="0"/>
              </a:rPr>
              <a:t> </a:t>
            </a:r>
            <a:r>
              <a:rPr lang="en-US" sz="3600" b="1" dirty="0" err="1" smtClean="0">
                <a:solidFill>
                  <a:schemeClr val="accent2">
                    <a:lumMod val="50000"/>
                  </a:schemeClr>
                </a:solidFill>
                <a:latin typeface="Times New Roman" pitchFamily="18" charset="0"/>
                <a:cs typeface="Times New Roman" pitchFamily="18" charset="0"/>
              </a:rPr>
              <a:t>của</a:t>
            </a:r>
            <a:r>
              <a:rPr lang="en-US" sz="3600" b="1" dirty="0" smtClean="0">
                <a:solidFill>
                  <a:schemeClr val="accent2">
                    <a:lumMod val="50000"/>
                  </a:schemeClr>
                </a:solidFill>
                <a:latin typeface="Times New Roman" pitchFamily="18" charset="0"/>
                <a:cs typeface="Times New Roman" pitchFamily="18" charset="0"/>
              </a:rPr>
              <a:t> </a:t>
            </a:r>
            <a:r>
              <a:rPr lang="en-US" sz="3600" b="1" dirty="0" err="1" smtClean="0">
                <a:solidFill>
                  <a:schemeClr val="accent2">
                    <a:lumMod val="50000"/>
                  </a:schemeClr>
                </a:solidFill>
                <a:latin typeface="Times New Roman" pitchFamily="18" charset="0"/>
                <a:cs typeface="Times New Roman" pitchFamily="18" charset="0"/>
              </a:rPr>
              <a:t>bài</a:t>
            </a:r>
            <a:r>
              <a:rPr lang="en-US" sz="3600" b="1" dirty="0" smtClean="0">
                <a:solidFill>
                  <a:schemeClr val="accent2">
                    <a:lumMod val="50000"/>
                  </a:schemeClr>
                </a:solidFill>
                <a:latin typeface="Times New Roman" pitchFamily="18" charset="0"/>
                <a:cs typeface="Times New Roman" pitchFamily="18" charset="0"/>
              </a:rPr>
              <a:t> </a:t>
            </a:r>
            <a:r>
              <a:rPr lang="en-US" sz="3600" b="1" dirty="0" err="1" smtClean="0">
                <a:solidFill>
                  <a:schemeClr val="accent2">
                    <a:lumMod val="50000"/>
                  </a:schemeClr>
                </a:solidFill>
                <a:latin typeface="Times New Roman" pitchFamily="18" charset="0"/>
                <a:cs typeface="Times New Roman" pitchFamily="18" charset="0"/>
              </a:rPr>
              <a:t>thơ</a:t>
            </a:r>
            <a:endParaRPr lang="en-US" sz="3600" b="1" dirty="0" smtClean="0">
              <a:solidFill>
                <a:schemeClr val="accent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601527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户外, 地面, 人员, 建筑物&#10;&#10;已生成高可信度的说明">
            <a:extLst>
              <a:ext uri="{FF2B5EF4-FFF2-40B4-BE49-F238E27FC236}">
                <a16:creationId xmlns:a16="http://schemas.microsoft.com/office/drawing/2014/main" xmlns="" id="{EB0DE196-43FD-42EF-B35B-A419D3A770FB}"/>
              </a:ext>
            </a:extLst>
          </p:cNvPr>
          <p:cNvPicPr>
            <a:picLocks noChangeAspect="1"/>
          </p:cNvPicPr>
          <p:nvPr/>
        </p:nvPicPr>
        <p:blipFill rotWithShape="1">
          <a:blip r:embed="rId3">
            <a:extLst>
              <a:ext uri="{28A0092B-C50C-407E-A947-70E740481C1C}">
                <a14:useLocalDpi xmlns:a14="http://schemas.microsoft.com/office/drawing/2010/main" val="0"/>
              </a:ext>
            </a:extLst>
          </a:blip>
          <a:srcRect t="40535"/>
          <a:stretch/>
        </p:blipFill>
        <p:spPr>
          <a:xfrm>
            <a:off x="160920" y="1031050"/>
            <a:ext cx="11742046" cy="5748121"/>
          </a:xfrm>
          <a:prstGeom prst="rect">
            <a:avLst/>
          </a:prstGeom>
        </p:spPr>
      </p:pic>
      <p:sp>
        <p:nvSpPr>
          <p:cNvPr id="2" name="TextBox 1"/>
          <p:cNvSpPr txBox="1"/>
          <p:nvPr/>
        </p:nvSpPr>
        <p:spPr>
          <a:xfrm>
            <a:off x="0" y="0"/>
            <a:ext cx="10104072" cy="707886"/>
          </a:xfrm>
          <a:prstGeom prst="rect">
            <a:avLst/>
          </a:prstGeom>
          <a:noFill/>
        </p:spPr>
        <p:txBody>
          <a:bodyPr wrap="square" rtlCol="0">
            <a:spAutoFit/>
          </a:bodyPr>
          <a:lstStyle/>
          <a:p>
            <a:r>
              <a:rPr lang="en-US" sz="4000" b="1" dirty="0">
                <a:solidFill>
                  <a:srgbClr val="C00000"/>
                </a:solidFill>
                <a:latin typeface="Times New Roman" pitchFamily="18" charset="0"/>
                <a:cs typeface="Times New Roman" pitchFamily="18" charset="0"/>
              </a:rPr>
              <a:t>II. KHÁM PHÁ VĂN BẢN</a:t>
            </a:r>
          </a:p>
        </p:txBody>
      </p:sp>
      <p:graphicFrame>
        <p:nvGraphicFramePr>
          <p:cNvPr id="6" name="Table 5"/>
          <p:cNvGraphicFramePr>
            <a:graphicFrameLocks noGrp="1"/>
          </p:cNvGraphicFramePr>
          <p:nvPr>
            <p:extLst>
              <p:ext uri="{D42A27DB-BD31-4B8C-83A1-F6EECF244321}">
                <p14:modId xmlns:p14="http://schemas.microsoft.com/office/powerpoint/2010/main" val="4199402727"/>
              </p:ext>
            </p:extLst>
          </p:nvPr>
        </p:nvGraphicFramePr>
        <p:xfrm>
          <a:off x="378373" y="1559167"/>
          <a:ext cx="11366936" cy="5029200"/>
        </p:xfrm>
        <a:graphic>
          <a:graphicData uri="http://schemas.openxmlformats.org/drawingml/2006/table">
            <a:tbl>
              <a:tblPr firstRow="1" bandRow="1">
                <a:tableStyleId>{21E4AEA4-8DFA-4A89-87EB-49C32662AFE0}</a:tableStyleId>
              </a:tblPr>
              <a:tblGrid>
                <a:gridCol w="3339183"/>
                <a:gridCol w="8027753"/>
              </a:tblGrid>
              <a:tr h="4256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Tìm</a:t>
                      </a:r>
                      <a:r>
                        <a:rPr kumimoji="0" lang="en-US" sz="2400" b="1" i="0" u="none" strike="noStrike" kern="1200" cap="none" spc="0" normalizeH="0" baseline="0" noProof="0" dirty="0" smtClean="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hiểu</a:t>
                      </a:r>
                      <a:endPar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a:txBody>
                  <a:tcPr marL="0" marR="0" marT="0" marB="0" anchor="ctr"/>
                </a:tc>
                <a:tc>
                  <a:txBody>
                    <a:bodyPr/>
                    <a:lstStyle/>
                    <a:p>
                      <a:pPr algn="ctr"/>
                      <a:r>
                        <a:rPr lang="en-US" sz="2400" dirty="0" err="1" smtClean="0">
                          <a:latin typeface="Times New Roman" pitchFamily="18" charset="0"/>
                          <a:cs typeface="Times New Roman" pitchFamily="18" charset="0"/>
                        </a:rPr>
                        <a:t>Trả</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lời</a:t>
                      </a:r>
                      <a:endParaRPr lang="en-US" sz="2400" dirty="0">
                        <a:solidFill>
                          <a:schemeClr val="bg1"/>
                        </a:solidFill>
                        <a:latin typeface="Times New Roman" pitchFamily="18" charset="0"/>
                        <a:cs typeface="Times New Roman" pitchFamily="18" charset="0"/>
                      </a:endParaRPr>
                    </a:p>
                  </a:txBody>
                  <a:tcPr anchor="ctr"/>
                </a:tc>
              </a:tr>
              <a:tr h="614855">
                <a:tc>
                  <a:txBody>
                    <a:bodyPr/>
                    <a:lstStyle/>
                    <a:p>
                      <a:pPr marL="0" indent="0" algn="ctr">
                        <a:lnSpc>
                          <a:spcPct val="100000"/>
                        </a:lnSpc>
                        <a:spcAft>
                          <a:spcPts val="0"/>
                        </a:spcAft>
                      </a:pPr>
                      <a:r>
                        <a:rPr lang="vi-VN" sz="2400" dirty="0" smtClean="0">
                          <a:effectLst/>
                          <a:latin typeface="Times New Roman" pitchFamily="18" charset="0"/>
                          <a:cs typeface="Times New Roman" pitchFamily="18" charset="0"/>
                        </a:rPr>
                        <a:t>Cảm hứng chủ đạo của </a:t>
                      </a:r>
                      <a:r>
                        <a:rPr lang="en-US" sz="2400" dirty="0" smtClean="0">
                          <a:effectLst/>
                          <a:latin typeface="Times New Roman" pitchFamily="18" charset="0"/>
                          <a:cs typeface="Times New Roman" pitchFamily="18" charset="0"/>
                        </a:rPr>
                        <a:t/>
                      </a:r>
                      <a:br>
                        <a:rPr lang="en-US" sz="2400" dirty="0" smtClean="0">
                          <a:effectLst/>
                          <a:latin typeface="Times New Roman" pitchFamily="18" charset="0"/>
                          <a:cs typeface="Times New Roman" pitchFamily="18" charset="0"/>
                        </a:rPr>
                      </a:br>
                      <a:r>
                        <a:rPr lang="vi-VN" sz="2400" dirty="0" smtClean="0">
                          <a:effectLst/>
                          <a:latin typeface="Times New Roman" pitchFamily="18" charset="0"/>
                          <a:cs typeface="Times New Roman" pitchFamily="18" charset="0"/>
                        </a:rPr>
                        <a:t>tác phẩm là gì?</a:t>
                      </a:r>
                    </a:p>
                  </a:txBody>
                  <a:tcPr marL="0" marR="0" marT="0" marB="0" anchor="ctr"/>
                </a:tc>
                <a:tc>
                  <a:txBody>
                    <a:bodyPr/>
                    <a:lstStyle/>
                    <a:p>
                      <a:pPr marL="0" indent="0" algn="just"/>
                      <a:r>
                        <a:rPr lang="en-US" sz="2400" dirty="0" smtClean="0">
                          <a:latin typeface="+mj-lt"/>
                        </a:rPr>
                        <a:t>- </a:t>
                      </a:r>
                      <a:r>
                        <a:rPr lang="vi-VN" sz="2400" dirty="0" smtClean="0">
                          <a:latin typeface="+mj-lt"/>
                        </a:rPr>
                        <a:t>Đề cao lí tưởng và chí khí anh hùng của đấng nam nhi: hết lòng giúp nước, giúp đời, để lại cho sự nghiệp lừng lẫy và tấm lòng son lưu vào sử sách.</a:t>
                      </a:r>
                    </a:p>
                  </a:txBody>
                  <a:tcPr/>
                </a:tc>
              </a:tr>
              <a:tr h="501343">
                <a:tc>
                  <a:txBody>
                    <a:bodyPr/>
                    <a:lstStyle/>
                    <a:p>
                      <a:pPr marL="0" indent="0" algn="ctr">
                        <a:lnSpc>
                          <a:spcPct val="100000"/>
                        </a:lnSpc>
                        <a:spcAft>
                          <a:spcPts val="0"/>
                        </a:spcAft>
                      </a:pPr>
                      <a:r>
                        <a:rPr lang="vi-VN" sz="2400" dirty="0" smtClean="0">
                          <a:effectLst/>
                          <a:latin typeface="Times New Roman" pitchFamily="18" charset="0"/>
                          <a:cs typeface="Times New Roman" pitchFamily="18" charset="0"/>
                        </a:rPr>
                        <a:t>Cách sử dụng từ ngữ, hình ảnh, và các yếu tố vần, nhịp, âm điệu có tác dụng như thế nào trong việc thể hiện cảm hứng ấy?</a:t>
                      </a:r>
                    </a:p>
                  </a:txBody>
                  <a:tcPr marL="0" marR="0" marT="0" marB="0" anchor="ctr"/>
                </a:tc>
                <a:tc>
                  <a:txBody>
                    <a:bodyPr/>
                    <a:lstStyle/>
                    <a:p>
                      <a:pPr marL="0" indent="0" algn="just">
                        <a:buFontTx/>
                        <a:buNone/>
                      </a:pPr>
                      <a:r>
                        <a:rPr lang="en-US" sz="2400" kern="1200" dirty="0" smtClean="0">
                          <a:solidFill>
                            <a:schemeClr val="dk1"/>
                          </a:solidFill>
                          <a:latin typeface="Times New Roman" pitchFamily="18" charset="0"/>
                          <a:ea typeface="+mn-ea"/>
                          <a:cs typeface="Times New Roman" pitchFamily="18" charset="0"/>
                        </a:rPr>
                        <a:t>- </a:t>
                      </a:r>
                      <a:r>
                        <a:rPr lang="vi-VN" sz="2400" kern="1200" dirty="0" smtClean="0">
                          <a:solidFill>
                            <a:schemeClr val="dk1"/>
                          </a:solidFill>
                          <a:latin typeface="Times New Roman" pitchFamily="18" charset="0"/>
                          <a:ea typeface="+mn-ea"/>
                          <a:cs typeface="Times New Roman" pitchFamily="18" charset="0"/>
                        </a:rPr>
                        <a:t>Hình ảnh kỳ vĩ lớn lao góp phần thể hiện sự lớn lao của </a:t>
                      </a:r>
                      <a:r>
                        <a:rPr lang="en-US" sz="2400" kern="1200" dirty="0" smtClean="0">
                          <a:solidFill>
                            <a:schemeClr val="dk1"/>
                          </a:solidFill>
                          <a:latin typeface="Times New Roman" pitchFamily="18" charset="0"/>
                          <a:ea typeface="+mn-ea"/>
                          <a:cs typeface="Times New Roman" pitchFamily="18" charset="0"/>
                        </a:rPr>
                        <a:t/>
                      </a:r>
                      <a:br>
                        <a:rPr lang="en-US" sz="2400" kern="1200" dirty="0" smtClean="0">
                          <a:solidFill>
                            <a:schemeClr val="dk1"/>
                          </a:solidFill>
                          <a:latin typeface="Times New Roman" pitchFamily="18" charset="0"/>
                          <a:ea typeface="+mn-ea"/>
                          <a:cs typeface="Times New Roman" pitchFamily="18" charset="0"/>
                        </a:rPr>
                      </a:br>
                      <a:r>
                        <a:rPr lang="vi-VN" sz="2400" kern="1200" dirty="0" smtClean="0">
                          <a:solidFill>
                            <a:schemeClr val="dk1"/>
                          </a:solidFill>
                          <a:latin typeface="Times New Roman" pitchFamily="18" charset="0"/>
                          <a:ea typeface="+mn-ea"/>
                          <a:cs typeface="Times New Roman" pitchFamily="18" charset="0"/>
                        </a:rPr>
                        <a:t>lí tưởng khát vọng anh hùng.</a:t>
                      </a:r>
                    </a:p>
                    <a:p>
                      <a:pPr marL="0" indent="0" algn="just">
                        <a:buFontTx/>
                        <a:buNone/>
                      </a:pPr>
                      <a:r>
                        <a:rPr lang="en-US" sz="2400" kern="1200" dirty="0" smtClean="0">
                          <a:solidFill>
                            <a:schemeClr val="dk1"/>
                          </a:solidFill>
                          <a:latin typeface="Times New Roman" pitchFamily="18" charset="0"/>
                          <a:ea typeface="+mn-ea"/>
                          <a:cs typeface="Times New Roman" pitchFamily="18" charset="0"/>
                        </a:rPr>
                        <a:t>- </a:t>
                      </a:r>
                      <a:r>
                        <a:rPr lang="vi-VN" sz="2400" kern="1200" dirty="0" smtClean="0">
                          <a:solidFill>
                            <a:schemeClr val="dk1"/>
                          </a:solidFill>
                          <a:latin typeface="Times New Roman" pitchFamily="18" charset="0"/>
                          <a:ea typeface="+mn-ea"/>
                          <a:cs typeface="Times New Roman" pitchFamily="18" charset="0"/>
                        </a:rPr>
                        <a:t>Từ ngữ, câu thơ cổ kính, trang trọng cho thấy quan niệm </a:t>
                      </a:r>
                      <a:r>
                        <a:rPr lang="en-US" sz="2400" kern="1200" dirty="0" smtClean="0">
                          <a:solidFill>
                            <a:schemeClr val="dk1"/>
                          </a:solidFill>
                          <a:latin typeface="Times New Roman" pitchFamily="18" charset="0"/>
                          <a:ea typeface="+mn-ea"/>
                          <a:cs typeface="Times New Roman" pitchFamily="18" charset="0"/>
                        </a:rPr>
                        <a:t/>
                      </a:r>
                      <a:br>
                        <a:rPr lang="en-US" sz="2400" kern="1200" dirty="0" smtClean="0">
                          <a:solidFill>
                            <a:schemeClr val="dk1"/>
                          </a:solidFill>
                          <a:latin typeface="Times New Roman" pitchFamily="18" charset="0"/>
                          <a:ea typeface="+mn-ea"/>
                          <a:cs typeface="Times New Roman" pitchFamily="18" charset="0"/>
                        </a:rPr>
                      </a:br>
                      <a:r>
                        <a:rPr lang="vi-VN" sz="2400" kern="1200" dirty="0" smtClean="0">
                          <a:solidFill>
                            <a:schemeClr val="dk1"/>
                          </a:solidFill>
                          <a:latin typeface="Times New Roman" pitchFamily="18" charset="0"/>
                          <a:ea typeface="+mn-ea"/>
                          <a:cs typeface="Times New Roman" pitchFamily="18" charset="0"/>
                        </a:rPr>
                        <a:t>anh hùng của chủ thể trữ tình là sự phát huy truyền thống</a:t>
                      </a:r>
                      <a:r>
                        <a:rPr lang="en-US" sz="2400" kern="1200" dirty="0" smtClean="0">
                          <a:solidFill>
                            <a:schemeClr val="dk1"/>
                          </a:solidFill>
                          <a:latin typeface="Times New Roman" pitchFamily="18" charset="0"/>
                          <a:ea typeface="+mn-ea"/>
                          <a:cs typeface="Times New Roman" pitchFamily="18" charset="0"/>
                        </a:rPr>
                        <a:t>.</a:t>
                      </a:r>
                      <a:endParaRPr lang="vi-VN" sz="2400" kern="1200" dirty="0" smtClean="0">
                        <a:solidFill>
                          <a:schemeClr val="dk1"/>
                        </a:solidFill>
                        <a:latin typeface="Times New Roman" pitchFamily="18" charset="0"/>
                        <a:ea typeface="+mn-ea"/>
                        <a:cs typeface="Times New Roman" pitchFamily="18" charset="0"/>
                      </a:endParaRPr>
                    </a:p>
                    <a:p>
                      <a:pPr marL="0" indent="0" algn="just">
                        <a:buFontTx/>
                        <a:buNone/>
                      </a:pPr>
                      <a:r>
                        <a:rPr lang="en-US" sz="2400" kern="1200" dirty="0" smtClean="0">
                          <a:solidFill>
                            <a:schemeClr val="dk1"/>
                          </a:solidFill>
                          <a:latin typeface="Times New Roman" pitchFamily="18" charset="0"/>
                          <a:ea typeface="+mn-ea"/>
                          <a:cs typeface="Times New Roman" pitchFamily="18" charset="0"/>
                        </a:rPr>
                        <a:t>- </a:t>
                      </a:r>
                      <a:r>
                        <a:rPr lang="vi-VN" sz="2400" kern="1200" dirty="0" smtClean="0">
                          <a:solidFill>
                            <a:schemeClr val="dk1"/>
                          </a:solidFill>
                          <a:latin typeface="Times New Roman" pitchFamily="18" charset="0"/>
                          <a:ea typeface="+mn-ea"/>
                          <a:cs typeface="Times New Roman" pitchFamily="18" charset="0"/>
                        </a:rPr>
                        <a:t>Nhịp thơ linh hoạt, khỏe khoắn</a:t>
                      </a:r>
                      <a:r>
                        <a:rPr lang="en-US" sz="2400" kern="1200" dirty="0" smtClean="0">
                          <a:solidFill>
                            <a:schemeClr val="dk1"/>
                          </a:solidFill>
                          <a:latin typeface="Times New Roman" pitchFamily="18" charset="0"/>
                          <a:ea typeface="+mn-ea"/>
                          <a:cs typeface="Times New Roman" pitchFamily="18" charset="0"/>
                        </a:rPr>
                        <a:t> </a:t>
                      </a:r>
                      <a:r>
                        <a:rPr lang="vi-VN" sz="2400" kern="1200" dirty="0" smtClean="0">
                          <a:solidFill>
                            <a:schemeClr val="dk1"/>
                          </a:solidFill>
                          <a:latin typeface="Times New Roman" pitchFamily="18" charset="0"/>
                          <a:ea typeface="+mn-ea"/>
                          <a:cs typeface="Times New Roman" pitchFamily="18" charset="0"/>
                        </a:rPr>
                        <a:t>giúp làm nên âm điệu hào hùng của một bài ca biểu dương lẽ sống cao đẹp.</a:t>
                      </a:r>
                      <a:endParaRPr lang="en-US" sz="2400" kern="1200" dirty="0" smtClean="0">
                        <a:solidFill>
                          <a:schemeClr val="dk1"/>
                        </a:solidFill>
                        <a:latin typeface="Times New Roman" pitchFamily="18" charset="0"/>
                        <a:ea typeface="+mn-ea"/>
                        <a:cs typeface="Times New Roman" pitchFamily="18" charset="0"/>
                      </a:endParaRPr>
                    </a:p>
                    <a:p>
                      <a:pPr marL="0" indent="0" algn="just">
                        <a:buFontTx/>
                        <a:buNone/>
                      </a:pPr>
                      <a:r>
                        <a:rPr lang="en-US" sz="2400" kern="1200" dirty="0" smtClean="0">
                          <a:solidFill>
                            <a:schemeClr val="dk1"/>
                          </a:solidFill>
                          <a:latin typeface="Times New Roman" pitchFamily="18" charset="0"/>
                          <a:ea typeface="+mn-ea"/>
                          <a:cs typeface="Times New Roman" pitchFamily="18" charset="0"/>
                        </a:rPr>
                        <a:t>=&gt;</a:t>
                      </a:r>
                      <a:r>
                        <a:rPr lang="en-US" sz="2400" kern="1200" baseline="0" dirty="0" smtClean="0">
                          <a:solidFill>
                            <a:schemeClr val="dk1"/>
                          </a:solidFill>
                          <a:latin typeface="Times New Roman" pitchFamily="18" charset="0"/>
                          <a:ea typeface="+mn-ea"/>
                          <a:cs typeface="Times New Roman" pitchFamily="18" charset="0"/>
                        </a:rPr>
                        <a:t> </a:t>
                      </a:r>
                      <a:r>
                        <a:rPr lang="vi-VN" sz="2400" kern="1200" baseline="0" dirty="0" smtClean="0">
                          <a:solidFill>
                            <a:schemeClr val="dk1"/>
                          </a:solidFill>
                          <a:latin typeface="Times New Roman" pitchFamily="18" charset="0"/>
                          <a:ea typeface="+mn-ea"/>
                          <a:cs typeface="Times New Roman" pitchFamily="18" charset="0"/>
                        </a:rPr>
                        <a:t>Tất cả các yếu tố trên góp phần thể hiện một tiếng nói, một giọng điệu tự tin, kiêu hãnh, hảo sảng… của một chủ thể trữ tình nhân danh đấng làm trai</a:t>
                      </a:r>
                      <a:r>
                        <a:rPr lang="en-US" sz="2400" kern="1200" baseline="0" dirty="0" smtClean="0">
                          <a:solidFill>
                            <a:schemeClr val="dk1"/>
                          </a:solidFill>
                          <a:latin typeface="Times New Roman" pitchFamily="18" charset="0"/>
                          <a:ea typeface="+mn-ea"/>
                          <a:cs typeface="Times New Roman" pitchFamily="18" charset="0"/>
                        </a:rPr>
                        <a:t>.</a:t>
                      </a:r>
                      <a:endParaRPr lang="vi-VN" sz="2400" kern="1200" dirty="0" smtClean="0">
                        <a:solidFill>
                          <a:schemeClr val="dk1"/>
                        </a:solidFill>
                        <a:latin typeface="Times New Roman" pitchFamily="18" charset="0"/>
                        <a:ea typeface="+mn-ea"/>
                        <a:cs typeface="Times New Roman" pitchFamily="18" charset="0"/>
                      </a:endParaRPr>
                    </a:p>
                  </a:txBody>
                  <a:tcPr/>
                </a:tc>
              </a:tr>
            </a:tbl>
          </a:graphicData>
        </a:graphic>
      </p:graphicFrame>
      <p:sp>
        <p:nvSpPr>
          <p:cNvPr id="5" name="TextBox 4"/>
          <p:cNvSpPr txBox="1"/>
          <p:nvPr/>
        </p:nvSpPr>
        <p:spPr>
          <a:xfrm>
            <a:off x="5391807" y="707886"/>
            <a:ext cx="6697524" cy="646331"/>
          </a:xfrm>
          <a:prstGeom prst="rect">
            <a:avLst/>
          </a:prstGeom>
          <a:blipFill>
            <a:blip r:embed="rId4"/>
            <a:tile tx="0" ty="0" sx="100000" sy="100000" flip="none" algn="tl"/>
          </a:blipFill>
        </p:spPr>
        <p:txBody>
          <a:bodyPr wrap="square" rtlCol="0">
            <a:spAutoFit/>
          </a:bodyPr>
          <a:lstStyle/>
          <a:p>
            <a:pPr algn="ctr"/>
            <a:r>
              <a:rPr lang="en-US" sz="3600" b="1" smtClean="0">
                <a:solidFill>
                  <a:schemeClr val="accent2">
                    <a:lumMod val="50000"/>
                  </a:schemeClr>
                </a:solidFill>
                <a:latin typeface="Times New Roman" pitchFamily="18" charset="0"/>
                <a:cs typeface="Times New Roman" pitchFamily="18" charset="0"/>
              </a:rPr>
              <a:t>2. </a:t>
            </a:r>
            <a:r>
              <a:rPr lang="vi-VN" sz="3600" b="1" smtClean="0">
                <a:solidFill>
                  <a:schemeClr val="accent2">
                    <a:lumMod val="50000"/>
                  </a:schemeClr>
                </a:solidFill>
                <a:latin typeface="Times New Roman" pitchFamily="18" charset="0"/>
                <a:cs typeface="Times New Roman" pitchFamily="18" charset="0"/>
              </a:rPr>
              <a:t>Cảm </a:t>
            </a:r>
            <a:r>
              <a:rPr lang="vi-VN" sz="3600" b="1" dirty="0">
                <a:solidFill>
                  <a:schemeClr val="accent2">
                    <a:lumMod val="50000"/>
                  </a:schemeClr>
                </a:solidFill>
                <a:latin typeface="Times New Roman" pitchFamily="18" charset="0"/>
                <a:cs typeface="Times New Roman" pitchFamily="18" charset="0"/>
              </a:rPr>
              <a:t>hứng chủ đạo của bài thơ</a:t>
            </a:r>
            <a:endParaRPr lang="vi-VN" sz="3600" b="1" dirty="0" smtClean="0">
              <a:solidFill>
                <a:schemeClr val="accent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5057844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TotalTime>
  <Words>1007</Words>
  <PresentationFormat>Widescreen</PresentationFormat>
  <Paragraphs>123</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#9Slide03 Encode SeEx Black</vt:lpstr>
      <vt:lpstr>#9Slide03 SVNAguda Black</vt:lpstr>
      <vt:lpstr>Arial</vt:lpstr>
      <vt:lpstr>Calibri</vt:lpstr>
      <vt:lpstr>Times New Roman</vt:lpstr>
      <vt:lpstr>等线</vt:lpstr>
      <vt:lpstr>等线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2017-07-25T06:29:58Z</dcterms:created>
  <dcterms:modified xsi:type="dcterms:W3CDTF">2023-08-03T02:38:00Z</dcterms:modified>
</cp:coreProperties>
</file>