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6" r:id="rId5"/>
    <p:sldId id="311" r:id="rId6"/>
    <p:sldId id="310" r:id="rId7"/>
    <p:sldId id="336" r:id="rId8"/>
    <p:sldId id="333" r:id="rId9"/>
    <p:sldId id="322" r:id="rId10"/>
    <p:sldId id="334" r:id="rId11"/>
    <p:sldId id="335" r:id="rId12"/>
    <p:sldId id="337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1267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words or phrases.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439" y="1781689"/>
            <a:ext cx="11022002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 smtClean="0">
                <a:solidFill>
                  <a:srgbClr val="242021"/>
                </a:solidFill>
              </a:rPr>
              <a:t>You </a:t>
            </a:r>
            <a:r>
              <a:rPr lang="en-US" sz="3600" dirty="0">
                <a:solidFill>
                  <a:srgbClr val="242021"/>
                </a:solidFill>
              </a:rPr>
              <a:t>look so </a:t>
            </a:r>
            <a:r>
              <a:rPr lang="en-US" sz="3600" dirty="0" smtClean="0">
                <a:solidFill>
                  <a:srgbClr val="3077B4"/>
                </a:solidFill>
              </a:rPr>
              <a:t>angry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angrily</a:t>
            </a:r>
            <a:r>
              <a:rPr lang="en-US" sz="3600">
                <a:solidFill>
                  <a:srgbClr val="242021"/>
                </a:solidFill>
              </a:rPr>
              <a:t>. </a:t>
            </a:r>
            <a:r>
              <a:rPr lang="en-US" sz="3600" smtClean="0">
                <a:solidFill>
                  <a:srgbClr val="242021"/>
                </a:solidFill>
              </a:rPr>
              <a:t>What’s </a:t>
            </a:r>
            <a:r>
              <a:rPr lang="en-US" sz="3600" dirty="0">
                <a:solidFill>
                  <a:srgbClr val="242021"/>
                </a:solidFill>
              </a:rPr>
              <a:t>wrong?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 smtClean="0">
                <a:solidFill>
                  <a:srgbClr val="3077B4"/>
                </a:solidFill>
              </a:rPr>
              <a:t>I think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I'm </a:t>
            </a:r>
            <a:r>
              <a:rPr lang="en-US" sz="3600" dirty="0">
                <a:solidFill>
                  <a:srgbClr val="3077B4"/>
                </a:solidFill>
              </a:rPr>
              <a:t>thinking </a:t>
            </a:r>
            <a:r>
              <a:rPr lang="en-US" sz="3600" dirty="0">
                <a:solidFill>
                  <a:srgbClr val="242021"/>
                </a:solidFill>
              </a:rPr>
              <a:t>of taking up yoga. </a:t>
            </a:r>
            <a:r>
              <a:rPr lang="en-US" sz="3600" dirty="0" smtClean="0">
                <a:solidFill>
                  <a:srgbClr val="242021"/>
                </a:solidFill>
              </a:rPr>
              <a:t>I </a:t>
            </a:r>
            <a:r>
              <a:rPr lang="en-US" sz="3600" dirty="0">
                <a:solidFill>
                  <a:srgbClr val="242021"/>
                </a:solidFill>
              </a:rPr>
              <a:t>feel a bit </a:t>
            </a:r>
            <a:r>
              <a:rPr lang="en-US" sz="3600" dirty="0" smtClean="0">
                <a:solidFill>
                  <a:srgbClr val="3077B4"/>
                </a:solidFill>
              </a:rPr>
              <a:t>stressed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stress </a:t>
            </a:r>
            <a:r>
              <a:rPr lang="en-US" sz="3600" dirty="0">
                <a:solidFill>
                  <a:srgbClr val="242021"/>
                </a:solidFill>
              </a:rPr>
              <a:t>these days.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 smtClean="0">
                <a:solidFill>
                  <a:srgbClr val="3077B4"/>
                </a:solidFill>
              </a:rPr>
              <a:t>Do </a:t>
            </a:r>
            <a:r>
              <a:rPr lang="en-US" sz="3600" dirty="0">
                <a:solidFill>
                  <a:srgbClr val="3077B4"/>
                </a:solidFill>
              </a:rPr>
              <a:t>you remember</a:t>
            </a:r>
            <a:r>
              <a:rPr lang="en-US" sz="3600" dirty="0">
                <a:solidFill>
                  <a:srgbClr val="242021"/>
                </a:solidFill>
              </a:rPr>
              <a:t>/</a:t>
            </a:r>
            <a:r>
              <a:rPr lang="en-US" sz="3600" dirty="0">
                <a:solidFill>
                  <a:srgbClr val="3077B4"/>
                </a:solidFill>
              </a:rPr>
              <a:t>Are you remembering </a:t>
            </a:r>
            <a:r>
              <a:rPr lang="en-US" sz="3600" dirty="0" err="1" smtClean="0">
                <a:solidFill>
                  <a:srgbClr val="242021"/>
                </a:solidFill>
              </a:rPr>
              <a:t>Ms</a:t>
            </a:r>
            <a:r>
              <a:rPr lang="en-US" sz="3600" dirty="0" smtClean="0">
                <a:solidFill>
                  <a:srgbClr val="242021"/>
                </a:solidFill>
              </a:rPr>
              <a:t> </a:t>
            </a:r>
            <a:r>
              <a:rPr lang="en-US" sz="3600" dirty="0">
                <a:solidFill>
                  <a:srgbClr val="242021"/>
                </a:solidFill>
              </a:rPr>
              <a:t>W</a:t>
            </a:r>
            <a:r>
              <a:rPr lang="en-US" sz="3600" dirty="0" smtClean="0">
                <a:solidFill>
                  <a:srgbClr val="242021"/>
                </a:solidFill>
              </a:rPr>
              <a:t>ilson</a:t>
            </a:r>
            <a:r>
              <a:rPr lang="en-US" sz="3600">
                <a:solidFill>
                  <a:srgbClr val="242021"/>
                </a:solidFill>
              </a:rPr>
              <a:t>? </a:t>
            </a:r>
            <a:r>
              <a:rPr lang="en-US" sz="3600" smtClean="0">
                <a:solidFill>
                  <a:srgbClr val="242021"/>
                </a:solidFill>
              </a:rPr>
              <a:t>She’s </a:t>
            </a:r>
            <a:r>
              <a:rPr lang="en-US" sz="3600" dirty="0">
                <a:solidFill>
                  <a:srgbClr val="242021"/>
                </a:solidFill>
              </a:rPr>
              <a:t>a great yoga instructor.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 smtClean="0">
                <a:solidFill>
                  <a:srgbClr val="242021"/>
                </a:solidFill>
              </a:rPr>
              <a:t>The </a:t>
            </a:r>
            <a:r>
              <a:rPr lang="en-US" sz="3600" dirty="0">
                <a:solidFill>
                  <a:srgbClr val="242021"/>
                </a:solidFill>
              </a:rPr>
              <a:t>traffic </a:t>
            </a:r>
            <a:r>
              <a:rPr lang="en-US" sz="3600" dirty="0" smtClean="0">
                <a:solidFill>
                  <a:srgbClr val="3077B4"/>
                </a:solidFill>
              </a:rPr>
              <a:t>gets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is </a:t>
            </a:r>
            <a:r>
              <a:rPr lang="en-US" sz="3600" dirty="0">
                <a:solidFill>
                  <a:srgbClr val="3077B4"/>
                </a:solidFill>
              </a:rPr>
              <a:t>getting </a:t>
            </a:r>
            <a:r>
              <a:rPr lang="en-US" sz="3600" dirty="0">
                <a:solidFill>
                  <a:srgbClr val="242021"/>
                </a:solidFill>
              </a:rPr>
              <a:t>worse</a:t>
            </a:r>
            <a:r>
              <a:rPr lang="en-US" sz="3600">
                <a:solidFill>
                  <a:srgbClr val="242021"/>
                </a:solidFill>
              </a:rPr>
              <a:t>. </a:t>
            </a:r>
            <a:r>
              <a:rPr lang="en-US" sz="3600">
                <a:solidFill>
                  <a:srgbClr val="242021"/>
                </a:solidFill>
              </a:rPr>
              <a:t>W</a:t>
            </a:r>
            <a:r>
              <a:rPr lang="en-US" sz="3600" smtClean="0">
                <a:solidFill>
                  <a:srgbClr val="242021"/>
                </a:solidFill>
              </a:rPr>
              <a:t>hat </a:t>
            </a:r>
            <a:r>
              <a:rPr lang="en-US" sz="3600" dirty="0">
                <a:solidFill>
                  <a:srgbClr val="3077B4"/>
                </a:solidFill>
              </a:rPr>
              <a:t>do you </a:t>
            </a:r>
            <a:r>
              <a:rPr lang="en-US" sz="3600" dirty="0" smtClean="0">
                <a:solidFill>
                  <a:srgbClr val="3077B4"/>
                </a:solidFill>
              </a:rPr>
              <a:t>think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are </a:t>
            </a:r>
            <a:r>
              <a:rPr lang="en-US" sz="3600" dirty="0">
                <a:solidFill>
                  <a:srgbClr val="3077B4"/>
                </a:solidFill>
              </a:rPr>
              <a:t>you thinking </a:t>
            </a:r>
            <a:r>
              <a:rPr lang="en-US" sz="3600" dirty="0">
                <a:solidFill>
                  <a:srgbClr val="242021"/>
                </a:solidFill>
              </a:rPr>
              <a:t>we should do?</a:t>
            </a:r>
            <a:r>
              <a:rPr lang="en-US" sz="36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42212" y="1910733"/>
            <a:ext cx="1163782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560320" y="2638294"/>
            <a:ext cx="2244435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14203" y="3376545"/>
            <a:ext cx="1647106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97527" y="4049286"/>
            <a:ext cx="3474720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92633" y="5503041"/>
            <a:ext cx="1859280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36449" y="5503041"/>
            <a:ext cx="2353717" cy="598517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answers A, B, C or D to complete the following </a:t>
            </a:r>
            <a:r>
              <a:rPr lang="en-US" sz="3200" b="1" dirty="0" smtClean="0">
                <a:cs typeface="Arial" panose="020B0604020202020204" pitchFamily="34" charset="0"/>
              </a:rPr>
              <a:t>sentences.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609" y="2076246"/>
            <a:ext cx="108927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E36427"/>
                </a:solidFill>
              </a:rPr>
              <a:t>1. </a:t>
            </a:r>
            <a:r>
              <a:rPr lang="en-US" sz="3000" dirty="0">
                <a:solidFill>
                  <a:srgbClr val="242021"/>
                </a:solidFill>
              </a:rPr>
              <a:t>I</a:t>
            </a:r>
            <a:r>
              <a:rPr lang="en-US" sz="3000" dirty="0" smtClean="0">
                <a:solidFill>
                  <a:srgbClr val="242021"/>
                </a:solidFill>
              </a:rPr>
              <a:t>f </a:t>
            </a:r>
            <a:r>
              <a:rPr lang="en-US" sz="3000" dirty="0">
                <a:solidFill>
                  <a:srgbClr val="242021"/>
                </a:solidFill>
              </a:rPr>
              <a:t>you want to maintain a healthy weight, you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have snacks between meals.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2.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strictly follow the doctor’s instructions if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242021"/>
                </a:solidFill>
              </a:rPr>
              <a:t>want to get better quickly.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can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3. </a:t>
            </a:r>
            <a:r>
              <a:rPr lang="en-US" sz="3000" dirty="0" smtClean="0">
                <a:solidFill>
                  <a:srgbClr val="242021"/>
                </a:solidFill>
              </a:rPr>
              <a:t>The </a:t>
            </a:r>
            <a:r>
              <a:rPr lang="en-US" sz="3000" dirty="0">
                <a:solidFill>
                  <a:srgbClr val="242021"/>
                </a:solidFill>
              </a:rPr>
              <a:t>government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improve the infrastructure of big cities to boost the economy.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doesn’t have to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</a:p>
          <a:p>
            <a:r>
              <a:rPr lang="en-US" sz="3000" b="1" dirty="0" smtClean="0">
                <a:solidFill>
                  <a:srgbClr val="E36427"/>
                </a:solidFill>
              </a:rPr>
              <a:t>	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	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didn’t have to</a:t>
            </a:r>
            <a:r>
              <a:rPr lang="en-US" sz="3000" dirty="0"/>
              <a:t> </a:t>
            </a:r>
          </a:p>
        </p:txBody>
      </p:sp>
      <p:sp>
        <p:nvSpPr>
          <p:cNvPr id="20" name="Oval 19"/>
          <p:cNvSpPr/>
          <p:nvPr/>
        </p:nvSpPr>
        <p:spPr>
          <a:xfrm>
            <a:off x="1557542" y="2997681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4115" y="4392113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7542" y="6212832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841" y="2171893"/>
            <a:ext cx="112265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36427"/>
                </a:solidFill>
              </a:rPr>
              <a:t>4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P</a:t>
            </a:r>
            <a:r>
              <a:rPr lang="en-US" sz="3000" smtClean="0">
                <a:solidFill>
                  <a:srgbClr val="242021"/>
                </a:solidFill>
              </a:rPr>
              <a:t>eople </a:t>
            </a:r>
            <a:r>
              <a:rPr lang="en-US" sz="3000" dirty="0">
                <a:solidFill>
                  <a:srgbClr val="242021"/>
                </a:solidFill>
              </a:rPr>
              <a:t>living in high-rise buildings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obey the safety rules and regulations strictly.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may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5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L</a:t>
            </a:r>
            <a:r>
              <a:rPr lang="en-US" sz="3000" smtClean="0">
                <a:solidFill>
                  <a:srgbClr val="242021"/>
                </a:solidFill>
              </a:rPr>
              <a:t>ots </a:t>
            </a:r>
            <a:r>
              <a:rPr lang="en-US" sz="3000" dirty="0">
                <a:solidFill>
                  <a:srgbClr val="242021"/>
                </a:solidFill>
              </a:rPr>
              <a:t>of women in the past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stay at home, look after their children, and do all the housework.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had to </a:t>
            </a: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have to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6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</a:t>
            </a:r>
            <a:r>
              <a:rPr lang="en-US" sz="3000" smtClean="0">
                <a:solidFill>
                  <a:srgbClr val="242021"/>
                </a:solidFill>
              </a:rPr>
              <a:t>y </a:t>
            </a:r>
            <a:r>
              <a:rPr lang="en-US" sz="3000" dirty="0">
                <a:solidFill>
                  <a:srgbClr val="242021"/>
                </a:solidFill>
              </a:rPr>
              <a:t>parents respect my career choice, so </a:t>
            </a:r>
            <a:r>
              <a:rPr lang="en-US" sz="3000" dirty="0" smtClean="0">
                <a:solidFill>
                  <a:srgbClr val="242021"/>
                </a:solidFill>
              </a:rPr>
              <a:t>I </a:t>
            </a:r>
            <a:r>
              <a:rPr lang="en-US" sz="3000" dirty="0">
                <a:solidFill>
                  <a:srgbClr val="949599"/>
                </a:solidFill>
              </a:rPr>
              <a:t>________ </a:t>
            </a:r>
            <a:r>
              <a:rPr lang="en-US" sz="3000" dirty="0">
                <a:solidFill>
                  <a:srgbClr val="242021"/>
                </a:solidFill>
              </a:rPr>
              <a:t>follow in their footsteps.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mustn’t </a:t>
            </a:r>
            <a:r>
              <a:rPr lang="en-US" sz="3000" dirty="0" smtClean="0">
                <a:solidFill>
                  <a:srgbClr val="242021"/>
                </a:solidFill>
              </a:rPr>
              <a:t>				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don’t have to </a:t>
            </a:r>
            <a:endParaRPr lang="en-US" sz="3000" dirty="0" smtClean="0">
              <a:solidFill>
                <a:srgbClr val="242021"/>
              </a:solidFill>
            </a:endParaRPr>
          </a:p>
          <a:p>
            <a:r>
              <a:rPr lang="en-US" sz="3000" b="1" dirty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 </a:t>
            </a:r>
            <a:r>
              <a:rPr lang="en-US" sz="3000" dirty="0" smtClean="0">
                <a:solidFill>
                  <a:srgbClr val="242021"/>
                </a:solidFill>
              </a:rPr>
              <a:t>					</a:t>
            </a:r>
            <a:r>
              <a:rPr lang="en-US" sz="3000" b="1" dirty="0" smtClean="0">
                <a:solidFill>
                  <a:srgbClr val="E36427"/>
                </a:solidFill>
              </a:rPr>
              <a:t>D</a:t>
            </a:r>
            <a:r>
              <a:rPr lang="en-US" sz="3000" b="1" dirty="0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shouldn’t</a:t>
            </a:r>
            <a:r>
              <a:rPr lang="en-US" sz="30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Choose the correct answers A, B, C or D to complete the following </a:t>
            </a:r>
            <a:r>
              <a:rPr lang="en-US" sz="3200" b="1" dirty="0" smtClean="0">
                <a:cs typeface="Arial" panose="020B0604020202020204" pitchFamily="34" charset="0"/>
              </a:rPr>
              <a:t>sentences.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22618" y="3093328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60567" y="4493133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0567" y="5810521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0433" y="1671387"/>
            <a:ext cx="10124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strong and weak forms, contractions and consonant-to-vowel linking;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words and phrases related to the topics of unit 1, 2 and 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Review past simple and Present perfect tense; linking verbs and stative verbs; modal verbs.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Review 1 – Lesson 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43FB1-937C-FF49-AE3D-DD451D120019}"/>
              </a:ext>
            </a:extLst>
          </p:cNvPr>
          <p:cNvSpPr txBox="1"/>
          <p:nvPr/>
        </p:nvSpPr>
        <p:spPr>
          <a:xfrm>
            <a:off x="2958657" y="5994678"/>
            <a:ext cx="627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8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</a:t>
            </a:r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1-3)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67635"/>
            <a:ext cx="4879384" cy="129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Listen and complete the conversation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smtClean="0">
                <a:solidFill>
                  <a:schemeClr val="tx1"/>
                </a:solidFill>
              </a:rPr>
              <a:t>Underline </a:t>
            </a:r>
            <a:r>
              <a:rPr lang="en-US" dirty="0">
                <a:solidFill>
                  <a:schemeClr val="tx1"/>
                </a:solidFill>
              </a:rPr>
              <a:t>the weak forms of the auxiliary verbs, circle the contracted forms, and mark the consonant-to-vowel </a:t>
            </a:r>
            <a:r>
              <a:rPr lang="en-US" dirty="0" smtClean="0">
                <a:solidFill>
                  <a:schemeClr val="tx1"/>
                </a:solidFill>
              </a:rPr>
              <a:t>linking.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86134"/>
            <a:ext cx="4879385" cy="1087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Choose the correct answers A, B, C or </a:t>
            </a:r>
            <a:r>
              <a:rPr lang="en-US" dirty="0" smtClean="0">
                <a:solidFill>
                  <a:schemeClr val="tx1"/>
                </a:solidFill>
              </a:rPr>
              <a:t>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Solve the </a:t>
            </a:r>
            <a:r>
              <a:rPr lang="en-GB" dirty="0" smtClean="0">
                <a:solidFill>
                  <a:schemeClr val="tx1"/>
                </a:solidFill>
              </a:rPr>
              <a:t>crossword.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88997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2"/>
            <a:ext cx="4879382" cy="1179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1.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2. Choose the correct words or phrases.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3. Choose the correct answers A, B, C or </a:t>
            </a:r>
            <a:r>
              <a:rPr lang="en-US" dirty="0" smtClean="0">
                <a:solidFill>
                  <a:schemeClr val="tx1"/>
                </a:solidFill>
              </a:rPr>
              <a:t>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7852" y="1946120"/>
            <a:ext cx="10327209" cy="42298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There are some words from Unit 1, Unit 2 and </a:t>
            </a:r>
            <a:r>
              <a:rPr lang="en-US" sz="3200"/>
              <a:t>Unit </a:t>
            </a:r>
            <a:r>
              <a:rPr lang="en-US" sz="3200" smtClean="0"/>
              <a:t>3.</a:t>
            </a:r>
            <a:endParaRPr lang="en-US" sz="3200" dirty="0"/>
          </a:p>
          <a:p>
            <a:r>
              <a:rPr lang="en-US" sz="3200" dirty="0"/>
              <a:t>- A volunteer comes to the front and listens to the whisper of </a:t>
            </a:r>
            <a:r>
              <a:rPr lang="en-US" sz="3200"/>
              <a:t>the </a:t>
            </a:r>
            <a:r>
              <a:rPr lang="en-US" sz="3200" smtClean="0"/>
              <a:t>teacher.</a:t>
            </a:r>
            <a:endParaRPr lang="en-US" sz="3200" dirty="0"/>
          </a:p>
          <a:p>
            <a:r>
              <a:rPr lang="en-US" sz="3200" dirty="0"/>
              <a:t> - Draw or mime the word (without saying it) to your friends.</a:t>
            </a:r>
          </a:p>
          <a:p>
            <a:r>
              <a:rPr lang="en-US" sz="3200" dirty="0"/>
              <a:t> - The rest of the class guess the word.</a:t>
            </a:r>
          </a:p>
          <a:p>
            <a:r>
              <a:rPr lang="en-US" sz="3200" dirty="0"/>
              <a:t> - The first student who correctly calls out the word gets a small gift.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6750" y="1238234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MIMING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26947" y="1017136"/>
            <a:ext cx="110069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Listen and complete the conversation. Then underline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sz="2800" b="1" dirty="0"/>
              <a:t> forms of the auxiliary verbs, circle the contracted forms, and mark the consonant-to-vowel linking with (ᴗ). </a:t>
            </a:r>
            <a:r>
              <a:rPr lang="en-US" sz="2800" b="1" dirty="0" err="1"/>
              <a:t>Practise</a:t>
            </a:r>
            <a:r>
              <a:rPr lang="en-US" sz="2800" b="1" dirty="0"/>
              <a:t> saying the conversation in pairs.</a:t>
            </a:r>
            <a:r>
              <a:rPr lang="en-US" sz="2800" dirty="0"/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Track 23.mp3" descr="Track 23.mp3">
            <a:hlinkClick r:id="" action="ppaction://media"/>
            <a:extLst>
              <a:ext uri="{FF2B5EF4-FFF2-40B4-BE49-F238E27FC236}">
                <a16:creationId xmlns:a16="http://schemas.microsoft.com/office/drawing/2014/main" id="{EDF3459D-42F5-1146-9BFE-72977F787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9666" y="40200"/>
            <a:ext cx="812800" cy="81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6947" y="2526066"/>
            <a:ext cx="11006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>
                <a:solidFill>
                  <a:srgbClr val="242021"/>
                </a:solidFill>
              </a:rPr>
              <a:t>A: </a:t>
            </a:r>
            <a:r>
              <a:rPr lang="en-US" sz="4000" dirty="0">
                <a:solidFill>
                  <a:srgbClr val="242021"/>
                </a:solidFill>
              </a:rPr>
              <a:t>W</a:t>
            </a:r>
            <a:r>
              <a:rPr lang="en-US" sz="4000" dirty="0" smtClean="0">
                <a:solidFill>
                  <a:srgbClr val="242021"/>
                </a:solidFill>
              </a:rPr>
              <a:t>hat’s </a:t>
            </a:r>
            <a:r>
              <a:rPr lang="en-US" sz="4000" dirty="0">
                <a:solidFill>
                  <a:srgbClr val="242021"/>
                </a:solidFill>
              </a:rPr>
              <a:t>it like living (1)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skyscraper?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B: </a:t>
            </a:r>
            <a:r>
              <a:rPr lang="en-US" sz="4000" dirty="0">
                <a:solidFill>
                  <a:srgbClr val="242021"/>
                </a:solidFill>
              </a:rPr>
              <a:t>(2)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great. </a:t>
            </a:r>
            <a:r>
              <a:rPr lang="en-US" sz="4000" dirty="0" smtClean="0">
                <a:solidFill>
                  <a:srgbClr val="242021"/>
                </a:solidFill>
              </a:rPr>
              <a:t>I </a:t>
            </a:r>
            <a:r>
              <a:rPr lang="en-US" sz="4000" dirty="0">
                <a:solidFill>
                  <a:srgbClr val="242021"/>
                </a:solidFill>
              </a:rPr>
              <a:t>(3</a:t>
            </a:r>
            <a:r>
              <a:rPr lang="en-US" sz="4000" dirty="0" smtClean="0">
                <a:solidFill>
                  <a:srgbClr val="242021"/>
                </a:solidFill>
              </a:rPr>
              <a:t>)</a:t>
            </a:r>
            <a:r>
              <a:rPr lang="en-US" sz="4000" dirty="0" smtClean="0">
                <a:solidFill>
                  <a:srgbClr val="949599"/>
                </a:solidFill>
              </a:rPr>
              <a:t>____ </a:t>
            </a:r>
            <a:r>
              <a:rPr lang="en-US" sz="4000" dirty="0">
                <a:solidFill>
                  <a:srgbClr val="242021"/>
                </a:solidFill>
              </a:rPr>
              <a:t>enjoy the best </a:t>
            </a:r>
            <a:endParaRPr lang="en-US" sz="4000" dirty="0" smtClean="0">
              <a:solidFill>
                <a:srgbClr val="24202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4000" dirty="0" smtClean="0">
                <a:solidFill>
                  <a:srgbClr val="242021"/>
                </a:solidFill>
              </a:rPr>
              <a:t>views </a:t>
            </a:r>
            <a:r>
              <a:rPr lang="en-US" sz="4000" dirty="0">
                <a:solidFill>
                  <a:srgbClr val="242021"/>
                </a:solidFill>
              </a:rPr>
              <a:t>(4) </a:t>
            </a:r>
            <a:r>
              <a:rPr lang="en-US" sz="4000" dirty="0" smtClean="0">
                <a:solidFill>
                  <a:srgbClr val="949599"/>
                </a:solidFill>
              </a:rPr>
              <a:t>____ </a:t>
            </a:r>
            <a:r>
              <a:rPr lang="en-US" sz="4000" dirty="0">
                <a:solidFill>
                  <a:srgbClr val="242021"/>
                </a:solidFill>
              </a:rPr>
              <a:t>the city from my sofa.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A: </a:t>
            </a:r>
            <a:r>
              <a:rPr lang="en-US" sz="4000" dirty="0">
                <a:solidFill>
                  <a:srgbClr val="242021"/>
                </a:solidFill>
              </a:rPr>
              <a:t>(5) </a:t>
            </a:r>
            <a:r>
              <a:rPr lang="en-US" sz="4000" dirty="0">
                <a:solidFill>
                  <a:srgbClr val="949599"/>
                </a:solidFill>
              </a:rPr>
              <a:t>________ </a:t>
            </a:r>
            <a:r>
              <a:rPr lang="en-US" sz="4000" dirty="0">
                <a:solidFill>
                  <a:srgbClr val="242021"/>
                </a:solidFill>
              </a:rPr>
              <a:t>have a balcony?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i="1" dirty="0">
                <a:solidFill>
                  <a:srgbClr val="242021"/>
                </a:solidFill>
              </a:rPr>
              <a:t>B: </a:t>
            </a:r>
            <a:r>
              <a:rPr lang="en-US" sz="4000" dirty="0" smtClean="0">
                <a:solidFill>
                  <a:srgbClr val="242021"/>
                </a:solidFill>
              </a:rPr>
              <a:t>No</a:t>
            </a:r>
            <a:r>
              <a:rPr lang="en-US" sz="4000" dirty="0">
                <a:solidFill>
                  <a:srgbClr val="242021"/>
                </a:solidFill>
              </a:rPr>
              <a:t>, (6) </a:t>
            </a:r>
            <a:r>
              <a:rPr lang="en-US" sz="4000" dirty="0">
                <a:solidFill>
                  <a:srgbClr val="949599"/>
                </a:solidFill>
              </a:rPr>
              <a:t>________</a:t>
            </a:r>
            <a:r>
              <a:rPr lang="en-US" sz="4000" dirty="0">
                <a:solidFill>
                  <a:srgbClr val="242021"/>
                </a:solidFill>
              </a:rPr>
              <a:t>. (7) </a:t>
            </a:r>
            <a:r>
              <a:rPr lang="en-US" sz="4000" dirty="0" smtClean="0">
                <a:solidFill>
                  <a:srgbClr val="949599"/>
                </a:solidFill>
              </a:rPr>
              <a:t>_________ </a:t>
            </a:r>
            <a:r>
              <a:rPr lang="en-US" sz="4000">
                <a:solidFill>
                  <a:srgbClr val="242021"/>
                </a:solidFill>
              </a:rPr>
              <a:t>huge </a:t>
            </a:r>
            <a:r>
              <a:rPr lang="en-US" sz="4000" smtClean="0">
                <a:solidFill>
                  <a:srgbClr val="242021"/>
                </a:solidFill>
              </a:rPr>
              <a:t>windows.</a:t>
            </a:r>
            <a:r>
              <a:rPr lang="en-US" sz="400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96403" y="2684841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</a:t>
            </a:r>
            <a:r>
              <a:rPr lang="en-US" sz="4000" dirty="0" smtClean="0">
                <a:solidFill>
                  <a:srgbClr val="00B050"/>
                </a:solidFill>
              </a:rPr>
              <a:t>n a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5814" y="3401418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It’s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9967" y="3454855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can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6920" y="4245180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of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1401" y="5084406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B050"/>
                </a:solidFill>
              </a:rPr>
              <a:t>Do you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8110" y="5828418"/>
            <a:ext cx="178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 don’t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5535" y="5819970"/>
            <a:ext cx="23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But I have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80438" y="3175462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6849475" y="3296080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7201356" y="4059394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2049899" y="4848779"/>
            <a:ext cx="1051830" cy="301219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5066438" y="5572996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6478196" y="6454925"/>
            <a:ext cx="457672" cy="25542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596403" y="4109304"/>
            <a:ext cx="710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53902" y="5725806"/>
            <a:ext cx="710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99682" y="6492015"/>
            <a:ext cx="10137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575814" y="2684841"/>
            <a:ext cx="433460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40133" y="3419589"/>
            <a:ext cx="433460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41526" y="5873683"/>
            <a:ext cx="1263229" cy="61833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9" grpId="0"/>
      <p:bldP spid="30" grpId="0"/>
      <p:bldP spid="31" grpId="0"/>
      <p:bldP spid="32" grpId="0"/>
      <p:bldP spid="33" grpId="0"/>
      <p:bldP spid="34" grpId="0"/>
      <p:bldP spid="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438" y="1953135"/>
            <a:ext cx="11297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1. </a:t>
            </a:r>
            <a:r>
              <a:rPr lang="en-US" sz="2800" dirty="0" smtClean="0">
                <a:solidFill>
                  <a:srgbClr val="242021"/>
                </a:solidFill>
              </a:rPr>
              <a:t>If </a:t>
            </a:r>
            <a:r>
              <a:rPr lang="en-US" sz="2800" dirty="0">
                <a:solidFill>
                  <a:srgbClr val="242021"/>
                </a:solidFill>
              </a:rPr>
              <a:t>you want to stay healthy, you </a:t>
            </a:r>
            <a:r>
              <a:rPr lang="en-US" sz="2800" dirty="0" smtClean="0">
                <a:solidFill>
                  <a:srgbClr val="242021"/>
                </a:solidFill>
              </a:rPr>
              <a:t>should have </a:t>
            </a:r>
            <a:r>
              <a:rPr lang="en-US" sz="2800" dirty="0">
                <a:solidFill>
                  <a:srgbClr val="242021"/>
                </a:solidFill>
              </a:rPr>
              <a:t>a balanced diet and </a:t>
            </a:r>
            <a:r>
              <a:rPr lang="en-US" sz="2800" dirty="0" smtClean="0">
                <a:solidFill>
                  <a:srgbClr val="949599"/>
                </a:solidFill>
              </a:rPr>
              <a:t>________ </a:t>
            </a:r>
            <a:r>
              <a:rPr lang="en-US" sz="2800" dirty="0" smtClean="0">
                <a:solidFill>
                  <a:srgbClr val="242021"/>
                </a:solidFill>
              </a:rPr>
              <a:t>regularly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work </a:t>
            </a:r>
            <a:r>
              <a:rPr lang="en-US" sz="2800" dirty="0" smtClean="0">
                <a:solidFill>
                  <a:srgbClr val="242021"/>
                </a:solidFill>
              </a:rPr>
              <a:t>out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take out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speak </a:t>
            </a:r>
            <a:r>
              <a:rPr lang="en-US" sz="2800" dirty="0" smtClean="0">
                <a:solidFill>
                  <a:srgbClr val="242021"/>
                </a:solidFill>
              </a:rPr>
              <a:t>out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stand out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dirty="0" smtClean="0">
                <a:solidFill>
                  <a:srgbClr val="242021"/>
                </a:solidFill>
              </a:rPr>
              <a:t>For </a:t>
            </a:r>
            <a:r>
              <a:rPr lang="en-US" sz="2800" dirty="0">
                <a:solidFill>
                  <a:srgbClr val="242021"/>
                </a:solidFill>
              </a:rPr>
              <a:t>a healthy diet, you </a:t>
            </a:r>
            <a:r>
              <a:rPr lang="en-US" sz="2800" dirty="0" smtClean="0">
                <a:solidFill>
                  <a:srgbClr val="242021"/>
                </a:solidFill>
              </a:rPr>
              <a:t>should </a:t>
            </a:r>
            <a:r>
              <a:rPr lang="en-US" sz="2800" dirty="0" smtClean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sugar and eat </a:t>
            </a:r>
            <a:r>
              <a:rPr lang="en-US" sz="2800" dirty="0" smtClean="0">
                <a:solidFill>
                  <a:srgbClr val="242021"/>
                </a:solidFill>
              </a:rPr>
              <a:t>more vegetables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take on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cut down on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go on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cut with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dirty="0" smtClean="0">
                <a:solidFill>
                  <a:srgbClr val="242021"/>
                </a:solidFill>
              </a:rPr>
              <a:t>Many </a:t>
            </a:r>
            <a:r>
              <a:rPr lang="en-US" sz="2800" dirty="0">
                <a:solidFill>
                  <a:srgbClr val="242021"/>
                </a:solidFill>
              </a:rPr>
              <a:t>experts believe that good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transport will solve traffic problems in big cities.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individual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private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public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national</a:t>
            </a:r>
            <a:r>
              <a:rPr lang="en-US" sz="2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</a:t>
            </a:r>
            <a:r>
              <a:rPr lang="en-US" sz="2800" b="1" dirty="0">
                <a:cs typeface="Arial" panose="020B0604020202020204" pitchFamily="34" charset="0"/>
              </a:rPr>
              <a:t>correct</a:t>
            </a:r>
            <a:r>
              <a:rPr lang="en-US" sz="2800" b="1" dirty="0"/>
              <a:t> answers A, B, C or D to complete the following </a:t>
            </a:r>
            <a:r>
              <a:rPr lang="en-US" sz="2800" b="1" dirty="0" smtClean="0"/>
              <a:t>sentences.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58034" y="2786027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6711" y="4074777"/>
            <a:ext cx="516313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41409" y="6228757"/>
            <a:ext cx="54980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258" y="1897271"/>
            <a:ext cx="11602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36427"/>
                </a:solidFill>
              </a:rPr>
              <a:t>4. </a:t>
            </a:r>
            <a:r>
              <a:rPr lang="en-US" sz="2800" dirty="0" smtClean="0">
                <a:solidFill>
                  <a:srgbClr val="242021"/>
                </a:solidFill>
              </a:rPr>
              <a:t>People </a:t>
            </a:r>
            <a:r>
              <a:rPr lang="en-US" sz="2800" dirty="0">
                <a:solidFill>
                  <a:srgbClr val="242021"/>
                </a:solidFill>
              </a:rPr>
              <a:t>feel safe in this </a:t>
            </a:r>
            <a:r>
              <a:rPr lang="en-US" sz="2800" dirty="0" err="1">
                <a:solidFill>
                  <a:srgbClr val="242021"/>
                </a:solidFill>
              </a:rPr>
              <a:t>neighbourhood</a:t>
            </a:r>
            <a:r>
              <a:rPr lang="en-US" sz="2800" dirty="0">
                <a:solidFill>
                  <a:srgbClr val="242021"/>
                </a:solidFill>
              </a:rPr>
              <a:t> because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are installed everywhere.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cities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smartphones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cars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smart sensors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5. </a:t>
            </a:r>
            <a:r>
              <a:rPr lang="en-US" sz="2800" dirty="0" smtClean="0">
                <a:solidFill>
                  <a:srgbClr val="242021"/>
                </a:solidFill>
              </a:rPr>
              <a:t>People </a:t>
            </a:r>
            <a:r>
              <a:rPr lang="en-US" sz="2800" dirty="0">
                <a:solidFill>
                  <a:srgbClr val="242021"/>
                </a:solidFill>
              </a:rPr>
              <a:t>of different generations often come into </a:t>
            </a:r>
            <a:r>
              <a:rPr lang="en-US" sz="2800" dirty="0">
                <a:solidFill>
                  <a:srgbClr val="949599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with one another.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belief </a:t>
            </a:r>
            <a:r>
              <a:rPr lang="en-US" sz="2800" dirty="0" smtClean="0">
                <a:solidFill>
                  <a:srgbClr val="242021"/>
                </a:solidFill>
              </a:rPr>
              <a:t>	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conflict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agreement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support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b="1" dirty="0">
                <a:solidFill>
                  <a:srgbClr val="E36427"/>
                </a:solidFill>
              </a:rPr>
              <a:t>6. </a:t>
            </a:r>
            <a:r>
              <a:rPr lang="en-US" sz="2800" dirty="0" smtClean="0">
                <a:solidFill>
                  <a:srgbClr val="242021"/>
                </a:solidFill>
              </a:rPr>
              <a:t>My </a:t>
            </a:r>
            <a:r>
              <a:rPr lang="en-US" sz="2800" dirty="0">
                <a:solidFill>
                  <a:srgbClr val="242021"/>
                </a:solidFill>
              </a:rPr>
              <a:t>brother is a true </a:t>
            </a:r>
            <a:r>
              <a:rPr lang="en-US" sz="2800" dirty="0">
                <a:solidFill>
                  <a:srgbClr val="949599"/>
                </a:solidFill>
              </a:rPr>
              <a:t>________</a:t>
            </a:r>
            <a:r>
              <a:rPr lang="en-US" sz="2800" dirty="0">
                <a:solidFill>
                  <a:srgbClr val="242021"/>
                </a:solidFill>
              </a:rPr>
              <a:t>. he grew up with technology, </a:t>
            </a:r>
            <a:r>
              <a:rPr lang="en-US" sz="2800" dirty="0" smtClean="0">
                <a:solidFill>
                  <a:srgbClr val="242021"/>
                </a:solidFill>
              </a:rPr>
              <a:t>and started </a:t>
            </a:r>
            <a:r>
              <a:rPr lang="en-US" sz="2800" dirty="0">
                <a:solidFill>
                  <a:srgbClr val="242021"/>
                </a:solidFill>
              </a:rPr>
              <a:t>using a </a:t>
            </a:r>
            <a:r>
              <a:rPr lang="en-US" sz="2800" dirty="0" smtClean="0">
                <a:solidFill>
                  <a:srgbClr val="242021"/>
                </a:solidFill>
              </a:rPr>
              <a:t>computer at </a:t>
            </a:r>
            <a:r>
              <a:rPr lang="en-US" sz="2800" dirty="0">
                <a:solidFill>
                  <a:srgbClr val="242021"/>
                </a:solidFill>
              </a:rPr>
              <a:t>an early age.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A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curious boy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B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critical thinker</a:t>
            </a:r>
            <a:br>
              <a:rPr lang="en-US" sz="2800" dirty="0">
                <a:solidFill>
                  <a:srgbClr val="242021"/>
                </a:solidFill>
              </a:rPr>
            </a:br>
            <a:r>
              <a:rPr lang="en-US" sz="2800" dirty="0" smtClean="0">
                <a:solidFill>
                  <a:srgbClr val="242021"/>
                </a:solidFill>
              </a:rPr>
              <a:t>	</a:t>
            </a:r>
            <a:r>
              <a:rPr lang="en-US" sz="2800" b="1" dirty="0" smtClean="0">
                <a:solidFill>
                  <a:srgbClr val="E36427"/>
                </a:solidFill>
              </a:rPr>
              <a:t>C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digital native </a:t>
            </a:r>
            <a:r>
              <a:rPr lang="en-US" sz="2800" dirty="0" smtClean="0">
                <a:solidFill>
                  <a:srgbClr val="242021"/>
                </a:solidFill>
              </a:rPr>
              <a:t>		</a:t>
            </a:r>
            <a:r>
              <a:rPr lang="en-US" sz="2800" b="1" dirty="0" smtClean="0">
                <a:solidFill>
                  <a:srgbClr val="E36427"/>
                </a:solidFill>
              </a:rPr>
              <a:t>D</a:t>
            </a:r>
            <a:r>
              <a:rPr lang="en-US" sz="2800" b="1" dirty="0">
                <a:solidFill>
                  <a:srgbClr val="E36427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book lover</a:t>
            </a:r>
            <a:r>
              <a:rPr lang="en-US" sz="2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</a:t>
            </a:r>
            <a:r>
              <a:rPr lang="en-US" sz="2800" b="1" dirty="0">
                <a:cs typeface="Arial" panose="020B0604020202020204" pitchFamily="34" charset="0"/>
              </a:rPr>
              <a:t>correct</a:t>
            </a:r>
            <a:r>
              <a:rPr lang="en-US" sz="2800" b="1" dirty="0"/>
              <a:t> answers A, B, C or D to complete the following </a:t>
            </a:r>
            <a:r>
              <a:rPr lang="en-US" sz="2800" b="1" dirty="0" smtClean="0"/>
              <a:t>sentences.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54577" y="3198277"/>
            <a:ext cx="49022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8281" y="4004588"/>
            <a:ext cx="516313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35918" y="6189518"/>
            <a:ext cx="549802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84080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Solve the </a:t>
            </a:r>
            <a:r>
              <a:rPr lang="en-US" sz="3200" b="1" dirty="0" smtClean="0">
                <a:cs typeface="Arial" panose="020B0604020202020204" pitchFamily="34" charset="0"/>
              </a:rPr>
              <a:t>crossword.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1" y="1723813"/>
            <a:ext cx="8337071" cy="4973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3505" y="214199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2342" y="256152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2342" y="292228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2342" y="332239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2890" y="3737357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2889" y="4573551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02889" y="499630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6265" y="538580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4326" y="580319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1792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2889" y="6188416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7898" y="293612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7898" y="333968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7898" y="376669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7898" y="419370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00565" y="454855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807" y="499630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04808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3371" y="57592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9803" y="418022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0224" y="417959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53696" y="41765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92994" y="417913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49478" y="4137467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09232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01871" y="4169291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25674" y="416677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73263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28080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8563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89980" y="4575645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80719" y="458033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73262" y="539641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84753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00769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05296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80719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27026" y="537404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02449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40694" y="5359162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82009" y="61993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90020" y="6212799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0441" y="6212169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2089" y="6199343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02790" y="6200478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44438" y="6188416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421606" y="6190204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583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Complete the sentences with the correct form of the words in brackets.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8299" y="1974204"/>
            <a:ext cx="186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took 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068" y="2477000"/>
            <a:ext cx="343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has just decided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4246" y="3428232"/>
            <a:ext cx="208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won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6894" y="4416299"/>
            <a:ext cx="155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started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0795" y="4882160"/>
            <a:ext cx="256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received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0775" y="5882651"/>
            <a:ext cx="372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6532"/>
                </a:solidFill>
              </a:rPr>
              <a:t>have already shown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438" y="1959217"/>
            <a:ext cx="11193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smtClean="0"/>
              <a:t>My </a:t>
            </a:r>
            <a:r>
              <a:rPr lang="en-US" sz="3200" dirty="0"/>
              <a:t>mother (take up) ________ aerobics ten years ago.</a:t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en-US" sz="3200" dirty="0" smtClean="0"/>
              <a:t>The </a:t>
            </a:r>
            <a:r>
              <a:rPr lang="en-US" sz="3200" dirty="0"/>
              <a:t>government (just, decide) </a:t>
            </a:r>
            <a:r>
              <a:rPr lang="en-US" sz="3200" dirty="0" smtClean="0"/>
              <a:t>______________ </a:t>
            </a:r>
            <a:r>
              <a:rPr lang="en-US" sz="3200" dirty="0"/>
              <a:t>to increase taxes on fast food.</a:t>
            </a:r>
            <a:br>
              <a:rPr lang="en-US" sz="3200" dirty="0"/>
            </a:br>
            <a:r>
              <a:rPr lang="en-US" sz="3200" dirty="0"/>
              <a:t>3. </a:t>
            </a:r>
            <a:r>
              <a:rPr lang="en-US" sz="3200" dirty="0" smtClean="0"/>
              <a:t>I </a:t>
            </a:r>
            <a:r>
              <a:rPr lang="en-US" sz="3200" dirty="0"/>
              <a:t>(win) ________ several races since </a:t>
            </a:r>
            <a:r>
              <a:rPr lang="en-US" sz="3200" dirty="0" smtClean="0"/>
              <a:t>I </a:t>
            </a:r>
            <a:r>
              <a:rPr lang="en-US" sz="3200" dirty="0"/>
              <a:t>started a new workout routine.</a:t>
            </a:r>
            <a:br>
              <a:rPr lang="en-US" sz="3200" dirty="0"/>
            </a:br>
            <a:r>
              <a:rPr lang="en-US" sz="3200" dirty="0"/>
              <a:t>4. </a:t>
            </a:r>
            <a:r>
              <a:rPr lang="en-US" sz="3200" dirty="0" smtClean="0"/>
              <a:t>The </a:t>
            </a:r>
            <a:r>
              <a:rPr lang="en-US" sz="3200" dirty="0"/>
              <a:t>idea of smart cities (start) ________ in the 21st century.</a:t>
            </a:r>
            <a:br>
              <a:rPr lang="en-US" sz="3200" dirty="0"/>
            </a:br>
            <a:r>
              <a:rPr lang="en-US" sz="3200" dirty="0"/>
              <a:t>5. </a:t>
            </a:r>
            <a:r>
              <a:rPr lang="en-US" sz="3200" dirty="0" smtClean="0"/>
              <a:t>So </a:t>
            </a:r>
            <a:r>
              <a:rPr lang="en-US" sz="3200" dirty="0"/>
              <a:t>far, more than 70 million people (receive) </a:t>
            </a:r>
            <a:r>
              <a:rPr lang="en-US" sz="3200" dirty="0" smtClean="0"/>
              <a:t>_____________ </a:t>
            </a:r>
            <a:r>
              <a:rPr lang="en-US" sz="3200" dirty="0"/>
              <a:t>vaccines to build protection </a:t>
            </a:r>
            <a:r>
              <a:rPr lang="en-US" sz="3200" dirty="0" smtClean="0"/>
              <a:t>against the </a:t>
            </a:r>
            <a:r>
              <a:rPr lang="en-US" sz="3200" dirty="0"/>
              <a:t>virus.</a:t>
            </a:r>
            <a:br>
              <a:rPr lang="en-US" sz="3200" dirty="0"/>
            </a:br>
            <a:r>
              <a:rPr lang="en-US" sz="3200" dirty="0"/>
              <a:t>6. </a:t>
            </a:r>
            <a:r>
              <a:rPr lang="en-US" sz="3200" dirty="0" smtClean="0"/>
              <a:t>I (already</a:t>
            </a:r>
            <a:r>
              <a:rPr lang="en-US" sz="3200" dirty="0"/>
              <a:t>, show) </a:t>
            </a:r>
            <a:r>
              <a:rPr lang="en-US" sz="3200" dirty="0" smtClean="0"/>
              <a:t>_________________ </a:t>
            </a:r>
            <a:r>
              <a:rPr lang="en-US" sz="3200" dirty="0"/>
              <a:t>my grandmother how to use her new smartphone. 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2827</TotalTime>
  <Words>586</Words>
  <PresentationFormat>Widescreen</PresentationFormat>
  <Paragraphs>140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2023-05-31T08:39:42Z</dcterms:modified>
</cp:coreProperties>
</file>