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419" r:id="rId2"/>
    <p:sldId id="335" r:id="rId3"/>
    <p:sldId id="410" r:id="rId4"/>
    <p:sldId id="420" r:id="rId5"/>
    <p:sldId id="421" r:id="rId6"/>
    <p:sldId id="422" r:id="rId7"/>
    <p:sldId id="316" r:id="rId8"/>
    <p:sldId id="342" r:id="rId9"/>
    <p:sldId id="345" r:id="rId10"/>
    <p:sldId id="427" r:id="rId11"/>
    <p:sldId id="433" r:id="rId12"/>
    <p:sldId id="434" r:id="rId13"/>
    <p:sldId id="435" r:id="rId14"/>
    <p:sldId id="425" r:id="rId15"/>
    <p:sldId id="437" r:id="rId16"/>
    <p:sldId id="436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2 Tieu de rat dai 01" panose="020B0604020202020204" charset="0"/>
      <p:bold r:id="rId23"/>
    </p:embeddedFont>
    <p:embeddedFont>
      <p:font typeface="#9Slide02 Noi dung rat dai" panose="020B060402020202020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3300"/>
    <a:srgbClr val="18503F"/>
    <a:srgbClr val="165D51"/>
    <a:srgbClr val="0E6E62"/>
    <a:srgbClr val="FFFF66"/>
    <a:srgbClr val="00FFFF"/>
    <a:srgbClr val="99FFCC"/>
    <a:srgbClr val="164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4" autoAdjust="0"/>
  </p:normalViewPr>
  <p:slideViewPr>
    <p:cSldViewPr snapToGrid="0">
      <p:cViewPr>
        <p:scale>
          <a:sx n="82" d="100"/>
          <a:sy n="82" d="100"/>
        </p:scale>
        <p:origin x="516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8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4.wmf"/><Relationship Id="rId2" Type="http://schemas.openxmlformats.org/officeDocument/2006/relationships/image" Target="../media/image10.wmf"/><Relationship Id="rId1" Type="http://schemas.openxmlformats.org/officeDocument/2006/relationships/image" Target="../media/image20.wmf"/><Relationship Id="rId6" Type="http://schemas.openxmlformats.org/officeDocument/2006/relationships/image" Target="../media/image13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0C66-5F6B-433C-9334-646559F8BBE1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9F755-63E8-4F86-BDCB-764C4FBFF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4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CB4A-C594-4CB1-9E5E-A377DD219D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6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3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3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0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7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BAAF2B-5752-4AC7-AC0B-E4FF445FE952}"/>
              </a:ext>
            </a:extLst>
          </p:cNvPr>
          <p:cNvSpPr/>
          <p:nvPr userDrawn="1"/>
        </p:nvSpPr>
        <p:spPr>
          <a:xfrm>
            <a:off x="306404" y="2368296"/>
            <a:ext cx="1586923" cy="1586923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9254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9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3.wmf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2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74549" y="2145530"/>
            <a:ext cx="7736305" cy="98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lnSpc>
                <a:spcPct val="130000"/>
              </a:lnSpc>
              <a:buClr>
                <a:schemeClr val="tx2"/>
              </a:buClr>
              <a:buSzPct val="70000"/>
            </a:pPr>
            <a:r>
              <a:rPr lang="en-US" sz="4400" b="1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8: </a:t>
            </a:r>
            <a:r>
              <a:rPr lang="vi-VN" sz="44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 </a:t>
            </a:r>
            <a:r>
              <a:rPr lang="vi-VN" sz="44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</a:t>
            </a:r>
            <a:r>
              <a:rPr lang="vi-VN" sz="44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SÓNG</a:t>
            </a:r>
            <a:endParaRPr lang="vi-VN" sz="4400" b="1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202049" y="3127725"/>
            <a:ext cx="666000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2.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Vị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trí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cực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đại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cực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tiểu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0275" y="2044469"/>
            <a:ext cx="3449002" cy="2533448"/>
            <a:chOff x="742950" y="2539536"/>
            <a:chExt cx="2475040" cy="1850704"/>
          </a:xfrm>
        </p:grpSpPr>
        <p:cxnSp>
          <p:nvCxnSpPr>
            <p:cNvPr id="9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742950" y="403873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2853615" y="4050753"/>
              <a:ext cx="3643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1574814" y="2539536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5" name="Text Box 29"/>
            <p:cNvSpPr txBox="1">
              <a:spLocks noChangeArrowheads="1"/>
            </p:cNvSpPr>
            <p:nvPr/>
          </p:nvSpPr>
          <p:spPr bwMode="auto">
            <a:xfrm>
              <a:off x="1054675" y="3304188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2274662" y="328656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1691641" y="4075915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l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833454"/>
              </p:ext>
            </p:extLst>
          </p:nvPr>
        </p:nvGraphicFramePr>
        <p:xfrm>
          <a:off x="3979277" y="1107994"/>
          <a:ext cx="3436938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6" name="Equation" r:id="rId3" imgW="1358640" imgH="393480" progId="Equation.DSMT4">
                  <p:embed/>
                </p:oleObj>
              </mc:Choice>
              <mc:Fallback>
                <p:oleObj name="Equation" r:id="rId3" imgW="1358640" imgH="39348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9277" y="1107994"/>
                        <a:ext cx="3436938" cy="1012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068761" y="4362775"/>
            <a:ext cx="3647687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= 0     →  CỰC TIỂU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15311" y="2746693"/>
            <a:ext cx="363835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= 2A  →  CỰC ĐẠI</a:t>
            </a:r>
          </a:p>
        </p:txBody>
      </p:sp>
    </p:spTree>
    <p:extLst>
      <p:ext uri="{BB962C8B-B14F-4D97-AF65-F5344CB8AC3E}">
        <p14:creationId xmlns:p14="http://schemas.microsoft.com/office/powerpoint/2010/main" val="29224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2.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Vị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trí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cực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đại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cực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tiểu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847889"/>
              </p:ext>
            </p:extLst>
          </p:nvPr>
        </p:nvGraphicFramePr>
        <p:xfrm>
          <a:off x="4858616" y="1025032"/>
          <a:ext cx="3435350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9" name="Equation" r:id="rId3" imgW="1358640" imgH="393480" progId="Equation.DSMT4">
                  <p:embed/>
                </p:oleObj>
              </mc:Choice>
              <mc:Fallback>
                <p:oleObj name="Equation" r:id="rId3" imgW="1358640" imgH="393480" progId="Equation.DSMT4">
                  <p:embed/>
                  <p:pic>
                    <p:nvPicPr>
                      <p:cNvPr id="7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616" y="1025032"/>
                        <a:ext cx="3435350" cy="1012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58616" y="2433580"/>
            <a:ext cx="372862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CỰC ĐẠI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 cos(…)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±1</a:t>
            </a:r>
            <a:endParaRPr lang="en-US" sz="2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78" y="2083163"/>
            <a:ext cx="3817951" cy="3901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8056" y="4475868"/>
            <a:ext cx="371918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CỰC TIỂU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 cos(…)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706" y="1537828"/>
            <a:ext cx="4559468" cy="720837"/>
            <a:chOff x="-68948" y="2008345"/>
            <a:chExt cx="4559468" cy="720837"/>
          </a:xfrm>
        </p:grpSpPr>
        <p:sp>
          <p:nvSpPr>
            <p:cNvPr id="9" name="TextBox 8"/>
            <p:cNvSpPr txBox="1"/>
            <p:nvPr/>
          </p:nvSpPr>
          <p:spPr>
            <a:xfrm>
              <a:off x="1898936" y="2008345"/>
              <a:ext cx="621725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>
                  <a:solidFill>
                    <a:srgbClr val="FFFF00"/>
                  </a:solidFill>
                </a:rPr>
                <a:t>n=0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29140" y="2128062"/>
              <a:ext cx="621725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>
                  <a:solidFill>
                    <a:srgbClr val="FFFF00"/>
                  </a:solidFill>
                </a:rPr>
                <a:t>n=1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68795" y="2244114"/>
              <a:ext cx="621725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>
                  <a:solidFill>
                    <a:srgbClr val="FFFF00"/>
                  </a:solidFill>
                </a:rPr>
                <a:t>n=2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7829" y="2055082"/>
              <a:ext cx="715896" cy="498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>
                  <a:solidFill>
                    <a:srgbClr val="FFFF00"/>
                  </a:solidFill>
                </a:rPr>
                <a:t>n=-1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68948" y="2230584"/>
              <a:ext cx="792538" cy="498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>
                  <a:solidFill>
                    <a:srgbClr val="FFFF00"/>
                  </a:solidFill>
                </a:rPr>
                <a:t>n=-2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0505" y="5801164"/>
            <a:ext cx="3677822" cy="559260"/>
            <a:chOff x="372851" y="6271681"/>
            <a:chExt cx="3677822" cy="559260"/>
          </a:xfrm>
        </p:grpSpPr>
        <p:sp>
          <p:nvSpPr>
            <p:cNvPr id="15" name="TextBox 14"/>
            <p:cNvSpPr txBox="1"/>
            <p:nvPr/>
          </p:nvSpPr>
          <p:spPr>
            <a:xfrm>
              <a:off x="2213726" y="6359402"/>
              <a:ext cx="862926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 dirty="0" smtClean="0">
                  <a:solidFill>
                    <a:srgbClr val="FFFF00"/>
                  </a:solidFill>
                </a:rPr>
                <a:t>m=1</a:t>
              </a:r>
              <a:endParaRPr lang="en-US" sz="22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6872" y="6359402"/>
              <a:ext cx="862926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 dirty="0" smtClean="0">
                  <a:solidFill>
                    <a:srgbClr val="FFFF00"/>
                  </a:solidFill>
                </a:rPr>
                <a:t>m=0</a:t>
              </a:r>
              <a:endParaRPr lang="en-US" sz="2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87747" y="6271681"/>
              <a:ext cx="862926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 dirty="0" smtClean="0">
                  <a:solidFill>
                    <a:srgbClr val="FFFF00"/>
                  </a:solidFill>
                </a:rPr>
                <a:t>m=2</a:t>
              </a:r>
              <a:endParaRPr lang="en-US" sz="2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851" y="6304325"/>
              <a:ext cx="862926" cy="471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b="1" dirty="0">
                  <a:solidFill>
                    <a:srgbClr val="FFFF00"/>
                  </a:solidFill>
                </a:rPr>
                <a:t>m</a:t>
              </a:r>
              <a:r>
                <a:rPr lang="en-US" sz="2200" b="1" dirty="0" smtClean="0">
                  <a:solidFill>
                    <a:srgbClr val="FFFF00"/>
                  </a:solidFill>
                </a:rPr>
                <a:t>=-1</a:t>
              </a:r>
              <a:endParaRPr lang="en-US" sz="2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94550" y="3181162"/>
            <a:ext cx="1763482" cy="613659"/>
            <a:chOff x="5782540" y="880104"/>
            <a:chExt cx="1763482" cy="613659"/>
          </a:xfrm>
        </p:grpSpPr>
        <p:sp>
          <p:nvSpPr>
            <p:cNvPr id="20" name="Rounded Rectangle 19"/>
            <p:cNvSpPr/>
            <p:nvPr/>
          </p:nvSpPr>
          <p:spPr>
            <a:xfrm>
              <a:off x="5782540" y="880104"/>
              <a:ext cx="1763482" cy="613659"/>
            </a:xfrm>
            <a:prstGeom prst="roundRect">
              <a:avLst>
                <a:gd name="adj" fmla="val 7450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24524" y="919167"/>
              <a:ext cx="1679514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d</a:t>
              </a:r>
              <a:r>
                <a:rPr lang="en-US" sz="2400" b="1" baseline="-25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- d</a:t>
              </a:r>
              <a:r>
                <a:rPr lang="en-US" sz="2400" b="1" baseline="-25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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n</a:t>
              </a:r>
              <a:r>
                <a:rPr lang="el-GR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λ</a:t>
              </a:r>
              <a:endParaRPr 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76496" y="5250481"/>
            <a:ext cx="2711760" cy="613659"/>
            <a:chOff x="5384679" y="654632"/>
            <a:chExt cx="2711760" cy="613659"/>
          </a:xfrm>
        </p:grpSpPr>
        <p:sp>
          <p:nvSpPr>
            <p:cNvPr id="23" name="Rounded Rectangle 22"/>
            <p:cNvSpPr/>
            <p:nvPr/>
          </p:nvSpPr>
          <p:spPr>
            <a:xfrm>
              <a:off x="5384679" y="654632"/>
              <a:ext cx="2711760" cy="613659"/>
            </a:xfrm>
            <a:prstGeom prst="roundRect">
              <a:avLst>
                <a:gd name="adj" fmla="val 7450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4814" y="696168"/>
              <a:ext cx="2671625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d</a:t>
              </a:r>
              <a:r>
                <a:rPr lang="en-US" sz="2400" b="1" baseline="-25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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d</a:t>
              </a:r>
              <a:r>
                <a:rPr lang="en-US" sz="2400" b="1" baseline="-25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</a:t>
              </a:r>
              <a:r>
                <a:rPr 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(m 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+1/2)</a:t>
              </a:r>
              <a:r>
                <a:rPr lang="el-GR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λ</a:t>
              </a:r>
              <a:endParaRPr 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9369" y="6396335"/>
            <a:ext cx="64669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Hypebol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xen</a:t>
            </a:r>
            <a:r>
              <a:rPr lang="en-US" sz="2400" b="1" dirty="0" smtClean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kẽ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xứng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qua CĐTT</a:t>
            </a:r>
            <a:endParaRPr lang="en-US" sz="2400" b="1" baseline="-250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III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Điều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kiện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Sóng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kết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hợp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69" y="788839"/>
            <a:ext cx="4350532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Hai </a:t>
            </a:r>
            <a:r>
              <a:rPr lang="en-US" sz="2800" b="1" u="sng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sóng</a:t>
            </a:r>
            <a:r>
              <a:rPr lang="en-US" sz="2800" b="1" u="sng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kết</a:t>
            </a:r>
            <a:r>
              <a:rPr lang="en-US" sz="2800" b="1" u="sng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hợp</a:t>
            </a:r>
            <a:endParaRPr lang="en-US" sz="2800" b="1" u="sng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023" y="1506429"/>
            <a:ext cx="362392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 –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tần</a:t>
            </a:r>
            <a:r>
              <a:rPr lang="en-US" sz="24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endParaRPr lang="en-US" sz="2400" b="1" dirty="0">
              <a:solidFill>
                <a:srgbClr val="00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023" y="2045166"/>
            <a:ext cx="512633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 – Cùng phương dao động</a:t>
            </a:r>
            <a:endParaRPr lang="en-US" sz="2400" b="1">
              <a:solidFill>
                <a:srgbClr val="00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023" y="2619789"/>
            <a:ext cx="5560207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 – Độ lệch pha không phụ thuộc thời gian</a:t>
            </a:r>
            <a:endParaRPr lang="en-US" sz="2400" b="1">
              <a:solidFill>
                <a:srgbClr val="00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108" y="6110233"/>
            <a:ext cx="2769343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Acos(</a:t>
            </a:r>
            <a:r>
              <a:rPr lang="el-GR" sz="2400" b="1">
                <a:solidFill>
                  <a:schemeClr val="bg1"/>
                </a:solidFill>
                <a:cs typeface="Times New Roman" panose="02020603050405020304" pitchFamily="18" charset="0"/>
              </a:rPr>
              <a:t>ω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t)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10490" y="3291404"/>
          <a:ext cx="3213100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9" name="Equation" r:id="rId3" imgW="1269720" imgH="380880" progId="Equation.DSMT4">
                  <p:embed/>
                </p:oleObj>
              </mc:Choice>
              <mc:Fallback>
                <p:oleObj name="Equation" r:id="rId3" imgW="1269720" imgH="380880" progId="Equation.DSMT4">
                  <p:embed/>
                  <p:pic>
                    <p:nvPicPr>
                      <p:cNvPr id="42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490" y="3291404"/>
                        <a:ext cx="3213100" cy="982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410490" y="4357358"/>
          <a:ext cx="3213100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0" name="Equation" r:id="rId5" imgW="1269720" imgH="380880" progId="Equation.DSMT4">
                  <p:embed/>
                </p:oleObj>
              </mc:Choice>
              <mc:Fallback>
                <p:oleObj name="Equation" r:id="rId5" imgW="1269720" imgH="380880" progId="Equation.DSMT4">
                  <p:embed/>
                  <p:pic>
                    <p:nvPicPr>
                      <p:cNvPr id="43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490" y="4357358"/>
                        <a:ext cx="3213100" cy="982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80689" y="3507419"/>
            <a:ext cx="3535445" cy="2343361"/>
            <a:chOff x="791817" y="2653234"/>
            <a:chExt cx="2537072" cy="1711844"/>
          </a:xfrm>
        </p:grpSpPr>
        <p:cxnSp>
          <p:nvCxnSpPr>
            <p:cNvPr id="12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791817" y="4045839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2862971" y="405075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1609718" y="265323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1122503" y="324759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2218815" y="3239049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1656738" y="3763245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a typeface="Times New Roman" panose="02020603050405020304" pitchFamily="18" charset="0"/>
                  <a:cs typeface="Calibri" panose="020F0502020204030204" pitchFamily="34" charset="0"/>
                </a:rPr>
                <a:t>ℓ</a:t>
              </a:r>
              <a:endParaRPr lang="en-US" sz="2400">
                <a:solidFill>
                  <a:schemeClr val="bg1"/>
                </a:solidFill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4410490" y="5610703"/>
          <a:ext cx="3306762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1" name="Equation" r:id="rId7" imgW="1307880" imgH="368280" progId="Equation.DSMT4">
                  <p:embed/>
                </p:oleObj>
              </mc:Choice>
              <mc:Fallback>
                <p:oleObj name="Equation" r:id="rId7" imgW="1307880" imgH="368280" progId="Equation.DSMT4">
                  <p:embed/>
                  <p:pic>
                    <p:nvPicPr>
                      <p:cNvPr id="54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490" y="5610703"/>
                        <a:ext cx="3306762" cy="947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3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18135" y="125274"/>
            <a:ext cx="6203963" cy="72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lnSpc>
                <a:spcPct val="130000"/>
              </a:lnSpc>
              <a:buClr>
                <a:schemeClr val="tx2"/>
              </a:buClr>
              <a:buSzPct val="70000"/>
            </a:pPr>
            <a:r>
              <a:rPr lang="en-US" sz="28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TÓM TẮT</a:t>
            </a:r>
            <a:r>
              <a:rPr lang="en-US" sz="38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: </a:t>
            </a:r>
            <a:r>
              <a:rPr lang="vi-VN" sz="38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 </a:t>
            </a:r>
            <a:r>
              <a:rPr lang="vi-VN" sz="38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</a:t>
            </a:r>
            <a:r>
              <a:rPr lang="vi-VN" sz="3800" b="1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SÓNG</a:t>
            </a:r>
            <a:endParaRPr lang="vi-VN" sz="3800" b="1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3465" y="1119410"/>
            <a:ext cx="7267588" cy="974986"/>
            <a:chOff x="223938" y="5275656"/>
            <a:chExt cx="7267588" cy="974986"/>
          </a:xfrm>
        </p:grpSpPr>
        <p:sp>
          <p:nvSpPr>
            <p:cNvPr id="6" name="Rounded Rectangle 5"/>
            <p:cNvSpPr/>
            <p:nvPr/>
          </p:nvSpPr>
          <p:spPr>
            <a:xfrm>
              <a:off x="223938" y="5275656"/>
              <a:ext cx="7267588" cy="974986"/>
            </a:xfrm>
            <a:prstGeom prst="roundRect">
              <a:avLst>
                <a:gd name="adj" fmla="val 6577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27362" y="5317387"/>
            <a:ext cx="682581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62" name="Equation" r:id="rId3" imgW="3860640" imgH="507960" progId="Equation.DSMT4">
                    <p:embed/>
                  </p:oleObj>
                </mc:Choice>
                <mc:Fallback>
                  <p:oleObj name="Equation" r:id="rId3" imgW="3860640" imgH="507960" progId="Equation.DSMT4">
                    <p:embed/>
                    <p:pic>
                      <p:nvPicPr>
                        <p:cNvPr id="24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62" y="5317387"/>
                          <a:ext cx="6825818" cy="9144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51795" y="2932757"/>
            <a:ext cx="727951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CỰC ĐẠI 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endParaRPr lang="en-US" sz="2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8655" y="2932756"/>
            <a:ext cx="167951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d</a:t>
            </a:r>
            <a:r>
              <a:rPr lang="en-US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- d</a:t>
            </a:r>
            <a:r>
              <a:rPr lang="en-US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n</a:t>
            </a:r>
            <a:r>
              <a:rPr lang="el-GR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λ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0072" y="3468288"/>
            <a:ext cx="5966531" cy="10556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CỰC 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TIỂU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</a:t>
            </a:r>
            <a:r>
              <a:rPr lang="en-US" sz="2400" b="1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d</a:t>
            </a:r>
            <a:r>
              <a:rPr lang="en-US" sz="2400" b="1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(m +1/2)</a:t>
            </a:r>
            <a:r>
              <a:rPr lang="el-GR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λ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07530" y="2253832"/>
            <a:ext cx="552105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BIÊN ĐỘ :</a:t>
            </a:r>
            <a:endParaRPr lang="en-US" sz="2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268488"/>
              </p:ext>
            </p:extLst>
          </p:nvPr>
        </p:nvGraphicFramePr>
        <p:xfrm>
          <a:off x="4765324" y="2087844"/>
          <a:ext cx="280546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3" name="Equation" r:id="rId5" imgW="1333440" imgH="393480" progId="Equation.DSMT4">
                  <p:embed/>
                </p:oleObj>
              </mc:Choice>
              <mc:Fallback>
                <p:oleObj name="Equation" r:id="rId5" imgW="133344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324" y="2087844"/>
                        <a:ext cx="280546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57958" y="4086682"/>
            <a:ext cx="4350532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Hai </a:t>
            </a:r>
            <a:r>
              <a:rPr lang="en-US" sz="2800" b="1" u="sng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sóng</a:t>
            </a:r>
            <a:r>
              <a:rPr lang="en-US" sz="2800" b="1" u="sng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kết</a:t>
            </a:r>
            <a:r>
              <a:rPr lang="en-US" sz="2800" b="1" u="sng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hợp</a:t>
            </a:r>
            <a:endParaRPr lang="en-US" sz="2800" b="1" u="sng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4512" y="4804272"/>
            <a:ext cx="3623926" cy="5016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 –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tần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512" y="5343009"/>
            <a:ext cx="5126334" cy="5016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 –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dao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endParaRPr lang="en-US" sz="2400" b="1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4512" y="5917632"/>
            <a:ext cx="5560207" cy="5016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 –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lệch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pha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phụ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thuộc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thời</a:t>
            </a:r>
            <a:r>
              <a:rPr lang="en-US" sz="2400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gian</a:t>
            </a:r>
            <a:endParaRPr lang="en-US" sz="2400" b="1" dirty="0">
              <a:solidFill>
                <a:srgbClr val="FFFF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615" y="328424"/>
            <a:ext cx="838745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chemeClr val="bg1"/>
                </a:solidFill>
              </a:rPr>
              <a:t>VD1</a:t>
            </a:r>
            <a:r>
              <a:rPr lang="en-US" sz="2400" b="1" dirty="0" smtClean="0">
                <a:solidFill>
                  <a:schemeClr val="bg1"/>
                </a:solidFill>
              </a:rPr>
              <a:t>.Hai </a:t>
            </a:r>
            <a:r>
              <a:rPr lang="en-US" sz="2400" b="1" dirty="0" err="1">
                <a:solidFill>
                  <a:schemeClr val="bg1"/>
                </a:solidFill>
              </a:rPr>
              <a:t>nguồn</a:t>
            </a:r>
            <a:r>
              <a:rPr lang="en-US" sz="2400" b="1" dirty="0">
                <a:solidFill>
                  <a:schemeClr val="bg1"/>
                </a:solidFill>
              </a:rPr>
              <a:t> S</a:t>
            </a:r>
            <a:r>
              <a:rPr lang="en-US" sz="2400" b="1" baseline="-25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, S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u</a:t>
            </a:r>
            <a:r>
              <a:rPr lang="en-US" sz="2400" b="1" baseline="-25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 = u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= 3cos(10πt) cm. </a:t>
            </a:r>
            <a:r>
              <a:rPr lang="en-US" sz="2400" b="1" dirty="0" err="1">
                <a:solidFill>
                  <a:schemeClr val="bg1"/>
                </a:solidFill>
              </a:rPr>
              <a:t>Tốc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sóng</a:t>
            </a:r>
            <a:r>
              <a:rPr lang="en-US" sz="2400" b="1" dirty="0">
                <a:solidFill>
                  <a:schemeClr val="bg1"/>
                </a:solidFill>
              </a:rPr>
              <a:t> v = 1,2 m/s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sóng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không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đổi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quá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truyền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Tìm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độ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dao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động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của</a:t>
            </a:r>
            <a:r>
              <a:rPr lang="en-US" sz="2400" b="1" dirty="0">
                <a:solidFill>
                  <a:schemeClr val="bg1"/>
                </a:solidFill>
              </a:rPr>
              <a:t> PTMT </a:t>
            </a:r>
            <a:r>
              <a:rPr lang="en-US" sz="2400" b="1" dirty="0" err="1">
                <a:solidFill>
                  <a:schemeClr val="bg1"/>
                </a:solidFill>
              </a:rPr>
              <a:t>tại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M (d</a:t>
            </a:r>
            <a:r>
              <a:rPr lang="en-US" sz="2400" b="1" baseline="-25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 = 15 cm, d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= 33 cm).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807" y="223534"/>
            <a:ext cx="8627670" cy="1765522"/>
          </a:xfrm>
          <a:prstGeom prst="roundRect">
            <a:avLst>
              <a:gd name="adj" fmla="val 221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012747"/>
              </p:ext>
            </p:extLst>
          </p:nvPr>
        </p:nvGraphicFramePr>
        <p:xfrm>
          <a:off x="3529929" y="6122482"/>
          <a:ext cx="3824217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29" name="Equation" r:id="rId3" imgW="2260440" imgH="291960" progId="Equation.DSMT4">
                  <p:embed/>
                </p:oleObj>
              </mc:Choice>
              <mc:Fallback>
                <p:oleObj name="Equation" r:id="rId3" imgW="2260440" imgH="29196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929" y="6122482"/>
                        <a:ext cx="3824217" cy="5029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236583"/>
              </p:ext>
            </p:extLst>
          </p:nvPr>
        </p:nvGraphicFramePr>
        <p:xfrm>
          <a:off x="1116551" y="2122431"/>
          <a:ext cx="682581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0" name="Equation" r:id="rId5" imgW="3860640" imgH="507960" progId="Equation.DSMT4">
                  <p:embed/>
                </p:oleObj>
              </mc:Choice>
              <mc:Fallback>
                <p:oleObj name="Equation" r:id="rId5" imgW="386064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551" y="2122431"/>
                        <a:ext cx="682581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237194"/>
              </p:ext>
            </p:extLst>
          </p:nvPr>
        </p:nvGraphicFramePr>
        <p:xfrm>
          <a:off x="637156" y="3171840"/>
          <a:ext cx="1714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1" name="Equation" r:id="rId7" imgW="774360" imgH="342720" progId="Equation.DSMT4">
                  <p:embed/>
                </p:oleObj>
              </mc:Choice>
              <mc:Fallback>
                <p:oleObj name="Equation" r:id="rId7" imgW="774360" imgH="3427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56" y="3171840"/>
                        <a:ext cx="1714500" cy="774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303259"/>
              </p:ext>
            </p:extLst>
          </p:nvPr>
        </p:nvGraphicFramePr>
        <p:xfrm>
          <a:off x="2235323" y="3172534"/>
          <a:ext cx="25892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2" name="Equation" r:id="rId9" imgW="1168200" imgH="368280" progId="Equation.DSMT4">
                  <p:embed/>
                </p:oleObj>
              </mc:Choice>
              <mc:Fallback>
                <p:oleObj name="Equation" r:id="rId9" imgW="1168200" imgH="368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323" y="3172534"/>
                        <a:ext cx="2589212" cy="831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697632"/>
              </p:ext>
            </p:extLst>
          </p:nvPr>
        </p:nvGraphicFramePr>
        <p:xfrm>
          <a:off x="4856302" y="3171840"/>
          <a:ext cx="32877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3" name="Equation" r:id="rId11" imgW="1485720" imgH="368280" progId="Equation.DSMT4">
                  <p:embed/>
                </p:oleObj>
              </mc:Choice>
              <mc:Fallback>
                <p:oleObj name="Equation" r:id="rId11" imgW="1485720" imgH="3682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302" y="3171840"/>
                        <a:ext cx="3287712" cy="831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62791"/>
              </p:ext>
            </p:extLst>
          </p:nvPr>
        </p:nvGraphicFramePr>
        <p:xfrm>
          <a:off x="1779710" y="4162145"/>
          <a:ext cx="3044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4" name="Equation" r:id="rId13" imgW="1333440" imgH="393480" progId="Equation.DSMT4">
                  <p:embed/>
                </p:oleObj>
              </mc:Choice>
              <mc:Fallback>
                <p:oleObj name="Equation" r:id="rId13" imgW="133344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710" y="4162145"/>
                        <a:ext cx="3044825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726988"/>
              </p:ext>
            </p:extLst>
          </p:nvPr>
        </p:nvGraphicFramePr>
        <p:xfrm>
          <a:off x="4956585" y="4345726"/>
          <a:ext cx="19653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35" name="Equation" r:id="rId15" imgW="888840" imgH="215640" progId="Equation.DSMT4">
                  <p:embed/>
                </p:oleObj>
              </mc:Choice>
              <mc:Fallback>
                <p:oleObj name="Equation" r:id="rId15" imgW="888840" imgH="2156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585" y="4345726"/>
                        <a:ext cx="1965325" cy="487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834550" y="5301781"/>
                <a:ext cx="4775077" cy="644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8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8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den>
                            </m:f>
                            <m:r>
                              <a:rPr lang="en-US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⋅48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= cos(10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t)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550" y="5301781"/>
                <a:ext cx="4775077" cy="644857"/>
              </a:xfrm>
              <a:prstGeom prst="rect">
                <a:avLst/>
              </a:prstGeom>
              <a:blipFill>
                <a:blip r:embed="rId17"/>
                <a:stretch>
                  <a:fillRect r="-2554" b="-180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2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259" y="2828835"/>
            <a:ext cx="2355988" cy="5059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sng">
                <a:solidFill>
                  <a:srgbClr val="FFFF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CỰC ĐẠI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521" y="291374"/>
            <a:ext cx="84400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chemeClr val="bg1"/>
                </a:solidFill>
              </a:rPr>
              <a:t>VD2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mặt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nước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nguồn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bộ</a:t>
            </a:r>
            <a:r>
              <a:rPr lang="en-US" sz="2400" b="1" dirty="0">
                <a:solidFill>
                  <a:schemeClr val="bg1"/>
                </a:solidFill>
              </a:rPr>
              <a:t>  S</a:t>
            </a:r>
            <a:r>
              <a:rPr lang="en-US" sz="2400" b="1" baseline="-25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, S</a:t>
            </a:r>
            <a:r>
              <a:rPr lang="en-US" sz="2400" b="1" baseline="-25000" dirty="0">
                <a:solidFill>
                  <a:schemeClr val="bg1"/>
                </a:solidFill>
              </a:rPr>
              <a:t>2 </a:t>
            </a:r>
            <a:r>
              <a:rPr lang="en-US" sz="2400" b="1" dirty="0" err="1">
                <a:solidFill>
                  <a:schemeClr val="bg1"/>
                </a:solidFill>
              </a:rPr>
              <a:t>với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tần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số</a:t>
            </a:r>
            <a:r>
              <a:rPr lang="en-US" sz="2400" b="1" dirty="0">
                <a:solidFill>
                  <a:schemeClr val="bg1"/>
                </a:solidFill>
              </a:rPr>
              <a:t> 50 Hz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tốc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sóng</a:t>
            </a:r>
            <a:r>
              <a:rPr lang="en-US" sz="2400" b="1" dirty="0">
                <a:solidFill>
                  <a:schemeClr val="bg1"/>
                </a:solidFill>
              </a:rPr>
              <a:t> 75 cm/s. </a:t>
            </a:r>
            <a:r>
              <a:rPr lang="en-US" sz="2400" b="1" dirty="0" err="1">
                <a:solidFill>
                  <a:schemeClr val="bg1"/>
                </a:solidFill>
              </a:rPr>
              <a:t>Khoảng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cách</a:t>
            </a:r>
            <a:r>
              <a:rPr lang="en-US" sz="2400" b="1" dirty="0">
                <a:solidFill>
                  <a:schemeClr val="bg1"/>
                </a:solidFill>
              </a:rPr>
              <a:t> S</a:t>
            </a:r>
            <a:r>
              <a:rPr lang="en-US" sz="2400" b="1" baseline="-25000" dirty="0">
                <a:solidFill>
                  <a:schemeClr val="bg1"/>
                </a:solidFill>
              </a:rPr>
              <a:t>1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= 10 cm. </a:t>
            </a:r>
            <a:r>
              <a:rPr lang="en-US" sz="2400" b="1" dirty="0" err="1">
                <a:solidFill>
                  <a:schemeClr val="bg1"/>
                </a:solidFill>
              </a:rPr>
              <a:t>Tìm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tổng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số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vân</a:t>
            </a:r>
            <a:r>
              <a:rPr lang="en-US" sz="2400" b="1" dirty="0">
                <a:solidFill>
                  <a:schemeClr val="bg1"/>
                </a:solidFill>
              </a:rPr>
              <a:t> CĐ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vân</a:t>
            </a:r>
            <a:r>
              <a:rPr lang="en-US" sz="2400" b="1" dirty="0">
                <a:solidFill>
                  <a:schemeClr val="bg1"/>
                </a:solidFill>
              </a:rPr>
              <a:t> CT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trường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giao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thoa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2259" y="5721227"/>
            <a:ext cx="165405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Cực</a:t>
            </a:r>
            <a:r>
              <a:rPr lang="en-US" sz="24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cs typeface="Arial" panose="020B0604020202020204" pitchFamily="34" charset="0"/>
              </a:rPr>
              <a:t>Đại</a:t>
            </a:r>
            <a:endParaRPr lang="en-US" sz="2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467" y="2828835"/>
            <a:ext cx="2355988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u="sng">
                <a:solidFill>
                  <a:srgbClr val="FFFF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CỰC TIỂU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0467" y="5721227"/>
            <a:ext cx="1956070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rgbClr val="FFFF00"/>
                </a:solidFill>
                <a:cs typeface="Arial" panose="020B0604020202020204" pitchFamily="34" charset="0"/>
              </a:rPr>
              <a:t>14 Cực Tiểu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6936" y="224787"/>
            <a:ext cx="8756623" cy="1706866"/>
          </a:xfrm>
          <a:prstGeom prst="roundRect">
            <a:avLst>
              <a:gd name="adj" fmla="val 221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380245"/>
              </p:ext>
            </p:extLst>
          </p:nvPr>
        </p:nvGraphicFramePr>
        <p:xfrm>
          <a:off x="1078429" y="1945137"/>
          <a:ext cx="17430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0" name="Equation" r:id="rId3" imgW="825480" imgH="342720" progId="Equation.DSMT4">
                  <p:embed/>
                </p:oleObj>
              </mc:Choice>
              <mc:Fallback>
                <p:oleObj name="Equation" r:id="rId3" imgW="825480" imgH="34272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429" y="1945137"/>
                        <a:ext cx="1743075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043175"/>
              </p:ext>
            </p:extLst>
          </p:nvPr>
        </p:nvGraphicFramePr>
        <p:xfrm>
          <a:off x="1210252" y="3672313"/>
          <a:ext cx="1341437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1" name="Equation" r:id="rId5" imgW="634680" imgH="152280" progId="Equation.DSMT4">
                  <p:embed/>
                </p:oleObj>
              </mc:Choice>
              <mc:Fallback>
                <p:oleObj name="Equation" r:id="rId5" imgW="634680" imgH="1522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252" y="3672313"/>
                        <a:ext cx="1341437" cy="328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83779"/>
              </p:ext>
            </p:extLst>
          </p:nvPr>
        </p:nvGraphicFramePr>
        <p:xfrm>
          <a:off x="1210252" y="4473220"/>
          <a:ext cx="187801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2" name="Equation" r:id="rId7" imgW="888840" imgH="164880" progId="Equation.DSMT4">
                  <p:embed/>
                </p:oleObj>
              </mc:Choice>
              <mc:Fallback>
                <p:oleObj name="Equation" r:id="rId7" imgW="888840" imgH="1648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252" y="4473220"/>
                        <a:ext cx="1878012" cy="355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627179"/>
              </p:ext>
            </p:extLst>
          </p:nvPr>
        </p:nvGraphicFramePr>
        <p:xfrm>
          <a:off x="1210252" y="5254292"/>
          <a:ext cx="16367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3" name="Equation" r:id="rId9" imgW="774360" imgH="164880" progId="Equation.DSMT4">
                  <p:embed/>
                </p:oleObj>
              </mc:Choice>
              <mc:Fallback>
                <p:oleObj name="Equation" r:id="rId9" imgW="774360" imgH="16488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252" y="5254292"/>
                        <a:ext cx="1636713" cy="355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98326"/>
              </p:ext>
            </p:extLst>
          </p:nvPr>
        </p:nvGraphicFramePr>
        <p:xfrm>
          <a:off x="4842188" y="3451864"/>
          <a:ext cx="21193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4" name="Equation" r:id="rId11" imgW="1002960" imgH="368280" progId="Equation.DSMT4">
                  <p:embed/>
                </p:oleObj>
              </mc:Choice>
              <mc:Fallback>
                <p:oleObj name="Equation" r:id="rId11" imgW="1002960" imgH="36828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188" y="3451864"/>
                        <a:ext cx="2119312" cy="793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389047"/>
              </p:ext>
            </p:extLst>
          </p:nvPr>
        </p:nvGraphicFramePr>
        <p:xfrm>
          <a:off x="4842188" y="4254145"/>
          <a:ext cx="26035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5" name="Equation" r:id="rId13" imgW="1231560" imgH="368280" progId="Equation.DSMT4">
                  <p:embed/>
                </p:oleObj>
              </mc:Choice>
              <mc:Fallback>
                <p:oleObj name="Equation" r:id="rId13" imgW="1231560" imgH="3682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188" y="4254145"/>
                        <a:ext cx="2603500" cy="793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95265"/>
              </p:ext>
            </p:extLst>
          </p:nvPr>
        </p:nvGraphicFramePr>
        <p:xfrm>
          <a:off x="4842188" y="5252705"/>
          <a:ext cx="17160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6" name="Equation" r:id="rId15" imgW="812520" imgH="164880" progId="Equation.DSMT4">
                  <p:embed/>
                </p:oleObj>
              </mc:Choice>
              <mc:Fallback>
                <p:oleObj name="Equation" r:id="rId15" imgW="812520" imgH="1648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188" y="5252705"/>
                        <a:ext cx="1716088" cy="357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45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637" y="306138"/>
            <a:ext cx="850451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VD3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nước có hai nguồn phát sóng S</a:t>
            </a:r>
            <a:r>
              <a:rPr lang="vi-VN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</a:t>
            </a:r>
            <a:r>
              <a:rPr lang="vi-VN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dao động theo phương thẳng đứng với phương trình giống hệt nhau là u =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cos(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/3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cm. Tốc độ truyền sóng bằng 15 cm/s. Điểm M trên mặt nước cách các nguồn S</a:t>
            </a:r>
            <a:r>
              <a:rPr lang="vi-VN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S</a:t>
            </a:r>
            <a:r>
              <a:rPr lang="vi-VN" sz="24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khoảng cách tương ứng là 1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 và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 lệch pha của hai sóng thành phần tại M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9807" y="223534"/>
            <a:ext cx="8619340" cy="2472531"/>
          </a:xfrm>
          <a:prstGeom prst="roundRect">
            <a:avLst>
              <a:gd name="adj" fmla="val 221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83836" y="2873767"/>
          <a:ext cx="213518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76" name="Equation" r:id="rId3" imgW="965160" imgH="342720" progId="Equation.DSMT4">
                  <p:embed/>
                </p:oleObj>
              </mc:Choice>
              <mc:Fallback>
                <p:oleObj name="Equation" r:id="rId3" imgW="965160" imgH="34272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836" y="2873767"/>
                        <a:ext cx="2135188" cy="774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065542" y="3863253"/>
          <a:ext cx="39465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77" name="Equation" r:id="rId5" imgW="1676160" imgH="368280" progId="Equation.DSMT4">
                  <p:embed/>
                </p:oleObj>
              </mc:Choice>
              <mc:Fallback>
                <p:oleObj name="Equation" r:id="rId5" imgW="1676160" imgH="368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542" y="3863253"/>
                        <a:ext cx="3946525" cy="884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070204" y="4908416"/>
          <a:ext cx="3973513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78" name="Equation" r:id="rId7" imgW="1688760" imgH="368280" progId="Equation.DSMT4">
                  <p:embed/>
                </p:oleObj>
              </mc:Choice>
              <mc:Fallback>
                <p:oleObj name="Equation" r:id="rId7" imgW="1688760" imgH="368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204" y="4908416"/>
                        <a:ext cx="3973513" cy="884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6056" y="5890409"/>
          <a:ext cx="23336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79" name="Equation" r:id="rId9" imgW="1320480" imgH="495000" progId="Equation.DSMT4">
                  <p:embed/>
                </p:oleObj>
              </mc:Choice>
              <mc:Fallback>
                <p:oleObj name="Equation" r:id="rId9" imgW="1320480" imgH="4950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56" y="5890409"/>
                        <a:ext cx="2333625" cy="892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898775" y="5926138"/>
          <a:ext cx="26701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80" name="Equation" r:id="rId11" imgW="1511280" imgH="444240" progId="Equation.DSMT4">
                  <p:embed/>
                </p:oleObj>
              </mc:Choice>
              <mc:Fallback>
                <p:oleObj name="Equation" r:id="rId11" imgW="1511280" imgH="4442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775" y="5926138"/>
                        <a:ext cx="2670175" cy="80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645368" y="5943600"/>
          <a:ext cx="206533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81" name="Equation" r:id="rId13" imgW="1168200" imgH="444240" progId="Equation.DSMT4">
                  <p:embed/>
                </p:oleObj>
              </mc:Choice>
              <mc:Fallback>
                <p:oleObj name="Equation" r:id="rId13" imgW="1168200" imgH="4442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368" y="5943600"/>
                        <a:ext cx="2065338" cy="80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41737" y="2844510"/>
            <a:ext cx="3449002" cy="2393285"/>
            <a:chOff x="742950" y="2641926"/>
            <a:chExt cx="2475040" cy="1748314"/>
          </a:xfrm>
        </p:grpSpPr>
        <p:cxnSp>
          <p:nvCxnSpPr>
            <p:cNvPr id="11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742950" y="403873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2853615" y="4050753"/>
              <a:ext cx="3643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1633599" y="2641926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1054675" y="3304188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2274662" y="328656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1691641" y="4075915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ℓ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7826565" y="5935348"/>
          <a:ext cx="876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82" name="Equation" r:id="rId15" imgW="495000" imgH="444240" progId="Equation.DSMT4">
                  <p:embed/>
                </p:oleObj>
              </mc:Choice>
              <mc:Fallback>
                <p:oleObj name="Equation" r:id="rId15" imgW="495000" imgH="4442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565" y="5935348"/>
                        <a:ext cx="876300" cy="80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187"/>
          <p:cNvSpPr txBox="1"/>
          <p:nvPr/>
        </p:nvSpPr>
        <p:spPr>
          <a:xfrm>
            <a:off x="219823" y="732277"/>
            <a:ext cx="3160686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Ngoài tự nhiên</a:t>
            </a:r>
            <a:endParaRPr lang="en-US" sz="2800" b="1" i="1" u="sng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0653" y="129208"/>
            <a:ext cx="821348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HIỆN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TƯỢNG GIAO </a:t>
            </a: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CỦA HAI SÓNG MẶT NƯỚC</a:t>
            </a:r>
            <a:endParaRPr lang="en-US" sz="28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2" name="The Original Double Slit 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365" y="1856333"/>
            <a:ext cx="6683605" cy="3759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677" y="6143967"/>
            <a:ext cx="55525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 nguồn dao động giống hệt nhau (đồng bộ)</a:t>
            </a:r>
            <a:endParaRPr lang="en-US" sz="2400" b="1" baseline="-2500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020402 - Video 1 - Giao thoa song nuoc - Phai xoa t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54" y="1676133"/>
            <a:ext cx="6412679" cy="4809509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-1173480" y="-441960"/>
            <a:ext cx="8503920" cy="8503920"/>
          </a:xfrm>
          <a:prstGeom prst="donut">
            <a:avLst>
              <a:gd name="adj" fmla="val 26183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678" y="6143967"/>
            <a:ext cx="5774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 nguồn dao động giống hệt nhau (đồng bộ)</a:t>
            </a:r>
            <a:endParaRPr lang="en-US" sz="2400" b="1" baseline="-2500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19822" y="732277"/>
            <a:ext cx="3844177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 phòng thí nghiệm</a:t>
            </a:r>
            <a:endParaRPr lang="en-US" sz="2800" b="1" i="1" u="sng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0653" y="129208"/>
            <a:ext cx="850308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</a:t>
            </a: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HIỆN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TƯỢNG GIAO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CỦA HAI SÓNG MẶT NƯỚC</a:t>
            </a:r>
            <a:endParaRPr lang="en-US" sz="28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187"/>
          <p:cNvSpPr txBox="1"/>
          <p:nvPr/>
        </p:nvSpPr>
        <p:spPr>
          <a:xfrm>
            <a:off x="248103" y="788839"/>
            <a:ext cx="3360625" cy="5749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</a:rPr>
              <a:t>Sóng nước:</a:t>
            </a:r>
            <a:endParaRPr lang="en-US" sz="2800" b="1" i="1" u="sng">
              <a:solidFill>
                <a:schemeClr val="bg1"/>
              </a:solidFill>
            </a:endParaRPr>
          </a:p>
        </p:txBody>
      </p:sp>
      <p:pic>
        <p:nvPicPr>
          <p:cNvPr id="7" name="My Movi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653" y="1574235"/>
            <a:ext cx="8216503" cy="461840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0653" y="129208"/>
            <a:ext cx="850308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</a:t>
            </a: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HIỆN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TƯỢNG GIAO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CỦA HAI SÓNG MẶT NƯỚC</a:t>
            </a:r>
            <a:endParaRPr lang="en-US" sz="28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346" y="2148886"/>
            <a:ext cx="524954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3628385" y="2312720"/>
            <a:ext cx="1920240" cy="3823335"/>
            <a:chOff x="3118087" y="2792294"/>
            <a:chExt cx="1920240" cy="3823335"/>
          </a:xfrm>
        </p:grpSpPr>
        <p:sp>
          <p:nvSpPr>
            <p:cNvPr id="11" name="Arc 14"/>
            <p:cNvSpPr>
              <a:spLocks/>
            </p:cNvSpPr>
            <p:nvPr/>
          </p:nvSpPr>
          <p:spPr bwMode="auto">
            <a:xfrm flipH="1">
              <a:off x="3118087" y="2792294"/>
              <a:ext cx="1444135" cy="1858010"/>
            </a:xfrm>
            <a:custGeom>
              <a:avLst/>
              <a:gdLst>
                <a:gd name="G0" fmla="+- 0 0 0"/>
                <a:gd name="G1" fmla="+- 16179 0 0"/>
                <a:gd name="G2" fmla="+- 21600 0 0"/>
                <a:gd name="T0" fmla="*/ 14311 w 21600"/>
                <a:gd name="T1" fmla="*/ 0 h 16179"/>
                <a:gd name="T2" fmla="*/ 21600 w 21600"/>
                <a:gd name="T3" fmla="*/ 16179 h 16179"/>
                <a:gd name="T4" fmla="*/ 0 w 21600"/>
                <a:gd name="T5" fmla="*/ 16179 h 16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179" fill="none" extrusionOk="0">
                  <a:moveTo>
                    <a:pt x="14310" y="0"/>
                  </a:moveTo>
                  <a:cubicBezTo>
                    <a:pt x="18945" y="4099"/>
                    <a:pt x="21600" y="9990"/>
                    <a:pt x="21600" y="16179"/>
                  </a:cubicBezTo>
                </a:path>
                <a:path w="21600" h="16179" stroke="0" extrusionOk="0">
                  <a:moveTo>
                    <a:pt x="14310" y="0"/>
                  </a:moveTo>
                  <a:cubicBezTo>
                    <a:pt x="18945" y="4099"/>
                    <a:pt x="21600" y="9990"/>
                    <a:pt x="21600" y="16179"/>
                  </a:cubicBezTo>
                  <a:lnTo>
                    <a:pt x="0" y="1617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Arc 18"/>
            <p:cNvSpPr>
              <a:spLocks/>
            </p:cNvSpPr>
            <p:nvPr/>
          </p:nvSpPr>
          <p:spPr bwMode="auto">
            <a:xfrm flipH="1" flipV="1">
              <a:off x="3118087" y="4636969"/>
              <a:ext cx="1920240" cy="1978660"/>
            </a:xfrm>
            <a:custGeom>
              <a:avLst/>
              <a:gdLst>
                <a:gd name="G0" fmla="+- 0 0 0"/>
                <a:gd name="G1" fmla="+- 16179 0 0"/>
                <a:gd name="G2" fmla="+- 21600 0 0"/>
                <a:gd name="T0" fmla="*/ 14311 w 21600"/>
                <a:gd name="T1" fmla="*/ 0 h 16179"/>
                <a:gd name="T2" fmla="*/ 21600 w 21600"/>
                <a:gd name="T3" fmla="*/ 16179 h 16179"/>
                <a:gd name="T4" fmla="*/ 0 w 21600"/>
                <a:gd name="T5" fmla="*/ 16179 h 16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179" fill="none" extrusionOk="0">
                  <a:moveTo>
                    <a:pt x="14310" y="0"/>
                  </a:moveTo>
                  <a:cubicBezTo>
                    <a:pt x="18945" y="4099"/>
                    <a:pt x="21600" y="9990"/>
                    <a:pt x="21600" y="16179"/>
                  </a:cubicBezTo>
                </a:path>
                <a:path w="21600" h="16179" stroke="0" extrusionOk="0">
                  <a:moveTo>
                    <a:pt x="14310" y="0"/>
                  </a:moveTo>
                  <a:cubicBezTo>
                    <a:pt x="18945" y="4099"/>
                    <a:pt x="21600" y="9990"/>
                    <a:pt x="21600" y="16179"/>
                  </a:cubicBezTo>
                  <a:lnTo>
                    <a:pt x="0" y="1617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54445" y="2151430"/>
            <a:ext cx="1694180" cy="3984625"/>
            <a:chOff x="5583494" y="2248449"/>
            <a:chExt cx="1694180" cy="3984625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5583494" y="2248449"/>
              <a:ext cx="1294765" cy="2028825"/>
            </a:xfrm>
            <a:custGeom>
              <a:avLst/>
              <a:gdLst>
                <a:gd name="T0" fmla="*/ 0 w 2039"/>
                <a:gd name="T1" fmla="*/ 3075 h 3075"/>
                <a:gd name="T2" fmla="*/ 51 w 2039"/>
                <a:gd name="T3" fmla="*/ 2769 h 3075"/>
                <a:gd name="T4" fmla="*/ 163 w 2039"/>
                <a:gd name="T5" fmla="*/ 2373 h 3075"/>
                <a:gd name="T6" fmla="*/ 359 w 2039"/>
                <a:gd name="T7" fmla="*/ 1978 h 3075"/>
                <a:gd name="T8" fmla="*/ 568 w 2039"/>
                <a:gd name="T9" fmla="*/ 1593 h 3075"/>
                <a:gd name="T10" fmla="*/ 812 w 2039"/>
                <a:gd name="T11" fmla="*/ 1227 h 3075"/>
                <a:gd name="T12" fmla="*/ 1228 w 2039"/>
                <a:gd name="T13" fmla="*/ 700 h 3075"/>
                <a:gd name="T14" fmla="*/ 1623 w 2039"/>
                <a:gd name="T15" fmla="*/ 305 h 3075"/>
                <a:gd name="T16" fmla="*/ 1859 w 2039"/>
                <a:gd name="T17" fmla="*/ 112 h 3075"/>
                <a:gd name="T18" fmla="*/ 2039 w 2039"/>
                <a:gd name="T19" fmla="*/ 0 h 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3075">
                  <a:moveTo>
                    <a:pt x="0" y="3075"/>
                  </a:moveTo>
                  <a:cubicBezTo>
                    <a:pt x="12" y="2980"/>
                    <a:pt x="24" y="2886"/>
                    <a:pt x="51" y="2769"/>
                  </a:cubicBezTo>
                  <a:cubicBezTo>
                    <a:pt x="78" y="2652"/>
                    <a:pt x="112" y="2505"/>
                    <a:pt x="163" y="2373"/>
                  </a:cubicBezTo>
                  <a:cubicBezTo>
                    <a:pt x="214" y="2241"/>
                    <a:pt x="292" y="2108"/>
                    <a:pt x="359" y="1978"/>
                  </a:cubicBezTo>
                  <a:cubicBezTo>
                    <a:pt x="426" y="1848"/>
                    <a:pt x="492" y="1718"/>
                    <a:pt x="568" y="1593"/>
                  </a:cubicBezTo>
                  <a:cubicBezTo>
                    <a:pt x="644" y="1468"/>
                    <a:pt x="702" y="1376"/>
                    <a:pt x="812" y="1227"/>
                  </a:cubicBezTo>
                  <a:cubicBezTo>
                    <a:pt x="922" y="1078"/>
                    <a:pt x="1093" y="854"/>
                    <a:pt x="1228" y="700"/>
                  </a:cubicBezTo>
                  <a:cubicBezTo>
                    <a:pt x="1363" y="546"/>
                    <a:pt x="1518" y="403"/>
                    <a:pt x="1623" y="305"/>
                  </a:cubicBezTo>
                  <a:cubicBezTo>
                    <a:pt x="1728" y="207"/>
                    <a:pt x="1790" y="163"/>
                    <a:pt x="1859" y="112"/>
                  </a:cubicBezTo>
                  <a:cubicBezTo>
                    <a:pt x="1928" y="61"/>
                    <a:pt x="1983" y="30"/>
                    <a:pt x="203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5583494" y="4280449"/>
              <a:ext cx="1694180" cy="1952625"/>
            </a:xfrm>
            <a:custGeom>
              <a:avLst/>
              <a:gdLst>
                <a:gd name="T0" fmla="*/ 0 w 2039"/>
                <a:gd name="T1" fmla="*/ 3075 h 3075"/>
                <a:gd name="T2" fmla="*/ 51 w 2039"/>
                <a:gd name="T3" fmla="*/ 2769 h 3075"/>
                <a:gd name="T4" fmla="*/ 163 w 2039"/>
                <a:gd name="T5" fmla="*/ 2373 h 3075"/>
                <a:gd name="T6" fmla="*/ 359 w 2039"/>
                <a:gd name="T7" fmla="*/ 1978 h 3075"/>
                <a:gd name="T8" fmla="*/ 568 w 2039"/>
                <a:gd name="T9" fmla="*/ 1593 h 3075"/>
                <a:gd name="T10" fmla="*/ 812 w 2039"/>
                <a:gd name="T11" fmla="*/ 1227 h 3075"/>
                <a:gd name="T12" fmla="*/ 1228 w 2039"/>
                <a:gd name="T13" fmla="*/ 700 h 3075"/>
                <a:gd name="T14" fmla="*/ 1623 w 2039"/>
                <a:gd name="T15" fmla="*/ 305 h 3075"/>
                <a:gd name="T16" fmla="*/ 1859 w 2039"/>
                <a:gd name="T17" fmla="*/ 112 h 3075"/>
                <a:gd name="T18" fmla="*/ 2039 w 2039"/>
                <a:gd name="T19" fmla="*/ 0 h 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3075">
                  <a:moveTo>
                    <a:pt x="0" y="3075"/>
                  </a:moveTo>
                  <a:cubicBezTo>
                    <a:pt x="12" y="2980"/>
                    <a:pt x="24" y="2886"/>
                    <a:pt x="51" y="2769"/>
                  </a:cubicBezTo>
                  <a:cubicBezTo>
                    <a:pt x="78" y="2652"/>
                    <a:pt x="112" y="2505"/>
                    <a:pt x="163" y="2373"/>
                  </a:cubicBezTo>
                  <a:cubicBezTo>
                    <a:pt x="214" y="2241"/>
                    <a:pt x="292" y="2108"/>
                    <a:pt x="359" y="1978"/>
                  </a:cubicBezTo>
                  <a:cubicBezTo>
                    <a:pt x="426" y="1848"/>
                    <a:pt x="492" y="1718"/>
                    <a:pt x="568" y="1593"/>
                  </a:cubicBezTo>
                  <a:cubicBezTo>
                    <a:pt x="644" y="1468"/>
                    <a:pt x="702" y="1376"/>
                    <a:pt x="812" y="1227"/>
                  </a:cubicBezTo>
                  <a:cubicBezTo>
                    <a:pt x="922" y="1078"/>
                    <a:pt x="1093" y="854"/>
                    <a:pt x="1228" y="700"/>
                  </a:cubicBezTo>
                  <a:cubicBezTo>
                    <a:pt x="1363" y="546"/>
                    <a:pt x="1518" y="403"/>
                    <a:pt x="1623" y="305"/>
                  </a:cubicBezTo>
                  <a:cubicBezTo>
                    <a:pt x="1728" y="207"/>
                    <a:pt x="1790" y="163"/>
                    <a:pt x="1859" y="112"/>
                  </a:cubicBezTo>
                  <a:cubicBezTo>
                    <a:pt x="1928" y="61"/>
                    <a:pt x="1983" y="30"/>
                    <a:pt x="203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9" name="AutoShape 21"/>
          <p:cNvCxnSpPr>
            <a:cxnSpLocks noChangeShapeType="1"/>
          </p:cNvCxnSpPr>
          <p:nvPr/>
        </p:nvCxnSpPr>
        <p:spPr bwMode="auto">
          <a:xfrm>
            <a:off x="2573015" y="4180255"/>
            <a:ext cx="1692275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2218840" y="4110649"/>
            <a:ext cx="46591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21449" y="2151659"/>
            <a:ext cx="1" cy="411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93840" y="2954088"/>
            <a:ext cx="1694180" cy="2402264"/>
            <a:chOff x="5583494" y="2248449"/>
            <a:chExt cx="1694180" cy="398462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583494" y="2248449"/>
              <a:ext cx="1294765" cy="2028825"/>
            </a:xfrm>
            <a:custGeom>
              <a:avLst/>
              <a:gdLst>
                <a:gd name="T0" fmla="*/ 0 w 2039"/>
                <a:gd name="T1" fmla="*/ 3075 h 3075"/>
                <a:gd name="T2" fmla="*/ 51 w 2039"/>
                <a:gd name="T3" fmla="*/ 2769 h 3075"/>
                <a:gd name="T4" fmla="*/ 163 w 2039"/>
                <a:gd name="T5" fmla="*/ 2373 h 3075"/>
                <a:gd name="T6" fmla="*/ 359 w 2039"/>
                <a:gd name="T7" fmla="*/ 1978 h 3075"/>
                <a:gd name="T8" fmla="*/ 568 w 2039"/>
                <a:gd name="T9" fmla="*/ 1593 h 3075"/>
                <a:gd name="T10" fmla="*/ 812 w 2039"/>
                <a:gd name="T11" fmla="*/ 1227 h 3075"/>
                <a:gd name="T12" fmla="*/ 1228 w 2039"/>
                <a:gd name="T13" fmla="*/ 700 h 3075"/>
                <a:gd name="T14" fmla="*/ 1623 w 2039"/>
                <a:gd name="T15" fmla="*/ 305 h 3075"/>
                <a:gd name="T16" fmla="*/ 1859 w 2039"/>
                <a:gd name="T17" fmla="*/ 112 h 3075"/>
                <a:gd name="T18" fmla="*/ 2039 w 2039"/>
                <a:gd name="T19" fmla="*/ 0 h 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3075">
                  <a:moveTo>
                    <a:pt x="0" y="3075"/>
                  </a:moveTo>
                  <a:cubicBezTo>
                    <a:pt x="12" y="2980"/>
                    <a:pt x="24" y="2886"/>
                    <a:pt x="51" y="2769"/>
                  </a:cubicBezTo>
                  <a:cubicBezTo>
                    <a:pt x="78" y="2652"/>
                    <a:pt x="112" y="2505"/>
                    <a:pt x="163" y="2373"/>
                  </a:cubicBezTo>
                  <a:cubicBezTo>
                    <a:pt x="214" y="2241"/>
                    <a:pt x="292" y="2108"/>
                    <a:pt x="359" y="1978"/>
                  </a:cubicBezTo>
                  <a:cubicBezTo>
                    <a:pt x="426" y="1848"/>
                    <a:pt x="492" y="1718"/>
                    <a:pt x="568" y="1593"/>
                  </a:cubicBezTo>
                  <a:cubicBezTo>
                    <a:pt x="644" y="1468"/>
                    <a:pt x="702" y="1376"/>
                    <a:pt x="812" y="1227"/>
                  </a:cubicBezTo>
                  <a:cubicBezTo>
                    <a:pt x="922" y="1078"/>
                    <a:pt x="1093" y="854"/>
                    <a:pt x="1228" y="700"/>
                  </a:cubicBezTo>
                  <a:cubicBezTo>
                    <a:pt x="1363" y="546"/>
                    <a:pt x="1518" y="403"/>
                    <a:pt x="1623" y="305"/>
                  </a:cubicBezTo>
                  <a:cubicBezTo>
                    <a:pt x="1728" y="207"/>
                    <a:pt x="1790" y="163"/>
                    <a:pt x="1859" y="112"/>
                  </a:cubicBezTo>
                  <a:cubicBezTo>
                    <a:pt x="1928" y="61"/>
                    <a:pt x="1983" y="30"/>
                    <a:pt x="203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5583494" y="4280449"/>
              <a:ext cx="1694180" cy="1952625"/>
            </a:xfrm>
            <a:custGeom>
              <a:avLst/>
              <a:gdLst>
                <a:gd name="T0" fmla="*/ 0 w 2039"/>
                <a:gd name="T1" fmla="*/ 3075 h 3075"/>
                <a:gd name="T2" fmla="*/ 51 w 2039"/>
                <a:gd name="T3" fmla="*/ 2769 h 3075"/>
                <a:gd name="T4" fmla="*/ 163 w 2039"/>
                <a:gd name="T5" fmla="*/ 2373 h 3075"/>
                <a:gd name="T6" fmla="*/ 359 w 2039"/>
                <a:gd name="T7" fmla="*/ 1978 h 3075"/>
                <a:gd name="T8" fmla="*/ 568 w 2039"/>
                <a:gd name="T9" fmla="*/ 1593 h 3075"/>
                <a:gd name="T10" fmla="*/ 812 w 2039"/>
                <a:gd name="T11" fmla="*/ 1227 h 3075"/>
                <a:gd name="T12" fmla="*/ 1228 w 2039"/>
                <a:gd name="T13" fmla="*/ 700 h 3075"/>
                <a:gd name="T14" fmla="*/ 1623 w 2039"/>
                <a:gd name="T15" fmla="*/ 305 h 3075"/>
                <a:gd name="T16" fmla="*/ 1859 w 2039"/>
                <a:gd name="T17" fmla="*/ 112 h 3075"/>
                <a:gd name="T18" fmla="*/ 2039 w 2039"/>
                <a:gd name="T19" fmla="*/ 0 h 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3075">
                  <a:moveTo>
                    <a:pt x="0" y="3075"/>
                  </a:moveTo>
                  <a:cubicBezTo>
                    <a:pt x="12" y="2980"/>
                    <a:pt x="24" y="2886"/>
                    <a:pt x="51" y="2769"/>
                  </a:cubicBezTo>
                  <a:cubicBezTo>
                    <a:pt x="78" y="2652"/>
                    <a:pt x="112" y="2505"/>
                    <a:pt x="163" y="2373"/>
                  </a:cubicBezTo>
                  <a:cubicBezTo>
                    <a:pt x="214" y="2241"/>
                    <a:pt x="292" y="2108"/>
                    <a:pt x="359" y="1978"/>
                  </a:cubicBezTo>
                  <a:cubicBezTo>
                    <a:pt x="426" y="1848"/>
                    <a:pt x="492" y="1718"/>
                    <a:pt x="568" y="1593"/>
                  </a:cubicBezTo>
                  <a:cubicBezTo>
                    <a:pt x="644" y="1468"/>
                    <a:pt x="702" y="1376"/>
                    <a:pt x="812" y="1227"/>
                  </a:cubicBezTo>
                  <a:cubicBezTo>
                    <a:pt x="922" y="1078"/>
                    <a:pt x="1093" y="854"/>
                    <a:pt x="1228" y="700"/>
                  </a:cubicBezTo>
                  <a:cubicBezTo>
                    <a:pt x="1363" y="546"/>
                    <a:pt x="1518" y="403"/>
                    <a:pt x="1623" y="305"/>
                  </a:cubicBezTo>
                  <a:cubicBezTo>
                    <a:pt x="1728" y="207"/>
                    <a:pt x="1790" y="163"/>
                    <a:pt x="1859" y="112"/>
                  </a:cubicBezTo>
                  <a:cubicBezTo>
                    <a:pt x="1928" y="61"/>
                    <a:pt x="1983" y="30"/>
                    <a:pt x="2039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255090" y="4122669"/>
            <a:ext cx="46591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000" b="1" baseline="-25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flipH="1">
            <a:off x="1046913" y="2182531"/>
            <a:ext cx="2159635" cy="3984625"/>
            <a:chOff x="3270487" y="2783404"/>
            <a:chExt cx="2159635" cy="3984625"/>
          </a:xfrm>
        </p:grpSpPr>
        <p:grpSp>
          <p:nvGrpSpPr>
            <p:cNvPr id="26" name="Group 25"/>
            <p:cNvGrpSpPr/>
            <p:nvPr/>
          </p:nvGrpSpPr>
          <p:grpSpPr>
            <a:xfrm>
              <a:off x="3270487" y="2944694"/>
              <a:ext cx="2023110" cy="3823335"/>
              <a:chOff x="3118087" y="2792294"/>
              <a:chExt cx="2023110" cy="3823335"/>
            </a:xfrm>
          </p:grpSpPr>
          <p:sp>
            <p:nvSpPr>
              <p:cNvPr id="27" name="Arc 14"/>
              <p:cNvSpPr>
                <a:spLocks/>
              </p:cNvSpPr>
              <p:nvPr/>
            </p:nvSpPr>
            <p:spPr bwMode="auto">
              <a:xfrm flipH="1">
                <a:off x="3118087" y="2792294"/>
                <a:ext cx="1677670" cy="185801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Arc 18"/>
              <p:cNvSpPr>
                <a:spLocks/>
              </p:cNvSpPr>
              <p:nvPr/>
            </p:nvSpPr>
            <p:spPr bwMode="auto">
              <a:xfrm flipH="1" flipV="1">
                <a:off x="3118087" y="4636969"/>
                <a:ext cx="2023110" cy="197866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496547" y="2783404"/>
              <a:ext cx="1694180" cy="3984625"/>
              <a:chOff x="5583494" y="2248449"/>
              <a:chExt cx="1694180" cy="3984625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5583494" y="2248449"/>
                <a:ext cx="1294765" cy="20288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 flipV="1">
                <a:off x="5583494" y="4280449"/>
                <a:ext cx="1694180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735942" y="3586062"/>
              <a:ext cx="1694180" cy="2402264"/>
              <a:chOff x="5583494" y="2248449"/>
              <a:chExt cx="1694180" cy="3984625"/>
            </a:xfrm>
          </p:grpSpPr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583494" y="2248449"/>
                <a:ext cx="1294765" cy="20288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flipV="1">
                <a:off x="5583494" y="4280449"/>
                <a:ext cx="1694180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513597" y="2182531"/>
            <a:ext cx="1805264" cy="3967176"/>
            <a:chOff x="6312264" y="2800853"/>
            <a:chExt cx="1572284" cy="3967176"/>
          </a:xfrm>
        </p:grpSpPr>
        <p:grpSp>
          <p:nvGrpSpPr>
            <p:cNvPr id="47" name="Group 46"/>
            <p:cNvGrpSpPr/>
            <p:nvPr/>
          </p:nvGrpSpPr>
          <p:grpSpPr>
            <a:xfrm>
              <a:off x="6312264" y="2944694"/>
              <a:ext cx="839334" cy="3823335"/>
              <a:chOff x="3118085" y="2792294"/>
              <a:chExt cx="839334" cy="3823335"/>
            </a:xfrm>
          </p:grpSpPr>
          <p:sp>
            <p:nvSpPr>
              <p:cNvPr id="48" name="Arc 14"/>
              <p:cNvSpPr>
                <a:spLocks/>
              </p:cNvSpPr>
              <p:nvPr/>
            </p:nvSpPr>
            <p:spPr bwMode="auto">
              <a:xfrm flipH="1">
                <a:off x="3118086" y="2792294"/>
                <a:ext cx="839333" cy="185801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Arc 18"/>
              <p:cNvSpPr>
                <a:spLocks/>
              </p:cNvSpPr>
              <p:nvPr/>
            </p:nvSpPr>
            <p:spPr bwMode="auto">
              <a:xfrm flipH="1" flipV="1">
                <a:off x="3118085" y="4636969"/>
                <a:ext cx="839333" cy="197866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07398" y="2800853"/>
              <a:ext cx="860399" cy="3967173"/>
              <a:chOff x="5552566" y="2265898"/>
              <a:chExt cx="860399" cy="3967173"/>
            </a:xfrm>
          </p:grpSpPr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5552566" y="2265898"/>
                <a:ext cx="763176" cy="2011376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 flipV="1">
                <a:off x="5560297" y="4280446"/>
                <a:ext cx="852668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715866" y="3432454"/>
              <a:ext cx="1168682" cy="2791442"/>
              <a:chOff x="5521639" y="1993660"/>
              <a:chExt cx="1168682" cy="4630153"/>
            </a:xfrm>
          </p:grpSpPr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5521639" y="1993660"/>
                <a:ext cx="860431" cy="2283614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 flipV="1">
                <a:off x="5521640" y="4280444"/>
                <a:ext cx="1168681" cy="2343369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 flipH="1">
            <a:off x="1524348" y="2185639"/>
            <a:ext cx="1805929" cy="3967176"/>
            <a:chOff x="6312264" y="2800853"/>
            <a:chExt cx="1748738" cy="3967176"/>
          </a:xfrm>
        </p:grpSpPr>
        <p:grpSp>
          <p:nvGrpSpPr>
            <p:cNvPr id="59" name="Group 58"/>
            <p:cNvGrpSpPr/>
            <p:nvPr/>
          </p:nvGrpSpPr>
          <p:grpSpPr>
            <a:xfrm>
              <a:off x="6312264" y="2944694"/>
              <a:ext cx="839334" cy="3823335"/>
              <a:chOff x="3118085" y="2792294"/>
              <a:chExt cx="839334" cy="3823335"/>
            </a:xfrm>
          </p:grpSpPr>
          <p:sp>
            <p:nvSpPr>
              <p:cNvPr id="66" name="Arc 14"/>
              <p:cNvSpPr>
                <a:spLocks/>
              </p:cNvSpPr>
              <p:nvPr/>
            </p:nvSpPr>
            <p:spPr bwMode="auto">
              <a:xfrm flipH="1">
                <a:off x="3118086" y="2792294"/>
                <a:ext cx="839333" cy="185801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7" name="Arc 18"/>
              <p:cNvSpPr>
                <a:spLocks/>
              </p:cNvSpPr>
              <p:nvPr/>
            </p:nvSpPr>
            <p:spPr bwMode="auto">
              <a:xfrm flipH="1" flipV="1">
                <a:off x="3118085" y="4636969"/>
                <a:ext cx="839333" cy="197866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538326" y="2800853"/>
              <a:ext cx="1032554" cy="3967172"/>
              <a:chOff x="5583494" y="2265898"/>
              <a:chExt cx="1032554" cy="3967172"/>
            </a:xfrm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583494" y="2265898"/>
                <a:ext cx="852668" cy="2011376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 flipV="1">
                <a:off x="5583494" y="4280445"/>
                <a:ext cx="1032554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777721" y="3432454"/>
              <a:ext cx="1283281" cy="2791442"/>
              <a:chOff x="5583494" y="1993660"/>
              <a:chExt cx="1283281" cy="4630153"/>
            </a:xfrm>
          </p:grpSpPr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5583494" y="1993660"/>
                <a:ext cx="1032556" cy="2283614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 flipV="1">
                <a:off x="5583494" y="4280444"/>
                <a:ext cx="1283281" cy="2343369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69" name="Straight Arrow Connector 68"/>
          <p:cNvCxnSpPr/>
          <p:nvPr/>
        </p:nvCxnSpPr>
        <p:spPr>
          <a:xfrm flipV="1">
            <a:off x="3419152" y="2745568"/>
            <a:ext cx="0" cy="494280"/>
          </a:xfrm>
          <a:prstGeom prst="straightConnector1">
            <a:avLst/>
          </a:prstGeom>
          <a:ln w="317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3422259" y="4914283"/>
            <a:ext cx="0" cy="494280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220653" y="129208"/>
            <a:ext cx="850308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I. </a:t>
            </a:r>
            <a:r>
              <a:rPr lang="en-US" sz="28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HIỆN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TƯỢNG GIAO </a:t>
            </a:r>
            <a:r>
              <a:rPr lang="en-US" sz="2800" b="1" u="sng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 CỦA HAI SÓNG MẶT NƯỚC</a:t>
            </a:r>
            <a:endParaRPr lang="en-US" sz="28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0732" y="2178061"/>
            <a:ext cx="4741107" cy="4115029"/>
            <a:chOff x="536615" y="2444393"/>
            <a:chExt cx="4741107" cy="4115029"/>
          </a:xfrm>
        </p:grpSpPr>
        <p:grpSp>
          <p:nvGrpSpPr>
            <p:cNvPr id="24" name="Group 23"/>
            <p:cNvGrpSpPr/>
            <p:nvPr/>
          </p:nvGrpSpPr>
          <p:grpSpPr>
            <a:xfrm>
              <a:off x="3118087" y="2605683"/>
              <a:ext cx="1920240" cy="3823335"/>
              <a:chOff x="3118087" y="2792294"/>
              <a:chExt cx="1920240" cy="3823335"/>
            </a:xfrm>
          </p:grpSpPr>
          <p:sp>
            <p:nvSpPr>
              <p:cNvPr id="11" name="Arc 14"/>
              <p:cNvSpPr>
                <a:spLocks/>
              </p:cNvSpPr>
              <p:nvPr/>
            </p:nvSpPr>
            <p:spPr bwMode="auto">
              <a:xfrm flipH="1">
                <a:off x="3118087" y="2792294"/>
                <a:ext cx="1444135" cy="185801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Arc 18"/>
              <p:cNvSpPr>
                <a:spLocks/>
              </p:cNvSpPr>
              <p:nvPr/>
            </p:nvSpPr>
            <p:spPr bwMode="auto">
              <a:xfrm flipH="1" flipV="1">
                <a:off x="3118087" y="4636969"/>
                <a:ext cx="1920240" cy="1978660"/>
              </a:xfrm>
              <a:custGeom>
                <a:avLst/>
                <a:gdLst>
                  <a:gd name="G0" fmla="+- 0 0 0"/>
                  <a:gd name="G1" fmla="+- 16179 0 0"/>
                  <a:gd name="G2" fmla="+- 21600 0 0"/>
                  <a:gd name="T0" fmla="*/ 14311 w 21600"/>
                  <a:gd name="T1" fmla="*/ 0 h 16179"/>
                  <a:gd name="T2" fmla="*/ 21600 w 21600"/>
                  <a:gd name="T3" fmla="*/ 16179 h 16179"/>
                  <a:gd name="T4" fmla="*/ 0 w 21600"/>
                  <a:gd name="T5" fmla="*/ 16179 h 16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6179" fill="none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</a:path>
                  <a:path w="21600" h="16179" stroke="0" extrusionOk="0">
                    <a:moveTo>
                      <a:pt x="14310" y="0"/>
                    </a:moveTo>
                    <a:cubicBezTo>
                      <a:pt x="18945" y="4099"/>
                      <a:pt x="21600" y="9990"/>
                      <a:pt x="21600" y="16179"/>
                    </a:cubicBezTo>
                    <a:lnTo>
                      <a:pt x="0" y="16179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344147" y="2444393"/>
              <a:ext cx="1534160" cy="3984624"/>
              <a:chOff x="5583494" y="2248449"/>
              <a:chExt cx="1534160" cy="3984624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5583494" y="2248449"/>
                <a:ext cx="1294765" cy="20288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 flipV="1">
                <a:off x="5583494" y="4280448"/>
                <a:ext cx="1534160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9" name="AutoShape 21"/>
            <p:cNvCxnSpPr>
              <a:cxnSpLocks noChangeShapeType="1"/>
            </p:cNvCxnSpPr>
            <p:nvPr/>
          </p:nvCxnSpPr>
          <p:spPr bwMode="auto">
            <a:xfrm>
              <a:off x="2062717" y="4473218"/>
              <a:ext cx="1692275" cy="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1708542" y="4403612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r>
                <a:rPr lang="en-US" sz="2000" b="1" baseline="-25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endPara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911151" y="2444622"/>
              <a:ext cx="1" cy="411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3583542" y="3247051"/>
              <a:ext cx="1694180" cy="2402264"/>
              <a:chOff x="5583494" y="2248449"/>
              <a:chExt cx="1694180" cy="3984625"/>
            </a:xfrm>
          </p:grpSpPr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5583494" y="2248449"/>
                <a:ext cx="1294765" cy="20288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 flipV="1">
                <a:off x="5583494" y="4280449"/>
                <a:ext cx="1694180" cy="1952625"/>
              </a:xfrm>
              <a:custGeom>
                <a:avLst/>
                <a:gdLst>
                  <a:gd name="T0" fmla="*/ 0 w 2039"/>
                  <a:gd name="T1" fmla="*/ 3075 h 3075"/>
                  <a:gd name="T2" fmla="*/ 51 w 2039"/>
                  <a:gd name="T3" fmla="*/ 2769 h 3075"/>
                  <a:gd name="T4" fmla="*/ 163 w 2039"/>
                  <a:gd name="T5" fmla="*/ 2373 h 3075"/>
                  <a:gd name="T6" fmla="*/ 359 w 2039"/>
                  <a:gd name="T7" fmla="*/ 1978 h 3075"/>
                  <a:gd name="T8" fmla="*/ 568 w 2039"/>
                  <a:gd name="T9" fmla="*/ 1593 h 3075"/>
                  <a:gd name="T10" fmla="*/ 812 w 2039"/>
                  <a:gd name="T11" fmla="*/ 1227 h 3075"/>
                  <a:gd name="T12" fmla="*/ 1228 w 2039"/>
                  <a:gd name="T13" fmla="*/ 700 h 3075"/>
                  <a:gd name="T14" fmla="*/ 1623 w 2039"/>
                  <a:gd name="T15" fmla="*/ 305 h 3075"/>
                  <a:gd name="T16" fmla="*/ 1859 w 2039"/>
                  <a:gd name="T17" fmla="*/ 112 h 3075"/>
                  <a:gd name="T18" fmla="*/ 2039 w 2039"/>
                  <a:gd name="T19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39" h="3075">
                    <a:moveTo>
                      <a:pt x="0" y="3075"/>
                    </a:moveTo>
                    <a:cubicBezTo>
                      <a:pt x="12" y="2980"/>
                      <a:pt x="24" y="2886"/>
                      <a:pt x="51" y="2769"/>
                    </a:cubicBezTo>
                    <a:cubicBezTo>
                      <a:pt x="78" y="2652"/>
                      <a:pt x="112" y="2505"/>
                      <a:pt x="163" y="2373"/>
                    </a:cubicBezTo>
                    <a:cubicBezTo>
                      <a:pt x="214" y="2241"/>
                      <a:pt x="292" y="2108"/>
                      <a:pt x="359" y="1978"/>
                    </a:cubicBezTo>
                    <a:cubicBezTo>
                      <a:pt x="426" y="1848"/>
                      <a:pt x="492" y="1718"/>
                      <a:pt x="568" y="1593"/>
                    </a:cubicBezTo>
                    <a:cubicBezTo>
                      <a:pt x="644" y="1468"/>
                      <a:pt x="702" y="1376"/>
                      <a:pt x="812" y="1227"/>
                    </a:cubicBezTo>
                    <a:cubicBezTo>
                      <a:pt x="922" y="1078"/>
                      <a:pt x="1093" y="854"/>
                      <a:pt x="1228" y="700"/>
                    </a:cubicBezTo>
                    <a:cubicBezTo>
                      <a:pt x="1363" y="546"/>
                      <a:pt x="1518" y="403"/>
                      <a:pt x="1623" y="305"/>
                    </a:cubicBezTo>
                    <a:cubicBezTo>
                      <a:pt x="1728" y="207"/>
                      <a:pt x="1790" y="163"/>
                      <a:pt x="1859" y="112"/>
                    </a:cubicBezTo>
                    <a:cubicBezTo>
                      <a:pt x="1928" y="61"/>
                      <a:pt x="1983" y="30"/>
                      <a:pt x="2039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>
              <a:off x="3744792" y="4415632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r>
                <a:rPr lang="en-US" sz="2000" b="1" baseline="-25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n-US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 flipH="1">
              <a:off x="536615" y="2475494"/>
              <a:ext cx="2159635" cy="3984625"/>
              <a:chOff x="3270487" y="2783404"/>
              <a:chExt cx="2159635" cy="3984625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270487" y="2944694"/>
                <a:ext cx="2023110" cy="3823335"/>
                <a:chOff x="3118087" y="2792294"/>
                <a:chExt cx="2023110" cy="3823335"/>
              </a:xfrm>
            </p:grpSpPr>
            <p:sp>
              <p:nvSpPr>
                <p:cNvPr id="27" name="Arc 14"/>
                <p:cNvSpPr>
                  <a:spLocks/>
                </p:cNvSpPr>
                <p:nvPr/>
              </p:nvSpPr>
              <p:spPr bwMode="auto">
                <a:xfrm flipH="1">
                  <a:off x="3118087" y="2792294"/>
                  <a:ext cx="1677670" cy="185801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Arc 18"/>
                <p:cNvSpPr>
                  <a:spLocks/>
                </p:cNvSpPr>
                <p:nvPr/>
              </p:nvSpPr>
              <p:spPr bwMode="auto">
                <a:xfrm flipH="1" flipV="1">
                  <a:off x="3118087" y="4636969"/>
                  <a:ext cx="2023110" cy="197866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496547" y="2783404"/>
                <a:ext cx="1694180" cy="3984625"/>
                <a:chOff x="5583494" y="2248449"/>
                <a:chExt cx="1694180" cy="3984625"/>
              </a:xfrm>
            </p:grpSpPr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>
                  <a:off x="5583494" y="2248449"/>
                  <a:ext cx="1294765" cy="20288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 flipV="1">
                  <a:off x="5583494" y="4280449"/>
                  <a:ext cx="1694180" cy="19526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3735942" y="3586062"/>
                <a:ext cx="1694180" cy="2402264"/>
                <a:chOff x="5583494" y="2248449"/>
                <a:chExt cx="1694180" cy="3984625"/>
              </a:xfrm>
            </p:grpSpPr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5583494" y="2248449"/>
                  <a:ext cx="1294765" cy="20288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 flipV="1">
                  <a:off x="5583494" y="4280449"/>
                  <a:ext cx="1694180" cy="19526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3003308" y="2475494"/>
              <a:ext cx="1735505" cy="3967176"/>
              <a:chOff x="6312264" y="2800853"/>
              <a:chExt cx="1680544" cy="396717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6312264" y="2944694"/>
                <a:ext cx="839334" cy="3823335"/>
                <a:chOff x="3118085" y="2792294"/>
                <a:chExt cx="839334" cy="3823335"/>
              </a:xfrm>
            </p:grpSpPr>
            <p:sp>
              <p:nvSpPr>
                <p:cNvPr id="48" name="Arc 14"/>
                <p:cNvSpPr>
                  <a:spLocks/>
                </p:cNvSpPr>
                <p:nvPr/>
              </p:nvSpPr>
              <p:spPr bwMode="auto">
                <a:xfrm flipH="1">
                  <a:off x="3118086" y="2792294"/>
                  <a:ext cx="839333" cy="185801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Arc 18"/>
                <p:cNvSpPr>
                  <a:spLocks/>
                </p:cNvSpPr>
                <p:nvPr/>
              </p:nvSpPr>
              <p:spPr bwMode="auto">
                <a:xfrm flipH="1" flipV="1">
                  <a:off x="3118085" y="4636969"/>
                  <a:ext cx="839333" cy="197866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538325" y="2800853"/>
                <a:ext cx="988078" cy="3967172"/>
                <a:chOff x="5583493" y="2265898"/>
                <a:chExt cx="988078" cy="3967172"/>
              </a:xfrm>
            </p:grpSpPr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5583494" y="2265898"/>
                  <a:ext cx="852668" cy="2011376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 flipV="1">
                  <a:off x="5583493" y="4280445"/>
                  <a:ext cx="988078" cy="19526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777721" y="3432454"/>
                <a:ext cx="1215087" cy="2791442"/>
                <a:chOff x="5583494" y="1993660"/>
                <a:chExt cx="1215087" cy="4630153"/>
              </a:xfrm>
            </p:grpSpPr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5583494" y="1993660"/>
                  <a:ext cx="1032556" cy="2283614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 flipV="1">
                  <a:off x="5583494" y="4280444"/>
                  <a:ext cx="1215087" cy="2343369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8" name="Group 57"/>
            <p:cNvGrpSpPr/>
            <p:nvPr/>
          </p:nvGrpSpPr>
          <p:grpSpPr>
            <a:xfrm flipH="1">
              <a:off x="1196284" y="2478602"/>
              <a:ext cx="1623695" cy="3967176"/>
              <a:chOff x="6312264" y="2800853"/>
              <a:chExt cx="1572275" cy="396717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312264" y="2944694"/>
                <a:ext cx="839334" cy="3823335"/>
                <a:chOff x="3118085" y="2792294"/>
                <a:chExt cx="839334" cy="3823335"/>
              </a:xfrm>
            </p:grpSpPr>
            <p:sp>
              <p:nvSpPr>
                <p:cNvPr id="66" name="Arc 14"/>
                <p:cNvSpPr>
                  <a:spLocks/>
                </p:cNvSpPr>
                <p:nvPr/>
              </p:nvSpPr>
              <p:spPr bwMode="auto">
                <a:xfrm flipH="1">
                  <a:off x="3118086" y="2792294"/>
                  <a:ext cx="839333" cy="185801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Arc 18"/>
                <p:cNvSpPr>
                  <a:spLocks/>
                </p:cNvSpPr>
                <p:nvPr/>
              </p:nvSpPr>
              <p:spPr bwMode="auto">
                <a:xfrm flipH="1" flipV="1">
                  <a:off x="3118085" y="4636969"/>
                  <a:ext cx="839333" cy="1978660"/>
                </a:xfrm>
                <a:custGeom>
                  <a:avLst/>
                  <a:gdLst>
                    <a:gd name="G0" fmla="+- 0 0 0"/>
                    <a:gd name="G1" fmla="+- 16179 0 0"/>
                    <a:gd name="G2" fmla="+- 21600 0 0"/>
                    <a:gd name="T0" fmla="*/ 14311 w 21600"/>
                    <a:gd name="T1" fmla="*/ 0 h 16179"/>
                    <a:gd name="T2" fmla="*/ 21600 w 21600"/>
                    <a:gd name="T3" fmla="*/ 16179 h 16179"/>
                    <a:gd name="T4" fmla="*/ 0 w 21600"/>
                    <a:gd name="T5" fmla="*/ 16179 h 16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6179" fill="none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</a:path>
                    <a:path w="21600" h="16179" stroke="0" extrusionOk="0">
                      <a:moveTo>
                        <a:pt x="14310" y="0"/>
                      </a:moveTo>
                      <a:cubicBezTo>
                        <a:pt x="18945" y="4099"/>
                        <a:pt x="21600" y="9990"/>
                        <a:pt x="21600" y="16179"/>
                      </a:cubicBezTo>
                      <a:lnTo>
                        <a:pt x="0" y="16179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38326" y="2800853"/>
                <a:ext cx="1032554" cy="3967172"/>
                <a:chOff x="5583494" y="2265898"/>
                <a:chExt cx="1032554" cy="3967172"/>
              </a:xfrm>
            </p:grpSpPr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>
                  <a:off x="5583494" y="2265898"/>
                  <a:ext cx="852668" cy="2011376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64"/>
                <p:cNvSpPr>
                  <a:spLocks/>
                </p:cNvSpPr>
                <p:nvPr/>
              </p:nvSpPr>
              <p:spPr bwMode="auto">
                <a:xfrm flipV="1">
                  <a:off x="5583494" y="4280445"/>
                  <a:ext cx="1032554" cy="1952625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6777721" y="3432454"/>
                <a:ext cx="1106818" cy="2791442"/>
                <a:chOff x="5583494" y="1993660"/>
                <a:chExt cx="1106818" cy="4630153"/>
              </a:xfrm>
            </p:grpSpPr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5583494" y="1993660"/>
                  <a:ext cx="1032556" cy="2283614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 flipV="1">
                  <a:off x="5583494" y="4280444"/>
                  <a:ext cx="1106818" cy="2343369"/>
                </a:xfrm>
                <a:custGeom>
                  <a:avLst/>
                  <a:gdLst>
                    <a:gd name="T0" fmla="*/ 0 w 2039"/>
                    <a:gd name="T1" fmla="*/ 3075 h 3075"/>
                    <a:gd name="T2" fmla="*/ 51 w 2039"/>
                    <a:gd name="T3" fmla="*/ 2769 h 3075"/>
                    <a:gd name="T4" fmla="*/ 163 w 2039"/>
                    <a:gd name="T5" fmla="*/ 2373 h 3075"/>
                    <a:gd name="T6" fmla="*/ 359 w 2039"/>
                    <a:gd name="T7" fmla="*/ 1978 h 3075"/>
                    <a:gd name="T8" fmla="*/ 568 w 2039"/>
                    <a:gd name="T9" fmla="*/ 1593 h 3075"/>
                    <a:gd name="T10" fmla="*/ 812 w 2039"/>
                    <a:gd name="T11" fmla="*/ 1227 h 3075"/>
                    <a:gd name="T12" fmla="*/ 1228 w 2039"/>
                    <a:gd name="T13" fmla="*/ 700 h 3075"/>
                    <a:gd name="T14" fmla="*/ 1623 w 2039"/>
                    <a:gd name="T15" fmla="*/ 305 h 3075"/>
                    <a:gd name="T16" fmla="*/ 1859 w 2039"/>
                    <a:gd name="T17" fmla="*/ 112 h 3075"/>
                    <a:gd name="T18" fmla="*/ 2039 w 2039"/>
                    <a:gd name="T19" fmla="*/ 0 h 30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9" h="3075">
                      <a:moveTo>
                        <a:pt x="0" y="3075"/>
                      </a:moveTo>
                      <a:cubicBezTo>
                        <a:pt x="12" y="2980"/>
                        <a:pt x="24" y="2886"/>
                        <a:pt x="51" y="2769"/>
                      </a:cubicBezTo>
                      <a:cubicBezTo>
                        <a:pt x="78" y="2652"/>
                        <a:pt x="112" y="2505"/>
                        <a:pt x="163" y="2373"/>
                      </a:cubicBezTo>
                      <a:cubicBezTo>
                        <a:pt x="214" y="2241"/>
                        <a:pt x="292" y="2108"/>
                        <a:pt x="359" y="1978"/>
                      </a:cubicBezTo>
                      <a:cubicBezTo>
                        <a:pt x="426" y="1848"/>
                        <a:pt x="492" y="1718"/>
                        <a:pt x="568" y="1593"/>
                      </a:cubicBezTo>
                      <a:cubicBezTo>
                        <a:pt x="644" y="1468"/>
                        <a:pt x="702" y="1376"/>
                        <a:pt x="812" y="1227"/>
                      </a:cubicBezTo>
                      <a:cubicBezTo>
                        <a:pt x="922" y="1078"/>
                        <a:pt x="1093" y="854"/>
                        <a:pt x="1228" y="700"/>
                      </a:cubicBezTo>
                      <a:cubicBezTo>
                        <a:pt x="1363" y="546"/>
                        <a:pt x="1518" y="403"/>
                        <a:pt x="1623" y="305"/>
                      </a:cubicBezTo>
                      <a:cubicBezTo>
                        <a:pt x="1728" y="207"/>
                        <a:pt x="1790" y="163"/>
                        <a:pt x="1859" y="112"/>
                      </a:cubicBezTo>
                      <a:cubicBezTo>
                        <a:pt x="1928" y="61"/>
                        <a:pt x="1983" y="30"/>
                        <a:pt x="2039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5881395" y="3414005"/>
            <a:ext cx="1194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90270" y="1937993"/>
            <a:ext cx="1671847" cy="429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ĐẠI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259109" y="1367289"/>
            <a:ext cx="1622286" cy="429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TIỂU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621433" y="1828954"/>
            <a:ext cx="0" cy="26535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6200000">
            <a:off x="5471529" y="1942177"/>
            <a:ext cx="0" cy="457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220653" y="129208"/>
            <a:ext cx="517696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2800" b="1" u="sng" dirty="0" smtClean="0">
                <a:solidFill>
                  <a:schemeClr val="bg1"/>
                </a:solidFill>
              </a:rPr>
              <a:t>II. CỰC ĐẠI VÀ CỰC TIỂU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4345512" y="1529397"/>
            <a:ext cx="2769343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Acos(</a:t>
            </a:r>
            <a:r>
              <a:rPr lang="el-GR" sz="2400" b="1">
                <a:solidFill>
                  <a:schemeClr val="bg1"/>
                </a:solidFill>
                <a:cs typeface="Times New Roman" panose="02020603050405020304" pitchFamily="18" charset="0"/>
              </a:rPr>
              <a:t>ω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t)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63269" y="4489629"/>
            <a:ext cx="2123473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1M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2M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</a:t>
            </a:r>
            <a:endParaRPr lang="en-US" sz="2400" b="1" baseline="-250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112256"/>
              </p:ext>
            </p:extLst>
          </p:nvPr>
        </p:nvGraphicFramePr>
        <p:xfrm>
          <a:off x="4588777" y="5500688"/>
          <a:ext cx="23336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8" name="Equation" r:id="rId3" imgW="1320480" imgH="495000" progId="Equation.DSMT4">
                  <p:embed/>
                </p:oleObj>
              </mc:Choice>
              <mc:Fallback>
                <p:oleObj name="Equation" r:id="rId3" imgW="13204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777" y="5500688"/>
                        <a:ext cx="2333625" cy="892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21468" y="788839"/>
            <a:ext cx="5176154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Hai sóng thành phần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Dao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một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điểm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trong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vùng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293441"/>
              </p:ext>
            </p:extLst>
          </p:nvPr>
        </p:nvGraphicFramePr>
        <p:xfrm>
          <a:off x="4391240" y="2289175"/>
          <a:ext cx="319881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9" name="Equation" r:id="rId5" imgW="1358640" imgH="368280" progId="Equation.DSMT4">
                  <p:embed/>
                </p:oleObj>
              </mc:Choice>
              <mc:Fallback>
                <p:oleObj name="Equation" r:id="rId5" imgW="13586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240" y="2289175"/>
                        <a:ext cx="3198812" cy="884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573335"/>
              </p:ext>
            </p:extLst>
          </p:nvPr>
        </p:nvGraphicFramePr>
        <p:xfrm>
          <a:off x="4386379" y="3390900"/>
          <a:ext cx="3227388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70" name="Equation" r:id="rId7" imgW="1371600" imgH="368280" progId="Equation.DSMT4">
                  <p:embed/>
                </p:oleObj>
              </mc:Choice>
              <mc:Fallback>
                <p:oleObj name="Equation" r:id="rId7" imgW="1371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379" y="3390900"/>
                        <a:ext cx="3227388" cy="884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530275" y="2044470"/>
            <a:ext cx="3449002" cy="2499004"/>
            <a:chOff x="742950" y="2539536"/>
            <a:chExt cx="2475040" cy="1825542"/>
          </a:xfrm>
        </p:grpSpPr>
        <p:cxnSp>
          <p:nvCxnSpPr>
            <p:cNvPr id="26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742950" y="403873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2853615" y="4050753"/>
              <a:ext cx="3643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574814" y="2539536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1054675" y="3304188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2274662" y="328656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691641" y="3779040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ℓ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6830" y="5660333"/>
            <a:ext cx="3706998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Độ lệch pha của hai sóng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endParaRPr lang="en-US" sz="2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433514" y="5436553"/>
            <a:ext cx="2651760" cy="974986"/>
          </a:xfrm>
          <a:prstGeom prst="roundRect">
            <a:avLst>
              <a:gd name="adj" fmla="val 657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116288"/>
              </p:ext>
            </p:extLst>
          </p:nvPr>
        </p:nvGraphicFramePr>
        <p:xfrm>
          <a:off x="7408782" y="5559798"/>
          <a:ext cx="825154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71" name="Equation" r:id="rId9" imgW="190440" imgH="164880" progId="Equation.DSMT4">
                  <p:embed/>
                </p:oleObj>
              </mc:Choice>
              <mc:Fallback>
                <p:oleObj name="Equation" r:id="rId9" imgW="1904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8782" y="5559798"/>
                        <a:ext cx="825154" cy="731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7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5" grpId="0"/>
      <p:bldP spid="35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4345512" y="1529397"/>
            <a:ext cx="2769343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u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Acos(</a:t>
            </a:r>
            <a:r>
              <a:rPr lang="el-GR" sz="2400" b="1">
                <a:solidFill>
                  <a:schemeClr val="bg1"/>
                </a:solidFill>
                <a:cs typeface="Times New Roman" panose="02020603050405020304" pitchFamily="18" charset="0"/>
              </a:rPr>
              <a:t>ω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t)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32141" y="4415742"/>
            <a:ext cx="2123473" cy="5711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u</a:t>
            </a:r>
            <a:r>
              <a:rPr lang="en-US" sz="2800" b="1" baseline="-25000">
                <a:solidFill>
                  <a:srgbClr val="FFFF00"/>
                </a:solidFill>
                <a:cs typeface="Times New Roman" panose="02020603050405020304" pitchFamily="18" charset="0"/>
              </a:rPr>
              <a:t>M</a:t>
            </a:r>
            <a:r>
              <a:rPr 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 u</a:t>
            </a:r>
            <a:r>
              <a:rPr lang="en-US" sz="2800" b="1" baseline="-25000">
                <a:solidFill>
                  <a:srgbClr val="FFFF00"/>
                </a:solidFill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 + u</a:t>
            </a:r>
            <a:r>
              <a:rPr lang="en-US" sz="2800" b="1" baseline="-25000">
                <a:solidFill>
                  <a:srgbClr val="FFFF00"/>
                </a:solidFill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11647" y="5422825"/>
            <a:ext cx="7267588" cy="974986"/>
            <a:chOff x="223938" y="5275656"/>
            <a:chExt cx="7267588" cy="974986"/>
          </a:xfrm>
        </p:grpSpPr>
        <p:sp>
          <p:nvSpPr>
            <p:cNvPr id="89" name="Rounded Rectangle 88"/>
            <p:cNvSpPr/>
            <p:nvPr/>
          </p:nvSpPr>
          <p:spPr>
            <a:xfrm>
              <a:off x="223938" y="5275656"/>
              <a:ext cx="7267588" cy="974986"/>
            </a:xfrm>
            <a:prstGeom prst="roundRect">
              <a:avLst>
                <a:gd name="adj" fmla="val 6577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0" name="Object 89"/>
            <p:cNvGraphicFramePr>
              <a:graphicFrameLocks noChangeAspect="1"/>
            </p:cNvGraphicFramePr>
            <p:nvPr/>
          </p:nvGraphicFramePr>
          <p:xfrm>
            <a:off x="427362" y="5317387"/>
            <a:ext cx="682581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51" name="Equation" r:id="rId3" imgW="3860640" imgH="507960" progId="Equation.DSMT4">
                    <p:embed/>
                  </p:oleObj>
                </mc:Choice>
                <mc:Fallback>
                  <p:oleObj name="Equation" r:id="rId3" imgW="386064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62" y="5317387"/>
                          <a:ext cx="6825818" cy="9144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221468" y="788839"/>
            <a:ext cx="4448185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Sự chồng chất hai sóng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382880"/>
              </p:ext>
            </p:extLst>
          </p:nvPr>
        </p:nvGraphicFramePr>
        <p:xfrm>
          <a:off x="4382124" y="2274686"/>
          <a:ext cx="298989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2" name="Equation" r:id="rId5" imgW="1269720" imgH="380880" progId="Equation.DSMT4">
                  <p:embed/>
                </p:oleObj>
              </mc:Choice>
              <mc:Fallback>
                <p:oleObj name="Equation" r:id="rId5" imgW="12697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2124" y="2274686"/>
                        <a:ext cx="298989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48141"/>
              </p:ext>
            </p:extLst>
          </p:nvPr>
        </p:nvGraphicFramePr>
        <p:xfrm>
          <a:off x="4382124" y="3376496"/>
          <a:ext cx="298989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3" name="Equation" r:id="rId7" imgW="1269720" imgH="380880" progId="Equation.DSMT4">
                  <p:embed/>
                </p:oleObj>
              </mc:Choice>
              <mc:Fallback>
                <p:oleObj name="Equation" r:id="rId7" imgW="12697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2124" y="3376496"/>
                        <a:ext cx="298989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530275" y="2044470"/>
            <a:ext cx="3449002" cy="2499004"/>
            <a:chOff x="742950" y="2539536"/>
            <a:chExt cx="2475040" cy="1825542"/>
          </a:xfrm>
        </p:grpSpPr>
        <p:cxnSp>
          <p:nvCxnSpPr>
            <p:cNvPr id="26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742950" y="403873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2853615" y="4050753"/>
              <a:ext cx="3643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574814" y="2539536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1054675" y="3304188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2274662" y="328656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691641" y="3779035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ℓ</a:t>
              </a:r>
              <a:endParaRPr lang="en-US" sz="2400">
                <a:solidFill>
                  <a:schemeClr val="bg1"/>
                </a:solidFill>
                <a:ea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63269" y="4489629"/>
            <a:ext cx="2123473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A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1M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</a:t>
            </a:r>
            <a:r>
              <a:rPr lang="en-US" sz="2400" b="1" baseline="-25000">
                <a:solidFill>
                  <a:schemeClr val="bg1"/>
                </a:solidFill>
                <a:cs typeface="Times New Roman" panose="02020603050405020304" pitchFamily="18" charset="0"/>
              </a:rPr>
              <a:t>2M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A</a:t>
            </a:r>
            <a:endParaRPr lang="en-US" sz="2400" b="1" baseline="-250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Dao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một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điểm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trong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vùng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1468" y="788839"/>
            <a:ext cx="4448185" cy="569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Sự chồng chất hai sóng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0275" y="2044470"/>
            <a:ext cx="3449002" cy="2499004"/>
            <a:chOff x="742950" y="2539536"/>
            <a:chExt cx="2475040" cy="1825542"/>
          </a:xfrm>
        </p:grpSpPr>
        <p:cxnSp>
          <p:nvCxnSpPr>
            <p:cNvPr id="26" name="AutoShape 21"/>
            <p:cNvCxnSpPr>
              <a:cxnSpLocks noChangeShapeType="1"/>
            </p:cNvCxnSpPr>
            <p:nvPr/>
          </p:nvCxnSpPr>
          <p:spPr bwMode="auto">
            <a:xfrm>
              <a:off x="1097125" y="4108339"/>
              <a:ext cx="1692275" cy="0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 type="oval" w="lg" len="lg"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742950" y="4038733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2853615" y="4050753"/>
              <a:ext cx="364375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103496" y="3015863"/>
              <a:ext cx="667898" cy="1082122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oval" w="sm" len="sm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59923" y="3015866"/>
              <a:ext cx="1029477" cy="1082788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574814" y="2539536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1054675" y="3304188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1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2274662" y="3286564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d</a:t>
              </a:r>
              <a:r>
                <a: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691641" y="3779040"/>
              <a:ext cx="46591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ℓ</a:t>
              </a:r>
              <a:endParaRPr lang="en-US" sz="240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4906" y="5253964"/>
            <a:ext cx="7267588" cy="974986"/>
            <a:chOff x="223938" y="5275656"/>
            <a:chExt cx="7267588" cy="974986"/>
          </a:xfrm>
        </p:grpSpPr>
        <p:sp>
          <p:nvSpPr>
            <p:cNvPr id="23" name="Rounded Rectangle 22"/>
            <p:cNvSpPr/>
            <p:nvPr/>
          </p:nvSpPr>
          <p:spPr>
            <a:xfrm>
              <a:off x="223938" y="5275656"/>
              <a:ext cx="7267588" cy="974986"/>
            </a:xfrm>
            <a:prstGeom prst="roundRect">
              <a:avLst>
                <a:gd name="adj" fmla="val 6577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427362" y="5317387"/>
            <a:ext cx="682581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24" name="Equation" r:id="rId3" imgW="3860640" imgH="507960" progId="Equation.DSMT4">
                    <p:embed/>
                  </p:oleObj>
                </mc:Choice>
                <mc:Fallback>
                  <p:oleObj name="Equation" r:id="rId3" imgW="386064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62" y="5317387"/>
                          <a:ext cx="6825818" cy="9144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4356718" y="1730905"/>
            <a:ext cx="3382690" cy="974986"/>
            <a:chOff x="4290729" y="1910018"/>
            <a:chExt cx="3382690" cy="974986"/>
          </a:xfrm>
        </p:grpSpPr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190655"/>
                </p:ext>
              </p:extLst>
            </p:nvPr>
          </p:nvGraphicFramePr>
          <p:xfrm>
            <a:off x="4451252" y="1949352"/>
            <a:ext cx="30448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25" name="Equation" r:id="rId5" imgW="1333440" imgH="393480" progId="Equation.DSMT4">
                    <p:embed/>
                  </p:oleObj>
                </mc:Choice>
                <mc:Fallback>
                  <p:oleObj name="Equation" r:id="rId5" imgW="13334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252" y="1949352"/>
                          <a:ext cx="3044825" cy="9144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ounded Rectangle 38"/>
            <p:cNvSpPr/>
            <p:nvPr/>
          </p:nvSpPr>
          <p:spPr>
            <a:xfrm>
              <a:off x="4290729" y="1910018"/>
              <a:ext cx="3382690" cy="974986"/>
            </a:xfrm>
            <a:prstGeom prst="roundRect">
              <a:avLst>
                <a:gd name="adj" fmla="val 6577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220652" y="129208"/>
            <a:ext cx="8249579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Dao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động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một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điểm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trong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vùng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giao</a:t>
            </a:r>
            <a:r>
              <a:rPr lang="en-US" sz="3200" b="1" u="sng" dirty="0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thoa</a:t>
            </a:r>
            <a:endParaRPr lang="en-US" sz="3200" b="1" u="sng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23278</TotalTime>
  <Words>631</Words>
  <PresentationFormat>On-screen Show (4:3)</PresentationFormat>
  <Paragraphs>110</Paragraphs>
  <Slides>16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#9Slide02 Tieu de rat dai 01</vt:lpstr>
      <vt:lpstr>#9Slide02 Noi dung rat dai</vt:lpstr>
      <vt:lpstr>Times New Roman</vt:lpstr>
      <vt:lpstr>Cambria Math</vt:lpstr>
      <vt:lpstr>Symbol</vt:lpstr>
      <vt:lpstr>Arial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2016-02-28T00:23:09Z</dcterms:created>
  <dcterms:modified xsi:type="dcterms:W3CDTF">2021-09-02T04:59:47Z</dcterms:modified>
</cp:coreProperties>
</file>