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87" r:id="rId4"/>
  </p:sldMasterIdLst>
  <p:notesMasterIdLst>
    <p:notesMasterId r:id="rId30"/>
  </p:notesMasterIdLst>
  <p:sldIdLst>
    <p:sldId id="262" r:id="rId5"/>
    <p:sldId id="281" r:id="rId6"/>
    <p:sldId id="257" r:id="rId7"/>
    <p:sldId id="258" r:id="rId8"/>
    <p:sldId id="282" r:id="rId9"/>
    <p:sldId id="283" r:id="rId10"/>
    <p:sldId id="261" r:id="rId11"/>
    <p:sldId id="313" r:id="rId12"/>
    <p:sldId id="259" r:id="rId13"/>
    <p:sldId id="266" r:id="rId14"/>
    <p:sldId id="268" r:id="rId15"/>
    <p:sldId id="288" r:id="rId16"/>
    <p:sldId id="347" r:id="rId17"/>
    <p:sldId id="265" r:id="rId18"/>
    <p:sldId id="276" r:id="rId19"/>
    <p:sldId id="348" r:id="rId20"/>
    <p:sldId id="349" r:id="rId21"/>
    <p:sldId id="350" r:id="rId22"/>
    <p:sldId id="351" r:id="rId23"/>
    <p:sldId id="277" r:id="rId24"/>
    <p:sldId id="264" r:id="rId25"/>
    <p:sldId id="352" r:id="rId26"/>
    <p:sldId id="279" r:id="rId27"/>
    <p:sldId id="267" r:id="rId28"/>
    <p:sldId id="260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9993"/>
    <a:srgbClr val="D200D2"/>
    <a:srgbClr val="FF00FF"/>
    <a:srgbClr val="85919E"/>
    <a:srgbClr val="BCE4E5"/>
    <a:srgbClr val="FEE5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31" autoAdjust="0"/>
    <p:restoredTop sz="94660"/>
  </p:normalViewPr>
  <p:slideViewPr>
    <p:cSldViewPr snapToGrid="0">
      <p:cViewPr varScale="1">
        <p:scale>
          <a:sx n="79" d="100"/>
          <a:sy n="79" d="100"/>
        </p:scale>
        <p:origin x="16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444D2B-7E19-42FD-A227-A0B9ADE97868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BCFB79-21A7-4F97-805D-A2C1EF567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912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F2A32-1D1D-4789-A1CC-88A875F20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100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05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7079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589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719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726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631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669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832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152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510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109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82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7647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9903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9823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650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" y="0"/>
            <a:ext cx="12189258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1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 rot="5400000">
            <a:off x="5617026" y="-5617028"/>
            <a:ext cx="957946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方正兰亭粗黑_GBK" panose="02000000000000000000" pitchFamily="2" charset="-122"/>
              <a:ea typeface="方正兰亭粗黑_GBK" panose="02000000000000000000" pitchFamily="2" charset="-122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270933" y="141885"/>
            <a:ext cx="378387" cy="386913"/>
            <a:chOff x="282222" y="141885"/>
            <a:chExt cx="378387" cy="386913"/>
          </a:xfrm>
        </p:grpSpPr>
        <p:sp>
          <p:nvSpPr>
            <p:cNvPr id="11" name="矩形 10"/>
            <p:cNvSpPr/>
            <p:nvPr userDrawn="1"/>
          </p:nvSpPr>
          <p:spPr>
            <a:xfrm>
              <a:off x="367098" y="230417"/>
              <a:ext cx="293511" cy="29838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282222" y="141885"/>
              <a:ext cx="293511" cy="2983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4683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2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77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26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78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955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3335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02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8868014" y="39655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305792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410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326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8156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722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619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8611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519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2E27E-A421-4A24-8ED8-2D854328C538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22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33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BC9E9-B1A5-4D5F-BC01-438319DE9347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D692-158F-4B97-9CE2-478E59785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9520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483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hyperlink" Target="https://www.freeppt7.com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slide" Target="slide3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hyperlink" Target="https://www.freeppt7.com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2.wav"/><Relationship Id="rId7" Type="http://schemas.openxmlformats.org/officeDocument/2006/relationships/image" Target="../media/image11.jpe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slide" Target="slide4.xml"/><Relationship Id="rId5" Type="http://schemas.openxmlformats.org/officeDocument/2006/relationships/image" Target="../media/image5.gif"/><Relationship Id="rId10" Type="http://schemas.openxmlformats.org/officeDocument/2006/relationships/image" Target="../media/image14.png"/><Relationship Id="rId4" Type="http://schemas.openxmlformats.org/officeDocument/2006/relationships/image" Target="../media/image6.jpg"/><Relationship Id="rId9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2.wav"/><Relationship Id="rId7" Type="http://schemas.openxmlformats.org/officeDocument/2006/relationships/image" Target="../media/image11.jpe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openxmlformats.org/officeDocument/2006/relationships/slide" Target="slide5.xml"/><Relationship Id="rId5" Type="http://schemas.openxmlformats.org/officeDocument/2006/relationships/image" Target="../media/image5.gif"/><Relationship Id="rId10" Type="http://schemas.openxmlformats.org/officeDocument/2006/relationships/image" Target="../media/image17.png"/><Relationship Id="rId4" Type="http://schemas.openxmlformats.org/officeDocument/2006/relationships/image" Target="../media/image6.jpg"/><Relationship Id="rId9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2.wav"/><Relationship Id="rId7" Type="http://schemas.openxmlformats.org/officeDocument/2006/relationships/image" Target="../media/image11.jpe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slide" Target="slide6.xml"/><Relationship Id="rId5" Type="http://schemas.openxmlformats.org/officeDocument/2006/relationships/image" Target="../media/image5.gif"/><Relationship Id="rId10" Type="http://schemas.openxmlformats.org/officeDocument/2006/relationships/image" Target="../media/image19.png"/><Relationship Id="rId4" Type="http://schemas.openxmlformats.org/officeDocument/2006/relationships/image" Target="../media/image6.jpg"/><Relationship Id="rId9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2.wav"/><Relationship Id="rId7" Type="http://schemas.openxmlformats.org/officeDocument/2006/relationships/image" Target="../media/image11.jpe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11" Type="http://schemas.openxmlformats.org/officeDocument/2006/relationships/slide" Target="slide7.xml"/><Relationship Id="rId5" Type="http://schemas.openxmlformats.org/officeDocument/2006/relationships/image" Target="../media/image5.gif"/><Relationship Id="rId10" Type="http://schemas.openxmlformats.org/officeDocument/2006/relationships/image" Target="../media/image21.png"/><Relationship Id="rId4" Type="http://schemas.openxmlformats.org/officeDocument/2006/relationships/image" Target="../media/image6.jpg"/><Relationship Id="rId9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5.gif"/><Relationship Id="rId12" Type="http://schemas.openxmlformats.org/officeDocument/2006/relationships/image" Target="../media/image2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openxmlformats.org/officeDocument/2006/relationships/image" Target="../media/image13.gif"/><Relationship Id="rId5" Type="http://schemas.openxmlformats.org/officeDocument/2006/relationships/image" Target="../media/image6.jpg"/><Relationship Id="rId10" Type="http://schemas.openxmlformats.org/officeDocument/2006/relationships/image" Target="../media/image12.jpeg"/><Relationship Id="rId4" Type="http://schemas.openxmlformats.org/officeDocument/2006/relationships/audio" Target="../media/audio3.wav"/><Relationship Id="rId9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0601" cy="9864183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0232" y="1542063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4111" y="2046254"/>
            <a:ext cx="11480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2747209" y="332521"/>
            <a:ext cx="6753726" cy="5791200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8" t="8333" r="21056" b="10367"/>
          <a:stretch/>
        </p:blipFill>
        <p:spPr>
          <a:xfrm>
            <a:off x="132230" y="3131869"/>
            <a:ext cx="3328421" cy="37987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47A567-3152-4B16-9DDE-30B2F83C647F}"/>
              </a:ext>
            </a:extLst>
          </p:cNvPr>
          <p:cNvSpPr txBox="1"/>
          <p:nvPr/>
        </p:nvSpPr>
        <p:spPr>
          <a:xfrm>
            <a:off x="2859504" y="2282709"/>
            <a:ext cx="66414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Hoạt</a:t>
            </a:r>
            <a:r>
              <a:rPr lang="en-US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6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động</a:t>
            </a:r>
            <a:r>
              <a:rPr lang="en-US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5: </a:t>
            </a:r>
            <a:r>
              <a:rPr lang="en-US" sz="36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Tìm</a:t>
            </a:r>
            <a:r>
              <a:rPr lang="en-US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hi</a:t>
            </a:r>
            <a:r>
              <a:rPr lang="vi-VN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ể</a:t>
            </a:r>
            <a:r>
              <a:rPr lang="en-US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u </a:t>
            </a:r>
            <a:r>
              <a:rPr lang="en-US" sz="36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một</a:t>
            </a:r>
            <a:r>
              <a:rPr lang="en-US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s</a:t>
            </a:r>
            <a:r>
              <a:rPr lang="vi-VN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ố</a:t>
            </a:r>
            <a:r>
              <a:rPr lang="en-US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6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loại</a:t>
            </a:r>
            <a:r>
              <a:rPr lang="en-US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bi</a:t>
            </a:r>
            <a:r>
              <a:rPr lang="vi-VN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ể</a:t>
            </a:r>
            <a:r>
              <a:rPr lang="en-US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n </a:t>
            </a:r>
            <a:r>
              <a:rPr lang="en-US" sz="36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báo</a:t>
            </a:r>
            <a:r>
              <a:rPr lang="en-US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6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giao</a:t>
            </a:r>
            <a:r>
              <a:rPr lang="en-US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6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thông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15" name="图片 15">
            <a:extLst>
              <a:ext uri="{FF2B5EF4-FFF2-40B4-BE49-F238E27FC236}">
                <a16:creationId xmlns:a16="http://schemas.microsoft.com/office/drawing/2014/main" id="{84E9BDBB-13C4-40B2-A975-31E9297D84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5990" r="15138" b="7344"/>
          <a:stretch/>
        </p:blipFill>
        <p:spPr>
          <a:xfrm>
            <a:off x="9260306" y="3039022"/>
            <a:ext cx="3008797" cy="373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4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1AB2C44-C1AB-42FA-B1D5-BBE1EDEBC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22" y="458515"/>
            <a:ext cx="704850" cy="7715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1931CCB-D502-419D-9ED0-FECDC6F99341}"/>
              </a:ext>
            </a:extLst>
          </p:cNvPr>
          <p:cNvSpPr txBox="1"/>
          <p:nvPr/>
        </p:nvSpPr>
        <p:spPr>
          <a:xfrm>
            <a:off x="1857764" y="579183"/>
            <a:ext cx="91813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1. </a:t>
            </a:r>
            <a:r>
              <a:rPr lang="en-US" sz="2800" b="1" dirty="0" err="1"/>
              <a:t>Có</a:t>
            </a:r>
            <a:r>
              <a:rPr lang="en-US" sz="2800" b="1" dirty="0"/>
              <a:t> </a:t>
            </a:r>
            <a:r>
              <a:rPr lang="en-US" sz="2800" b="1" dirty="0" err="1"/>
              <a:t>những</a:t>
            </a:r>
            <a:r>
              <a:rPr lang="en-US" sz="2800" b="1" dirty="0"/>
              <a:t> </a:t>
            </a:r>
            <a:r>
              <a:rPr lang="en-US" sz="2800" b="1" dirty="0" err="1"/>
              <a:t>loại</a:t>
            </a:r>
            <a:r>
              <a:rPr lang="en-US" sz="2800" b="1" dirty="0"/>
              <a:t> </a:t>
            </a:r>
            <a:r>
              <a:rPr lang="en-US" sz="2800" b="1" dirty="0" err="1"/>
              <a:t>biển</a:t>
            </a:r>
            <a:r>
              <a:rPr lang="en-US" sz="2800" b="1" dirty="0"/>
              <a:t> </a:t>
            </a:r>
            <a:r>
              <a:rPr lang="en-US" sz="2800" b="1" dirty="0" err="1"/>
              <a:t>báo</a:t>
            </a:r>
            <a:r>
              <a:rPr lang="en-US" sz="2800" b="1" dirty="0"/>
              <a:t> </a:t>
            </a:r>
            <a:r>
              <a:rPr lang="en-US" sz="2800" b="1" dirty="0" err="1"/>
              <a:t>giao</a:t>
            </a:r>
            <a:r>
              <a:rPr lang="en-US" sz="2800" b="1" dirty="0"/>
              <a:t> </a:t>
            </a:r>
            <a:r>
              <a:rPr lang="en-US" sz="2800" b="1" dirty="0" err="1"/>
              <a:t>thông</a:t>
            </a:r>
            <a:r>
              <a:rPr lang="en-US" sz="2800" b="1" dirty="0"/>
              <a:t> </a:t>
            </a:r>
            <a:r>
              <a:rPr lang="en-US" sz="2800" b="1" dirty="0" err="1"/>
              <a:t>nào</a:t>
            </a:r>
            <a:r>
              <a:rPr lang="en-US" sz="2800" b="1" dirty="0"/>
              <a:t>? </a:t>
            </a:r>
            <a:r>
              <a:rPr lang="en-US" sz="2800" b="1" dirty="0" err="1"/>
              <a:t>Kể</a:t>
            </a:r>
            <a:r>
              <a:rPr lang="en-US" sz="2800" b="1" dirty="0"/>
              <a:t> </a:t>
            </a:r>
            <a:r>
              <a:rPr lang="en-US" sz="2800" b="1" dirty="0" err="1"/>
              <a:t>tên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biển</a:t>
            </a:r>
            <a:r>
              <a:rPr lang="en-US" sz="2800" b="1" dirty="0"/>
              <a:t> </a:t>
            </a:r>
            <a:r>
              <a:rPr lang="en-US" sz="2800" b="1" dirty="0" err="1"/>
              <a:t>báo</a:t>
            </a:r>
            <a:r>
              <a:rPr lang="en-US" sz="2800" b="1" dirty="0"/>
              <a:t> </a:t>
            </a:r>
            <a:r>
              <a:rPr lang="en-US" sz="2800" b="1" dirty="0" err="1"/>
              <a:t>giao</a:t>
            </a:r>
            <a:r>
              <a:rPr lang="en-US" sz="2800" b="1" dirty="0"/>
              <a:t> </a:t>
            </a:r>
            <a:r>
              <a:rPr lang="en-US" sz="2800" b="1" dirty="0" err="1"/>
              <a:t>thông</a:t>
            </a:r>
            <a:r>
              <a:rPr lang="en-US" sz="2800" b="1" dirty="0"/>
              <a:t> </a:t>
            </a:r>
            <a:r>
              <a:rPr lang="en-US" sz="2800" b="1" dirty="0" err="1"/>
              <a:t>theo</a:t>
            </a:r>
            <a:r>
              <a:rPr lang="en-US" sz="2800" b="1" dirty="0"/>
              <a:t> </a:t>
            </a:r>
            <a:r>
              <a:rPr lang="en-US" sz="2800" b="1" dirty="0" err="1"/>
              <a:t>từng</a:t>
            </a:r>
            <a:r>
              <a:rPr lang="en-US" sz="2800" b="1" dirty="0"/>
              <a:t> </a:t>
            </a:r>
            <a:r>
              <a:rPr lang="en-US" sz="2800" b="1" dirty="0" err="1"/>
              <a:t>loại</a:t>
            </a:r>
            <a:endParaRPr lang="en-US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CB1A5B-560F-4297-9A29-A1C28D864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424" y="1799253"/>
            <a:ext cx="6858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8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29001"/>
            <a:ext cx="12192000" cy="30424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561" y="996482"/>
            <a:ext cx="6058707" cy="586151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sp>
        <p:nvSpPr>
          <p:cNvPr id="21" name="TextBox 3">
            <a:hlinkClick r:id="rId6"/>
            <a:extLst>
              <a:ext uri="{FF2B5EF4-FFF2-40B4-BE49-F238E27FC236}">
                <a16:creationId xmlns:a16="http://schemas.microsoft.com/office/drawing/2014/main" id="{102E256F-1720-4F81-8E48-DFBD8417680E}"/>
              </a:ext>
            </a:extLst>
          </p:cNvPr>
          <p:cNvSpPr txBox="1"/>
          <p:nvPr/>
        </p:nvSpPr>
        <p:spPr>
          <a:xfrm>
            <a:off x="3723518" y="6385764"/>
            <a:ext cx="689281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/>
            <a:r>
              <a:rPr lang="en-US" altLang="zh-CN" sz="1333" dirty="0">
                <a:solidFill>
                  <a:prstClr val="black">
                    <a:lumMod val="75000"/>
                    <a:lumOff val="25000"/>
                  </a:prstClr>
                </a:solidFill>
                <a:latin typeface="等线" panose="020F0502020204030204"/>
                <a:ea typeface="等线" panose="02010600030101010101" pitchFamily="2" charset="-122"/>
                <a:cs typeface="Arial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333" dirty="0">
              <a:solidFill>
                <a:prstClr val="black">
                  <a:lumMod val="75000"/>
                  <a:lumOff val="25000"/>
                </a:prstClr>
              </a:solidFill>
              <a:latin typeface="等线" panose="020F0502020204030204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6F8DF5-3799-4E8F-A493-78B94ADBBEA1}"/>
              </a:ext>
            </a:extLst>
          </p:cNvPr>
          <p:cNvSpPr txBox="1"/>
          <p:nvPr/>
        </p:nvSpPr>
        <p:spPr>
          <a:xfrm>
            <a:off x="4348066" y="1360503"/>
            <a:ext cx="76884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/>
              <a:t>Thảo luận nhóm 4</a:t>
            </a:r>
            <a:endParaRPr lang="en-US" sz="66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5990" r="15138" b="7344"/>
          <a:stretch/>
        </p:blipFill>
        <p:spPr>
          <a:xfrm>
            <a:off x="184234" y="3427214"/>
            <a:ext cx="2752840" cy="34200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1AB2C44-C1AB-42FA-B1D5-BBE1EDEBC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22" y="458515"/>
            <a:ext cx="704850" cy="77152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2620A83-A4C1-4A50-BA65-C81B172EED90}"/>
              </a:ext>
            </a:extLst>
          </p:cNvPr>
          <p:cNvSpPr txBox="1"/>
          <p:nvPr/>
        </p:nvSpPr>
        <p:spPr>
          <a:xfrm>
            <a:off x="3198643" y="561074"/>
            <a:ext cx="7742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ea typeface="+mn-ea"/>
                <a:cs typeface="+mn-cs"/>
              </a:rPr>
              <a:t> 3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ea typeface="+mn-ea"/>
                <a:cs typeface="+mn-cs"/>
              </a:rPr>
              <a:t>loại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ea typeface="+mn-ea"/>
                <a:cs typeface="+mn-cs"/>
              </a:rPr>
              <a:t>biển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ea typeface="+mn-ea"/>
                <a:cs typeface="+mn-cs"/>
              </a:rPr>
              <a:t>báo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ea typeface="+mn-ea"/>
                <a:cs typeface="+mn-cs"/>
              </a:rPr>
              <a:t>: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0BAC81C-6D99-4015-8D13-13F8C8AEB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9098" y="1419965"/>
            <a:ext cx="1537156" cy="153715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9B859A1-034E-438B-A1D6-E7FE05D9168C}"/>
              </a:ext>
            </a:extLst>
          </p:cNvPr>
          <p:cNvSpPr txBox="1"/>
          <p:nvPr/>
        </p:nvSpPr>
        <p:spPr>
          <a:xfrm>
            <a:off x="2183224" y="1747558"/>
            <a:ext cx="46546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dẫn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60E136-6170-47A1-97D3-FBAFB5E7BE45}"/>
              </a:ext>
            </a:extLst>
          </p:cNvPr>
          <p:cNvSpPr txBox="1"/>
          <p:nvPr/>
        </p:nvSpPr>
        <p:spPr>
          <a:xfrm>
            <a:off x="2056484" y="3341835"/>
            <a:ext cx="42085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cấm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F23016D-14C9-4A51-9E6D-F7A43DDC5AF1}"/>
              </a:ext>
            </a:extLst>
          </p:cNvPr>
          <p:cNvSpPr txBox="1"/>
          <p:nvPr/>
        </p:nvSpPr>
        <p:spPr>
          <a:xfrm>
            <a:off x="2675301" y="5146656"/>
            <a:ext cx="554866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hiểm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C66B089-CB99-44C6-A10C-9F85BA2003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39" r="9177"/>
          <a:stretch/>
        </p:blipFill>
        <p:spPr>
          <a:xfrm>
            <a:off x="5610375" y="3107433"/>
            <a:ext cx="1686164" cy="1758338"/>
          </a:xfrm>
          <a:prstGeom prst="flowChartConnector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584832C-F9CE-44C6-9786-1F7AC750D8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3265" y="4393304"/>
            <a:ext cx="2133434" cy="1478858"/>
          </a:xfrm>
          <a:prstGeom prst="triangle">
            <a:avLst/>
          </a:prstGeom>
        </p:spPr>
      </p:pic>
    </p:spTree>
    <p:extLst>
      <p:ext uri="{BB962C8B-B14F-4D97-AF65-F5344CB8AC3E}">
        <p14:creationId xmlns:p14="http://schemas.microsoft.com/office/powerpoint/2010/main" val="173906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6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5">
            <a:extLst>
              <a:ext uri="{FF2B5EF4-FFF2-40B4-BE49-F238E27FC236}">
                <a16:creationId xmlns:a16="http://schemas.microsoft.com/office/drawing/2014/main" id="{2807A48F-4A3D-4DD0-9C9E-EB886992ED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5990" r="15138" b="7344"/>
          <a:stretch/>
        </p:blipFill>
        <p:spPr>
          <a:xfrm>
            <a:off x="10135459" y="4436271"/>
            <a:ext cx="1875919" cy="23305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B4C32F-4AE0-47E8-A090-3E765FB19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085" y="680730"/>
            <a:ext cx="704850" cy="7715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D339366-0418-46AF-9921-F51148C7C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4738" y="1604111"/>
            <a:ext cx="2676525" cy="447729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C64D7C7-2AA4-4FAD-828D-0D457AEC52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1263" y="1604109"/>
            <a:ext cx="2695575" cy="447729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B23FFB7-2F81-4D8E-91E8-2812D17E69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2564" y="1604108"/>
            <a:ext cx="2952750" cy="446777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4B11A3A-1C9E-4DA2-AF12-D3E313D9C97E}"/>
              </a:ext>
            </a:extLst>
          </p:cNvPr>
          <p:cNvSpPr txBox="1"/>
          <p:nvPr/>
        </p:nvSpPr>
        <p:spPr>
          <a:xfrm>
            <a:off x="1683418" y="532394"/>
            <a:ext cx="95514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giống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giao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59531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754392" y="554833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FB4C32F-4AE0-47E8-A090-3E765FB19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85" y="680730"/>
            <a:ext cx="704850" cy="771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F138E3-C862-47D3-9A20-13CD335ED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353" y="2276784"/>
            <a:ext cx="2873496" cy="39004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14D444-01F5-4467-81F5-B32B42851F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772" y="2199902"/>
            <a:ext cx="2875693" cy="39004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69B452-9938-41B4-AE13-38E85E23F7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9447" y="2276783"/>
            <a:ext cx="3106690" cy="3842485"/>
          </a:xfrm>
          <a:prstGeom prst="rect">
            <a:avLst/>
          </a:prstGeom>
        </p:spPr>
      </p:pic>
      <p:pic>
        <p:nvPicPr>
          <p:cNvPr id="17" name="图片 15">
            <a:extLst>
              <a:ext uri="{FF2B5EF4-FFF2-40B4-BE49-F238E27FC236}">
                <a16:creationId xmlns:a16="http://schemas.microsoft.com/office/drawing/2014/main" id="{2807A48F-4A3D-4DD0-9C9E-EB886992ED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5990" r="15138" b="7344"/>
          <a:stretch/>
        </p:blipFill>
        <p:spPr>
          <a:xfrm>
            <a:off x="10240783" y="4446467"/>
            <a:ext cx="1875919" cy="23305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338FABA-6AA0-484F-AFB1-FC31B11D3D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8353" y="1505259"/>
            <a:ext cx="9557784" cy="834945"/>
          </a:xfrm>
          <a:prstGeom prst="rect">
            <a:avLst/>
          </a:prstGeom>
        </p:spPr>
      </p:pic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0144B754-572A-4AC0-9615-9A327300D0E6}"/>
              </a:ext>
            </a:extLst>
          </p:cNvPr>
          <p:cNvSpPr/>
          <p:nvPr/>
        </p:nvSpPr>
        <p:spPr>
          <a:xfrm>
            <a:off x="44529" y="0"/>
            <a:ext cx="4096393" cy="2291575"/>
          </a:xfrm>
          <a:prstGeom prst="cloudCallout">
            <a:avLst>
              <a:gd name="adj1" fmla="val 19609"/>
              <a:gd name="adj2" fmla="val 5263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9B95BE-D0EA-489A-B752-E1A6CE8FD08E}"/>
              </a:ext>
            </a:extLst>
          </p:cNvPr>
          <p:cNvSpPr txBox="1"/>
          <p:nvPr/>
        </p:nvSpPr>
        <p:spPr>
          <a:xfrm>
            <a:off x="625642" y="270574"/>
            <a:ext cx="315227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00B0F0"/>
                </a:solidFill>
              </a:rPr>
              <a:t>Biển</a:t>
            </a:r>
            <a:r>
              <a:rPr lang="en-US" sz="2600" dirty="0">
                <a:solidFill>
                  <a:srgbClr val="00B0F0"/>
                </a:solidFill>
              </a:rPr>
              <a:t> </a:t>
            </a:r>
            <a:r>
              <a:rPr lang="en-US" sz="2600" dirty="0" err="1">
                <a:solidFill>
                  <a:srgbClr val="00B0F0"/>
                </a:solidFill>
              </a:rPr>
              <a:t>báo</a:t>
            </a:r>
            <a:r>
              <a:rPr lang="en-US" sz="2600" dirty="0">
                <a:solidFill>
                  <a:srgbClr val="00B0F0"/>
                </a:solidFill>
              </a:rPr>
              <a:t> </a:t>
            </a:r>
            <a:r>
              <a:rPr lang="en-US" sz="2600" dirty="0" err="1">
                <a:solidFill>
                  <a:srgbClr val="00B0F0"/>
                </a:solidFill>
              </a:rPr>
              <a:t>chỉ</a:t>
            </a:r>
            <a:r>
              <a:rPr lang="en-US" sz="2600" dirty="0">
                <a:solidFill>
                  <a:srgbClr val="00B0F0"/>
                </a:solidFill>
              </a:rPr>
              <a:t> </a:t>
            </a:r>
            <a:r>
              <a:rPr lang="en-US" sz="2600" dirty="0" err="1">
                <a:solidFill>
                  <a:srgbClr val="00B0F0"/>
                </a:solidFill>
              </a:rPr>
              <a:t>dẫn</a:t>
            </a:r>
            <a:r>
              <a:rPr lang="en-US" sz="2600" dirty="0">
                <a:solidFill>
                  <a:srgbClr val="00B0F0"/>
                </a:solidFill>
              </a:rPr>
              <a:t> </a:t>
            </a:r>
            <a:r>
              <a:rPr lang="en-US" sz="2600" dirty="0" err="1"/>
              <a:t>có</a:t>
            </a:r>
            <a:r>
              <a:rPr lang="en-US" sz="2600" dirty="0"/>
              <a:t> </a:t>
            </a:r>
            <a:r>
              <a:rPr lang="en-US" sz="2600" dirty="0" err="1"/>
              <a:t>hình</a:t>
            </a:r>
            <a:r>
              <a:rPr lang="en-US" sz="2600" dirty="0"/>
              <a:t> </a:t>
            </a:r>
            <a:r>
              <a:rPr lang="en-US" sz="2600" dirty="0" err="1"/>
              <a:t>chữ</a:t>
            </a:r>
            <a:r>
              <a:rPr lang="en-US" sz="2600" dirty="0"/>
              <a:t> </a:t>
            </a:r>
            <a:r>
              <a:rPr lang="en-US" sz="2600" dirty="0" err="1"/>
              <a:t>nhật</a:t>
            </a:r>
            <a:r>
              <a:rPr lang="en-US" sz="2600" dirty="0"/>
              <a:t> </a:t>
            </a:r>
            <a:r>
              <a:rPr lang="en-US" sz="2600" dirty="0" err="1"/>
              <a:t>và</a:t>
            </a:r>
            <a:r>
              <a:rPr lang="en-US" sz="2600" dirty="0"/>
              <a:t> </a:t>
            </a:r>
            <a:r>
              <a:rPr lang="en-US" sz="2600" dirty="0" err="1"/>
              <a:t>màu</a:t>
            </a:r>
            <a:r>
              <a:rPr lang="en-US" sz="2600" dirty="0"/>
              <a:t> </a:t>
            </a:r>
            <a:r>
              <a:rPr lang="en-US" sz="2600" dirty="0" err="1"/>
              <a:t>xanh</a:t>
            </a:r>
            <a:r>
              <a:rPr lang="en-US" sz="2600" dirty="0"/>
              <a:t> </a:t>
            </a:r>
            <a:r>
              <a:rPr lang="en-US" sz="2600" dirty="0" err="1"/>
              <a:t>dương</a:t>
            </a:r>
            <a:endParaRPr lang="en-US" sz="2600" dirty="0"/>
          </a:p>
        </p:txBody>
      </p:sp>
      <p:sp>
        <p:nvSpPr>
          <p:cNvPr id="26" name="Thought Bubble: Cloud 25">
            <a:extLst>
              <a:ext uri="{FF2B5EF4-FFF2-40B4-BE49-F238E27FC236}">
                <a16:creationId xmlns:a16="http://schemas.microsoft.com/office/drawing/2014/main" id="{91E5A623-8261-4F23-82F6-337C7DB9DA28}"/>
              </a:ext>
            </a:extLst>
          </p:cNvPr>
          <p:cNvSpPr/>
          <p:nvPr/>
        </p:nvSpPr>
        <p:spPr>
          <a:xfrm>
            <a:off x="3980609" y="-186770"/>
            <a:ext cx="4096393" cy="2291575"/>
          </a:xfrm>
          <a:prstGeom prst="cloudCallout">
            <a:avLst>
              <a:gd name="adj1" fmla="val 15791"/>
              <a:gd name="adj2" fmla="val 61032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91F5C4E-A51C-4C43-8C3C-11CB38ADAC38}"/>
              </a:ext>
            </a:extLst>
          </p:cNvPr>
          <p:cNvSpPr txBox="1"/>
          <p:nvPr/>
        </p:nvSpPr>
        <p:spPr>
          <a:xfrm>
            <a:off x="4519863" y="47386"/>
            <a:ext cx="31522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Biển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báo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tròn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gạch</a:t>
            </a:r>
            <a:r>
              <a:rPr lang="en-US" sz="2800" dirty="0"/>
              <a:t> </a:t>
            </a:r>
            <a:r>
              <a:rPr lang="en-US" sz="2800" dirty="0" err="1"/>
              <a:t>chéo</a:t>
            </a:r>
            <a:r>
              <a:rPr lang="en-US" sz="2800" dirty="0"/>
              <a:t>,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đỏ</a:t>
            </a:r>
            <a:endParaRPr lang="en-US" sz="2800" dirty="0"/>
          </a:p>
        </p:txBody>
      </p:sp>
      <p:sp>
        <p:nvSpPr>
          <p:cNvPr id="28" name="Thought Bubble: Cloud 27">
            <a:extLst>
              <a:ext uri="{FF2B5EF4-FFF2-40B4-BE49-F238E27FC236}">
                <a16:creationId xmlns:a16="http://schemas.microsoft.com/office/drawing/2014/main" id="{62DBCF62-A0D2-452B-A9AA-95ABB309F597}"/>
              </a:ext>
            </a:extLst>
          </p:cNvPr>
          <p:cNvSpPr/>
          <p:nvPr/>
        </p:nvSpPr>
        <p:spPr>
          <a:xfrm>
            <a:off x="7838806" y="69452"/>
            <a:ext cx="4096393" cy="2291575"/>
          </a:xfrm>
          <a:prstGeom prst="cloudCallout">
            <a:avLst>
              <a:gd name="adj1" fmla="val -4475"/>
              <a:gd name="adj2" fmla="val 78883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03B0ED7-B0F2-4EEC-8E89-383CAD1516A4}"/>
              </a:ext>
            </a:extLst>
          </p:cNvPr>
          <p:cNvSpPr txBox="1"/>
          <p:nvPr/>
        </p:nvSpPr>
        <p:spPr>
          <a:xfrm>
            <a:off x="8296725" y="467799"/>
            <a:ext cx="33833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2"/>
                </a:solidFill>
              </a:rPr>
              <a:t>Biển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báo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nguy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hiểm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tam </a:t>
            </a:r>
            <a:r>
              <a:rPr lang="en-US" sz="2800" dirty="0" err="1"/>
              <a:t>giác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viền</a:t>
            </a:r>
            <a:r>
              <a:rPr lang="en-US" sz="2800" dirty="0"/>
              <a:t> </a:t>
            </a:r>
            <a:r>
              <a:rPr lang="en-US" sz="2800" dirty="0" err="1"/>
              <a:t>đỏ</a:t>
            </a:r>
            <a:endParaRPr lang="en-US" sz="280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0832B44-FA35-4BAE-8BD1-E1C37D1F8E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2083" y="5355982"/>
            <a:ext cx="8648700" cy="933450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480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  <p:bldP spid="26" grpId="0" animBg="1"/>
      <p:bldP spid="27" grpId="0"/>
      <p:bldP spid="28" grpId="0" animBg="1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4E33CF4-185B-4D41-8B0F-538691DDC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541" y="2384593"/>
            <a:ext cx="10616569" cy="1145841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1462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D81C8E-20AC-4E5E-8628-AE04F4F60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69" y="-73957"/>
            <a:ext cx="10310327" cy="675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815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CAD711-CD00-4F20-8D59-A0D2FB0DF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82" y="672653"/>
            <a:ext cx="9703836" cy="568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7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F49120-5AA9-4FDC-B9B1-EC4B8FC06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29" y="867235"/>
            <a:ext cx="9546182" cy="500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1557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36071"/>
            <a:ext cx="24384000" cy="9861326"/>
            <a:chOff x="152400" y="158974"/>
            <a:chExt cx="24384000" cy="9861326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7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1 -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8" t="8333" r="21056" b="10367"/>
          <a:stretch/>
        </p:blipFill>
        <p:spPr>
          <a:xfrm>
            <a:off x="132230" y="3131869"/>
            <a:ext cx="3328421" cy="37987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47A567-3152-4B16-9DDE-30B2F83C647F}"/>
              </a:ext>
            </a:extLst>
          </p:cNvPr>
          <p:cNvSpPr txBox="1"/>
          <p:nvPr/>
        </p:nvSpPr>
        <p:spPr>
          <a:xfrm>
            <a:off x="2863299" y="1890168"/>
            <a:ext cx="69943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Luyện</a:t>
            </a:r>
            <a:r>
              <a:rPr lang="en-US" sz="80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80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tập</a:t>
            </a:r>
            <a:r>
              <a:rPr lang="en-US" sz="80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80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và</a:t>
            </a:r>
            <a:r>
              <a:rPr lang="en-US" sz="80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80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vận</a:t>
            </a:r>
            <a:r>
              <a:rPr lang="en-US" sz="80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80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dụng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15" name="图片 15">
            <a:extLst>
              <a:ext uri="{FF2B5EF4-FFF2-40B4-BE49-F238E27FC236}">
                <a16:creationId xmlns:a16="http://schemas.microsoft.com/office/drawing/2014/main" id="{84E9BDBB-13C4-40B2-A975-31E9297D84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5990" r="15138" b="7344"/>
          <a:stretch/>
        </p:blipFill>
        <p:spPr>
          <a:xfrm>
            <a:off x="9260306" y="3039022"/>
            <a:ext cx="3008797" cy="373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20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108284"/>
            <a:ext cx="10999304" cy="6555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823065-9AAC-47D5-A936-991C31722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48" y="137734"/>
            <a:ext cx="996316" cy="8481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CB086B2-F098-4E92-A7B0-42538E9A3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062" y="1452268"/>
            <a:ext cx="3810000" cy="51056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E16C696-2AC3-4300-A27D-2362A07DE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851" y="1384764"/>
            <a:ext cx="4248264" cy="513983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4877" r="30776" b="36805"/>
          <a:stretch/>
        </p:blipFill>
        <p:spPr>
          <a:xfrm>
            <a:off x="9452636" y="3984132"/>
            <a:ext cx="3037538" cy="2830049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5205F05-60BA-4D11-9680-278B49B23F4D}"/>
              </a:ext>
            </a:extLst>
          </p:cNvPr>
          <p:cNvSpPr/>
          <p:nvPr/>
        </p:nvSpPr>
        <p:spPr>
          <a:xfrm>
            <a:off x="1752349" y="171093"/>
            <a:ext cx="9497177" cy="117289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1. </a:t>
            </a:r>
            <a:r>
              <a:rPr lang="en-US" sz="3000" dirty="0" err="1">
                <a:solidFill>
                  <a:schemeClr val="tx1"/>
                </a:solidFill>
              </a:rPr>
              <a:t>Nếu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là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các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bạn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trong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mỗi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tình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huống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dưới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đây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thì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em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sẽ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làm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gì</a:t>
            </a:r>
            <a:r>
              <a:rPr lang="en-US" sz="3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C37D4B0-884B-4222-8A75-F03A4A2045C1}"/>
              </a:ext>
            </a:extLst>
          </p:cNvPr>
          <p:cNvSpPr/>
          <p:nvPr/>
        </p:nvSpPr>
        <p:spPr>
          <a:xfrm>
            <a:off x="1752349" y="168435"/>
            <a:ext cx="9497177" cy="11728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2. </a:t>
            </a:r>
            <a:r>
              <a:rPr lang="en-US" sz="3000" dirty="0" err="1">
                <a:solidFill>
                  <a:schemeClr val="tx1"/>
                </a:solidFill>
              </a:rPr>
              <a:t>Hãy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trao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đổi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trong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nhóm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và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cùng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các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bạn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đóng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vai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xử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lí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tình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huống</a:t>
            </a:r>
            <a:endParaRPr lang="en-US" sz="3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74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29001"/>
            <a:ext cx="12192000" cy="30424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561" y="996482"/>
            <a:ext cx="6058707" cy="586151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sp>
        <p:nvSpPr>
          <p:cNvPr id="21" name="TextBox 3">
            <a:hlinkClick r:id="rId6"/>
            <a:extLst>
              <a:ext uri="{FF2B5EF4-FFF2-40B4-BE49-F238E27FC236}">
                <a16:creationId xmlns:a16="http://schemas.microsoft.com/office/drawing/2014/main" id="{102E256F-1720-4F81-8E48-DFBD8417680E}"/>
              </a:ext>
            </a:extLst>
          </p:cNvPr>
          <p:cNvSpPr txBox="1"/>
          <p:nvPr/>
        </p:nvSpPr>
        <p:spPr>
          <a:xfrm>
            <a:off x="3723518" y="6385764"/>
            <a:ext cx="689281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kumimoji="0" lang="ko-KR" altLang="en-US" sz="1333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等线" panose="020F0502020204030204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6F8DF5-3799-4E8F-A493-78B94ADBBEA1}"/>
              </a:ext>
            </a:extLst>
          </p:cNvPr>
          <p:cNvSpPr txBox="1"/>
          <p:nvPr/>
        </p:nvSpPr>
        <p:spPr>
          <a:xfrm>
            <a:off x="3806890" y="374561"/>
            <a:ext cx="76884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Thảo luận nhóm 6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81490E-9DCD-4D32-BAD5-22BA95142EC5}"/>
              </a:ext>
            </a:extLst>
          </p:cNvPr>
          <p:cNvSpPr txBox="1"/>
          <p:nvPr/>
        </p:nvSpPr>
        <p:spPr>
          <a:xfrm>
            <a:off x="4095439" y="1940430"/>
            <a:ext cx="7574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UTM Avo" panose="02040603050506020204" pitchFamily="18" charset="0"/>
              </a:rPr>
              <a:t>Cả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nhóm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cùng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phân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công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và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đóng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vai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xử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lí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tình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huống</a:t>
            </a:r>
            <a:endParaRPr lang="en-US" sz="32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70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79709"/>
            <a:ext cx="10999304" cy="6555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823065-9AAC-47D5-A936-991C31722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870" y="395206"/>
            <a:ext cx="996316" cy="84810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4877" r="30776" b="36805"/>
          <a:stretch/>
        </p:blipFill>
        <p:spPr>
          <a:xfrm>
            <a:off x="9452636" y="3984132"/>
            <a:ext cx="3037538" cy="2830049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C86D6C5-FDD6-42E9-A3D7-0B7C75DD263C}"/>
              </a:ext>
            </a:extLst>
          </p:cNvPr>
          <p:cNvSpPr/>
          <p:nvPr/>
        </p:nvSpPr>
        <p:spPr>
          <a:xfrm>
            <a:off x="2082759" y="285476"/>
            <a:ext cx="8888646" cy="11728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3. Theo </a:t>
            </a:r>
            <a:r>
              <a:rPr lang="en-US" sz="3000" dirty="0" err="1">
                <a:solidFill>
                  <a:schemeClr val="tx1"/>
                </a:solidFill>
              </a:rPr>
              <a:t>em</a:t>
            </a:r>
            <a:r>
              <a:rPr lang="en-US" sz="3000" dirty="0">
                <a:solidFill>
                  <a:schemeClr val="tx1"/>
                </a:solidFill>
              </a:rPr>
              <a:t>, </a:t>
            </a:r>
            <a:r>
              <a:rPr lang="en-US" sz="3000" dirty="0" err="1">
                <a:solidFill>
                  <a:schemeClr val="tx1"/>
                </a:solidFill>
              </a:rPr>
              <a:t>vì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sao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chúng</a:t>
            </a:r>
            <a:r>
              <a:rPr lang="en-US" sz="3000" dirty="0">
                <a:solidFill>
                  <a:schemeClr val="tx1"/>
                </a:solidFill>
              </a:rPr>
              <a:t> ta </a:t>
            </a:r>
            <a:r>
              <a:rPr lang="en-US" sz="3000" dirty="0" err="1">
                <a:solidFill>
                  <a:schemeClr val="tx1"/>
                </a:solidFill>
              </a:rPr>
              <a:t>cần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phải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tuân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theo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quy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định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của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các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biển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báo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giao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thông</a:t>
            </a:r>
            <a:r>
              <a:rPr lang="en-US" sz="3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D9EC2467-0AF3-47FA-B83D-126C0A728F96}"/>
              </a:ext>
            </a:extLst>
          </p:cNvPr>
          <p:cNvSpPr/>
          <p:nvPr/>
        </p:nvSpPr>
        <p:spPr>
          <a:xfrm>
            <a:off x="1600200" y="1576470"/>
            <a:ext cx="8183880" cy="5058643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Tuân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thủ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biển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báo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sẽ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giúp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chúng</a:t>
            </a:r>
            <a:r>
              <a:rPr lang="en-US" sz="3200" dirty="0">
                <a:solidFill>
                  <a:schemeClr val="tx1"/>
                </a:solidFill>
              </a:rPr>
              <a:t> ta </a:t>
            </a:r>
            <a:r>
              <a:rPr lang="en-US" sz="3200" dirty="0" err="1">
                <a:solidFill>
                  <a:schemeClr val="tx1"/>
                </a:solidFill>
              </a:rPr>
              <a:t>hạn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chế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tối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rủi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ro</a:t>
            </a:r>
            <a:r>
              <a:rPr lang="en-US" sz="3200" dirty="0">
                <a:solidFill>
                  <a:schemeClr val="tx1"/>
                </a:solidFill>
              </a:rPr>
              <a:t> tai </a:t>
            </a:r>
            <a:r>
              <a:rPr lang="en-US" sz="3200" dirty="0" err="1">
                <a:solidFill>
                  <a:schemeClr val="tx1"/>
                </a:solidFill>
              </a:rPr>
              <a:t>nạn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và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tuân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thủ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sẽ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khiên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chúng</a:t>
            </a:r>
            <a:r>
              <a:rPr lang="en-US" sz="3200" dirty="0">
                <a:solidFill>
                  <a:schemeClr val="tx1"/>
                </a:solidFill>
              </a:rPr>
              <a:t> ta an </a:t>
            </a:r>
            <a:r>
              <a:rPr lang="en-US" sz="3200" dirty="0" err="1">
                <a:solidFill>
                  <a:schemeClr val="tx1"/>
                </a:solidFill>
              </a:rPr>
              <a:t>toàn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khi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tham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giao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thông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53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12">
            <a:extLst>
              <a:ext uri="{FF2B5EF4-FFF2-40B4-BE49-F238E27FC236}">
                <a16:creationId xmlns:a16="http://schemas.microsoft.com/office/drawing/2014/main" id="{F773E1FF-1600-4F62-92E5-400ADBA619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8" t="8448" r="5859" b="18006"/>
          <a:stretch/>
        </p:blipFill>
        <p:spPr>
          <a:xfrm>
            <a:off x="8189512" y="4012804"/>
            <a:ext cx="3823418" cy="2818611"/>
          </a:xfrm>
          <a:prstGeom prst="rect">
            <a:avLst/>
          </a:prstGeom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70A7CD-4A82-487E-A5A6-B1EC18C1C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925" y="1072607"/>
            <a:ext cx="10490505" cy="304057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119EAFB-8CAB-4515-9D5C-B7A661946B56}"/>
              </a:ext>
            </a:extLst>
          </p:cNvPr>
          <p:cNvSpPr txBox="1"/>
          <p:nvPr/>
        </p:nvSpPr>
        <p:spPr>
          <a:xfrm>
            <a:off x="4939748" y="860957"/>
            <a:ext cx="4160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</a:rPr>
              <a:t>Ghi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nhớ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21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4877" r="30776" b="36805"/>
          <a:stretch/>
        </p:blipFill>
        <p:spPr>
          <a:xfrm>
            <a:off x="4355407" y="3303795"/>
            <a:ext cx="3860796" cy="359707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7" b="77391"/>
          <a:stretch/>
        </p:blipFill>
        <p:spPr>
          <a:xfrm>
            <a:off x="458933" y="1198226"/>
            <a:ext cx="3242587" cy="1550504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43000"/>
              </a:scheme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7" b="77391"/>
          <a:stretch/>
        </p:blipFill>
        <p:spPr>
          <a:xfrm>
            <a:off x="9699893" y="3666824"/>
            <a:ext cx="1802083" cy="86170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43000"/>
              </a:scheme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907213-3033-4F32-9F0F-2C42B89A2D87}"/>
              </a:ext>
            </a:extLst>
          </p:cNvPr>
          <p:cNvSpPr txBox="1"/>
          <p:nvPr/>
        </p:nvSpPr>
        <p:spPr>
          <a:xfrm>
            <a:off x="2426556" y="1994536"/>
            <a:ext cx="90754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Củng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cố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kiến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thức</a:t>
            </a:r>
            <a:endParaRPr lang="en-US" sz="6000" b="1" dirty="0">
              <a:solidFill>
                <a:schemeClr val="accent2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83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9728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000">
              <a:latin typeface="UTM Avo" panose="02040603050506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>
              <a:latin typeface="UTM Avo" panose="02040603050506020204" pitchFamily="18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Xe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đạp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Xe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đổ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rác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prstClr val="white"/>
                </a:solidFill>
                <a:latin typeface="UTM Avo" panose="02040603050506020204" pitchFamily="18" charset="0"/>
              </a:rPr>
              <a:t>Ô </a:t>
            </a:r>
            <a:r>
              <a:rPr lang="en-US" sz="4000" noProof="0" dirty="0" err="1">
                <a:solidFill>
                  <a:prstClr val="white"/>
                </a:solidFill>
                <a:latin typeface="UTM Avo" panose="02040603050506020204" pitchFamily="18" charset="0"/>
              </a:rPr>
              <a:t>tô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Tàu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hỏa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104170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CÂU HỎI:</a:t>
            </a:r>
          </a:p>
          <a:p>
            <a:pPr lvl="0" algn="ctr"/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Xe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gì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hai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bánh</a:t>
            </a: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Đạp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chạy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bon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bon</a:t>
            </a:r>
            <a:endParaRPr lang="en-US" sz="3600" dirty="0">
              <a:solidFill>
                <a:prstClr val="white"/>
              </a:solidFill>
              <a:latin typeface="UTM Avo" panose="02040603050506020204" pitchFamily="18" charset="0"/>
            </a:endParaRP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Chuông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kêu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kính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coong</a:t>
            </a:r>
            <a:endParaRPr lang="en-US" sz="3600" dirty="0">
              <a:solidFill>
                <a:prstClr val="white"/>
              </a:solidFill>
              <a:latin typeface="UTM Avo" panose="02040603050506020204" pitchFamily="18" charset="0"/>
            </a:endParaRP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Đứng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yên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thì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đổ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000">
              <a:latin typeface="UTM Avo" panose="02040603050506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>
              <a:latin typeface="UTM Avo" panose="02040603050506020204" pitchFamily="18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04574" y="549777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thủy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vũ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trụ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77622" y="440467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hỏa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ngầm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72923" y="416972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16320" y="533816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104170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CÂU HỎI: </a:t>
            </a: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Thân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hình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bằng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sắt</a:t>
            </a:r>
            <a:endParaRPr lang="en-US" sz="3600" dirty="0">
              <a:solidFill>
                <a:prstClr val="white"/>
              </a:solidFill>
              <a:latin typeface="UTM Avo" panose="02040603050506020204" pitchFamily="18" charset="0"/>
            </a:endParaRP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Nổi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nhẹ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trên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sông</a:t>
            </a:r>
            <a:endParaRPr lang="en-US" sz="3600" dirty="0">
              <a:solidFill>
                <a:prstClr val="white"/>
              </a:solidFill>
              <a:latin typeface="UTM Avo" panose="02040603050506020204" pitchFamily="18" charset="0"/>
            </a:endParaRP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Chở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hải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quân</a:t>
            </a:r>
            <a:endParaRPr lang="en-US" sz="3600" dirty="0">
              <a:solidFill>
                <a:prstClr val="white"/>
              </a:solidFill>
              <a:latin typeface="UTM Avo" panose="02040603050506020204" pitchFamily="18" charset="0"/>
            </a:endParaRP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Tuần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tra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trên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biển</a:t>
            </a:r>
            <a:endParaRPr lang="en-US" sz="3600" dirty="0">
              <a:solidFill>
                <a:prstClr val="white"/>
              </a:solidFill>
              <a:latin typeface="UTM Avo" panose="02040603050506020204" pitchFamily="18" charset="0"/>
            </a:endParaRP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cái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gì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?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5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000">
              <a:latin typeface="UTM Avo" panose="02040603050506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>
              <a:latin typeface="UTM Avo" panose="02040603050506020204" pitchFamily="18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9073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Máy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bay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610335" y="450425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Xe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buýt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Xe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lửa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Vệ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tinh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5385" y="416302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45667" y="519887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104912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CÂU HỎI: </a:t>
            </a:r>
          </a:p>
          <a:p>
            <a:pPr lvl="0" algn="ctr"/>
            <a:r>
              <a:rPr lang="vi-VN" sz="3600" dirty="0">
                <a:solidFill>
                  <a:schemeClr val="bg1"/>
                </a:solidFill>
                <a:latin typeface="UTM Avo" panose="02040603050506020204" pitchFamily="18" charset="0"/>
              </a:rPr>
              <a:t>Chẳng phải chim</a:t>
            </a:r>
          </a:p>
          <a:p>
            <a:pPr lvl="0" algn="ctr"/>
            <a:r>
              <a:rPr lang="vi-VN" sz="3600" dirty="0">
                <a:solidFill>
                  <a:schemeClr val="bg1"/>
                </a:solidFill>
                <a:latin typeface="UTM Avo" panose="02040603050506020204" pitchFamily="18" charset="0"/>
              </a:rPr>
              <a:t>Mà bay trên trời</a:t>
            </a:r>
          </a:p>
          <a:p>
            <a:pPr lvl="0" algn="ctr"/>
            <a:r>
              <a:rPr lang="vi-VN" sz="3600" dirty="0">
                <a:solidFill>
                  <a:schemeClr val="bg1"/>
                </a:solidFill>
                <a:latin typeface="UTM Avo" panose="02040603050506020204" pitchFamily="18" charset="0"/>
              </a:rPr>
              <a:t>Chở được nhiều người</a:t>
            </a:r>
          </a:p>
          <a:p>
            <a:pPr lvl="0" algn="ctr"/>
            <a:r>
              <a:rPr lang="vi-VN" sz="3600" dirty="0">
                <a:solidFill>
                  <a:schemeClr val="bg1"/>
                </a:solidFill>
                <a:latin typeface="UTM Avo" panose="02040603050506020204" pitchFamily="18" charset="0"/>
              </a:rPr>
              <a:t>Đi khắp mọi nơi</a:t>
            </a:r>
          </a:p>
          <a:p>
            <a:pPr lvl="0" algn="ctr"/>
            <a:r>
              <a:rPr lang="vi-VN" sz="3600" dirty="0">
                <a:solidFill>
                  <a:schemeClr val="bg1"/>
                </a:solidFill>
                <a:latin typeface="UTM Avo" panose="02040603050506020204" pitchFamily="18" charset="0"/>
              </a:rPr>
              <a:t>Là cái gì 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554" y="4472912"/>
            <a:ext cx="3990327" cy="2662212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705964"/>
            <a:ext cx="1286109" cy="133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000">
              <a:latin typeface="UTM Avo" panose="02040603050506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>
              <a:latin typeface="UTM Avo" panose="02040603050506020204" pitchFamily="18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3" y="4500326"/>
            <a:ext cx="4065092" cy="271209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thủy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điện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ngầm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ngầm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vũ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trụ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104170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CÂU HỎI:</a:t>
            </a: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mũi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mà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chẳng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mồm</a:t>
            </a:r>
            <a:endParaRPr lang="en-US" sz="3600" dirty="0">
              <a:solidFill>
                <a:prstClr val="white"/>
              </a:solidFill>
              <a:latin typeface="UTM Avo" panose="02040603050506020204" pitchFamily="18" charset="0"/>
            </a:endParaRP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Thế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mà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đến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bến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chuyên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môn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ăn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hàng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?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894" y="3818898"/>
            <a:ext cx="3078838" cy="2907792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817" y="4879767"/>
            <a:ext cx="1286109" cy="12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3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1 1.48148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022E-16 L -1 1.11022E-1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7"/>
            <a:ext cx="3990327" cy="28150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000">
              <a:latin typeface="UTM Avo" panose="02040603050506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>
              <a:latin typeface="UTM Avo" panose="02040603050506020204" pitchFamily="18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78" y="3916755"/>
            <a:ext cx="3078927" cy="290787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Con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đường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Con ma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cua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104170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CÂU HỎI:</a:t>
            </a:r>
          </a:p>
          <a:p>
            <a:pPr lvl="0" algn="ctr"/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Con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gì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không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mắt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không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tai</a:t>
            </a: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đầu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cuối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, ai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ai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cũng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nhờ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?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367" y="1635056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20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00" y="2851348"/>
            <a:ext cx="1425700" cy="152346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9487" y="2145280"/>
            <a:ext cx="1882513" cy="229688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3BD5761-734A-448E-B44A-2702B5619CB8}"/>
              </a:ext>
            </a:extLst>
          </p:cNvPr>
          <p:cNvSpPr txBox="1"/>
          <p:nvPr/>
        </p:nvSpPr>
        <p:spPr>
          <a:xfrm>
            <a:off x="1990530" y="1615381"/>
            <a:ext cx="82109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 err="1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Bài</a:t>
            </a:r>
            <a:r>
              <a:rPr lang="en-US" altLang="zh-CN" sz="4800" b="1" dirty="0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 8: </a:t>
            </a:r>
            <a:r>
              <a:rPr lang="en-US" altLang="zh-CN" sz="4800" b="1" dirty="0" err="1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Đường</a:t>
            </a:r>
            <a:r>
              <a:rPr lang="en-US" altLang="zh-CN" sz="4800" b="1" dirty="0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và</a:t>
            </a:r>
            <a:r>
              <a:rPr lang="en-US" altLang="zh-CN" sz="4800" b="1" dirty="0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phương</a:t>
            </a:r>
            <a:r>
              <a:rPr lang="en-US" altLang="zh-CN" sz="4800" b="1" dirty="0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tiện</a:t>
            </a:r>
            <a:r>
              <a:rPr lang="en-US" altLang="zh-CN" sz="4800" b="1" dirty="0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giao</a:t>
            </a:r>
            <a:r>
              <a:rPr lang="en-US" altLang="zh-CN" sz="4800" b="1" dirty="0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thông</a:t>
            </a:r>
            <a:endParaRPr lang="zh-CN" altLang="en-US" sz="4800" b="1" dirty="0">
              <a:ln w="19050">
                <a:solidFill>
                  <a:schemeClr val="bg1"/>
                </a:solidFill>
              </a:ln>
              <a:solidFill>
                <a:srgbClr val="549993"/>
              </a:solidFill>
              <a:latin typeface="UTM Avo" panose="02040603050506020204" pitchFamily="18" charset="0"/>
              <a:ea typeface="新蒂下午茶基本版" panose="03000600000000000000" pitchFamily="6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885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7" t="24734" r="14739" b="23865"/>
          <a:stretch/>
        </p:blipFill>
        <p:spPr>
          <a:xfrm>
            <a:off x="2988366" y="387892"/>
            <a:ext cx="6334539" cy="6358444"/>
          </a:xfrm>
          <a:prstGeom prst="rect">
            <a:avLst/>
          </a:prstGeom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3" name="文本框 12"/>
          <p:cNvSpPr txBox="1"/>
          <p:nvPr/>
        </p:nvSpPr>
        <p:spPr>
          <a:xfrm>
            <a:off x="4692710" y="2573270"/>
            <a:ext cx="3114385" cy="110799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err="1">
                <a:latin typeface="+mj-lt"/>
                <a:ea typeface="新蒂下午茶基本版" panose="03000600000000000000" pitchFamily="66" charset="-122"/>
              </a:rPr>
              <a:t>Tiết</a:t>
            </a:r>
            <a:r>
              <a:rPr lang="en-US" altLang="zh-CN" sz="6600" b="1" dirty="0">
                <a:latin typeface="+mj-lt"/>
                <a:ea typeface="新蒂下午茶基本版" panose="03000600000000000000" pitchFamily="66" charset="-122"/>
              </a:rPr>
              <a:t> 3</a:t>
            </a:r>
            <a:endParaRPr lang="zh-CN" altLang="en-US" sz="5400" b="1" dirty="0">
              <a:solidFill>
                <a:schemeClr val="bg1">
                  <a:lumMod val="50000"/>
                </a:schemeClr>
              </a:solidFill>
              <a:latin typeface="+mj-lt"/>
              <a:ea typeface="新蒂下午茶基本版" panose="03000600000000000000" pitchFamily="6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5363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20">
      <a:dk1>
        <a:sysClr val="windowText" lastClr="000000"/>
      </a:dk1>
      <a:lt1>
        <a:srgbClr val="FFFFFF"/>
      </a:lt1>
      <a:dk2>
        <a:srgbClr val="411401"/>
      </a:dk2>
      <a:lt2>
        <a:srgbClr val="FFFFFF"/>
      </a:lt2>
      <a:accent1>
        <a:srgbClr val="BB3737"/>
      </a:accent1>
      <a:accent2>
        <a:srgbClr val="FCA304"/>
      </a:accent2>
      <a:accent3>
        <a:srgbClr val="4A6B45"/>
      </a:accent3>
      <a:accent4>
        <a:srgbClr val="BB3737"/>
      </a:accent4>
      <a:accent5>
        <a:srgbClr val="FCA304"/>
      </a:accent5>
      <a:accent6>
        <a:srgbClr val="4A6B45"/>
      </a:accent6>
      <a:hlink>
        <a:srgbClr val="BB3737"/>
      </a:hlink>
      <a:folHlink>
        <a:srgbClr val="FCA304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406</Words>
  <Application>Microsoft Office PowerPoint</Application>
  <PresentationFormat>Widescreen</PresentationFormat>
  <Paragraphs>71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等线</vt:lpstr>
      <vt:lpstr>等线 Light</vt:lpstr>
      <vt:lpstr>Arial</vt:lpstr>
      <vt:lpstr>Arial Black</vt:lpstr>
      <vt:lpstr>Bungee Inline</vt:lpstr>
      <vt:lpstr>Calibri</vt:lpstr>
      <vt:lpstr>Calibri Light</vt:lpstr>
      <vt:lpstr>UTM Avo</vt:lpstr>
      <vt:lpstr>UTM Avo</vt:lpstr>
      <vt:lpstr>方正兰亭粗黑_GBK</vt:lpstr>
      <vt:lpstr>Office 主题​​</vt:lpstr>
      <vt:lpstr>Office Theme</vt:lpstr>
      <vt:lpstr>Office 主题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dc:description>www.051661.com</dc:description>
  <cp:lastModifiedBy>son hoang</cp:lastModifiedBy>
  <cp:revision>15</cp:revision>
  <dcterms:created xsi:type="dcterms:W3CDTF">2017-06-07T03:43:57Z</dcterms:created>
  <dcterms:modified xsi:type="dcterms:W3CDTF">2021-07-22T15:24:57Z</dcterms:modified>
</cp:coreProperties>
</file>