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23" r:id="rId2"/>
    <p:sldId id="256" r:id="rId3"/>
    <p:sldId id="392" r:id="rId4"/>
    <p:sldId id="413" r:id="rId5"/>
    <p:sldId id="426" r:id="rId6"/>
    <p:sldId id="427" r:id="rId7"/>
    <p:sldId id="414" r:id="rId8"/>
    <p:sldId id="391" r:id="rId9"/>
    <p:sldId id="417" r:id="rId10"/>
    <p:sldId id="415" r:id="rId11"/>
    <p:sldId id="412" r:id="rId12"/>
    <p:sldId id="398" r:id="rId13"/>
    <p:sldId id="399" r:id="rId14"/>
    <p:sldId id="400" r:id="rId15"/>
    <p:sldId id="401" r:id="rId16"/>
    <p:sldId id="402" r:id="rId17"/>
    <p:sldId id="403" r:id="rId18"/>
    <p:sldId id="404" r:id="rId19"/>
    <p:sldId id="405" r:id="rId20"/>
    <p:sldId id="418" r:id="rId21"/>
    <p:sldId id="419" r:id="rId22"/>
    <p:sldId id="425" r:id="rId23"/>
    <p:sldId id="421" r:id="rId24"/>
    <p:sldId id="422" r:id="rId25"/>
    <p:sldId id="410" r:id="rId26"/>
    <p:sldId id="411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0000"/>
    <a:srgbClr val="D76213"/>
    <a:srgbClr val="FAD706"/>
    <a:srgbClr val="F3B403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26" autoAdjust="0"/>
    <p:restoredTop sz="94660"/>
  </p:normalViewPr>
  <p:slideViewPr>
    <p:cSldViewPr snapToGrid="0">
      <p:cViewPr varScale="1">
        <p:scale>
          <a:sx n="69" d="100"/>
          <a:sy n="69" d="100"/>
        </p:scale>
        <p:origin x="95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-3858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emf"/><Relationship Id="rId1" Type="http://schemas.openxmlformats.org/officeDocument/2006/relationships/image" Target="../media/image36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image" Target="../media/image38.wmf"/><Relationship Id="rId7" Type="http://schemas.openxmlformats.org/officeDocument/2006/relationships/image" Target="../media/image43.wmf"/><Relationship Id="rId2" Type="http://schemas.openxmlformats.org/officeDocument/2006/relationships/image" Target="../media/image37.emf"/><Relationship Id="rId1" Type="http://schemas.openxmlformats.org/officeDocument/2006/relationships/image" Target="../media/image36.wmf"/><Relationship Id="rId6" Type="http://schemas.openxmlformats.org/officeDocument/2006/relationships/image" Target="../media/image42.wmf"/><Relationship Id="rId5" Type="http://schemas.openxmlformats.org/officeDocument/2006/relationships/image" Target="../media/image41.emf"/><Relationship Id="rId10" Type="http://schemas.openxmlformats.org/officeDocument/2006/relationships/image" Target="../media/image40.wmf"/><Relationship Id="rId4" Type="http://schemas.openxmlformats.org/officeDocument/2006/relationships/image" Target="../media/image39.wmf"/><Relationship Id="rId9" Type="http://schemas.openxmlformats.org/officeDocument/2006/relationships/image" Target="../media/image4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emf"/><Relationship Id="rId7" Type="http://schemas.openxmlformats.org/officeDocument/2006/relationships/image" Target="../media/image50.wmf"/><Relationship Id="rId2" Type="http://schemas.openxmlformats.org/officeDocument/2006/relationships/image" Target="../media/image37.emf"/><Relationship Id="rId1" Type="http://schemas.openxmlformats.org/officeDocument/2006/relationships/image" Target="../media/image36.wmf"/><Relationship Id="rId6" Type="http://schemas.openxmlformats.org/officeDocument/2006/relationships/image" Target="../media/image49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7.wmf"/><Relationship Id="rId1" Type="http://schemas.openxmlformats.org/officeDocument/2006/relationships/image" Target="../media/image10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6.wmf"/><Relationship Id="rId6" Type="http://schemas.openxmlformats.org/officeDocument/2006/relationships/image" Target="../media/image24.wmf"/><Relationship Id="rId5" Type="http://schemas.openxmlformats.org/officeDocument/2006/relationships/image" Target="../media/image23.emf"/><Relationship Id="rId4" Type="http://schemas.openxmlformats.org/officeDocument/2006/relationships/image" Target="../media/image22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image" Target="../media/image3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image" Target="../media/image3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E07D7-A3D1-4D16-AAA8-361DD401D4A8}" type="datetimeFigureOut">
              <a:rPr lang="en-US" smtClean="0"/>
              <a:pPr/>
              <a:t>20/5/2020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9B86B8-8566-4060-A206-3E281442C9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9928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218E3B-D6AC-450F-8AFB-B7E5F616EC0A}" type="datetimeFigureOut">
              <a:rPr lang="en-US" smtClean="0"/>
              <a:pPr/>
              <a:t>20/5/2020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E25041-0832-49BD-BF86-C8B042A6C2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392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25041-0832-49BD-BF86-C8B042A6C2D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009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25041-0832-49BD-BF86-C8B042A6C2D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774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25041-0832-49BD-BF86-C8B042A6C2D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1316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25041-0832-49BD-BF86-C8B042A6C2D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7031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25041-0832-49BD-BF86-C8B042A6C2D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4255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25041-0832-49BD-BF86-C8B042A6C2D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0608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25041-0832-49BD-BF86-C8B042A6C2D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1967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25041-0832-49BD-BF86-C8B042A6C2D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928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pPr/>
              <a:t>20/5/2020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592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pPr/>
              <a:t>20/5/2020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025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pPr/>
              <a:t>20/5/2020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753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pPr/>
              <a:t>20/5/2020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734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pPr/>
              <a:t>20/5/2020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194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pPr/>
              <a:t>20/5/2020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29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pPr/>
              <a:t>20/5/2020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00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pPr/>
              <a:t>20/5/2020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005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pPr/>
              <a:t>20/5/2020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127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pPr/>
              <a:t>20/5/2020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256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pPr/>
              <a:t>20/5/2020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462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408A7-D690-41B6-BC9B-ECC20E5E4BF7}" type="datetimeFigureOut">
              <a:rPr lang="en-US" smtClean="0"/>
              <a:pPr/>
              <a:t>20/5/2020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36BEE-7DBB-41E8-A7C9-35769BF471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50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bg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Times New Roman" pitchFamily="18" charset="0"/>
          <a:ea typeface="+mn-ea"/>
          <a:cs typeface="Times New Roman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7.w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4.w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8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7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3.wmf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7.wmf"/><Relationship Id="rId12" Type="http://schemas.openxmlformats.org/officeDocument/2006/relationships/oleObject" Target="../embeddings/oleObject13.bin"/><Relationship Id="rId17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5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2.wmf"/><Relationship Id="rId5" Type="http://schemas.openxmlformats.org/officeDocument/2006/relationships/image" Target="../media/image10.wmf"/><Relationship Id="rId15" Type="http://schemas.openxmlformats.org/officeDocument/2006/relationships/image" Target="../media/image14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1.wmf"/><Relationship Id="rId14" Type="http://schemas.openxmlformats.org/officeDocument/2006/relationships/oleObject" Target="../embeddings/oleObject14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9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24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3.emf"/><Relationship Id="rId1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5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5" Type="http://schemas.openxmlformats.org/officeDocument/2006/relationships/oleObject" Target="../embeddings/oleObject25.bin"/><Relationship Id="rId10" Type="http://schemas.openxmlformats.org/officeDocument/2006/relationships/image" Target="../media/image22.e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24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29.wmf"/><Relationship Id="rId5" Type="http://schemas.openxmlformats.org/officeDocument/2006/relationships/image" Target="../media/image26.wmf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7.bin"/><Relationship Id="rId9" Type="http://schemas.openxmlformats.org/officeDocument/2006/relationships/image" Target="../media/image28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13" Type="http://schemas.openxmlformats.org/officeDocument/2006/relationships/image" Target="../media/image34.wmf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31.wmf"/><Relationship Id="rId12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2.bin"/><Relationship Id="rId11" Type="http://schemas.openxmlformats.org/officeDocument/2006/relationships/image" Target="../media/image33.wmf"/><Relationship Id="rId5" Type="http://schemas.openxmlformats.org/officeDocument/2006/relationships/image" Target="../media/image30.wmf"/><Relationship Id="rId15" Type="http://schemas.openxmlformats.org/officeDocument/2006/relationships/image" Target="../media/image35.wmf"/><Relationship Id="rId10" Type="http://schemas.openxmlformats.org/officeDocument/2006/relationships/oleObject" Target="../embeddings/oleObject34.bin"/><Relationship Id="rId4" Type="http://schemas.openxmlformats.org/officeDocument/2006/relationships/oleObject" Target="../embeddings/oleObject31.bin"/><Relationship Id="rId9" Type="http://schemas.openxmlformats.org/officeDocument/2006/relationships/image" Target="../media/image32.wmf"/><Relationship Id="rId14" Type="http://schemas.openxmlformats.org/officeDocument/2006/relationships/oleObject" Target="../embeddings/oleObject36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7.e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6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7.e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36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12" Type="http://schemas.openxmlformats.org/officeDocument/2006/relationships/image" Target="../media/image4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7.emf"/><Relationship Id="rId11" Type="http://schemas.openxmlformats.org/officeDocument/2006/relationships/oleObject" Target="../embeddings/oleObject45.bin"/><Relationship Id="rId5" Type="http://schemas.openxmlformats.org/officeDocument/2006/relationships/oleObject" Target="../embeddings/oleObject42.bin"/><Relationship Id="rId10" Type="http://schemas.openxmlformats.org/officeDocument/2006/relationships/image" Target="../media/image39.wmf"/><Relationship Id="rId4" Type="http://schemas.openxmlformats.org/officeDocument/2006/relationships/image" Target="../media/image36.wmf"/><Relationship Id="rId9" Type="http://schemas.openxmlformats.org/officeDocument/2006/relationships/oleObject" Target="../embeddings/oleObject44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13" Type="http://schemas.openxmlformats.org/officeDocument/2006/relationships/oleObject" Target="../embeddings/oleObject49.bin"/><Relationship Id="rId18" Type="http://schemas.openxmlformats.org/officeDocument/2006/relationships/image" Target="../media/image44.wmf"/><Relationship Id="rId3" Type="http://schemas.openxmlformats.org/officeDocument/2006/relationships/oleObject" Target="../embeddings/oleObject41.bin"/><Relationship Id="rId21" Type="http://schemas.openxmlformats.org/officeDocument/2006/relationships/oleObject" Target="../embeddings/oleObject53.bin"/><Relationship Id="rId7" Type="http://schemas.openxmlformats.org/officeDocument/2006/relationships/oleObject" Target="../embeddings/oleObject47.bin"/><Relationship Id="rId12" Type="http://schemas.openxmlformats.org/officeDocument/2006/relationships/image" Target="../media/image41.emf"/><Relationship Id="rId17" Type="http://schemas.openxmlformats.org/officeDocument/2006/relationships/oleObject" Target="../embeddings/oleObject5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3.wmf"/><Relationship Id="rId20" Type="http://schemas.openxmlformats.org/officeDocument/2006/relationships/image" Target="../media/image45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7.emf"/><Relationship Id="rId11" Type="http://schemas.openxmlformats.org/officeDocument/2006/relationships/oleObject" Target="../embeddings/oleObject48.bin"/><Relationship Id="rId5" Type="http://schemas.openxmlformats.org/officeDocument/2006/relationships/oleObject" Target="../embeddings/oleObject46.bin"/><Relationship Id="rId15" Type="http://schemas.openxmlformats.org/officeDocument/2006/relationships/oleObject" Target="../embeddings/oleObject50.bin"/><Relationship Id="rId10" Type="http://schemas.openxmlformats.org/officeDocument/2006/relationships/image" Target="../media/image39.wmf"/><Relationship Id="rId19" Type="http://schemas.openxmlformats.org/officeDocument/2006/relationships/oleObject" Target="../embeddings/oleObject52.bin"/><Relationship Id="rId4" Type="http://schemas.openxmlformats.org/officeDocument/2006/relationships/image" Target="../media/image36.wmf"/><Relationship Id="rId9" Type="http://schemas.openxmlformats.org/officeDocument/2006/relationships/oleObject" Target="../embeddings/oleObject44.bin"/><Relationship Id="rId14" Type="http://schemas.openxmlformats.org/officeDocument/2006/relationships/image" Target="../media/image42.wmf"/><Relationship Id="rId22" Type="http://schemas.openxmlformats.org/officeDocument/2006/relationships/image" Target="../media/image40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emf"/><Relationship Id="rId13" Type="http://schemas.openxmlformats.org/officeDocument/2006/relationships/oleObject" Target="../embeddings/oleObject59.bin"/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6.bin"/><Relationship Id="rId12" Type="http://schemas.openxmlformats.org/officeDocument/2006/relationships/image" Target="../media/image48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0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7.emf"/><Relationship Id="rId11" Type="http://schemas.openxmlformats.org/officeDocument/2006/relationships/oleObject" Target="../embeddings/oleObject58.bin"/><Relationship Id="rId5" Type="http://schemas.openxmlformats.org/officeDocument/2006/relationships/oleObject" Target="../embeddings/oleObject55.bin"/><Relationship Id="rId15" Type="http://schemas.openxmlformats.org/officeDocument/2006/relationships/oleObject" Target="../embeddings/oleObject60.bin"/><Relationship Id="rId10" Type="http://schemas.openxmlformats.org/officeDocument/2006/relationships/image" Target="../media/image47.wmf"/><Relationship Id="rId4" Type="http://schemas.openxmlformats.org/officeDocument/2006/relationships/image" Target="../media/image36.wmf"/><Relationship Id="rId9" Type="http://schemas.openxmlformats.org/officeDocument/2006/relationships/oleObject" Target="../embeddings/oleObject57.bin"/><Relationship Id="rId14" Type="http://schemas.openxmlformats.org/officeDocument/2006/relationships/image" Target="../media/image49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540817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CHƯƠNG TRÌNH DẠY HỌC TRÊN TRUYỀN HÌNH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4685494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</a:rPr>
              <a:t>MÔN TOÁN 8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7435" y="225083"/>
            <a:ext cx="2837130" cy="2837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68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1573926" y="425023"/>
            <a:ext cx="8382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altLang="en-US" sz="28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 hệ giữa thứ tự và phép nhân với số âm:</a:t>
            </a:r>
            <a:endParaRPr lang="en-US" altLang="en-US" sz="28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24533" y="1766336"/>
            <a:ext cx="7680960" cy="8566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9"/>
          <p:cNvGrpSpPr>
            <a:grpSpLocks/>
          </p:cNvGrpSpPr>
          <p:nvPr/>
        </p:nvGrpSpPr>
        <p:grpSpPr bwMode="auto">
          <a:xfrm>
            <a:off x="2929700" y="2164146"/>
            <a:ext cx="7144656" cy="307512"/>
            <a:chOff x="2337" y="2070"/>
            <a:chExt cx="6300" cy="210"/>
          </a:xfrm>
        </p:grpSpPr>
        <p:sp>
          <p:nvSpPr>
            <p:cNvPr id="9" name="Line 10"/>
            <p:cNvSpPr>
              <a:spLocks noChangeShapeType="1"/>
            </p:cNvSpPr>
            <p:nvPr/>
          </p:nvSpPr>
          <p:spPr bwMode="auto">
            <a:xfrm flipV="1">
              <a:off x="2337" y="2160"/>
              <a:ext cx="6300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>
              <a:off x="5217" y="2085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5577" y="2085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>
              <a:off x="5937" y="2085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" name="Line 14"/>
            <p:cNvSpPr>
              <a:spLocks noChangeShapeType="1"/>
            </p:cNvSpPr>
            <p:nvPr/>
          </p:nvSpPr>
          <p:spPr bwMode="auto">
            <a:xfrm>
              <a:off x="6297" y="207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>
              <a:off x="6657" y="207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>
              <a:off x="7017" y="207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>
              <a:off x="7377" y="2085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7" name="Line 18"/>
            <p:cNvSpPr>
              <a:spLocks noChangeShapeType="1"/>
            </p:cNvSpPr>
            <p:nvPr/>
          </p:nvSpPr>
          <p:spPr bwMode="auto">
            <a:xfrm>
              <a:off x="4857" y="207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>
              <a:off x="4497" y="207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9" name="Line 20"/>
            <p:cNvSpPr>
              <a:spLocks noChangeShapeType="1"/>
            </p:cNvSpPr>
            <p:nvPr/>
          </p:nvSpPr>
          <p:spPr bwMode="auto">
            <a:xfrm>
              <a:off x="4137" y="2085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>
              <a:off x="3777" y="210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>
              <a:off x="3417" y="210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2" name="Line 23"/>
            <p:cNvSpPr>
              <a:spLocks noChangeShapeType="1"/>
            </p:cNvSpPr>
            <p:nvPr/>
          </p:nvSpPr>
          <p:spPr bwMode="auto">
            <a:xfrm>
              <a:off x="3057" y="210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23" name="Rectangle 43"/>
          <p:cNvSpPr>
            <a:spLocks noChangeArrowheads="1"/>
          </p:cNvSpPr>
          <p:nvPr/>
        </p:nvSpPr>
        <p:spPr bwMode="auto">
          <a:xfrm>
            <a:off x="3197614" y="1731534"/>
            <a:ext cx="67634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b="1" dirty="0" smtClean="0">
                <a:solidFill>
                  <a:srgbClr val="000000"/>
                </a:solidFill>
              </a:rPr>
              <a:t>    -6  -5  -4  -3  -</a:t>
            </a:r>
            <a:r>
              <a:rPr lang="en-US" altLang="en-US" sz="2400" b="1" dirty="0">
                <a:solidFill>
                  <a:srgbClr val="000000"/>
                </a:solidFill>
              </a:rPr>
              <a:t>2 </a:t>
            </a:r>
            <a:r>
              <a:rPr lang="en-US" altLang="en-US" sz="2400" b="1" dirty="0" smtClean="0">
                <a:solidFill>
                  <a:srgbClr val="000000"/>
                </a:solidFill>
              </a:rPr>
              <a:t>- 1   0   1    2   3   4    5   6</a:t>
            </a:r>
            <a:endParaRPr lang="en-US" altLang="en-US" sz="2400" b="1" dirty="0">
              <a:solidFill>
                <a:srgbClr val="00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661548" y="3614199"/>
            <a:ext cx="7680960" cy="8566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9"/>
          <p:cNvGrpSpPr>
            <a:grpSpLocks/>
          </p:cNvGrpSpPr>
          <p:nvPr/>
        </p:nvGrpSpPr>
        <p:grpSpPr bwMode="auto">
          <a:xfrm>
            <a:off x="2929700" y="4060858"/>
            <a:ext cx="7144656" cy="307512"/>
            <a:chOff x="2337" y="2070"/>
            <a:chExt cx="6300" cy="210"/>
          </a:xfrm>
        </p:grpSpPr>
        <p:sp>
          <p:nvSpPr>
            <p:cNvPr id="26" name="Line 10"/>
            <p:cNvSpPr>
              <a:spLocks noChangeShapeType="1"/>
            </p:cNvSpPr>
            <p:nvPr/>
          </p:nvSpPr>
          <p:spPr bwMode="auto">
            <a:xfrm flipV="1">
              <a:off x="2337" y="2160"/>
              <a:ext cx="6300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7" name="Line 11"/>
            <p:cNvSpPr>
              <a:spLocks noChangeShapeType="1"/>
            </p:cNvSpPr>
            <p:nvPr/>
          </p:nvSpPr>
          <p:spPr bwMode="auto">
            <a:xfrm>
              <a:off x="5217" y="2085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8" name="Line 12"/>
            <p:cNvSpPr>
              <a:spLocks noChangeShapeType="1"/>
            </p:cNvSpPr>
            <p:nvPr/>
          </p:nvSpPr>
          <p:spPr bwMode="auto">
            <a:xfrm>
              <a:off x="5577" y="2085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9" name="Line 13"/>
            <p:cNvSpPr>
              <a:spLocks noChangeShapeType="1"/>
            </p:cNvSpPr>
            <p:nvPr/>
          </p:nvSpPr>
          <p:spPr bwMode="auto">
            <a:xfrm>
              <a:off x="5937" y="2085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0" name="Line 14"/>
            <p:cNvSpPr>
              <a:spLocks noChangeShapeType="1"/>
            </p:cNvSpPr>
            <p:nvPr/>
          </p:nvSpPr>
          <p:spPr bwMode="auto">
            <a:xfrm>
              <a:off x="6297" y="207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1" name="Line 15"/>
            <p:cNvSpPr>
              <a:spLocks noChangeShapeType="1"/>
            </p:cNvSpPr>
            <p:nvPr/>
          </p:nvSpPr>
          <p:spPr bwMode="auto">
            <a:xfrm>
              <a:off x="6657" y="207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2" name="Line 16"/>
            <p:cNvSpPr>
              <a:spLocks noChangeShapeType="1"/>
            </p:cNvSpPr>
            <p:nvPr/>
          </p:nvSpPr>
          <p:spPr bwMode="auto">
            <a:xfrm>
              <a:off x="7017" y="207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3" name="Line 17"/>
            <p:cNvSpPr>
              <a:spLocks noChangeShapeType="1"/>
            </p:cNvSpPr>
            <p:nvPr/>
          </p:nvSpPr>
          <p:spPr bwMode="auto">
            <a:xfrm>
              <a:off x="7377" y="2085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4" name="Line 18"/>
            <p:cNvSpPr>
              <a:spLocks noChangeShapeType="1"/>
            </p:cNvSpPr>
            <p:nvPr/>
          </p:nvSpPr>
          <p:spPr bwMode="auto">
            <a:xfrm>
              <a:off x="4857" y="207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5" name="Line 19"/>
            <p:cNvSpPr>
              <a:spLocks noChangeShapeType="1"/>
            </p:cNvSpPr>
            <p:nvPr/>
          </p:nvSpPr>
          <p:spPr bwMode="auto">
            <a:xfrm>
              <a:off x="4497" y="207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6" name="Line 20"/>
            <p:cNvSpPr>
              <a:spLocks noChangeShapeType="1"/>
            </p:cNvSpPr>
            <p:nvPr/>
          </p:nvSpPr>
          <p:spPr bwMode="auto">
            <a:xfrm>
              <a:off x="4137" y="2085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7" name="Line 21"/>
            <p:cNvSpPr>
              <a:spLocks noChangeShapeType="1"/>
            </p:cNvSpPr>
            <p:nvPr/>
          </p:nvSpPr>
          <p:spPr bwMode="auto">
            <a:xfrm>
              <a:off x="3777" y="210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8" name="Line 22"/>
            <p:cNvSpPr>
              <a:spLocks noChangeShapeType="1"/>
            </p:cNvSpPr>
            <p:nvPr/>
          </p:nvSpPr>
          <p:spPr bwMode="auto">
            <a:xfrm>
              <a:off x="3417" y="210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9" name="Line 23"/>
            <p:cNvSpPr>
              <a:spLocks noChangeShapeType="1"/>
            </p:cNvSpPr>
            <p:nvPr/>
          </p:nvSpPr>
          <p:spPr bwMode="auto">
            <a:xfrm>
              <a:off x="3057" y="210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40" name="Rectangle 43"/>
          <p:cNvSpPr>
            <a:spLocks noChangeArrowheads="1"/>
          </p:cNvSpPr>
          <p:nvPr/>
        </p:nvSpPr>
        <p:spPr bwMode="auto">
          <a:xfrm>
            <a:off x="3197614" y="3628246"/>
            <a:ext cx="67634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b="1" dirty="0" smtClean="0">
                <a:solidFill>
                  <a:srgbClr val="000000"/>
                </a:solidFill>
              </a:rPr>
              <a:t>    -6  -5  -4  -3  -</a:t>
            </a:r>
            <a:r>
              <a:rPr lang="en-US" altLang="en-US" sz="2400" b="1" dirty="0">
                <a:solidFill>
                  <a:srgbClr val="000000"/>
                </a:solidFill>
              </a:rPr>
              <a:t>2 </a:t>
            </a:r>
            <a:r>
              <a:rPr lang="en-US" altLang="en-US" sz="2400" b="1" dirty="0" smtClean="0">
                <a:solidFill>
                  <a:srgbClr val="000000"/>
                </a:solidFill>
              </a:rPr>
              <a:t>- 1   0   1    2   3   4    5   6</a:t>
            </a:r>
            <a:endParaRPr lang="en-US" altLang="en-US" sz="2400" b="1" dirty="0">
              <a:solidFill>
                <a:srgbClr val="00000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597080" y="1215729"/>
            <a:ext cx="11977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– 2 &lt; 3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5385148" y="2298579"/>
            <a:ext cx="2458927" cy="1879193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5016509" y="4450036"/>
            <a:ext cx="29065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(– 2)</a:t>
            </a:r>
            <a:r>
              <a:rPr lang="en-US" sz="2800" b="1" dirty="0" smtClean="0">
                <a:solidFill>
                  <a:srgbClr val="FFFF00"/>
                </a:solidFill>
              </a:rPr>
              <a:t>.(</a:t>
            </a:r>
            <a:r>
              <a:rPr lang="en-US" sz="2800" b="1" dirty="0">
                <a:solidFill>
                  <a:srgbClr val="FFFF00"/>
                </a:solidFill>
              </a:rPr>
              <a:t>–</a:t>
            </a:r>
            <a:r>
              <a:rPr lang="en-US" sz="2800" b="1" dirty="0" smtClean="0">
                <a:solidFill>
                  <a:srgbClr val="FFFF00"/>
                </a:solidFill>
              </a:rPr>
              <a:t>2) &gt; </a:t>
            </a:r>
            <a:r>
              <a:rPr lang="en-US" sz="2800" b="1" dirty="0" smtClean="0">
                <a:solidFill>
                  <a:schemeClr val="bg1"/>
                </a:solidFill>
              </a:rPr>
              <a:t>3</a:t>
            </a:r>
            <a:r>
              <a:rPr lang="en-US" sz="2800" b="1" dirty="0" smtClean="0">
                <a:solidFill>
                  <a:srgbClr val="FFFF00"/>
                </a:solidFill>
              </a:rPr>
              <a:t>.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smtClean="0">
                <a:solidFill>
                  <a:srgbClr val="FFFF00"/>
                </a:solidFill>
              </a:rPr>
              <a:t>(–2)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4267454" y="2936802"/>
            <a:ext cx="13227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3</a:t>
            </a:r>
            <a:r>
              <a:rPr lang="en-US" sz="2800" b="1" dirty="0" smtClean="0">
                <a:solidFill>
                  <a:srgbClr val="FFFF00"/>
                </a:solidFill>
              </a:rPr>
              <a:t>.(– 2)  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703948" y="2893459"/>
            <a:ext cx="16530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(– 2)</a:t>
            </a:r>
            <a:r>
              <a:rPr lang="en-US" sz="2800" b="1" dirty="0" smtClean="0">
                <a:solidFill>
                  <a:srgbClr val="FFFF00"/>
                </a:solidFill>
              </a:rPr>
              <a:t>.(– 2)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57" name="Oval 112"/>
          <p:cNvSpPr>
            <a:spLocks noChangeArrowheads="1"/>
          </p:cNvSpPr>
          <p:nvPr/>
        </p:nvSpPr>
        <p:spPr bwMode="auto">
          <a:xfrm>
            <a:off x="7767701" y="4107917"/>
            <a:ext cx="125037" cy="159631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8" name="Oval 112"/>
          <p:cNvSpPr>
            <a:spLocks noChangeArrowheads="1"/>
          </p:cNvSpPr>
          <p:nvPr/>
        </p:nvSpPr>
        <p:spPr bwMode="auto">
          <a:xfrm>
            <a:off x="5309075" y="2202170"/>
            <a:ext cx="152146" cy="122222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9" name="Oval 87"/>
          <p:cNvSpPr>
            <a:spLocks noChangeArrowheads="1"/>
          </p:cNvSpPr>
          <p:nvPr/>
        </p:nvSpPr>
        <p:spPr bwMode="auto">
          <a:xfrm>
            <a:off x="3681044" y="4132592"/>
            <a:ext cx="142888" cy="134956"/>
          </a:xfrm>
          <a:prstGeom prst="ellipse">
            <a:avLst/>
          </a:prstGeom>
          <a:solidFill>
            <a:srgbClr val="00FF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0" name="Oval 87"/>
          <p:cNvSpPr>
            <a:spLocks noChangeArrowheads="1"/>
          </p:cNvSpPr>
          <p:nvPr/>
        </p:nvSpPr>
        <p:spPr bwMode="auto">
          <a:xfrm>
            <a:off x="7355849" y="2206731"/>
            <a:ext cx="140304" cy="155101"/>
          </a:xfrm>
          <a:prstGeom prst="ellipse">
            <a:avLst/>
          </a:prstGeom>
          <a:solidFill>
            <a:srgbClr val="00FF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1" name="Oval 60"/>
          <p:cNvSpPr/>
          <p:nvPr/>
        </p:nvSpPr>
        <p:spPr>
          <a:xfrm>
            <a:off x="6195828" y="1253350"/>
            <a:ext cx="334515" cy="435818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6462624" y="4533544"/>
            <a:ext cx="355446" cy="412084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Arrow Connector 62"/>
          <p:cNvCxnSpPr>
            <a:endCxn id="59" idx="7"/>
          </p:cNvCxnSpPr>
          <p:nvPr/>
        </p:nvCxnSpPr>
        <p:spPr>
          <a:xfrm flipH="1">
            <a:off x="3803007" y="2330011"/>
            <a:ext cx="3640692" cy="1822345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4375484" y="5076887"/>
            <a:ext cx="42530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(– 2)</a:t>
            </a:r>
            <a:r>
              <a:rPr lang="en-US" sz="2800" b="1" dirty="0" smtClean="0">
                <a:solidFill>
                  <a:srgbClr val="FFFF00"/>
                </a:solidFill>
              </a:rPr>
              <a:t>.(–1001)  &gt;  </a:t>
            </a:r>
            <a:r>
              <a:rPr lang="en-US" sz="2800" b="1" dirty="0" smtClean="0">
                <a:solidFill>
                  <a:schemeClr val="bg1"/>
                </a:solidFill>
              </a:rPr>
              <a:t>3</a:t>
            </a:r>
            <a:r>
              <a:rPr lang="en-US" sz="2800" b="1" dirty="0" smtClean="0">
                <a:solidFill>
                  <a:srgbClr val="FFFF00"/>
                </a:solidFill>
              </a:rPr>
              <a:t>.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smtClean="0">
                <a:solidFill>
                  <a:srgbClr val="FFFF00"/>
                </a:solidFill>
              </a:rPr>
              <a:t>(–1001)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5298129" y="5703738"/>
            <a:ext cx="43584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(– 2) </a:t>
            </a:r>
            <a:r>
              <a:rPr lang="en-US" sz="2800" b="1" dirty="0" smtClean="0">
                <a:solidFill>
                  <a:srgbClr val="FFFF00"/>
                </a:solidFill>
              </a:rPr>
              <a:t>. c &gt; </a:t>
            </a:r>
            <a:r>
              <a:rPr lang="en-US" sz="2800" b="1" dirty="0" smtClean="0">
                <a:solidFill>
                  <a:schemeClr val="bg1"/>
                </a:solidFill>
              </a:rPr>
              <a:t>3 </a:t>
            </a:r>
            <a:r>
              <a:rPr lang="en-US" sz="2800" b="1" dirty="0" smtClean="0">
                <a:solidFill>
                  <a:srgbClr val="FFFF00"/>
                </a:solidFill>
              </a:rPr>
              <a:t>. c   ( c &lt; 0 )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6398077" y="5141667"/>
            <a:ext cx="484539" cy="4099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11934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23" grpId="0"/>
      <p:bldP spid="24" grpId="0" animBg="1"/>
      <p:bldP spid="40" grpId="0"/>
      <p:bldP spid="41" grpId="0"/>
      <p:bldP spid="48" grpId="0"/>
      <p:bldP spid="55" grpId="0"/>
      <p:bldP spid="56" grpId="0"/>
      <p:bldP spid="57" grpId="0" animBg="1"/>
      <p:bldP spid="58" grpId="0" animBg="1"/>
      <p:bldP spid="59" grpId="0" animBg="1"/>
      <p:bldP spid="60" grpId="0" animBg="1"/>
      <p:bldP spid="61" grpId="0" animBg="1"/>
      <p:bldP spid="61" grpId="1" animBg="1"/>
      <p:bldP spid="62" grpId="0" animBg="1"/>
      <p:bldP spid="62" grpId="1" animBg="1"/>
      <p:bldP spid="54" grpId="0"/>
      <p:bldP spid="64" grpId="0"/>
      <p:bldP spid="65" grpId="0" animBg="1"/>
      <p:bldP spid="6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 Box 120"/>
          <p:cNvSpPr txBox="1">
            <a:spLocks noChangeArrowheads="1"/>
          </p:cNvSpPr>
          <p:nvPr/>
        </p:nvSpPr>
        <p:spPr bwMode="auto">
          <a:xfrm>
            <a:off x="5411878" y="2534371"/>
            <a:ext cx="1066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3894803" y="3139002"/>
            <a:ext cx="4442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751102" y="1137673"/>
            <a:ext cx="47975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Với 3 số a; b; c mà </a:t>
            </a:r>
            <a:r>
              <a:rPr lang="en-US" sz="2800" b="1" dirty="0" smtClean="0">
                <a:solidFill>
                  <a:srgbClr val="FFC000"/>
                </a:solidFill>
              </a:rPr>
              <a:t>c </a:t>
            </a:r>
            <a:r>
              <a:rPr lang="en-US" sz="2800" b="1" dirty="0">
                <a:solidFill>
                  <a:srgbClr val="FFC000"/>
                </a:solidFill>
              </a:rPr>
              <a:t>&lt;</a:t>
            </a:r>
            <a:r>
              <a:rPr lang="en-US" sz="2800" b="1" dirty="0" smtClean="0">
                <a:solidFill>
                  <a:srgbClr val="FFC000"/>
                </a:solidFill>
              </a:rPr>
              <a:t> 0 </a:t>
            </a:r>
            <a:r>
              <a:rPr lang="en-US" sz="2800" dirty="0" smtClean="0"/>
              <a:t>ta có</a:t>
            </a:r>
            <a:endParaRPr lang="en-US" sz="2800" dirty="0"/>
          </a:p>
        </p:txBody>
      </p:sp>
      <p:sp>
        <p:nvSpPr>
          <p:cNvPr id="15" name="Rectangle 14"/>
          <p:cNvSpPr/>
          <p:nvPr/>
        </p:nvSpPr>
        <p:spPr>
          <a:xfrm>
            <a:off x="6998952" y="1689645"/>
            <a:ext cx="36437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 a &lt; b thì ac &gt; 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bc</a:t>
            </a:r>
          </a:p>
          <a:p>
            <a:pPr fontAlgn="base"/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 a &gt; b thì ac &lt; bc        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961326" y="2825583"/>
            <a:ext cx="405303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 a ≤ b thì ac ≥ 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bc</a:t>
            </a:r>
          </a:p>
          <a:p>
            <a:pPr fontAlgn="base"/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≥ b thì ac ≤ 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bc        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780578"/>
              </p:ext>
            </p:extLst>
          </p:nvPr>
        </p:nvGraphicFramePr>
        <p:xfrm>
          <a:off x="6293072" y="3930463"/>
          <a:ext cx="5513432" cy="2463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13432">
                  <a:extLst>
                    <a:ext uri="{9D8B030D-6E8A-4147-A177-3AD203B41FA5}">
                      <a16:colId xmlns:a16="http://schemas.microsoft.com/office/drawing/2014/main" val="2426705149"/>
                    </a:ext>
                  </a:extLst>
                </a:gridCol>
              </a:tblGrid>
              <a:tr h="246382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5084788"/>
                  </a:ext>
                </a:extLst>
              </a:tr>
            </a:tbl>
          </a:graphicData>
        </a:graphic>
      </p:graphicFrame>
      <p:sp>
        <p:nvSpPr>
          <p:cNvPr id="18" name="Rectangle 17"/>
          <p:cNvSpPr/>
          <p:nvPr/>
        </p:nvSpPr>
        <p:spPr>
          <a:xfrm>
            <a:off x="6393149" y="3982522"/>
            <a:ext cx="5513431" cy="2138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lnSpc>
                <a:spcPct val="115000"/>
              </a:lnSpc>
              <a:spcBef>
                <a:spcPts val="455"/>
              </a:spcBef>
              <a:spcAft>
                <a:spcPts val="0"/>
              </a:spcAft>
            </a:pPr>
            <a:r>
              <a:rPr lang="vi-VN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vi-VN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 </a:t>
            </a: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 </a:t>
            </a:r>
            <a:r>
              <a:rPr lang="vi-VN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vi-VN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vế của  bất đẳng thức </a:t>
            </a:r>
            <a:r>
              <a:rPr lang="vi-VN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 </a:t>
            </a:r>
            <a:r>
              <a:rPr lang="vi-VN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vi-VN" sz="28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 được </a:t>
            </a:r>
            <a:endParaRPr lang="en-US" sz="2800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>
              <a:lnSpc>
                <a:spcPct val="115000"/>
              </a:lnSpc>
              <a:spcBef>
                <a:spcPts val="455"/>
              </a:spcBef>
              <a:spcAft>
                <a:spcPts val="0"/>
              </a:spcAft>
            </a:pPr>
            <a:r>
              <a:rPr lang="vi-VN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bất </a:t>
            </a:r>
            <a:r>
              <a:rPr lang="vi-VN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đẳng thức mới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ngược</a:t>
            </a:r>
            <a:r>
              <a:rPr lang="vi-VN" sz="28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chiều </a:t>
            </a:r>
            <a:r>
              <a:rPr lang="vi-VN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 bất đẳng thứ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vi-VN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 cho.</a:t>
            </a:r>
            <a:endParaRPr lang="en-US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113087" y="1166425"/>
            <a:ext cx="15401" cy="5341605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68533" y="1166425"/>
            <a:ext cx="47975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Với 3 số a; b; c mà </a:t>
            </a:r>
            <a:r>
              <a:rPr lang="en-US" sz="2800" b="1" dirty="0" smtClean="0">
                <a:solidFill>
                  <a:srgbClr val="FFC000"/>
                </a:solidFill>
              </a:rPr>
              <a:t>c </a:t>
            </a:r>
            <a:r>
              <a:rPr lang="en-US" sz="2800" b="1" dirty="0">
                <a:solidFill>
                  <a:srgbClr val="FFC000"/>
                </a:solidFill>
              </a:rPr>
              <a:t>&gt;</a:t>
            </a:r>
            <a:r>
              <a:rPr lang="en-US" sz="2800" b="1" dirty="0" smtClean="0">
                <a:solidFill>
                  <a:srgbClr val="FFC000"/>
                </a:solidFill>
              </a:rPr>
              <a:t> 0 </a:t>
            </a:r>
            <a:r>
              <a:rPr lang="en-US" sz="2800" dirty="0" smtClean="0"/>
              <a:t>ta có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1116383" y="1718397"/>
            <a:ext cx="36437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 a &lt; b thì ac &lt; 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bc</a:t>
            </a:r>
          </a:p>
          <a:p>
            <a:pPr fontAlgn="base"/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&gt; b thì ac &gt; 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bc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78758" y="2854335"/>
            <a:ext cx="39283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 a ≤ b thì ac ≤ 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bc         </a:t>
            </a:r>
          </a:p>
          <a:p>
            <a:pPr fontAlgn="base"/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≥ b thì ac ≥ 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3638773"/>
              </p:ext>
            </p:extLst>
          </p:nvPr>
        </p:nvGraphicFramePr>
        <p:xfrm>
          <a:off x="431846" y="3930463"/>
          <a:ext cx="5513432" cy="2463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13432">
                  <a:extLst>
                    <a:ext uri="{9D8B030D-6E8A-4147-A177-3AD203B41FA5}">
                      <a16:colId xmlns:a16="http://schemas.microsoft.com/office/drawing/2014/main" val="2426705149"/>
                    </a:ext>
                  </a:extLst>
                </a:gridCol>
              </a:tblGrid>
              <a:tr h="246382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5084788"/>
                  </a:ext>
                </a:extLst>
              </a:tr>
            </a:tbl>
          </a:graphicData>
        </a:graphic>
      </p:graphicFrame>
      <p:sp>
        <p:nvSpPr>
          <p:cNvPr id="16" name="Rectangle 15"/>
          <p:cNvSpPr/>
          <p:nvPr/>
        </p:nvSpPr>
        <p:spPr>
          <a:xfrm>
            <a:off x="602674" y="4014582"/>
            <a:ext cx="5513431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lnSpc>
                <a:spcPct val="115000"/>
              </a:lnSpc>
              <a:spcBef>
                <a:spcPts val="455"/>
              </a:spcBef>
              <a:spcAft>
                <a:spcPts val="0"/>
              </a:spcAft>
            </a:pPr>
            <a:r>
              <a:rPr lang="vi-VN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vi-VN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 </a:t>
            </a: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 </a:t>
            </a:r>
            <a:r>
              <a:rPr lang="vi-VN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vi-VN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vế của  bất đẳng thức </a:t>
            </a:r>
            <a:r>
              <a:rPr lang="vi-VN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 </a:t>
            </a:r>
            <a:r>
              <a:rPr lang="vi-VN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 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vi-VN" sz="28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 được </a:t>
            </a:r>
            <a:r>
              <a:rPr lang="vi-VN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bất </a:t>
            </a:r>
            <a:r>
              <a:rPr lang="vi-VN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đẳng thức mới 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vi-VN" sz="28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chiều </a:t>
            </a:r>
            <a:r>
              <a:rPr lang="vi-VN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 bất đẳng thứ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vi-VN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 cho.</a:t>
            </a:r>
            <a:endParaRPr lang="en-US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85512" y="422253"/>
            <a:ext cx="36263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FFFF00"/>
                </a:solidFill>
              </a:rPr>
              <a:t>Tính chất</a:t>
            </a:r>
            <a:r>
              <a:rPr lang="en-US" sz="2800" dirty="0" smtClean="0"/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2692594453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17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1312035" y="1220629"/>
          <a:ext cx="9452945" cy="3110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6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52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27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0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0027">
                <a:tc>
                  <a:txBody>
                    <a:bodyPr/>
                    <a:lstStyle/>
                    <a:p>
                      <a:endParaRPr lang="en-US" sz="28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/>
                        <a:t>Khẳng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định</a:t>
                      </a:r>
                      <a:endParaRPr lang="en-US" sz="28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/>
                        <a:t>Đúng</a:t>
                      </a:r>
                      <a:endParaRPr lang="en-US" sz="28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/>
                        <a:t>Sai</a:t>
                      </a:r>
                      <a:endParaRPr lang="en-US" sz="28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88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2800" b="0" dirty="0" smtClean="0"/>
                        <a:t>1</a:t>
                      </a:r>
                      <a:endParaRPr lang="en-US" sz="28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48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800" b="0" dirty="0" smtClean="0"/>
                        <a:t>2</a:t>
                      </a:r>
                      <a:endParaRPr lang="en-US" sz="28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8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8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71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8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8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944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800" dirty="0" smtClean="0"/>
                        <a:t>4</a:t>
                      </a:r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32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32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69457" y="441818"/>
            <a:ext cx="8515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solidFill>
                  <a:srgbClr val="FFFF00"/>
                </a:solidFill>
              </a:rPr>
              <a:t>Bài 1: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Các khẳng định sau đúng hay sai? Vì </a:t>
            </a:r>
            <a:r>
              <a:rPr lang="en-US" sz="2800" b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940056" y="1868256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X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792116" y="3043612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X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975635" y="2544932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X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/>
          </p:nvPr>
        </p:nvGraphicFramePr>
        <p:xfrm>
          <a:off x="5488219" y="4871499"/>
          <a:ext cx="3586163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757" name="Equation" r:id="rId4" imgW="2019240" imgH="266400" progId="Equation.DSMT4">
                  <p:embed/>
                </p:oleObj>
              </mc:Choice>
              <mc:Fallback>
                <p:oleObj name="Equation" r:id="rId4" imgW="2019240" imgH="266400" progId="Equation.DSMT4">
                  <p:embed/>
                  <p:pic>
                    <p:nvPicPr>
                      <p:cNvPr id="18" name="Object 1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488219" y="4871499"/>
                        <a:ext cx="3586163" cy="474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171463" y="4409903"/>
            <a:ext cx="7593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 (1)  Nhân cả hai vế của bất đẳng thức (1) với 3,5 ta được 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/>
          </p:nvPr>
        </p:nvGraphicFramePr>
        <p:xfrm>
          <a:off x="7967663" y="4475163"/>
          <a:ext cx="1676400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758" name="Equation" r:id="rId6" imgW="952200" imgH="190440" progId="Equation.DSMT4">
                  <p:embed/>
                </p:oleObj>
              </mc:Choice>
              <mc:Fallback>
                <p:oleObj name="Equation" r:id="rId6" imgW="952200" imgH="190440" progId="Equation.DSMT4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967663" y="4475163"/>
                        <a:ext cx="1676400" cy="334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027444" y="4399102"/>
            <a:ext cx="7069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Nhân cả hai vế của bất đẳng thức a &gt; b với </a:t>
            </a:r>
            <a:r>
              <a:rPr lang="en-US" altLang="en-US" sz="24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US" sz="2400" dirty="0">
                <a:solidFill>
                  <a:srgbClr val="FFFF00"/>
                </a:solidFill>
              </a:rPr>
              <a:t>12 ta được</a:t>
            </a:r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/>
          </p:nvPr>
        </p:nvGraphicFramePr>
        <p:xfrm>
          <a:off x="8386586" y="4730014"/>
          <a:ext cx="1679575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759" name="Equation" r:id="rId8" imgW="901440" imgH="444240" progId="Equation.DSMT4">
                  <p:embed/>
                </p:oleObj>
              </mc:Choice>
              <mc:Fallback>
                <p:oleObj name="Equation" r:id="rId8" imgW="901440" imgH="444240" progId="Equation.DSMT4">
                  <p:embed/>
                  <p:pic>
                    <p:nvPicPr>
                      <p:cNvPr id="26" name="Object 25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386586" y="4730014"/>
                        <a:ext cx="1679575" cy="830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2251913" y="1848075"/>
            <a:ext cx="4263483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168" indent="-90168">
              <a:lnSpc>
                <a:spcPct val="115000"/>
              </a:lnSpc>
              <a:spcBef>
                <a:spcPts val="455"/>
              </a:spcBef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15,2).3,5 &gt; (</a:t>
            </a:r>
            <a:r>
              <a:rPr lang="en-US" alt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15,08).3,5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51913" y="2436865"/>
            <a:ext cx="3946914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0168" indent="-90168">
              <a:lnSpc>
                <a:spcPct val="115000"/>
              </a:lnSpc>
              <a:spcBef>
                <a:spcPts val="455"/>
              </a:spcBef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Nếu a &gt; b thì </a:t>
            </a:r>
            <a:r>
              <a:rPr lang="en-US" alt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12a &gt; </a:t>
            </a:r>
            <a:r>
              <a:rPr lang="en-US" alt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12b</a:t>
            </a:r>
          </a:p>
        </p:txBody>
      </p:sp>
      <p:sp>
        <p:nvSpPr>
          <p:cNvPr id="6" name="Rectangle 5"/>
          <p:cNvSpPr/>
          <p:nvPr/>
        </p:nvSpPr>
        <p:spPr>
          <a:xfrm>
            <a:off x="2017668" y="3689501"/>
            <a:ext cx="44742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</a:rPr>
              <a:t>  Cho số thực x bất kì ta có 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251914" y="3062457"/>
            <a:ext cx="42759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Nếu 4a &lt; 60 thì a &lt; 15</a:t>
            </a:r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>
            <p:extLst/>
          </p:nvPr>
        </p:nvGraphicFramePr>
        <p:xfrm>
          <a:off x="8460108" y="5557701"/>
          <a:ext cx="857251" cy="3492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760" name="Equation" r:id="rId10" imgW="469800" imgH="190440" progId="Equation.DSMT4">
                  <p:embed/>
                </p:oleObj>
              </mc:Choice>
              <mc:Fallback>
                <p:oleObj name="Equation" r:id="rId10" imgW="469800" imgH="190440" progId="Equation.DSMT4">
                  <p:embed/>
                  <p:pic>
                    <p:nvPicPr>
                      <p:cNvPr id="34" name="Object 33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460108" y="5557701"/>
                        <a:ext cx="857251" cy="3492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1401457" y="4877079"/>
            <a:ext cx="7824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Nhân cả hai vế của bất đẳng thức 4a &lt; 60 với     ta được  </a:t>
            </a: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/>
          </p:nvPr>
        </p:nvGraphicFramePr>
        <p:xfrm>
          <a:off x="6038507" y="3733801"/>
          <a:ext cx="1973923" cy="4478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761" name="Equation" r:id="rId12" imgW="952200" imgH="215640" progId="Equation.DSMT4">
                  <p:embed/>
                </p:oleObj>
              </mc:Choice>
              <mc:Fallback>
                <p:oleObj name="Equation" r:id="rId12" imgW="952200" imgH="215640" progId="Equation.DSMT4">
                  <p:embed/>
                  <p:pic>
                    <p:nvPicPr>
                      <p:cNvPr id="28" name="Object 27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038507" y="3733801"/>
                        <a:ext cx="1973923" cy="4478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/>
          </p:nvPr>
        </p:nvGraphicFramePr>
        <p:xfrm>
          <a:off x="699248" y="4433371"/>
          <a:ext cx="2636837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762" name="Equation" r:id="rId14" imgW="1460160" imgH="266400" progId="Equation.DSMT4">
                  <p:embed/>
                </p:oleObj>
              </mc:Choice>
              <mc:Fallback>
                <p:oleObj name="Equation" r:id="rId14" imgW="1460160" imgH="266400" progId="Equation.DSMT4">
                  <p:embed/>
                  <p:pic>
                    <p:nvPicPr>
                      <p:cNvPr id="19" name="Object 18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699248" y="4433371"/>
                        <a:ext cx="2636837" cy="481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7832850" y="5485670"/>
            <a:ext cx="896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hay </a:t>
            </a:r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>
            <p:extLst/>
          </p:nvPr>
        </p:nvGraphicFramePr>
        <p:xfrm>
          <a:off x="7032017" y="4717953"/>
          <a:ext cx="301625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763" name="Equation" r:id="rId16" imgW="164880" imgH="444240" progId="Equation.DSMT4">
                  <p:embed/>
                </p:oleObj>
              </mc:Choice>
              <mc:Fallback>
                <p:oleObj name="Equation" r:id="rId16" imgW="164880" imgH="444240" progId="Equation.DSMT4">
                  <p:embed/>
                  <p:pic>
                    <p:nvPicPr>
                      <p:cNvPr id="30" name="Object 29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7032017" y="4717953"/>
                        <a:ext cx="301625" cy="814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7935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  <p:bldP spid="12" grpId="0"/>
      <p:bldP spid="20" grpId="0"/>
      <p:bldP spid="20" grpId="1"/>
      <p:bldP spid="23" grpId="0"/>
      <p:bldP spid="23" grpId="1"/>
      <p:bldP spid="15" grpId="0"/>
      <p:bldP spid="17" grpId="0"/>
      <p:bldP spid="6" grpId="0"/>
      <p:bldP spid="7" grpId="0"/>
      <p:bldP spid="35" grpId="0"/>
      <p:bldP spid="35" grpId="1"/>
      <p:bldP spid="27" grpId="0"/>
      <p:bldP spid="27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1312035" y="1220629"/>
          <a:ext cx="9452945" cy="3110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6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52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27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0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0027">
                <a:tc>
                  <a:txBody>
                    <a:bodyPr/>
                    <a:lstStyle/>
                    <a:p>
                      <a:endParaRPr lang="en-US" sz="28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/>
                        <a:t>Khẳng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định</a:t>
                      </a:r>
                      <a:endParaRPr lang="en-US" sz="28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/>
                        <a:t>Đúng</a:t>
                      </a:r>
                      <a:endParaRPr lang="en-US" sz="28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/>
                        <a:t>Sai</a:t>
                      </a:r>
                      <a:endParaRPr lang="en-US" sz="28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88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2800" b="0" dirty="0" smtClean="0"/>
                        <a:t>1</a:t>
                      </a:r>
                      <a:endParaRPr lang="en-US" sz="28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48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800" b="0" dirty="0" smtClean="0"/>
                        <a:t>2</a:t>
                      </a:r>
                      <a:endParaRPr lang="en-US" sz="28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8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8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71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8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8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944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800" dirty="0" smtClean="0"/>
                        <a:t>4</a:t>
                      </a:r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32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32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69457" y="441818"/>
            <a:ext cx="82937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solidFill>
                  <a:srgbClr val="FFFF00"/>
                </a:solidFill>
              </a:rPr>
              <a:t>Bài 1: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Các khẳng định sau đúng hay sai? Vì </a:t>
            </a:r>
            <a:r>
              <a:rPr lang="en-US" sz="2800" b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940056" y="1868256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X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792116" y="3043612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X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975635" y="2544932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X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940056" y="3720278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X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312036" y="5348824"/>
            <a:ext cx="6695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Nhân cả </a:t>
            </a:r>
            <a:r>
              <a:rPr lang="en-US" sz="2400" dirty="0">
                <a:solidFill>
                  <a:srgbClr val="FFFF00"/>
                </a:solidFill>
              </a:rPr>
              <a:t>hai vế của bất đẳng thức </a:t>
            </a:r>
            <a:r>
              <a:rPr lang="en-US" sz="2400" dirty="0" smtClean="0">
                <a:solidFill>
                  <a:srgbClr val="FFFF00"/>
                </a:solidFill>
              </a:rPr>
              <a:t>(*) với       ta </a:t>
            </a:r>
            <a:r>
              <a:rPr lang="en-US" sz="2400" dirty="0">
                <a:solidFill>
                  <a:srgbClr val="FFFF00"/>
                </a:solidFill>
              </a:rPr>
              <a:t>được 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3099720"/>
              </p:ext>
            </p:extLst>
          </p:nvPr>
        </p:nvGraphicFramePr>
        <p:xfrm>
          <a:off x="9347426" y="5014847"/>
          <a:ext cx="1519239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665" name="Equation" r:id="rId4" imgW="863280" imgH="266400" progId="Equation.DSMT4">
                  <p:embed/>
                </p:oleObj>
              </mc:Choice>
              <mc:Fallback>
                <p:oleObj name="Equation" r:id="rId4" imgW="863280" imgH="266400" progId="Equation.DSMT4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347426" y="5014847"/>
                        <a:ext cx="1519239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2251913" y="1848075"/>
            <a:ext cx="4263483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168" indent="-90168">
              <a:lnSpc>
                <a:spcPct val="115000"/>
              </a:lnSpc>
              <a:spcBef>
                <a:spcPts val="455"/>
              </a:spcBef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15,2).3,5 &gt; (</a:t>
            </a:r>
            <a:r>
              <a:rPr lang="en-US" alt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15,08).3,5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51913" y="2436865"/>
            <a:ext cx="3946914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0168" indent="-90168">
              <a:lnSpc>
                <a:spcPct val="115000"/>
              </a:lnSpc>
              <a:spcBef>
                <a:spcPts val="455"/>
              </a:spcBef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Nếu a &gt; b thì </a:t>
            </a:r>
            <a:r>
              <a:rPr lang="en-US" alt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12a &gt; </a:t>
            </a:r>
            <a:r>
              <a:rPr lang="en-US" alt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12b</a:t>
            </a:r>
          </a:p>
        </p:txBody>
      </p:sp>
      <p:sp>
        <p:nvSpPr>
          <p:cNvPr id="6" name="Rectangle 5"/>
          <p:cNvSpPr/>
          <p:nvPr/>
        </p:nvSpPr>
        <p:spPr>
          <a:xfrm>
            <a:off x="2017668" y="3689501"/>
            <a:ext cx="44742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</a:rPr>
              <a:t>  Cho số thực x bất kì ta có 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251914" y="3062457"/>
            <a:ext cx="42759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Nếu 4a &lt; 60 thì a &lt; 15</a:t>
            </a: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/>
          </p:nvPr>
        </p:nvGraphicFramePr>
        <p:xfrm>
          <a:off x="5994401" y="3737724"/>
          <a:ext cx="1828800" cy="4149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666" name="Equation" r:id="rId6" imgW="952200" imgH="215640" progId="Equation.DSMT4">
                  <p:embed/>
                </p:oleObj>
              </mc:Choice>
              <mc:Fallback>
                <p:oleObj name="Equation" r:id="rId6" imgW="952200" imgH="215640" progId="Equation.DSMT4">
                  <p:embed/>
                  <p:pic>
                    <p:nvPicPr>
                      <p:cNvPr id="28" name="Object 2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994401" y="3737724"/>
                        <a:ext cx="1828800" cy="4149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1353379"/>
              </p:ext>
            </p:extLst>
          </p:nvPr>
        </p:nvGraphicFramePr>
        <p:xfrm>
          <a:off x="7823201" y="5182017"/>
          <a:ext cx="1830387" cy="81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667" name="Equation" r:id="rId8" imgW="1002960" imgH="444240" progId="Equation.DSMT4">
                  <p:embed/>
                </p:oleObj>
              </mc:Choice>
              <mc:Fallback>
                <p:oleObj name="Equation" r:id="rId8" imgW="1002960" imgH="44424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823201" y="5182017"/>
                        <a:ext cx="1830387" cy="814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1318382" y="4570770"/>
            <a:ext cx="7714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Cộng 1 vào </a:t>
            </a:r>
            <a:r>
              <a:rPr lang="en-US" sz="2400" dirty="0">
                <a:solidFill>
                  <a:srgbClr val="FFFF00"/>
                </a:solidFill>
              </a:rPr>
              <a:t>hai vế của bất đẳng thức </a:t>
            </a:r>
            <a:r>
              <a:rPr lang="en-US" sz="2400" dirty="0" smtClean="0">
                <a:solidFill>
                  <a:srgbClr val="FFFF00"/>
                </a:solidFill>
              </a:rPr>
              <a:t>                        ta </a:t>
            </a:r>
            <a:r>
              <a:rPr lang="en-US" sz="2400" dirty="0">
                <a:solidFill>
                  <a:srgbClr val="FFFF00"/>
                </a:solidFill>
              </a:rPr>
              <a:t>được </a:t>
            </a:r>
          </a:p>
        </p:txBody>
      </p: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0441770"/>
              </p:ext>
            </p:extLst>
          </p:nvPr>
        </p:nvGraphicFramePr>
        <p:xfrm>
          <a:off x="5894983" y="4545269"/>
          <a:ext cx="1782763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668" name="Equation" r:id="rId10" imgW="977760" imgH="215640" progId="Equation.DSMT4">
                  <p:embed/>
                </p:oleObj>
              </mc:Choice>
              <mc:Fallback>
                <p:oleObj name="Equation" r:id="rId10" imgW="977760" imgH="215640" progId="Equation.DSMT4">
                  <p:embed/>
                  <p:pic>
                    <p:nvPicPr>
                      <p:cNvPr id="32" name="Object 31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894983" y="4545269"/>
                        <a:ext cx="1782763" cy="396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6786365" y="5957458"/>
            <a:ext cx="60331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Ta được            là </a:t>
            </a:r>
            <a:r>
              <a:rPr lang="en-US" sz="2400" dirty="0">
                <a:solidFill>
                  <a:srgbClr val="FFFF00"/>
                </a:solidFill>
              </a:rPr>
              <a:t>bất đẳng thức </a:t>
            </a:r>
            <a:r>
              <a:rPr lang="en-US" sz="2400" dirty="0" smtClean="0">
                <a:solidFill>
                  <a:srgbClr val="FFFF00"/>
                </a:solidFill>
              </a:rPr>
              <a:t>sai           </a:t>
            </a:r>
            <a:endParaRPr lang="en-US" sz="2400" dirty="0">
              <a:solidFill>
                <a:srgbClr val="FFFF00"/>
              </a:solidFill>
            </a:endParaRP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6378157"/>
              </p:ext>
            </p:extLst>
          </p:nvPr>
        </p:nvGraphicFramePr>
        <p:xfrm>
          <a:off x="7881143" y="5943018"/>
          <a:ext cx="857251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669" name="Equation" r:id="rId12" imgW="469800" imgH="215640" progId="Equation.DSMT4">
                  <p:embed/>
                </p:oleObj>
              </mc:Choice>
              <mc:Fallback>
                <p:oleObj name="Equation" r:id="rId12" imgW="469800" imgH="21564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881143" y="5943018"/>
                        <a:ext cx="857251" cy="395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3282741"/>
              </p:ext>
            </p:extLst>
          </p:nvPr>
        </p:nvGraphicFramePr>
        <p:xfrm>
          <a:off x="6401630" y="5180093"/>
          <a:ext cx="449900" cy="7888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670" name="Equation" r:id="rId14" imgW="253800" imgH="444240" progId="Equation.DSMT4">
                  <p:embed/>
                </p:oleObj>
              </mc:Choice>
              <mc:Fallback>
                <p:oleObj name="Equation" r:id="rId14" imgW="253800" imgH="44424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6401630" y="5180093"/>
                        <a:ext cx="449900" cy="7888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9062418"/>
              </p:ext>
            </p:extLst>
          </p:nvPr>
        </p:nvGraphicFramePr>
        <p:xfrm>
          <a:off x="8670313" y="4544570"/>
          <a:ext cx="2638425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671" name="Equation" r:id="rId16" imgW="1447560" imgH="215640" progId="Equation.DSMT4">
                  <p:embed/>
                </p:oleObj>
              </mc:Choice>
              <mc:Fallback>
                <p:oleObj name="Equation" r:id="rId16" imgW="1447560" imgH="215640" progId="Equation.DSMT4">
                  <p:embed/>
                  <p:pic>
                    <p:nvPicPr>
                      <p:cNvPr id="25" name="Object 24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8670313" y="4544570"/>
                        <a:ext cx="2638425" cy="396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8670313" y="4989191"/>
            <a:ext cx="7747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hay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913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  <p:bldP spid="12" grpId="0"/>
      <p:bldP spid="16" grpId="0"/>
      <p:bldP spid="20" grpId="0"/>
      <p:bldP spid="20" grpId="1"/>
      <p:bldP spid="20" grpId="2"/>
      <p:bldP spid="15" grpId="0"/>
      <p:bldP spid="17" grpId="0"/>
      <p:bldP spid="6" grpId="0"/>
      <p:bldP spid="7" grpId="0"/>
      <p:bldP spid="29" grpId="0"/>
      <p:bldP spid="29" grpId="1"/>
      <p:bldP spid="22" grpId="0"/>
      <p:bldP spid="22" grpId="1"/>
      <p:bldP spid="30" grpId="0"/>
      <p:bldP spid="30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1117600" y="1041400"/>
            <a:ext cx="10563579" cy="396240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Rectangle 9"/>
          <p:cNvSpPr/>
          <p:nvPr/>
        </p:nvSpPr>
        <p:spPr>
          <a:xfrm>
            <a:off x="2133600" y="1674746"/>
            <a:ext cx="9107055" cy="113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 chia cả hai vế của bất đẳng thức cho 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 một </a:t>
            </a:r>
            <a:r>
              <a:rPr lang="en-US" sz="2400" b="1" dirty="0" smtClean="0">
                <a:solidFill>
                  <a:srgbClr val="FF66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 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dương </a:t>
            </a:r>
            <a:endParaRPr lang="en-US" sz="2400" b="1" dirty="0" smtClean="0">
              <a:solidFill>
                <a:srgbClr val="FF66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 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 bất đẳng thức mới 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 chiều 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 bất đẳng thức đã 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cho.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33600" y="3022600"/>
            <a:ext cx="89591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chia</a:t>
            </a:r>
            <a:r>
              <a:rPr lang="vi-VN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 </a:t>
            </a:r>
            <a:r>
              <a:rPr lang="vi-VN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vi-VN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vế của  bất đẳng thức 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 một </a:t>
            </a:r>
            <a:r>
              <a:rPr lang="vi-VN" sz="2400" b="1" dirty="0" smtClean="0">
                <a:solidFill>
                  <a:srgbClr val="FF66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 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vi-VN" sz="2400" b="1" dirty="0">
                <a:solidFill>
                  <a:srgbClr val="FF66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vi-VN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 bất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đẳng thức mới </a:t>
            </a: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ngược</a:t>
            </a:r>
            <a:r>
              <a:rPr lang="vi-VN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chiều </a:t>
            </a:r>
            <a:r>
              <a:rPr lang="vi-VN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 bất đẳng thứ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vi-VN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 cho.</a:t>
            </a:r>
            <a:endParaRPr lang="en-US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441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2884711" y="2239947"/>
            <a:ext cx="6096000" cy="866776"/>
            <a:chOff x="816" y="912"/>
            <a:chExt cx="3840" cy="546"/>
          </a:xfrm>
        </p:grpSpPr>
        <p:sp>
          <p:nvSpPr>
            <p:cNvPr id="3" name="Text Box 14"/>
            <p:cNvSpPr txBox="1">
              <a:spLocks noChangeArrowheads="1"/>
            </p:cNvSpPr>
            <p:nvPr/>
          </p:nvSpPr>
          <p:spPr bwMode="auto">
            <a:xfrm>
              <a:off x="2400" y="1051"/>
              <a:ext cx="336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3600" dirty="0">
                  <a:solidFill>
                    <a:srgbClr val="FFC000"/>
                  </a:solidFill>
                  <a:latin typeface="+mj-lt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4" name="Text Box 15"/>
            <p:cNvSpPr txBox="1">
              <a:spLocks noChangeArrowheads="1"/>
            </p:cNvSpPr>
            <p:nvPr/>
          </p:nvSpPr>
          <p:spPr bwMode="auto">
            <a:xfrm>
              <a:off x="1536" y="1027"/>
              <a:ext cx="517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3600" dirty="0">
                  <a:solidFill>
                    <a:srgbClr val="FFC000"/>
                  </a:solidFill>
                  <a:latin typeface="+mj-lt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5" name="Line 16"/>
            <p:cNvSpPr>
              <a:spLocks noChangeShapeType="1"/>
            </p:cNvSpPr>
            <p:nvPr/>
          </p:nvSpPr>
          <p:spPr bwMode="auto">
            <a:xfrm>
              <a:off x="816" y="1008"/>
              <a:ext cx="3840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FFC000"/>
                </a:solidFill>
              </a:endParaRPr>
            </a:p>
          </p:txBody>
        </p:sp>
        <p:sp>
          <p:nvSpPr>
            <p:cNvPr id="6" name="Line 17"/>
            <p:cNvSpPr>
              <a:spLocks noChangeShapeType="1"/>
            </p:cNvSpPr>
            <p:nvPr/>
          </p:nvSpPr>
          <p:spPr bwMode="auto">
            <a:xfrm>
              <a:off x="1728" y="91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FFC000"/>
                </a:solidFill>
              </a:endParaRPr>
            </a:p>
          </p:txBody>
        </p:sp>
        <p:sp>
          <p:nvSpPr>
            <p:cNvPr id="7" name="Line 18"/>
            <p:cNvSpPr>
              <a:spLocks noChangeShapeType="1"/>
            </p:cNvSpPr>
            <p:nvPr/>
          </p:nvSpPr>
          <p:spPr bwMode="auto">
            <a:xfrm>
              <a:off x="2496" y="91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FFC000"/>
                </a:solidFill>
              </a:endParaRPr>
            </a:p>
          </p:txBody>
        </p:sp>
        <p:sp>
          <p:nvSpPr>
            <p:cNvPr id="8" name="Line 19"/>
            <p:cNvSpPr>
              <a:spLocks noChangeShapeType="1"/>
            </p:cNvSpPr>
            <p:nvPr/>
          </p:nvSpPr>
          <p:spPr bwMode="auto">
            <a:xfrm>
              <a:off x="3696" y="91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FFC000"/>
                </a:solidFill>
              </a:endParaRPr>
            </a:p>
          </p:txBody>
        </p:sp>
        <p:sp>
          <p:nvSpPr>
            <p:cNvPr id="9" name="Text Box 20"/>
            <p:cNvSpPr txBox="1">
              <a:spLocks noChangeArrowheads="1"/>
            </p:cNvSpPr>
            <p:nvPr/>
          </p:nvSpPr>
          <p:spPr bwMode="auto">
            <a:xfrm>
              <a:off x="3600" y="1027"/>
              <a:ext cx="356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3600" dirty="0">
                  <a:solidFill>
                    <a:srgbClr val="FFC000"/>
                  </a:solidFill>
                  <a:latin typeface="+mj-lt"/>
                  <a:cs typeface="Arial" panose="020B0604020202020204" pitchFamily="34" charset="0"/>
                </a:rPr>
                <a:t>c</a:t>
              </a:r>
            </a:p>
          </p:txBody>
        </p:sp>
      </p:grpSp>
      <p:sp>
        <p:nvSpPr>
          <p:cNvPr id="10" name="Text Box 21"/>
          <p:cNvSpPr txBox="1">
            <a:spLocks noChangeArrowheads="1"/>
          </p:cNvSpPr>
          <p:nvPr/>
        </p:nvSpPr>
        <p:spPr bwMode="auto">
          <a:xfrm>
            <a:off x="2656111" y="1401745"/>
            <a:ext cx="6705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 err="1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Nếu</a:t>
            </a:r>
            <a:r>
              <a:rPr lang="en-US" altLang="en-US" sz="32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US" altLang="en-US" sz="3200" b="1" dirty="0">
                <a:solidFill>
                  <a:srgbClr val="FFC000"/>
                </a:solidFill>
                <a:latin typeface="+mn-lt"/>
                <a:cs typeface="Arial" panose="020B0604020202020204" pitchFamily="34" charset="0"/>
              </a:rPr>
              <a:t>a &lt; b </a:t>
            </a:r>
            <a:r>
              <a:rPr lang="en-US" altLang="en-US" sz="3200" b="1" dirty="0" err="1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và</a:t>
            </a:r>
            <a:r>
              <a:rPr lang="en-US" altLang="en-US" sz="32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US" altLang="en-US" sz="3200" b="1" dirty="0">
                <a:solidFill>
                  <a:srgbClr val="FFC000"/>
                </a:solidFill>
                <a:latin typeface="+mn-lt"/>
                <a:cs typeface="Arial" panose="020B0604020202020204" pitchFamily="34" charset="0"/>
              </a:rPr>
              <a:t>b &lt; c </a:t>
            </a:r>
            <a:r>
              <a:rPr lang="en-US" altLang="en-US" sz="3200" b="1" dirty="0" err="1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thì</a:t>
            </a:r>
            <a:r>
              <a:rPr lang="en-US" altLang="en-US" sz="32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US" altLang="en-US" sz="3200" b="1" dirty="0">
                <a:solidFill>
                  <a:srgbClr val="FFC000"/>
                </a:solidFill>
                <a:latin typeface="+mn-lt"/>
                <a:cs typeface="Arial" panose="020B0604020202020204" pitchFamily="34" charset="0"/>
              </a:rPr>
              <a:t>a &lt; c </a:t>
            </a:r>
          </a:p>
        </p:txBody>
      </p:sp>
      <p:sp>
        <p:nvSpPr>
          <p:cNvPr id="12" name="AutoShape 24"/>
          <p:cNvSpPr>
            <a:spLocks noChangeArrowheads="1"/>
          </p:cNvSpPr>
          <p:nvPr/>
        </p:nvSpPr>
        <p:spPr bwMode="auto">
          <a:xfrm>
            <a:off x="1195754" y="3285813"/>
            <a:ext cx="9820591" cy="1156129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  T­ương tự, các thứ tự lớn hơn (&gt;), nhỏ hơn hoặc bằng( ≤ ), </a:t>
            </a:r>
          </a:p>
          <a:p>
            <a:pPr algn="ctr" eaLnBrk="1" hangingPunct="1"/>
            <a:r>
              <a:rPr lang="en-US" altLang="en-US" sz="28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lớn hơn hoặc bằng ( ≥ ) cũng có tính chất bắc cầu.</a:t>
            </a:r>
          </a:p>
        </p:txBody>
      </p:sp>
      <p:sp>
        <p:nvSpPr>
          <p:cNvPr id="13" name="Text Box 27"/>
          <p:cNvSpPr txBox="1">
            <a:spLocks noChangeArrowheads="1"/>
          </p:cNvSpPr>
          <p:nvPr/>
        </p:nvSpPr>
        <p:spPr bwMode="auto">
          <a:xfrm>
            <a:off x="1524000" y="685800"/>
            <a:ext cx="7543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 smtClean="0">
                <a:solidFill>
                  <a:srgbClr val="FFFF00"/>
                </a:solidFill>
                <a:latin typeface=".VnTime" panose="020B7200000000000000" pitchFamily="34" charset="0"/>
              </a:rPr>
              <a:t>2. </a:t>
            </a:r>
            <a:r>
              <a:rPr lang="en-US" altLang="en-US" sz="2800" b="1" u="sng" dirty="0" err="1">
                <a:solidFill>
                  <a:srgbClr val="FFFF00"/>
                </a:solidFill>
                <a:latin typeface=".VnTime" panose="020B7200000000000000" pitchFamily="34" charset="0"/>
              </a:rPr>
              <a:t>TÝnh</a:t>
            </a:r>
            <a:r>
              <a:rPr lang="en-US" altLang="en-US" sz="2800" b="1" u="sng" dirty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800" b="1" u="sng" dirty="0" err="1">
                <a:solidFill>
                  <a:srgbClr val="FFFF00"/>
                </a:solidFill>
                <a:latin typeface=".VnTime" panose="020B7200000000000000" pitchFamily="34" charset="0"/>
              </a:rPr>
              <a:t>chÊt</a:t>
            </a:r>
            <a:r>
              <a:rPr lang="en-US" altLang="en-US" sz="2800" b="1" u="sng" dirty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800" b="1" u="sng" dirty="0" err="1">
                <a:solidFill>
                  <a:srgbClr val="FFFF00"/>
                </a:solidFill>
                <a:latin typeface="+mn-lt"/>
              </a:rPr>
              <a:t>bắc</a:t>
            </a:r>
            <a:r>
              <a:rPr lang="en-US" altLang="en-US" sz="2800" b="1" u="sng" dirty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800" b="1" u="sng" dirty="0" err="1">
                <a:solidFill>
                  <a:srgbClr val="FFFF00"/>
                </a:solidFill>
                <a:latin typeface=".VnTime" panose="020B7200000000000000" pitchFamily="34" charset="0"/>
              </a:rPr>
              <a:t>cÇu</a:t>
            </a:r>
            <a:r>
              <a:rPr lang="en-US" altLang="en-US" sz="2800" b="1" u="sng" dirty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800" b="1" u="sng" dirty="0" err="1">
                <a:solidFill>
                  <a:srgbClr val="FFFF00"/>
                </a:solidFill>
                <a:latin typeface=".VnTime" panose="020B7200000000000000" pitchFamily="34" charset="0"/>
              </a:rPr>
              <a:t>cña</a:t>
            </a:r>
            <a:r>
              <a:rPr lang="en-US" altLang="en-US" sz="2800" b="1" u="sng" dirty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800" b="1" u="sng" dirty="0" err="1">
                <a:solidFill>
                  <a:srgbClr val="FFFF00"/>
                </a:solidFill>
                <a:latin typeface=".VnTime" panose="020B7200000000000000" pitchFamily="34" charset="0"/>
              </a:rPr>
              <a:t>thø</a:t>
            </a:r>
            <a:r>
              <a:rPr lang="en-US" altLang="en-US" sz="2800" b="1" u="sng" dirty="0">
                <a:solidFill>
                  <a:srgbClr val="FFFF00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800" b="1" u="sng" dirty="0" err="1">
                <a:solidFill>
                  <a:srgbClr val="FFFF00"/>
                </a:solidFill>
                <a:latin typeface=".VnTime" panose="020B7200000000000000" pitchFamily="34" charset="0"/>
              </a:rPr>
              <a:t>tù</a:t>
            </a:r>
            <a:r>
              <a:rPr lang="en-US" altLang="en-US" sz="2800" b="1" u="sng" dirty="0">
                <a:solidFill>
                  <a:srgbClr val="FFFF00"/>
                </a:solidFill>
                <a:latin typeface=".VnTime" panose="020B7200000000000000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882604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72545" y="879879"/>
            <a:ext cx="69442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âu 1: Cho a &lt; b. Hãy so sánh 5a 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và 5b            </a:t>
            </a:r>
            <a:endParaRPr lang="en-US" altLang="en-US" sz="24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774435" y="852540"/>
            <a:ext cx="141316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u="sng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Bài 2:</a:t>
            </a:r>
            <a:endParaRPr lang="en-US" alt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3072545" y="1394165"/>
            <a:ext cx="66143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Câ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u 2: Cho a &gt; b. Hãy so sánh – 3a + 1 và – 3b + 1 </a:t>
            </a:r>
            <a:endParaRPr lang="en-US" alt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3072544" y="1963129"/>
            <a:ext cx="66561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Câu 3: Cho                                  Hãy so sánh a và b </a:t>
            </a:r>
            <a:endParaRPr lang="en-US" altLang="en-US" sz="24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4629325" y="2006601"/>
          <a:ext cx="2409960" cy="3651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549" name="Equation" r:id="rId3" imgW="1257120" imgH="190440" progId="Equation.DSMT4">
                  <p:embed/>
                </p:oleObj>
              </mc:Choice>
              <mc:Fallback>
                <p:oleObj name="Equation" r:id="rId3" imgW="1257120" imgH="1904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29325" y="2006601"/>
                        <a:ext cx="2409960" cy="3651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509288" y="2412739"/>
            <a:ext cx="15715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>
                <a:solidFill>
                  <a:srgbClr val="FFFF00"/>
                </a:solidFill>
              </a:rPr>
              <a:t>Giải</a:t>
            </a:r>
            <a:r>
              <a:rPr lang="en-US" sz="2800" b="1" u="sng" dirty="0">
                <a:solidFill>
                  <a:srgbClr val="FFFF00"/>
                </a:solidFill>
              </a:rPr>
              <a:t>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5344275" y="3847996"/>
          <a:ext cx="1036637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550" name="Equation" r:id="rId5" imgW="495000" imgH="177480" progId="Equation.DSMT4">
                  <p:embed/>
                </p:oleObj>
              </mc:Choice>
              <mc:Fallback>
                <p:oleObj name="Equation" r:id="rId5" imgW="495000" imgH="17748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4275" y="3847996"/>
                        <a:ext cx="1036637" cy="3794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701636" y="3201667"/>
            <a:ext cx="791094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7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u="sng" dirty="0">
                <a:ea typeface="Calibri" panose="020F0502020204030204" pitchFamily="34" charset="0"/>
                <a:cs typeface="Times New Roman" panose="02020603050405020304" pitchFamily="18" charset="0"/>
              </a:rPr>
              <a:t>Câu 1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: Nhân 5 vào hai vế của bất đẳng thức a &lt; b ta được </a:t>
            </a:r>
            <a:endParaRPr lang="en-US" altLang="en-US" sz="2400" dirty="0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/>
          </p:nvPr>
        </p:nvGraphicFramePr>
        <p:xfrm>
          <a:off x="6293015" y="4786119"/>
          <a:ext cx="1319099" cy="3614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551" name="Equation" r:id="rId7" imgW="660240" imgH="177480" progId="Equation.DSMT4">
                  <p:embed/>
                </p:oleObj>
              </mc:Choice>
              <mc:Fallback>
                <p:oleObj name="Equation" r:id="rId7" imgW="660240" imgH="177480" progId="Equation.DSMT4">
                  <p:embed/>
                  <p:pic>
                    <p:nvPicPr>
                      <p:cNvPr id="1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3015" y="4786119"/>
                        <a:ext cx="1319099" cy="36148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701636" y="4285089"/>
            <a:ext cx="85335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u="sng" dirty="0">
                <a:ea typeface="Calibri" panose="020F0502020204030204" pitchFamily="34" charset="0"/>
                <a:cs typeface="Times New Roman" panose="02020603050405020304" pitchFamily="18" charset="0"/>
              </a:rPr>
              <a:t>Câu 2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: Nhân (–3) vào hai vế của bất đẳng thức a &gt; b ta được </a:t>
            </a:r>
            <a:endParaRPr lang="en-US" altLang="en-US" sz="2400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3576020" y="5152385"/>
            <a:ext cx="74398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Cộng 1 vào hai vế của bất đẳng thức – 3a &lt; – 3b ta được </a:t>
            </a:r>
            <a:endParaRPr lang="en-US" altLang="en-US" sz="2400" dirty="0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/>
          </p:nvPr>
        </p:nvGraphicFramePr>
        <p:xfrm>
          <a:off x="5962651" y="5637214"/>
          <a:ext cx="2133600" cy="412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552" name="Equation" r:id="rId9" imgW="1054080" imgH="203040" progId="Equation.DSMT4">
                  <p:embed/>
                </p:oleObj>
              </mc:Choice>
              <mc:Fallback>
                <p:oleObj name="Equation" r:id="rId9" imgW="1054080" imgH="203040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962651" y="5637214"/>
                        <a:ext cx="2133600" cy="4127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3576021" y="5961902"/>
            <a:ext cx="7563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Vậy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/>
          </p:nvPr>
        </p:nvGraphicFramePr>
        <p:xfrm>
          <a:off x="4381072" y="6049965"/>
          <a:ext cx="2133600" cy="412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553" name="Equation" r:id="rId9" imgW="1054080" imgH="203040" progId="Equation.DSMT4">
                  <p:embed/>
                </p:oleObj>
              </mc:Choice>
              <mc:Fallback>
                <p:oleObj name="Equation" r:id="rId9" imgW="1054080" imgH="203040" progId="Equation.DSMT4">
                  <p:embed/>
                  <p:pic>
                    <p:nvPicPr>
                      <p:cNvPr id="16" name="Object 15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381072" y="6049965"/>
                        <a:ext cx="2133600" cy="4127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774435" y="211519"/>
            <a:ext cx="356984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u="sng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3. Luyện tập</a:t>
            </a:r>
            <a:endParaRPr lang="en-US" altLang="en-US" sz="2800" dirty="0"/>
          </a:p>
        </p:txBody>
      </p:sp>
      <p:sp>
        <p:nvSpPr>
          <p:cNvPr id="22" name="Oval 21"/>
          <p:cNvSpPr/>
          <p:nvPr/>
        </p:nvSpPr>
        <p:spPr>
          <a:xfrm>
            <a:off x="8700656" y="4341128"/>
            <a:ext cx="231121" cy="3495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6799771" y="4810549"/>
            <a:ext cx="281080" cy="3602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962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8" grpId="0"/>
      <p:bldP spid="15" grpId="0"/>
      <p:bldP spid="18" grpId="0"/>
      <p:bldP spid="19" grpId="0"/>
      <p:bldP spid="14" grpId="0"/>
      <p:bldP spid="21" grpId="0"/>
      <p:bldP spid="22" grpId="0" animBg="1"/>
      <p:bldP spid="22" grpId="1" animBg="1"/>
      <p:bldP spid="23" grpId="0" animBg="1"/>
      <p:bldP spid="23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72545" y="852170"/>
            <a:ext cx="52886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Câu 1: Cho a &lt; b. Hãy so sánh 5a  và 5b  </a:t>
            </a:r>
            <a:endParaRPr lang="en-US" altLang="en-US" sz="24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832462" y="476622"/>
            <a:ext cx="10919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u="sng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Bài 2:</a:t>
            </a:r>
            <a:endParaRPr lang="en-US" alt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3072544" y="1366457"/>
            <a:ext cx="66351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Câu 2: Cho a &gt; b. Hãy so sánh  – 3a + 1 và – 3b + 1 </a:t>
            </a:r>
            <a:endParaRPr lang="en-US" alt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3072546" y="1878448"/>
            <a:ext cx="65950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Câu 3: Cho                             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Hãy so sánh  a và b </a:t>
            </a:r>
            <a:endParaRPr lang="en-US" altLang="en-US" sz="24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3014759"/>
              </p:ext>
            </p:extLst>
          </p:nvPr>
        </p:nvGraphicFramePr>
        <p:xfrm>
          <a:off x="4601464" y="1925732"/>
          <a:ext cx="2360503" cy="357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43" name="Equation" r:id="rId3" imgW="1257120" imgH="190440" progId="Equation.DSMT4">
                  <p:embed/>
                </p:oleObj>
              </mc:Choice>
              <mc:Fallback>
                <p:oleObj name="Equation" r:id="rId3" imgW="1257120" imgH="1904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01464" y="1925732"/>
                        <a:ext cx="2360503" cy="3576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509288" y="2606704"/>
            <a:ext cx="15715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>
                <a:solidFill>
                  <a:srgbClr val="FFFF00"/>
                </a:solidFill>
              </a:rPr>
              <a:t>Giải</a:t>
            </a:r>
            <a:r>
              <a:rPr lang="en-US" sz="2800" b="1" u="sng" dirty="0">
                <a:solidFill>
                  <a:srgbClr val="FFFF00"/>
                </a:solidFill>
              </a:rPr>
              <a:t>:</a:t>
            </a: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/>
          </p:nvPr>
        </p:nvGraphicFramePr>
        <p:xfrm>
          <a:off x="3967432" y="3978755"/>
          <a:ext cx="3733800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44" name="Equation" r:id="rId5" imgW="1866600" imgH="203040" progId="Equation.DSMT4">
                  <p:embed/>
                </p:oleObj>
              </mc:Choice>
              <mc:Fallback>
                <p:oleObj name="Equation" r:id="rId5" imgW="1866600" imgH="203040" progId="Equation.DSMT4">
                  <p:embed/>
                  <p:pic>
                    <p:nvPicPr>
                      <p:cNvPr id="24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7432" y="3978755"/>
                        <a:ext cx="3733800" cy="415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2034705" y="2760396"/>
            <a:ext cx="940915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u="sng" dirty="0">
                <a:ea typeface="Calibri" panose="020F0502020204030204" pitchFamily="34" charset="0"/>
                <a:cs typeface="Times New Roman" panose="02020603050405020304" pitchFamily="18" charset="0"/>
              </a:rPr>
              <a:t>Câu 3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:  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Cộng (– 3) vào hai vế của bất đẳng thức                                ta được: </a:t>
            </a:r>
            <a:endParaRPr lang="en-US" altLang="en-US" sz="2400" dirty="0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2034703" y="4412711"/>
            <a:ext cx="839777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7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Chia cả hai 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vế của bất đẳng thức                    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cho (– 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2) ta 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được: </a:t>
            </a:r>
            <a:endParaRPr lang="en-US" altLang="en-US" sz="2400" dirty="0"/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151591"/>
              </p:ext>
            </p:extLst>
          </p:nvPr>
        </p:nvGraphicFramePr>
        <p:xfrm>
          <a:off x="5008563" y="5008563"/>
          <a:ext cx="1627187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45" name="Equation" r:id="rId7" imgW="723600" imgH="393480" progId="Equation.DSMT4">
                  <p:embed/>
                </p:oleObj>
              </mc:Choice>
              <mc:Fallback>
                <p:oleObj name="Equation" r:id="rId7" imgW="723600" imgH="393480" progId="Equation.DSMT4">
                  <p:embed/>
                  <p:pic>
                    <p:nvPicPr>
                      <p:cNvPr id="27" name="Object 2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008563" y="5008563"/>
                        <a:ext cx="1627187" cy="882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/>
          </p:nvPr>
        </p:nvGraphicFramePr>
        <p:xfrm>
          <a:off x="7080849" y="3509997"/>
          <a:ext cx="2271747" cy="3420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46" name="Equation" r:id="rId9" imgW="2150364" imgH="324465" progId="Equation.DSMT4">
                  <p:embed/>
                </p:oleObj>
              </mc:Choice>
              <mc:Fallback>
                <p:oleObj name="Equation" r:id="rId9" imgW="2150364" imgH="324465" progId="Equation.DSMT4">
                  <p:embed/>
                  <p:pic>
                    <p:nvPicPr>
                      <p:cNvPr id="28" name="Object 27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080849" y="3509997"/>
                        <a:ext cx="2271747" cy="3420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4198245"/>
              </p:ext>
            </p:extLst>
          </p:nvPr>
        </p:nvGraphicFramePr>
        <p:xfrm>
          <a:off x="6148689" y="4582349"/>
          <a:ext cx="1428780" cy="3846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47" name="Equation" r:id="rId11" imgW="1344337" imgH="361237" progId="Equation.DSMT4">
                  <p:embed/>
                </p:oleObj>
              </mc:Choice>
              <mc:Fallback>
                <p:oleObj name="Equation" r:id="rId11" imgW="1344337" imgH="361237" progId="Equation.DSMT4">
                  <p:embed/>
                  <p:pic>
                    <p:nvPicPr>
                      <p:cNvPr id="34" name="Object 33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148689" y="4582349"/>
                        <a:ext cx="1428780" cy="3846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2100103" y="5765801"/>
            <a:ext cx="7563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Vậy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1510243"/>
              </p:ext>
            </p:extLst>
          </p:nvPr>
        </p:nvGraphicFramePr>
        <p:xfrm>
          <a:off x="7946297" y="5200126"/>
          <a:ext cx="798512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48" name="Equation" r:id="rId13" imgW="355320" imgH="177480" progId="Equation.DSMT4">
                  <p:embed/>
                </p:oleObj>
              </mc:Choice>
              <mc:Fallback>
                <p:oleObj name="Equation" r:id="rId13" imgW="355320" imgH="177480" progId="Equation.DSMT4">
                  <p:embed/>
                  <p:pic>
                    <p:nvPicPr>
                      <p:cNvPr id="33" name="Object 32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946297" y="5200126"/>
                        <a:ext cx="798512" cy="398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/>
          </p:nvPr>
        </p:nvGraphicFramePr>
        <p:xfrm>
          <a:off x="8679812" y="4005436"/>
          <a:ext cx="1345568" cy="362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49" name="Equation" r:id="rId15" imgW="672840" imgH="177480" progId="Equation.DSMT4">
                  <p:embed/>
                </p:oleObj>
              </mc:Choice>
              <mc:Fallback>
                <p:oleObj name="Equation" r:id="rId15" imgW="672840" imgH="177480" progId="Equation.DSMT4">
                  <p:embed/>
                  <p:pic>
                    <p:nvPicPr>
                      <p:cNvPr id="35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79812" y="4005436"/>
                        <a:ext cx="1345568" cy="3625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Rectangle 35"/>
          <p:cNvSpPr/>
          <p:nvPr/>
        </p:nvSpPr>
        <p:spPr>
          <a:xfrm>
            <a:off x="7882829" y="3955883"/>
            <a:ext cx="7563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hay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7079263" y="5163957"/>
            <a:ext cx="7563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hay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  <p:graphicFrame>
        <p:nvGraphicFramePr>
          <p:cNvPr id="38" name="Object 37"/>
          <p:cNvGraphicFramePr>
            <a:graphicFrameLocks noChangeAspect="1"/>
          </p:cNvGraphicFramePr>
          <p:nvPr>
            <p:extLst/>
          </p:nvPr>
        </p:nvGraphicFramePr>
        <p:xfrm>
          <a:off x="2878929" y="5812790"/>
          <a:ext cx="798512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50" name="Equation" r:id="rId17" imgW="355320" imgH="177480" progId="Equation.DSMT4">
                  <p:embed/>
                </p:oleObj>
              </mc:Choice>
              <mc:Fallback>
                <p:oleObj name="Equation" r:id="rId17" imgW="355320" imgH="177480" progId="Equation.DSMT4">
                  <p:embed/>
                  <p:pic>
                    <p:nvPicPr>
                      <p:cNvPr id="38" name="Object 37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878929" y="5812790"/>
                        <a:ext cx="798512" cy="398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4906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8" grpId="0"/>
      <p:bldP spid="25" grpId="0"/>
      <p:bldP spid="26" grpId="0"/>
      <p:bldP spid="4" grpId="0"/>
      <p:bldP spid="36" grpId="0"/>
      <p:bldP spid="3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1526583"/>
              </p:ext>
            </p:extLst>
          </p:nvPr>
        </p:nvGraphicFramePr>
        <p:xfrm>
          <a:off x="2410692" y="1322596"/>
          <a:ext cx="6594867" cy="4491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68" name="Equation" r:id="rId4" imgW="2234880" imgH="203040" progId="Equation.DSMT4">
                  <p:embed/>
                </p:oleObj>
              </mc:Choice>
              <mc:Fallback>
                <p:oleObj name="Equation" r:id="rId4" imgW="2234880" imgH="203040" progId="Equation.DSMT4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0692" y="1322596"/>
                        <a:ext cx="6594867" cy="4491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" y="665264"/>
            <a:ext cx="33374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133983" y="1934036"/>
            <a:ext cx="7473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u="sng" dirty="0" err="1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Giải</a:t>
            </a:r>
            <a:endParaRPr lang="en-US" altLang="en-US" sz="2400" b="1" u="sng" dirty="0">
              <a:solidFill>
                <a:srgbClr val="FFFF00"/>
              </a:solidFill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2266945"/>
              </p:ext>
            </p:extLst>
          </p:nvPr>
        </p:nvGraphicFramePr>
        <p:xfrm>
          <a:off x="5265192" y="3177331"/>
          <a:ext cx="1062163" cy="4328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69" name="Equation" r:id="rId6" imgW="507960" imgH="203040" progId="Equation.DSMT4">
                  <p:embed/>
                </p:oleObj>
              </mc:Choice>
              <mc:Fallback>
                <p:oleObj name="Equation" r:id="rId6" imgW="507960" imgH="20304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5192" y="3177331"/>
                        <a:ext cx="1062163" cy="4328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410692" y="2531603"/>
            <a:ext cx="73013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a). Nhân 3 vào hai vế của bất đẳng thức 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x 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&lt; y ta được </a:t>
            </a:r>
            <a:endParaRPr lang="en-US" altLang="en-US" sz="2400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729158" y="3522469"/>
            <a:ext cx="719639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altLang="en-US" sz="800" dirty="0"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Cộng (– 1) vào hai vế của bất đẳng thức 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3x 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&lt; 3y ta được </a:t>
            </a:r>
            <a:endParaRPr lang="en-US" altLang="en-US" sz="2400" dirty="0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3809339"/>
              </p:ext>
            </p:extLst>
          </p:nvPr>
        </p:nvGraphicFramePr>
        <p:xfrm>
          <a:off x="4929886" y="4306696"/>
          <a:ext cx="1902835" cy="4464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70" name="Equation" r:id="rId8" imgW="863280" imgH="203040" progId="Equation.DSMT4">
                  <p:embed/>
                </p:oleObj>
              </mc:Choice>
              <mc:Fallback>
                <p:oleObj name="Equation" r:id="rId8" imgW="863280" imgH="203040" progId="Equation.DSMT4">
                  <p:embed/>
                  <p:pic>
                    <p:nvPicPr>
                      <p:cNvPr id="16" name="Object 15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929886" y="4306696"/>
                        <a:ext cx="1902835" cy="4464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105035" y="264824"/>
            <a:ext cx="635941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u="sng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Bài 3</a:t>
            </a:r>
            <a:r>
              <a:rPr lang="en-US" altLang="en-US" sz="2400" b="1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US" altLang="en-US" sz="2400" b="1" dirty="0" smtClean="0">
              <a:solidFill>
                <a:srgbClr val="FFFF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      </a:t>
            </a:r>
            <a:r>
              <a:rPr lang="en-US" altLang="en-US" sz="2400" dirty="0" smtClean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Cho </a:t>
            </a:r>
            <a:r>
              <a:rPr lang="en-US" altLang="en-US" sz="24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x &lt; y. </a:t>
            </a:r>
            <a:r>
              <a:rPr lang="en-US" altLang="en-US" sz="2400" dirty="0" err="1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Chứng</a:t>
            </a:r>
            <a:r>
              <a:rPr lang="en-US" altLang="en-US" sz="24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minh</a:t>
            </a:r>
            <a:endParaRPr lang="en-US" altLang="en-US" sz="2400" dirty="0">
              <a:solidFill>
                <a:schemeClr val="bg1"/>
              </a:solidFill>
            </a:endParaRP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3278086" y="4753195"/>
            <a:ext cx="607383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altLang="en-US" sz="800" dirty="0">
              <a:latin typeface="Arial" panose="020B0604020202020204" pitchFamily="34" charset="0"/>
            </a:endParaRPr>
          </a:p>
          <a:p>
            <a:pPr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Vậy x &lt; y thì  </a:t>
            </a:r>
            <a:endParaRPr lang="en-US" altLang="en-US" sz="2400" dirty="0"/>
          </a:p>
        </p:txBody>
      </p:sp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5662772"/>
              </p:ext>
            </p:extLst>
          </p:nvPr>
        </p:nvGraphicFramePr>
        <p:xfrm>
          <a:off x="5140489" y="5004056"/>
          <a:ext cx="1885055" cy="4423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71" name="Equation" r:id="rId10" imgW="863280" imgH="203040" progId="Equation.DSMT4">
                  <p:embed/>
                </p:oleObj>
              </mc:Choice>
              <mc:Fallback>
                <p:oleObj name="Equation" r:id="rId10" imgW="863280" imgH="203040" progId="Equation.DSMT4">
                  <p:embed/>
                  <p:pic>
                    <p:nvPicPr>
                      <p:cNvPr id="38" name="Object 37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140489" y="5004056"/>
                        <a:ext cx="1885055" cy="4423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6434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  <p:bldP spid="19" grpId="0"/>
      <p:bldP spid="3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8051777"/>
              </p:ext>
            </p:extLst>
          </p:nvPr>
        </p:nvGraphicFramePr>
        <p:xfrm>
          <a:off x="2945606" y="1301812"/>
          <a:ext cx="6300787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744" name="Equation" r:id="rId4" imgW="2234880" imgH="203040" progId="Equation.DSMT4">
                  <p:embed/>
                </p:oleObj>
              </mc:Choice>
              <mc:Fallback>
                <p:oleObj name="Equation" r:id="rId4" imgW="2234880" imgH="203040" progId="Equation.DSMT4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5606" y="1301812"/>
                        <a:ext cx="6300787" cy="4937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" y="665264"/>
            <a:ext cx="33374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254102" y="1704169"/>
            <a:ext cx="8418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u="sng" dirty="0" err="1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Giải</a:t>
            </a:r>
            <a:endParaRPr lang="en-US" altLang="en-US" sz="2800" b="1" u="sng" dirty="0">
              <a:solidFill>
                <a:srgbClr val="FFFF00"/>
              </a:solidFill>
            </a:endParaRP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/>
          </p:nvPr>
        </p:nvGraphicFramePr>
        <p:xfrm>
          <a:off x="9448060" y="2243880"/>
          <a:ext cx="1620837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745" name="Equation" r:id="rId6" imgW="685800" imgH="203040" progId="Equation.DSMT4">
                  <p:embed/>
                </p:oleObj>
              </mc:Choice>
              <mc:Fallback>
                <p:oleObj name="Equation" r:id="rId6" imgW="685800" imgH="203040" progId="Equation.DSMT4">
                  <p:embed/>
                  <p:pic>
                    <p:nvPicPr>
                      <p:cNvPr id="2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48060" y="2243880"/>
                        <a:ext cx="1620837" cy="4873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1233056" y="2039224"/>
            <a:ext cx="938021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b). Nhân (– 5) vào hai vế của bất đẳng thức x &lt; y ta được </a:t>
            </a:r>
            <a:endParaRPr lang="en-US" altLang="en-US" sz="2800" dirty="0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1660977" y="2603931"/>
            <a:ext cx="11411177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Cộng 1 vào hai vế của bất đẳng thức – 5x &gt; – 5y ta được </a:t>
            </a:r>
            <a:endParaRPr lang="en-US" altLang="en-US" sz="2800" dirty="0"/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/>
          </p:nvPr>
        </p:nvGraphicFramePr>
        <p:xfrm>
          <a:off x="4929718" y="3393018"/>
          <a:ext cx="26289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746" name="Equation" r:id="rId8" imgW="1079280" imgH="203040" progId="Equation.DSMT4">
                  <p:embed/>
                </p:oleObj>
              </mc:Choice>
              <mc:Fallback>
                <p:oleObj name="Equation" r:id="rId8" imgW="1079280" imgH="203040" progId="Equation.DSMT4">
                  <p:embed/>
                  <p:pic>
                    <p:nvPicPr>
                      <p:cNvPr id="25" name="Object 24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929718" y="3393018"/>
                        <a:ext cx="2628900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/>
          </p:nvPr>
        </p:nvGraphicFramePr>
        <p:xfrm>
          <a:off x="4775200" y="4506384"/>
          <a:ext cx="2641600" cy="4741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747" name="Equation" r:id="rId10" imgW="1130040" imgH="203040" progId="Equation.DSMT4">
                  <p:embed/>
                </p:oleObj>
              </mc:Choice>
              <mc:Fallback>
                <p:oleObj name="Equation" r:id="rId10" imgW="1130040" imgH="203040" progId="Equation.DSMT4">
                  <p:embed/>
                  <p:pic>
                    <p:nvPicPr>
                      <p:cNvPr id="27" name="Object 26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775200" y="4506384"/>
                        <a:ext cx="2641600" cy="4741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1660975" y="5002675"/>
            <a:ext cx="6172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Từ (1) và (2) theo tính chất bắc cầu ta có</a:t>
            </a: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/>
          </p:nvPr>
        </p:nvGraphicFramePr>
        <p:xfrm>
          <a:off x="7816851" y="5065184"/>
          <a:ext cx="2182283" cy="4910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748" name="Equation" r:id="rId12" imgW="901440" imgH="203040" progId="Equation.DSMT4">
                  <p:embed/>
                </p:oleObj>
              </mc:Choice>
              <mc:Fallback>
                <p:oleObj name="Equation" r:id="rId12" imgW="901440" imgH="203040" progId="Equation.DSMT4">
                  <p:embed/>
                  <p:pic>
                    <p:nvPicPr>
                      <p:cNvPr id="29" name="Object 28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816851" y="5065184"/>
                        <a:ext cx="2182283" cy="4910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884219" y="319267"/>
            <a:ext cx="633515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u="sng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Bài 3</a:t>
            </a:r>
            <a:r>
              <a:rPr lang="en-US" altLang="en-US" sz="2800" b="1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US" altLang="en-US" sz="2800" b="1" dirty="0" smtClean="0">
              <a:solidFill>
                <a:srgbClr val="FFFF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    </a:t>
            </a:r>
            <a:r>
              <a:rPr lang="en-US" altLang="en-US" sz="2800" dirty="0" smtClean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Cho </a:t>
            </a:r>
            <a:r>
              <a:rPr lang="en-US" altLang="en-US" sz="28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x &lt; y  Chứng minh</a:t>
            </a: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665448" y="3761813"/>
            <a:ext cx="917327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/>
              <a:t>Cộng – 5x vào hai vế của bất đẳng thức 7 &gt;1 ta được</a:t>
            </a:r>
          </a:p>
        </p:txBody>
      </p:sp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8456387"/>
              </p:ext>
            </p:extLst>
          </p:nvPr>
        </p:nvGraphicFramePr>
        <p:xfrm>
          <a:off x="3656210" y="5755759"/>
          <a:ext cx="2266951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749" name="Equation" r:id="rId14" imgW="901440" imgH="203040" progId="Equation.DSMT4">
                  <p:embed/>
                </p:oleObj>
              </mc:Choice>
              <mc:Fallback>
                <p:oleObj name="Equation" r:id="rId14" imgW="901440" imgH="203040" progId="Equation.DSMT4">
                  <p:embed/>
                  <p:pic>
                    <p:nvPicPr>
                      <p:cNvPr id="37" name="Object 36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656210" y="5755759"/>
                        <a:ext cx="2266951" cy="509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1660975" y="5487333"/>
            <a:ext cx="6073836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altLang="en-US" sz="800" dirty="0">
              <a:latin typeface="Arial" panose="020B0604020202020204" pitchFamily="34" charset="0"/>
            </a:endParaRPr>
          </a:p>
          <a:p>
            <a:pPr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Vậy x &lt; y thì  </a:t>
            </a:r>
            <a:endParaRPr lang="en-US" altLang="en-US" sz="2800" dirty="0"/>
          </a:p>
        </p:txBody>
      </p:sp>
      <p:sp>
        <p:nvSpPr>
          <p:cNvPr id="17" name="Oval 16"/>
          <p:cNvSpPr/>
          <p:nvPr/>
        </p:nvSpPr>
        <p:spPr>
          <a:xfrm>
            <a:off x="7833047" y="2262503"/>
            <a:ext cx="231121" cy="3495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10142917" y="2312768"/>
            <a:ext cx="231121" cy="3495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48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/>
      <p:bldP spid="24" grpId="0"/>
      <p:bldP spid="28" grpId="0"/>
      <p:bldP spid="19" grpId="0"/>
      <p:bldP spid="34" grpId="0"/>
      <p:bldP spid="16" grpId="0"/>
      <p:bldP spid="17" grpId="0" animBg="1"/>
      <p:bldP spid="17" grpId="1" animBg="1"/>
      <p:bldP spid="18" grpId="0" animBg="1"/>
      <p:bldP spid="18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2496924"/>
            <a:ext cx="115269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2. Liên hệ giữa thứ tự và phép nhân </a:t>
            </a:r>
            <a:endParaRPr lang="en-US" sz="4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62138" y="4795969"/>
            <a:ext cx="7211077" cy="11339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Giáo viên: </a:t>
            </a:r>
            <a:r>
              <a:rPr lang="en-US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Nguyễn Thị Thanh Tâm</a:t>
            </a:r>
            <a:endParaRPr lang="en-US" sz="24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24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Trường THCS </a:t>
            </a:r>
            <a:r>
              <a:rPr lang="en-US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Yên sở – Quận Hoàng Mai – TP </a:t>
            </a:r>
            <a:r>
              <a:rPr lang="en-US" sz="24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Hà Nội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6982" y="502679"/>
            <a:ext cx="12192000" cy="113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CHƯƠNG IV</a:t>
            </a:r>
          </a:p>
          <a:p>
            <a:pPr algn="ctr">
              <a:lnSpc>
                <a:spcPct val="150000"/>
              </a:lnSpc>
            </a:pP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BẤT PHƯƠNG TRÌNH BẬC NHẤT MỘT ẨN</a:t>
            </a:r>
            <a:endParaRPr lang="en-US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87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7127902"/>
              </p:ext>
            </p:extLst>
          </p:nvPr>
        </p:nvGraphicFramePr>
        <p:xfrm>
          <a:off x="3024477" y="2676051"/>
          <a:ext cx="1567970" cy="769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18" name="Equation" r:id="rId3" imgW="787320" imgH="393480" progId="Equation.DSMT4">
                  <p:embed/>
                </p:oleObj>
              </mc:Choice>
              <mc:Fallback>
                <p:oleObj name="Equation" r:id="rId3" imgW="787320" imgH="393480" progId="Equation.DSMT4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4477" y="2676051"/>
                        <a:ext cx="1567970" cy="7690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5431454" y="3498949"/>
            <a:ext cx="8418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u="sng" dirty="0" err="1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Giải</a:t>
            </a:r>
            <a:endParaRPr lang="en-US" altLang="en-US" sz="2800" b="1" u="sng" dirty="0">
              <a:solidFill>
                <a:srgbClr val="FFFF00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31204" y="254573"/>
            <a:ext cx="7449052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7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u="sng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Bài </a:t>
            </a:r>
            <a:r>
              <a:rPr lang="en-US" altLang="en-US" sz="2400" b="1" u="sng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altLang="en-US" sz="2400" b="1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altLang="en-US" sz="2400" dirty="0" smtClean="0"/>
              <a:t> </a:t>
            </a:r>
            <a:endParaRPr lang="en-US" altLang="en-US" sz="2400" dirty="0"/>
          </a:p>
          <a:p>
            <a:pPr marL="457200" indent="-457200" defTabSz="914377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Cho 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x – y ≥ 0 </a:t>
            </a:r>
            <a:r>
              <a:rPr lang="en-US" alt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chứng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minh x ≥ 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</a:p>
          <a:p>
            <a:pPr marL="457200" indent="-457200" defTabSz="914377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Cho 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 &gt; b và x &gt;  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chứng minh 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 + x &gt; b + y </a:t>
            </a:r>
            <a:endParaRPr lang="en-US" alt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914377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3)  Cho 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a &gt; 0; b &gt; 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0; c &gt; 0. </a:t>
            </a:r>
            <a:r>
              <a:rPr lang="en-US" alt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Chứng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minh </a:t>
            </a:r>
            <a:r>
              <a:rPr lang="en-US" alt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rằng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US" altLang="en-US" sz="24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8745559"/>
              </p:ext>
            </p:extLst>
          </p:nvPr>
        </p:nvGraphicFramePr>
        <p:xfrm>
          <a:off x="6636072" y="2621850"/>
          <a:ext cx="3352296" cy="810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19" name="Equation" r:id="rId5" imgW="3691170" imgH="891556" progId="Equation.DSMT4">
                  <p:embed/>
                </p:oleObj>
              </mc:Choice>
              <mc:Fallback>
                <p:oleObj name="Equation" r:id="rId5" imgW="3691170" imgH="891556" progId="Equation.DSMT4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36072" y="2621850"/>
                        <a:ext cx="3352296" cy="8103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Rectangle 55"/>
          <p:cNvSpPr>
            <a:spLocks noChangeArrowheads="1"/>
          </p:cNvSpPr>
          <p:nvPr/>
        </p:nvSpPr>
        <p:spPr bwMode="auto">
          <a:xfrm>
            <a:off x="2470278" y="3760559"/>
            <a:ext cx="7606145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err="1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altLang="en-US" sz="2400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1: 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              Cộng y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vào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hai vế của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bất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đẳng thức 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x – y ≥ 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0  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          ta </a:t>
            </a:r>
            <a:r>
              <a:rPr kumimoji="0" lang="en-US" alt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được: 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x 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– y 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+ y ≥  y </a:t>
            </a:r>
            <a:r>
              <a:rPr kumimoji="0" lang="en-US" alt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baseline="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aseline="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            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Hay  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x ≥ 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endParaRPr lang="en-US" alt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943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5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3702648"/>
              </p:ext>
            </p:extLst>
          </p:nvPr>
        </p:nvGraphicFramePr>
        <p:xfrm>
          <a:off x="1413384" y="2411012"/>
          <a:ext cx="1483365" cy="727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146" name="Equation" r:id="rId3" imgW="787320" imgH="393480" progId="Equation.DSMT4">
                  <p:embed/>
                </p:oleObj>
              </mc:Choice>
              <mc:Fallback>
                <p:oleObj name="Equation" r:id="rId3" imgW="787320" imgH="393480" progId="Equation.DSMT4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3384" y="2411012"/>
                        <a:ext cx="1483365" cy="7275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4246576" y="3090283"/>
            <a:ext cx="8418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u="sng" dirty="0" err="1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Giải</a:t>
            </a:r>
            <a:endParaRPr lang="en-US" altLang="en-US" sz="2800" b="1" u="sng" dirty="0">
              <a:solidFill>
                <a:srgbClr val="FFFF00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112551" y="209969"/>
            <a:ext cx="7449052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7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u="sng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Bài </a:t>
            </a:r>
            <a:r>
              <a:rPr lang="en-US" altLang="en-US" sz="2400" b="1" u="sng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altLang="en-US" sz="2400" b="1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altLang="en-US" sz="2400" dirty="0" smtClean="0"/>
              <a:t> </a:t>
            </a:r>
            <a:endParaRPr lang="en-US" altLang="en-US" sz="2400" dirty="0"/>
          </a:p>
          <a:p>
            <a:pPr marL="457200" indent="-457200" defTabSz="914377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Cho 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x – y ≥ 0 </a:t>
            </a:r>
            <a:r>
              <a:rPr lang="en-US" alt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chứng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minh x ≥ 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</a:p>
          <a:p>
            <a:pPr marL="457200" indent="-457200" defTabSz="914377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Cho 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 &gt; b và x &gt;  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chứng minh 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 + x &gt; b + y </a:t>
            </a:r>
            <a:endParaRPr lang="en-US" alt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914377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3) Cho 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a &gt; 0; b &gt; 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0; c &gt; 0 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Chứng minh rằng: </a:t>
            </a:r>
            <a:endParaRPr lang="en-US" altLang="en-US" sz="24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6209288"/>
              </p:ext>
            </p:extLst>
          </p:nvPr>
        </p:nvGraphicFramePr>
        <p:xfrm>
          <a:off x="4144419" y="2433769"/>
          <a:ext cx="3352296" cy="810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147" name="Equation" r:id="rId5" imgW="3691170" imgH="891556" progId="Equation.DSMT4">
                  <p:embed/>
                </p:oleObj>
              </mc:Choice>
              <mc:Fallback>
                <p:oleObj name="Equation" r:id="rId5" imgW="3691170" imgH="891556" progId="Equation.DSMT4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44419" y="2433769"/>
                        <a:ext cx="3352296" cy="8103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Rectangle 55"/>
          <p:cNvSpPr>
            <a:spLocks noChangeArrowheads="1"/>
          </p:cNvSpPr>
          <p:nvPr/>
        </p:nvSpPr>
        <p:spPr bwMode="auto">
          <a:xfrm>
            <a:off x="4335695" y="3985028"/>
            <a:ext cx="3323815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Cộng – y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vào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hai vế của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bất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đẳng thức 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x &gt; y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 </a:t>
            </a:r>
            <a:r>
              <a:rPr kumimoji="0" lang="en-US" alt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được: 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x – y 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&gt; 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endParaRPr kumimoji="0" lang="en-US" altLang="en-US" sz="2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Hay 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x 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y &gt; 0</a:t>
            </a:r>
            <a:endParaRPr lang="en-US" alt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139979" y="3649416"/>
            <a:ext cx="15906" cy="307930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946239" y="2700379"/>
            <a:ext cx="389104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Xét hiệu: (a + x)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– (b + y)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cs typeface="Times New Roman" panose="02020603050405020304" pitchFamily="18" charset="0"/>
              </a:rPr>
              <a:t>               = a + x 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– b – y</a:t>
            </a:r>
          </a:p>
          <a:p>
            <a:pPr>
              <a:lnSpc>
                <a:spcPct val="150000"/>
              </a:lnSpc>
            </a:pP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              = (a – b) + (x – y)</a:t>
            </a:r>
          </a:p>
          <a:p>
            <a:pPr>
              <a:lnSpc>
                <a:spcPct val="150000"/>
              </a:lnSpc>
            </a:pPr>
            <a:endParaRPr lang="en-US" altLang="en-US" sz="24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Nên 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(a 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– b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) + (x 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– y) &gt; 0</a:t>
            </a:r>
          </a:p>
          <a:p>
            <a:pPr>
              <a:lnSpc>
                <a:spcPct val="150000"/>
              </a:lnSpc>
            </a:pP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Do đó </a:t>
            </a:r>
            <a:r>
              <a:rPr lang="en-US" sz="2400" dirty="0" smtClean="0"/>
              <a:t>(a + x)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– (b + y) &gt; 0</a:t>
            </a:r>
          </a:p>
          <a:p>
            <a:pPr>
              <a:lnSpc>
                <a:spcPct val="150000"/>
              </a:lnSpc>
            </a:pP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Vậy  a + 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x &gt; b + y </a:t>
            </a:r>
            <a:endParaRPr lang="en-US" altLang="en-US" sz="24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949374" y="4400526"/>
            <a:ext cx="42426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Vì a </a:t>
            </a:r>
            <a:r>
              <a:rPr lang="en-US" altLang="en-US" sz="24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– b &gt; </a:t>
            </a:r>
            <a:r>
              <a:rPr lang="en-US" altLang="en-US" sz="2400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0; x – y </a:t>
            </a:r>
            <a:r>
              <a:rPr lang="en-US" altLang="en-US" sz="24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&gt; </a:t>
            </a:r>
            <a:r>
              <a:rPr lang="en-US" altLang="en-US" sz="2400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endParaRPr lang="en-US" altLang="en-US" sz="2400" dirty="0">
              <a:solidFill>
                <a:srgbClr val="FFFF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7643604" y="457200"/>
            <a:ext cx="38455" cy="627151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989331" y="3431030"/>
            <a:ext cx="3323815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Câu 2: 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Cộng – 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b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vào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hai vế của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bất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đẳng thức 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 &gt; b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 </a:t>
            </a:r>
            <a:r>
              <a:rPr kumimoji="0" lang="en-US" alt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được: 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 – b 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&gt; b – b </a:t>
            </a:r>
            <a:endParaRPr kumimoji="0" lang="en-US" altLang="en-US" sz="2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Hay 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a – b 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&gt; 0</a:t>
            </a:r>
            <a:endParaRPr lang="en-US" alt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07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2165494" y="2348165"/>
          <a:ext cx="1567970" cy="769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31" name="Equation" r:id="rId3" imgW="787320" imgH="393480" progId="Equation.DSMT4">
                  <p:embed/>
                </p:oleObj>
              </mc:Choice>
              <mc:Fallback>
                <p:oleObj name="Equation" r:id="rId3" imgW="787320" imgH="393480" progId="Equation.DSMT4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5494" y="2348165"/>
                        <a:ext cx="1567970" cy="7690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3540929" y="3091222"/>
            <a:ext cx="21291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u="sng" dirty="0" err="1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Giải</a:t>
            </a:r>
            <a:r>
              <a:rPr lang="en-US" altLang="en-US" sz="2800" b="1" u="sng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en-US" altLang="en-US" sz="2800" b="1" u="sng" dirty="0" err="1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altLang="en-US" sz="2800" b="1" u="sng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3a</a:t>
            </a:r>
            <a:endParaRPr lang="en-US" altLang="en-US" sz="2800" b="1" u="sng" dirty="0">
              <a:solidFill>
                <a:srgbClr val="FFFF00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165494" y="102169"/>
            <a:ext cx="7449052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7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u="sng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Bài </a:t>
            </a:r>
            <a:r>
              <a:rPr lang="en-US" altLang="en-US" sz="2400" b="1" u="sng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altLang="en-US" sz="2400" b="1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altLang="en-US" sz="2400" dirty="0" smtClean="0"/>
              <a:t> </a:t>
            </a:r>
            <a:endParaRPr lang="en-US" altLang="en-US" sz="2400" dirty="0"/>
          </a:p>
          <a:p>
            <a:pPr marL="457200" indent="-457200" defTabSz="914377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Cho 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x – y ≥ 0 </a:t>
            </a:r>
            <a:r>
              <a:rPr lang="en-US" alt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chứng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minh x ≥ 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</a:p>
          <a:p>
            <a:pPr marL="457200" indent="-457200" defTabSz="914377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Cho 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 &gt; b và x &gt;  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chứng minh 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 + x &gt; b + y </a:t>
            </a:r>
            <a:endParaRPr lang="en-US" alt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914377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3) Cho 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a &gt; 0; b &gt; 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0; c &gt; 0. </a:t>
            </a:r>
            <a:r>
              <a:rPr lang="en-US" alt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Chứng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minh </a:t>
            </a:r>
            <a:r>
              <a:rPr lang="en-US" alt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rằng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US" altLang="en-US" sz="24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4213872" y="2327373"/>
          <a:ext cx="3352296" cy="810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32" name="Equation" r:id="rId5" imgW="3691170" imgH="891556" progId="Equation.DSMT4">
                  <p:embed/>
                </p:oleObj>
              </mc:Choice>
              <mc:Fallback>
                <p:oleObj name="Equation" r:id="rId5" imgW="3691170" imgH="891556" progId="Equation.DSMT4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213872" y="2327373"/>
                        <a:ext cx="3352296" cy="8103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8371675"/>
              </p:ext>
            </p:extLst>
          </p:nvPr>
        </p:nvGraphicFramePr>
        <p:xfrm>
          <a:off x="1169774" y="4111625"/>
          <a:ext cx="3075091" cy="15589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33" name="Equation" r:id="rId7" imgW="1612800" imgH="838080" progId="Equation.DSMT4">
                  <p:embed/>
                </p:oleObj>
              </mc:Choice>
              <mc:Fallback>
                <p:oleObj name="Equation" r:id="rId7" imgW="1612800" imgH="83808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69774" y="4111625"/>
                        <a:ext cx="3075091" cy="15589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136364" y="3614442"/>
            <a:ext cx="15692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Xét</a:t>
            </a:r>
            <a:r>
              <a:rPr lang="en-US" sz="2400" dirty="0" smtClean="0"/>
              <a:t> </a:t>
            </a:r>
            <a:r>
              <a:rPr lang="en-US" sz="2400" dirty="0" err="1" smtClean="0"/>
              <a:t>hiệu</a:t>
            </a:r>
            <a:r>
              <a:rPr lang="en-US" sz="2400" dirty="0" smtClean="0"/>
              <a:t>: 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985065" y="5660405"/>
            <a:ext cx="36119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Vì (a –b)</a:t>
            </a:r>
            <a:r>
              <a:rPr lang="en-US" sz="2400" baseline="30000" dirty="0" smtClean="0">
                <a:solidFill>
                  <a:srgbClr val="FFFF00"/>
                </a:solidFill>
              </a:rPr>
              <a:t>2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altLang="en-US" sz="2400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≥ 0 với mọi a,b</a:t>
            </a:r>
          </a:p>
          <a:p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Mà ab</a:t>
            </a:r>
            <a:r>
              <a:rPr lang="en-US" altLang="en-US" sz="24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&gt; 0 vì a &gt; 0 và b &gt; 0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90655" y="3836603"/>
            <a:ext cx="107466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Do </a:t>
            </a:r>
            <a:r>
              <a:rPr lang="en-US" sz="2200" dirty="0" err="1" smtClean="0"/>
              <a:t>đó</a:t>
            </a:r>
            <a:r>
              <a:rPr lang="en-US" sz="2200" dirty="0" smtClean="0"/>
              <a:t> </a:t>
            </a:r>
            <a:endParaRPr lang="en-US" sz="2200" dirty="0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5580193"/>
              </p:ext>
            </p:extLst>
          </p:nvPr>
        </p:nvGraphicFramePr>
        <p:xfrm>
          <a:off x="6133311" y="5075002"/>
          <a:ext cx="1432857" cy="8709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34" name="Equation" r:id="rId9" imgW="647640" imgH="393480" progId="Equation.DSMT4">
                  <p:embed/>
                </p:oleObj>
              </mc:Choice>
              <mc:Fallback>
                <p:oleObj name="Equation" r:id="rId9" imgW="647640" imgH="393480" progId="Equation.DSMT4">
                  <p:embed/>
                  <p:pic>
                    <p:nvPicPr>
                      <p:cNvPr id="19" name="Object 18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133311" y="5075002"/>
                        <a:ext cx="1432857" cy="8709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5461042" y="5347760"/>
            <a:ext cx="8579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Vậy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21" name="Rectangle 20"/>
          <p:cNvSpPr/>
          <p:nvPr/>
        </p:nvSpPr>
        <p:spPr>
          <a:xfrm>
            <a:off x="5510460" y="5911781"/>
            <a:ext cx="33522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Xảy ra đẳng </a:t>
            </a:r>
            <a:r>
              <a:rPr lang="en-US" altLang="en-US" sz="2400" dirty="0" err="1">
                <a:solidFill>
                  <a:srgbClr val="FFFF00"/>
                </a:solidFill>
                <a:cs typeface="Times New Roman" panose="02020603050405020304" pitchFamily="18" charset="0"/>
              </a:rPr>
              <a:t>thức</a:t>
            </a:r>
            <a:r>
              <a:rPr lang="en-US" alt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 </a:t>
            </a:r>
            <a:endParaRPr lang="en-US" altLang="en-US" sz="2400" dirty="0" smtClean="0">
              <a:solidFill>
                <a:srgbClr val="FFFF00"/>
              </a:solidFill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err="1" smtClean="0">
                <a:solidFill>
                  <a:srgbClr val="FFFF00"/>
                </a:solidFill>
                <a:cs typeface="Times New Roman" panose="02020603050405020304" pitchFamily="18" charset="0"/>
              </a:rPr>
              <a:t>khi</a:t>
            </a:r>
            <a:r>
              <a:rPr lang="en-US" alt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và chỉ </a:t>
            </a:r>
            <a:r>
              <a:rPr lang="en-US" altLang="en-US" sz="2400" dirty="0" err="1">
                <a:solidFill>
                  <a:srgbClr val="FFFF00"/>
                </a:solidFill>
                <a:cs typeface="Times New Roman" panose="02020603050405020304" pitchFamily="18" charset="0"/>
              </a:rPr>
              <a:t>khi</a:t>
            </a:r>
            <a:r>
              <a:rPr lang="en-US" alt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a </a:t>
            </a:r>
            <a:r>
              <a:rPr lang="en-US" alt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= </a:t>
            </a:r>
            <a:r>
              <a:rPr lang="en-US" alt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b</a:t>
            </a:r>
            <a:endParaRPr lang="en-US" altLang="en-US" sz="2400" dirty="0">
              <a:solidFill>
                <a:srgbClr val="FFFF00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8704315" y="3845274"/>
            <a:ext cx="16782" cy="2971932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4238250"/>
              </p:ext>
            </p:extLst>
          </p:nvPr>
        </p:nvGraphicFramePr>
        <p:xfrm>
          <a:off x="6111806" y="3240663"/>
          <a:ext cx="1591358" cy="22326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35" name="Equation" r:id="rId11" imgW="850680" imgH="1193760" progId="Equation.DSMT4">
                  <p:embed/>
                </p:oleObj>
              </mc:Choice>
              <mc:Fallback>
                <p:oleObj name="Equation" r:id="rId11" imgW="850680" imgH="1193760" progId="Equation.DSMT4">
                  <p:embed/>
                  <p:pic>
                    <p:nvPicPr>
                      <p:cNvPr id="25" name="Object 24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111806" y="3240663"/>
                        <a:ext cx="1591358" cy="22326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9" name="Straight Connector 28"/>
          <p:cNvCxnSpPr/>
          <p:nvPr/>
        </p:nvCxnSpPr>
        <p:spPr>
          <a:xfrm flipH="1">
            <a:off x="4722297" y="3802508"/>
            <a:ext cx="11948" cy="2971277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880727" y="4535514"/>
            <a:ext cx="107466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Nên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36393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1075892"/>
              </p:ext>
            </p:extLst>
          </p:nvPr>
        </p:nvGraphicFramePr>
        <p:xfrm>
          <a:off x="2165494" y="2348165"/>
          <a:ext cx="1567970" cy="769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666" name="Equation" r:id="rId3" imgW="787320" imgH="393480" progId="Equation.DSMT4">
                  <p:embed/>
                </p:oleObj>
              </mc:Choice>
              <mc:Fallback>
                <p:oleObj name="Equation" r:id="rId3" imgW="787320" imgH="393480" progId="Equation.DSMT4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5494" y="2348165"/>
                        <a:ext cx="1567970" cy="7690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3540929" y="3091222"/>
            <a:ext cx="21291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u="sng" dirty="0" err="1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Giải</a:t>
            </a:r>
            <a:r>
              <a:rPr lang="en-US" altLang="en-US" sz="2800" b="1" u="sng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en-US" altLang="en-US" sz="2800" b="1" u="sng" dirty="0" err="1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altLang="en-US" sz="2800" b="1" u="sng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3a</a:t>
            </a:r>
            <a:endParaRPr lang="en-US" altLang="en-US" sz="2800" b="1" u="sng" dirty="0">
              <a:solidFill>
                <a:srgbClr val="FFFF00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165494" y="102169"/>
            <a:ext cx="7449052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7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u="sng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Bài </a:t>
            </a:r>
            <a:r>
              <a:rPr lang="en-US" altLang="en-US" sz="2400" b="1" u="sng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altLang="en-US" sz="2400" b="1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altLang="en-US" sz="2400" dirty="0" smtClean="0"/>
              <a:t> </a:t>
            </a:r>
            <a:endParaRPr lang="en-US" altLang="en-US" sz="2400" dirty="0"/>
          </a:p>
          <a:p>
            <a:pPr marL="457200" indent="-457200" defTabSz="914377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Cho 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x – y ≥ 0 </a:t>
            </a:r>
            <a:r>
              <a:rPr lang="en-US" alt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chứng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minh x ≥ 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</a:p>
          <a:p>
            <a:pPr marL="457200" indent="-457200" defTabSz="914377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Cho 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 &gt; b và x &gt;  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chứng minh 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 + x &gt; b + y </a:t>
            </a:r>
            <a:endParaRPr lang="en-US" alt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914377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3) Cho 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a &gt; 0; b &gt; 0. </a:t>
            </a:r>
            <a:r>
              <a:rPr lang="en-US" alt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Chứng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minh </a:t>
            </a:r>
            <a:r>
              <a:rPr lang="en-US" alt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rằng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US" altLang="en-US" sz="24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5808773"/>
              </p:ext>
            </p:extLst>
          </p:nvPr>
        </p:nvGraphicFramePr>
        <p:xfrm>
          <a:off x="4213871" y="2327373"/>
          <a:ext cx="3304383" cy="798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667" name="Equation" r:id="rId5" imgW="3691170" imgH="891556" progId="Equation.DSMT4">
                  <p:embed/>
                </p:oleObj>
              </mc:Choice>
              <mc:Fallback>
                <p:oleObj name="Equation" r:id="rId5" imgW="3691170" imgH="891556" progId="Equation.DSMT4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213871" y="2327373"/>
                        <a:ext cx="3304383" cy="798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2441999"/>
              </p:ext>
            </p:extLst>
          </p:nvPr>
        </p:nvGraphicFramePr>
        <p:xfrm>
          <a:off x="1216024" y="4049975"/>
          <a:ext cx="2974347" cy="150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668" name="Equation" r:id="rId7" imgW="1612800" imgH="838080" progId="Equation.DSMT4">
                  <p:embed/>
                </p:oleObj>
              </mc:Choice>
              <mc:Fallback>
                <p:oleObj name="Equation" r:id="rId7" imgW="1612800" imgH="83808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6024" y="4049975"/>
                        <a:ext cx="2974347" cy="1507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136364" y="3614442"/>
            <a:ext cx="15692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Xét</a:t>
            </a:r>
            <a:r>
              <a:rPr lang="en-US" sz="2400" dirty="0" smtClean="0"/>
              <a:t> </a:t>
            </a:r>
            <a:r>
              <a:rPr lang="en-US" sz="2400" dirty="0" err="1" smtClean="0"/>
              <a:t>hiệu</a:t>
            </a:r>
            <a:r>
              <a:rPr lang="en-US" sz="2400" dirty="0" smtClean="0"/>
              <a:t>: 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935406" y="5593356"/>
            <a:ext cx="38336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Vì (a –b)</a:t>
            </a:r>
            <a:r>
              <a:rPr lang="en-US" sz="2400" baseline="30000" dirty="0" smtClean="0">
                <a:solidFill>
                  <a:srgbClr val="FFFF00"/>
                </a:solidFill>
              </a:rPr>
              <a:t>2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altLang="en-US" sz="2400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≥ 0 với mọi a,b</a:t>
            </a:r>
          </a:p>
          <a:p>
            <a:r>
              <a:rPr 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Mà ab</a:t>
            </a:r>
            <a:r>
              <a:rPr lang="en-US" altLang="en-US" sz="2400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&gt; 0 (vì a &gt; 0 và b &gt; 0)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90655" y="3836603"/>
            <a:ext cx="107466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Do </a:t>
            </a:r>
            <a:r>
              <a:rPr lang="en-US" sz="2200" dirty="0" err="1" smtClean="0"/>
              <a:t>đó</a:t>
            </a:r>
            <a:r>
              <a:rPr lang="en-US" sz="2200" dirty="0" smtClean="0"/>
              <a:t> </a:t>
            </a:r>
            <a:endParaRPr lang="en-US" sz="2200" dirty="0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4092323"/>
              </p:ext>
            </p:extLst>
          </p:nvPr>
        </p:nvGraphicFramePr>
        <p:xfrm>
          <a:off x="6178057" y="5182535"/>
          <a:ext cx="1289473" cy="7837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669" name="Equation" r:id="rId9" imgW="647640" imgH="393480" progId="Equation.DSMT4">
                  <p:embed/>
                </p:oleObj>
              </mc:Choice>
              <mc:Fallback>
                <p:oleObj name="Equation" r:id="rId9" imgW="647640" imgH="393480" progId="Equation.DSMT4">
                  <p:embed/>
                  <p:pic>
                    <p:nvPicPr>
                      <p:cNvPr id="19" name="Object 18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178057" y="5182535"/>
                        <a:ext cx="1289473" cy="7837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4894648" y="5362228"/>
            <a:ext cx="8579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Vậy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21" name="Rectangle 20"/>
          <p:cNvSpPr/>
          <p:nvPr/>
        </p:nvSpPr>
        <p:spPr>
          <a:xfrm>
            <a:off x="5510460" y="5911781"/>
            <a:ext cx="33522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Xảy ra đẳng </a:t>
            </a:r>
            <a:r>
              <a:rPr lang="en-US" altLang="en-US" sz="2400" dirty="0" err="1">
                <a:solidFill>
                  <a:srgbClr val="FFFF00"/>
                </a:solidFill>
                <a:cs typeface="Times New Roman" panose="02020603050405020304" pitchFamily="18" charset="0"/>
              </a:rPr>
              <a:t>thức</a:t>
            </a:r>
            <a:r>
              <a:rPr lang="en-US" alt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 </a:t>
            </a:r>
            <a:endParaRPr lang="en-US" altLang="en-US" sz="2400" dirty="0" smtClean="0">
              <a:solidFill>
                <a:srgbClr val="FFFF00"/>
              </a:solidFill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err="1" smtClean="0">
                <a:solidFill>
                  <a:srgbClr val="FFFF00"/>
                </a:solidFill>
                <a:cs typeface="Times New Roman" panose="02020603050405020304" pitchFamily="18" charset="0"/>
              </a:rPr>
              <a:t>khi</a:t>
            </a:r>
            <a:r>
              <a:rPr lang="en-US" alt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và chỉ </a:t>
            </a:r>
            <a:r>
              <a:rPr lang="en-US" altLang="en-US" sz="2400" dirty="0" err="1">
                <a:solidFill>
                  <a:srgbClr val="FFFF00"/>
                </a:solidFill>
                <a:cs typeface="Times New Roman" panose="02020603050405020304" pitchFamily="18" charset="0"/>
              </a:rPr>
              <a:t>khi</a:t>
            </a:r>
            <a:r>
              <a:rPr lang="en-US" alt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a </a:t>
            </a:r>
            <a:r>
              <a:rPr lang="en-US" alt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= </a:t>
            </a:r>
            <a:r>
              <a:rPr lang="en-US" altLang="en-US" sz="24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b</a:t>
            </a:r>
            <a:endParaRPr lang="en-US" altLang="en-US" sz="2400" dirty="0">
              <a:solidFill>
                <a:srgbClr val="FFFF00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8704315" y="3845274"/>
            <a:ext cx="16782" cy="2971932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7586118"/>
              </p:ext>
            </p:extLst>
          </p:nvPr>
        </p:nvGraphicFramePr>
        <p:xfrm>
          <a:off x="9335538" y="2687599"/>
          <a:ext cx="1542616" cy="756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670" name="Equation" r:id="rId11" imgW="1566714" imgH="768260" progId="Equation.DSMT4">
                  <p:embed/>
                </p:oleObj>
              </mc:Choice>
              <mc:Fallback>
                <p:oleObj name="Equation" r:id="rId11" imgW="1566714" imgH="76826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9335538" y="2687599"/>
                        <a:ext cx="1542616" cy="7564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Up Arrow 21"/>
          <p:cNvSpPr/>
          <p:nvPr/>
        </p:nvSpPr>
        <p:spPr>
          <a:xfrm>
            <a:off x="9894678" y="3389977"/>
            <a:ext cx="351054" cy="2493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7279797"/>
              </p:ext>
            </p:extLst>
          </p:nvPr>
        </p:nvGraphicFramePr>
        <p:xfrm>
          <a:off x="9341203" y="3674922"/>
          <a:ext cx="1453236" cy="7861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671" name="Equation" r:id="rId13" imgW="774360" imgH="419040" progId="Equation.DSMT4">
                  <p:embed/>
                </p:oleObj>
              </mc:Choice>
              <mc:Fallback>
                <p:oleObj name="Equation" r:id="rId13" imgW="774360" imgH="419040" progId="Equation.DSMT4">
                  <p:embed/>
                  <p:pic>
                    <p:nvPicPr>
                      <p:cNvPr id="23" name="Object 22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9341203" y="3674922"/>
                        <a:ext cx="1453236" cy="7861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7303370"/>
              </p:ext>
            </p:extLst>
          </p:nvPr>
        </p:nvGraphicFramePr>
        <p:xfrm>
          <a:off x="9253022" y="5558344"/>
          <a:ext cx="2119313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672" name="Equation" r:id="rId15" imgW="1054080" imgH="203040" progId="Equation.DSMT4">
                  <p:embed/>
                </p:oleObj>
              </mc:Choice>
              <mc:Fallback>
                <p:oleObj name="Equation" r:id="rId15" imgW="1054080" imgH="20304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9253022" y="5558344"/>
                        <a:ext cx="2119313" cy="407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489981"/>
              </p:ext>
            </p:extLst>
          </p:nvPr>
        </p:nvGraphicFramePr>
        <p:xfrm>
          <a:off x="9506036" y="6195856"/>
          <a:ext cx="1481138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673" name="Equation" r:id="rId17" imgW="736560" imgH="228600" progId="Equation.DSMT4">
                  <p:embed/>
                </p:oleObj>
              </mc:Choice>
              <mc:Fallback>
                <p:oleObj name="Equation" r:id="rId17" imgW="736560" imgH="228600" progId="Equation.DSMT4">
                  <p:embed/>
                  <p:pic>
                    <p:nvPicPr>
                      <p:cNvPr id="26" name="Object 25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9506036" y="6195856"/>
                        <a:ext cx="1481138" cy="458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5372692"/>
              </p:ext>
            </p:extLst>
          </p:nvPr>
        </p:nvGraphicFramePr>
        <p:xfrm>
          <a:off x="9384119" y="4777760"/>
          <a:ext cx="1684337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674" name="Equation" r:id="rId19" imgW="838080" imgH="203040" progId="Equation.DSMT4">
                  <p:embed/>
                </p:oleObj>
              </mc:Choice>
              <mc:Fallback>
                <p:oleObj name="Equation" r:id="rId19" imgW="838080" imgH="203040" progId="Equation.DSMT4">
                  <p:embed/>
                  <p:pic>
                    <p:nvPicPr>
                      <p:cNvPr id="28" name="Object 27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9384119" y="4777760"/>
                        <a:ext cx="1684337" cy="407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Up Arrow 30"/>
          <p:cNvSpPr/>
          <p:nvPr/>
        </p:nvSpPr>
        <p:spPr>
          <a:xfrm>
            <a:off x="9894678" y="4441275"/>
            <a:ext cx="351054" cy="2493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Up Arrow 31"/>
          <p:cNvSpPr/>
          <p:nvPr/>
        </p:nvSpPr>
        <p:spPr>
          <a:xfrm>
            <a:off x="9894678" y="5233386"/>
            <a:ext cx="351054" cy="2493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Up Arrow 32"/>
          <p:cNvSpPr/>
          <p:nvPr/>
        </p:nvSpPr>
        <p:spPr>
          <a:xfrm>
            <a:off x="9894678" y="5975572"/>
            <a:ext cx="351054" cy="2493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9108698"/>
              </p:ext>
            </p:extLst>
          </p:nvPr>
        </p:nvGraphicFramePr>
        <p:xfrm>
          <a:off x="6101878" y="3389977"/>
          <a:ext cx="1574867" cy="2209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675" name="Equation" r:id="rId21" imgW="850680" imgH="1193760" progId="Equation.DSMT4">
                  <p:embed/>
                </p:oleObj>
              </mc:Choice>
              <mc:Fallback>
                <p:oleObj name="Equation" r:id="rId21" imgW="850680" imgH="119376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6101878" y="3389977"/>
                        <a:ext cx="1574867" cy="2209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9" name="Straight Connector 28"/>
          <p:cNvCxnSpPr/>
          <p:nvPr/>
        </p:nvCxnSpPr>
        <p:spPr>
          <a:xfrm flipH="1">
            <a:off x="4722297" y="3802508"/>
            <a:ext cx="11948" cy="2971277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880727" y="4535514"/>
            <a:ext cx="107466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Nên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6328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8510727"/>
              </p:ext>
            </p:extLst>
          </p:nvPr>
        </p:nvGraphicFramePr>
        <p:xfrm>
          <a:off x="2368567" y="2584631"/>
          <a:ext cx="1567970" cy="769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576" name="Equation" r:id="rId3" imgW="787320" imgH="393480" progId="Equation.DSMT4">
                  <p:embed/>
                </p:oleObj>
              </mc:Choice>
              <mc:Fallback>
                <p:oleObj name="Equation" r:id="rId3" imgW="787320" imgH="393480" progId="Equation.DSMT4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8567" y="2584631"/>
                        <a:ext cx="1567970" cy="7690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884208" y="268404"/>
            <a:ext cx="6291613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7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u="sng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Bài 4</a:t>
            </a:r>
            <a:r>
              <a:rPr lang="en-US" altLang="en-US" sz="2400" b="1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altLang="en-US" sz="2400" dirty="0" smtClean="0"/>
              <a:t> </a:t>
            </a:r>
            <a:endParaRPr lang="en-US" altLang="en-US" sz="2400" dirty="0"/>
          </a:p>
          <a:p>
            <a:pPr marL="457200" indent="-457200" defTabSz="914377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Cho 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x – y ≥ 0 </a:t>
            </a:r>
            <a:r>
              <a:rPr lang="en-US" alt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chứng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minh x ≥ 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</a:p>
          <a:p>
            <a:pPr marL="457200" indent="-457200" defTabSz="914377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Cho 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 &gt; b và x &gt;  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chứng minh 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 + x &gt; b + y </a:t>
            </a:r>
            <a:endParaRPr lang="en-US" alt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914377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3)  Cho 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a &gt; 0; b &gt; </a:t>
            </a:r>
            <a:r>
              <a:rPr lang="en-US" alt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0; c &gt; 0. </a:t>
            </a:r>
            <a:r>
              <a:rPr lang="en-US" alt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Chứng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minh </a:t>
            </a:r>
            <a:r>
              <a:rPr lang="en-US" alt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rằng</a:t>
            </a:r>
            <a:r>
              <a:rPr lang="en-US" alt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US" altLang="en-US" sz="24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6797567"/>
              </p:ext>
            </p:extLst>
          </p:nvPr>
        </p:nvGraphicFramePr>
        <p:xfrm>
          <a:off x="4621669" y="2584631"/>
          <a:ext cx="3352296" cy="810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577" name="Equation" r:id="rId5" imgW="3691170" imgH="891556" progId="Equation.DSMT4">
                  <p:embed/>
                </p:oleObj>
              </mc:Choice>
              <mc:Fallback>
                <p:oleObj name="Equation" r:id="rId5" imgW="3691170" imgH="891556" progId="Equation.DSMT4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21669" y="2584631"/>
                        <a:ext cx="3352296" cy="8103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Straight Connector 15"/>
          <p:cNvCxnSpPr/>
          <p:nvPr/>
        </p:nvCxnSpPr>
        <p:spPr>
          <a:xfrm flipH="1">
            <a:off x="6339157" y="3578979"/>
            <a:ext cx="3004" cy="316640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8979858"/>
              </p:ext>
            </p:extLst>
          </p:nvPr>
        </p:nvGraphicFramePr>
        <p:xfrm>
          <a:off x="1850089" y="4043915"/>
          <a:ext cx="3872019" cy="2358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578" name="Equation" r:id="rId7" imgW="4441063" imgH="2704953" progId="Equation.DSMT4">
                  <p:embed/>
                </p:oleObj>
              </mc:Choice>
              <mc:Fallback>
                <p:oleObj name="Equation" r:id="rId7" imgW="4441063" imgH="2704953" progId="Equation.DSMT4">
                  <p:embed/>
                  <p:pic>
                    <p:nvPicPr>
                      <p:cNvPr id="25" name="Object 2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50089" y="4043915"/>
                        <a:ext cx="3872019" cy="23580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2757298"/>
              </p:ext>
            </p:extLst>
          </p:nvPr>
        </p:nvGraphicFramePr>
        <p:xfrm>
          <a:off x="7463251" y="3468083"/>
          <a:ext cx="4088952" cy="7955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579" name="Equation" r:id="rId9" imgW="1981080" imgH="393480" progId="Equation.DSMT4">
                  <p:embed/>
                </p:oleObj>
              </mc:Choice>
              <mc:Fallback>
                <p:oleObj name="Equation" r:id="rId9" imgW="1981080" imgH="393480" progId="Equation.DSMT4">
                  <p:embed/>
                  <p:pic>
                    <p:nvPicPr>
                      <p:cNvPr id="27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3251" y="3468083"/>
                        <a:ext cx="4088952" cy="7955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28"/>
          <p:cNvSpPr/>
          <p:nvPr/>
        </p:nvSpPr>
        <p:spPr>
          <a:xfrm>
            <a:off x="6893320" y="3578979"/>
            <a:ext cx="6677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cs typeface="Times New Roman" panose="02020603050405020304" pitchFamily="18" charset="0"/>
              </a:rPr>
              <a:t>mà</a:t>
            </a:r>
            <a:endParaRPr lang="en-US" altLang="en-US" sz="2400" dirty="0"/>
          </a:p>
        </p:txBody>
      </p:sp>
      <p:sp>
        <p:nvSpPr>
          <p:cNvPr id="30" name="Rectangle 29"/>
          <p:cNvSpPr/>
          <p:nvPr/>
        </p:nvSpPr>
        <p:spPr>
          <a:xfrm>
            <a:off x="6801382" y="4305169"/>
            <a:ext cx="88197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00" dirty="0">
                <a:cs typeface="Times New Roman" panose="02020603050405020304" pitchFamily="18" charset="0"/>
              </a:rPr>
              <a:t>Do đó</a:t>
            </a:r>
            <a:endParaRPr lang="en-US" altLang="en-US" sz="2200" dirty="0"/>
          </a:p>
        </p:txBody>
      </p:sp>
      <p:sp>
        <p:nvSpPr>
          <p:cNvPr id="34" name="Rectangle 33"/>
          <p:cNvSpPr/>
          <p:nvPr/>
        </p:nvSpPr>
        <p:spPr>
          <a:xfrm>
            <a:off x="6795538" y="5086925"/>
            <a:ext cx="72487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00" dirty="0">
                <a:cs typeface="Times New Roman" panose="02020603050405020304" pitchFamily="18" charset="0"/>
              </a:rPr>
              <a:t>Vậy </a:t>
            </a:r>
            <a:endParaRPr lang="en-US" altLang="en-US" sz="2200" dirty="0"/>
          </a:p>
        </p:txBody>
      </p:sp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8483361"/>
              </p:ext>
            </p:extLst>
          </p:nvPr>
        </p:nvGraphicFramePr>
        <p:xfrm>
          <a:off x="8021638" y="4300538"/>
          <a:ext cx="233045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580" name="Equation" r:id="rId11" imgW="1066680" imgH="203040" progId="Equation.DSMT4">
                  <p:embed/>
                </p:oleObj>
              </mc:Choice>
              <mc:Fallback>
                <p:oleObj name="Equation" r:id="rId11" imgW="1066680" imgH="203040" progId="Equation.DSMT4">
                  <p:embed/>
                  <p:pic>
                    <p:nvPicPr>
                      <p:cNvPr id="35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1638" y="4300538"/>
                        <a:ext cx="2330450" cy="434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Rectangle 36"/>
          <p:cNvSpPr/>
          <p:nvPr/>
        </p:nvSpPr>
        <p:spPr>
          <a:xfrm>
            <a:off x="6808905" y="5677199"/>
            <a:ext cx="36282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00" dirty="0">
                <a:cs typeface="Times New Roman" panose="02020603050405020304" pitchFamily="18" charset="0"/>
              </a:rPr>
              <a:t>Xảy ra đẳng thức khi và chỉ </a:t>
            </a:r>
            <a:r>
              <a:rPr lang="en-US" altLang="en-US" sz="2200" dirty="0" err="1">
                <a:cs typeface="Times New Roman" panose="02020603050405020304" pitchFamily="18" charset="0"/>
              </a:rPr>
              <a:t>khi</a:t>
            </a:r>
            <a:r>
              <a:rPr lang="en-US" altLang="en-US" sz="2200" dirty="0">
                <a:cs typeface="Times New Roman" panose="02020603050405020304" pitchFamily="18" charset="0"/>
              </a:rPr>
              <a:t> </a:t>
            </a:r>
            <a:r>
              <a:rPr lang="en-US" altLang="en-US" sz="2200" dirty="0" smtClean="0">
                <a:cs typeface="Times New Roman" panose="02020603050405020304" pitchFamily="18" charset="0"/>
              </a:rPr>
              <a:t>a </a:t>
            </a:r>
            <a:r>
              <a:rPr lang="en-US" altLang="en-US" sz="2200" dirty="0">
                <a:cs typeface="Times New Roman" panose="02020603050405020304" pitchFamily="18" charset="0"/>
              </a:rPr>
              <a:t>= b = c </a:t>
            </a:r>
            <a:endParaRPr lang="en-US" altLang="en-US" sz="2200" dirty="0"/>
          </a:p>
        </p:txBody>
      </p:sp>
      <p:sp>
        <p:nvSpPr>
          <p:cNvPr id="39" name="Rectangle 38"/>
          <p:cNvSpPr/>
          <p:nvPr/>
        </p:nvSpPr>
        <p:spPr>
          <a:xfrm>
            <a:off x="2444179" y="3478421"/>
            <a:ext cx="21499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u="sng" dirty="0" smtClean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Giải : câu 3b</a:t>
            </a:r>
            <a:endParaRPr lang="en-US" altLang="en-US" sz="2800" b="1" u="sng" dirty="0">
              <a:solidFill>
                <a:srgbClr val="FFFF00"/>
              </a:solidFill>
            </a:endParaRPr>
          </a:p>
        </p:txBody>
      </p:sp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8954081"/>
              </p:ext>
            </p:extLst>
          </p:nvPr>
        </p:nvGraphicFramePr>
        <p:xfrm>
          <a:off x="7772051" y="4916170"/>
          <a:ext cx="3283876" cy="85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581" name="Equation" r:id="rId13" imgW="1638000" imgH="431640" progId="Equation.DSMT4">
                  <p:embed/>
                </p:oleObj>
              </mc:Choice>
              <mc:Fallback>
                <p:oleObj name="Equation" r:id="rId13" imgW="1638000" imgH="431640" progId="Equation.DSMT4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772051" y="4916170"/>
                        <a:ext cx="3283876" cy="855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2149388"/>
              </p:ext>
            </p:extLst>
          </p:nvPr>
        </p:nvGraphicFramePr>
        <p:xfrm>
          <a:off x="8007760" y="4720308"/>
          <a:ext cx="97155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582" name="Equation" r:id="rId15" imgW="444240" imgH="203040" progId="Equation.DSMT4">
                  <p:embed/>
                </p:oleObj>
              </mc:Choice>
              <mc:Fallback>
                <p:oleObj name="Equation" r:id="rId15" imgW="444240" imgH="203040" progId="Equation.DSMT4">
                  <p:embed/>
                  <p:pic>
                    <p:nvPicPr>
                      <p:cNvPr id="35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7760" y="4720308"/>
                        <a:ext cx="971550" cy="434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27"/>
          <p:cNvSpPr/>
          <p:nvPr/>
        </p:nvSpPr>
        <p:spPr>
          <a:xfrm>
            <a:off x="6808905" y="4684732"/>
            <a:ext cx="65434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00" dirty="0" smtClean="0">
                <a:cs typeface="Times New Roman" panose="02020603050405020304" pitchFamily="18" charset="0"/>
              </a:rPr>
              <a:t>Hay</a:t>
            </a:r>
            <a:endParaRPr lang="en-US" altLang="en-US" sz="2200" dirty="0"/>
          </a:p>
        </p:txBody>
      </p:sp>
    </p:spTree>
    <p:extLst>
      <p:ext uri="{BB962C8B-B14F-4D97-AF65-F5344CB8AC3E}">
        <p14:creationId xmlns:p14="http://schemas.microsoft.com/office/powerpoint/2010/main" val="266476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603031" y="663926"/>
            <a:ext cx="4955347" cy="2616591"/>
          </a:xfrm>
          <a:prstGeom prst="ellipse">
            <a:avLst/>
          </a:prstGeom>
          <a:ln w="76200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25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 CHẤT CỦA BẤT ĐẲNG THƯC</a:t>
            </a:r>
          </a:p>
          <a:p>
            <a:pPr algn="ctr">
              <a:lnSpc>
                <a:spcPct val="150000"/>
              </a:lnSpc>
            </a:pP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BẤT PHƯƠNG TRÌNH</a:t>
            </a:r>
          </a:p>
        </p:txBody>
      </p:sp>
      <p:sp>
        <p:nvSpPr>
          <p:cNvPr id="7" name="Rectangle: Rounded Corners 6"/>
          <p:cNvSpPr/>
          <p:nvPr/>
        </p:nvSpPr>
        <p:spPr>
          <a:xfrm>
            <a:off x="723977" y="3626879"/>
            <a:ext cx="3164456" cy="1768427"/>
          </a:xfrm>
          <a:prstGeom prst="roundRect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hệ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giữa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cộng</a:t>
            </a:r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: Rounded Corners 6"/>
          <p:cNvSpPr/>
          <p:nvPr/>
        </p:nvSpPr>
        <p:spPr>
          <a:xfrm>
            <a:off x="4450081" y="3626880"/>
            <a:ext cx="3261247" cy="1768427"/>
          </a:xfrm>
          <a:prstGeom prst="roundRect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hệ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giữa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 phép nhân</a:t>
            </a:r>
          </a:p>
        </p:txBody>
      </p:sp>
      <p:sp>
        <p:nvSpPr>
          <p:cNvPr id="9" name="Rectangle: Rounded Corners 6"/>
          <p:cNvSpPr/>
          <p:nvPr/>
        </p:nvSpPr>
        <p:spPr>
          <a:xfrm>
            <a:off x="8433687" y="3626879"/>
            <a:ext cx="3057352" cy="1768427"/>
          </a:xfrm>
          <a:prstGeom prst="roundRect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 chất bắc cầu</a:t>
            </a:r>
          </a:p>
        </p:txBody>
      </p:sp>
    </p:spTree>
    <p:extLst>
      <p:ext uri="{BB962C8B-B14F-4D97-AF65-F5344CB8AC3E}">
        <p14:creationId xmlns:p14="http://schemas.microsoft.com/office/powerpoint/2010/main" val="152431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9383" y="1968824"/>
            <a:ext cx="1120832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+ Làm các bài tập : </a:t>
            </a:r>
          </a:p>
          <a:p>
            <a:pPr algn="ctr">
              <a:lnSpc>
                <a:spcPct val="200000"/>
              </a:lnSpc>
            </a:pP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 7; 8; 13; 14 (Sgk – trang 40).</a:t>
            </a:r>
          </a:p>
          <a:p>
            <a:pPr>
              <a:lnSpc>
                <a:spcPct val="200000"/>
              </a:lnSpc>
            </a:pPr>
            <a:r>
              <a:rPr lang="en-US" alt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+  Trả lời câu hỏi phần ôn tâp chương 3 hình học</a:t>
            </a:r>
          </a:p>
          <a:p>
            <a:pPr algn="ctr">
              <a:lnSpc>
                <a:spcPct val="200000"/>
              </a:lnSpc>
            </a:pPr>
            <a:r>
              <a:rPr lang="en-US" alt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512617" y="559308"/>
            <a:ext cx="1079269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HƯỚNG DẪN VỀ NHÀ</a:t>
            </a:r>
            <a:endParaRPr lang="en-US" altLang="en-US" sz="40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70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1402926" y="689918"/>
            <a:ext cx="8382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 hệ giữa thứ tự và phép nhân với số dương</a:t>
            </a:r>
            <a:endParaRPr lang="en-US" altLang="en-US" sz="28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1792" y="1261598"/>
            <a:ext cx="4113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Xét bất đẳng thức: </a:t>
            </a:r>
            <a:r>
              <a:rPr lang="en-US" sz="2800" b="1" dirty="0" smtClean="0">
                <a:solidFill>
                  <a:srgbClr val="FFFF00"/>
                </a:solidFill>
              </a:rPr>
              <a:t>– </a:t>
            </a:r>
            <a:r>
              <a:rPr lang="en-US" sz="2800" b="1" dirty="0">
                <a:solidFill>
                  <a:srgbClr val="FFFF00"/>
                </a:solidFill>
              </a:rPr>
              <a:t>2 &lt; 3</a:t>
            </a:r>
          </a:p>
        </p:txBody>
      </p:sp>
      <p:sp>
        <p:nvSpPr>
          <p:cNvPr id="4" name="Rectangle 3"/>
          <p:cNvSpPr/>
          <p:nvPr/>
        </p:nvSpPr>
        <p:spPr>
          <a:xfrm>
            <a:off x="1782205" y="1820099"/>
            <a:ext cx="85945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dirty="0" smtClean="0">
                <a:solidFill>
                  <a:schemeClr val="bg1"/>
                </a:solidFill>
              </a:rPr>
              <a:t>Nhân hai vế của bất đẳng thức với 2 ta được bất đẳng thức   </a:t>
            </a:r>
            <a:endParaRPr lang="en-US" sz="28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4212131" y="2320997"/>
          <a:ext cx="2403407" cy="5566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979" name="Equation" r:id="rId3" imgW="965160" imgH="279360" progId="Equation.DSMT4">
                  <p:embed/>
                </p:oleObj>
              </mc:Choice>
              <mc:Fallback>
                <p:oleObj name="Equation" r:id="rId3" imgW="965160" imgH="27936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2131" y="2320997"/>
                        <a:ext cx="2403407" cy="5566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Text Box 7"/>
          <p:cNvSpPr txBox="1">
            <a:spLocks noChangeArrowheads="1"/>
          </p:cNvSpPr>
          <p:nvPr/>
        </p:nvSpPr>
        <p:spPr bwMode="auto">
          <a:xfrm>
            <a:off x="1402925" y="204009"/>
            <a:ext cx="8382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28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 hệ giữa thứ tự và phép nhân</a:t>
            </a:r>
            <a:endParaRPr lang="en-US" altLang="en-US" sz="28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784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1402926" y="689918"/>
            <a:ext cx="8382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 hệ giữa thứ tự và phép nhân với số dương</a:t>
            </a:r>
            <a:endParaRPr lang="en-US" altLang="en-US" sz="28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50993" y="4112845"/>
            <a:ext cx="7680960" cy="8566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9"/>
          <p:cNvGrpSpPr>
            <a:grpSpLocks/>
          </p:cNvGrpSpPr>
          <p:nvPr/>
        </p:nvGrpSpPr>
        <p:grpSpPr bwMode="auto">
          <a:xfrm>
            <a:off x="2419145" y="4308365"/>
            <a:ext cx="7144656" cy="307512"/>
            <a:chOff x="2337" y="2070"/>
            <a:chExt cx="6300" cy="210"/>
          </a:xfrm>
        </p:grpSpPr>
        <p:sp>
          <p:nvSpPr>
            <p:cNvPr id="9" name="Line 10"/>
            <p:cNvSpPr>
              <a:spLocks noChangeShapeType="1"/>
            </p:cNvSpPr>
            <p:nvPr/>
          </p:nvSpPr>
          <p:spPr bwMode="auto">
            <a:xfrm flipV="1">
              <a:off x="2337" y="2160"/>
              <a:ext cx="6300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>
              <a:off x="5217" y="2085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5577" y="2085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>
              <a:off x="5937" y="2085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" name="Line 14"/>
            <p:cNvSpPr>
              <a:spLocks noChangeShapeType="1"/>
            </p:cNvSpPr>
            <p:nvPr/>
          </p:nvSpPr>
          <p:spPr bwMode="auto">
            <a:xfrm>
              <a:off x="6297" y="207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>
              <a:off x="6657" y="207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>
              <a:off x="7017" y="207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>
              <a:off x="7377" y="2085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7" name="Line 18"/>
            <p:cNvSpPr>
              <a:spLocks noChangeShapeType="1"/>
            </p:cNvSpPr>
            <p:nvPr/>
          </p:nvSpPr>
          <p:spPr bwMode="auto">
            <a:xfrm>
              <a:off x="4857" y="207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>
              <a:off x="4497" y="207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9" name="Line 20"/>
            <p:cNvSpPr>
              <a:spLocks noChangeShapeType="1"/>
            </p:cNvSpPr>
            <p:nvPr/>
          </p:nvSpPr>
          <p:spPr bwMode="auto">
            <a:xfrm>
              <a:off x="4137" y="2085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>
              <a:off x="3777" y="210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>
              <a:off x="3417" y="210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2" name="Line 23"/>
            <p:cNvSpPr>
              <a:spLocks noChangeShapeType="1"/>
            </p:cNvSpPr>
            <p:nvPr/>
          </p:nvSpPr>
          <p:spPr bwMode="auto">
            <a:xfrm>
              <a:off x="3057" y="210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23" name="Rectangle 43"/>
          <p:cNvSpPr>
            <a:spLocks noChangeArrowheads="1"/>
          </p:cNvSpPr>
          <p:nvPr/>
        </p:nvSpPr>
        <p:spPr bwMode="auto">
          <a:xfrm>
            <a:off x="2696754" y="4553990"/>
            <a:ext cx="67634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b="1" dirty="0" smtClean="0">
                <a:solidFill>
                  <a:srgbClr val="000000"/>
                </a:solidFill>
              </a:rPr>
              <a:t>    -6  -5  -4  -3  -</a:t>
            </a:r>
            <a:r>
              <a:rPr lang="en-US" altLang="en-US" sz="2400" b="1" dirty="0">
                <a:solidFill>
                  <a:srgbClr val="000000"/>
                </a:solidFill>
              </a:rPr>
              <a:t>2 </a:t>
            </a:r>
            <a:r>
              <a:rPr lang="en-US" altLang="en-US" sz="2400" b="1" dirty="0" smtClean="0">
                <a:solidFill>
                  <a:srgbClr val="000000"/>
                </a:solidFill>
              </a:rPr>
              <a:t>- 1   0   1    2   3   4    5   6</a:t>
            </a:r>
            <a:endParaRPr lang="en-US" altLang="en-US" sz="2400" b="1" dirty="0">
              <a:solidFill>
                <a:srgbClr val="00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230092" y="2060755"/>
            <a:ext cx="7680960" cy="8566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9"/>
          <p:cNvGrpSpPr>
            <a:grpSpLocks/>
          </p:cNvGrpSpPr>
          <p:nvPr/>
        </p:nvGrpSpPr>
        <p:grpSpPr bwMode="auto">
          <a:xfrm>
            <a:off x="2419145" y="2478329"/>
            <a:ext cx="7144656" cy="307512"/>
            <a:chOff x="2337" y="2070"/>
            <a:chExt cx="6300" cy="210"/>
          </a:xfrm>
        </p:grpSpPr>
        <p:sp>
          <p:nvSpPr>
            <p:cNvPr id="26" name="Line 10"/>
            <p:cNvSpPr>
              <a:spLocks noChangeShapeType="1"/>
            </p:cNvSpPr>
            <p:nvPr/>
          </p:nvSpPr>
          <p:spPr bwMode="auto">
            <a:xfrm flipV="1">
              <a:off x="2337" y="2160"/>
              <a:ext cx="6300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7" name="Line 11"/>
            <p:cNvSpPr>
              <a:spLocks noChangeShapeType="1"/>
            </p:cNvSpPr>
            <p:nvPr/>
          </p:nvSpPr>
          <p:spPr bwMode="auto">
            <a:xfrm>
              <a:off x="5217" y="2085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8" name="Line 12"/>
            <p:cNvSpPr>
              <a:spLocks noChangeShapeType="1"/>
            </p:cNvSpPr>
            <p:nvPr/>
          </p:nvSpPr>
          <p:spPr bwMode="auto">
            <a:xfrm>
              <a:off x="5577" y="2085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9" name="Line 13"/>
            <p:cNvSpPr>
              <a:spLocks noChangeShapeType="1"/>
            </p:cNvSpPr>
            <p:nvPr/>
          </p:nvSpPr>
          <p:spPr bwMode="auto">
            <a:xfrm>
              <a:off x="5937" y="2085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0" name="Line 14"/>
            <p:cNvSpPr>
              <a:spLocks noChangeShapeType="1"/>
            </p:cNvSpPr>
            <p:nvPr/>
          </p:nvSpPr>
          <p:spPr bwMode="auto">
            <a:xfrm>
              <a:off x="6297" y="207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1" name="Line 15"/>
            <p:cNvSpPr>
              <a:spLocks noChangeShapeType="1"/>
            </p:cNvSpPr>
            <p:nvPr/>
          </p:nvSpPr>
          <p:spPr bwMode="auto">
            <a:xfrm>
              <a:off x="6657" y="207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2" name="Line 16"/>
            <p:cNvSpPr>
              <a:spLocks noChangeShapeType="1"/>
            </p:cNvSpPr>
            <p:nvPr/>
          </p:nvSpPr>
          <p:spPr bwMode="auto">
            <a:xfrm>
              <a:off x="7017" y="207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3" name="Line 17"/>
            <p:cNvSpPr>
              <a:spLocks noChangeShapeType="1"/>
            </p:cNvSpPr>
            <p:nvPr/>
          </p:nvSpPr>
          <p:spPr bwMode="auto">
            <a:xfrm>
              <a:off x="7377" y="2085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4" name="Line 18"/>
            <p:cNvSpPr>
              <a:spLocks noChangeShapeType="1"/>
            </p:cNvSpPr>
            <p:nvPr/>
          </p:nvSpPr>
          <p:spPr bwMode="auto">
            <a:xfrm>
              <a:off x="4857" y="207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5" name="Line 19"/>
            <p:cNvSpPr>
              <a:spLocks noChangeShapeType="1"/>
            </p:cNvSpPr>
            <p:nvPr/>
          </p:nvSpPr>
          <p:spPr bwMode="auto">
            <a:xfrm>
              <a:off x="4497" y="207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6" name="Line 20"/>
            <p:cNvSpPr>
              <a:spLocks noChangeShapeType="1"/>
            </p:cNvSpPr>
            <p:nvPr/>
          </p:nvSpPr>
          <p:spPr bwMode="auto">
            <a:xfrm>
              <a:off x="4137" y="2085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7" name="Line 21"/>
            <p:cNvSpPr>
              <a:spLocks noChangeShapeType="1"/>
            </p:cNvSpPr>
            <p:nvPr/>
          </p:nvSpPr>
          <p:spPr bwMode="auto">
            <a:xfrm>
              <a:off x="3777" y="210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8" name="Line 22"/>
            <p:cNvSpPr>
              <a:spLocks noChangeShapeType="1"/>
            </p:cNvSpPr>
            <p:nvPr/>
          </p:nvSpPr>
          <p:spPr bwMode="auto">
            <a:xfrm>
              <a:off x="3417" y="210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9" name="Line 23"/>
            <p:cNvSpPr>
              <a:spLocks noChangeShapeType="1"/>
            </p:cNvSpPr>
            <p:nvPr/>
          </p:nvSpPr>
          <p:spPr bwMode="auto">
            <a:xfrm>
              <a:off x="3057" y="210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40" name="Rectangle 43"/>
          <p:cNvSpPr>
            <a:spLocks noChangeArrowheads="1"/>
          </p:cNvSpPr>
          <p:nvPr/>
        </p:nvSpPr>
        <p:spPr bwMode="auto">
          <a:xfrm>
            <a:off x="2726910" y="2030530"/>
            <a:ext cx="67634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b="1" dirty="0" smtClean="0">
                <a:solidFill>
                  <a:srgbClr val="000000"/>
                </a:solidFill>
              </a:rPr>
              <a:t>    -6  -5  -4  -3  -</a:t>
            </a:r>
            <a:r>
              <a:rPr lang="en-US" altLang="en-US" sz="2400" b="1" dirty="0">
                <a:solidFill>
                  <a:srgbClr val="000000"/>
                </a:solidFill>
              </a:rPr>
              <a:t>2 </a:t>
            </a:r>
            <a:r>
              <a:rPr lang="en-US" altLang="en-US" sz="2400" b="1" dirty="0" smtClean="0">
                <a:solidFill>
                  <a:srgbClr val="000000"/>
                </a:solidFill>
              </a:rPr>
              <a:t>- 1   0   1    2   3   4    5   6</a:t>
            </a:r>
            <a:endParaRPr lang="en-US" altLang="en-US" sz="2400" b="1" dirty="0">
              <a:solidFill>
                <a:srgbClr val="00000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160404" y="1532992"/>
            <a:ext cx="11977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– 2 &lt; 3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 flipH="1">
            <a:off x="4074665" y="2601469"/>
            <a:ext cx="774748" cy="183390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4574176" y="4999177"/>
            <a:ext cx="23358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(– 2) . </a:t>
            </a:r>
            <a:r>
              <a:rPr lang="en-US" sz="2800" b="1" dirty="0" smtClean="0">
                <a:solidFill>
                  <a:srgbClr val="FFFF00"/>
                </a:solidFill>
              </a:rPr>
              <a:t>2 </a:t>
            </a:r>
            <a:r>
              <a:rPr lang="en-US" sz="2800" b="1" dirty="0">
                <a:solidFill>
                  <a:srgbClr val="FFFF00"/>
                </a:solidFill>
              </a:rPr>
              <a:t>&lt; </a:t>
            </a:r>
            <a:r>
              <a:rPr lang="en-US" sz="2800" b="1" dirty="0" smtClean="0">
                <a:solidFill>
                  <a:schemeClr val="bg1"/>
                </a:solidFill>
              </a:rPr>
              <a:t>3 </a:t>
            </a:r>
            <a:r>
              <a:rPr lang="en-US" sz="2800" b="1" dirty="0" smtClean="0">
                <a:solidFill>
                  <a:srgbClr val="FFFF00"/>
                </a:solidFill>
              </a:rPr>
              <a:t>. 2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452371" y="3298493"/>
            <a:ext cx="992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– </a:t>
            </a:r>
            <a:r>
              <a:rPr lang="en-US" sz="2800" b="1" dirty="0" smtClean="0">
                <a:solidFill>
                  <a:schemeClr val="bg1"/>
                </a:solidFill>
              </a:rPr>
              <a:t>2</a:t>
            </a:r>
            <a:r>
              <a:rPr lang="en-US" sz="2800" b="1" dirty="0" smtClean="0">
                <a:solidFill>
                  <a:srgbClr val="FFFF00"/>
                </a:solidFill>
              </a:rPr>
              <a:t>.2 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642729" y="3297375"/>
            <a:ext cx="7232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3</a:t>
            </a:r>
            <a:r>
              <a:rPr lang="en-US" sz="2800" b="1" dirty="0" smtClean="0">
                <a:solidFill>
                  <a:srgbClr val="FFFF00"/>
                </a:solidFill>
              </a:rPr>
              <a:t>.2 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50" name="Text Box 7"/>
          <p:cNvSpPr txBox="1">
            <a:spLocks noChangeArrowheads="1"/>
          </p:cNvSpPr>
          <p:nvPr/>
        </p:nvSpPr>
        <p:spPr bwMode="auto">
          <a:xfrm>
            <a:off x="1402925" y="204009"/>
            <a:ext cx="8382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28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 hệ giữa thứ tự và phép nhân</a:t>
            </a:r>
            <a:endParaRPr lang="en-US" altLang="en-US" sz="28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Oval 87"/>
          <p:cNvSpPr>
            <a:spLocks noChangeArrowheads="1"/>
          </p:cNvSpPr>
          <p:nvPr/>
        </p:nvSpPr>
        <p:spPr bwMode="auto">
          <a:xfrm>
            <a:off x="6852291" y="2520432"/>
            <a:ext cx="137718" cy="120263"/>
          </a:xfrm>
          <a:prstGeom prst="ellipse">
            <a:avLst/>
          </a:prstGeom>
          <a:solidFill>
            <a:srgbClr val="00FF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3" name="Oval 112"/>
          <p:cNvSpPr>
            <a:spLocks noChangeArrowheads="1"/>
          </p:cNvSpPr>
          <p:nvPr/>
        </p:nvSpPr>
        <p:spPr bwMode="auto">
          <a:xfrm flipH="1" flipV="1">
            <a:off x="3990109" y="4346816"/>
            <a:ext cx="131694" cy="142045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4" name="Oval 112"/>
          <p:cNvSpPr>
            <a:spLocks noChangeArrowheads="1"/>
          </p:cNvSpPr>
          <p:nvPr/>
        </p:nvSpPr>
        <p:spPr bwMode="auto">
          <a:xfrm>
            <a:off x="4795118" y="2519632"/>
            <a:ext cx="137100" cy="126586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8" name="Oval 87"/>
          <p:cNvSpPr>
            <a:spLocks noChangeArrowheads="1"/>
          </p:cNvSpPr>
          <p:nvPr/>
        </p:nvSpPr>
        <p:spPr bwMode="auto">
          <a:xfrm>
            <a:off x="8061121" y="4364298"/>
            <a:ext cx="145383" cy="156615"/>
          </a:xfrm>
          <a:prstGeom prst="ellipse">
            <a:avLst/>
          </a:prstGeom>
          <a:solidFill>
            <a:srgbClr val="00FF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6948860" y="2626020"/>
            <a:ext cx="1219684" cy="1795065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2170753" y="5968277"/>
            <a:ext cx="8536564" cy="548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15000"/>
              </a:lnSpc>
              <a:spcBef>
                <a:spcPts val="2160"/>
              </a:spcBef>
            </a:pP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5772242" y="1588580"/>
            <a:ext cx="274333" cy="42043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5828670" y="5074484"/>
            <a:ext cx="322747" cy="401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1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23" grpId="0"/>
      <p:bldP spid="24" grpId="0" animBg="1"/>
      <p:bldP spid="40" grpId="0"/>
      <p:bldP spid="41" grpId="0"/>
      <p:bldP spid="48" grpId="0"/>
      <p:bldP spid="55" grpId="0"/>
      <p:bldP spid="56" grpId="0"/>
      <p:bldP spid="50" grpId="0"/>
      <p:bldP spid="59" grpId="0" animBg="1"/>
      <p:bldP spid="63" grpId="0" animBg="1"/>
      <p:bldP spid="64" grpId="0" animBg="1"/>
      <p:bldP spid="58" grpId="0" animBg="1"/>
      <p:bldP spid="66" grpId="0"/>
      <p:bldP spid="52" grpId="0" animBg="1"/>
      <p:bldP spid="52" grpId="1" animBg="1"/>
      <p:bldP spid="53" grpId="0" animBg="1"/>
      <p:bldP spid="53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1402926" y="689918"/>
            <a:ext cx="8382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 hệ giữa thứ tự và phép nhân với số dương</a:t>
            </a:r>
            <a:endParaRPr lang="en-US" altLang="en-US" sz="28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50993" y="4112845"/>
            <a:ext cx="7680960" cy="8566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9"/>
          <p:cNvGrpSpPr>
            <a:grpSpLocks/>
          </p:cNvGrpSpPr>
          <p:nvPr/>
        </p:nvGrpSpPr>
        <p:grpSpPr bwMode="auto">
          <a:xfrm>
            <a:off x="2419145" y="4308365"/>
            <a:ext cx="7144656" cy="307512"/>
            <a:chOff x="2337" y="2070"/>
            <a:chExt cx="6300" cy="210"/>
          </a:xfrm>
        </p:grpSpPr>
        <p:sp>
          <p:nvSpPr>
            <p:cNvPr id="9" name="Line 10"/>
            <p:cNvSpPr>
              <a:spLocks noChangeShapeType="1"/>
            </p:cNvSpPr>
            <p:nvPr/>
          </p:nvSpPr>
          <p:spPr bwMode="auto">
            <a:xfrm flipV="1">
              <a:off x="2337" y="2160"/>
              <a:ext cx="6300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>
              <a:off x="5217" y="2085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5577" y="2085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>
              <a:off x="5937" y="2085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" name="Line 14"/>
            <p:cNvSpPr>
              <a:spLocks noChangeShapeType="1"/>
            </p:cNvSpPr>
            <p:nvPr/>
          </p:nvSpPr>
          <p:spPr bwMode="auto">
            <a:xfrm>
              <a:off x="6297" y="207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>
              <a:off x="6657" y="207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>
              <a:off x="7017" y="207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>
              <a:off x="7377" y="2085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7" name="Line 18"/>
            <p:cNvSpPr>
              <a:spLocks noChangeShapeType="1"/>
            </p:cNvSpPr>
            <p:nvPr/>
          </p:nvSpPr>
          <p:spPr bwMode="auto">
            <a:xfrm>
              <a:off x="4857" y="207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>
              <a:off x="4497" y="207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9" name="Line 20"/>
            <p:cNvSpPr>
              <a:spLocks noChangeShapeType="1"/>
            </p:cNvSpPr>
            <p:nvPr/>
          </p:nvSpPr>
          <p:spPr bwMode="auto">
            <a:xfrm>
              <a:off x="4137" y="2085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>
              <a:off x="3777" y="210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>
              <a:off x="3417" y="210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2" name="Line 23"/>
            <p:cNvSpPr>
              <a:spLocks noChangeShapeType="1"/>
            </p:cNvSpPr>
            <p:nvPr/>
          </p:nvSpPr>
          <p:spPr bwMode="auto">
            <a:xfrm>
              <a:off x="3057" y="210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23" name="Rectangle 43"/>
          <p:cNvSpPr>
            <a:spLocks noChangeArrowheads="1"/>
          </p:cNvSpPr>
          <p:nvPr/>
        </p:nvSpPr>
        <p:spPr bwMode="auto">
          <a:xfrm>
            <a:off x="2696754" y="4553990"/>
            <a:ext cx="67634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b="1" dirty="0" smtClean="0">
                <a:solidFill>
                  <a:srgbClr val="000000"/>
                </a:solidFill>
              </a:rPr>
              <a:t>    -6  -5  -4  -3  -</a:t>
            </a:r>
            <a:r>
              <a:rPr lang="en-US" altLang="en-US" sz="2400" b="1" dirty="0">
                <a:solidFill>
                  <a:srgbClr val="000000"/>
                </a:solidFill>
              </a:rPr>
              <a:t>2 </a:t>
            </a:r>
            <a:r>
              <a:rPr lang="en-US" altLang="en-US" sz="2400" b="1" dirty="0" smtClean="0">
                <a:solidFill>
                  <a:srgbClr val="000000"/>
                </a:solidFill>
              </a:rPr>
              <a:t>- 1   0   1    2   3   4    5   6</a:t>
            </a:r>
            <a:endParaRPr lang="en-US" altLang="en-US" sz="2400" b="1" dirty="0">
              <a:solidFill>
                <a:srgbClr val="00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230092" y="2060755"/>
            <a:ext cx="7680960" cy="8566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9"/>
          <p:cNvGrpSpPr>
            <a:grpSpLocks/>
          </p:cNvGrpSpPr>
          <p:nvPr/>
        </p:nvGrpSpPr>
        <p:grpSpPr bwMode="auto">
          <a:xfrm>
            <a:off x="2419145" y="2478329"/>
            <a:ext cx="7144656" cy="307512"/>
            <a:chOff x="2337" y="2070"/>
            <a:chExt cx="6300" cy="210"/>
          </a:xfrm>
        </p:grpSpPr>
        <p:sp>
          <p:nvSpPr>
            <p:cNvPr id="26" name="Line 10"/>
            <p:cNvSpPr>
              <a:spLocks noChangeShapeType="1"/>
            </p:cNvSpPr>
            <p:nvPr/>
          </p:nvSpPr>
          <p:spPr bwMode="auto">
            <a:xfrm flipV="1">
              <a:off x="2337" y="2160"/>
              <a:ext cx="6300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7" name="Line 11"/>
            <p:cNvSpPr>
              <a:spLocks noChangeShapeType="1"/>
            </p:cNvSpPr>
            <p:nvPr/>
          </p:nvSpPr>
          <p:spPr bwMode="auto">
            <a:xfrm>
              <a:off x="5217" y="2085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8" name="Line 12"/>
            <p:cNvSpPr>
              <a:spLocks noChangeShapeType="1"/>
            </p:cNvSpPr>
            <p:nvPr/>
          </p:nvSpPr>
          <p:spPr bwMode="auto">
            <a:xfrm>
              <a:off x="5577" y="2085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9" name="Line 13"/>
            <p:cNvSpPr>
              <a:spLocks noChangeShapeType="1"/>
            </p:cNvSpPr>
            <p:nvPr/>
          </p:nvSpPr>
          <p:spPr bwMode="auto">
            <a:xfrm>
              <a:off x="5937" y="2085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0" name="Line 14"/>
            <p:cNvSpPr>
              <a:spLocks noChangeShapeType="1"/>
            </p:cNvSpPr>
            <p:nvPr/>
          </p:nvSpPr>
          <p:spPr bwMode="auto">
            <a:xfrm>
              <a:off x="6297" y="207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1" name="Line 15"/>
            <p:cNvSpPr>
              <a:spLocks noChangeShapeType="1"/>
            </p:cNvSpPr>
            <p:nvPr/>
          </p:nvSpPr>
          <p:spPr bwMode="auto">
            <a:xfrm>
              <a:off x="6657" y="207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2" name="Line 16"/>
            <p:cNvSpPr>
              <a:spLocks noChangeShapeType="1"/>
            </p:cNvSpPr>
            <p:nvPr/>
          </p:nvSpPr>
          <p:spPr bwMode="auto">
            <a:xfrm>
              <a:off x="7017" y="207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3" name="Line 17"/>
            <p:cNvSpPr>
              <a:spLocks noChangeShapeType="1"/>
            </p:cNvSpPr>
            <p:nvPr/>
          </p:nvSpPr>
          <p:spPr bwMode="auto">
            <a:xfrm>
              <a:off x="7377" y="2085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4" name="Line 18"/>
            <p:cNvSpPr>
              <a:spLocks noChangeShapeType="1"/>
            </p:cNvSpPr>
            <p:nvPr/>
          </p:nvSpPr>
          <p:spPr bwMode="auto">
            <a:xfrm>
              <a:off x="4857" y="207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5" name="Line 19"/>
            <p:cNvSpPr>
              <a:spLocks noChangeShapeType="1"/>
            </p:cNvSpPr>
            <p:nvPr/>
          </p:nvSpPr>
          <p:spPr bwMode="auto">
            <a:xfrm>
              <a:off x="4497" y="207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6" name="Line 20"/>
            <p:cNvSpPr>
              <a:spLocks noChangeShapeType="1"/>
            </p:cNvSpPr>
            <p:nvPr/>
          </p:nvSpPr>
          <p:spPr bwMode="auto">
            <a:xfrm>
              <a:off x="4137" y="2085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7" name="Line 21"/>
            <p:cNvSpPr>
              <a:spLocks noChangeShapeType="1"/>
            </p:cNvSpPr>
            <p:nvPr/>
          </p:nvSpPr>
          <p:spPr bwMode="auto">
            <a:xfrm>
              <a:off x="3777" y="210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8" name="Line 22"/>
            <p:cNvSpPr>
              <a:spLocks noChangeShapeType="1"/>
            </p:cNvSpPr>
            <p:nvPr/>
          </p:nvSpPr>
          <p:spPr bwMode="auto">
            <a:xfrm>
              <a:off x="3417" y="210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9" name="Line 23"/>
            <p:cNvSpPr>
              <a:spLocks noChangeShapeType="1"/>
            </p:cNvSpPr>
            <p:nvPr/>
          </p:nvSpPr>
          <p:spPr bwMode="auto">
            <a:xfrm>
              <a:off x="3057" y="210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40" name="Rectangle 43"/>
          <p:cNvSpPr>
            <a:spLocks noChangeArrowheads="1"/>
          </p:cNvSpPr>
          <p:nvPr/>
        </p:nvSpPr>
        <p:spPr bwMode="auto">
          <a:xfrm>
            <a:off x="2726910" y="2030530"/>
            <a:ext cx="67634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b="1" dirty="0" smtClean="0">
                <a:solidFill>
                  <a:srgbClr val="000000"/>
                </a:solidFill>
              </a:rPr>
              <a:t>    -6  -5  -4  -3  -</a:t>
            </a:r>
            <a:r>
              <a:rPr lang="en-US" altLang="en-US" sz="2400" b="1" dirty="0">
                <a:solidFill>
                  <a:srgbClr val="000000"/>
                </a:solidFill>
              </a:rPr>
              <a:t>2 </a:t>
            </a:r>
            <a:r>
              <a:rPr lang="en-US" altLang="en-US" sz="2400" b="1" dirty="0" smtClean="0">
                <a:solidFill>
                  <a:srgbClr val="000000"/>
                </a:solidFill>
              </a:rPr>
              <a:t>- 1   0   1    2   3   4    5   6</a:t>
            </a:r>
            <a:endParaRPr lang="en-US" altLang="en-US" sz="2400" b="1" dirty="0">
              <a:solidFill>
                <a:srgbClr val="00000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160404" y="1532992"/>
            <a:ext cx="11977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– 2 &lt; 3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 flipH="1">
            <a:off x="4074665" y="2601469"/>
            <a:ext cx="774748" cy="183390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4574176" y="4999177"/>
            <a:ext cx="23358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(– 2) . </a:t>
            </a:r>
            <a:r>
              <a:rPr lang="en-US" sz="2800" b="1" dirty="0" smtClean="0">
                <a:solidFill>
                  <a:srgbClr val="FFFF00"/>
                </a:solidFill>
              </a:rPr>
              <a:t>2 </a:t>
            </a:r>
            <a:r>
              <a:rPr lang="en-US" sz="2800" b="1" dirty="0">
                <a:solidFill>
                  <a:srgbClr val="FFFF00"/>
                </a:solidFill>
              </a:rPr>
              <a:t>&lt; </a:t>
            </a:r>
            <a:r>
              <a:rPr lang="en-US" sz="2800" b="1" dirty="0" smtClean="0">
                <a:solidFill>
                  <a:schemeClr val="bg1"/>
                </a:solidFill>
              </a:rPr>
              <a:t>3 </a:t>
            </a:r>
            <a:r>
              <a:rPr lang="en-US" sz="2800" b="1" dirty="0" smtClean="0">
                <a:solidFill>
                  <a:srgbClr val="FFFF00"/>
                </a:solidFill>
              </a:rPr>
              <a:t>. 2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452371" y="3298493"/>
            <a:ext cx="992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– </a:t>
            </a:r>
            <a:r>
              <a:rPr lang="en-US" sz="2800" b="1" dirty="0" smtClean="0">
                <a:solidFill>
                  <a:schemeClr val="bg1"/>
                </a:solidFill>
              </a:rPr>
              <a:t>2</a:t>
            </a:r>
            <a:r>
              <a:rPr lang="en-US" sz="2800" b="1" dirty="0" smtClean="0">
                <a:solidFill>
                  <a:srgbClr val="FFFF00"/>
                </a:solidFill>
              </a:rPr>
              <a:t>.2 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642729" y="3297375"/>
            <a:ext cx="7232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3</a:t>
            </a:r>
            <a:r>
              <a:rPr lang="en-US" sz="2800" b="1" dirty="0" smtClean="0">
                <a:solidFill>
                  <a:srgbClr val="FFFF00"/>
                </a:solidFill>
              </a:rPr>
              <a:t>.2 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50" name="Text Box 7"/>
          <p:cNvSpPr txBox="1">
            <a:spLocks noChangeArrowheads="1"/>
          </p:cNvSpPr>
          <p:nvPr/>
        </p:nvSpPr>
        <p:spPr bwMode="auto">
          <a:xfrm>
            <a:off x="1402925" y="204009"/>
            <a:ext cx="8382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28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 hệ giữa thứ tự và phép nhân</a:t>
            </a:r>
            <a:endParaRPr lang="en-US" altLang="en-US" sz="28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Oval 87"/>
          <p:cNvSpPr>
            <a:spLocks noChangeArrowheads="1"/>
          </p:cNvSpPr>
          <p:nvPr/>
        </p:nvSpPr>
        <p:spPr bwMode="auto">
          <a:xfrm>
            <a:off x="6852291" y="2520432"/>
            <a:ext cx="137718" cy="120263"/>
          </a:xfrm>
          <a:prstGeom prst="ellipse">
            <a:avLst/>
          </a:prstGeom>
          <a:solidFill>
            <a:srgbClr val="00FF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3" name="Oval 112"/>
          <p:cNvSpPr>
            <a:spLocks noChangeArrowheads="1"/>
          </p:cNvSpPr>
          <p:nvPr/>
        </p:nvSpPr>
        <p:spPr bwMode="auto">
          <a:xfrm flipH="1" flipV="1">
            <a:off x="3990109" y="4346816"/>
            <a:ext cx="131694" cy="142045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4" name="Oval 112"/>
          <p:cNvSpPr>
            <a:spLocks noChangeArrowheads="1"/>
          </p:cNvSpPr>
          <p:nvPr/>
        </p:nvSpPr>
        <p:spPr bwMode="auto">
          <a:xfrm>
            <a:off x="4795118" y="2519632"/>
            <a:ext cx="137100" cy="126586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8" name="Oval 87"/>
          <p:cNvSpPr>
            <a:spLocks noChangeArrowheads="1"/>
          </p:cNvSpPr>
          <p:nvPr/>
        </p:nvSpPr>
        <p:spPr bwMode="auto">
          <a:xfrm>
            <a:off x="8061121" y="4364298"/>
            <a:ext cx="145383" cy="156615"/>
          </a:xfrm>
          <a:prstGeom prst="ellipse">
            <a:avLst/>
          </a:prstGeom>
          <a:solidFill>
            <a:srgbClr val="00FF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6948860" y="2626020"/>
            <a:ext cx="1219684" cy="1795065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2170753" y="5968277"/>
            <a:ext cx="8536564" cy="548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15000"/>
              </a:lnSpc>
              <a:spcBef>
                <a:spcPts val="2160"/>
              </a:spcBef>
            </a:pP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990109" y="5498320"/>
            <a:ext cx="53666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(– 2) . </a:t>
            </a:r>
            <a:r>
              <a:rPr lang="en-US" sz="2800" b="1" dirty="0" smtClean="0">
                <a:solidFill>
                  <a:srgbClr val="FFFF00"/>
                </a:solidFill>
              </a:rPr>
              <a:t>100   &lt;   </a:t>
            </a:r>
            <a:r>
              <a:rPr lang="en-US" sz="2800" b="1" dirty="0" smtClean="0">
                <a:solidFill>
                  <a:schemeClr val="bg1"/>
                </a:solidFill>
              </a:rPr>
              <a:t>3 </a:t>
            </a:r>
            <a:r>
              <a:rPr lang="en-US" sz="2800" b="1" dirty="0" smtClean="0">
                <a:solidFill>
                  <a:srgbClr val="FFFF00"/>
                </a:solidFill>
              </a:rPr>
              <a:t>. 100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742124" y="5547887"/>
            <a:ext cx="484539" cy="4099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04252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23" grpId="0"/>
      <p:bldP spid="24" grpId="0" animBg="1"/>
      <p:bldP spid="40" grpId="0"/>
      <p:bldP spid="41" grpId="0"/>
      <p:bldP spid="48" grpId="0"/>
      <p:bldP spid="55" grpId="0"/>
      <p:bldP spid="56" grpId="0"/>
      <p:bldP spid="50" grpId="0"/>
      <p:bldP spid="59" grpId="0" animBg="1"/>
      <p:bldP spid="63" grpId="0" animBg="1"/>
      <p:bldP spid="64" grpId="0" animBg="1"/>
      <p:bldP spid="58" grpId="0" animBg="1"/>
      <p:bldP spid="66" grpId="0"/>
      <p:bldP spid="51" grpId="0"/>
      <p:bldP spid="54" grpId="0" animBg="1"/>
      <p:bldP spid="54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1402926" y="689918"/>
            <a:ext cx="8382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 hệ giữa thứ tự và phép nhân với số dương</a:t>
            </a:r>
            <a:endParaRPr lang="en-US" altLang="en-US" sz="28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50993" y="3946585"/>
            <a:ext cx="7680960" cy="8566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9"/>
          <p:cNvGrpSpPr>
            <a:grpSpLocks/>
          </p:cNvGrpSpPr>
          <p:nvPr/>
        </p:nvGrpSpPr>
        <p:grpSpPr bwMode="auto">
          <a:xfrm>
            <a:off x="2419145" y="4142105"/>
            <a:ext cx="7144656" cy="307512"/>
            <a:chOff x="2337" y="2070"/>
            <a:chExt cx="6300" cy="210"/>
          </a:xfrm>
        </p:grpSpPr>
        <p:sp>
          <p:nvSpPr>
            <p:cNvPr id="9" name="Line 10"/>
            <p:cNvSpPr>
              <a:spLocks noChangeShapeType="1"/>
            </p:cNvSpPr>
            <p:nvPr/>
          </p:nvSpPr>
          <p:spPr bwMode="auto">
            <a:xfrm flipV="1">
              <a:off x="2337" y="2160"/>
              <a:ext cx="6300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>
              <a:off x="5217" y="2085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5577" y="2085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>
              <a:off x="5937" y="2085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" name="Line 14"/>
            <p:cNvSpPr>
              <a:spLocks noChangeShapeType="1"/>
            </p:cNvSpPr>
            <p:nvPr/>
          </p:nvSpPr>
          <p:spPr bwMode="auto">
            <a:xfrm>
              <a:off x="6297" y="207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>
              <a:off x="6657" y="207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>
              <a:off x="7017" y="207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>
              <a:off x="7377" y="2085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7" name="Line 18"/>
            <p:cNvSpPr>
              <a:spLocks noChangeShapeType="1"/>
            </p:cNvSpPr>
            <p:nvPr/>
          </p:nvSpPr>
          <p:spPr bwMode="auto">
            <a:xfrm>
              <a:off x="4857" y="207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>
              <a:off x="4497" y="207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9" name="Line 20"/>
            <p:cNvSpPr>
              <a:spLocks noChangeShapeType="1"/>
            </p:cNvSpPr>
            <p:nvPr/>
          </p:nvSpPr>
          <p:spPr bwMode="auto">
            <a:xfrm>
              <a:off x="4137" y="2085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>
              <a:off x="3777" y="210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>
              <a:off x="3417" y="210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2" name="Line 23"/>
            <p:cNvSpPr>
              <a:spLocks noChangeShapeType="1"/>
            </p:cNvSpPr>
            <p:nvPr/>
          </p:nvSpPr>
          <p:spPr bwMode="auto">
            <a:xfrm>
              <a:off x="3057" y="210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23" name="Rectangle 43"/>
          <p:cNvSpPr>
            <a:spLocks noChangeArrowheads="1"/>
          </p:cNvSpPr>
          <p:nvPr/>
        </p:nvSpPr>
        <p:spPr bwMode="auto">
          <a:xfrm>
            <a:off x="2696754" y="4387730"/>
            <a:ext cx="67634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b="1" dirty="0" smtClean="0">
                <a:solidFill>
                  <a:srgbClr val="000000"/>
                </a:solidFill>
              </a:rPr>
              <a:t>    -6  -5  -4  -3  -</a:t>
            </a:r>
            <a:r>
              <a:rPr lang="en-US" altLang="en-US" sz="2400" b="1" dirty="0">
                <a:solidFill>
                  <a:srgbClr val="000000"/>
                </a:solidFill>
              </a:rPr>
              <a:t>2 </a:t>
            </a:r>
            <a:r>
              <a:rPr lang="en-US" altLang="en-US" sz="2400" b="1" dirty="0" smtClean="0">
                <a:solidFill>
                  <a:srgbClr val="000000"/>
                </a:solidFill>
              </a:rPr>
              <a:t>- 1   0   1    2   3   4    5   6</a:t>
            </a:r>
            <a:endParaRPr lang="en-US" altLang="en-US" sz="2400" b="1" dirty="0">
              <a:solidFill>
                <a:srgbClr val="00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230092" y="1894495"/>
            <a:ext cx="7680960" cy="8566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9"/>
          <p:cNvGrpSpPr>
            <a:grpSpLocks/>
          </p:cNvGrpSpPr>
          <p:nvPr/>
        </p:nvGrpSpPr>
        <p:grpSpPr bwMode="auto">
          <a:xfrm>
            <a:off x="2419145" y="2312069"/>
            <a:ext cx="7144656" cy="307512"/>
            <a:chOff x="2337" y="2070"/>
            <a:chExt cx="6300" cy="210"/>
          </a:xfrm>
        </p:grpSpPr>
        <p:sp>
          <p:nvSpPr>
            <p:cNvPr id="26" name="Line 10"/>
            <p:cNvSpPr>
              <a:spLocks noChangeShapeType="1"/>
            </p:cNvSpPr>
            <p:nvPr/>
          </p:nvSpPr>
          <p:spPr bwMode="auto">
            <a:xfrm flipV="1">
              <a:off x="2337" y="2160"/>
              <a:ext cx="6300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7" name="Line 11"/>
            <p:cNvSpPr>
              <a:spLocks noChangeShapeType="1"/>
            </p:cNvSpPr>
            <p:nvPr/>
          </p:nvSpPr>
          <p:spPr bwMode="auto">
            <a:xfrm>
              <a:off x="5217" y="2085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8" name="Line 12"/>
            <p:cNvSpPr>
              <a:spLocks noChangeShapeType="1"/>
            </p:cNvSpPr>
            <p:nvPr/>
          </p:nvSpPr>
          <p:spPr bwMode="auto">
            <a:xfrm>
              <a:off x="5577" y="2085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9" name="Line 13"/>
            <p:cNvSpPr>
              <a:spLocks noChangeShapeType="1"/>
            </p:cNvSpPr>
            <p:nvPr/>
          </p:nvSpPr>
          <p:spPr bwMode="auto">
            <a:xfrm>
              <a:off x="5937" y="2085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0" name="Line 14"/>
            <p:cNvSpPr>
              <a:spLocks noChangeShapeType="1"/>
            </p:cNvSpPr>
            <p:nvPr/>
          </p:nvSpPr>
          <p:spPr bwMode="auto">
            <a:xfrm>
              <a:off x="6297" y="207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1" name="Line 15"/>
            <p:cNvSpPr>
              <a:spLocks noChangeShapeType="1"/>
            </p:cNvSpPr>
            <p:nvPr/>
          </p:nvSpPr>
          <p:spPr bwMode="auto">
            <a:xfrm>
              <a:off x="6657" y="207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2" name="Line 16"/>
            <p:cNvSpPr>
              <a:spLocks noChangeShapeType="1"/>
            </p:cNvSpPr>
            <p:nvPr/>
          </p:nvSpPr>
          <p:spPr bwMode="auto">
            <a:xfrm>
              <a:off x="7017" y="207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3" name="Line 17"/>
            <p:cNvSpPr>
              <a:spLocks noChangeShapeType="1"/>
            </p:cNvSpPr>
            <p:nvPr/>
          </p:nvSpPr>
          <p:spPr bwMode="auto">
            <a:xfrm>
              <a:off x="7377" y="2085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4" name="Line 18"/>
            <p:cNvSpPr>
              <a:spLocks noChangeShapeType="1"/>
            </p:cNvSpPr>
            <p:nvPr/>
          </p:nvSpPr>
          <p:spPr bwMode="auto">
            <a:xfrm>
              <a:off x="4857" y="207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5" name="Line 19"/>
            <p:cNvSpPr>
              <a:spLocks noChangeShapeType="1"/>
            </p:cNvSpPr>
            <p:nvPr/>
          </p:nvSpPr>
          <p:spPr bwMode="auto">
            <a:xfrm>
              <a:off x="4497" y="207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6" name="Line 20"/>
            <p:cNvSpPr>
              <a:spLocks noChangeShapeType="1"/>
            </p:cNvSpPr>
            <p:nvPr/>
          </p:nvSpPr>
          <p:spPr bwMode="auto">
            <a:xfrm>
              <a:off x="4137" y="2085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7" name="Line 21"/>
            <p:cNvSpPr>
              <a:spLocks noChangeShapeType="1"/>
            </p:cNvSpPr>
            <p:nvPr/>
          </p:nvSpPr>
          <p:spPr bwMode="auto">
            <a:xfrm>
              <a:off x="3777" y="210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8" name="Line 22"/>
            <p:cNvSpPr>
              <a:spLocks noChangeShapeType="1"/>
            </p:cNvSpPr>
            <p:nvPr/>
          </p:nvSpPr>
          <p:spPr bwMode="auto">
            <a:xfrm>
              <a:off x="3417" y="210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9" name="Line 23"/>
            <p:cNvSpPr>
              <a:spLocks noChangeShapeType="1"/>
            </p:cNvSpPr>
            <p:nvPr/>
          </p:nvSpPr>
          <p:spPr bwMode="auto">
            <a:xfrm>
              <a:off x="3057" y="2100"/>
              <a:ext cx="0" cy="18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40" name="Rectangle 43"/>
          <p:cNvSpPr>
            <a:spLocks noChangeArrowheads="1"/>
          </p:cNvSpPr>
          <p:nvPr/>
        </p:nvSpPr>
        <p:spPr bwMode="auto">
          <a:xfrm>
            <a:off x="2726910" y="1864270"/>
            <a:ext cx="67634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b="1" dirty="0" smtClean="0">
                <a:solidFill>
                  <a:srgbClr val="000000"/>
                </a:solidFill>
              </a:rPr>
              <a:t>    -6  -5  -4  -3  -</a:t>
            </a:r>
            <a:r>
              <a:rPr lang="en-US" altLang="en-US" sz="2400" b="1" dirty="0">
                <a:solidFill>
                  <a:srgbClr val="000000"/>
                </a:solidFill>
              </a:rPr>
              <a:t>2 </a:t>
            </a:r>
            <a:r>
              <a:rPr lang="en-US" altLang="en-US" sz="2400" b="1" dirty="0" smtClean="0">
                <a:solidFill>
                  <a:srgbClr val="000000"/>
                </a:solidFill>
              </a:rPr>
              <a:t>- 1   0   1    2   3   4    5   6</a:t>
            </a:r>
            <a:endParaRPr lang="en-US" altLang="en-US" sz="2400" b="1" dirty="0">
              <a:solidFill>
                <a:srgbClr val="00000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160404" y="1366732"/>
            <a:ext cx="11977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– 2 &lt; 3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 flipH="1">
            <a:off x="4074665" y="2435209"/>
            <a:ext cx="774748" cy="183390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4574176" y="4832917"/>
            <a:ext cx="23358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(– 2) . </a:t>
            </a:r>
            <a:r>
              <a:rPr lang="en-US" sz="2800" b="1" dirty="0" smtClean="0">
                <a:solidFill>
                  <a:srgbClr val="FFFF00"/>
                </a:solidFill>
              </a:rPr>
              <a:t>2 </a:t>
            </a:r>
            <a:r>
              <a:rPr lang="en-US" sz="2800" b="1" dirty="0">
                <a:solidFill>
                  <a:srgbClr val="FFFF00"/>
                </a:solidFill>
              </a:rPr>
              <a:t>&lt; </a:t>
            </a:r>
            <a:r>
              <a:rPr lang="en-US" sz="2800" b="1" dirty="0" smtClean="0">
                <a:solidFill>
                  <a:schemeClr val="bg1"/>
                </a:solidFill>
              </a:rPr>
              <a:t>3 </a:t>
            </a:r>
            <a:r>
              <a:rPr lang="en-US" sz="2800" b="1" dirty="0" smtClean="0">
                <a:solidFill>
                  <a:srgbClr val="FFFF00"/>
                </a:solidFill>
              </a:rPr>
              <a:t>. 2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452371" y="3132233"/>
            <a:ext cx="992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– </a:t>
            </a:r>
            <a:r>
              <a:rPr lang="en-US" sz="2800" b="1" dirty="0" smtClean="0">
                <a:solidFill>
                  <a:schemeClr val="bg1"/>
                </a:solidFill>
              </a:rPr>
              <a:t>2</a:t>
            </a:r>
            <a:r>
              <a:rPr lang="en-US" sz="2800" b="1" dirty="0" smtClean="0">
                <a:solidFill>
                  <a:srgbClr val="FFFF00"/>
                </a:solidFill>
              </a:rPr>
              <a:t>.2 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699483" y="3117825"/>
            <a:ext cx="7232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3</a:t>
            </a:r>
            <a:r>
              <a:rPr lang="en-US" sz="2800" b="1" dirty="0" smtClean="0">
                <a:solidFill>
                  <a:srgbClr val="FFFF00"/>
                </a:solidFill>
              </a:rPr>
              <a:t>.2 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50" name="Text Box 7"/>
          <p:cNvSpPr txBox="1">
            <a:spLocks noChangeArrowheads="1"/>
          </p:cNvSpPr>
          <p:nvPr/>
        </p:nvSpPr>
        <p:spPr bwMode="auto">
          <a:xfrm>
            <a:off x="1402925" y="204009"/>
            <a:ext cx="8382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28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 hệ giữa thứ tự và phép nhân</a:t>
            </a:r>
            <a:endParaRPr lang="en-US" altLang="en-US" sz="28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Oval 87"/>
          <p:cNvSpPr>
            <a:spLocks noChangeArrowheads="1"/>
          </p:cNvSpPr>
          <p:nvPr/>
        </p:nvSpPr>
        <p:spPr bwMode="auto">
          <a:xfrm>
            <a:off x="6852291" y="2354172"/>
            <a:ext cx="137718" cy="120263"/>
          </a:xfrm>
          <a:prstGeom prst="ellipse">
            <a:avLst/>
          </a:prstGeom>
          <a:solidFill>
            <a:srgbClr val="00FF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3" name="Oval 112"/>
          <p:cNvSpPr>
            <a:spLocks noChangeArrowheads="1"/>
          </p:cNvSpPr>
          <p:nvPr/>
        </p:nvSpPr>
        <p:spPr bwMode="auto">
          <a:xfrm flipH="1" flipV="1">
            <a:off x="3990109" y="4180556"/>
            <a:ext cx="131694" cy="142045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4" name="Oval 112"/>
          <p:cNvSpPr>
            <a:spLocks noChangeArrowheads="1"/>
          </p:cNvSpPr>
          <p:nvPr/>
        </p:nvSpPr>
        <p:spPr bwMode="auto">
          <a:xfrm>
            <a:off x="4795118" y="2353372"/>
            <a:ext cx="137100" cy="126586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8" name="Oval 87"/>
          <p:cNvSpPr>
            <a:spLocks noChangeArrowheads="1"/>
          </p:cNvSpPr>
          <p:nvPr/>
        </p:nvSpPr>
        <p:spPr bwMode="auto">
          <a:xfrm>
            <a:off x="8061121" y="4198038"/>
            <a:ext cx="145383" cy="156615"/>
          </a:xfrm>
          <a:prstGeom prst="ellipse">
            <a:avLst/>
          </a:prstGeom>
          <a:solidFill>
            <a:srgbClr val="00FF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6948860" y="2459760"/>
            <a:ext cx="1219684" cy="1795065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2170753" y="5968277"/>
            <a:ext cx="8536564" cy="548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15000"/>
              </a:lnSpc>
              <a:spcBef>
                <a:spcPts val="2160"/>
              </a:spcBef>
            </a:pP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990109" y="5332060"/>
            <a:ext cx="53666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(– 2) . </a:t>
            </a:r>
            <a:r>
              <a:rPr lang="en-US" sz="2800" b="1" dirty="0" smtClean="0">
                <a:solidFill>
                  <a:srgbClr val="FFFF00"/>
                </a:solidFill>
              </a:rPr>
              <a:t>100   &lt;   </a:t>
            </a:r>
            <a:r>
              <a:rPr lang="en-US" sz="2800" b="1" dirty="0" smtClean="0">
                <a:solidFill>
                  <a:schemeClr val="bg1"/>
                </a:solidFill>
              </a:rPr>
              <a:t>3 </a:t>
            </a:r>
            <a:r>
              <a:rPr lang="en-US" sz="2800" b="1" dirty="0" smtClean="0">
                <a:solidFill>
                  <a:srgbClr val="FFFF00"/>
                </a:solidFill>
              </a:rPr>
              <a:t>. 100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4306682" y="5797129"/>
            <a:ext cx="53666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(– 2) . </a:t>
            </a:r>
            <a:r>
              <a:rPr lang="en-US" sz="2800" b="1" dirty="0" smtClean="0">
                <a:solidFill>
                  <a:srgbClr val="FFFF00"/>
                </a:solidFill>
              </a:rPr>
              <a:t>c   &lt;   </a:t>
            </a:r>
            <a:r>
              <a:rPr lang="en-US" sz="2800" b="1" dirty="0" smtClean="0">
                <a:solidFill>
                  <a:schemeClr val="bg1"/>
                </a:solidFill>
              </a:rPr>
              <a:t>3 </a:t>
            </a:r>
            <a:r>
              <a:rPr lang="en-US" sz="2800" b="1" dirty="0" smtClean="0">
                <a:solidFill>
                  <a:srgbClr val="FFFF00"/>
                </a:solidFill>
              </a:rPr>
              <a:t>. c    ( c  &gt; 0 )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562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23" grpId="0"/>
      <p:bldP spid="24" grpId="0" animBg="1"/>
      <p:bldP spid="40" grpId="0"/>
      <p:bldP spid="41" grpId="0"/>
      <p:bldP spid="48" grpId="0"/>
      <p:bldP spid="55" grpId="0"/>
      <p:bldP spid="56" grpId="0"/>
      <p:bldP spid="50" grpId="0"/>
      <p:bldP spid="59" grpId="0" animBg="1"/>
      <p:bldP spid="63" grpId="0" animBg="1"/>
      <p:bldP spid="64" grpId="0" animBg="1"/>
      <p:bldP spid="58" grpId="0" animBg="1"/>
      <p:bldP spid="51" grpId="0"/>
      <p:bldP spid="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 Box 120"/>
          <p:cNvSpPr txBox="1">
            <a:spLocks noChangeArrowheads="1"/>
          </p:cNvSpPr>
          <p:nvPr/>
        </p:nvSpPr>
        <p:spPr bwMode="auto">
          <a:xfrm>
            <a:off x="5411878" y="2534371"/>
            <a:ext cx="1066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3894803" y="3139002"/>
            <a:ext cx="4442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112330" y="645754"/>
            <a:ext cx="74455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FFFF00"/>
                </a:solidFill>
              </a:rPr>
              <a:t>Tính chất</a:t>
            </a:r>
            <a:r>
              <a:rPr lang="en-US" sz="2800" dirty="0" smtClean="0"/>
              <a:t>: </a:t>
            </a:r>
          </a:p>
          <a:p>
            <a:r>
              <a:rPr lang="en-US" sz="2800" dirty="0" smtClean="0"/>
              <a:t>                 Với 3 số a; b và c mà c &gt; 0 ta có</a:t>
            </a:r>
            <a:endParaRPr lang="en-US" sz="2800" dirty="0"/>
          </a:p>
        </p:txBody>
      </p:sp>
      <p:sp>
        <p:nvSpPr>
          <p:cNvPr id="15" name="Rectangle 14"/>
          <p:cNvSpPr/>
          <p:nvPr/>
        </p:nvSpPr>
        <p:spPr>
          <a:xfrm>
            <a:off x="2550398" y="1660566"/>
            <a:ext cx="8145311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15000"/>
              </a:lnSpc>
              <a:spcBef>
                <a:spcPts val="2160"/>
              </a:spcBef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 a 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 thì ac 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 bc;              Nếu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≤ b thì ac ≤ 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544347" y="2293199"/>
            <a:ext cx="8536564" cy="548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15000"/>
              </a:lnSpc>
              <a:spcBef>
                <a:spcPts val="2160"/>
              </a:spcBef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 a 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 thì ac 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 bc;              Nếu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≥ 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 ac ≥ 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1129189" y="3122224"/>
          <a:ext cx="9871319" cy="1449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71319">
                  <a:extLst>
                    <a:ext uri="{9D8B030D-6E8A-4147-A177-3AD203B41FA5}">
                      <a16:colId xmlns:a16="http://schemas.microsoft.com/office/drawing/2014/main" val="3725587877"/>
                    </a:ext>
                  </a:extLst>
                </a:gridCol>
              </a:tblGrid>
              <a:tr h="144977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4470118"/>
                  </a:ext>
                </a:extLst>
              </a:tr>
            </a:tbl>
          </a:graphicData>
        </a:graphic>
      </p:graphicFrame>
      <p:sp>
        <p:nvSpPr>
          <p:cNvPr id="18" name="Rectangle 17"/>
          <p:cNvSpPr/>
          <p:nvPr/>
        </p:nvSpPr>
        <p:spPr>
          <a:xfrm>
            <a:off x="1107080" y="3234645"/>
            <a:ext cx="9973831" cy="1147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170" marR="0" indent="-90170" algn="ctr">
              <a:lnSpc>
                <a:spcPct val="115000"/>
              </a:lnSpc>
              <a:spcBef>
                <a:spcPts val="455"/>
              </a:spcBef>
              <a:spcAft>
                <a:spcPts val="0"/>
              </a:spcAft>
            </a:pPr>
            <a:r>
              <a:rPr lang="vi-VN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vi-VN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 </a:t>
            </a: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 </a:t>
            </a:r>
            <a:r>
              <a:rPr lang="vi-VN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vi-VN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vế của  bất đẳng thức với cùng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 dương </a:t>
            </a:r>
            <a:endParaRPr lang="en-US" sz="2800" b="1" dirty="0" smtClean="0">
              <a:solidFill>
                <a:srgbClr val="FFFF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170" marR="0" indent="-90170" algn="ctr">
              <a:lnSpc>
                <a:spcPct val="115000"/>
              </a:lnSpc>
              <a:spcBef>
                <a:spcPts val="455"/>
              </a:spcBef>
              <a:spcAft>
                <a:spcPts val="0"/>
              </a:spcAft>
            </a:pPr>
            <a:r>
              <a:rPr lang="vi-VN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vi-VN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 bất đẳng thức mới </a:t>
            </a:r>
            <a:r>
              <a:rPr lang="vi-VN" sz="28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 chiều </a:t>
            </a:r>
            <a:r>
              <a:rPr lang="vi-VN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 bất đẳng thứ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vi-VN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 cho.</a:t>
            </a:r>
            <a:endParaRPr lang="en-US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94664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1573926" y="425023"/>
            <a:ext cx="8382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altLang="en-US" sz="28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 hệ giữa thứ tự và phép nhân với số âm:</a:t>
            </a:r>
            <a:endParaRPr lang="en-US" altLang="en-US" sz="28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3548371" y="1819102"/>
            <a:ext cx="49167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(– 2)</a:t>
            </a:r>
            <a:r>
              <a:rPr lang="en-US" sz="2800" b="1" dirty="0" smtClean="0">
                <a:solidFill>
                  <a:srgbClr val="FFFF00"/>
                </a:solidFill>
              </a:rPr>
              <a:t>. c           </a:t>
            </a:r>
            <a:r>
              <a:rPr lang="en-US" sz="2800" b="1" dirty="0" smtClean="0">
                <a:solidFill>
                  <a:schemeClr val="bg1"/>
                </a:solidFill>
              </a:rPr>
              <a:t>3</a:t>
            </a:r>
            <a:r>
              <a:rPr lang="en-US" sz="2800" b="1" dirty="0" smtClean="0">
                <a:solidFill>
                  <a:srgbClr val="FFFF00"/>
                </a:solidFill>
              </a:rPr>
              <a:t>.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smtClean="0">
                <a:solidFill>
                  <a:srgbClr val="FFFF00"/>
                </a:solidFill>
              </a:rPr>
              <a:t>c   nếu c &lt; 0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779981" y="1819102"/>
            <a:ext cx="673381" cy="527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?</a:t>
            </a:r>
            <a:endParaRPr lang="en-US" sz="3200" dirty="0"/>
          </a:p>
        </p:txBody>
      </p:sp>
      <p:sp>
        <p:nvSpPr>
          <p:cNvPr id="63" name="TextBox 62"/>
          <p:cNvSpPr txBox="1"/>
          <p:nvPr/>
        </p:nvSpPr>
        <p:spPr>
          <a:xfrm>
            <a:off x="2481224" y="1122062"/>
            <a:ext cx="4113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Xét bất đẳng thức: </a:t>
            </a:r>
            <a:r>
              <a:rPr lang="en-US" sz="2800" b="1" dirty="0">
                <a:solidFill>
                  <a:schemeClr val="bg1"/>
                </a:solidFill>
              </a:rPr>
              <a:t>– 2 &lt; 3</a:t>
            </a:r>
          </a:p>
        </p:txBody>
      </p:sp>
    </p:spTree>
    <p:extLst>
      <p:ext uri="{BB962C8B-B14F-4D97-AF65-F5344CB8AC3E}">
        <p14:creationId xmlns:p14="http://schemas.microsoft.com/office/powerpoint/2010/main" val="1462355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8" grpId="0"/>
      <p:bldP spid="44" grpId="0" animBg="1"/>
      <p:bldP spid="6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1573926" y="425023"/>
            <a:ext cx="8382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altLang="en-US" sz="28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 hệ giữa thứ tự và phép nhân với số âm:</a:t>
            </a:r>
            <a:endParaRPr lang="en-US" altLang="en-US" sz="28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91515" y="952374"/>
            <a:ext cx="4113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Xét bất đẳng thức: </a:t>
            </a:r>
            <a:r>
              <a:rPr lang="en-US" sz="2800" b="1" dirty="0">
                <a:solidFill>
                  <a:schemeClr val="bg1"/>
                </a:solidFill>
              </a:rPr>
              <a:t>– 2 &lt; 3</a:t>
            </a:r>
          </a:p>
        </p:txBody>
      </p:sp>
      <p:sp>
        <p:nvSpPr>
          <p:cNvPr id="4" name="Rectangle 3"/>
          <p:cNvSpPr/>
          <p:nvPr/>
        </p:nvSpPr>
        <p:spPr>
          <a:xfrm>
            <a:off x="1681927" y="1510875"/>
            <a:ext cx="96992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dirty="0" smtClean="0">
                <a:solidFill>
                  <a:schemeClr val="bg1"/>
                </a:solidFill>
              </a:rPr>
              <a:t>Nhân hai vế của bất đẳng thức với </a:t>
            </a:r>
            <a:r>
              <a:rPr lang="en-US" altLang="en-US" sz="2800" dirty="0" smtClean="0">
                <a:solidFill>
                  <a:srgbClr val="FFFF00"/>
                </a:solidFill>
              </a:rPr>
              <a:t>(</a:t>
            </a:r>
            <a:r>
              <a:rPr lang="en-US" sz="2800" dirty="0">
                <a:solidFill>
                  <a:srgbClr val="FFFF00"/>
                </a:solidFill>
              </a:rPr>
              <a:t>– </a:t>
            </a:r>
            <a:r>
              <a:rPr lang="en-US" altLang="en-US" sz="2800" dirty="0" smtClean="0">
                <a:solidFill>
                  <a:srgbClr val="FFFF00"/>
                </a:solidFill>
              </a:rPr>
              <a:t>2) </a:t>
            </a:r>
            <a:r>
              <a:rPr lang="en-US" altLang="en-US" sz="2800" dirty="0" smtClean="0">
                <a:solidFill>
                  <a:schemeClr val="bg1"/>
                </a:solidFill>
              </a:rPr>
              <a:t>ta được bất đẳng thức   </a:t>
            </a:r>
            <a:endParaRPr lang="en-US" sz="2800" dirty="0"/>
          </a:p>
        </p:txBody>
      </p:sp>
      <p:sp>
        <p:nvSpPr>
          <p:cNvPr id="48" name="Rectangle 47"/>
          <p:cNvSpPr/>
          <p:nvPr/>
        </p:nvSpPr>
        <p:spPr>
          <a:xfrm>
            <a:off x="4351938" y="2123908"/>
            <a:ext cx="32399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(– 2)</a:t>
            </a:r>
            <a:r>
              <a:rPr lang="en-US" sz="2800" b="1" dirty="0" smtClean="0">
                <a:solidFill>
                  <a:srgbClr val="FFFF00"/>
                </a:solidFill>
              </a:rPr>
              <a:t>.(</a:t>
            </a:r>
            <a:r>
              <a:rPr lang="en-US" sz="2800" b="1" dirty="0">
                <a:solidFill>
                  <a:srgbClr val="FFFF00"/>
                </a:solidFill>
              </a:rPr>
              <a:t>–</a:t>
            </a:r>
            <a:r>
              <a:rPr lang="en-US" sz="2800" b="1" dirty="0" smtClean="0">
                <a:solidFill>
                  <a:srgbClr val="FFFF00"/>
                </a:solidFill>
              </a:rPr>
              <a:t>2)        </a:t>
            </a:r>
            <a:r>
              <a:rPr lang="en-US" sz="2800" b="1" dirty="0" smtClean="0">
                <a:solidFill>
                  <a:schemeClr val="bg1"/>
                </a:solidFill>
              </a:rPr>
              <a:t>3</a:t>
            </a:r>
            <a:r>
              <a:rPr lang="en-US" sz="2800" b="1" dirty="0" smtClean="0">
                <a:solidFill>
                  <a:srgbClr val="FFFF00"/>
                </a:solidFill>
              </a:rPr>
              <a:t>.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smtClean="0">
                <a:solidFill>
                  <a:srgbClr val="FFFF00"/>
                </a:solidFill>
              </a:rPr>
              <a:t>(–2)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805221" y="2123908"/>
            <a:ext cx="673381" cy="527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67205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48" grpId="0"/>
      <p:bldP spid="4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FFFFFF"/>
      </a:dk1>
      <a:lt1>
        <a:srgbClr val="FFFFFF"/>
      </a:lt1>
      <a:dk2>
        <a:srgbClr val="FFFFFF"/>
      </a:dk2>
      <a:lt2>
        <a:srgbClr val="FFFFFF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6086</TotalTime>
  <Words>2052</Words>
  <Application>Microsoft Office PowerPoint</Application>
  <PresentationFormat>Widescreen</PresentationFormat>
  <Paragraphs>260</Paragraphs>
  <Slides>26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.VnTime</vt:lpstr>
      <vt:lpstr>Arial</vt:lpstr>
      <vt:lpstr>Calibri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929</cp:revision>
  <dcterms:created xsi:type="dcterms:W3CDTF">2020-03-05T15:19:26Z</dcterms:created>
  <dcterms:modified xsi:type="dcterms:W3CDTF">2020-05-20T13:52:23Z</dcterms:modified>
</cp:coreProperties>
</file>