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0" r:id="rId2"/>
    <p:sldId id="304" r:id="rId3"/>
    <p:sldId id="302" r:id="rId4"/>
    <p:sldId id="292" r:id="rId5"/>
    <p:sldId id="398" r:id="rId6"/>
    <p:sldId id="306" r:id="rId7"/>
    <p:sldId id="384" r:id="rId8"/>
    <p:sldId id="355" r:id="rId9"/>
    <p:sldId id="383" r:id="rId10"/>
    <p:sldId id="399" r:id="rId11"/>
    <p:sldId id="400" r:id="rId12"/>
    <p:sldId id="401" r:id="rId13"/>
    <p:sldId id="402" r:id="rId14"/>
    <p:sldId id="356" r:id="rId15"/>
    <p:sldId id="403" r:id="rId16"/>
    <p:sldId id="386" r:id="rId17"/>
    <p:sldId id="344" r:id="rId18"/>
    <p:sldId id="361" r:id="rId19"/>
    <p:sldId id="391" r:id="rId20"/>
    <p:sldId id="392" r:id="rId21"/>
    <p:sldId id="368" r:id="rId22"/>
    <p:sldId id="393" r:id="rId23"/>
    <p:sldId id="395" r:id="rId24"/>
    <p:sldId id="405" r:id="rId25"/>
    <p:sldId id="406" r:id="rId26"/>
    <p:sldId id="407" r:id="rId27"/>
    <p:sldId id="397" r:id="rId28"/>
    <p:sldId id="369" r:id="rId29"/>
    <p:sldId id="315" r:id="rId30"/>
    <p:sldId id="367" r:id="rId31"/>
    <p:sldId id="331" r:id="rId32"/>
    <p:sldId id="295" r:id="rId33"/>
    <p:sldId id="329" r:id="rId34"/>
    <p:sldId id="34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Nguyễn Thị Huỳnh Lộc - Viện Ngôn ngữ" initials="NTHLVNn" lastIdx="1" clrIdx="1">
    <p:extLst>
      <p:ext uri="{19B8F6BF-5375-455C-9EA6-DF929625EA0E}">
        <p15:presenceInfo xmlns:p15="http://schemas.microsoft.com/office/powerpoint/2012/main" userId="S::nguyenthihuynhloc@vanlanguni.edu.vn::adef5ce8-8209-4174-8558-55e0cbbb50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4657"/>
  </p:normalViewPr>
  <p:slideViewPr>
    <p:cSldViewPr snapToGrid="0">
      <p:cViewPr varScale="1">
        <p:scale>
          <a:sx n="60" d="100"/>
          <a:sy n="60" d="100"/>
        </p:scale>
        <p:origin x="108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5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1777987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Right On!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A6D4E5-9255-71E3-3C08-D219636E210A}"/>
              </a:ext>
            </a:extLst>
          </p:cNvPr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7AB22-8A07-4440-794D-88CE25F07D1A}"/>
              </a:ext>
            </a:extLst>
          </p:cNvPr>
          <p:cNvSpPr txBox="1"/>
          <p:nvPr userDrawn="1"/>
        </p:nvSpPr>
        <p:spPr>
          <a:xfrm>
            <a:off x="165100" y="44450"/>
            <a:ext cx="636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Unit 6</a:t>
            </a:r>
            <a:endParaRPr lang="en-US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82F38-4EA7-8767-062F-B765007F30D5}"/>
              </a:ext>
            </a:extLst>
          </p:cNvPr>
          <p:cNvSpPr txBox="1"/>
          <p:nvPr userDrawn="1"/>
        </p:nvSpPr>
        <p:spPr>
          <a:xfrm>
            <a:off x="11177606" y="12005"/>
            <a:ext cx="89704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Overview</a:t>
            </a:r>
            <a:endParaRPr lang="en-US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9.png"/><Relationship Id="rId5" Type="http://schemas.microsoft.com/office/2007/relationships/media" Target="../media/media8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D942E9-FAA6-0037-B6A4-9F096BB891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14260" y="2274838"/>
            <a:ext cx="6539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6: </a:t>
            </a:r>
            <a:r>
              <a:rPr lang="en-US" sz="4800" b="1">
                <a:solidFill>
                  <a:srgbClr val="FF0000"/>
                </a:solidFill>
              </a:rPr>
              <a:t>Be green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Lesson: Overview </a:t>
            </a:r>
          </a:p>
          <a:p>
            <a:pPr algn="ctr"/>
            <a:r>
              <a:rPr lang="en-US" sz="4800" b="1" dirty="0">
                <a:solidFill>
                  <a:srgbClr val="00B0F0"/>
                </a:solidFill>
              </a:rPr>
              <a:t>Pages 94 &amp; 95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4A8DE2-6F36-70DD-0AB5-4B88095AE3F4}"/>
              </a:ext>
            </a:extLst>
          </p:cNvPr>
          <p:cNvSpPr txBox="1"/>
          <p:nvPr/>
        </p:nvSpPr>
        <p:spPr>
          <a:xfrm>
            <a:off x="740229" y="609600"/>
            <a:ext cx="10091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Work in groups of 3-4</a:t>
            </a:r>
          </a:p>
          <a:p>
            <a:r>
              <a:rPr lang="en-US" sz="3200" dirty="0"/>
              <a:t>Students spend 5 minutes to work in groups to brainstorm the solutions to the environmental problems.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C33C590A-DC5D-D144-AFC6-A34BBC865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623141"/>
              </p:ext>
            </p:extLst>
          </p:nvPr>
        </p:nvGraphicFramePr>
        <p:xfrm>
          <a:off x="1390771" y="2527969"/>
          <a:ext cx="8789972" cy="31736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99337">
                  <a:extLst>
                    <a:ext uri="{9D8B030D-6E8A-4147-A177-3AD203B41FA5}">
                      <a16:colId xmlns:a16="http://schemas.microsoft.com/office/drawing/2014/main" val="3282391702"/>
                    </a:ext>
                  </a:extLst>
                </a:gridCol>
                <a:gridCol w="4590635">
                  <a:extLst>
                    <a:ext uri="{9D8B030D-6E8A-4147-A177-3AD203B41FA5}">
                      <a16:colId xmlns:a16="http://schemas.microsoft.com/office/drawing/2014/main" val="1127584085"/>
                    </a:ext>
                  </a:extLst>
                </a:gridCol>
              </a:tblGrid>
              <a:tr h="6347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Environmental problems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Solutions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9820110"/>
                  </a:ext>
                </a:extLst>
              </a:tr>
              <a:tr h="63472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Air pollution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2200037"/>
                  </a:ext>
                </a:extLst>
              </a:tr>
              <a:tr h="63472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Plastic pollution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6485981"/>
                  </a:ext>
                </a:extLst>
              </a:tr>
              <a:tr h="63472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Deforestation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174326"/>
                  </a:ext>
                </a:extLst>
              </a:tr>
              <a:tr h="63472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Endangered animals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5242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005474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41959" y="670804"/>
            <a:ext cx="6036812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recycle</a:t>
            </a:r>
          </a:p>
          <a:p>
            <a:pPr algn="ctr"/>
            <a:r>
              <a:rPr lang="en-US" sz="3600" i="1" dirty="0"/>
              <a:t>reuse</a:t>
            </a:r>
          </a:p>
          <a:p>
            <a:pPr algn="ctr"/>
            <a:r>
              <a:rPr lang="en-US" sz="3600" i="1" dirty="0"/>
              <a:t>reduce</a:t>
            </a:r>
          </a:p>
          <a:p>
            <a:pPr algn="ctr"/>
            <a:r>
              <a:rPr lang="en-US" sz="3600" i="1" dirty="0"/>
              <a:t>create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7904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BD1B4-B077-D221-3594-E8AE99A92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8" y="611096"/>
            <a:ext cx="6062662" cy="5790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F1314F-299F-3795-2221-DD5476F14BDF}"/>
              </a:ext>
            </a:extLst>
          </p:cNvPr>
          <p:cNvSpPr txBox="1"/>
          <p:nvPr/>
        </p:nvSpPr>
        <p:spPr>
          <a:xfrm>
            <a:off x="7267575" y="781050"/>
            <a:ext cx="44100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Complete the phrases with the correct words.</a:t>
            </a:r>
          </a:p>
          <a:p>
            <a:endParaRPr lang="en-US" sz="2000" dirty="0"/>
          </a:p>
          <a:p>
            <a:r>
              <a:rPr lang="en-US" sz="2800" b="1" dirty="0">
                <a:solidFill>
                  <a:srgbClr val="C00000"/>
                </a:solidFill>
              </a:rPr>
              <a:t>walk or ride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create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plant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recycle or reuse/reduce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B5F53A-A843-005D-8882-312D7E3425D4}"/>
              </a:ext>
            </a:extLst>
          </p:cNvPr>
          <p:cNvSpPr/>
          <p:nvPr/>
        </p:nvSpPr>
        <p:spPr>
          <a:xfrm>
            <a:off x="4686300" y="2135267"/>
            <a:ext cx="828675" cy="21740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6531FC-FEC9-E31F-A64F-3A6149D73CD5}"/>
              </a:ext>
            </a:extLst>
          </p:cNvPr>
          <p:cNvSpPr/>
          <p:nvPr/>
        </p:nvSpPr>
        <p:spPr>
          <a:xfrm>
            <a:off x="866775" y="3573541"/>
            <a:ext cx="1524000" cy="22693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FBE8B4-0013-D9BB-67EF-E9A541F29F12}"/>
              </a:ext>
            </a:extLst>
          </p:cNvPr>
          <p:cNvSpPr/>
          <p:nvPr/>
        </p:nvSpPr>
        <p:spPr>
          <a:xfrm>
            <a:off x="4686300" y="6133437"/>
            <a:ext cx="470162" cy="26812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1BAD97-77D1-2A47-E5F1-FB5F0E3DB725}"/>
              </a:ext>
            </a:extLst>
          </p:cNvPr>
          <p:cNvSpPr/>
          <p:nvPr/>
        </p:nvSpPr>
        <p:spPr>
          <a:xfrm>
            <a:off x="1781175" y="5542887"/>
            <a:ext cx="457200" cy="22693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18EB9F-88E8-3C5A-9489-0862E4CB4A79}"/>
              </a:ext>
            </a:extLst>
          </p:cNvPr>
          <p:cNvSpPr/>
          <p:nvPr/>
        </p:nvSpPr>
        <p:spPr>
          <a:xfrm>
            <a:off x="433633" y="691107"/>
            <a:ext cx="871744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0EF25F-EC38-307A-DAC6-AB2E574F0CE4}"/>
              </a:ext>
            </a:extLst>
          </p:cNvPr>
          <p:cNvSpPr txBox="1"/>
          <p:nvPr/>
        </p:nvSpPr>
        <p:spPr>
          <a:xfrm>
            <a:off x="417132" y="1953877"/>
            <a:ext cx="1144414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3200" i="1" dirty="0">
                <a:solidFill>
                  <a:srgbClr val="0070C0"/>
                </a:solidFill>
              </a:rPr>
              <a:t>create</a:t>
            </a:r>
            <a:r>
              <a:rPr lang="pt-BR" sz="3200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(v)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kriˈeɪt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tạo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ra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BD67F2-4DBF-BBD0-A79F-E00AABEC5B5D}"/>
              </a:ext>
            </a:extLst>
          </p:cNvPr>
          <p:cNvSpPr txBox="1"/>
          <p:nvPr/>
        </p:nvSpPr>
        <p:spPr>
          <a:xfrm>
            <a:off x="426559" y="2844225"/>
            <a:ext cx="1144414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3200" i="1" dirty="0">
                <a:solidFill>
                  <a:srgbClr val="0070C0"/>
                </a:solidFill>
              </a:rPr>
              <a:t>recycle</a:t>
            </a:r>
            <a:r>
              <a:rPr lang="pt-BR" sz="3200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(v)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ri</a:t>
            </a:r>
            <a:r>
              <a:rPr lang="en-US" sz="3200" dirty="0">
                <a:solidFill>
                  <a:srgbClr val="FF0000"/>
                </a:solidFill>
              </a:rPr>
              <a:t>ːˈ</a:t>
            </a:r>
            <a:r>
              <a:rPr lang="en-US" sz="3200" dirty="0" err="1">
                <a:solidFill>
                  <a:srgbClr val="FF0000"/>
                </a:solidFill>
              </a:rPr>
              <a:t>saɪkl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tái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chế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27035C-4BEA-5AF1-D1E4-1FD9A480B0B9}"/>
              </a:ext>
            </a:extLst>
          </p:cNvPr>
          <p:cNvSpPr txBox="1"/>
          <p:nvPr/>
        </p:nvSpPr>
        <p:spPr>
          <a:xfrm>
            <a:off x="426559" y="3709946"/>
            <a:ext cx="1144414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reuse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(v)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ri</a:t>
            </a:r>
            <a:r>
              <a:rPr lang="en-US" sz="3200" dirty="0">
                <a:solidFill>
                  <a:srgbClr val="FF0000"/>
                </a:solidFill>
              </a:rPr>
              <a:t>ːˈ</a:t>
            </a:r>
            <a:r>
              <a:rPr lang="en-US" sz="3200" dirty="0" err="1">
                <a:solidFill>
                  <a:srgbClr val="FF0000"/>
                </a:solidFill>
              </a:rPr>
              <a:t>juːz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tái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sử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dụng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B18AC3-12AE-8FB5-C64E-4D27886F1392}"/>
              </a:ext>
            </a:extLst>
          </p:cNvPr>
          <p:cNvSpPr txBox="1"/>
          <p:nvPr/>
        </p:nvSpPr>
        <p:spPr>
          <a:xfrm>
            <a:off x="433633" y="4661877"/>
            <a:ext cx="1144414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reduce</a:t>
            </a:r>
            <a:r>
              <a:rPr lang="en-US" sz="3200" dirty="0"/>
              <a:t> (v)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rɪˈdjuːs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giảm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" name="create">
            <a:hlinkClick r:id="" action="ppaction://media"/>
            <a:extLst>
              <a:ext uri="{FF2B5EF4-FFF2-40B4-BE49-F238E27FC236}">
                <a16:creationId xmlns:a16="http://schemas.microsoft.com/office/drawing/2014/main" id="{D1612238-9F36-124C-CD87-57642BA72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67027" y="691108"/>
            <a:ext cx="487363" cy="487363"/>
          </a:xfrm>
          <a:prstGeom prst="rect">
            <a:avLst/>
          </a:prstGeom>
        </p:spPr>
      </p:pic>
      <p:pic>
        <p:nvPicPr>
          <p:cNvPr id="3" name="recycle">
            <a:hlinkClick r:id="" action="ppaction://media"/>
            <a:extLst>
              <a:ext uri="{FF2B5EF4-FFF2-40B4-BE49-F238E27FC236}">
                <a16:creationId xmlns:a16="http://schemas.microsoft.com/office/drawing/2014/main" id="{8E02F739-5E54-C5CB-E81D-6124B2A44C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67026" y="691108"/>
            <a:ext cx="487363" cy="487363"/>
          </a:xfrm>
          <a:prstGeom prst="rect">
            <a:avLst/>
          </a:prstGeom>
        </p:spPr>
      </p:pic>
      <p:pic>
        <p:nvPicPr>
          <p:cNvPr id="4" name="reuse">
            <a:hlinkClick r:id="" action="ppaction://media"/>
            <a:extLst>
              <a:ext uri="{FF2B5EF4-FFF2-40B4-BE49-F238E27FC236}">
                <a16:creationId xmlns:a16="http://schemas.microsoft.com/office/drawing/2014/main" id="{94F3E09E-F84A-6CD8-375F-0B60D01167F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67026" y="691108"/>
            <a:ext cx="487363" cy="487363"/>
          </a:xfrm>
          <a:prstGeom prst="rect">
            <a:avLst/>
          </a:prstGeom>
        </p:spPr>
      </p:pic>
      <p:pic>
        <p:nvPicPr>
          <p:cNvPr id="9" name="reduce">
            <a:hlinkClick r:id="" action="ppaction://media"/>
            <a:extLst>
              <a:ext uri="{FF2B5EF4-FFF2-40B4-BE49-F238E27FC236}">
                <a16:creationId xmlns:a16="http://schemas.microsoft.com/office/drawing/2014/main" id="{2A5AD0DA-B3CB-400F-638B-A619D4015F6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3930" y="6911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6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8" grpId="0" animBg="1"/>
      <p:bldP spid="18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435" y="381473"/>
            <a:ext cx="11688565" cy="7135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Please complete the words about the environmental problems and solutions: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>
                <a:solidFill>
                  <a:srgbClr val="0070C0"/>
                </a:solidFill>
              </a:rPr>
              <a:t>en_a_g</a:t>
            </a:r>
            <a:r>
              <a:rPr lang="en-US" sz="2800" dirty="0">
                <a:solidFill>
                  <a:srgbClr val="0070C0"/>
                </a:solidFill>
              </a:rPr>
              <a:t>_ _e_ animals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a_ _ </a:t>
            </a:r>
            <a:r>
              <a:rPr lang="en-US" sz="2800" dirty="0" err="1">
                <a:solidFill>
                  <a:srgbClr val="0070C0"/>
                </a:solidFill>
              </a:rPr>
              <a:t>p_l</a:t>
            </a:r>
            <a:r>
              <a:rPr lang="en-US" sz="2800" dirty="0">
                <a:solidFill>
                  <a:srgbClr val="0070C0"/>
                </a:solidFill>
              </a:rPr>
              <a:t>_ _</a:t>
            </a:r>
            <a:r>
              <a:rPr lang="en-US" sz="2800" dirty="0" err="1">
                <a:solidFill>
                  <a:srgbClr val="0070C0"/>
                </a:solidFill>
              </a:rPr>
              <a:t>t_on</a:t>
            </a:r>
            <a:endParaRPr lang="en-US" sz="2800" dirty="0">
              <a:solidFill>
                <a:srgbClr val="0070C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pl_ _s_ _c </a:t>
            </a:r>
            <a:r>
              <a:rPr lang="en-US" sz="2800" dirty="0" err="1">
                <a:solidFill>
                  <a:srgbClr val="0070C0"/>
                </a:solidFill>
              </a:rPr>
              <a:t>p_l</a:t>
            </a:r>
            <a:r>
              <a:rPr lang="en-US" sz="2800" dirty="0">
                <a:solidFill>
                  <a:srgbClr val="0070C0"/>
                </a:solidFill>
              </a:rPr>
              <a:t>_ _t _on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d_ _</a:t>
            </a:r>
            <a:r>
              <a:rPr lang="en-US" sz="2800" dirty="0" err="1">
                <a:solidFill>
                  <a:srgbClr val="0070C0"/>
                </a:solidFill>
              </a:rPr>
              <a:t>o_est</a:t>
            </a:r>
            <a:r>
              <a:rPr lang="en-US" sz="2800" dirty="0">
                <a:solidFill>
                  <a:srgbClr val="0070C0"/>
                </a:solidFill>
              </a:rPr>
              <a:t>_ _ion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>
                <a:solidFill>
                  <a:srgbClr val="0070C0"/>
                </a:solidFill>
              </a:rPr>
              <a:t>cr</a:t>
            </a:r>
            <a:r>
              <a:rPr lang="en-US" sz="2800" dirty="0">
                <a:solidFill>
                  <a:srgbClr val="0070C0"/>
                </a:solidFill>
              </a:rPr>
              <a:t>_ _</a:t>
            </a:r>
            <a:r>
              <a:rPr lang="en-US" sz="2800" dirty="0" err="1">
                <a:solidFill>
                  <a:srgbClr val="0070C0"/>
                </a:solidFill>
              </a:rPr>
              <a:t>te</a:t>
            </a:r>
            <a:endParaRPr lang="en-US" sz="2800" dirty="0">
              <a:solidFill>
                <a:srgbClr val="0070C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r_ _y_ _e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>
                <a:solidFill>
                  <a:srgbClr val="0070C0"/>
                </a:solidFill>
              </a:rPr>
              <a:t>re_uc</a:t>
            </a:r>
            <a:r>
              <a:rPr lang="en-US" sz="2800" dirty="0">
                <a:solidFill>
                  <a:srgbClr val="0070C0"/>
                </a:solidFill>
              </a:rPr>
              <a:t>_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r_ _s_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sz="2800" dirty="0">
              <a:solidFill>
                <a:schemeClr val="accent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C2D824-EF2E-B1AA-FE2C-C122ACE64FC4}"/>
              </a:ext>
            </a:extLst>
          </p:cNvPr>
          <p:cNvSpPr txBox="1"/>
          <p:nvPr/>
        </p:nvSpPr>
        <p:spPr>
          <a:xfrm>
            <a:off x="6347717" y="1027804"/>
            <a:ext cx="6107986" cy="5196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endangered animals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 pollution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plastic pollution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deforestation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recycle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Calibri"/>
              </a:rPr>
              <a:t>reduce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reuse</a:t>
            </a:r>
          </a:p>
        </p:txBody>
      </p:sp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435" y="381473"/>
            <a:ext cx="11688565" cy="584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Match the words in the left column to the words/phrases in the right column.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endangered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air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plastic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create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reduce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plant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recycle/reuse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</a:rPr>
              <a:t>ride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C2D824-EF2E-B1AA-FE2C-C122ACE64FC4}"/>
              </a:ext>
            </a:extLst>
          </p:cNvPr>
          <p:cNvSpPr txBox="1"/>
          <p:nvPr/>
        </p:nvSpPr>
        <p:spPr>
          <a:xfrm>
            <a:off x="6347717" y="1027804"/>
            <a:ext cx="6107986" cy="584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Calibri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bike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Calibri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tional parks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pollution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animals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pollution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Calibri"/>
              </a:rPr>
              <a:t>our use of plastic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Calibri"/>
              </a:rPr>
              <a:t>plastic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054E79E-F593-E674-A528-3D606D93D865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865748" y="1498862"/>
            <a:ext cx="3481969" cy="2450191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1CB395-AFC5-A296-FCCB-C998A48A8EDF}"/>
              </a:ext>
            </a:extLst>
          </p:cNvPr>
          <p:cNvCxnSpPr>
            <a:cxnSpLocks/>
          </p:cNvCxnSpPr>
          <p:nvPr/>
        </p:nvCxnSpPr>
        <p:spPr>
          <a:xfrm>
            <a:off x="1472152" y="2099821"/>
            <a:ext cx="4909794" cy="596245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E995B5-C5A6-C63C-1142-FF381D493560}"/>
              </a:ext>
            </a:extLst>
          </p:cNvPr>
          <p:cNvCxnSpPr>
            <a:cxnSpLocks/>
          </p:cNvCxnSpPr>
          <p:nvPr/>
        </p:nvCxnSpPr>
        <p:spPr>
          <a:xfrm>
            <a:off x="2064470" y="2821405"/>
            <a:ext cx="4283247" cy="1804799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82D4C7-98A3-B1AF-61E1-9A990ABBB867}"/>
              </a:ext>
            </a:extLst>
          </p:cNvPr>
          <p:cNvCxnSpPr>
            <a:cxnSpLocks/>
          </p:cNvCxnSpPr>
          <p:nvPr/>
        </p:nvCxnSpPr>
        <p:spPr>
          <a:xfrm flipV="1">
            <a:off x="2064470" y="2168165"/>
            <a:ext cx="4317476" cy="1260835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7474469-3B45-9F11-5086-0EEB71660C38}"/>
              </a:ext>
            </a:extLst>
          </p:cNvPr>
          <p:cNvCxnSpPr>
            <a:cxnSpLocks/>
          </p:cNvCxnSpPr>
          <p:nvPr/>
        </p:nvCxnSpPr>
        <p:spPr>
          <a:xfrm>
            <a:off x="2196445" y="4036595"/>
            <a:ext cx="4185501" cy="1235940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EB9966-E951-8D69-AB58-5DB1C82B6F22}"/>
              </a:ext>
            </a:extLst>
          </p:cNvPr>
          <p:cNvCxnSpPr>
            <a:cxnSpLocks/>
          </p:cNvCxnSpPr>
          <p:nvPr/>
        </p:nvCxnSpPr>
        <p:spPr>
          <a:xfrm flipV="1">
            <a:off x="1916783" y="3409632"/>
            <a:ext cx="4430934" cy="1279986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0E22BBD-48B8-9CAE-5502-9BA9110BAA4D}"/>
              </a:ext>
            </a:extLst>
          </p:cNvPr>
          <p:cNvCxnSpPr>
            <a:cxnSpLocks/>
          </p:cNvCxnSpPr>
          <p:nvPr/>
        </p:nvCxnSpPr>
        <p:spPr>
          <a:xfrm>
            <a:off x="3132718" y="5316581"/>
            <a:ext cx="3214999" cy="513615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A1E7375-E0FC-A23B-835D-FB8201622EBF}"/>
              </a:ext>
            </a:extLst>
          </p:cNvPr>
          <p:cNvCxnSpPr>
            <a:cxnSpLocks/>
          </p:cNvCxnSpPr>
          <p:nvPr/>
        </p:nvCxnSpPr>
        <p:spPr>
          <a:xfrm flipV="1">
            <a:off x="1818077" y="1487512"/>
            <a:ext cx="4529640" cy="4434400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9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F2CBB9-B8BE-4986-98A0-FBF94A5A5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86" y="1393643"/>
            <a:ext cx="8254820" cy="1225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70D61A-C5CF-30BA-076F-AD0F74109DE8}"/>
              </a:ext>
            </a:extLst>
          </p:cNvPr>
          <p:cNvSpPr txBox="1"/>
          <p:nvPr/>
        </p:nvSpPr>
        <p:spPr>
          <a:xfrm>
            <a:off x="4779390" y="527901"/>
            <a:ext cx="3247662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GROUPWORK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E03E5B-C5F0-450E-24E2-52C538846F7D}"/>
              </a:ext>
            </a:extLst>
          </p:cNvPr>
          <p:cNvSpPr txBox="1"/>
          <p:nvPr/>
        </p:nvSpPr>
        <p:spPr>
          <a:xfrm>
            <a:off x="858495" y="2669587"/>
            <a:ext cx="1017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If we _______________, we can reduce/save ___________.</a:t>
            </a:r>
          </a:p>
        </p:txBody>
      </p:sp>
    </p:spTree>
    <p:extLst>
      <p:ext uri="{BB962C8B-B14F-4D97-AF65-F5344CB8AC3E}">
        <p14:creationId xmlns:p14="http://schemas.microsoft.com/office/powerpoint/2010/main" val="3075361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379BCD-C108-7112-B71E-C6B7AB1AFC10}"/>
              </a:ext>
            </a:extLst>
          </p:cNvPr>
          <p:cNvSpPr txBox="1"/>
          <p:nvPr/>
        </p:nvSpPr>
        <p:spPr>
          <a:xfrm>
            <a:off x="844110" y="3235639"/>
            <a:ext cx="9568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What does each person decide to do? Listen and match.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BDF024-1765-D95D-F108-BBAE8B2B9BC8}"/>
              </a:ext>
            </a:extLst>
          </p:cNvPr>
          <p:cNvSpPr/>
          <p:nvPr/>
        </p:nvSpPr>
        <p:spPr>
          <a:xfrm>
            <a:off x="367003" y="1335091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match.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48F70F-167C-F941-37F4-D55904513872}"/>
              </a:ext>
            </a:extLst>
          </p:cNvPr>
          <p:cNvCxnSpPr>
            <a:cxnSpLocks/>
          </p:cNvCxnSpPr>
          <p:nvPr/>
        </p:nvCxnSpPr>
        <p:spPr>
          <a:xfrm>
            <a:off x="1012769" y="3747338"/>
            <a:ext cx="82785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9A6CBD-5CE9-B18B-85CB-C8FE2457D112}"/>
              </a:ext>
            </a:extLst>
          </p:cNvPr>
          <p:cNvCxnSpPr>
            <a:cxnSpLocks/>
          </p:cNvCxnSpPr>
          <p:nvPr/>
        </p:nvCxnSpPr>
        <p:spPr>
          <a:xfrm>
            <a:off x="2900715" y="3747338"/>
            <a:ext cx="194773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295E01-6CB0-2C8D-2D4C-F53FBBCC380A}"/>
              </a:ext>
            </a:extLst>
          </p:cNvPr>
          <p:cNvCxnSpPr>
            <a:cxnSpLocks/>
          </p:cNvCxnSpPr>
          <p:nvPr/>
        </p:nvCxnSpPr>
        <p:spPr>
          <a:xfrm>
            <a:off x="5050393" y="3762648"/>
            <a:ext cx="101370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D13DAC-0DD3-05D4-B8A5-BB6F1DBF30F7}"/>
              </a:ext>
            </a:extLst>
          </p:cNvPr>
          <p:cNvCxnSpPr>
            <a:cxnSpLocks/>
          </p:cNvCxnSpPr>
          <p:nvPr/>
        </p:nvCxnSpPr>
        <p:spPr>
          <a:xfrm>
            <a:off x="6640565" y="3734805"/>
            <a:ext cx="42012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8416AD2-0B45-CCC0-DB53-D364B20AE80B}"/>
              </a:ext>
            </a:extLst>
          </p:cNvPr>
          <p:cNvSpPr/>
          <p:nvPr/>
        </p:nvSpPr>
        <p:spPr>
          <a:xfrm>
            <a:off x="562759" y="1502512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match.			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5757DB-76F2-5338-BB2F-39D85A0EFB8F}"/>
              </a:ext>
            </a:extLst>
          </p:cNvPr>
          <p:cNvSpPr txBox="1"/>
          <p:nvPr/>
        </p:nvSpPr>
        <p:spPr>
          <a:xfrm>
            <a:off x="740517" y="2928797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2BDDA-D238-0E67-980A-D5F881AD0990}"/>
              </a:ext>
            </a:extLst>
          </p:cNvPr>
          <p:cNvSpPr txBox="1"/>
          <p:nvPr/>
        </p:nvSpPr>
        <p:spPr>
          <a:xfrm>
            <a:off x="764879" y="5212244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883CA3-0376-AE65-3321-3F2B87DBB7BE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3EB58-0AF9-BACA-E787-94B94C091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20" y="2412046"/>
            <a:ext cx="1133475" cy="371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3B4DA0-AA9E-04C4-CC99-722ED8057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79" y="3576387"/>
            <a:ext cx="6315075" cy="1447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C7391A-E468-439F-4C51-BED9BDF22F3F}"/>
              </a:ext>
            </a:extLst>
          </p:cNvPr>
          <p:cNvCxnSpPr/>
          <p:nvPr/>
        </p:nvCxnSpPr>
        <p:spPr>
          <a:xfrm>
            <a:off x="1885361" y="3978111"/>
            <a:ext cx="1432874" cy="73104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E69677-7DE5-1DCF-E741-C4D55D4B1243}"/>
              </a:ext>
            </a:extLst>
          </p:cNvPr>
          <p:cNvCxnSpPr>
            <a:cxnSpLocks/>
          </p:cNvCxnSpPr>
          <p:nvPr/>
        </p:nvCxnSpPr>
        <p:spPr>
          <a:xfrm flipV="1">
            <a:off x="1885361" y="3853741"/>
            <a:ext cx="1432874" cy="48039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F0CC69-F9F2-989F-E096-9982C9718BF3}"/>
              </a:ext>
            </a:extLst>
          </p:cNvPr>
          <p:cNvCxnSpPr>
            <a:cxnSpLocks/>
          </p:cNvCxnSpPr>
          <p:nvPr/>
        </p:nvCxnSpPr>
        <p:spPr>
          <a:xfrm flipV="1">
            <a:off x="1885361" y="4337370"/>
            <a:ext cx="1432874" cy="48039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CD2 - TRACK 29">
            <a:hlinkClick r:id="" action="ppaction://media"/>
            <a:extLst>
              <a:ext uri="{FF2B5EF4-FFF2-40B4-BE49-F238E27FC236}">
                <a16:creationId xmlns:a16="http://schemas.microsoft.com/office/drawing/2014/main" id="{2633DD2E-A6C0-2E73-ED39-8D7E2DA8A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0915" y="8001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4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0550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16767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416767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429210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07434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32320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002" y="760950"/>
            <a:ext cx="3843428" cy="5336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453" y="751619"/>
            <a:ext cx="3843428" cy="5336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9B92D-B85F-C17C-7677-2B415B81218A}"/>
              </a:ext>
            </a:extLst>
          </p:cNvPr>
          <p:cNvSpPr txBox="1"/>
          <p:nvPr/>
        </p:nvSpPr>
        <p:spPr>
          <a:xfrm>
            <a:off x="346605" y="4118434"/>
            <a:ext cx="3260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205274" y="1012421"/>
            <a:ext cx="11884182" cy="2369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each person decides to do.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</a:t>
            </a:r>
            <a:r>
              <a:rPr lang="en-US" sz="2800" i="1" dirty="0">
                <a:solidFill>
                  <a:srgbClr val="FF0000"/>
                </a:solidFill>
              </a:rPr>
              <a:t>Julie:  	  On Environment Day I’m going to ride my bike.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	Susan:  What’s Susan going to do? She’s going to reuse some plastic   			  bottles 	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	Max:    I’m going to plant trees.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946071-10C4-78BD-6F9E-E36FC674D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841" y="4641654"/>
            <a:ext cx="6315075" cy="1447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F24C37-EDBE-2FA0-563E-E0E8398A9FDC}"/>
              </a:ext>
            </a:extLst>
          </p:cNvPr>
          <p:cNvCxnSpPr/>
          <p:nvPr/>
        </p:nvCxnSpPr>
        <p:spPr>
          <a:xfrm>
            <a:off x="5453123" y="5043378"/>
            <a:ext cx="1432874" cy="73104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9081FE-157F-48EE-0FA2-71AF72291736}"/>
              </a:ext>
            </a:extLst>
          </p:cNvPr>
          <p:cNvCxnSpPr>
            <a:cxnSpLocks/>
          </p:cNvCxnSpPr>
          <p:nvPr/>
        </p:nvCxnSpPr>
        <p:spPr>
          <a:xfrm flipV="1">
            <a:off x="5453123" y="4919008"/>
            <a:ext cx="1432874" cy="48039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3CFF6B-1C15-A874-2BDC-2EFC3B8C7876}"/>
              </a:ext>
            </a:extLst>
          </p:cNvPr>
          <p:cNvCxnSpPr>
            <a:cxnSpLocks/>
          </p:cNvCxnSpPr>
          <p:nvPr/>
        </p:nvCxnSpPr>
        <p:spPr>
          <a:xfrm flipV="1">
            <a:off x="5453123" y="5402637"/>
            <a:ext cx="1432874" cy="48039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CD2 - TRACK 29">
            <a:hlinkClick r:id="" action="ppaction://media"/>
            <a:extLst>
              <a:ext uri="{FF2B5EF4-FFF2-40B4-BE49-F238E27FC236}">
                <a16:creationId xmlns:a16="http://schemas.microsoft.com/office/drawing/2014/main" id="{738EAA15-25FC-ED27-1A43-B6A2464C0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0218" y="4930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4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9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E4B901-3455-AD0B-226B-25D163B8C2F9}"/>
              </a:ext>
            </a:extLst>
          </p:cNvPr>
          <p:cNvSpPr/>
          <p:nvPr/>
        </p:nvSpPr>
        <p:spPr>
          <a:xfrm>
            <a:off x="1996751" y="356343"/>
            <a:ext cx="981853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instruction and questions quickly. Underline the key words. What are we going to do? 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DF9BC-BC8D-E26A-5F85-C6F03872F459}"/>
              </a:ext>
            </a:extLst>
          </p:cNvPr>
          <p:cNvSpPr txBox="1"/>
          <p:nvPr/>
        </p:nvSpPr>
        <p:spPr>
          <a:xfrm>
            <a:off x="907427" y="1692956"/>
            <a:ext cx="9818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Listen and decide if the statements are TRUE OR FALSE.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83FCD-055C-8058-6ADB-130BB5D05EF7}"/>
              </a:ext>
            </a:extLst>
          </p:cNvPr>
          <p:cNvSpPr txBox="1"/>
          <p:nvPr/>
        </p:nvSpPr>
        <p:spPr>
          <a:xfrm>
            <a:off x="907427" y="2719871"/>
            <a:ext cx="7982049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rgbClr val="7030A0"/>
                </a:solidFill>
              </a:rPr>
              <a:t>Julie’s dad usually takes him to school in his car.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15768-25D5-4768-E676-6DD19E189763}"/>
              </a:ext>
            </a:extLst>
          </p:cNvPr>
          <p:cNvSpPr txBox="1"/>
          <p:nvPr/>
        </p:nvSpPr>
        <p:spPr>
          <a:xfrm>
            <a:off x="923827" y="3583938"/>
            <a:ext cx="7965649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2. Susan and Max ride to school everyday.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DB3E78-16F5-CB27-ECA9-B62EC9BFCDC8}"/>
              </a:ext>
            </a:extLst>
          </p:cNvPr>
          <p:cNvSpPr txBox="1"/>
          <p:nvPr/>
        </p:nvSpPr>
        <p:spPr>
          <a:xfrm>
            <a:off x="907427" y="4487031"/>
            <a:ext cx="7982049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3. Susan is going to make dolls out of plastic bottles.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28A4E-AA5B-3BED-2E64-5EA03E45594D}"/>
              </a:ext>
            </a:extLst>
          </p:cNvPr>
          <p:cNvSpPr txBox="1"/>
          <p:nvPr/>
        </p:nvSpPr>
        <p:spPr>
          <a:xfrm>
            <a:off x="907427" y="5351098"/>
            <a:ext cx="7982049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4. Max and Julie are going to plant trees.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667514-0B16-374A-C9D7-98676A8610D9}"/>
              </a:ext>
            </a:extLst>
          </p:cNvPr>
          <p:cNvCxnSpPr>
            <a:cxnSpLocks/>
          </p:cNvCxnSpPr>
          <p:nvPr/>
        </p:nvCxnSpPr>
        <p:spPr>
          <a:xfrm>
            <a:off x="7613519" y="2211324"/>
            <a:ext cx="82133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B20557-24A6-E1C6-EDF5-3DF62B755725}"/>
              </a:ext>
            </a:extLst>
          </p:cNvPr>
          <p:cNvCxnSpPr>
            <a:cxnSpLocks/>
          </p:cNvCxnSpPr>
          <p:nvPr/>
        </p:nvCxnSpPr>
        <p:spPr>
          <a:xfrm>
            <a:off x="9216688" y="2211324"/>
            <a:ext cx="90550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16D31A-37CC-AB55-CB4B-27AEACDBCD16}"/>
              </a:ext>
            </a:extLst>
          </p:cNvPr>
          <p:cNvCxnSpPr>
            <a:cxnSpLocks/>
          </p:cNvCxnSpPr>
          <p:nvPr/>
        </p:nvCxnSpPr>
        <p:spPr>
          <a:xfrm>
            <a:off x="1354034" y="3148223"/>
            <a:ext cx="140100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0AAB36-3153-D546-8DEF-6A7EB1C63B7E}"/>
              </a:ext>
            </a:extLst>
          </p:cNvPr>
          <p:cNvCxnSpPr>
            <a:cxnSpLocks/>
          </p:cNvCxnSpPr>
          <p:nvPr/>
        </p:nvCxnSpPr>
        <p:spPr>
          <a:xfrm>
            <a:off x="3983271" y="3150873"/>
            <a:ext cx="76783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1AF2A1-3D0C-A96F-6E4A-4103452CD7A3}"/>
              </a:ext>
            </a:extLst>
          </p:cNvPr>
          <p:cNvCxnSpPr>
            <a:cxnSpLocks/>
          </p:cNvCxnSpPr>
          <p:nvPr/>
        </p:nvCxnSpPr>
        <p:spPr>
          <a:xfrm>
            <a:off x="5875926" y="3137260"/>
            <a:ext cx="85683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EA83FC-C5B0-4921-1199-E155489678A1}"/>
              </a:ext>
            </a:extLst>
          </p:cNvPr>
          <p:cNvCxnSpPr>
            <a:cxnSpLocks/>
          </p:cNvCxnSpPr>
          <p:nvPr/>
        </p:nvCxnSpPr>
        <p:spPr>
          <a:xfrm>
            <a:off x="7734354" y="3148223"/>
            <a:ext cx="32915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81BDF0-B158-828F-C9FC-95504F2C9934}"/>
              </a:ext>
            </a:extLst>
          </p:cNvPr>
          <p:cNvCxnSpPr>
            <a:cxnSpLocks/>
          </p:cNvCxnSpPr>
          <p:nvPr/>
        </p:nvCxnSpPr>
        <p:spPr>
          <a:xfrm>
            <a:off x="1354034" y="4017197"/>
            <a:ext cx="21121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531C6C-DFF6-BE53-47AC-81716E719CF3}"/>
              </a:ext>
            </a:extLst>
          </p:cNvPr>
          <p:cNvCxnSpPr>
            <a:cxnSpLocks/>
          </p:cNvCxnSpPr>
          <p:nvPr/>
        </p:nvCxnSpPr>
        <p:spPr>
          <a:xfrm>
            <a:off x="3602245" y="4017197"/>
            <a:ext cx="197446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D315687-E8D1-EF4B-7035-50E14EA995FE}"/>
              </a:ext>
            </a:extLst>
          </p:cNvPr>
          <p:cNvCxnSpPr>
            <a:cxnSpLocks/>
          </p:cNvCxnSpPr>
          <p:nvPr/>
        </p:nvCxnSpPr>
        <p:spPr>
          <a:xfrm>
            <a:off x="1343401" y="4915521"/>
            <a:ext cx="82597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9CAC14D-BF5A-EEF0-354A-E27EEF0E8E63}"/>
              </a:ext>
            </a:extLst>
          </p:cNvPr>
          <p:cNvCxnSpPr>
            <a:cxnSpLocks/>
          </p:cNvCxnSpPr>
          <p:nvPr/>
        </p:nvCxnSpPr>
        <p:spPr>
          <a:xfrm>
            <a:off x="3839847" y="4915521"/>
            <a:ext cx="149112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F033168-99B4-BA1A-61F4-6CDCA15DD122}"/>
              </a:ext>
            </a:extLst>
          </p:cNvPr>
          <p:cNvCxnSpPr>
            <a:cxnSpLocks/>
          </p:cNvCxnSpPr>
          <p:nvPr/>
        </p:nvCxnSpPr>
        <p:spPr>
          <a:xfrm>
            <a:off x="6452085" y="4904888"/>
            <a:ext cx="198277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008753-F4F6-E881-E2C8-4D91795FB490}"/>
              </a:ext>
            </a:extLst>
          </p:cNvPr>
          <p:cNvCxnSpPr>
            <a:cxnSpLocks/>
          </p:cNvCxnSpPr>
          <p:nvPr/>
        </p:nvCxnSpPr>
        <p:spPr>
          <a:xfrm>
            <a:off x="1332768" y="5810439"/>
            <a:ext cx="198277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5222501-BAF5-D3B0-BE90-D410D2AE26F9}"/>
              </a:ext>
            </a:extLst>
          </p:cNvPr>
          <p:cNvCxnSpPr>
            <a:cxnSpLocks/>
          </p:cNvCxnSpPr>
          <p:nvPr/>
        </p:nvCxnSpPr>
        <p:spPr>
          <a:xfrm>
            <a:off x="5272552" y="5769610"/>
            <a:ext cx="1460204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8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8DA965-700B-2CDE-BD6A-75FA4433F00D}"/>
              </a:ext>
            </a:extLst>
          </p:cNvPr>
          <p:cNvSpPr/>
          <p:nvPr/>
        </p:nvSpPr>
        <p:spPr>
          <a:xfrm>
            <a:off x="2493375" y="380143"/>
            <a:ext cx="931771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decide if the statements are TRUE OR FALSE.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FIRST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52C04-F554-610E-FCE7-A846A2AB86DE}"/>
              </a:ext>
            </a:extLst>
          </p:cNvPr>
          <p:cNvSpPr txBox="1"/>
          <p:nvPr/>
        </p:nvSpPr>
        <p:spPr>
          <a:xfrm>
            <a:off x="355499" y="44349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C87B67-6078-4221-76DB-9DFDF3CA44D9}"/>
              </a:ext>
            </a:extLst>
          </p:cNvPr>
          <p:cNvSpPr txBox="1"/>
          <p:nvPr/>
        </p:nvSpPr>
        <p:spPr>
          <a:xfrm>
            <a:off x="225051" y="2138589"/>
            <a:ext cx="19829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ANWERS?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28F86-EB37-8E83-6FFE-F208DE1C0CAA}"/>
              </a:ext>
            </a:extLst>
          </p:cNvPr>
          <p:cNvSpPr txBox="1"/>
          <p:nvPr/>
        </p:nvSpPr>
        <p:spPr>
          <a:xfrm>
            <a:off x="2378009" y="2525315"/>
            <a:ext cx="7982049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rgbClr val="7030A0"/>
                </a:solidFill>
              </a:rPr>
              <a:t>Julie’s dad usually takes him to school in his car.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06CAE6-CBFB-698D-6477-010C6DDEC4F6}"/>
              </a:ext>
            </a:extLst>
          </p:cNvPr>
          <p:cNvSpPr txBox="1"/>
          <p:nvPr/>
        </p:nvSpPr>
        <p:spPr>
          <a:xfrm>
            <a:off x="2394409" y="3389382"/>
            <a:ext cx="7965649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2. Susan and Max ride to school everyday.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FB16B7-2CBE-071C-4DFB-7D31F66AF0D4}"/>
              </a:ext>
            </a:extLst>
          </p:cNvPr>
          <p:cNvSpPr txBox="1"/>
          <p:nvPr/>
        </p:nvSpPr>
        <p:spPr>
          <a:xfrm>
            <a:off x="2378009" y="4292475"/>
            <a:ext cx="7982049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3. Susan is going to make dolls out of plastic bottles.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1A4F8-CA51-21C6-3F16-95FC2CE08DA6}"/>
              </a:ext>
            </a:extLst>
          </p:cNvPr>
          <p:cNvSpPr txBox="1"/>
          <p:nvPr/>
        </p:nvSpPr>
        <p:spPr>
          <a:xfrm>
            <a:off x="2378009" y="5156542"/>
            <a:ext cx="7982049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4. Max and Julie are going to plant trees.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62B4BC-A2FE-5427-501D-CE57A75BF80B}"/>
              </a:ext>
            </a:extLst>
          </p:cNvPr>
          <p:cNvSpPr txBox="1"/>
          <p:nvPr/>
        </p:nvSpPr>
        <p:spPr>
          <a:xfrm>
            <a:off x="355499" y="4633322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0270AB-734A-DE75-7AB7-475022452F54}"/>
              </a:ext>
            </a:extLst>
          </p:cNvPr>
          <p:cNvSpPr txBox="1"/>
          <p:nvPr/>
        </p:nvSpPr>
        <p:spPr>
          <a:xfrm>
            <a:off x="10508574" y="2525315"/>
            <a:ext cx="54606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4B6EE7-256F-F06A-4F32-9B606700F1CE}"/>
              </a:ext>
            </a:extLst>
          </p:cNvPr>
          <p:cNvSpPr txBox="1"/>
          <p:nvPr/>
        </p:nvSpPr>
        <p:spPr>
          <a:xfrm>
            <a:off x="10508574" y="3327827"/>
            <a:ext cx="54606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210071-5C2E-A8E5-DAD9-8A145FE8C59D}"/>
              </a:ext>
            </a:extLst>
          </p:cNvPr>
          <p:cNvSpPr txBox="1"/>
          <p:nvPr/>
        </p:nvSpPr>
        <p:spPr>
          <a:xfrm>
            <a:off x="10516572" y="4130339"/>
            <a:ext cx="54606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B50E10-4182-4E3E-E68E-244FE15BAC83}"/>
              </a:ext>
            </a:extLst>
          </p:cNvPr>
          <p:cNvSpPr txBox="1"/>
          <p:nvPr/>
        </p:nvSpPr>
        <p:spPr>
          <a:xfrm>
            <a:off x="10516572" y="5075182"/>
            <a:ext cx="54606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</a:t>
            </a:r>
          </a:p>
        </p:txBody>
      </p:sp>
      <p:pic>
        <p:nvPicPr>
          <p:cNvPr id="3" name="CD2 - TRACK 29">
            <a:hlinkClick r:id="" action="ppaction://media"/>
            <a:extLst>
              <a:ext uri="{FF2B5EF4-FFF2-40B4-BE49-F238E27FC236}">
                <a16:creationId xmlns:a16="http://schemas.microsoft.com/office/drawing/2014/main" id="{89C567EB-2B19-5E73-03DE-2F5869A5F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1211" y="9534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1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2" grpId="0" animBg="1"/>
      <p:bldP spid="30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1778435" y="2700771"/>
            <a:ext cx="9155036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/>
              <a:t>Max: </a:t>
            </a:r>
            <a:r>
              <a:rPr lang="en-US" sz="3200" i="1" dirty="0"/>
              <a:t>Hi, Julie! What are you going to do on Environment Day?</a:t>
            </a:r>
          </a:p>
          <a:p>
            <a:r>
              <a:rPr lang="en-US" sz="3200" b="1" i="1" dirty="0"/>
              <a:t>Julie: </a:t>
            </a:r>
            <a:r>
              <a:rPr lang="en-US" sz="3200" i="1" dirty="0"/>
              <a:t>Oh, hello, Max! Well, </a:t>
            </a:r>
            <a:r>
              <a:rPr lang="en-US" sz="3200" i="1" dirty="0">
                <a:solidFill>
                  <a:srgbClr val="C00000"/>
                </a:solidFill>
              </a:rPr>
              <a:t>my dad usually drives me to school in his car</a:t>
            </a:r>
            <a:r>
              <a:rPr lang="en-US" sz="3200" i="1" dirty="0"/>
              <a:t>, but on Environment Day I’m going to ride my bike.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2AC5D-2409-AE8B-5FE6-28C5BBEBD337}"/>
              </a:ext>
            </a:extLst>
          </p:cNvPr>
          <p:cNvSpPr txBox="1"/>
          <p:nvPr/>
        </p:nvSpPr>
        <p:spPr>
          <a:xfrm>
            <a:off x="1689751" y="1450743"/>
            <a:ext cx="7982049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rgbClr val="7030A0"/>
                </a:solidFill>
              </a:rPr>
              <a:t>Julie’s dad usually takes him to school in his car.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540E2-FD29-FD39-73F9-3962DD9621F6}"/>
              </a:ext>
            </a:extLst>
          </p:cNvPr>
          <p:cNvSpPr txBox="1"/>
          <p:nvPr/>
        </p:nvSpPr>
        <p:spPr>
          <a:xfrm>
            <a:off x="9956182" y="1419965"/>
            <a:ext cx="54606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</a:t>
            </a:r>
          </a:p>
        </p:txBody>
      </p:sp>
      <p:pic>
        <p:nvPicPr>
          <p:cNvPr id="4" name="CD2 - TRACK 29">
            <a:hlinkClick r:id="" action="ppaction://media"/>
            <a:extLst>
              <a:ext uri="{FF2B5EF4-FFF2-40B4-BE49-F238E27FC236}">
                <a16:creationId xmlns:a16="http://schemas.microsoft.com/office/drawing/2014/main" id="{05905BBD-E5F7-6A95-C2CD-58BF17C8B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8567" y="443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3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1778435" y="2700771"/>
            <a:ext cx="9155036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/>
              <a:t>Max: </a:t>
            </a:r>
            <a:r>
              <a:rPr lang="en-US" sz="3200" i="1" dirty="0"/>
              <a:t>That’s a good idea! That way, you’ll help to reduce air pollution. My sister, </a:t>
            </a:r>
            <a:r>
              <a:rPr lang="en-US" sz="3200" i="1" dirty="0">
                <a:solidFill>
                  <a:srgbClr val="C00000"/>
                </a:solidFill>
              </a:rPr>
              <a:t>Susan, and I walk to school every day</a:t>
            </a:r>
            <a:r>
              <a:rPr lang="en-US" sz="3200" i="1" dirty="0"/>
              <a:t> anyway, so we’re going to do something else as well.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2AC5D-2409-AE8B-5FE6-28C5BBEBD337}"/>
              </a:ext>
            </a:extLst>
          </p:cNvPr>
          <p:cNvSpPr txBox="1"/>
          <p:nvPr/>
        </p:nvSpPr>
        <p:spPr>
          <a:xfrm>
            <a:off x="1689751" y="1450743"/>
            <a:ext cx="7982049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2. Susan and Max ride to school everyday.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540E2-FD29-FD39-73F9-3962DD9621F6}"/>
              </a:ext>
            </a:extLst>
          </p:cNvPr>
          <p:cNvSpPr txBox="1"/>
          <p:nvPr/>
        </p:nvSpPr>
        <p:spPr>
          <a:xfrm>
            <a:off x="9956182" y="1419965"/>
            <a:ext cx="54606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</a:t>
            </a:r>
          </a:p>
        </p:txBody>
      </p:sp>
      <p:pic>
        <p:nvPicPr>
          <p:cNvPr id="4" name="CD2 - TRACK 29">
            <a:hlinkClick r:id="" action="ppaction://media"/>
            <a:extLst>
              <a:ext uri="{FF2B5EF4-FFF2-40B4-BE49-F238E27FC236}">
                <a16:creationId xmlns:a16="http://schemas.microsoft.com/office/drawing/2014/main" id="{9975373F-5F1B-701F-BFED-C9053E797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3031" y="459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2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1778435" y="2700771"/>
            <a:ext cx="9155036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/>
              <a:t>Julie: </a:t>
            </a:r>
            <a:r>
              <a:rPr lang="en-US" sz="3200" i="1" dirty="0"/>
              <a:t>Really? What’s Susan going to do? </a:t>
            </a:r>
          </a:p>
          <a:p>
            <a:r>
              <a:rPr lang="en-US" sz="3200" b="1" i="1" dirty="0"/>
              <a:t>Max: </a:t>
            </a:r>
            <a:r>
              <a:rPr lang="en-US" sz="3200" i="1" dirty="0"/>
              <a:t>She’s going to </a:t>
            </a:r>
            <a:r>
              <a:rPr lang="en-US" sz="3200" i="1" dirty="0">
                <a:solidFill>
                  <a:srgbClr val="C00000"/>
                </a:solidFill>
              </a:rPr>
              <a:t>reuse some plastic bottles and make dolls out of them</a:t>
            </a:r>
            <a:r>
              <a:rPr lang="en-US" sz="3200" i="1" dirty="0"/>
              <a:t>. It’s a fun way to protect the environment and be creative.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2AC5D-2409-AE8B-5FE6-28C5BBEBD337}"/>
              </a:ext>
            </a:extLst>
          </p:cNvPr>
          <p:cNvSpPr txBox="1"/>
          <p:nvPr/>
        </p:nvSpPr>
        <p:spPr>
          <a:xfrm>
            <a:off x="1689751" y="1450743"/>
            <a:ext cx="7982049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3. Susan is going to make dolls out of plastic bottles.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540E2-FD29-FD39-73F9-3962DD9621F6}"/>
              </a:ext>
            </a:extLst>
          </p:cNvPr>
          <p:cNvSpPr txBox="1"/>
          <p:nvPr/>
        </p:nvSpPr>
        <p:spPr>
          <a:xfrm>
            <a:off x="9956182" y="1419965"/>
            <a:ext cx="54606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</a:t>
            </a:r>
          </a:p>
        </p:txBody>
      </p:sp>
      <p:pic>
        <p:nvPicPr>
          <p:cNvPr id="4" name="CD2 - TRACK 29">
            <a:hlinkClick r:id="" action="ppaction://media"/>
            <a:extLst>
              <a:ext uri="{FF2B5EF4-FFF2-40B4-BE49-F238E27FC236}">
                <a16:creationId xmlns:a16="http://schemas.microsoft.com/office/drawing/2014/main" id="{7ED46213-EAE9-66E4-BB30-C0E9E4907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3199" y="459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0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1778435" y="2700771"/>
            <a:ext cx="9155036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/>
              <a:t>Julie: Cool! What about you? </a:t>
            </a:r>
          </a:p>
          <a:p>
            <a:r>
              <a:rPr lang="en-US" sz="3200" i="1" dirty="0"/>
              <a:t>Max: I’m going to </a:t>
            </a:r>
            <a:r>
              <a:rPr lang="en-US" sz="3200" i="1" dirty="0">
                <a:solidFill>
                  <a:srgbClr val="C00000"/>
                </a:solidFill>
              </a:rPr>
              <a:t>plant trees with my classmates. </a:t>
            </a:r>
            <a:r>
              <a:rPr lang="en-US" sz="3200" i="1" dirty="0"/>
              <a:t>Julie: That sounds great!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2AC5D-2409-AE8B-5FE6-28C5BBEBD337}"/>
              </a:ext>
            </a:extLst>
          </p:cNvPr>
          <p:cNvSpPr txBox="1"/>
          <p:nvPr/>
        </p:nvSpPr>
        <p:spPr>
          <a:xfrm>
            <a:off x="1689751" y="1450743"/>
            <a:ext cx="7982049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4. Max and Julie are going to plant trees.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540E2-FD29-FD39-73F9-3962DD9621F6}"/>
              </a:ext>
            </a:extLst>
          </p:cNvPr>
          <p:cNvSpPr txBox="1"/>
          <p:nvPr/>
        </p:nvSpPr>
        <p:spPr>
          <a:xfrm>
            <a:off x="9956182" y="1419965"/>
            <a:ext cx="54606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</a:t>
            </a:r>
          </a:p>
        </p:txBody>
      </p:sp>
      <p:pic>
        <p:nvPicPr>
          <p:cNvPr id="4" name="CD2 - TRACK 29">
            <a:hlinkClick r:id="" action="ppaction://media"/>
            <a:extLst>
              <a:ext uri="{FF2B5EF4-FFF2-40B4-BE49-F238E27FC236}">
                <a16:creationId xmlns:a16="http://schemas.microsoft.com/office/drawing/2014/main" id="{0638DBD3-E7A6-97A2-A9E8-EEFB1120B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5904" y="315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0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ABC9C-CCE3-DF29-FE21-0E57F1712E07}"/>
              </a:ext>
            </a:extLst>
          </p:cNvPr>
          <p:cNvSpPr txBox="1"/>
          <p:nvPr/>
        </p:nvSpPr>
        <p:spPr>
          <a:xfrm>
            <a:off x="0" y="257144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BAE89E-2263-4A00-3DFF-8E897A1F9052}"/>
              </a:ext>
            </a:extLst>
          </p:cNvPr>
          <p:cNvSpPr/>
          <p:nvPr/>
        </p:nvSpPr>
        <p:spPr>
          <a:xfrm>
            <a:off x="2403548" y="466112"/>
            <a:ext cx="783011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srgbClr val="0070C0"/>
                </a:solidFill>
              </a:rPr>
              <a:t>Practise</a:t>
            </a:r>
            <a:r>
              <a:rPr lang="en-US" sz="3200" i="1" dirty="0">
                <a:solidFill>
                  <a:srgbClr val="0070C0"/>
                </a:solidFill>
              </a:rPr>
              <a:t> the conversation in pairs.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91AC43-F071-9376-7A26-905A6066EE25}"/>
              </a:ext>
            </a:extLst>
          </p:cNvPr>
          <p:cNvSpPr/>
          <p:nvPr/>
        </p:nvSpPr>
        <p:spPr>
          <a:xfrm>
            <a:off x="173226" y="1221238"/>
            <a:ext cx="6027436" cy="50210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Max: </a:t>
            </a:r>
            <a:r>
              <a:rPr lang="en-US" sz="2400" dirty="0"/>
              <a:t>Hi, Julie! What are you going to do on Environment Day?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B0F0"/>
                </a:solidFill>
              </a:rPr>
              <a:t>Julie: </a:t>
            </a:r>
            <a:r>
              <a:rPr lang="en-US" sz="2400" dirty="0"/>
              <a:t>Oh, hello, Max! Well, my dad usually drives me to school in his car, but on Environment Day I’m going to ride my bike. </a:t>
            </a:r>
            <a:r>
              <a:rPr lang="en-US" sz="2400" dirty="0">
                <a:solidFill>
                  <a:srgbClr val="C00000"/>
                </a:solidFill>
              </a:rPr>
              <a:t>Max: </a:t>
            </a:r>
            <a:r>
              <a:rPr lang="en-US" sz="2400" dirty="0"/>
              <a:t>That’s a good idea! That way, you’ll help to reduce air pollution. My sister, Susan, and I walk to school every day anyway, so we’re going to do something else as well.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EC9404-CF3F-5164-1ED2-F434CCCB2430}"/>
              </a:ext>
            </a:extLst>
          </p:cNvPr>
          <p:cNvSpPr/>
          <p:nvPr/>
        </p:nvSpPr>
        <p:spPr>
          <a:xfrm>
            <a:off x="6200662" y="1221238"/>
            <a:ext cx="5733052" cy="50210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B0F0"/>
                </a:solidFill>
              </a:rPr>
              <a:t>Julie: </a:t>
            </a:r>
            <a:r>
              <a:rPr lang="en-US" sz="2400" dirty="0"/>
              <a:t>Really? What’s Susan going to do?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Max: </a:t>
            </a:r>
            <a:r>
              <a:rPr lang="en-US" sz="2400" dirty="0"/>
              <a:t>She’s going to reuse some plastic bottles and make dolls out of them. It’s a fun way to protect the environment and be creative.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B0F0"/>
                </a:solidFill>
              </a:rPr>
              <a:t>Julie: </a:t>
            </a:r>
            <a:r>
              <a:rPr lang="en-US" sz="2400" dirty="0"/>
              <a:t>Cool! What about you?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Max: </a:t>
            </a:r>
            <a:r>
              <a:rPr lang="en-US" sz="2400" dirty="0"/>
              <a:t>I’m going to plant trees with my classmates.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B0F0"/>
                </a:solidFill>
              </a:rPr>
              <a:t> Julie: </a:t>
            </a:r>
            <a:r>
              <a:rPr lang="en-US" sz="2400" dirty="0"/>
              <a:t>That sounds great!</a:t>
            </a:r>
          </a:p>
        </p:txBody>
      </p:sp>
    </p:spTree>
    <p:extLst>
      <p:ext uri="{BB962C8B-B14F-4D97-AF65-F5344CB8AC3E}">
        <p14:creationId xmlns:p14="http://schemas.microsoft.com/office/powerpoint/2010/main" val="2233676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1866F-9AE7-FFEB-2953-3F0399D51119}"/>
              </a:ext>
            </a:extLst>
          </p:cNvPr>
          <p:cNvSpPr/>
          <p:nvPr/>
        </p:nvSpPr>
        <p:spPr>
          <a:xfrm>
            <a:off x="2175611" y="369253"/>
            <a:ext cx="78407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 and discuss what are you going to do to protect the environment.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C8811955-3FD2-817C-C9F6-54F422AA0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633" y="932679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4">
            <a:extLst>
              <a:ext uri="{FF2B5EF4-FFF2-40B4-BE49-F238E27FC236}">
                <a16:creationId xmlns:a16="http://schemas.microsoft.com/office/drawing/2014/main" id="{59F95CF7-B7AC-302C-9ECA-2A7D140FAD57}"/>
              </a:ext>
            </a:extLst>
          </p:cNvPr>
          <p:cNvSpPr/>
          <p:nvPr/>
        </p:nvSpPr>
        <p:spPr>
          <a:xfrm>
            <a:off x="468192" y="1769053"/>
            <a:ext cx="4793665" cy="1081310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rgbClr val="0070C0"/>
                </a:solidFill>
              </a:rPr>
              <a:t>What are you going to do on Environment day?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5B0BEAA0-8537-21D8-EDE8-31434D4AA530}"/>
              </a:ext>
            </a:extLst>
          </p:cNvPr>
          <p:cNvSpPr/>
          <p:nvPr/>
        </p:nvSpPr>
        <p:spPr>
          <a:xfrm>
            <a:off x="5926318" y="2752627"/>
            <a:ext cx="5656268" cy="1168924"/>
          </a:xfrm>
          <a:prstGeom prst="wedgeRoundRectCallout">
            <a:avLst>
              <a:gd name="adj1" fmla="val -50678"/>
              <a:gd name="adj2" fmla="val 6972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C00000"/>
                </a:solidFill>
              </a:rPr>
              <a:t>Well, I am going to ride my bike to school. </a:t>
            </a:r>
          </a:p>
        </p:txBody>
      </p:sp>
      <p:sp>
        <p:nvSpPr>
          <p:cNvPr id="10" name="Rounded Rectangular Callout 4">
            <a:extLst>
              <a:ext uri="{FF2B5EF4-FFF2-40B4-BE49-F238E27FC236}">
                <a16:creationId xmlns:a16="http://schemas.microsoft.com/office/drawing/2014/main" id="{B7C7DA00-BFE3-FD1F-F52A-17676096BC54}"/>
              </a:ext>
            </a:extLst>
          </p:cNvPr>
          <p:cNvSpPr/>
          <p:nvPr/>
        </p:nvSpPr>
        <p:spPr>
          <a:xfrm>
            <a:off x="468192" y="3794986"/>
            <a:ext cx="4793666" cy="2021022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rgbClr val="0070C0"/>
                </a:solidFill>
              </a:rPr>
              <a:t>That’s a good idea. That way, you’ll help to reduce air pollution. I am going to …..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CEEBF735-2B99-E906-894E-2191CA34928B}"/>
              </a:ext>
            </a:extLst>
          </p:cNvPr>
          <p:cNvSpPr/>
          <p:nvPr/>
        </p:nvSpPr>
        <p:spPr>
          <a:xfrm>
            <a:off x="5926318" y="4805497"/>
            <a:ext cx="5656268" cy="1168924"/>
          </a:xfrm>
          <a:prstGeom prst="wedgeRoundRectCallout">
            <a:avLst>
              <a:gd name="adj1" fmla="val -50678"/>
              <a:gd name="adj2" fmla="val 6972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C00000"/>
                </a:solidFill>
              </a:rPr>
              <a:t>Cool! And I am going to …..</a:t>
            </a:r>
          </a:p>
        </p:txBody>
      </p:sp>
    </p:spTree>
    <p:extLst>
      <p:ext uri="{BB962C8B-B14F-4D97-AF65-F5344CB8AC3E}">
        <p14:creationId xmlns:p14="http://schemas.microsoft.com/office/powerpoint/2010/main" val="366830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23470" y="731598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1C5AD-9599-EE3A-2D6B-543C11E213EC}"/>
              </a:ext>
            </a:extLst>
          </p:cNvPr>
          <p:cNvSpPr txBox="1"/>
          <p:nvPr/>
        </p:nvSpPr>
        <p:spPr>
          <a:xfrm>
            <a:off x="482330" y="1810932"/>
            <a:ext cx="1142153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rgbClr val="0070C0"/>
                </a:solidFill>
              </a:rPr>
              <a:t>-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3200" i="1" dirty="0">
                <a:solidFill>
                  <a:srgbClr val="0070C0"/>
                </a:solidFill>
              </a:rPr>
              <a:t>learn and develop vocabulary related to </a:t>
            </a:r>
            <a:r>
              <a:rPr lang="en-US" sz="3200" b="1" i="1" dirty="0">
                <a:solidFill>
                  <a:srgbClr val="0070C0"/>
                </a:solidFill>
              </a:rPr>
              <a:t>environmental problems</a:t>
            </a:r>
            <a:r>
              <a:rPr lang="en-US" sz="3200" i="1" dirty="0">
                <a:solidFill>
                  <a:srgbClr val="0070C0"/>
                </a:solidFill>
              </a:rPr>
              <a:t> (endangered animals, air pollution, deforestation, plastic pollution) and </a:t>
            </a:r>
            <a:r>
              <a:rPr lang="en-US" sz="3200" b="1" i="1" dirty="0">
                <a:solidFill>
                  <a:srgbClr val="0070C0"/>
                </a:solidFill>
              </a:rPr>
              <a:t>solutions</a:t>
            </a:r>
            <a:r>
              <a:rPr lang="en-US" sz="3200" i="1" dirty="0">
                <a:solidFill>
                  <a:srgbClr val="0070C0"/>
                </a:solidFill>
              </a:rPr>
              <a:t> (recycle, reuse, reduce, create).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-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3200" i="1" dirty="0">
                <a:solidFill>
                  <a:srgbClr val="0070C0"/>
                </a:solidFill>
              </a:rPr>
              <a:t>listen for key and specific information.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-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3200" i="1" dirty="0">
                <a:solidFill>
                  <a:srgbClr val="0070C0"/>
                </a:solidFill>
              </a:rPr>
              <a:t>talk about environmental problems &amp; solutions.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ED6BCC-E466-CE26-B290-0C6C06478FE6}"/>
              </a:ext>
            </a:extLst>
          </p:cNvPr>
          <p:cNvSpPr/>
          <p:nvPr/>
        </p:nvSpPr>
        <p:spPr>
          <a:xfrm>
            <a:off x="822131" y="750491"/>
            <a:ext cx="1054773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at least 4 sentences to describe your “Go-Green Week” plan. You can use the information from the Listening Section.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E.g.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</a:t>
            </a:r>
            <a:r>
              <a:rPr lang="en-US" sz="3600" i="1" dirty="0">
                <a:solidFill>
                  <a:srgbClr val="FF0000"/>
                </a:solidFill>
              </a:rPr>
              <a:t>I am going to reuse plastic bottles.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	I am going to 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1787" y="151179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87934" y="1074509"/>
            <a:ext cx="5129117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endangered animals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air pollution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plastic pollution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deforestation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create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reduce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recycle</a:t>
            </a:r>
          </a:p>
        </p:txBody>
      </p:sp>
      <p:sp>
        <p:nvSpPr>
          <p:cNvPr id="6" name="Rectangle 5"/>
          <p:cNvSpPr/>
          <p:nvPr/>
        </p:nvSpPr>
        <p:spPr>
          <a:xfrm>
            <a:off x="5917051" y="1166842"/>
            <a:ext cx="6136725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Language skills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Listening: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key and specific information.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environmental problems and solutions using “be going </a:t>
            </a:r>
            <a:r>
              <a:rPr lang="en-US" sz="3600" i="1">
                <a:solidFill>
                  <a:srgbClr val="0070C0"/>
                </a:solidFill>
              </a:rPr>
              <a:t>to”.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13184" y="1964000"/>
            <a:ext cx="1152641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48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 in </a:t>
            </a:r>
            <a:r>
              <a:rPr lang="en-US" sz="3600" b="1" i="1" dirty="0">
                <a:solidFill>
                  <a:srgbClr val="0070C0"/>
                </a:solidFill>
              </a:rPr>
              <a:t>TA 7 Right on Notebook</a:t>
            </a:r>
            <a:r>
              <a:rPr lang="en-US" sz="3600" i="1" dirty="0">
                <a:solidFill>
                  <a:srgbClr val="0070C0"/>
                </a:solidFill>
              </a:rPr>
              <a:t> (pages 42 &amp; 43).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5621955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4A8DE2-6F36-70DD-0AB5-4B88095AE3F4}"/>
              </a:ext>
            </a:extLst>
          </p:cNvPr>
          <p:cNvSpPr txBox="1"/>
          <p:nvPr/>
        </p:nvSpPr>
        <p:spPr>
          <a:xfrm>
            <a:off x="740229" y="609600"/>
            <a:ext cx="10091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Work in groups of 3-4</a:t>
            </a:r>
          </a:p>
          <a:p>
            <a:r>
              <a:rPr lang="en-US" sz="3200" dirty="0"/>
              <a:t>Students spend 5 minutes to work in groups to brainstorm the environmental problems in the world nowadays.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5CF9AA0-1F2F-67D4-8B7D-DD0EBD7230FB}"/>
              </a:ext>
            </a:extLst>
          </p:cNvPr>
          <p:cNvSpPr/>
          <p:nvPr/>
        </p:nvSpPr>
        <p:spPr>
          <a:xfrm>
            <a:off x="3685880" y="3346515"/>
            <a:ext cx="4213782" cy="17628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Environmental problems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B60BC7-7552-D761-6F51-5A4670B929A5}"/>
              </a:ext>
            </a:extLst>
          </p:cNvPr>
          <p:cNvCxnSpPr>
            <a:cxnSpLocks/>
            <a:stCxn id="4" idx="7"/>
          </p:cNvCxnSpPr>
          <p:nvPr/>
        </p:nvCxnSpPr>
        <p:spPr>
          <a:xfrm flipV="1">
            <a:off x="7282568" y="2799761"/>
            <a:ext cx="1286397" cy="80491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1B4DD0-DA1F-E288-9728-0DE17BC23445}"/>
              </a:ext>
            </a:extLst>
          </p:cNvPr>
          <p:cNvCxnSpPr>
            <a:cxnSpLocks/>
          </p:cNvCxnSpPr>
          <p:nvPr/>
        </p:nvCxnSpPr>
        <p:spPr>
          <a:xfrm>
            <a:off x="7282568" y="4892120"/>
            <a:ext cx="1204093" cy="76396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292B87-7F8C-B37F-47F2-9D0FA41C43C5}"/>
              </a:ext>
            </a:extLst>
          </p:cNvPr>
          <p:cNvCxnSpPr>
            <a:cxnSpLocks/>
          </p:cNvCxnSpPr>
          <p:nvPr/>
        </p:nvCxnSpPr>
        <p:spPr>
          <a:xfrm flipH="1">
            <a:off x="3333888" y="4972639"/>
            <a:ext cx="1266998" cy="80127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89B770-B960-522E-2C26-64EB45916165}"/>
              </a:ext>
            </a:extLst>
          </p:cNvPr>
          <p:cNvCxnSpPr>
            <a:cxnSpLocks/>
          </p:cNvCxnSpPr>
          <p:nvPr/>
        </p:nvCxnSpPr>
        <p:spPr>
          <a:xfrm flipH="1" flipV="1">
            <a:off x="2790334" y="3161858"/>
            <a:ext cx="1326584" cy="53428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61339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41959" y="670804"/>
            <a:ext cx="6036812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endangered animals </a:t>
            </a:r>
          </a:p>
          <a:p>
            <a:pPr algn="ctr"/>
            <a:r>
              <a:rPr lang="en-US" sz="3600" i="1" dirty="0"/>
              <a:t>air pollution</a:t>
            </a:r>
          </a:p>
          <a:p>
            <a:pPr algn="ctr"/>
            <a:r>
              <a:rPr lang="en-US" sz="3600" i="1" dirty="0"/>
              <a:t>deforestation</a:t>
            </a:r>
          </a:p>
          <a:p>
            <a:pPr algn="ctr"/>
            <a:r>
              <a:rPr lang="en-US" sz="3600" i="1" dirty="0"/>
              <a:t>plastic pollution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304359-A28C-1DD1-9847-BF87AC144C97}"/>
              </a:ext>
            </a:extLst>
          </p:cNvPr>
          <p:cNvSpPr txBox="1"/>
          <p:nvPr/>
        </p:nvSpPr>
        <p:spPr>
          <a:xfrm>
            <a:off x="354438" y="588968"/>
            <a:ext cx="913115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in pairs. </a:t>
            </a:r>
            <a:r>
              <a:rPr lang="en-US" sz="3200" b="1" dirty="0">
                <a:solidFill>
                  <a:srgbClr val="0070C0"/>
                </a:solidFill>
              </a:rPr>
              <a:t>Match the pictures with the correct words or phrases.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5BE5F-0625-F994-80E2-C8E73F33A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38" y="2302447"/>
            <a:ext cx="4695825" cy="1838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AB0CFE-1CA0-3417-843E-5E0896D93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851" y="4227076"/>
            <a:ext cx="2638425" cy="1981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C7272C-CC11-A461-2482-680ADA696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3670" y="2302447"/>
            <a:ext cx="1890958" cy="19300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19438C-0131-C30F-4579-C504DF928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4736" y="4226998"/>
            <a:ext cx="2028825" cy="1800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DAA6C8-91E1-326A-5452-56A99CF6A3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5425" y="5966538"/>
            <a:ext cx="790575" cy="400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5506B9-468F-54B8-99FD-79E08B15D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8882" y="3162369"/>
            <a:ext cx="3857276" cy="636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916DF3-18DC-2909-F8C9-2A2B163915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8881" y="2321450"/>
            <a:ext cx="3169006" cy="6660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D112F4-61BF-CE2F-5E15-089311064D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8881" y="3944523"/>
            <a:ext cx="3260093" cy="5600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75AEAD-5176-311C-A625-B59F135A0E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4565" y="4680343"/>
            <a:ext cx="3101514" cy="666097"/>
          </a:xfrm>
          <a:prstGeom prst="rect">
            <a:avLst/>
          </a:prstGeom>
        </p:spPr>
      </p:pic>
      <p:pic>
        <p:nvPicPr>
          <p:cNvPr id="2" name="CD2 - TRACK 28">
            <a:hlinkClick r:id="" action="ppaction://media"/>
            <a:extLst>
              <a:ext uri="{FF2B5EF4-FFF2-40B4-BE49-F238E27FC236}">
                <a16:creationId xmlns:a16="http://schemas.microsoft.com/office/drawing/2014/main" id="{959D4313-C72A-CF2C-1C47-10485731C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35322" y="611172"/>
            <a:ext cx="526512" cy="5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4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21627 0.17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6306 0.07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36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3 -0.01435 L -0.22591 0.289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9 -0.06158 L -0.57852 0.1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75" y="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9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18EB9F-88E8-3C5A-9489-0862E4CB4A79}"/>
              </a:ext>
            </a:extLst>
          </p:cNvPr>
          <p:cNvSpPr/>
          <p:nvPr/>
        </p:nvSpPr>
        <p:spPr>
          <a:xfrm>
            <a:off x="426559" y="486428"/>
            <a:ext cx="871744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0EF25F-EC38-307A-DAC6-AB2E574F0CE4}"/>
              </a:ext>
            </a:extLst>
          </p:cNvPr>
          <p:cNvSpPr txBox="1"/>
          <p:nvPr/>
        </p:nvSpPr>
        <p:spPr>
          <a:xfrm>
            <a:off x="426559" y="1560473"/>
            <a:ext cx="1144414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3200" i="1" dirty="0">
                <a:solidFill>
                  <a:srgbClr val="0070C0"/>
                </a:solidFill>
              </a:rPr>
              <a:t>air pollution</a:t>
            </a:r>
            <a:r>
              <a:rPr lang="pt-BR" sz="3200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(n. </a:t>
            </a:r>
            <a:r>
              <a:rPr lang="en-US" sz="3200" dirty="0" err="1"/>
              <a:t>phr</a:t>
            </a:r>
            <a:r>
              <a:rPr lang="en-US" sz="3200" dirty="0"/>
              <a:t>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eə</a:t>
            </a:r>
            <a:r>
              <a:rPr lang="en-US" sz="3200" dirty="0">
                <a:solidFill>
                  <a:srgbClr val="FF0000"/>
                </a:solidFill>
              </a:rPr>
              <a:t>(r) </a:t>
            </a:r>
            <a:r>
              <a:rPr lang="en-US" sz="3200" dirty="0" err="1">
                <a:solidFill>
                  <a:srgbClr val="FF0000"/>
                </a:solidFill>
              </a:rPr>
              <a:t>pəˈluːʃn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ô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nhiễm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không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khí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BD67F2-4DBF-BBD0-A79F-E00AABEC5B5D}"/>
              </a:ext>
            </a:extLst>
          </p:cNvPr>
          <p:cNvSpPr txBox="1"/>
          <p:nvPr/>
        </p:nvSpPr>
        <p:spPr>
          <a:xfrm>
            <a:off x="443060" y="2486476"/>
            <a:ext cx="11444140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3200" i="1" dirty="0">
                <a:solidFill>
                  <a:srgbClr val="0070C0"/>
                </a:solidFill>
              </a:rPr>
              <a:t>endangered animals</a:t>
            </a:r>
            <a:r>
              <a:rPr lang="pt-BR" sz="3200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(n. </a:t>
            </a:r>
            <a:r>
              <a:rPr lang="en-US" sz="3200" dirty="0" err="1"/>
              <a:t>phr</a:t>
            </a:r>
            <a:r>
              <a:rPr lang="en-US" sz="3200" dirty="0"/>
              <a:t>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ɪnˈdeɪndʒərd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ænɪmlz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những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loài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</a:p>
          <a:p>
            <a:r>
              <a:rPr lang="en-US" sz="3200" dirty="0" err="1">
                <a:solidFill>
                  <a:srgbClr val="1D2A57"/>
                </a:solidFill>
                <a:latin typeface="+mj-lt"/>
              </a:rPr>
              <a:t>động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vật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đang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gặp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nguy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hiểm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27035C-4BEA-5AF1-D1E4-1FD9A480B0B9}"/>
              </a:ext>
            </a:extLst>
          </p:cNvPr>
          <p:cNvSpPr txBox="1"/>
          <p:nvPr/>
        </p:nvSpPr>
        <p:spPr>
          <a:xfrm>
            <a:off x="443060" y="3958707"/>
            <a:ext cx="1144414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plastic pollution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(n. </a:t>
            </a:r>
            <a:r>
              <a:rPr lang="en-US" sz="3200" dirty="0" err="1"/>
              <a:t>phr</a:t>
            </a:r>
            <a:r>
              <a:rPr lang="en-US" sz="3200" dirty="0"/>
              <a:t>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plæstɪk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pəˈluːʃn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ô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nhiễm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rác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thải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nhựa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B18AC3-12AE-8FB5-C64E-4D27886F1392}"/>
              </a:ext>
            </a:extLst>
          </p:cNvPr>
          <p:cNvSpPr txBox="1"/>
          <p:nvPr/>
        </p:nvSpPr>
        <p:spPr>
          <a:xfrm>
            <a:off x="443060" y="4948363"/>
            <a:ext cx="1144414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deforestation</a:t>
            </a:r>
            <a:r>
              <a:rPr lang="en-US" sz="3200" dirty="0"/>
              <a:t> (n) </a:t>
            </a:r>
            <a:r>
              <a:rPr lang="en-US" sz="3200" dirty="0">
                <a:solidFill>
                  <a:srgbClr val="FF0000"/>
                </a:solidFill>
              </a:rPr>
              <a:t>/ˌdiːˌ</a:t>
            </a:r>
            <a:r>
              <a:rPr lang="en-US" sz="3200" dirty="0" err="1">
                <a:solidFill>
                  <a:srgbClr val="FF0000"/>
                </a:solidFill>
              </a:rPr>
              <a:t>fɔːrɪˈsteɪʃn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việc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phá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rừng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5" name="air pollution">
            <a:hlinkClick r:id="" action="ppaction://media"/>
            <a:extLst>
              <a:ext uri="{FF2B5EF4-FFF2-40B4-BE49-F238E27FC236}">
                <a16:creationId xmlns:a16="http://schemas.microsoft.com/office/drawing/2014/main" id="{F58C2FA6-8920-AA2E-3E11-6CCCDE6DD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65550" y="647755"/>
            <a:ext cx="487363" cy="487363"/>
          </a:xfrm>
          <a:prstGeom prst="rect">
            <a:avLst/>
          </a:prstGeom>
        </p:spPr>
      </p:pic>
      <p:pic>
        <p:nvPicPr>
          <p:cNvPr id="6" name="endangered animals">
            <a:hlinkClick r:id="" action="ppaction://media"/>
            <a:extLst>
              <a:ext uri="{FF2B5EF4-FFF2-40B4-BE49-F238E27FC236}">
                <a16:creationId xmlns:a16="http://schemas.microsoft.com/office/drawing/2014/main" id="{26271A47-C582-0FEE-3118-5E9FE5FAE2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65549" y="647754"/>
            <a:ext cx="487363" cy="487363"/>
          </a:xfrm>
          <a:prstGeom prst="rect">
            <a:avLst/>
          </a:prstGeom>
        </p:spPr>
      </p:pic>
      <p:pic>
        <p:nvPicPr>
          <p:cNvPr id="7" name="plasstic pollution">
            <a:hlinkClick r:id="" action="ppaction://media"/>
            <a:extLst>
              <a:ext uri="{FF2B5EF4-FFF2-40B4-BE49-F238E27FC236}">
                <a16:creationId xmlns:a16="http://schemas.microsoft.com/office/drawing/2014/main" id="{49693258-EA08-21A1-DBB5-DF6785408F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65549" y="645396"/>
            <a:ext cx="487363" cy="487363"/>
          </a:xfrm>
          <a:prstGeom prst="rect">
            <a:avLst/>
          </a:prstGeom>
        </p:spPr>
      </p:pic>
      <p:pic>
        <p:nvPicPr>
          <p:cNvPr id="8" name="deforestation">
            <a:hlinkClick r:id="" action="ppaction://media"/>
            <a:extLst>
              <a:ext uri="{FF2B5EF4-FFF2-40B4-BE49-F238E27FC236}">
                <a16:creationId xmlns:a16="http://schemas.microsoft.com/office/drawing/2014/main" id="{7482D6D0-992C-757B-43AF-2C53388EDB7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65549" y="645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8" grpId="0" animBg="1"/>
      <p:bldP spid="18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48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BC3327-46FE-CF55-614F-A9EE755C2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96" y="1505956"/>
            <a:ext cx="5118873" cy="25358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2214F4-D330-5504-B712-AEE05118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418" y="581096"/>
            <a:ext cx="4645009" cy="56958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B78A4E-6790-9973-795C-E429CF7F9A88}"/>
              </a:ext>
            </a:extLst>
          </p:cNvPr>
          <p:cNvSpPr txBox="1"/>
          <p:nvPr/>
        </p:nvSpPr>
        <p:spPr>
          <a:xfrm>
            <a:off x="1104417" y="2344096"/>
            <a:ext cx="24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D0A3DB-F0DB-E8AD-E8A4-2C27F57A55FB}"/>
              </a:ext>
            </a:extLst>
          </p:cNvPr>
          <p:cNvSpPr txBox="1"/>
          <p:nvPr/>
        </p:nvSpPr>
        <p:spPr>
          <a:xfrm>
            <a:off x="1104417" y="2773861"/>
            <a:ext cx="24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510618-CE8C-63F8-F1DA-7AD0D57F4AF8}"/>
              </a:ext>
            </a:extLst>
          </p:cNvPr>
          <p:cNvSpPr txBox="1"/>
          <p:nvPr/>
        </p:nvSpPr>
        <p:spPr>
          <a:xfrm>
            <a:off x="1125683" y="3176982"/>
            <a:ext cx="269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BA7C6E-8920-DC77-1970-010A443BC091}"/>
              </a:ext>
            </a:extLst>
          </p:cNvPr>
          <p:cNvSpPr txBox="1"/>
          <p:nvPr/>
        </p:nvSpPr>
        <p:spPr>
          <a:xfrm>
            <a:off x="1113653" y="3580103"/>
            <a:ext cx="269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4807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7830</TotalTime>
  <Words>1347</Words>
  <Application>Microsoft Office PowerPoint</Application>
  <PresentationFormat>Widescreen</PresentationFormat>
  <Paragraphs>195</Paragraphs>
  <Slides>34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348</cp:revision>
  <dcterms:created xsi:type="dcterms:W3CDTF">2020-12-08T03:17:05Z</dcterms:created>
  <dcterms:modified xsi:type="dcterms:W3CDTF">2022-12-21T03:09:01Z</dcterms:modified>
</cp:coreProperties>
</file>