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3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220"/>
    <a:srgbClr val="E6E6E6"/>
    <a:srgbClr val="E1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9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5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5.sv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1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132990" y="1828799"/>
            <a:ext cx="14022016" cy="66294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A730">
                <a:alpha val="49804"/>
              </a:srgbClr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33729" y="875142"/>
            <a:ext cx="1744532" cy="17445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797" y="802595"/>
            <a:ext cx="1744532" cy="17445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5575">
            <a:off x="15719695" y="6636544"/>
            <a:ext cx="2783101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8091" flipH="1">
            <a:off x="-362851" y="6648030"/>
            <a:ext cx="2783101" cy="411480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56B2B40-250D-E86F-6084-9A1560F03A88}"/>
              </a:ext>
            </a:extLst>
          </p:cNvPr>
          <p:cNvSpPr txBox="1"/>
          <p:nvPr/>
        </p:nvSpPr>
        <p:spPr>
          <a:xfrm>
            <a:off x="3428996" y="3390900"/>
            <a:ext cx="114300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9291" y="958554"/>
            <a:ext cx="15621120" cy="8369891"/>
            <a:chOff x="0" y="0"/>
            <a:chExt cx="18077267" cy="5197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31497" cy="4751361"/>
            </a:xfrm>
            <a:custGeom>
              <a:avLst/>
              <a:gdLst/>
              <a:ahLst/>
              <a:cxnLst/>
              <a:rect l="l" t="t" r="r" b="b"/>
              <a:pathLst>
                <a:path w="17631497" h="4751361">
                  <a:moveTo>
                    <a:pt x="17630226" y="0"/>
                  </a:moveTo>
                  <a:lnTo>
                    <a:pt x="17631497" y="1270"/>
                  </a:lnTo>
                  <a:lnTo>
                    <a:pt x="17631497" y="0"/>
                  </a:lnTo>
                  <a:lnTo>
                    <a:pt x="17630226" y="0"/>
                  </a:lnTo>
                  <a:close/>
                  <a:moveTo>
                    <a:pt x="0" y="4750091"/>
                  </a:moveTo>
                  <a:lnTo>
                    <a:pt x="0" y="4751361"/>
                  </a:lnTo>
                  <a:lnTo>
                    <a:pt x="1270" y="4751361"/>
                  </a:lnTo>
                  <a:lnTo>
                    <a:pt x="0" y="4750091"/>
                  </a:lnTo>
                  <a:close/>
                </a:path>
              </a:pathLst>
            </a:custGeom>
            <a:solidFill>
              <a:srgbClr val="F9F7D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077267" cy="5197132"/>
            </a:xfrm>
            <a:custGeom>
              <a:avLst/>
              <a:gdLst/>
              <a:ahLst/>
              <a:cxnLst/>
              <a:rect l="l" t="t" r="r" b="b"/>
              <a:pathLst>
                <a:path w="18077267" h="5197132">
                  <a:moveTo>
                    <a:pt x="18077267" y="447040"/>
                  </a:moveTo>
                  <a:lnTo>
                    <a:pt x="18077267" y="4751362"/>
                  </a:lnTo>
                  <a:lnTo>
                    <a:pt x="17630226" y="5197132"/>
                  </a:lnTo>
                  <a:lnTo>
                    <a:pt x="475169" y="5197132"/>
                  </a:lnTo>
                  <a:lnTo>
                    <a:pt x="1270" y="4751362"/>
                  </a:lnTo>
                  <a:lnTo>
                    <a:pt x="0" y="4750091"/>
                  </a:lnTo>
                  <a:lnTo>
                    <a:pt x="0" y="447040"/>
                  </a:lnTo>
                  <a:lnTo>
                    <a:pt x="475169" y="0"/>
                  </a:lnTo>
                  <a:lnTo>
                    <a:pt x="17630228" y="0"/>
                  </a:lnTo>
                  <a:lnTo>
                    <a:pt x="17631497" y="1270"/>
                  </a:lnTo>
                  <a:lnTo>
                    <a:pt x="18077267" y="44704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155067">
            <a:off x="-298315" y="-70147"/>
            <a:ext cx="3536156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44649" y="4209596"/>
            <a:ext cx="3236728" cy="3416891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85385C3E-4E45-1189-5E88-E275067931AF}"/>
              </a:ext>
            </a:extLst>
          </p:cNvPr>
          <p:cNvSpPr/>
          <p:nvPr/>
        </p:nvSpPr>
        <p:spPr>
          <a:xfrm>
            <a:off x="1241112" y="1236102"/>
            <a:ext cx="3200400" cy="1447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573258-E973-FC52-17F7-1055BFEBE3A0}"/>
                  </a:ext>
                </a:extLst>
              </p:cNvPr>
              <p:cNvSpPr txBox="1"/>
              <p:nvPr/>
            </p:nvSpPr>
            <p:spPr>
              <a:xfrm>
                <a:off x="4595813" y="1564125"/>
                <a:ext cx="12150785" cy="783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Giải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573258-E973-FC52-17F7-1055BFEB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13" y="1564125"/>
                <a:ext cx="12150785" cy="783163"/>
              </a:xfrm>
              <a:prstGeom prst="rect">
                <a:avLst/>
              </a:prstGeom>
              <a:blipFill>
                <a:blip r:embed="rId6"/>
                <a:stretch>
                  <a:fillRect l="-1806" t="-4688" r="-1154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32D469C-AA64-566B-FFC6-42BEE18F83FE}"/>
              </a:ext>
            </a:extLst>
          </p:cNvPr>
          <p:cNvSpPr txBox="1"/>
          <p:nvPr/>
        </p:nvSpPr>
        <p:spPr>
          <a:xfrm>
            <a:off x="7473951" y="258421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4A6870-66C9-40A8-CA67-F2C1BF75C5DF}"/>
                  </a:ext>
                </a:extLst>
              </p:cNvPr>
              <p:cNvSpPr txBox="1"/>
              <p:nvPr/>
            </p:nvSpPr>
            <p:spPr>
              <a:xfrm>
                <a:off x="1341893" y="3457737"/>
                <a:ext cx="15235916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Bình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4A6870-66C9-40A8-CA67-F2C1BF75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93" y="3457737"/>
                <a:ext cx="15235916" cy="5518242"/>
              </a:xfrm>
              <a:prstGeom prst="rect">
                <a:avLst/>
              </a:prstGeom>
              <a:blipFill>
                <a:blip r:embed="rId7"/>
                <a:stretch>
                  <a:fillRect l="-1401" r="-1441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699" y="723900"/>
            <a:ext cx="1553396" cy="155339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05575">
            <a:off x="15719695" y="6636544"/>
            <a:ext cx="2783101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091" flipH="1">
            <a:off x="-362851" y="6648030"/>
            <a:ext cx="2783101" cy="4114800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59172E2B-2F0F-2FFB-2FD8-F91C52A98EFD}"/>
              </a:ext>
            </a:extLst>
          </p:cNvPr>
          <p:cNvSpPr/>
          <p:nvPr/>
        </p:nvSpPr>
        <p:spPr>
          <a:xfrm>
            <a:off x="7353298" y="704850"/>
            <a:ext cx="3581400" cy="1295400"/>
          </a:xfrm>
          <a:prstGeom prst="roundRect">
            <a:avLst/>
          </a:prstGeom>
          <a:solidFill>
            <a:srgbClr val="E1A730"/>
          </a:solidFill>
          <a:ln>
            <a:solidFill>
              <a:srgbClr val="E1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F80756D-B78D-C54C-BFA9-869F69E4DA22}"/>
                  </a:ext>
                </a:extLst>
              </p:cNvPr>
              <p:cNvSpPr txBox="1"/>
              <p:nvPr/>
            </p:nvSpPr>
            <p:spPr>
              <a:xfrm>
                <a:off x="3352800" y="2362427"/>
                <a:ext cx="12150785" cy="783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Giải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(∗)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F80756D-B78D-C54C-BFA9-869F69E4D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362427"/>
                <a:ext cx="12150785" cy="783163"/>
              </a:xfrm>
              <a:prstGeom prst="rect">
                <a:avLst/>
              </a:prstGeom>
              <a:blipFill>
                <a:blip r:embed="rId6"/>
                <a:stretch>
                  <a:fillRect l="-1756" t="-4688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E3B9FA9-766E-6A00-0D06-7101619A0A51}"/>
              </a:ext>
            </a:extLst>
          </p:cNvPr>
          <p:cNvSpPr txBox="1"/>
          <p:nvPr/>
        </p:nvSpPr>
        <p:spPr>
          <a:xfrm>
            <a:off x="7613756" y="337657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0718DD4-8932-CC28-C1BD-C60F16D8B791}"/>
                  </a:ext>
                </a:extLst>
              </p:cNvPr>
              <p:cNvSpPr txBox="1"/>
              <p:nvPr/>
            </p:nvSpPr>
            <p:spPr>
              <a:xfrm>
                <a:off x="2071931" y="4229100"/>
                <a:ext cx="15015501" cy="497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Bình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−1≥0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0718DD4-8932-CC28-C1BD-C60F16D8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31" y="4229100"/>
                <a:ext cx="15015501" cy="4975401"/>
              </a:xfrm>
              <a:prstGeom prst="rect">
                <a:avLst/>
              </a:prstGeom>
              <a:blipFill>
                <a:blip r:embed="rId7"/>
                <a:stretch>
                  <a:fillRect l="-1462" r="-2395" b="-4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75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4548760" y="5143499"/>
            <a:ext cx="3200400" cy="4665309"/>
            <a:chOff x="0" y="0"/>
            <a:chExt cx="2354580" cy="3799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3799451"/>
            </a:xfrm>
            <a:custGeom>
              <a:avLst/>
              <a:gdLst/>
              <a:ahLst/>
              <a:cxnLst/>
              <a:rect l="l" t="t" r="r" b="b"/>
              <a:pathLst>
                <a:path w="2353310" h="3799451">
                  <a:moveTo>
                    <a:pt x="784860" y="3732140"/>
                  </a:moveTo>
                  <a:cubicBezTo>
                    <a:pt x="905510" y="3772781"/>
                    <a:pt x="1042670" y="3799451"/>
                    <a:pt x="1177290" y="3799451"/>
                  </a:cubicBezTo>
                  <a:cubicBezTo>
                    <a:pt x="1311910" y="3799451"/>
                    <a:pt x="1441450" y="3776590"/>
                    <a:pt x="1560830" y="3735951"/>
                  </a:cubicBezTo>
                  <a:cubicBezTo>
                    <a:pt x="1563370" y="3734681"/>
                    <a:pt x="1565910" y="3734681"/>
                    <a:pt x="1568450" y="3733410"/>
                  </a:cubicBezTo>
                  <a:cubicBezTo>
                    <a:pt x="2016760" y="3570851"/>
                    <a:pt x="2346960" y="3141591"/>
                    <a:pt x="2353310" y="263707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5091"/>
                  </a:lnTo>
                  <a:cubicBezTo>
                    <a:pt x="6350" y="3144130"/>
                    <a:pt x="331470" y="3573390"/>
                    <a:pt x="784860" y="3732140"/>
                  </a:cubicBez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27589">
            <a:off x="664780" y="6129667"/>
            <a:ext cx="1593550" cy="4114800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EAB6B05D-749E-87F3-9C48-45527C9BE0B2}"/>
              </a:ext>
            </a:extLst>
          </p:cNvPr>
          <p:cNvGrpSpPr/>
          <p:nvPr/>
        </p:nvGrpSpPr>
        <p:grpSpPr>
          <a:xfrm>
            <a:off x="152400" y="474381"/>
            <a:ext cx="13547558" cy="2198783"/>
            <a:chOff x="0" y="0"/>
            <a:chExt cx="12441299" cy="271907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93C7818-5F83-F8CC-3CB7-C30AB1437E3C}"/>
                </a:ext>
              </a:extLst>
            </p:cNvPr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63C00"/>
            </a:solidFill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F1D03FE-B666-3F5F-D51A-37EE22FAF532}"/>
                </a:ext>
              </a:extLst>
            </p:cNvPr>
            <p:cNvSpPr/>
            <p:nvPr/>
          </p:nvSpPr>
          <p:spPr>
            <a:xfrm>
              <a:off x="0" y="450850"/>
              <a:ext cx="12441299" cy="2269490"/>
            </a:xfrm>
            <a:custGeom>
              <a:avLst/>
              <a:gdLst/>
              <a:ahLst/>
              <a:cxnLst/>
              <a:rect l="l" t="t" r="r" b="b"/>
              <a:pathLst>
                <a:path w="12441299" h="2269490">
                  <a:moveTo>
                    <a:pt x="11852019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1852019" y="2269490"/>
                  </a:lnTo>
                  <a:lnTo>
                    <a:pt x="11852019" y="2268220"/>
                  </a:lnTo>
                  <a:lnTo>
                    <a:pt x="12441299" y="1134110"/>
                  </a:lnTo>
                  <a:close/>
                </a:path>
              </a:pathLst>
            </a:custGeom>
            <a:solidFill>
              <a:srgbClr val="E1A730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919DF0F-2D3C-72AE-46AC-88DF654A5AB5}"/>
                  </a:ext>
                </a:extLst>
              </p:cNvPr>
              <p:cNvSpPr txBox="1"/>
              <p:nvPr/>
            </p:nvSpPr>
            <p:spPr>
              <a:xfrm>
                <a:off x="397869" y="1000544"/>
                <a:ext cx="13182600" cy="1191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II. GIẢI PHƯƠNG TRÌNH 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𝑰</m:t>
                    </m:r>
                    <m:r>
                      <a:rPr lang="nl-NL" sz="44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𝑰</m:t>
                    </m:r>
                    <m:r>
                      <a:rPr lang="nl-NL" sz="44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919DF0F-2D3C-72AE-46AC-88DF654A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69" y="1000544"/>
                <a:ext cx="13182600" cy="1191673"/>
              </a:xfrm>
              <a:prstGeom prst="rect">
                <a:avLst/>
              </a:prstGeom>
              <a:blipFill>
                <a:blip r:embed="rId4"/>
                <a:stretch>
                  <a:fillRect l="-1849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EBC4453-E30D-255E-8763-8219802388F8}"/>
                  </a:ext>
                </a:extLst>
              </p:cNvPr>
              <p:cNvSpPr txBox="1"/>
              <p:nvPr/>
            </p:nvSpPr>
            <p:spPr>
              <a:xfrm>
                <a:off x="1600200" y="3053402"/>
                <a:ext cx="13830302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𝑑𝑥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𝑒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lang="nl-NL" sz="4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thể bằng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EBC4453-E30D-255E-8763-821980238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053402"/>
                <a:ext cx="13830302" cy="1824923"/>
              </a:xfrm>
              <a:prstGeom prst="rect">
                <a:avLst/>
              </a:prstGeom>
              <a:blipFill>
                <a:blip r:embed="rId5"/>
                <a:stretch>
                  <a:fillRect l="-158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A9554B0-634D-4BB2-66AF-B45B00F1D5AF}"/>
                  </a:ext>
                </a:extLst>
              </p:cNvPr>
              <p:cNvSpPr txBox="1"/>
              <p:nvPr/>
            </p:nvSpPr>
            <p:spPr>
              <a:xfrm>
                <a:off x="4038600" y="6376999"/>
                <a:ext cx="10723958" cy="1080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nl-NL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có nghiệm thì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)≥0</m:t>
                    </m:r>
                  </m:oMath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A9554B0-634D-4BB2-66AF-B45B00F1D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376999"/>
                <a:ext cx="10723958" cy="1080104"/>
              </a:xfrm>
              <a:prstGeom prst="rect">
                <a:avLst/>
              </a:prstGeom>
              <a:blipFill>
                <a:blip r:embed="rId6"/>
                <a:stretch>
                  <a:fillRect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D14B3E25-D11A-C631-DC2D-FC8956A2AD61}"/>
              </a:ext>
            </a:extLst>
          </p:cNvPr>
          <p:cNvSpPr/>
          <p:nvPr/>
        </p:nvSpPr>
        <p:spPr>
          <a:xfrm>
            <a:off x="8001000" y="4997158"/>
            <a:ext cx="990600" cy="1362733"/>
          </a:xfrm>
          <a:prstGeom prst="downArrow">
            <a:avLst/>
          </a:prstGeom>
          <a:solidFill>
            <a:srgbClr val="E1A730"/>
          </a:solidFill>
          <a:ln>
            <a:solidFill>
              <a:srgbClr val="E1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70999" flipH="1">
            <a:off x="15995430" y="7271312"/>
            <a:ext cx="1972582" cy="2814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81CE07F-2D11-EBD4-77D6-3866F0FB64CA}"/>
                  </a:ext>
                </a:extLst>
              </p:cNvPr>
              <p:cNvSpPr txBox="1"/>
              <p:nvPr/>
            </p:nvSpPr>
            <p:spPr>
              <a:xfrm>
                <a:off x="1581147" y="845495"/>
                <a:ext cx="15125702" cy="8596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giải phương trình </a:t>
                </a:r>
                <a14:m>
                  <m:oMath xmlns:m="http://schemas.openxmlformats.org/officeDocument/2006/math">
                    <m:r>
                      <a:rPr lang="nl-NL" sz="40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𝑰𝑰</m:t>
                    </m:r>
                    <m:r>
                      <a:rPr lang="nl-NL" sz="40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làm như sau: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 1.</a:t>
                </a:r>
                <a:r>
                  <a:rPr lang="nl-NL" sz="4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 bất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để tìm tập nghiệm của bất phương trình đó.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2.</a:t>
                </a:r>
                <a:r>
                  <a:rPr lang="nl-NL" sz="4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 phương hai vế của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dẫn đến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rồi tìm nghiệm của phương trình đó.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3.</a:t>
                </a:r>
                <a:r>
                  <a:rPr lang="nl-NL" sz="4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 những nghiệm của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sSup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d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chỉ giữ lại những nghiệm thuộc tập nghiệm của bất phương trình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d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Tập nghiệm giữ lại đó chính là tập nghiệm của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81CE07F-2D11-EBD4-77D6-3866F0FB6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47" y="845495"/>
                <a:ext cx="15125702" cy="8596008"/>
              </a:xfrm>
              <a:prstGeom prst="rect">
                <a:avLst/>
              </a:prstGeom>
              <a:blipFill>
                <a:blip r:embed="rId4"/>
                <a:stretch>
                  <a:fillRect l="-1410" r="-1410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88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341212">
            <a:off x="-179080" y="6765855"/>
            <a:ext cx="3306959" cy="366930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220139">
            <a:off x="15911197" y="612459"/>
            <a:ext cx="1696288" cy="770680"/>
            <a:chOff x="0" y="0"/>
            <a:chExt cx="7620000" cy="34620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20000" cy="3462020"/>
            </a:xfrm>
            <a:custGeom>
              <a:avLst/>
              <a:gdLst/>
              <a:ahLst/>
              <a:cxnLst/>
              <a:rect l="l" t="t" r="r" b="b"/>
              <a:pathLst>
                <a:path w="7620000" h="3462020">
                  <a:moveTo>
                    <a:pt x="388620" y="388620"/>
                  </a:moveTo>
                  <a:lnTo>
                    <a:pt x="388620" y="3074670"/>
                  </a:lnTo>
                  <a:lnTo>
                    <a:pt x="7231380" y="3074670"/>
                  </a:lnTo>
                  <a:lnTo>
                    <a:pt x="7231380" y="388620"/>
                  </a:lnTo>
                  <a:lnTo>
                    <a:pt x="388620" y="388620"/>
                  </a:lnTo>
                  <a:close/>
                  <a:moveTo>
                    <a:pt x="201930" y="0"/>
                  </a:moveTo>
                  <a:lnTo>
                    <a:pt x="490220" y="0"/>
                  </a:lnTo>
                  <a:cubicBezTo>
                    <a:pt x="490220" y="111760"/>
                    <a:pt x="580390" y="201930"/>
                    <a:pt x="692150" y="201930"/>
                  </a:cubicBezTo>
                  <a:cubicBezTo>
                    <a:pt x="803910" y="201930"/>
                    <a:pt x="895350" y="111760"/>
                    <a:pt x="895350" y="0"/>
                  </a:cubicBezTo>
                  <a:lnTo>
                    <a:pt x="1183640" y="0"/>
                  </a:lnTo>
                  <a:cubicBezTo>
                    <a:pt x="1183640" y="111760"/>
                    <a:pt x="1273810" y="201930"/>
                    <a:pt x="1385570" y="201930"/>
                  </a:cubicBezTo>
                  <a:cubicBezTo>
                    <a:pt x="1497330" y="201930"/>
                    <a:pt x="1587500" y="111760"/>
                    <a:pt x="1587500" y="0"/>
                  </a:cubicBezTo>
                  <a:lnTo>
                    <a:pt x="1875790" y="0"/>
                  </a:lnTo>
                  <a:cubicBezTo>
                    <a:pt x="1875790" y="111760"/>
                    <a:pt x="1965960" y="201930"/>
                    <a:pt x="2077720" y="201930"/>
                  </a:cubicBezTo>
                  <a:cubicBezTo>
                    <a:pt x="2189480" y="201930"/>
                    <a:pt x="2279650" y="111760"/>
                    <a:pt x="2279650" y="0"/>
                  </a:cubicBezTo>
                  <a:lnTo>
                    <a:pt x="2567940" y="0"/>
                  </a:lnTo>
                  <a:cubicBezTo>
                    <a:pt x="2567940" y="111760"/>
                    <a:pt x="2658110" y="201930"/>
                    <a:pt x="2769870" y="201930"/>
                  </a:cubicBezTo>
                  <a:cubicBezTo>
                    <a:pt x="2881630" y="201930"/>
                    <a:pt x="2973070" y="111760"/>
                    <a:pt x="2973070" y="0"/>
                  </a:cubicBezTo>
                  <a:lnTo>
                    <a:pt x="3261360" y="0"/>
                  </a:lnTo>
                  <a:cubicBezTo>
                    <a:pt x="3261360" y="111760"/>
                    <a:pt x="3351530" y="201930"/>
                    <a:pt x="3463290" y="201930"/>
                  </a:cubicBezTo>
                  <a:cubicBezTo>
                    <a:pt x="3575050" y="201930"/>
                    <a:pt x="3665220" y="111760"/>
                    <a:pt x="3665220" y="0"/>
                  </a:cubicBezTo>
                  <a:lnTo>
                    <a:pt x="3953510" y="0"/>
                  </a:lnTo>
                  <a:cubicBezTo>
                    <a:pt x="3953510" y="111760"/>
                    <a:pt x="4043680" y="201930"/>
                    <a:pt x="4155440" y="201930"/>
                  </a:cubicBezTo>
                  <a:cubicBezTo>
                    <a:pt x="4267200" y="201930"/>
                    <a:pt x="4357370" y="111760"/>
                    <a:pt x="4357370" y="0"/>
                  </a:cubicBezTo>
                  <a:lnTo>
                    <a:pt x="4645660" y="0"/>
                  </a:lnTo>
                  <a:cubicBezTo>
                    <a:pt x="4645660" y="111760"/>
                    <a:pt x="4735830" y="201930"/>
                    <a:pt x="4847590" y="201930"/>
                  </a:cubicBezTo>
                  <a:cubicBezTo>
                    <a:pt x="4959350" y="201930"/>
                    <a:pt x="5049520" y="111760"/>
                    <a:pt x="5049520" y="0"/>
                  </a:cubicBezTo>
                  <a:lnTo>
                    <a:pt x="5337810" y="0"/>
                  </a:lnTo>
                  <a:cubicBezTo>
                    <a:pt x="5337810" y="111760"/>
                    <a:pt x="5427980" y="201930"/>
                    <a:pt x="5539740" y="201930"/>
                  </a:cubicBezTo>
                  <a:cubicBezTo>
                    <a:pt x="5651500" y="201930"/>
                    <a:pt x="5741670" y="111760"/>
                    <a:pt x="5741670" y="0"/>
                  </a:cubicBezTo>
                  <a:lnTo>
                    <a:pt x="6032500" y="0"/>
                  </a:lnTo>
                  <a:cubicBezTo>
                    <a:pt x="6032500" y="111760"/>
                    <a:pt x="6122670" y="201930"/>
                    <a:pt x="6234430" y="201930"/>
                  </a:cubicBezTo>
                  <a:cubicBezTo>
                    <a:pt x="6346190" y="201930"/>
                    <a:pt x="6436360" y="111760"/>
                    <a:pt x="6436360" y="0"/>
                  </a:cubicBezTo>
                  <a:lnTo>
                    <a:pt x="6724650" y="0"/>
                  </a:lnTo>
                  <a:cubicBezTo>
                    <a:pt x="6724650" y="111760"/>
                    <a:pt x="6814820" y="201930"/>
                    <a:pt x="6926580" y="201930"/>
                  </a:cubicBezTo>
                  <a:cubicBezTo>
                    <a:pt x="7038341" y="201930"/>
                    <a:pt x="7128510" y="111760"/>
                    <a:pt x="7128510" y="0"/>
                  </a:cubicBezTo>
                  <a:lnTo>
                    <a:pt x="7416800" y="0"/>
                  </a:lnTo>
                  <a:cubicBezTo>
                    <a:pt x="7416800" y="111760"/>
                    <a:pt x="7506970" y="201930"/>
                    <a:pt x="7618730" y="201930"/>
                  </a:cubicBezTo>
                  <a:lnTo>
                    <a:pt x="7618730" y="490220"/>
                  </a:lnTo>
                  <a:cubicBezTo>
                    <a:pt x="7506970" y="490220"/>
                    <a:pt x="7416800" y="580390"/>
                    <a:pt x="7416800" y="692150"/>
                  </a:cubicBezTo>
                  <a:cubicBezTo>
                    <a:pt x="7416800" y="803910"/>
                    <a:pt x="7506970" y="894080"/>
                    <a:pt x="7618730" y="894080"/>
                  </a:cubicBezTo>
                  <a:lnTo>
                    <a:pt x="7618730" y="1182370"/>
                  </a:lnTo>
                  <a:cubicBezTo>
                    <a:pt x="7506970" y="1182370"/>
                    <a:pt x="7416800" y="1272540"/>
                    <a:pt x="7416800" y="1384300"/>
                  </a:cubicBezTo>
                  <a:cubicBezTo>
                    <a:pt x="7416800" y="1496060"/>
                    <a:pt x="7508240" y="1587500"/>
                    <a:pt x="7620000" y="1587500"/>
                  </a:cubicBezTo>
                  <a:lnTo>
                    <a:pt x="7620000" y="1875790"/>
                  </a:lnTo>
                  <a:cubicBezTo>
                    <a:pt x="7508240" y="1875790"/>
                    <a:pt x="7418070" y="1965960"/>
                    <a:pt x="7418070" y="2077720"/>
                  </a:cubicBezTo>
                  <a:cubicBezTo>
                    <a:pt x="7418070" y="2189480"/>
                    <a:pt x="7508239" y="2279650"/>
                    <a:pt x="7620000" y="2279650"/>
                  </a:cubicBezTo>
                  <a:lnTo>
                    <a:pt x="7620000" y="2567940"/>
                  </a:lnTo>
                  <a:cubicBezTo>
                    <a:pt x="7508240" y="2567940"/>
                    <a:pt x="7418070" y="2658110"/>
                    <a:pt x="7418070" y="2769870"/>
                  </a:cubicBezTo>
                  <a:cubicBezTo>
                    <a:pt x="7418070" y="2881630"/>
                    <a:pt x="7508240" y="2971800"/>
                    <a:pt x="7620000" y="2971800"/>
                  </a:cubicBezTo>
                  <a:lnTo>
                    <a:pt x="7620000" y="3260090"/>
                  </a:lnTo>
                  <a:cubicBezTo>
                    <a:pt x="7508240" y="3260090"/>
                    <a:pt x="7418070" y="3350260"/>
                    <a:pt x="7418070" y="3462020"/>
                  </a:cubicBezTo>
                  <a:lnTo>
                    <a:pt x="7129780" y="3462020"/>
                  </a:lnTo>
                  <a:cubicBezTo>
                    <a:pt x="7129780" y="3350260"/>
                    <a:pt x="7039610" y="3260090"/>
                    <a:pt x="6927849" y="3260090"/>
                  </a:cubicBezTo>
                  <a:cubicBezTo>
                    <a:pt x="6816089" y="3260090"/>
                    <a:pt x="6725919" y="3350260"/>
                    <a:pt x="6725919" y="3462020"/>
                  </a:cubicBezTo>
                  <a:lnTo>
                    <a:pt x="6437629" y="3462020"/>
                  </a:lnTo>
                  <a:cubicBezTo>
                    <a:pt x="6437629" y="3350260"/>
                    <a:pt x="6347459" y="3260090"/>
                    <a:pt x="6235699" y="3260090"/>
                  </a:cubicBezTo>
                  <a:cubicBezTo>
                    <a:pt x="6123939" y="3260090"/>
                    <a:pt x="6033769" y="3350260"/>
                    <a:pt x="6033769" y="3462020"/>
                  </a:cubicBezTo>
                  <a:lnTo>
                    <a:pt x="5745479" y="3462020"/>
                  </a:lnTo>
                  <a:cubicBezTo>
                    <a:pt x="5745479" y="3350260"/>
                    <a:pt x="5655309" y="3260090"/>
                    <a:pt x="5543549" y="3260090"/>
                  </a:cubicBezTo>
                  <a:cubicBezTo>
                    <a:pt x="5431789" y="3260090"/>
                    <a:pt x="5341619" y="3350260"/>
                    <a:pt x="5341619" y="3462020"/>
                  </a:cubicBezTo>
                  <a:lnTo>
                    <a:pt x="5053329" y="3462020"/>
                  </a:lnTo>
                  <a:cubicBezTo>
                    <a:pt x="5053329" y="3350260"/>
                    <a:pt x="4963159" y="3260090"/>
                    <a:pt x="4851399" y="3260090"/>
                  </a:cubicBezTo>
                  <a:cubicBezTo>
                    <a:pt x="4739639" y="3260090"/>
                    <a:pt x="4649469" y="3350260"/>
                    <a:pt x="4649469" y="3462020"/>
                  </a:cubicBezTo>
                  <a:lnTo>
                    <a:pt x="4361179" y="3462020"/>
                  </a:lnTo>
                  <a:cubicBezTo>
                    <a:pt x="4361179" y="3350260"/>
                    <a:pt x="4271009" y="3260090"/>
                    <a:pt x="4159249" y="3260090"/>
                  </a:cubicBezTo>
                  <a:cubicBezTo>
                    <a:pt x="4047489" y="3260090"/>
                    <a:pt x="3957319" y="3350260"/>
                    <a:pt x="3957319" y="3462020"/>
                  </a:cubicBezTo>
                  <a:lnTo>
                    <a:pt x="3669029" y="3462020"/>
                  </a:lnTo>
                  <a:cubicBezTo>
                    <a:pt x="3669029" y="3350260"/>
                    <a:pt x="3578859" y="3260090"/>
                    <a:pt x="3467099" y="3260090"/>
                  </a:cubicBezTo>
                  <a:cubicBezTo>
                    <a:pt x="3355339" y="3260090"/>
                    <a:pt x="3265169" y="3350260"/>
                    <a:pt x="3265169" y="3462020"/>
                  </a:cubicBezTo>
                  <a:lnTo>
                    <a:pt x="2976879" y="3462020"/>
                  </a:lnTo>
                  <a:cubicBezTo>
                    <a:pt x="2976879" y="3350260"/>
                    <a:pt x="2886709" y="3260090"/>
                    <a:pt x="2774949" y="3260090"/>
                  </a:cubicBezTo>
                  <a:cubicBezTo>
                    <a:pt x="2663189" y="3260090"/>
                    <a:pt x="2573019" y="3350260"/>
                    <a:pt x="2573019" y="3462020"/>
                  </a:cubicBezTo>
                  <a:lnTo>
                    <a:pt x="2284729" y="3462020"/>
                  </a:lnTo>
                  <a:cubicBezTo>
                    <a:pt x="2284729" y="3350260"/>
                    <a:pt x="2194559" y="3260090"/>
                    <a:pt x="2082799" y="3260090"/>
                  </a:cubicBezTo>
                  <a:cubicBezTo>
                    <a:pt x="1971039" y="3260090"/>
                    <a:pt x="1880869" y="3350260"/>
                    <a:pt x="1880869" y="3462020"/>
                  </a:cubicBezTo>
                  <a:lnTo>
                    <a:pt x="1587500" y="3462020"/>
                  </a:lnTo>
                  <a:cubicBezTo>
                    <a:pt x="1587500" y="3350260"/>
                    <a:pt x="1497330" y="3260090"/>
                    <a:pt x="1385570" y="3260090"/>
                  </a:cubicBezTo>
                  <a:cubicBezTo>
                    <a:pt x="1273810" y="3260090"/>
                    <a:pt x="1183640" y="3350260"/>
                    <a:pt x="1183640" y="3462020"/>
                  </a:cubicBezTo>
                  <a:lnTo>
                    <a:pt x="895350" y="3462020"/>
                  </a:lnTo>
                  <a:cubicBezTo>
                    <a:pt x="895350" y="3350260"/>
                    <a:pt x="805180" y="3260090"/>
                    <a:pt x="693420" y="3260090"/>
                  </a:cubicBezTo>
                  <a:cubicBezTo>
                    <a:pt x="581660" y="3260090"/>
                    <a:pt x="491490" y="3350260"/>
                    <a:pt x="491490" y="3462020"/>
                  </a:cubicBezTo>
                  <a:lnTo>
                    <a:pt x="201930" y="3462020"/>
                  </a:lnTo>
                  <a:cubicBezTo>
                    <a:pt x="201930" y="3350260"/>
                    <a:pt x="111760" y="3260090"/>
                    <a:pt x="0" y="3260090"/>
                  </a:cubicBezTo>
                  <a:lnTo>
                    <a:pt x="0" y="2971800"/>
                  </a:lnTo>
                  <a:cubicBezTo>
                    <a:pt x="111760" y="2971800"/>
                    <a:pt x="201930" y="2881630"/>
                    <a:pt x="201930" y="2769870"/>
                  </a:cubicBezTo>
                  <a:cubicBezTo>
                    <a:pt x="201930" y="2658110"/>
                    <a:pt x="111760" y="2567940"/>
                    <a:pt x="0" y="2567940"/>
                  </a:cubicBezTo>
                  <a:lnTo>
                    <a:pt x="0" y="2279650"/>
                  </a:lnTo>
                  <a:cubicBezTo>
                    <a:pt x="111760" y="2279650"/>
                    <a:pt x="201930" y="2189480"/>
                    <a:pt x="201930" y="2077720"/>
                  </a:cubicBezTo>
                  <a:cubicBezTo>
                    <a:pt x="201930" y="1965960"/>
                    <a:pt x="111760" y="1875790"/>
                    <a:pt x="0" y="1875790"/>
                  </a:cubicBezTo>
                  <a:lnTo>
                    <a:pt x="0" y="1587500"/>
                  </a:lnTo>
                  <a:cubicBezTo>
                    <a:pt x="111760" y="1587500"/>
                    <a:pt x="201930" y="1497330"/>
                    <a:pt x="201930" y="1385570"/>
                  </a:cubicBezTo>
                  <a:cubicBezTo>
                    <a:pt x="201930" y="1273810"/>
                    <a:pt x="111760" y="1183640"/>
                    <a:pt x="0" y="1183640"/>
                  </a:cubicBezTo>
                  <a:lnTo>
                    <a:pt x="0" y="895350"/>
                  </a:lnTo>
                  <a:cubicBezTo>
                    <a:pt x="111760" y="895350"/>
                    <a:pt x="201930" y="805180"/>
                    <a:pt x="201930" y="693420"/>
                  </a:cubicBezTo>
                  <a:cubicBezTo>
                    <a:pt x="201930" y="581660"/>
                    <a:pt x="111760" y="490220"/>
                    <a:pt x="0" y="490220"/>
                  </a:cubicBezTo>
                  <a:lnTo>
                    <a:pt x="0" y="201930"/>
                  </a:lnTo>
                  <a:cubicBezTo>
                    <a:pt x="111760" y="201930"/>
                    <a:pt x="201930" y="111760"/>
                    <a:pt x="201930" y="0"/>
                  </a:cubicBezTo>
                  <a:close/>
                </a:path>
              </a:pathLst>
            </a:custGeom>
            <a:solidFill>
              <a:srgbClr val="E1A73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70840" y="370840"/>
              <a:ext cx="6878320" cy="2721610"/>
            </a:xfrm>
            <a:custGeom>
              <a:avLst/>
              <a:gdLst/>
              <a:ahLst/>
              <a:cxnLst/>
              <a:rect l="l" t="t" r="r" b="b"/>
              <a:pathLst>
                <a:path w="6878320" h="2721610">
                  <a:moveTo>
                    <a:pt x="0" y="0"/>
                  </a:moveTo>
                  <a:lnTo>
                    <a:pt x="0" y="2721610"/>
                  </a:lnTo>
                  <a:lnTo>
                    <a:pt x="6878320" y="2721610"/>
                  </a:lnTo>
                  <a:lnTo>
                    <a:pt x="6878320" y="0"/>
                  </a:lnTo>
                  <a:lnTo>
                    <a:pt x="0" y="0"/>
                  </a:lnTo>
                  <a:close/>
                  <a:moveTo>
                    <a:pt x="113030" y="2608580"/>
                  </a:moveTo>
                  <a:lnTo>
                    <a:pt x="113030" y="113030"/>
                  </a:lnTo>
                  <a:lnTo>
                    <a:pt x="6765290" y="113030"/>
                  </a:lnTo>
                  <a:lnTo>
                    <a:pt x="6765290" y="2608580"/>
                  </a:lnTo>
                  <a:lnTo>
                    <a:pt x="113030" y="2608580"/>
                  </a:ln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98316">
            <a:off x="782665" y="637920"/>
            <a:ext cx="1285830" cy="15172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1273" flipH="1">
            <a:off x="16408713" y="8259059"/>
            <a:ext cx="1285830" cy="1517204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1705DCF1-294D-A0AF-7922-0BA2E41AAFC1}"/>
              </a:ext>
            </a:extLst>
          </p:cNvPr>
          <p:cNvSpPr/>
          <p:nvPr/>
        </p:nvSpPr>
        <p:spPr>
          <a:xfrm>
            <a:off x="2274223" y="910531"/>
            <a:ext cx="3200400" cy="1447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4D9B3F3-86A2-6B03-0120-A4FD32FB2B2D}"/>
                  </a:ext>
                </a:extLst>
              </p:cNvPr>
              <p:cNvSpPr txBox="1"/>
              <p:nvPr/>
            </p:nvSpPr>
            <p:spPr>
              <a:xfrm>
                <a:off x="5808407" y="1240252"/>
                <a:ext cx="10436134" cy="788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Giải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4D9B3F3-86A2-6B03-0120-A4FD32FB2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407" y="1240252"/>
                <a:ext cx="10436134" cy="788357"/>
              </a:xfrm>
              <a:prstGeom prst="rect">
                <a:avLst/>
              </a:prstGeom>
              <a:blipFill>
                <a:blip r:embed="rId5"/>
                <a:stretch>
                  <a:fillRect l="-2103" t="-4615" r="-935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C9F199-9067-26CB-3858-850DA6FD64EE}"/>
              </a:ext>
            </a:extLst>
          </p:cNvPr>
          <p:cNvSpPr txBox="1"/>
          <p:nvPr/>
        </p:nvSpPr>
        <p:spPr>
          <a:xfrm>
            <a:off x="7391400" y="236702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53C55EB-084A-0E71-65A4-2BBA169AB9B9}"/>
                  </a:ext>
                </a:extLst>
              </p:cNvPr>
              <p:cNvSpPr txBox="1"/>
              <p:nvPr/>
            </p:nvSpPr>
            <p:spPr>
              <a:xfrm>
                <a:off x="2274223" y="3017642"/>
                <a:ext cx="15027365" cy="6679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53C55EB-084A-0E71-65A4-2BBA169AB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223" y="3017642"/>
                <a:ext cx="15027365" cy="6679457"/>
              </a:xfrm>
              <a:prstGeom prst="rect">
                <a:avLst/>
              </a:prstGeom>
              <a:blipFill>
                <a:blip r:embed="rId6"/>
                <a:stretch>
                  <a:fillRect l="-1420" b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28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485804" y="2477479"/>
            <a:ext cx="5546993" cy="14352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58749">
            <a:off x="36603" y="-381074"/>
            <a:ext cx="2269817" cy="485522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58024" y="8185382"/>
            <a:ext cx="5546993" cy="1435284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4CEACF31-27E7-E2AE-6BBF-5A7FAEC6AA77}"/>
              </a:ext>
            </a:extLst>
          </p:cNvPr>
          <p:cNvSpPr/>
          <p:nvPr/>
        </p:nvSpPr>
        <p:spPr>
          <a:xfrm>
            <a:off x="2850007" y="888712"/>
            <a:ext cx="3581400" cy="1295400"/>
          </a:xfrm>
          <a:prstGeom prst="roundRect">
            <a:avLst/>
          </a:prstGeom>
          <a:solidFill>
            <a:srgbClr val="E1A730"/>
          </a:solidFill>
          <a:ln>
            <a:solidFill>
              <a:srgbClr val="E1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D745F1-4725-00E2-9FAD-CB1C5D89E0CC}"/>
                  </a:ext>
                </a:extLst>
              </p:cNvPr>
              <p:cNvSpPr txBox="1"/>
              <p:nvPr/>
            </p:nvSpPr>
            <p:spPr>
              <a:xfrm>
                <a:off x="6705600" y="1144831"/>
                <a:ext cx="8915400" cy="783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Giải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 (∗)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D745F1-4725-00E2-9FAD-CB1C5D89E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144831"/>
                <a:ext cx="8915400" cy="783163"/>
              </a:xfrm>
              <a:prstGeom prst="rect">
                <a:avLst/>
              </a:prstGeom>
              <a:blipFill>
                <a:blip r:embed="rId6"/>
                <a:stretch>
                  <a:fillRect l="-2392" t="-6250" r="-184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0376BE7-480E-1B44-C428-7ADA05632ED9}"/>
              </a:ext>
            </a:extLst>
          </p:cNvPr>
          <p:cNvSpPr txBox="1"/>
          <p:nvPr/>
        </p:nvSpPr>
        <p:spPr>
          <a:xfrm>
            <a:off x="7374103" y="23505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AA587A9-B920-2EDC-E513-1104DEA96CA2}"/>
                  </a:ext>
                </a:extLst>
              </p:cNvPr>
              <p:cNvSpPr txBox="1"/>
              <p:nvPr/>
            </p:nvSpPr>
            <p:spPr>
              <a:xfrm>
                <a:off x="4533898" y="3110681"/>
                <a:ext cx="9220200" cy="6649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−1≥0⇔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(∗∗)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 phương hai vế của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nl-NL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−5=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r>
                        <a:rPr lang="en-US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nl-NL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40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+5</m:t>
                      </m:r>
                      <m:r>
                        <a:rPr lang="en-US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nl-NL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−6=0</m:t>
                      </m:r>
                      <m:r>
                        <a:rPr lang="en-US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∗∗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{2;3}.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AA587A9-B920-2EDC-E513-1104DEA96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98" y="3110681"/>
                <a:ext cx="9220200" cy="6649641"/>
              </a:xfrm>
              <a:prstGeom prst="rect">
                <a:avLst/>
              </a:prstGeom>
              <a:blipFill>
                <a:blip r:embed="rId7"/>
                <a:stretch>
                  <a:fillRect l="-2381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53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73400" y="7434960"/>
            <a:ext cx="2252290" cy="2377658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FB0ADD1-09CA-A9BA-D17F-6C984CED6A79}"/>
              </a:ext>
            </a:extLst>
          </p:cNvPr>
          <p:cNvSpPr/>
          <p:nvPr/>
        </p:nvSpPr>
        <p:spPr>
          <a:xfrm>
            <a:off x="7543798" y="1333500"/>
            <a:ext cx="3200400" cy="1447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8CA2029-93DF-EF28-AB09-48230C42BB28}"/>
                  </a:ext>
                </a:extLst>
              </p:cNvPr>
              <p:cNvSpPr txBox="1"/>
              <p:nvPr/>
            </p:nvSpPr>
            <p:spPr>
              <a:xfrm>
                <a:off x="1591769" y="3314700"/>
                <a:ext cx="15104458" cy="386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8−40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7−40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8CA2029-93DF-EF28-AB09-48230C42B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769" y="3314700"/>
                <a:ext cx="15104458" cy="3866443"/>
              </a:xfrm>
              <a:prstGeom prst="rect">
                <a:avLst/>
              </a:prstGeom>
              <a:blipFill>
                <a:blip r:embed="rId4"/>
                <a:stretch>
                  <a:fillRect l="-1412" r="-1453" b="-5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>
            <a:extLst>
              <a:ext uri="{FF2B5EF4-FFF2-40B4-BE49-F238E27FC236}">
                <a16:creationId xmlns:a16="http://schemas.microsoft.com/office/drawing/2014/main" id="{E8355643-D527-4960-B873-62EAC7889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6800" y="8267700"/>
            <a:ext cx="3382934" cy="1042331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C90B6D5E-10D9-B659-6A0E-F15446AD2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28301" y="976969"/>
            <a:ext cx="1644253" cy="16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7807" y="0"/>
            <a:ext cx="1914239" cy="3314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63599" y="6991600"/>
            <a:ext cx="1886591" cy="3266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75442" y="0"/>
            <a:ext cx="1612558" cy="161255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13355" y="1206907"/>
            <a:ext cx="968365" cy="968365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id="{06994299-1FF3-57D9-FC4D-9B192B2F9BE1}"/>
              </a:ext>
            </a:extLst>
          </p:cNvPr>
          <p:cNvSpPr/>
          <p:nvPr/>
        </p:nvSpPr>
        <p:spPr>
          <a:xfrm>
            <a:off x="7620000" y="746654"/>
            <a:ext cx="2748480" cy="1371600"/>
          </a:xfrm>
          <a:prstGeom prst="wedgeEllipseCallout">
            <a:avLst/>
          </a:prstGeom>
          <a:solidFill>
            <a:srgbClr val="EC4220"/>
          </a:solidFill>
          <a:ln>
            <a:solidFill>
              <a:srgbClr val="E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9DA85F5-9982-B67E-267C-CF0D52F2A678}"/>
                  </a:ext>
                </a:extLst>
              </p:cNvPr>
              <p:cNvSpPr txBox="1"/>
              <p:nvPr/>
            </p:nvSpPr>
            <p:spPr>
              <a:xfrm>
                <a:off x="2020618" y="2440920"/>
                <a:ext cx="1424676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Quãng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Sau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=8−40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Sau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=7−40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8−4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7−40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≤0,175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9DA85F5-9982-B67E-267C-CF0D52F2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618" y="2440920"/>
                <a:ext cx="14246760" cy="6441572"/>
              </a:xfrm>
              <a:prstGeom prst="rect">
                <a:avLst/>
              </a:prstGeom>
              <a:blipFill>
                <a:blip r:embed="rId6"/>
                <a:stretch>
                  <a:fillRect l="-1497" r="-1497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86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419100"/>
            <a:ext cx="17221200" cy="9448800"/>
            <a:chOff x="0" y="0"/>
            <a:chExt cx="18077267" cy="5197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31497" cy="4751361"/>
            </a:xfrm>
            <a:custGeom>
              <a:avLst/>
              <a:gdLst/>
              <a:ahLst/>
              <a:cxnLst/>
              <a:rect l="l" t="t" r="r" b="b"/>
              <a:pathLst>
                <a:path w="17631497" h="4751361">
                  <a:moveTo>
                    <a:pt x="17630226" y="0"/>
                  </a:moveTo>
                  <a:lnTo>
                    <a:pt x="17631497" y="1270"/>
                  </a:lnTo>
                  <a:lnTo>
                    <a:pt x="17631497" y="0"/>
                  </a:lnTo>
                  <a:lnTo>
                    <a:pt x="17630226" y="0"/>
                  </a:lnTo>
                  <a:close/>
                  <a:moveTo>
                    <a:pt x="0" y="4750091"/>
                  </a:moveTo>
                  <a:lnTo>
                    <a:pt x="0" y="4751361"/>
                  </a:lnTo>
                  <a:lnTo>
                    <a:pt x="1270" y="4751361"/>
                  </a:lnTo>
                  <a:lnTo>
                    <a:pt x="0" y="4750091"/>
                  </a:lnTo>
                  <a:close/>
                </a:path>
              </a:pathLst>
            </a:custGeom>
            <a:solidFill>
              <a:srgbClr val="F9F7D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077267" cy="5197132"/>
            </a:xfrm>
            <a:custGeom>
              <a:avLst/>
              <a:gdLst/>
              <a:ahLst/>
              <a:cxnLst/>
              <a:rect l="l" t="t" r="r" b="b"/>
              <a:pathLst>
                <a:path w="18077267" h="5197132">
                  <a:moveTo>
                    <a:pt x="18077267" y="447040"/>
                  </a:moveTo>
                  <a:lnTo>
                    <a:pt x="18077267" y="4751362"/>
                  </a:lnTo>
                  <a:lnTo>
                    <a:pt x="17630226" y="5197132"/>
                  </a:lnTo>
                  <a:lnTo>
                    <a:pt x="475169" y="5197132"/>
                  </a:lnTo>
                  <a:lnTo>
                    <a:pt x="1270" y="4751362"/>
                  </a:lnTo>
                  <a:lnTo>
                    <a:pt x="0" y="4750091"/>
                  </a:lnTo>
                  <a:lnTo>
                    <a:pt x="0" y="447040"/>
                  </a:lnTo>
                  <a:lnTo>
                    <a:pt x="475169" y="0"/>
                  </a:lnTo>
                  <a:lnTo>
                    <a:pt x="17630228" y="0"/>
                  </a:lnTo>
                  <a:lnTo>
                    <a:pt x="17631497" y="1270"/>
                  </a:lnTo>
                  <a:lnTo>
                    <a:pt x="18077267" y="44704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155067">
            <a:off x="-723323" y="-34701"/>
            <a:ext cx="3536156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16200" y="6743700"/>
            <a:ext cx="3236728" cy="34168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ACBE7E8-FFF6-501D-57EC-7DD838CDDF57}"/>
                  </a:ext>
                </a:extLst>
              </p:cNvPr>
              <p:cNvSpPr txBox="1"/>
              <p:nvPr/>
            </p:nvSpPr>
            <p:spPr>
              <a:xfrm>
                <a:off x="3200400" y="289254"/>
                <a:ext cx="12915863" cy="9708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Do tam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𝑂𝐶𝐷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𝑂𝐷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8−40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7−40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8−40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7−40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8−40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7−40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1 600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−640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+64+1 600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−560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+49=25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3 200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−1 200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+88=0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400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+11=0⇔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=0,1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=0,275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≤0,175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ACBE7E8-FFF6-501D-57EC-7DD838CDD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89254"/>
                <a:ext cx="12915863" cy="9708492"/>
              </a:xfrm>
              <a:prstGeom prst="rect">
                <a:avLst/>
              </a:prstGeom>
              <a:blipFill>
                <a:blip r:embed="rId6"/>
                <a:stretch>
                  <a:fillRect l="-1416" r="-1416" b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37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1489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66833" flipV="1">
            <a:off x="15470884" y="397408"/>
            <a:ext cx="2783101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79740">
            <a:off x="697571" y="6368559"/>
            <a:ext cx="2783101" cy="41148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DC7EC98-B5C3-319C-356D-3C104C1A3912}"/>
              </a:ext>
            </a:extLst>
          </p:cNvPr>
          <p:cNvSpPr txBox="1"/>
          <p:nvPr/>
        </p:nvSpPr>
        <p:spPr>
          <a:xfrm>
            <a:off x="4903250" y="1346812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67261A9-8292-8916-3D63-760EA147A7D4}"/>
                  </a:ext>
                </a:extLst>
              </p:cNvPr>
              <p:cNvSpPr txBox="1"/>
              <p:nvPr/>
            </p:nvSpPr>
            <p:spPr>
              <a:xfrm>
                <a:off x="2274350" y="3327239"/>
                <a:ext cx="13944600" cy="3560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tr.58)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67261A9-8292-8916-3D63-760EA147A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350" y="3327239"/>
                <a:ext cx="13944600" cy="3560270"/>
              </a:xfrm>
              <a:prstGeom prst="rect">
                <a:avLst/>
              </a:prstGeom>
              <a:blipFill>
                <a:blip r:embed="rId4"/>
                <a:stretch>
                  <a:fillRect l="-1530" b="-6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82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6334582" y="7911001"/>
            <a:ext cx="1953418" cy="2375999"/>
            <a:chOff x="0" y="0"/>
            <a:chExt cx="2354580" cy="3799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3799451"/>
            </a:xfrm>
            <a:custGeom>
              <a:avLst/>
              <a:gdLst/>
              <a:ahLst/>
              <a:cxnLst/>
              <a:rect l="l" t="t" r="r" b="b"/>
              <a:pathLst>
                <a:path w="2353310" h="3799451">
                  <a:moveTo>
                    <a:pt x="784860" y="3732140"/>
                  </a:moveTo>
                  <a:cubicBezTo>
                    <a:pt x="905510" y="3772781"/>
                    <a:pt x="1042670" y="3799451"/>
                    <a:pt x="1177290" y="3799451"/>
                  </a:cubicBezTo>
                  <a:cubicBezTo>
                    <a:pt x="1311910" y="3799451"/>
                    <a:pt x="1441450" y="3776590"/>
                    <a:pt x="1560830" y="3735951"/>
                  </a:cubicBezTo>
                  <a:cubicBezTo>
                    <a:pt x="1563370" y="3734681"/>
                    <a:pt x="1565910" y="3734681"/>
                    <a:pt x="1568450" y="3733410"/>
                  </a:cubicBezTo>
                  <a:cubicBezTo>
                    <a:pt x="2016760" y="3570851"/>
                    <a:pt x="2346960" y="3141591"/>
                    <a:pt x="2353310" y="263707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5091"/>
                  </a:lnTo>
                  <a:cubicBezTo>
                    <a:pt x="6350" y="3144130"/>
                    <a:pt x="331470" y="3573390"/>
                    <a:pt x="784860" y="3732140"/>
                  </a:cubicBez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27589">
            <a:off x="670339" y="-503044"/>
            <a:ext cx="1593550" cy="41148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F273B9D-0103-33EA-83CC-F1B7EE5C5CFF}"/>
              </a:ext>
            </a:extLst>
          </p:cNvPr>
          <p:cNvSpPr txBox="1"/>
          <p:nvPr/>
        </p:nvSpPr>
        <p:spPr>
          <a:xfrm>
            <a:off x="4876798" y="1000358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9D8D6EB-51B8-8933-84FE-DCE3A610B370}"/>
                  </a:ext>
                </a:extLst>
              </p:cNvPr>
              <p:cNvSpPr txBox="1"/>
              <p:nvPr/>
            </p:nvSpPr>
            <p:spPr>
              <a:xfrm>
                <a:off x="2705098" y="2857500"/>
                <a:ext cx="12877800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ô tô xuất phát tại cùng một thời điểm với vận tốc trung bình như nhau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từ hai vị trí </a:t>
                </a:r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hai con đường vuông góc với nhau để đi về bến </a:t>
                </a:r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giao của hai con đường. Vị trí </a:t>
                </a:r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cách bến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vị trí </a:t>
                </a:r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cách bến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thời gian hai xe bắt đầu chạy cho tới khi cách nhau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9D8D6EB-51B8-8933-84FE-DCE3A610B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98" y="2857500"/>
                <a:ext cx="12877800" cy="5518242"/>
              </a:xfrm>
              <a:prstGeom prst="rect">
                <a:avLst/>
              </a:prstGeom>
              <a:blipFill>
                <a:blip r:embed="rId4"/>
                <a:stretch>
                  <a:fillRect l="-1705" r="-2794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1273" flipH="1">
            <a:off x="16667566" y="8371373"/>
            <a:ext cx="1285830" cy="15172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8316">
            <a:off x="510529" y="774514"/>
            <a:ext cx="1285830" cy="1517204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FF7A1787-322F-6F74-552A-3C26ABC1ACEB}"/>
              </a:ext>
            </a:extLst>
          </p:cNvPr>
          <p:cNvSpPr/>
          <p:nvPr/>
        </p:nvSpPr>
        <p:spPr>
          <a:xfrm>
            <a:off x="8153400" y="704882"/>
            <a:ext cx="2748480" cy="1371600"/>
          </a:xfrm>
          <a:prstGeom prst="wedgeEllipseCallout">
            <a:avLst/>
          </a:prstGeom>
          <a:solidFill>
            <a:srgbClr val="EC4220"/>
          </a:solidFill>
          <a:ln>
            <a:solidFill>
              <a:srgbClr val="E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1DA92C4-150C-BF91-1073-C180E73DC98B}"/>
                  </a:ext>
                </a:extLst>
              </p:cNvPr>
              <p:cNvSpPr txBox="1"/>
              <p:nvPr/>
            </p:nvSpPr>
            <p:spPr>
              <a:xfrm>
                <a:off x="2438400" y="2341906"/>
                <a:ext cx="13411196" cy="6737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 phương hai vế ta được: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−1=2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+5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2=0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Thay các giá trị tìm được vào bất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thì chỉ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thoả mãn.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phương trình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={2}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1DA92C4-150C-BF91-1073-C180E73DC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341906"/>
                <a:ext cx="13411196" cy="6737614"/>
              </a:xfrm>
              <a:prstGeom prst="rect">
                <a:avLst/>
              </a:prstGeom>
              <a:blipFill>
                <a:blip r:embed="rId4"/>
                <a:stretch>
                  <a:fillRect l="-1591" b="-2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42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7887" y="818452"/>
            <a:ext cx="1744532" cy="17445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05575">
            <a:off x="15934902" y="5931776"/>
            <a:ext cx="2783101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091" flipH="1">
            <a:off x="-193534" y="5944102"/>
            <a:ext cx="2783101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8189E7E6-6ACD-914F-FE89-09F0D9C15AE5}"/>
                  </a:ext>
                </a:extLst>
              </p:cNvPr>
              <p:cNvSpPr txBox="1"/>
              <p:nvPr/>
            </p:nvSpPr>
            <p:spPr>
              <a:xfrm>
                <a:off x="3619498" y="997396"/>
                <a:ext cx="11049000" cy="8292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 phương hai vế ta được: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6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Thay các giá trị tìm đươc vào 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6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thì chỉ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thoả mãn.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phương trình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={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8189E7E6-6ACD-914F-FE89-09F0D9C15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98" y="997396"/>
                <a:ext cx="11049000" cy="8292206"/>
              </a:xfrm>
              <a:prstGeom prst="rect">
                <a:avLst/>
              </a:prstGeom>
              <a:blipFill>
                <a:blip r:embed="rId6"/>
                <a:stretch>
                  <a:fillRect l="-1987" r="-1932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81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6129424" y="6474105"/>
            <a:ext cx="1638786" cy="3352800"/>
            <a:chOff x="0" y="0"/>
            <a:chExt cx="2354580" cy="3799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3799451"/>
            </a:xfrm>
            <a:custGeom>
              <a:avLst/>
              <a:gdLst/>
              <a:ahLst/>
              <a:cxnLst/>
              <a:rect l="l" t="t" r="r" b="b"/>
              <a:pathLst>
                <a:path w="2353310" h="3799451">
                  <a:moveTo>
                    <a:pt x="784860" y="3732140"/>
                  </a:moveTo>
                  <a:cubicBezTo>
                    <a:pt x="905510" y="3772781"/>
                    <a:pt x="1042670" y="3799451"/>
                    <a:pt x="1177290" y="3799451"/>
                  </a:cubicBezTo>
                  <a:cubicBezTo>
                    <a:pt x="1311910" y="3799451"/>
                    <a:pt x="1441450" y="3776590"/>
                    <a:pt x="1560830" y="3735951"/>
                  </a:cubicBezTo>
                  <a:cubicBezTo>
                    <a:pt x="1563370" y="3734681"/>
                    <a:pt x="1565910" y="3734681"/>
                    <a:pt x="1568450" y="3733410"/>
                  </a:cubicBezTo>
                  <a:cubicBezTo>
                    <a:pt x="2016760" y="3570851"/>
                    <a:pt x="2346960" y="3141591"/>
                    <a:pt x="2353310" y="263707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5091"/>
                  </a:lnTo>
                  <a:cubicBezTo>
                    <a:pt x="6350" y="3144130"/>
                    <a:pt x="331470" y="3573390"/>
                    <a:pt x="784860" y="3732140"/>
                  </a:cubicBez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27589">
            <a:off x="670339" y="-503044"/>
            <a:ext cx="1593550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5B6A646-67EE-7022-F54F-D52C754289CB}"/>
                  </a:ext>
                </a:extLst>
              </p:cNvPr>
              <p:cNvSpPr txBox="1"/>
              <p:nvPr/>
            </p:nvSpPr>
            <p:spPr>
              <a:xfrm>
                <a:off x="3886198" y="945939"/>
                <a:ext cx="10515600" cy="8395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 phương hai vế ta được: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9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12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13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nl-NL" sz="4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𝑇𝑀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𝐾𝑇𝑀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phương trình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4000" i="1" dirty="0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dirty="0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Arial" panose="020B0604020202020204" pitchFamily="34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4000" b="0" i="1" dirty="0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5B6A646-67EE-7022-F54F-D52C75428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8" y="945939"/>
                <a:ext cx="10515600" cy="8395119"/>
              </a:xfrm>
              <a:prstGeom prst="rect">
                <a:avLst/>
              </a:prstGeom>
              <a:blipFill>
                <a:blip r:embed="rId4"/>
                <a:stretch>
                  <a:fillRect l="-2029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66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38837" y="9105900"/>
            <a:ext cx="4033163" cy="668618"/>
            <a:chOff x="0" y="0"/>
            <a:chExt cx="2855252" cy="9141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55252" cy="914131"/>
            </a:xfrm>
            <a:custGeom>
              <a:avLst/>
              <a:gdLst/>
              <a:ahLst/>
              <a:cxnLst/>
              <a:rect l="l" t="t" r="r" b="b"/>
              <a:pathLst>
                <a:path w="2855252" h="914131">
                  <a:moveTo>
                    <a:pt x="2730792" y="914131"/>
                  </a:moveTo>
                  <a:lnTo>
                    <a:pt x="124460" y="914131"/>
                  </a:lnTo>
                  <a:cubicBezTo>
                    <a:pt x="55880" y="914131"/>
                    <a:pt x="0" y="858251"/>
                    <a:pt x="0" y="7896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30792" y="0"/>
                  </a:lnTo>
                  <a:cubicBezTo>
                    <a:pt x="2799372" y="0"/>
                    <a:pt x="2855252" y="55880"/>
                    <a:pt x="2855252" y="124460"/>
                  </a:cubicBezTo>
                  <a:lnTo>
                    <a:pt x="2855252" y="789671"/>
                  </a:lnTo>
                  <a:cubicBezTo>
                    <a:pt x="2855252" y="858251"/>
                    <a:pt x="2799372" y="914131"/>
                    <a:pt x="2730792" y="914131"/>
                  </a:cubicBezTo>
                  <a:close/>
                </a:path>
              </a:pathLst>
            </a:custGeom>
            <a:solidFill>
              <a:srgbClr val="E4B7A0">
                <a:alpha val="2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70999" flipH="1">
            <a:off x="14651903" y="5744051"/>
            <a:ext cx="2884044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34EA3BA-4AFE-F6DC-1C28-2FE8AF922235}"/>
                  </a:ext>
                </a:extLst>
              </p:cNvPr>
              <p:cNvSpPr txBox="1"/>
              <p:nvPr/>
            </p:nvSpPr>
            <p:spPr>
              <a:xfrm>
                <a:off x="3886198" y="1351852"/>
                <a:ext cx="10515600" cy="7583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ra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 phương hai vế ta được: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i="1" baseline="30000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2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+4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2=4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4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i="1" baseline="30000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2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8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6=0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nl-NL" sz="4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=1(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𝑇𝑀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=3(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𝐾𝑇𝑀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phương trình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={1}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34EA3BA-4AFE-F6DC-1C28-2FE8AF922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8" y="1351852"/>
                <a:ext cx="10515600" cy="7583294"/>
              </a:xfrm>
              <a:prstGeom prst="rect">
                <a:avLst/>
              </a:prstGeom>
              <a:blipFill>
                <a:blip r:embed="rId4"/>
                <a:stretch>
                  <a:fillRect l="-2029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42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341212">
            <a:off x="781318" y="6469220"/>
            <a:ext cx="3306959" cy="366930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220139">
            <a:off x="15608643" y="942892"/>
            <a:ext cx="2111980" cy="959543"/>
            <a:chOff x="0" y="0"/>
            <a:chExt cx="7620000" cy="34620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20000" cy="3462020"/>
            </a:xfrm>
            <a:custGeom>
              <a:avLst/>
              <a:gdLst/>
              <a:ahLst/>
              <a:cxnLst/>
              <a:rect l="l" t="t" r="r" b="b"/>
              <a:pathLst>
                <a:path w="7620000" h="3462020">
                  <a:moveTo>
                    <a:pt x="388620" y="388620"/>
                  </a:moveTo>
                  <a:lnTo>
                    <a:pt x="388620" y="3074670"/>
                  </a:lnTo>
                  <a:lnTo>
                    <a:pt x="7231380" y="3074670"/>
                  </a:lnTo>
                  <a:lnTo>
                    <a:pt x="7231380" y="388620"/>
                  </a:lnTo>
                  <a:lnTo>
                    <a:pt x="388620" y="388620"/>
                  </a:lnTo>
                  <a:close/>
                  <a:moveTo>
                    <a:pt x="201930" y="0"/>
                  </a:moveTo>
                  <a:lnTo>
                    <a:pt x="490220" y="0"/>
                  </a:lnTo>
                  <a:cubicBezTo>
                    <a:pt x="490220" y="111760"/>
                    <a:pt x="580390" y="201930"/>
                    <a:pt x="692150" y="201930"/>
                  </a:cubicBezTo>
                  <a:cubicBezTo>
                    <a:pt x="803910" y="201930"/>
                    <a:pt x="895350" y="111760"/>
                    <a:pt x="895350" y="0"/>
                  </a:cubicBezTo>
                  <a:lnTo>
                    <a:pt x="1183640" y="0"/>
                  </a:lnTo>
                  <a:cubicBezTo>
                    <a:pt x="1183640" y="111760"/>
                    <a:pt x="1273810" y="201930"/>
                    <a:pt x="1385570" y="201930"/>
                  </a:cubicBezTo>
                  <a:cubicBezTo>
                    <a:pt x="1497330" y="201930"/>
                    <a:pt x="1587500" y="111760"/>
                    <a:pt x="1587500" y="0"/>
                  </a:cubicBezTo>
                  <a:lnTo>
                    <a:pt x="1875790" y="0"/>
                  </a:lnTo>
                  <a:cubicBezTo>
                    <a:pt x="1875790" y="111760"/>
                    <a:pt x="1965960" y="201930"/>
                    <a:pt x="2077720" y="201930"/>
                  </a:cubicBezTo>
                  <a:cubicBezTo>
                    <a:pt x="2189480" y="201930"/>
                    <a:pt x="2279650" y="111760"/>
                    <a:pt x="2279650" y="0"/>
                  </a:cubicBezTo>
                  <a:lnTo>
                    <a:pt x="2567940" y="0"/>
                  </a:lnTo>
                  <a:cubicBezTo>
                    <a:pt x="2567940" y="111760"/>
                    <a:pt x="2658110" y="201930"/>
                    <a:pt x="2769870" y="201930"/>
                  </a:cubicBezTo>
                  <a:cubicBezTo>
                    <a:pt x="2881630" y="201930"/>
                    <a:pt x="2973070" y="111760"/>
                    <a:pt x="2973070" y="0"/>
                  </a:cubicBezTo>
                  <a:lnTo>
                    <a:pt x="3261360" y="0"/>
                  </a:lnTo>
                  <a:cubicBezTo>
                    <a:pt x="3261360" y="111760"/>
                    <a:pt x="3351530" y="201930"/>
                    <a:pt x="3463290" y="201930"/>
                  </a:cubicBezTo>
                  <a:cubicBezTo>
                    <a:pt x="3575050" y="201930"/>
                    <a:pt x="3665220" y="111760"/>
                    <a:pt x="3665220" y="0"/>
                  </a:cubicBezTo>
                  <a:lnTo>
                    <a:pt x="3953510" y="0"/>
                  </a:lnTo>
                  <a:cubicBezTo>
                    <a:pt x="3953510" y="111760"/>
                    <a:pt x="4043680" y="201930"/>
                    <a:pt x="4155440" y="201930"/>
                  </a:cubicBezTo>
                  <a:cubicBezTo>
                    <a:pt x="4267200" y="201930"/>
                    <a:pt x="4357370" y="111760"/>
                    <a:pt x="4357370" y="0"/>
                  </a:cubicBezTo>
                  <a:lnTo>
                    <a:pt x="4645660" y="0"/>
                  </a:lnTo>
                  <a:cubicBezTo>
                    <a:pt x="4645660" y="111760"/>
                    <a:pt x="4735830" y="201930"/>
                    <a:pt x="4847590" y="201930"/>
                  </a:cubicBezTo>
                  <a:cubicBezTo>
                    <a:pt x="4959350" y="201930"/>
                    <a:pt x="5049520" y="111760"/>
                    <a:pt x="5049520" y="0"/>
                  </a:cubicBezTo>
                  <a:lnTo>
                    <a:pt x="5337810" y="0"/>
                  </a:lnTo>
                  <a:cubicBezTo>
                    <a:pt x="5337810" y="111760"/>
                    <a:pt x="5427980" y="201930"/>
                    <a:pt x="5539740" y="201930"/>
                  </a:cubicBezTo>
                  <a:cubicBezTo>
                    <a:pt x="5651500" y="201930"/>
                    <a:pt x="5741670" y="111760"/>
                    <a:pt x="5741670" y="0"/>
                  </a:cubicBezTo>
                  <a:lnTo>
                    <a:pt x="6032500" y="0"/>
                  </a:lnTo>
                  <a:cubicBezTo>
                    <a:pt x="6032500" y="111760"/>
                    <a:pt x="6122670" y="201930"/>
                    <a:pt x="6234430" y="201930"/>
                  </a:cubicBezTo>
                  <a:cubicBezTo>
                    <a:pt x="6346190" y="201930"/>
                    <a:pt x="6436360" y="111760"/>
                    <a:pt x="6436360" y="0"/>
                  </a:cubicBezTo>
                  <a:lnTo>
                    <a:pt x="6724650" y="0"/>
                  </a:lnTo>
                  <a:cubicBezTo>
                    <a:pt x="6724650" y="111760"/>
                    <a:pt x="6814820" y="201930"/>
                    <a:pt x="6926580" y="201930"/>
                  </a:cubicBezTo>
                  <a:cubicBezTo>
                    <a:pt x="7038341" y="201930"/>
                    <a:pt x="7128510" y="111760"/>
                    <a:pt x="7128510" y="0"/>
                  </a:cubicBezTo>
                  <a:lnTo>
                    <a:pt x="7416800" y="0"/>
                  </a:lnTo>
                  <a:cubicBezTo>
                    <a:pt x="7416800" y="111760"/>
                    <a:pt x="7506970" y="201930"/>
                    <a:pt x="7618730" y="201930"/>
                  </a:cubicBezTo>
                  <a:lnTo>
                    <a:pt x="7618730" y="490220"/>
                  </a:lnTo>
                  <a:cubicBezTo>
                    <a:pt x="7506970" y="490220"/>
                    <a:pt x="7416800" y="580390"/>
                    <a:pt x="7416800" y="692150"/>
                  </a:cubicBezTo>
                  <a:cubicBezTo>
                    <a:pt x="7416800" y="803910"/>
                    <a:pt x="7506970" y="894080"/>
                    <a:pt x="7618730" y="894080"/>
                  </a:cubicBezTo>
                  <a:lnTo>
                    <a:pt x="7618730" y="1182370"/>
                  </a:lnTo>
                  <a:cubicBezTo>
                    <a:pt x="7506970" y="1182370"/>
                    <a:pt x="7416800" y="1272540"/>
                    <a:pt x="7416800" y="1384300"/>
                  </a:cubicBezTo>
                  <a:cubicBezTo>
                    <a:pt x="7416800" y="1496060"/>
                    <a:pt x="7508240" y="1587500"/>
                    <a:pt x="7620000" y="1587500"/>
                  </a:cubicBezTo>
                  <a:lnTo>
                    <a:pt x="7620000" y="1875790"/>
                  </a:lnTo>
                  <a:cubicBezTo>
                    <a:pt x="7508240" y="1875790"/>
                    <a:pt x="7418070" y="1965960"/>
                    <a:pt x="7418070" y="2077720"/>
                  </a:cubicBezTo>
                  <a:cubicBezTo>
                    <a:pt x="7418070" y="2189480"/>
                    <a:pt x="7508239" y="2279650"/>
                    <a:pt x="7620000" y="2279650"/>
                  </a:cubicBezTo>
                  <a:lnTo>
                    <a:pt x="7620000" y="2567940"/>
                  </a:lnTo>
                  <a:cubicBezTo>
                    <a:pt x="7508240" y="2567940"/>
                    <a:pt x="7418070" y="2658110"/>
                    <a:pt x="7418070" y="2769870"/>
                  </a:cubicBezTo>
                  <a:cubicBezTo>
                    <a:pt x="7418070" y="2881630"/>
                    <a:pt x="7508240" y="2971800"/>
                    <a:pt x="7620000" y="2971800"/>
                  </a:cubicBezTo>
                  <a:lnTo>
                    <a:pt x="7620000" y="3260090"/>
                  </a:lnTo>
                  <a:cubicBezTo>
                    <a:pt x="7508240" y="3260090"/>
                    <a:pt x="7418070" y="3350260"/>
                    <a:pt x="7418070" y="3462020"/>
                  </a:cubicBezTo>
                  <a:lnTo>
                    <a:pt x="7129780" y="3462020"/>
                  </a:lnTo>
                  <a:cubicBezTo>
                    <a:pt x="7129780" y="3350260"/>
                    <a:pt x="7039610" y="3260090"/>
                    <a:pt x="6927849" y="3260090"/>
                  </a:cubicBezTo>
                  <a:cubicBezTo>
                    <a:pt x="6816089" y="3260090"/>
                    <a:pt x="6725919" y="3350260"/>
                    <a:pt x="6725919" y="3462020"/>
                  </a:cubicBezTo>
                  <a:lnTo>
                    <a:pt x="6437629" y="3462020"/>
                  </a:lnTo>
                  <a:cubicBezTo>
                    <a:pt x="6437629" y="3350260"/>
                    <a:pt x="6347459" y="3260090"/>
                    <a:pt x="6235699" y="3260090"/>
                  </a:cubicBezTo>
                  <a:cubicBezTo>
                    <a:pt x="6123939" y="3260090"/>
                    <a:pt x="6033769" y="3350260"/>
                    <a:pt x="6033769" y="3462020"/>
                  </a:cubicBezTo>
                  <a:lnTo>
                    <a:pt x="5745479" y="3462020"/>
                  </a:lnTo>
                  <a:cubicBezTo>
                    <a:pt x="5745479" y="3350260"/>
                    <a:pt x="5655309" y="3260090"/>
                    <a:pt x="5543549" y="3260090"/>
                  </a:cubicBezTo>
                  <a:cubicBezTo>
                    <a:pt x="5431789" y="3260090"/>
                    <a:pt x="5341619" y="3350260"/>
                    <a:pt x="5341619" y="3462020"/>
                  </a:cubicBezTo>
                  <a:lnTo>
                    <a:pt x="5053329" y="3462020"/>
                  </a:lnTo>
                  <a:cubicBezTo>
                    <a:pt x="5053329" y="3350260"/>
                    <a:pt x="4963159" y="3260090"/>
                    <a:pt x="4851399" y="3260090"/>
                  </a:cubicBezTo>
                  <a:cubicBezTo>
                    <a:pt x="4739639" y="3260090"/>
                    <a:pt x="4649469" y="3350260"/>
                    <a:pt x="4649469" y="3462020"/>
                  </a:cubicBezTo>
                  <a:lnTo>
                    <a:pt x="4361179" y="3462020"/>
                  </a:lnTo>
                  <a:cubicBezTo>
                    <a:pt x="4361179" y="3350260"/>
                    <a:pt x="4271009" y="3260090"/>
                    <a:pt x="4159249" y="3260090"/>
                  </a:cubicBezTo>
                  <a:cubicBezTo>
                    <a:pt x="4047489" y="3260090"/>
                    <a:pt x="3957319" y="3350260"/>
                    <a:pt x="3957319" y="3462020"/>
                  </a:cubicBezTo>
                  <a:lnTo>
                    <a:pt x="3669029" y="3462020"/>
                  </a:lnTo>
                  <a:cubicBezTo>
                    <a:pt x="3669029" y="3350260"/>
                    <a:pt x="3578859" y="3260090"/>
                    <a:pt x="3467099" y="3260090"/>
                  </a:cubicBezTo>
                  <a:cubicBezTo>
                    <a:pt x="3355339" y="3260090"/>
                    <a:pt x="3265169" y="3350260"/>
                    <a:pt x="3265169" y="3462020"/>
                  </a:cubicBezTo>
                  <a:lnTo>
                    <a:pt x="2976879" y="3462020"/>
                  </a:lnTo>
                  <a:cubicBezTo>
                    <a:pt x="2976879" y="3350260"/>
                    <a:pt x="2886709" y="3260090"/>
                    <a:pt x="2774949" y="3260090"/>
                  </a:cubicBezTo>
                  <a:cubicBezTo>
                    <a:pt x="2663189" y="3260090"/>
                    <a:pt x="2573019" y="3350260"/>
                    <a:pt x="2573019" y="3462020"/>
                  </a:cubicBezTo>
                  <a:lnTo>
                    <a:pt x="2284729" y="3462020"/>
                  </a:lnTo>
                  <a:cubicBezTo>
                    <a:pt x="2284729" y="3350260"/>
                    <a:pt x="2194559" y="3260090"/>
                    <a:pt x="2082799" y="3260090"/>
                  </a:cubicBezTo>
                  <a:cubicBezTo>
                    <a:pt x="1971039" y="3260090"/>
                    <a:pt x="1880869" y="3350260"/>
                    <a:pt x="1880869" y="3462020"/>
                  </a:cubicBezTo>
                  <a:lnTo>
                    <a:pt x="1587500" y="3462020"/>
                  </a:lnTo>
                  <a:cubicBezTo>
                    <a:pt x="1587500" y="3350260"/>
                    <a:pt x="1497330" y="3260090"/>
                    <a:pt x="1385570" y="3260090"/>
                  </a:cubicBezTo>
                  <a:cubicBezTo>
                    <a:pt x="1273810" y="3260090"/>
                    <a:pt x="1183640" y="3350260"/>
                    <a:pt x="1183640" y="3462020"/>
                  </a:cubicBezTo>
                  <a:lnTo>
                    <a:pt x="895350" y="3462020"/>
                  </a:lnTo>
                  <a:cubicBezTo>
                    <a:pt x="895350" y="3350260"/>
                    <a:pt x="805180" y="3260090"/>
                    <a:pt x="693420" y="3260090"/>
                  </a:cubicBezTo>
                  <a:cubicBezTo>
                    <a:pt x="581660" y="3260090"/>
                    <a:pt x="491490" y="3350260"/>
                    <a:pt x="491490" y="3462020"/>
                  </a:cubicBezTo>
                  <a:lnTo>
                    <a:pt x="201930" y="3462020"/>
                  </a:lnTo>
                  <a:cubicBezTo>
                    <a:pt x="201930" y="3350260"/>
                    <a:pt x="111760" y="3260090"/>
                    <a:pt x="0" y="3260090"/>
                  </a:cubicBezTo>
                  <a:lnTo>
                    <a:pt x="0" y="2971800"/>
                  </a:lnTo>
                  <a:cubicBezTo>
                    <a:pt x="111760" y="2971800"/>
                    <a:pt x="201930" y="2881630"/>
                    <a:pt x="201930" y="2769870"/>
                  </a:cubicBezTo>
                  <a:cubicBezTo>
                    <a:pt x="201930" y="2658110"/>
                    <a:pt x="111760" y="2567940"/>
                    <a:pt x="0" y="2567940"/>
                  </a:cubicBezTo>
                  <a:lnTo>
                    <a:pt x="0" y="2279650"/>
                  </a:lnTo>
                  <a:cubicBezTo>
                    <a:pt x="111760" y="2279650"/>
                    <a:pt x="201930" y="2189480"/>
                    <a:pt x="201930" y="2077720"/>
                  </a:cubicBezTo>
                  <a:cubicBezTo>
                    <a:pt x="201930" y="1965960"/>
                    <a:pt x="111760" y="1875790"/>
                    <a:pt x="0" y="1875790"/>
                  </a:cubicBezTo>
                  <a:lnTo>
                    <a:pt x="0" y="1587500"/>
                  </a:lnTo>
                  <a:cubicBezTo>
                    <a:pt x="111760" y="1587500"/>
                    <a:pt x="201930" y="1497330"/>
                    <a:pt x="201930" y="1385570"/>
                  </a:cubicBezTo>
                  <a:cubicBezTo>
                    <a:pt x="201930" y="1273810"/>
                    <a:pt x="111760" y="1183640"/>
                    <a:pt x="0" y="1183640"/>
                  </a:cubicBezTo>
                  <a:lnTo>
                    <a:pt x="0" y="895350"/>
                  </a:lnTo>
                  <a:cubicBezTo>
                    <a:pt x="111760" y="895350"/>
                    <a:pt x="201930" y="805180"/>
                    <a:pt x="201930" y="693420"/>
                  </a:cubicBezTo>
                  <a:cubicBezTo>
                    <a:pt x="201930" y="581660"/>
                    <a:pt x="111760" y="490220"/>
                    <a:pt x="0" y="490220"/>
                  </a:cubicBezTo>
                  <a:lnTo>
                    <a:pt x="0" y="201930"/>
                  </a:lnTo>
                  <a:cubicBezTo>
                    <a:pt x="111760" y="201930"/>
                    <a:pt x="201930" y="111760"/>
                    <a:pt x="201930" y="0"/>
                  </a:cubicBezTo>
                  <a:close/>
                </a:path>
              </a:pathLst>
            </a:custGeom>
            <a:solidFill>
              <a:srgbClr val="E1A73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70840" y="370840"/>
              <a:ext cx="6878320" cy="2721610"/>
            </a:xfrm>
            <a:custGeom>
              <a:avLst/>
              <a:gdLst/>
              <a:ahLst/>
              <a:cxnLst/>
              <a:rect l="l" t="t" r="r" b="b"/>
              <a:pathLst>
                <a:path w="6878320" h="2721610">
                  <a:moveTo>
                    <a:pt x="0" y="0"/>
                  </a:moveTo>
                  <a:lnTo>
                    <a:pt x="0" y="2721610"/>
                  </a:lnTo>
                  <a:lnTo>
                    <a:pt x="6878320" y="2721610"/>
                  </a:lnTo>
                  <a:lnTo>
                    <a:pt x="6878320" y="0"/>
                  </a:lnTo>
                  <a:lnTo>
                    <a:pt x="0" y="0"/>
                  </a:lnTo>
                  <a:close/>
                  <a:moveTo>
                    <a:pt x="113030" y="2608580"/>
                  </a:moveTo>
                  <a:lnTo>
                    <a:pt x="113030" y="113030"/>
                  </a:lnTo>
                  <a:lnTo>
                    <a:pt x="6765290" y="113030"/>
                  </a:lnTo>
                  <a:lnTo>
                    <a:pt x="6765290" y="2608580"/>
                  </a:lnTo>
                  <a:lnTo>
                    <a:pt x="113030" y="2608580"/>
                  </a:ln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98316">
            <a:off x="739801" y="664061"/>
            <a:ext cx="1285830" cy="15172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1273" flipH="1">
            <a:off x="16459458" y="8290066"/>
            <a:ext cx="1285830" cy="1517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AD1B485-ED34-EAEA-DEF1-6E7896F22235}"/>
                  </a:ext>
                </a:extLst>
              </p:cNvPr>
              <p:cNvSpPr txBox="1"/>
              <p:nvPr/>
            </p:nvSpPr>
            <p:spPr>
              <a:xfrm>
                <a:off x="3427195" y="468074"/>
                <a:ext cx="11433603" cy="190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tr.59)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AD1B485-ED34-EAEA-DEF1-6E7896F22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195" y="468074"/>
                <a:ext cx="11433603" cy="1909177"/>
              </a:xfrm>
              <a:prstGeom prst="rect">
                <a:avLst/>
              </a:prstGeom>
              <a:blipFill>
                <a:blip r:embed="rId5"/>
                <a:stretch>
                  <a:fillRect l="-1866" b="-12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E31C9B2-7C7A-79EE-D3CF-5CBF0389F32B}"/>
              </a:ext>
            </a:extLst>
          </p:cNvPr>
          <p:cNvSpPr txBox="1"/>
          <p:nvPr/>
        </p:nvSpPr>
        <p:spPr>
          <a:xfrm>
            <a:off x="8000996" y="244808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A5AA213-422F-E190-4ADE-0A300CD67A04}"/>
                  </a:ext>
                </a:extLst>
              </p:cNvPr>
              <p:cNvSpPr txBox="1"/>
              <p:nvPr/>
            </p:nvSpPr>
            <p:spPr>
              <a:xfrm>
                <a:off x="3191647" y="3105080"/>
                <a:ext cx="12431316" cy="6815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=3⟺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=3−2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 phương hai vế ta được: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12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−4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+11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7=0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nl-NL" sz="4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=1(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𝑇𝑀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𝐾𝑇𝑀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phương trình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S</m:t>
                    </m:r>
                    <m: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{1}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A5AA213-422F-E190-4ADE-0A300CD67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47" y="3105080"/>
                <a:ext cx="12431316" cy="6815648"/>
              </a:xfrm>
              <a:prstGeom prst="rect">
                <a:avLst/>
              </a:prstGeom>
              <a:blipFill>
                <a:blip r:embed="rId6"/>
                <a:stretch>
                  <a:fillRect l="-1766" b="-2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24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75416" y="0"/>
            <a:ext cx="2748480" cy="47592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13760" y="5860852"/>
            <a:ext cx="2748480" cy="47592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75442" y="0"/>
            <a:ext cx="1612558" cy="161255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13355" y="1206907"/>
            <a:ext cx="968365" cy="968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DD38A28-B46E-F412-E8FD-1AE829F86A75}"/>
                  </a:ext>
                </a:extLst>
              </p:cNvPr>
              <p:cNvSpPr txBox="1"/>
              <p:nvPr/>
            </p:nvSpPr>
            <p:spPr>
              <a:xfrm>
                <a:off x="3042769" y="1497853"/>
                <a:ext cx="12202457" cy="7291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+7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ra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+7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ra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 phương hai vế ta được: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+7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6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8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+16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+15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22=0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nl-NL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𝑇𝑀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𝐾𝑇𝑀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phương trình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S</m:t>
                    </m:r>
                    <m: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{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DD38A28-B46E-F412-E8FD-1AE829F86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769" y="1497853"/>
                <a:ext cx="12202457" cy="7291291"/>
              </a:xfrm>
              <a:prstGeom prst="rect">
                <a:avLst/>
              </a:prstGeom>
              <a:blipFill>
                <a:blip r:embed="rId6"/>
                <a:stretch>
                  <a:fillRect l="-1748" b="-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52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485804" y="2477479"/>
            <a:ext cx="5546993" cy="14352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58749">
            <a:off x="36603" y="-381074"/>
            <a:ext cx="2269817" cy="485522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58024" y="8185382"/>
            <a:ext cx="5546993" cy="143528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FCA5BF4-DE71-7504-0F88-647458B30519}"/>
              </a:ext>
            </a:extLst>
          </p:cNvPr>
          <p:cNvSpPr txBox="1"/>
          <p:nvPr/>
        </p:nvSpPr>
        <p:spPr>
          <a:xfrm>
            <a:off x="4800598" y="10287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B300613-3015-7666-D092-783A62D1DE3F}"/>
                  </a:ext>
                </a:extLst>
              </p:cNvPr>
              <p:cNvSpPr txBox="1"/>
              <p:nvPr/>
            </p:nvSpPr>
            <p:spPr>
              <a:xfrm>
                <a:off x="2038350" y="2292206"/>
                <a:ext cx="14484258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tr.59)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 m. Ban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33a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33b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B300613-3015-7666-D092-783A62D1D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50" y="2292206"/>
                <a:ext cx="14484258" cy="7364901"/>
              </a:xfrm>
              <a:prstGeom prst="rect">
                <a:avLst/>
              </a:prstGeom>
              <a:blipFill>
                <a:blip r:embed="rId6"/>
                <a:stretch>
                  <a:fillRect l="-1473" r="-1515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30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19787" y="246657"/>
            <a:ext cx="2422358" cy="1240119"/>
            <a:chOff x="0" y="0"/>
            <a:chExt cx="12441299" cy="27190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63C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450850"/>
              <a:ext cx="12441299" cy="2269490"/>
            </a:xfrm>
            <a:custGeom>
              <a:avLst/>
              <a:gdLst/>
              <a:ahLst/>
              <a:cxnLst/>
              <a:rect l="l" t="t" r="r" b="b"/>
              <a:pathLst>
                <a:path w="12441299" h="2269490">
                  <a:moveTo>
                    <a:pt x="11852019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1852019" y="2269490"/>
                  </a:lnTo>
                  <a:lnTo>
                    <a:pt x="11852019" y="2268220"/>
                  </a:lnTo>
                  <a:lnTo>
                    <a:pt x="12441299" y="1134110"/>
                  </a:ln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35710" y="7662684"/>
            <a:ext cx="2252290" cy="237765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00C8BBFC-1B09-AB24-1924-D8957A683F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4" t="34159" r="32098" b="3468"/>
          <a:stretch/>
        </p:blipFill>
        <p:spPr>
          <a:xfrm>
            <a:off x="607569" y="3162300"/>
            <a:ext cx="5943600" cy="5200650"/>
          </a:xfrm>
          <a:prstGeom prst="rect">
            <a:avLst/>
          </a:prstGeom>
        </p:spPr>
      </p:pic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BC5804A7-6E99-6628-98B2-6F82BD7194F7}"/>
              </a:ext>
            </a:extLst>
          </p:cNvPr>
          <p:cNvSpPr/>
          <p:nvPr/>
        </p:nvSpPr>
        <p:spPr>
          <a:xfrm>
            <a:off x="8153400" y="704882"/>
            <a:ext cx="2748480" cy="1371600"/>
          </a:xfrm>
          <a:prstGeom prst="wedgeEllipseCallout">
            <a:avLst/>
          </a:prstGeom>
          <a:solidFill>
            <a:srgbClr val="EC4220"/>
          </a:solidFill>
          <a:ln>
            <a:solidFill>
              <a:srgbClr val="E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04E5CE8-A31E-10E2-F2F4-53EAC4EA86B6}"/>
                  </a:ext>
                </a:extLst>
              </p:cNvPr>
              <p:cNvSpPr txBox="1"/>
              <p:nvPr/>
            </p:nvSpPr>
            <p:spPr>
              <a:xfrm>
                <a:off x="7620000" y="2476500"/>
                <a:ext cx="9541144" cy="6106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chiều cao bức tường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dài chiếc thang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 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đầu bài ta có: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=0,5 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 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+0,5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04E5CE8-A31E-10E2-F2F4-53EAC4EA8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476500"/>
                <a:ext cx="9541144" cy="6106415"/>
              </a:xfrm>
              <a:prstGeom prst="rect">
                <a:avLst/>
              </a:prstGeom>
              <a:blipFill>
                <a:blip r:embed="rId5"/>
                <a:stretch>
                  <a:fillRect l="-2236" r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37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1489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32095" y="5044587"/>
            <a:ext cx="417216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66833">
            <a:off x="14564428" y="4476031"/>
            <a:ext cx="2783101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79740">
            <a:off x="881309" y="6355791"/>
            <a:ext cx="2783101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82CCC97-CF84-A146-E93E-E3D99106CD81}"/>
                  </a:ext>
                </a:extLst>
              </p:cNvPr>
              <p:cNvSpPr txBox="1"/>
              <p:nvPr/>
            </p:nvSpPr>
            <p:spPr>
              <a:xfrm>
                <a:off x="3968767" y="1127613"/>
                <a:ext cx="11987212" cy="7643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sz="4000" i="1" dirty="0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dirty="0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(luôn đúng do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 phương hai vế ta được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nl-NL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≈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𝑇𝑀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≈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𝐾𝑇𝑀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chiều cao của bức tường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7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82CCC97-CF84-A146-E93E-E3D99106C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67" y="1127613"/>
                <a:ext cx="11987212" cy="7643246"/>
              </a:xfrm>
              <a:prstGeom prst="rect">
                <a:avLst/>
              </a:prstGeom>
              <a:blipFill>
                <a:blip r:embed="rId6"/>
                <a:stretch>
                  <a:fillRect l="-1780" b="-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17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1273" flipH="1">
            <a:off x="16310671" y="8315521"/>
            <a:ext cx="1285830" cy="15172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8316">
            <a:off x="510528" y="637919"/>
            <a:ext cx="1285830" cy="1517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16E9F2E-D520-A538-6DA8-2C7F71093B80}"/>
                  </a:ext>
                </a:extLst>
              </p:cNvPr>
              <p:cNvSpPr txBox="1"/>
              <p:nvPr/>
            </p:nvSpPr>
            <p:spPr>
              <a:xfrm>
                <a:off x="2820653" y="1461048"/>
                <a:ext cx="12646690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(SGK – tr.59)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thuyền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thuyền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thuyền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(qua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7,2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16E9F2E-D520-A538-6DA8-2C7F71093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653" y="1461048"/>
                <a:ext cx="12646690" cy="7364901"/>
              </a:xfrm>
              <a:prstGeom prst="rect">
                <a:avLst/>
              </a:prstGeom>
              <a:blipFill>
                <a:blip r:embed="rId4"/>
                <a:stretch>
                  <a:fillRect l="-1736" r="-2893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52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5" y="569270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76500" y="1371600"/>
            <a:ext cx="13335000" cy="7543800"/>
            <a:chOff x="0" y="0"/>
            <a:chExt cx="2855252" cy="914131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855252" cy="914131"/>
            </a:xfrm>
            <a:custGeom>
              <a:avLst/>
              <a:gdLst/>
              <a:ahLst/>
              <a:cxnLst/>
              <a:rect l="l" t="t" r="r" b="b"/>
              <a:pathLst>
                <a:path w="2855252" h="914131">
                  <a:moveTo>
                    <a:pt x="2730792" y="914131"/>
                  </a:moveTo>
                  <a:lnTo>
                    <a:pt x="124460" y="914131"/>
                  </a:lnTo>
                  <a:cubicBezTo>
                    <a:pt x="55880" y="914131"/>
                    <a:pt x="0" y="858251"/>
                    <a:pt x="0" y="7896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30792" y="0"/>
                  </a:lnTo>
                  <a:cubicBezTo>
                    <a:pt x="2799372" y="0"/>
                    <a:pt x="2855252" y="55880"/>
                    <a:pt x="2855252" y="124460"/>
                  </a:cubicBezTo>
                  <a:lnTo>
                    <a:pt x="2855252" y="789671"/>
                  </a:lnTo>
                  <a:cubicBezTo>
                    <a:pt x="2855252" y="858251"/>
                    <a:pt x="2799372" y="914131"/>
                    <a:pt x="2730792" y="91413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70999" flipH="1">
            <a:off x="14843613" y="5720665"/>
            <a:ext cx="2884044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C79BF7A-FAE5-F4F3-12FC-02251F92D285}"/>
                  </a:ext>
                </a:extLst>
              </p:cNvPr>
              <p:cNvSpPr txBox="1"/>
              <p:nvPr/>
            </p:nvSpPr>
            <p:spPr>
              <a:xfrm>
                <a:off x="4000498" y="1562100"/>
                <a:ext cx="10287000" cy="2000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Dương xác định được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thoả mãn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(8−40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(7−40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C79BF7A-FAE5-F4F3-12FC-02251F92D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8" y="1562100"/>
                <a:ext cx="10287000" cy="2000676"/>
              </a:xfrm>
              <a:prstGeom prst="rect">
                <a:avLst/>
              </a:prstGeom>
              <a:blipFill>
                <a:blip r:embed="rId4"/>
                <a:stretch>
                  <a:fillRect l="-2073" r="-3436" b="-10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D012BFF-1B22-2838-8A48-DF59726567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6" t="1687" r="3869" b="23036"/>
          <a:stretch/>
        </p:blipFill>
        <p:spPr>
          <a:xfrm>
            <a:off x="3105154" y="3707282"/>
            <a:ext cx="5448296" cy="510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D297DA57-8C95-CCC7-9924-6A7E881F772C}"/>
                  </a:ext>
                </a:extLst>
              </p:cNvPr>
              <p:cNvSpPr txBox="1"/>
              <p:nvPr/>
            </p:nvSpPr>
            <p:spPr>
              <a:xfrm>
                <a:off x="9459858" y="4705161"/>
                <a:ext cx="5143502" cy="2019064"/>
              </a:xfrm>
              <a:prstGeom prst="wedgeRoundRectCallout">
                <a:avLst>
                  <a:gd name="adj1" fmla="val 39016"/>
                  <a:gd name="adj2" fmla="val 81492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 thế nào để tìm được giá trị của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D297DA57-8C95-CCC7-9924-6A7E881F7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858" y="4705161"/>
                <a:ext cx="5143502" cy="2019064"/>
              </a:xfrm>
              <a:prstGeom prst="wedgeRoundRectCallout">
                <a:avLst>
                  <a:gd name="adj1" fmla="val 39016"/>
                  <a:gd name="adj2" fmla="val 8149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7240" y="419100"/>
            <a:ext cx="15773519" cy="9448799"/>
            <a:chOff x="0" y="0"/>
            <a:chExt cx="18077267" cy="5197131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7631497" cy="4751361"/>
            </a:xfrm>
            <a:custGeom>
              <a:avLst/>
              <a:gdLst/>
              <a:ahLst/>
              <a:cxnLst/>
              <a:rect l="l" t="t" r="r" b="b"/>
              <a:pathLst>
                <a:path w="17631497" h="4751361">
                  <a:moveTo>
                    <a:pt x="17630226" y="0"/>
                  </a:moveTo>
                  <a:lnTo>
                    <a:pt x="17631497" y="1270"/>
                  </a:lnTo>
                  <a:lnTo>
                    <a:pt x="17631497" y="0"/>
                  </a:lnTo>
                  <a:lnTo>
                    <a:pt x="17630226" y="0"/>
                  </a:lnTo>
                  <a:close/>
                  <a:moveTo>
                    <a:pt x="0" y="4750091"/>
                  </a:moveTo>
                  <a:lnTo>
                    <a:pt x="0" y="4751361"/>
                  </a:lnTo>
                  <a:lnTo>
                    <a:pt x="1270" y="4751361"/>
                  </a:lnTo>
                  <a:lnTo>
                    <a:pt x="0" y="4750091"/>
                  </a:lnTo>
                  <a:close/>
                </a:path>
              </a:pathLst>
            </a:custGeom>
            <a:grpFill/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077267" cy="5197132"/>
            </a:xfrm>
            <a:custGeom>
              <a:avLst/>
              <a:gdLst/>
              <a:ahLst/>
              <a:cxnLst/>
              <a:rect l="l" t="t" r="r" b="b"/>
              <a:pathLst>
                <a:path w="18077267" h="5197132">
                  <a:moveTo>
                    <a:pt x="18077267" y="447040"/>
                  </a:moveTo>
                  <a:lnTo>
                    <a:pt x="18077267" y="4751362"/>
                  </a:lnTo>
                  <a:lnTo>
                    <a:pt x="17630226" y="5197132"/>
                  </a:lnTo>
                  <a:lnTo>
                    <a:pt x="475169" y="5197132"/>
                  </a:lnTo>
                  <a:lnTo>
                    <a:pt x="1270" y="4751362"/>
                  </a:lnTo>
                  <a:lnTo>
                    <a:pt x="0" y="4750091"/>
                  </a:lnTo>
                  <a:lnTo>
                    <a:pt x="0" y="447040"/>
                  </a:lnTo>
                  <a:lnTo>
                    <a:pt x="475169" y="0"/>
                  </a:lnTo>
                  <a:lnTo>
                    <a:pt x="17630228" y="0"/>
                  </a:lnTo>
                  <a:lnTo>
                    <a:pt x="17631497" y="1270"/>
                  </a:lnTo>
                  <a:lnTo>
                    <a:pt x="18077267" y="447040"/>
                  </a:ln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155067">
            <a:off x="-570922" y="83278"/>
            <a:ext cx="3536156" cy="2057400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EF541466-3D27-860A-CD50-A006EAF56A2A}"/>
              </a:ext>
            </a:extLst>
          </p:cNvPr>
          <p:cNvSpPr/>
          <p:nvPr/>
        </p:nvSpPr>
        <p:spPr>
          <a:xfrm>
            <a:off x="7769759" y="543746"/>
            <a:ext cx="2748480" cy="1371600"/>
          </a:xfrm>
          <a:prstGeom prst="wedgeEllipseCallout">
            <a:avLst/>
          </a:prstGeom>
          <a:solidFill>
            <a:srgbClr val="EC4220"/>
          </a:solidFill>
          <a:ln>
            <a:solidFill>
              <a:srgbClr val="E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ED903A4D-6050-F7A9-6AB7-1F00D5886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5" r="5981"/>
          <a:stretch/>
        </p:blipFill>
        <p:spPr>
          <a:xfrm>
            <a:off x="12121418" y="2072095"/>
            <a:ext cx="4191000" cy="69853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16200" y="6870109"/>
            <a:ext cx="3236728" cy="34168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E8425EB-5537-6462-DA1F-83D2A7DDF514}"/>
                  </a:ext>
                </a:extLst>
              </p:cNvPr>
              <p:cNvSpPr txBox="1"/>
              <p:nvPr/>
            </p:nvSpPr>
            <p:spPr>
              <a:xfrm>
                <a:off x="2763270" y="2260642"/>
                <a:ext cx="9028769" cy="7202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300 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0,3 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800 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0,8 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7,2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=0,12 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(km,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&lt;0,8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=0,8−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Py-ta-go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𝐴𝐷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𝐶𝐷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0,3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e>
                      </m:d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E8425EB-5537-6462-DA1F-83D2A7DD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270" y="2260642"/>
                <a:ext cx="9028769" cy="7202036"/>
              </a:xfrm>
              <a:prstGeom prst="rect">
                <a:avLst/>
              </a:prstGeom>
              <a:blipFill>
                <a:blip r:embed="rId7"/>
                <a:stretch>
                  <a:fillRect l="-2363" r="-3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15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814470" cy="13622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05575">
            <a:off x="14842672" y="5079124"/>
            <a:ext cx="2783101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091" flipH="1">
            <a:off x="277685" y="5196390"/>
            <a:ext cx="2783101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23B47FAD-C4BE-A7EB-1ED2-FD44DF86A982}"/>
                  </a:ext>
                </a:extLst>
              </p:cNvPr>
              <p:cNvSpPr txBox="1"/>
              <p:nvPr/>
            </p:nvSpPr>
            <p:spPr>
              <a:xfrm>
                <a:off x="4635574" y="1257300"/>
                <a:ext cx="9016847" cy="8062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0,3</m:t>
                                </m:r>
                              </m:e>
                              <m: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h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Thời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0,8−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10 </m:t>
                        </m:r>
                      </m:den>
                    </m:f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h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Theo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bài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ra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trình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0,3</m:t>
                                </m:r>
                              </m:e>
                              <m: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0,8−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10 </m:t>
                        </m:r>
                      </m:den>
                    </m:f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=0,12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ad>
                        <m:radPr>
                          <m:degHide m:val="on"/>
                          <m:ctrlPr>
                            <a:rPr lang="fr-FR" sz="400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400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0,3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.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5+(0,8</m:t>
                      </m:r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).3=3,6 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fr-FR" sz="4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4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0,3</m:t>
                              </m:r>
                            </m:e>
                            <m:sup>
                              <m:r>
                                <a:rPr lang="en-US" sz="4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=3</m:t>
                      </m:r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+1,2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23B47FAD-C4BE-A7EB-1ED2-FD44DF86A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574" y="1257300"/>
                <a:ext cx="9016847" cy="8062656"/>
              </a:xfrm>
              <a:prstGeom prst="rect">
                <a:avLst/>
              </a:prstGeom>
              <a:blipFill>
                <a:blip r:embed="rId6"/>
                <a:stretch>
                  <a:fillRect l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68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4738774" y="5693055"/>
            <a:ext cx="3010386" cy="4114800"/>
            <a:chOff x="0" y="0"/>
            <a:chExt cx="2354580" cy="3799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3799451"/>
            </a:xfrm>
            <a:custGeom>
              <a:avLst/>
              <a:gdLst/>
              <a:ahLst/>
              <a:cxnLst/>
              <a:rect l="l" t="t" r="r" b="b"/>
              <a:pathLst>
                <a:path w="2353310" h="3799451">
                  <a:moveTo>
                    <a:pt x="784860" y="3732140"/>
                  </a:moveTo>
                  <a:cubicBezTo>
                    <a:pt x="905510" y="3772781"/>
                    <a:pt x="1042670" y="3799451"/>
                    <a:pt x="1177290" y="3799451"/>
                  </a:cubicBezTo>
                  <a:cubicBezTo>
                    <a:pt x="1311910" y="3799451"/>
                    <a:pt x="1441450" y="3776590"/>
                    <a:pt x="1560830" y="3735951"/>
                  </a:cubicBezTo>
                  <a:cubicBezTo>
                    <a:pt x="1563370" y="3734681"/>
                    <a:pt x="1565910" y="3734681"/>
                    <a:pt x="1568450" y="3733410"/>
                  </a:cubicBezTo>
                  <a:cubicBezTo>
                    <a:pt x="2016760" y="3570851"/>
                    <a:pt x="2346960" y="3141591"/>
                    <a:pt x="2353310" y="263707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5091"/>
                  </a:lnTo>
                  <a:cubicBezTo>
                    <a:pt x="6350" y="3144130"/>
                    <a:pt x="331470" y="3573390"/>
                    <a:pt x="784860" y="3732140"/>
                  </a:cubicBez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27589">
            <a:off x="1045779" y="-33667"/>
            <a:ext cx="1593550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FB3CD59-1430-4EF5-9BC7-45CCB6ECCA96}"/>
                  </a:ext>
                </a:extLst>
              </p:cNvPr>
              <p:cNvSpPr txBox="1"/>
              <p:nvPr/>
            </p:nvSpPr>
            <p:spPr>
              <a:xfrm>
                <a:off x="3934897" y="2089425"/>
                <a:ext cx="10418201" cy="6108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+1,2≥0⟺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−0,4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luôn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vế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 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25.(</m:t>
                      </m:r>
                      <m:sSup>
                        <m:sSupPr>
                          <m:ctrlP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0,3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)=9</m:t>
                      </m:r>
                      <m:sSup>
                        <m:sSupPr>
                          <m:ctrlP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+7,2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+1,44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fr-FR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16</m:t>
                      </m:r>
                      <m:sSup>
                        <m:sSupPr>
                          <m:ctrlPr>
                            <a:rPr lang="fr-FR" sz="400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7,2</m:t>
                      </m:r>
                      <m:r>
                        <a:rPr lang="fr-FR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+0,81=0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fr-FR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=0,225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cách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225 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FB3CD59-1430-4EF5-9BC7-45CCB6ECC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897" y="2089425"/>
                <a:ext cx="10418201" cy="6108147"/>
              </a:xfrm>
              <a:prstGeom prst="rect">
                <a:avLst/>
              </a:prstGeom>
              <a:blipFill>
                <a:blip r:embed="rId4"/>
                <a:stretch>
                  <a:fillRect l="-2047" b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83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600751" y="8953500"/>
            <a:ext cx="2971800" cy="754471"/>
            <a:chOff x="0" y="0"/>
            <a:chExt cx="2855252" cy="9141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55252" cy="914131"/>
            </a:xfrm>
            <a:custGeom>
              <a:avLst/>
              <a:gdLst/>
              <a:ahLst/>
              <a:cxnLst/>
              <a:rect l="l" t="t" r="r" b="b"/>
              <a:pathLst>
                <a:path w="2855252" h="914131">
                  <a:moveTo>
                    <a:pt x="2730792" y="914131"/>
                  </a:moveTo>
                  <a:lnTo>
                    <a:pt x="124460" y="914131"/>
                  </a:lnTo>
                  <a:cubicBezTo>
                    <a:pt x="55880" y="914131"/>
                    <a:pt x="0" y="858251"/>
                    <a:pt x="0" y="7896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30792" y="0"/>
                  </a:lnTo>
                  <a:cubicBezTo>
                    <a:pt x="2799372" y="0"/>
                    <a:pt x="2855252" y="55880"/>
                    <a:pt x="2855252" y="124460"/>
                  </a:cubicBezTo>
                  <a:lnTo>
                    <a:pt x="2855252" y="789671"/>
                  </a:lnTo>
                  <a:cubicBezTo>
                    <a:pt x="2855252" y="858251"/>
                    <a:pt x="2799372" y="914131"/>
                    <a:pt x="2730792" y="914131"/>
                  </a:cubicBezTo>
                  <a:close/>
                </a:path>
              </a:pathLst>
            </a:custGeom>
            <a:solidFill>
              <a:srgbClr val="E4B7A0">
                <a:alpha val="2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70999" flipH="1">
            <a:off x="14613803" y="5720667"/>
            <a:ext cx="2884044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B7D7996-22D0-B333-23BA-7C781644639C}"/>
                  </a:ext>
                </a:extLst>
              </p:cNvPr>
              <p:cNvSpPr txBox="1"/>
              <p:nvPr/>
            </p:nvSpPr>
            <p:spPr>
              <a:xfrm>
                <a:off x="647432" y="710100"/>
                <a:ext cx="1668780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tr.59)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thuyền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(qua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148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B7D7996-22D0-B333-23BA-7C781644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32" y="710100"/>
                <a:ext cx="16687800" cy="5518242"/>
              </a:xfrm>
              <a:prstGeom prst="rect">
                <a:avLst/>
              </a:prstGeom>
              <a:blipFill>
                <a:blip r:embed="rId4"/>
                <a:stretch>
                  <a:fillRect l="-1278" r="-1278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2BC79831-2339-55B6-94C0-0599EC8C25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6" t="38848" r="6061" b="10969"/>
          <a:stretch/>
        </p:blipFill>
        <p:spPr>
          <a:xfrm>
            <a:off x="5791125" y="6266882"/>
            <a:ext cx="6390890" cy="35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2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341212">
            <a:off x="252835" y="7095343"/>
            <a:ext cx="3306959" cy="366930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973576">
            <a:off x="14487492" y="880602"/>
            <a:ext cx="3108836" cy="1412448"/>
            <a:chOff x="0" y="0"/>
            <a:chExt cx="7620000" cy="34620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20000" cy="3462020"/>
            </a:xfrm>
            <a:custGeom>
              <a:avLst/>
              <a:gdLst/>
              <a:ahLst/>
              <a:cxnLst/>
              <a:rect l="l" t="t" r="r" b="b"/>
              <a:pathLst>
                <a:path w="7620000" h="3462020">
                  <a:moveTo>
                    <a:pt x="388620" y="388620"/>
                  </a:moveTo>
                  <a:lnTo>
                    <a:pt x="388620" y="3074670"/>
                  </a:lnTo>
                  <a:lnTo>
                    <a:pt x="7231380" y="3074670"/>
                  </a:lnTo>
                  <a:lnTo>
                    <a:pt x="7231380" y="388620"/>
                  </a:lnTo>
                  <a:lnTo>
                    <a:pt x="388620" y="388620"/>
                  </a:lnTo>
                  <a:close/>
                  <a:moveTo>
                    <a:pt x="201930" y="0"/>
                  </a:moveTo>
                  <a:lnTo>
                    <a:pt x="490220" y="0"/>
                  </a:lnTo>
                  <a:cubicBezTo>
                    <a:pt x="490220" y="111760"/>
                    <a:pt x="580390" y="201930"/>
                    <a:pt x="692150" y="201930"/>
                  </a:cubicBezTo>
                  <a:cubicBezTo>
                    <a:pt x="803910" y="201930"/>
                    <a:pt x="895350" y="111760"/>
                    <a:pt x="895350" y="0"/>
                  </a:cubicBezTo>
                  <a:lnTo>
                    <a:pt x="1183640" y="0"/>
                  </a:lnTo>
                  <a:cubicBezTo>
                    <a:pt x="1183640" y="111760"/>
                    <a:pt x="1273810" y="201930"/>
                    <a:pt x="1385570" y="201930"/>
                  </a:cubicBezTo>
                  <a:cubicBezTo>
                    <a:pt x="1497330" y="201930"/>
                    <a:pt x="1587500" y="111760"/>
                    <a:pt x="1587500" y="0"/>
                  </a:cubicBezTo>
                  <a:lnTo>
                    <a:pt x="1875790" y="0"/>
                  </a:lnTo>
                  <a:cubicBezTo>
                    <a:pt x="1875790" y="111760"/>
                    <a:pt x="1965960" y="201930"/>
                    <a:pt x="2077720" y="201930"/>
                  </a:cubicBezTo>
                  <a:cubicBezTo>
                    <a:pt x="2189480" y="201930"/>
                    <a:pt x="2279650" y="111760"/>
                    <a:pt x="2279650" y="0"/>
                  </a:cubicBezTo>
                  <a:lnTo>
                    <a:pt x="2567940" y="0"/>
                  </a:lnTo>
                  <a:cubicBezTo>
                    <a:pt x="2567940" y="111760"/>
                    <a:pt x="2658110" y="201930"/>
                    <a:pt x="2769870" y="201930"/>
                  </a:cubicBezTo>
                  <a:cubicBezTo>
                    <a:pt x="2881630" y="201930"/>
                    <a:pt x="2973070" y="111760"/>
                    <a:pt x="2973070" y="0"/>
                  </a:cubicBezTo>
                  <a:lnTo>
                    <a:pt x="3261360" y="0"/>
                  </a:lnTo>
                  <a:cubicBezTo>
                    <a:pt x="3261360" y="111760"/>
                    <a:pt x="3351530" y="201930"/>
                    <a:pt x="3463290" y="201930"/>
                  </a:cubicBezTo>
                  <a:cubicBezTo>
                    <a:pt x="3575050" y="201930"/>
                    <a:pt x="3665220" y="111760"/>
                    <a:pt x="3665220" y="0"/>
                  </a:cubicBezTo>
                  <a:lnTo>
                    <a:pt x="3953510" y="0"/>
                  </a:lnTo>
                  <a:cubicBezTo>
                    <a:pt x="3953510" y="111760"/>
                    <a:pt x="4043680" y="201930"/>
                    <a:pt x="4155440" y="201930"/>
                  </a:cubicBezTo>
                  <a:cubicBezTo>
                    <a:pt x="4267200" y="201930"/>
                    <a:pt x="4357370" y="111760"/>
                    <a:pt x="4357370" y="0"/>
                  </a:cubicBezTo>
                  <a:lnTo>
                    <a:pt x="4645660" y="0"/>
                  </a:lnTo>
                  <a:cubicBezTo>
                    <a:pt x="4645660" y="111760"/>
                    <a:pt x="4735830" y="201930"/>
                    <a:pt x="4847590" y="201930"/>
                  </a:cubicBezTo>
                  <a:cubicBezTo>
                    <a:pt x="4959350" y="201930"/>
                    <a:pt x="5049520" y="111760"/>
                    <a:pt x="5049520" y="0"/>
                  </a:cubicBezTo>
                  <a:lnTo>
                    <a:pt x="5337810" y="0"/>
                  </a:lnTo>
                  <a:cubicBezTo>
                    <a:pt x="5337810" y="111760"/>
                    <a:pt x="5427980" y="201930"/>
                    <a:pt x="5539740" y="201930"/>
                  </a:cubicBezTo>
                  <a:cubicBezTo>
                    <a:pt x="5651500" y="201930"/>
                    <a:pt x="5741670" y="111760"/>
                    <a:pt x="5741670" y="0"/>
                  </a:cubicBezTo>
                  <a:lnTo>
                    <a:pt x="6032500" y="0"/>
                  </a:lnTo>
                  <a:cubicBezTo>
                    <a:pt x="6032500" y="111760"/>
                    <a:pt x="6122670" y="201930"/>
                    <a:pt x="6234430" y="201930"/>
                  </a:cubicBezTo>
                  <a:cubicBezTo>
                    <a:pt x="6346190" y="201930"/>
                    <a:pt x="6436360" y="111760"/>
                    <a:pt x="6436360" y="0"/>
                  </a:cubicBezTo>
                  <a:lnTo>
                    <a:pt x="6724650" y="0"/>
                  </a:lnTo>
                  <a:cubicBezTo>
                    <a:pt x="6724650" y="111760"/>
                    <a:pt x="6814820" y="201930"/>
                    <a:pt x="6926580" y="201930"/>
                  </a:cubicBezTo>
                  <a:cubicBezTo>
                    <a:pt x="7038341" y="201930"/>
                    <a:pt x="7128510" y="111760"/>
                    <a:pt x="7128510" y="0"/>
                  </a:cubicBezTo>
                  <a:lnTo>
                    <a:pt x="7416800" y="0"/>
                  </a:lnTo>
                  <a:cubicBezTo>
                    <a:pt x="7416800" y="111760"/>
                    <a:pt x="7506970" y="201930"/>
                    <a:pt x="7618730" y="201930"/>
                  </a:cubicBezTo>
                  <a:lnTo>
                    <a:pt x="7618730" y="490220"/>
                  </a:lnTo>
                  <a:cubicBezTo>
                    <a:pt x="7506970" y="490220"/>
                    <a:pt x="7416800" y="580390"/>
                    <a:pt x="7416800" y="692150"/>
                  </a:cubicBezTo>
                  <a:cubicBezTo>
                    <a:pt x="7416800" y="803910"/>
                    <a:pt x="7506970" y="894080"/>
                    <a:pt x="7618730" y="894080"/>
                  </a:cubicBezTo>
                  <a:lnTo>
                    <a:pt x="7618730" y="1182370"/>
                  </a:lnTo>
                  <a:cubicBezTo>
                    <a:pt x="7506970" y="1182370"/>
                    <a:pt x="7416800" y="1272540"/>
                    <a:pt x="7416800" y="1384300"/>
                  </a:cubicBezTo>
                  <a:cubicBezTo>
                    <a:pt x="7416800" y="1496060"/>
                    <a:pt x="7508240" y="1587500"/>
                    <a:pt x="7620000" y="1587500"/>
                  </a:cubicBezTo>
                  <a:lnTo>
                    <a:pt x="7620000" y="1875790"/>
                  </a:lnTo>
                  <a:cubicBezTo>
                    <a:pt x="7508240" y="1875790"/>
                    <a:pt x="7418070" y="1965960"/>
                    <a:pt x="7418070" y="2077720"/>
                  </a:cubicBezTo>
                  <a:cubicBezTo>
                    <a:pt x="7418070" y="2189480"/>
                    <a:pt x="7508239" y="2279650"/>
                    <a:pt x="7620000" y="2279650"/>
                  </a:cubicBezTo>
                  <a:lnTo>
                    <a:pt x="7620000" y="2567940"/>
                  </a:lnTo>
                  <a:cubicBezTo>
                    <a:pt x="7508240" y="2567940"/>
                    <a:pt x="7418070" y="2658110"/>
                    <a:pt x="7418070" y="2769870"/>
                  </a:cubicBezTo>
                  <a:cubicBezTo>
                    <a:pt x="7418070" y="2881630"/>
                    <a:pt x="7508240" y="2971800"/>
                    <a:pt x="7620000" y="2971800"/>
                  </a:cubicBezTo>
                  <a:lnTo>
                    <a:pt x="7620000" y="3260090"/>
                  </a:lnTo>
                  <a:cubicBezTo>
                    <a:pt x="7508240" y="3260090"/>
                    <a:pt x="7418070" y="3350260"/>
                    <a:pt x="7418070" y="3462020"/>
                  </a:cubicBezTo>
                  <a:lnTo>
                    <a:pt x="7129780" y="3462020"/>
                  </a:lnTo>
                  <a:cubicBezTo>
                    <a:pt x="7129780" y="3350260"/>
                    <a:pt x="7039610" y="3260090"/>
                    <a:pt x="6927849" y="3260090"/>
                  </a:cubicBezTo>
                  <a:cubicBezTo>
                    <a:pt x="6816089" y="3260090"/>
                    <a:pt x="6725919" y="3350260"/>
                    <a:pt x="6725919" y="3462020"/>
                  </a:cubicBezTo>
                  <a:lnTo>
                    <a:pt x="6437629" y="3462020"/>
                  </a:lnTo>
                  <a:cubicBezTo>
                    <a:pt x="6437629" y="3350260"/>
                    <a:pt x="6347459" y="3260090"/>
                    <a:pt x="6235699" y="3260090"/>
                  </a:cubicBezTo>
                  <a:cubicBezTo>
                    <a:pt x="6123939" y="3260090"/>
                    <a:pt x="6033769" y="3350260"/>
                    <a:pt x="6033769" y="3462020"/>
                  </a:cubicBezTo>
                  <a:lnTo>
                    <a:pt x="5745479" y="3462020"/>
                  </a:lnTo>
                  <a:cubicBezTo>
                    <a:pt x="5745479" y="3350260"/>
                    <a:pt x="5655309" y="3260090"/>
                    <a:pt x="5543549" y="3260090"/>
                  </a:cubicBezTo>
                  <a:cubicBezTo>
                    <a:pt x="5431789" y="3260090"/>
                    <a:pt x="5341619" y="3350260"/>
                    <a:pt x="5341619" y="3462020"/>
                  </a:cubicBezTo>
                  <a:lnTo>
                    <a:pt x="5053329" y="3462020"/>
                  </a:lnTo>
                  <a:cubicBezTo>
                    <a:pt x="5053329" y="3350260"/>
                    <a:pt x="4963159" y="3260090"/>
                    <a:pt x="4851399" y="3260090"/>
                  </a:cubicBezTo>
                  <a:cubicBezTo>
                    <a:pt x="4739639" y="3260090"/>
                    <a:pt x="4649469" y="3350260"/>
                    <a:pt x="4649469" y="3462020"/>
                  </a:cubicBezTo>
                  <a:lnTo>
                    <a:pt x="4361179" y="3462020"/>
                  </a:lnTo>
                  <a:cubicBezTo>
                    <a:pt x="4361179" y="3350260"/>
                    <a:pt x="4271009" y="3260090"/>
                    <a:pt x="4159249" y="3260090"/>
                  </a:cubicBezTo>
                  <a:cubicBezTo>
                    <a:pt x="4047489" y="3260090"/>
                    <a:pt x="3957319" y="3350260"/>
                    <a:pt x="3957319" y="3462020"/>
                  </a:cubicBezTo>
                  <a:lnTo>
                    <a:pt x="3669029" y="3462020"/>
                  </a:lnTo>
                  <a:cubicBezTo>
                    <a:pt x="3669029" y="3350260"/>
                    <a:pt x="3578859" y="3260090"/>
                    <a:pt x="3467099" y="3260090"/>
                  </a:cubicBezTo>
                  <a:cubicBezTo>
                    <a:pt x="3355339" y="3260090"/>
                    <a:pt x="3265169" y="3350260"/>
                    <a:pt x="3265169" y="3462020"/>
                  </a:cubicBezTo>
                  <a:lnTo>
                    <a:pt x="2976879" y="3462020"/>
                  </a:lnTo>
                  <a:cubicBezTo>
                    <a:pt x="2976879" y="3350260"/>
                    <a:pt x="2886709" y="3260090"/>
                    <a:pt x="2774949" y="3260090"/>
                  </a:cubicBezTo>
                  <a:cubicBezTo>
                    <a:pt x="2663189" y="3260090"/>
                    <a:pt x="2573019" y="3350260"/>
                    <a:pt x="2573019" y="3462020"/>
                  </a:cubicBezTo>
                  <a:lnTo>
                    <a:pt x="2284729" y="3462020"/>
                  </a:lnTo>
                  <a:cubicBezTo>
                    <a:pt x="2284729" y="3350260"/>
                    <a:pt x="2194559" y="3260090"/>
                    <a:pt x="2082799" y="3260090"/>
                  </a:cubicBezTo>
                  <a:cubicBezTo>
                    <a:pt x="1971039" y="3260090"/>
                    <a:pt x="1880869" y="3350260"/>
                    <a:pt x="1880869" y="3462020"/>
                  </a:cubicBezTo>
                  <a:lnTo>
                    <a:pt x="1587500" y="3462020"/>
                  </a:lnTo>
                  <a:cubicBezTo>
                    <a:pt x="1587500" y="3350260"/>
                    <a:pt x="1497330" y="3260090"/>
                    <a:pt x="1385570" y="3260090"/>
                  </a:cubicBezTo>
                  <a:cubicBezTo>
                    <a:pt x="1273810" y="3260090"/>
                    <a:pt x="1183640" y="3350260"/>
                    <a:pt x="1183640" y="3462020"/>
                  </a:cubicBezTo>
                  <a:lnTo>
                    <a:pt x="895350" y="3462020"/>
                  </a:lnTo>
                  <a:cubicBezTo>
                    <a:pt x="895350" y="3350260"/>
                    <a:pt x="805180" y="3260090"/>
                    <a:pt x="693420" y="3260090"/>
                  </a:cubicBezTo>
                  <a:cubicBezTo>
                    <a:pt x="581660" y="3260090"/>
                    <a:pt x="491490" y="3350260"/>
                    <a:pt x="491490" y="3462020"/>
                  </a:cubicBezTo>
                  <a:lnTo>
                    <a:pt x="201930" y="3462020"/>
                  </a:lnTo>
                  <a:cubicBezTo>
                    <a:pt x="201930" y="3350260"/>
                    <a:pt x="111760" y="3260090"/>
                    <a:pt x="0" y="3260090"/>
                  </a:cubicBezTo>
                  <a:lnTo>
                    <a:pt x="0" y="2971800"/>
                  </a:lnTo>
                  <a:cubicBezTo>
                    <a:pt x="111760" y="2971800"/>
                    <a:pt x="201930" y="2881630"/>
                    <a:pt x="201930" y="2769870"/>
                  </a:cubicBezTo>
                  <a:cubicBezTo>
                    <a:pt x="201930" y="2658110"/>
                    <a:pt x="111760" y="2567940"/>
                    <a:pt x="0" y="2567940"/>
                  </a:cubicBezTo>
                  <a:lnTo>
                    <a:pt x="0" y="2279650"/>
                  </a:lnTo>
                  <a:cubicBezTo>
                    <a:pt x="111760" y="2279650"/>
                    <a:pt x="201930" y="2189480"/>
                    <a:pt x="201930" y="2077720"/>
                  </a:cubicBezTo>
                  <a:cubicBezTo>
                    <a:pt x="201930" y="1965960"/>
                    <a:pt x="111760" y="1875790"/>
                    <a:pt x="0" y="1875790"/>
                  </a:cubicBezTo>
                  <a:lnTo>
                    <a:pt x="0" y="1587500"/>
                  </a:lnTo>
                  <a:cubicBezTo>
                    <a:pt x="111760" y="1587500"/>
                    <a:pt x="201930" y="1497330"/>
                    <a:pt x="201930" y="1385570"/>
                  </a:cubicBezTo>
                  <a:cubicBezTo>
                    <a:pt x="201930" y="1273810"/>
                    <a:pt x="111760" y="1183640"/>
                    <a:pt x="0" y="1183640"/>
                  </a:cubicBezTo>
                  <a:lnTo>
                    <a:pt x="0" y="895350"/>
                  </a:lnTo>
                  <a:cubicBezTo>
                    <a:pt x="111760" y="895350"/>
                    <a:pt x="201930" y="805180"/>
                    <a:pt x="201930" y="693420"/>
                  </a:cubicBezTo>
                  <a:cubicBezTo>
                    <a:pt x="201930" y="581660"/>
                    <a:pt x="111760" y="490220"/>
                    <a:pt x="0" y="490220"/>
                  </a:cubicBezTo>
                  <a:lnTo>
                    <a:pt x="0" y="201930"/>
                  </a:lnTo>
                  <a:cubicBezTo>
                    <a:pt x="111760" y="201930"/>
                    <a:pt x="201930" y="111760"/>
                    <a:pt x="201930" y="0"/>
                  </a:cubicBezTo>
                  <a:close/>
                </a:path>
              </a:pathLst>
            </a:custGeom>
            <a:solidFill>
              <a:srgbClr val="E1A73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70840" y="370840"/>
              <a:ext cx="6878320" cy="2721610"/>
            </a:xfrm>
            <a:custGeom>
              <a:avLst/>
              <a:gdLst/>
              <a:ahLst/>
              <a:cxnLst/>
              <a:rect l="l" t="t" r="r" b="b"/>
              <a:pathLst>
                <a:path w="6878320" h="2721610">
                  <a:moveTo>
                    <a:pt x="0" y="0"/>
                  </a:moveTo>
                  <a:lnTo>
                    <a:pt x="0" y="2721610"/>
                  </a:lnTo>
                  <a:lnTo>
                    <a:pt x="6878320" y="2721610"/>
                  </a:lnTo>
                  <a:lnTo>
                    <a:pt x="6878320" y="0"/>
                  </a:lnTo>
                  <a:lnTo>
                    <a:pt x="0" y="0"/>
                  </a:lnTo>
                  <a:close/>
                  <a:moveTo>
                    <a:pt x="113030" y="2608580"/>
                  </a:moveTo>
                  <a:lnTo>
                    <a:pt x="113030" y="113030"/>
                  </a:lnTo>
                  <a:lnTo>
                    <a:pt x="6765290" y="113030"/>
                  </a:lnTo>
                  <a:lnTo>
                    <a:pt x="6765290" y="2608580"/>
                  </a:lnTo>
                  <a:lnTo>
                    <a:pt x="113030" y="2608580"/>
                  </a:ln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98316">
            <a:off x="586729" y="637919"/>
            <a:ext cx="1285830" cy="15172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1273" flipH="1">
            <a:off x="16234333" y="8171392"/>
            <a:ext cx="1285830" cy="1517204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id="{6357F5F0-A249-8E13-2EEA-2B02654DC105}"/>
              </a:ext>
            </a:extLst>
          </p:cNvPr>
          <p:cNvSpPr/>
          <p:nvPr/>
        </p:nvSpPr>
        <p:spPr>
          <a:xfrm>
            <a:off x="8077200" y="710721"/>
            <a:ext cx="2748480" cy="1371600"/>
          </a:xfrm>
          <a:prstGeom prst="wedgeEllipseCallout">
            <a:avLst/>
          </a:prstGeom>
          <a:solidFill>
            <a:srgbClr val="EC4220"/>
          </a:solidFill>
          <a:ln>
            <a:solidFill>
              <a:srgbClr val="E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9DD7BD7-1AB8-61D6-3461-F451BF52AF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t="40402" r="55448" b="9415"/>
          <a:stretch/>
        </p:blipFill>
        <p:spPr>
          <a:xfrm>
            <a:off x="11339252" y="3296669"/>
            <a:ext cx="6025636" cy="45465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A79B4F1-AC6E-3304-DC54-CDEC9BB325CC}"/>
                  </a:ext>
                </a:extLst>
              </p:cNvPr>
              <p:cNvSpPr txBox="1"/>
              <p:nvPr/>
            </p:nvSpPr>
            <p:spPr>
              <a:xfrm>
                <a:off x="2579726" y="1945261"/>
                <a:ext cx="8467868" cy="6984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148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h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cách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𝑘𝑚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0&lt;</m:t>
                    </m:r>
                    <m:r>
                      <a:rPr lang="fr-FR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&lt;7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𝑀𝐶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=7−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𝑘𝑚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Theo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lý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Py-ta-go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𝐴𝑀</m:t>
                      </m:r>
                      <m:r>
                        <a:rPr lang="fr-FR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𝐵𝑀</m:t>
                              </m:r>
                            </m:e>
                            <m:sup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𝑘𝑚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A79B4F1-AC6E-3304-DC54-CDEC9BB32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26" y="1945261"/>
                <a:ext cx="8467868" cy="6984733"/>
              </a:xfrm>
              <a:prstGeom prst="rect">
                <a:avLst/>
              </a:prstGeom>
              <a:blipFill>
                <a:blip r:embed="rId6"/>
                <a:stretch>
                  <a:fillRect l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3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485804" y="2477479"/>
            <a:ext cx="5546993" cy="14352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58749">
            <a:off x="36603" y="-381074"/>
            <a:ext cx="2269817" cy="485522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58024" y="8185382"/>
            <a:ext cx="5546993" cy="14352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E1FB211-EA2D-7291-5EB2-5A4290BD5FFE}"/>
                  </a:ext>
                </a:extLst>
              </p:cNvPr>
              <p:cNvSpPr txBox="1"/>
              <p:nvPr/>
            </p:nvSpPr>
            <p:spPr>
              <a:xfrm>
                <a:off x="3581400" y="800100"/>
                <a:ext cx="12242446" cy="834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Theo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bài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ra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trình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7−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h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5.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16+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+16≥0⟺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luôn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vế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25.(16+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)=9</m:t>
                    </m:r>
                    <m:r>
                      <a:rPr lang="fr-FR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fr-FR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+96</m:t>
                    </m:r>
                    <m:r>
                      <a:rPr lang="fr-FR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+256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sSup>
                      <m:sSupPr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−96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+144=0⇔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d>
                      <m:dPr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𝑇𝑀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cách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3 </m:t>
                    </m:r>
                    <m:r>
                      <a:rPr lang="fr-FR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E1FB211-EA2D-7291-5EB2-5A4290BD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800100"/>
                <a:ext cx="12242446" cy="8347285"/>
              </a:xfrm>
              <a:prstGeom prst="rect">
                <a:avLst/>
              </a:prstGeom>
              <a:blipFill>
                <a:blip r:embed="rId6"/>
                <a:stretch>
                  <a:fillRect l="-1793" b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73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35710" y="7662684"/>
            <a:ext cx="2252290" cy="2377658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662122E2-9F30-6CDD-F541-304FDBEB3EEE}"/>
              </a:ext>
            </a:extLst>
          </p:cNvPr>
          <p:cNvGrpSpPr/>
          <p:nvPr/>
        </p:nvGrpSpPr>
        <p:grpSpPr>
          <a:xfrm>
            <a:off x="4386632" y="647700"/>
            <a:ext cx="9514731" cy="2387584"/>
            <a:chOff x="0" y="0"/>
            <a:chExt cx="6226810" cy="184531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32958D2-41AF-1C43-C7E7-5F6FC2EADE28}"/>
                </a:ext>
              </a:extLst>
            </p:cNvPr>
            <p:cNvSpPr/>
            <p:nvPr/>
          </p:nvSpPr>
          <p:spPr>
            <a:xfrm>
              <a:off x="0" y="-123190"/>
              <a:ext cx="6226810" cy="2091690"/>
            </a:xfrm>
            <a:custGeom>
              <a:avLst/>
              <a:gdLst/>
              <a:ahLst/>
              <a:cxnLst/>
              <a:rect l="l" t="t" r="r" b="b"/>
              <a:pathLst>
                <a:path w="6226810" h="2091690">
                  <a:moveTo>
                    <a:pt x="6226810" y="574040"/>
                  </a:moveTo>
                  <a:lnTo>
                    <a:pt x="0" y="574040"/>
                  </a:lnTo>
                  <a:lnTo>
                    <a:pt x="0" y="1525270"/>
                  </a:lnTo>
                  <a:lnTo>
                    <a:pt x="6226810" y="1525270"/>
                  </a:lnTo>
                  <a:lnTo>
                    <a:pt x="6226810" y="574040"/>
                  </a:lnTo>
                  <a:close/>
                  <a:moveTo>
                    <a:pt x="0" y="1525270"/>
                  </a:moveTo>
                  <a:lnTo>
                    <a:pt x="0" y="1601470"/>
                  </a:lnTo>
                  <a:cubicBezTo>
                    <a:pt x="2360930" y="2091690"/>
                    <a:pt x="3865880" y="2091690"/>
                    <a:pt x="6226810" y="1601470"/>
                  </a:cubicBezTo>
                  <a:lnTo>
                    <a:pt x="6226810" y="1525270"/>
                  </a:lnTo>
                  <a:lnTo>
                    <a:pt x="0" y="1525270"/>
                  </a:lnTo>
                  <a:close/>
                  <a:moveTo>
                    <a:pt x="6226810" y="490220"/>
                  </a:moveTo>
                  <a:cubicBezTo>
                    <a:pt x="3865880" y="0"/>
                    <a:pt x="2360930" y="0"/>
                    <a:pt x="0" y="490220"/>
                  </a:cubicBezTo>
                  <a:lnTo>
                    <a:pt x="0" y="574040"/>
                  </a:lnTo>
                  <a:lnTo>
                    <a:pt x="6226810" y="574040"/>
                  </a:lnTo>
                  <a:cubicBezTo>
                    <a:pt x="6226810" y="574040"/>
                    <a:pt x="6226810" y="490220"/>
                    <a:pt x="6226810" y="490220"/>
                  </a:cubicBezTo>
                  <a:close/>
                </a:path>
              </a:pathLst>
            </a:custGeom>
            <a:solidFill>
              <a:srgbClr val="763C00"/>
            </a:solidFill>
          </p:spPr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5B822DD-5F0A-8610-7886-7F35F54088D8}"/>
              </a:ext>
            </a:extLst>
          </p:cNvPr>
          <p:cNvSpPr txBox="1"/>
          <p:nvPr/>
        </p:nvSpPr>
        <p:spPr>
          <a:xfrm>
            <a:off x="4648197" y="1287494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D56EAF5-9121-AA5E-4528-8B8B224FA4CD}"/>
              </a:ext>
            </a:extLst>
          </p:cNvPr>
          <p:cNvSpPr txBox="1"/>
          <p:nvPr/>
        </p:nvSpPr>
        <p:spPr>
          <a:xfrm>
            <a:off x="1066800" y="6362700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A1BDC8A-9630-7EA8-00A1-CF204B5A8248}"/>
              </a:ext>
            </a:extLst>
          </p:cNvPr>
          <p:cNvSpPr txBox="1"/>
          <p:nvPr/>
        </p:nvSpPr>
        <p:spPr>
          <a:xfrm>
            <a:off x="6362700" y="6362700"/>
            <a:ext cx="4572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78C0C5A-8D99-640F-491F-FB9A42E33592}"/>
              </a:ext>
            </a:extLst>
          </p:cNvPr>
          <p:cNvSpPr txBox="1"/>
          <p:nvPr/>
        </p:nvSpPr>
        <p:spPr>
          <a:xfrm>
            <a:off x="11734800" y="6362700"/>
            <a:ext cx="51816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cuối chương III</a:t>
            </a:r>
            <a:r>
              <a:rPr lang="pt-B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Đồ họa 21" descr="Clipboard outline">
            <a:extLst>
              <a:ext uri="{FF2B5EF4-FFF2-40B4-BE49-F238E27FC236}">
                <a16:creationId xmlns:a16="http://schemas.microsoft.com/office/drawing/2014/main" id="{03182586-0EB2-E863-C285-5DCB14C2A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4550" y="4057649"/>
            <a:ext cx="2171700" cy="2171700"/>
          </a:xfrm>
          <a:prstGeom prst="rect">
            <a:avLst/>
          </a:prstGeom>
        </p:spPr>
      </p:pic>
      <p:pic>
        <p:nvPicPr>
          <p:cNvPr id="23" name="Đồ họa 22" descr="Clipboard outline">
            <a:extLst>
              <a:ext uri="{FF2B5EF4-FFF2-40B4-BE49-F238E27FC236}">
                <a16:creationId xmlns:a16="http://schemas.microsoft.com/office/drawing/2014/main" id="{F5CE2FCC-53F6-6916-0500-208CED9B1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2850" y="4191000"/>
            <a:ext cx="2171700" cy="2171700"/>
          </a:xfrm>
          <a:prstGeom prst="rect">
            <a:avLst/>
          </a:prstGeom>
        </p:spPr>
      </p:pic>
      <p:pic>
        <p:nvPicPr>
          <p:cNvPr id="24" name="Đồ họa 23" descr="Clipboard outline">
            <a:extLst>
              <a:ext uri="{FF2B5EF4-FFF2-40B4-BE49-F238E27FC236}">
                <a16:creationId xmlns:a16="http://schemas.microsoft.com/office/drawing/2014/main" id="{93A79C69-88BF-6235-D61F-71495A305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54050" y="4191000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6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1489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63079" y="77788"/>
            <a:ext cx="417216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0092" y="4037012"/>
            <a:ext cx="4172167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" y="1940923"/>
            <a:ext cx="18288000" cy="6016625"/>
            <a:chOff x="0" y="0"/>
            <a:chExt cx="6255759" cy="10041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55759" cy="1004123"/>
            </a:xfrm>
            <a:custGeom>
              <a:avLst/>
              <a:gdLst/>
              <a:ahLst/>
              <a:cxnLst/>
              <a:rect l="l" t="t" r="r" b="b"/>
              <a:pathLst>
                <a:path w="6255759" h="1004123">
                  <a:moveTo>
                    <a:pt x="0" y="0"/>
                  </a:moveTo>
                  <a:lnTo>
                    <a:pt x="6255759" y="0"/>
                  </a:lnTo>
                  <a:lnTo>
                    <a:pt x="6255759" y="1004123"/>
                  </a:lnTo>
                  <a:lnTo>
                    <a:pt x="0" y="1004123"/>
                  </a:lnTo>
                  <a:close/>
                </a:path>
              </a:pathLst>
            </a:custGeom>
            <a:solidFill>
              <a:srgbClr val="763C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833167">
            <a:off x="13795425" y="-549267"/>
            <a:ext cx="2783101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79740">
            <a:off x="1339060" y="6557343"/>
            <a:ext cx="2783101" cy="41148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5779B9B-7818-C8C8-0977-D6ED4DCD9239}"/>
              </a:ext>
            </a:extLst>
          </p:cNvPr>
          <p:cNvSpPr txBox="1"/>
          <p:nvPr/>
        </p:nvSpPr>
        <p:spPr>
          <a:xfrm>
            <a:off x="3151766" y="3111152"/>
            <a:ext cx="11984467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60931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341212">
            <a:off x="391039" y="6587407"/>
            <a:ext cx="3306959" cy="366930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2329826">
            <a:off x="14736011" y="1208349"/>
            <a:ext cx="2787509" cy="1266458"/>
            <a:chOff x="0" y="0"/>
            <a:chExt cx="7620000" cy="34620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20000" cy="3462020"/>
            </a:xfrm>
            <a:custGeom>
              <a:avLst/>
              <a:gdLst/>
              <a:ahLst/>
              <a:cxnLst/>
              <a:rect l="l" t="t" r="r" b="b"/>
              <a:pathLst>
                <a:path w="7620000" h="3462020">
                  <a:moveTo>
                    <a:pt x="388620" y="388620"/>
                  </a:moveTo>
                  <a:lnTo>
                    <a:pt x="388620" y="3074670"/>
                  </a:lnTo>
                  <a:lnTo>
                    <a:pt x="7231380" y="3074670"/>
                  </a:lnTo>
                  <a:lnTo>
                    <a:pt x="7231380" y="388620"/>
                  </a:lnTo>
                  <a:lnTo>
                    <a:pt x="388620" y="388620"/>
                  </a:lnTo>
                  <a:close/>
                  <a:moveTo>
                    <a:pt x="201930" y="0"/>
                  </a:moveTo>
                  <a:lnTo>
                    <a:pt x="490220" y="0"/>
                  </a:lnTo>
                  <a:cubicBezTo>
                    <a:pt x="490220" y="111760"/>
                    <a:pt x="580390" y="201930"/>
                    <a:pt x="692150" y="201930"/>
                  </a:cubicBezTo>
                  <a:cubicBezTo>
                    <a:pt x="803910" y="201930"/>
                    <a:pt x="895350" y="111760"/>
                    <a:pt x="895350" y="0"/>
                  </a:cubicBezTo>
                  <a:lnTo>
                    <a:pt x="1183640" y="0"/>
                  </a:lnTo>
                  <a:cubicBezTo>
                    <a:pt x="1183640" y="111760"/>
                    <a:pt x="1273810" y="201930"/>
                    <a:pt x="1385570" y="201930"/>
                  </a:cubicBezTo>
                  <a:cubicBezTo>
                    <a:pt x="1497330" y="201930"/>
                    <a:pt x="1587500" y="111760"/>
                    <a:pt x="1587500" y="0"/>
                  </a:cubicBezTo>
                  <a:lnTo>
                    <a:pt x="1875790" y="0"/>
                  </a:lnTo>
                  <a:cubicBezTo>
                    <a:pt x="1875790" y="111760"/>
                    <a:pt x="1965960" y="201930"/>
                    <a:pt x="2077720" y="201930"/>
                  </a:cubicBezTo>
                  <a:cubicBezTo>
                    <a:pt x="2189480" y="201930"/>
                    <a:pt x="2279650" y="111760"/>
                    <a:pt x="2279650" y="0"/>
                  </a:cubicBezTo>
                  <a:lnTo>
                    <a:pt x="2567940" y="0"/>
                  </a:lnTo>
                  <a:cubicBezTo>
                    <a:pt x="2567940" y="111760"/>
                    <a:pt x="2658110" y="201930"/>
                    <a:pt x="2769870" y="201930"/>
                  </a:cubicBezTo>
                  <a:cubicBezTo>
                    <a:pt x="2881630" y="201930"/>
                    <a:pt x="2973070" y="111760"/>
                    <a:pt x="2973070" y="0"/>
                  </a:cubicBezTo>
                  <a:lnTo>
                    <a:pt x="3261360" y="0"/>
                  </a:lnTo>
                  <a:cubicBezTo>
                    <a:pt x="3261360" y="111760"/>
                    <a:pt x="3351530" y="201930"/>
                    <a:pt x="3463290" y="201930"/>
                  </a:cubicBezTo>
                  <a:cubicBezTo>
                    <a:pt x="3575050" y="201930"/>
                    <a:pt x="3665220" y="111760"/>
                    <a:pt x="3665220" y="0"/>
                  </a:cubicBezTo>
                  <a:lnTo>
                    <a:pt x="3953510" y="0"/>
                  </a:lnTo>
                  <a:cubicBezTo>
                    <a:pt x="3953510" y="111760"/>
                    <a:pt x="4043680" y="201930"/>
                    <a:pt x="4155440" y="201930"/>
                  </a:cubicBezTo>
                  <a:cubicBezTo>
                    <a:pt x="4267200" y="201930"/>
                    <a:pt x="4357370" y="111760"/>
                    <a:pt x="4357370" y="0"/>
                  </a:cubicBezTo>
                  <a:lnTo>
                    <a:pt x="4645660" y="0"/>
                  </a:lnTo>
                  <a:cubicBezTo>
                    <a:pt x="4645660" y="111760"/>
                    <a:pt x="4735830" y="201930"/>
                    <a:pt x="4847590" y="201930"/>
                  </a:cubicBezTo>
                  <a:cubicBezTo>
                    <a:pt x="4959350" y="201930"/>
                    <a:pt x="5049520" y="111760"/>
                    <a:pt x="5049520" y="0"/>
                  </a:cubicBezTo>
                  <a:lnTo>
                    <a:pt x="5337810" y="0"/>
                  </a:lnTo>
                  <a:cubicBezTo>
                    <a:pt x="5337810" y="111760"/>
                    <a:pt x="5427980" y="201930"/>
                    <a:pt x="5539740" y="201930"/>
                  </a:cubicBezTo>
                  <a:cubicBezTo>
                    <a:pt x="5651500" y="201930"/>
                    <a:pt x="5741670" y="111760"/>
                    <a:pt x="5741670" y="0"/>
                  </a:cubicBezTo>
                  <a:lnTo>
                    <a:pt x="6032500" y="0"/>
                  </a:lnTo>
                  <a:cubicBezTo>
                    <a:pt x="6032500" y="111760"/>
                    <a:pt x="6122670" y="201930"/>
                    <a:pt x="6234430" y="201930"/>
                  </a:cubicBezTo>
                  <a:cubicBezTo>
                    <a:pt x="6346190" y="201930"/>
                    <a:pt x="6436360" y="111760"/>
                    <a:pt x="6436360" y="0"/>
                  </a:cubicBezTo>
                  <a:lnTo>
                    <a:pt x="6724650" y="0"/>
                  </a:lnTo>
                  <a:cubicBezTo>
                    <a:pt x="6724650" y="111760"/>
                    <a:pt x="6814820" y="201930"/>
                    <a:pt x="6926580" y="201930"/>
                  </a:cubicBezTo>
                  <a:cubicBezTo>
                    <a:pt x="7038341" y="201930"/>
                    <a:pt x="7128510" y="111760"/>
                    <a:pt x="7128510" y="0"/>
                  </a:cubicBezTo>
                  <a:lnTo>
                    <a:pt x="7416800" y="0"/>
                  </a:lnTo>
                  <a:cubicBezTo>
                    <a:pt x="7416800" y="111760"/>
                    <a:pt x="7506970" y="201930"/>
                    <a:pt x="7618730" y="201930"/>
                  </a:cubicBezTo>
                  <a:lnTo>
                    <a:pt x="7618730" y="490220"/>
                  </a:lnTo>
                  <a:cubicBezTo>
                    <a:pt x="7506970" y="490220"/>
                    <a:pt x="7416800" y="580390"/>
                    <a:pt x="7416800" y="692150"/>
                  </a:cubicBezTo>
                  <a:cubicBezTo>
                    <a:pt x="7416800" y="803910"/>
                    <a:pt x="7506970" y="894080"/>
                    <a:pt x="7618730" y="894080"/>
                  </a:cubicBezTo>
                  <a:lnTo>
                    <a:pt x="7618730" y="1182370"/>
                  </a:lnTo>
                  <a:cubicBezTo>
                    <a:pt x="7506970" y="1182370"/>
                    <a:pt x="7416800" y="1272540"/>
                    <a:pt x="7416800" y="1384300"/>
                  </a:cubicBezTo>
                  <a:cubicBezTo>
                    <a:pt x="7416800" y="1496060"/>
                    <a:pt x="7508240" y="1587500"/>
                    <a:pt x="7620000" y="1587500"/>
                  </a:cubicBezTo>
                  <a:lnTo>
                    <a:pt x="7620000" y="1875790"/>
                  </a:lnTo>
                  <a:cubicBezTo>
                    <a:pt x="7508240" y="1875790"/>
                    <a:pt x="7418070" y="1965960"/>
                    <a:pt x="7418070" y="2077720"/>
                  </a:cubicBezTo>
                  <a:cubicBezTo>
                    <a:pt x="7418070" y="2189480"/>
                    <a:pt x="7508239" y="2279650"/>
                    <a:pt x="7620000" y="2279650"/>
                  </a:cubicBezTo>
                  <a:lnTo>
                    <a:pt x="7620000" y="2567940"/>
                  </a:lnTo>
                  <a:cubicBezTo>
                    <a:pt x="7508240" y="2567940"/>
                    <a:pt x="7418070" y="2658110"/>
                    <a:pt x="7418070" y="2769870"/>
                  </a:cubicBezTo>
                  <a:cubicBezTo>
                    <a:pt x="7418070" y="2881630"/>
                    <a:pt x="7508240" y="2971800"/>
                    <a:pt x="7620000" y="2971800"/>
                  </a:cubicBezTo>
                  <a:lnTo>
                    <a:pt x="7620000" y="3260090"/>
                  </a:lnTo>
                  <a:cubicBezTo>
                    <a:pt x="7508240" y="3260090"/>
                    <a:pt x="7418070" y="3350260"/>
                    <a:pt x="7418070" y="3462020"/>
                  </a:cubicBezTo>
                  <a:lnTo>
                    <a:pt x="7129780" y="3462020"/>
                  </a:lnTo>
                  <a:cubicBezTo>
                    <a:pt x="7129780" y="3350260"/>
                    <a:pt x="7039610" y="3260090"/>
                    <a:pt x="6927849" y="3260090"/>
                  </a:cubicBezTo>
                  <a:cubicBezTo>
                    <a:pt x="6816089" y="3260090"/>
                    <a:pt x="6725919" y="3350260"/>
                    <a:pt x="6725919" y="3462020"/>
                  </a:cubicBezTo>
                  <a:lnTo>
                    <a:pt x="6437629" y="3462020"/>
                  </a:lnTo>
                  <a:cubicBezTo>
                    <a:pt x="6437629" y="3350260"/>
                    <a:pt x="6347459" y="3260090"/>
                    <a:pt x="6235699" y="3260090"/>
                  </a:cubicBezTo>
                  <a:cubicBezTo>
                    <a:pt x="6123939" y="3260090"/>
                    <a:pt x="6033769" y="3350260"/>
                    <a:pt x="6033769" y="3462020"/>
                  </a:cubicBezTo>
                  <a:lnTo>
                    <a:pt x="5745479" y="3462020"/>
                  </a:lnTo>
                  <a:cubicBezTo>
                    <a:pt x="5745479" y="3350260"/>
                    <a:pt x="5655309" y="3260090"/>
                    <a:pt x="5543549" y="3260090"/>
                  </a:cubicBezTo>
                  <a:cubicBezTo>
                    <a:pt x="5431789" y="3260090"/>
                    <a:pt x="5341619" y="3350260"/>
                    <a:pt x="5341619" y="3462020"/>
                  </a:cubicBezTo>
                  <a:lnTo>
                    <a:pt x="5053329" y="3462020"/>
                  </a:lnTo>
                  <a:cubicBezTo>
                    <a:pt x="5053329" y="3350260"/>
                    <a:pt x="4963159" y="3260090"/>
                    <a:pt x="4851399" y="3260090"/>
                  </a:cubicBezTo>
                  <a:cubicBezTo>
                    <a:pt x="4739639" y="3260090"/>
                    <a:pt x="4649469" y="3350260"/>
                    <a:pt x="4649469" y="3462020"/>
                  </a:cubicBezTo>
                  <a:lnTo>
                    <a:pt x="4361179" y="3462020"/>
                  </a:lnTo>
                  <a:cubicBezTo>
                    <a:pt x="4361179" y="3350260"/>
                    <a:pt x="4271009" y="3260090"/>
                    <a:pt x="4159249" y="3260090"/>
                  </a:cubicBezTo>
                  <a:cubicBezTo>
                    <a:pt x="4047489" y="3260090"/>
                    <a:pt x="3957319" y="3350260"/>
                    <a:pt x="3957319" y="3462020"/>
                  </a:cubicBezTo>
                  <a:lnTo>
                    <a:pt x="3669029" y="3462020"/>
                  </a:lnTo>
                  <a:cubicBezTo>
                    <a:pt x="3669029" y="3350260"/>
                    <a:pt x="3578859" y="3260090"/>
                    <a:pt x="3467099" y="3260090"/>
                  </a:cubicBezTo>
                  <a:cubicBezTo>
                    <a:pt x="3355339" y="3260090"/>
                    <a:pt x="3265169" y="3350260"/>
                    <a:pt x="3265169" y="3462020"/>
                  </a:cubicBezTo>
                  <a:lnTo>
                    <a:pt x="2976879" y="3462020"/>
                  </a:lnTo>
                  <a:cubicBezTo>
                    <a:pt x="2976879" y="3350260"/>
                    <a:pt x="2886709" y="3260090"/>
                    <a:pt x="2774949" y="3260090"/>
                  </a:cubicBezTo>
                  <a:cubicBezTo>
                    <a:pt x="2663189" y="3260090"/>
                    <a:pt x="2573019" y="3350260"/>
                    <a:pt x="2573019" y="3462020"/>
                  </a:cubicBezTo>
                  <a:lnTo>
                    <a:pt x="2284729" y="3462020"/>
                  </a:lnTo>
                  <a:cubicBezTo>
                    <a:pt x="2284729" y="3350260"/>
                    <a:pt x="2194559" y="3260090"/>
                    <a:pt x="2082799" y="3260090"/>
                  </a:cubicBezTo>
                  <a:cubicBezTo>
                    <a:pt x="1971039" y="3260090"/>
                    <a:pt x="1880869" y="3350260"/>
                    <a:pt x="1880869" y="3462020"/>
                  </a:cubicBezTo>
                  <a:lnTo>
                    <a:pt x="1587500" y="3462020"/>
                  </a:lnTo>
                  <a:cubicBezTo>
                    <a:pt x="1587500" y="3350260"/>
                    <a:pt x="1497330" y="3260090"/>
                    <a:pt x="1385570" y="3260090"/>
                  </a:cubicBezTo>
                  <a:cubicBezTo>
                    <a:pt x="1273810" y="3260090"/>
                    <a:pt x="1183640" y="3350260"/>
                    <a:pt x="1183640" y="3462020"/>
                  </a:cubicBezTo>
                  <a:lnTo>
                    <a:pt x="895350" y="3462020"/>
                  </a:lnTo>
                  <a:cubicBezTo>
                    <a:pt x="895350" y="3350260"/>
                    <a:pt x="805180" y="3260090"/>
                    <a:pt x="693420" y="3260090"/>
                  </a:cubicBezTo>
                  <a:cubicBezTo>
                    <a:pt x="581660" y="3260090"/>
                    <a:pt x="491490" y="3350260"/>
                    <a:pt x="491490" y="3462020"/>
                  </a:cubicBezTo>
                  <a:lnTo>
                    <a:pt x="201930" y="3462020"/>
                  </a:lnTo>
                  <a:cubicBezTo>
                    <a:pt x="201930" y="3350260"/>
                    <a:pt x="111760" y="3260090"/>
                    <a:pt x="0" y="3260090"/>
                  </a:cubicBezTo>
                  <a:lnTo>
                    <a:pt x="0" y="2971800"/>
                  </a:lnTo>
                  <a:cubicBezTo>
                    <a:pt x="111760" y="2971800"/>
                    <a:pt x="201930" y="2881630"/>
                    <a:pt x="201930" y="2769870"/>
                  </a:cubicBezTo>
                  <a:cubicBezTo>
                    <a:pt x="201930" y="2658110"/>
                    <a:pt x="111760" y="2567940"/>
                    <a:pt x="0" y="2567940"/>
                  </a:cubicBezTo>
                  <a:lnTo>
                    <a:pt x="0" y="2279650"/>
                  </a:lnTo>
                  <a:cubicBezTo>
                    <a:pt x="111760" y="2279650"/>
                    <a:pt x="201930" y="2189480"/>
                    <a:pt x="201930" y="2077720"/>
                  </a:cubicBezTo>
                  <a:cubicBezTo>
                    <a:pt x="201930" y="1965960"/>
                    <a:pt x="111760" y="1875790"/>
                    <a:pt x="0" y="1875790"/>
                  </a:cubicBezTo>
                  <a:lnTo>
                    <a:pt x="0" y="1587500"/>
                  </a:lnTo>
                  <a:cubicBezTo>
                    <a:pt x="111760" y="1587500"/>
                    <a:pt x="201930" y="1497330"/>
                    <a:pt x="201930" y="1385570"/>
                  </a:cubicBezTo>
                  <a:cubicBezTo>
                    <a:pt x="201930" y="1273810"/>
                    <a:pt x="111760" y="1183640"/>
                    <a:pt x="0" y="1183640"/>
                  </a:cubicBezTo>
                  <a:lnTo>
                    <a:pt x="0" y="895350"/>
                  </a:lnTo>
                  <a:cubicBezTo>
                    <a:pt x="111760" y="895350"/>
                    <a:pt x="201930" y="805180"/>
                    <a:pt x="201930" y="693420"/>
                  </a:cubicBezTo>
                  <a:cubicBezTo>
                    <a:pt x="201930" y="581660"/>
                    <a:pt x="111760" y="490220"/>
                    <a:pt x="0" y="490220"/>
                  </a:cubicBezTo>
                  <a:lnTo>
                    <a:pt x="0" y="201930"/>
                  </a:lnTo>
                  <a:cubicBezTo>
                    <a:pt x="111760" y="201930"/>
                    <a:pt x="201930" y="111760"/>
                    <a:pt x="201930" y="0"/>
                  </a:cubicBezTo>
                  <a:close/>
                </a:path>
              </a:pathLst>
            </a:custGeom>
            <a:solidFill>
              <a:srgbClr val="E1A73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70840" y="370840"/>
              <a:ext cx="6878320" cy="2721610"/>
            </a:xfrm>
            <a:custGeom>
              <a:avLst/>
              <a:gdLst/>
              <a:ahLst/>
              <a:cxnLst/>
              <a:rect l="l" t="t" r="r" b="b"/>
              <a:pathLst>
                <a:path w="6878320" h="2721610">
                  <a:moveTo>
                    <a:pt x="0" y="0"/>
                  </a:moveTo>
                  <a:lnTo>
                    <a:pt x="0" y="2721610"/>
                  </a:lnTo>
                  <a:lnTo>
                    <a:pt x="6878320" y="2721610"/>
                  </a:lnTo>
                  <a:lnTo>
                    <a:pt x="6878320" y="0"/>
                  </a:lnTo>
                  <a:lnTo>
                    <a:pt x="0" y="0"/>
                  </a:lnTo>
                  <a:close/>
                  <a:moveTo>
                    <a:pt x="113030" y="2608580"/>
                  </a:moveTo>
                  <a:lnTo>
                    <a:pt x="113030" y="113030"/>
                  </a:lnTo>
                  <a:lnTo>
                    <a:pt x="6765290" y="113030"/>
                  </a:lnTo>
                  <a:lnTo>
                    <a:pt x="6765290" y="2608580"/>
                  </a:lnTo>
                  <a:lnTo>
                    <a:pt x="113030" y="2608580"/>
                  </a:ln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98316">
            <a:off x="508759" y="515841"/>
            <a:ext cx="1285830" cy="15172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1273" flipH="1">
            <a:off x="16282425" y="8227956"/>
            <a:ext cx="1285830" cy="151720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6BC407F-BF7E-4171-FCC1-6A3A5B59CFEB}"/>
              </a:ext>
            </a:extLst>
          </p:cNvPr>
          <p:cNvSpPr txBox="1"/>
          <p:nvPr/>
        </p:nvSpPr>
        <p:spPr>
          <a:xfrm>
            <a:off x="2029728" y="1864940"/>
            <a:ext cx="1416971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5: HAI DẠNG PHƯƠNG TRÌNH QUY VỀ PHƯƠNG TRÌNH BẬC HAI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485804" y="2477479"/>
            <a:ext cx="5546993" cy="14352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58749">
            <a:off x="36603" y="-381074"/>
            <a:ext cx="2269817" cy="4855224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32E25DF6-0690-6FBC-71BE-6156092E6E13}"/>
              </a:ext>
            </a:extLst>
          </p:cNvPr>
          <p:cNvGrpSpPr/>
          <p:nvPr/>
        </p:nvGrpSpPr>
        <p:grpSpPr>
          <a:xfrm>
            <a:off x="3467691" y="3916820"/>
            <a:ext cx="1517792" cy="1517792"/>
            <a:chOff x="3464113" y="3264327"/>
            <a:chExt cx="1517792" cy="1517792"/>
          </a:xfrm>
        </p:grpSpPr>
        <p:grpSp>
          <p:nvGrpSpPr>
            <p:cNvPr id="4" name="Group 4"/>
            <p:cNvGrpSpPr/>
            <p:nvPr/>
          </p:nvGrpSpPr>
          <p:grpSpPr>
            <a:xfrm>
              <a:off x="3464113" y="3264327"/>
              <a:ext cx="1517792" cy="1517792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1A730">
                  <a:alpha val="49804"/>
                </a:srgbClr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552025" y="3700752"/>
              <a:ext cx="1337678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5400" b="1" dirty="0">
                  <a:solidFill>
                    <a:srgbClr val="763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80F28B75-0CB0-286C-1A78-D9D26CE97BA7}"/>
              </a:ext>
            </a:extLst>
          </p:cNvPr>
          <p:cNvGrpSpPr/>
          <p:nvPr/>
        </p:nvGrpSpPr>
        <p:grpSpPr>
          <a:xfrm>
            <a:off x="3555603" y="6824465"/>
            <a:ext cx="1517792" cy="1517792"/>
            <a:chOff x="8370839" y="3264327"/>
            <a:chExt cx="1517792" cy="1517792"/>
          </a:xfrm>
        </p:grpSpPr>
        <p:grpSp>
          <p:nvGrpSpPr>
            <p:cNvPr id="8" name="Group 8"/>
            <p:cNvGrpSpPr/>
            <p:nvPr/>
          </p:nvGrpSpPr>
          <p:grpSpPr>
            <a:xfrm>
              <a:off x="8370839" y="3264327"/>
              <a:ext cx="1517792" cy="1517792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1A730">
                  <a:alpha val="49804"/>
                </a:srgbClr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8388487" y="3662950"/>
              <a:ext cx="148249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5400" b="1" dirty="0">
                  <a:solidFill>
                    <a:srgbClr val="763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58024" y="8185382"/>
            <a:ext cx="5546993" cy="1435284"/>
          </a:xfrm>
          <a:prstGeom prst="rect">
            <a:avLst/>
          </a:prstGeom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4E674FF3-1EAB-DF83-E422-666B8E793D65}"/>
              </a:ext>
            </a:extLst>
          </p:cNvPr>
          <p:cNvGrpSpPr/>
          <p:nvPr/>
        </p:nvGrpSpPr>
        <p:grpSpPr>
          <a:xfrm>
            <a:off x="4034209" y="573397"/>
            <a:ext cx="10219578" cy="2387584"/>
            <a:chOff x="0" y="0"/>
            <a:chExt cx="6226810" cy="1845310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19695E4-D2CC-42B1-526F-6E27F470CDDA}"/>
                </a:ext>
              </a:extLst>
            </p:cNvPr>
            <p:cNvSpPr/>
            <p:nvPr/>
          </p:nvSpPr>
          <p:spPr>
            <a:xfrm>
              <a:off x="0" y="-123190"/>
              <a:ext cx="6226810" cy="2091690"/>
            </a:xfrm>
            <a:custGeom>
              <a:avLst/>
              <a:gdLst/>
              <a:ahLst/>
              <a:cxnLst/>
              <a:rect l="l" t="t" r="r" b="b"/>
              <a:pathLst>
                <a:path w="6226810" h="2091690">
                  <a:moveTo>
                    <a:pt x="6226810" y="574040"/>
                  </a:moveTo>
                  <a:lnTo>
                    <a:pt x="0" y="574040"/>
                  </a:lnTo>
                  <a:lnTo>
                    <a:pt x="0" y="1525270"/>
                  </a:lnTo>
                  <a:lnTo>
                    <a:pt x="6226810" y="1525270"/>
                  </a:lnTo>
                  <a:lnTo>
                    <a:pt x="6226810" y="574040"/>
                  </a:lnTo>
                  <a:close/>
                  <a:moveTo>
                    <a:pt x="0" y="1525270"/>
                  </a:moveTo>
                  <a:lnTo>
                    <a:pt x="0" y="1601470"/>
                  </a:lnTo>
                  <a:cubicBezTo>
                    <a:pt x="2360930" y="2091690"/>
                    <a:pt x="3865880" y="2091690"/>
                    <a:pt x="6226810" y="1601470"/>
                  </a:cubicBezTo>
                  <a:lnTo>
                    <a:pt x="6226810" y="1525270"/>
                  </a:lnTo>
                  <a:lnTo>
                    <a:pt x="0" y="1525270"/>
                  </a:lnTo>
                  <a:close/>
                  <a:moveTo>
                    <a:pt x="6226810" y="490220"/>
                  </a:moveTo>
                  <a:cubicBezTo>
                    <a:pt x="3865880" y="0"/>
                    <a:pt x="2360930" y="0"/>
                    <a:pt x="0" y="490220"/>
                  </a:cubicBezTo>
                  <a:lnTo>
                    <a:pt x="0" y="574040"/>
                  </a:lnTo>
                  <a:lnTo>
                    <a:pt x="6226810" y="574040"/>
                  </a:lnTo>
                  <a:cubicBezTo>
                    <a:pt x="6226810" y="574040"/>
                    <a:pt x="6226810" y="490220"/>
                    <a:pt x="6226810" y="490220"/>
                  </a:cubicBezTo>
                  <a:close/>
                </a:path>
              </a:pathLst>
            </a:custGeom>
            <a:solidFill>
              <a:srgbClr val="763C00"/>
            </a:solidFill>
          </p:spPr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9B3817E-C9BB-07C2-0D3D-3B10206C12F0}"/>
              </a:ext>
            </a:extLst>
          </p:cNvPr>
          <p:cNvSpPr txBox="1"/>
          <p:nvPr/>
        </p:nvSpPr>
        <p:spPr>
          <a:xfrm>
            <a:off x="4471219" y="1201648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A1A3A30-D3CF-9B6C-2FE5-F10DA3033011}"/>
                  </a:ext>
                </a:extLst>
              </p:cNvPr>
              <p:cNvSpPr txBox="1"/>
              <p:nvPr/>
            </p:nvSpPr>
            <p:spPr>
              <a:xfrm>
                <a:off x="5230114" y="4126359"/>
                <a:ext cx="10591800" cy="8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Giải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A1A3A30-D3CF-9B6C-2FE5-F10DA3033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114" y="4126359"/>
                <a:ext cx="10591800" cy="837793"/>
              </a:xfrm>
              <a:prstGeom prst="rect">
                <a:avLst/>
              </a:prstGeom>
              <a:blipFill>
                <a:blip r:embed="rId6"/>
                <a:stretch>
                  <a:fillRect l="-2073" t="-2920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183D080F-BB9D-2F32-3C53-763B1AA77B65}"/>
                  </a:ext>
                </a:extLst>
              </p:cNvPr>
              <p:cNvSpPr txBox="1"/>
              <p:nvPr/>
            </p:nvSpPr>
            <p:spPr>
              <a:xfrm>
                <a:off x="5396043" y="6992255"/>
                <a:ext cx="10591800" cy="8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Giải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𝐼𝐼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183D080F-BB9D-2F32-3C53-763B1AA77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43" y="6992255"/>
                <a:ext cx="10591800" cy="837793"/>
              </a:xfrm>
              <a:prstGeom prst="rect">
                <a:avLst/>
              </a:prstGeom>
              <a:blipFill>
                <a:blip r:embed="rId7"/>
                <a:stretch>
                  <a:fillRect l="-2014" t="-2920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2400" y="474381"/>
            <a:ext cx="13547558" cy="2198783"/>
            <a:chOff x="0" y="0"/>
            <a:chExt cx="12441299" cy="27190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63C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450850"/>
              <a:ext cx="12441299" cy="2269490"/>
            </a:xfrm>
            <a:custGeom>
              <a:avLst/>
              <a:gdLst/>
              <a:ahLst/>
              <a:cxnLst/>
              <a:rect l="l" t="t" r="r" b="b"/>
              <a:pathLst>
                <a:path w="12441299" h="2269490">
                  <a:moveTo>
                    <a:pt x="11852019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1852019" y="2269490"/>
                  </a:lnTo>
                  <a:lnTo>
                    <a:pt x="11852019" y="2268220"/>
                  </a:lnTo>
                  <a:lnTo>
                    <a:pt x="12441299" y="1134110"/>
                  </a:ln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35710" y="7662684"/>
            <a:ext cx="2252290" cy="2377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D813C61-8060-6921-5DA7-79ED2BEE2A19}"/>
                  </a:ext>
                </a:extLst>
              </p:cNvPr>
              <p:cNvSpPr txBox="1"/>
              <p:nvPr/>
            </p:nvSpPr>
            <p:spPr>
              <a:xfrm>
                <a:off x="397869" y="1000544"/>
                <a:ext cx="13182600" cy="1191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I. GIẢI PHƯƠNG TRÌNH 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nl-NL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4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𝑰</m:t>
                    </m:r>
                    <m:r>
                      <a:rPr lang="nl-NL" sz="44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D813C61-8060-6921-5DA7-79ED2BEE2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69" y="1000544"/>
                <a:ext cx="13182600" cy="1191673"/>
              </a:xfrm>
              <a:prstGeom prst="rect">
                <a:avLst/>
              </a:prstGeom>
              <a:blipFill>
                <a:blip r:embed="rId4"/>
                <a:stretch>
                  <a:fillRect l="-1849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BFE9E96-D0AA-AD54-7445-A5225195CBDE}"/>
                  </a:ext>
                </a:extLst>
              </p:cNvPr>
              <p:cNvSpPr txBox="1"/>
              <p:nvPr/>
            </p:nvSpPr>
            <p:spPr>
              <a:xfrm>
                <a:off x="1333498" y="2974355"/>
                <a:ext cx="156210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thể bằng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BFE9E96-D0AA-AD54-7445-A5225195C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98" y="2974355"/>
                <a:ext cx="15621000" cy="1824923"/>
              </a:xfrm>
              <a:prstGeom prst="rect">
                <a:avLst/>
              </a:prstGeom>
              <a:blipFill>
                <a:blip r:embed="rId5"/>
                <a:stretch>
                  <a:fillRect l="-1405" r="-2264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788FF6C5-3721-F3E3-D35B-8D126FE3DD64}"/>
                  </a:ext>
                </a:extLst>
              </p:cNvPr>
              <p:cNvSpPr txBox="1"/>
              <p:nvPr/>
            </p:nvSpPr>
            <p:spPr>
              <a:xfrm>
                <a:off x="4571998" y="6435988"/>
                <a:ext cx="9144000" cy="2042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radPr>
                      <m:deg/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sSupPr>
                          <m:e>
                            <m:r>
                              <a:rPr lang="nl-NL" sz="40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𝑏𝑥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rad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radPr>
                      <m:deg/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sSupPr>
                          <m:e>
                            <m:r>
                              <a:rPr lang="nl-NL" sz="40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𝑛𝑥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rad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788FF6C5-3721-F3E3-D35B-8D126FE3D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6435988"/>
                <a:ext cx="9144000" cy="2042610"/>
              </a:xfrm>
              <a:prstGeom prst="rect">
                <a:avLst/>
              </a:prstGeom>
              <a:blipFill>
                <a:blip r:embed="rId6"/>
                <a:stretch>
                  <a:fillRect l="-2333" r="-3933" b="-8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Mũi tên: Xuống 25">
            <a:extLst>
              <a:ext uri="{FF2B5EF4-FFF2-40B4-BE49-F238E27FC236}">
                <a16:creationId xmlns:a16="http://schemas.microsoft.com/office/drawing/2014/main" id="{E57FC91C-EF40-F449-F5F0-81F83E000D48}"/>
              </a:ext>
            </a:extLst>
          </p:cNvPr>
          <p:cNvSpPr/>
          <p:nvPr/>
        </p:nvSpPr>
        <p:spPr>
          <a:xfrm>
            <a:off x="8724900" y="4991100"/>
            <a:ext cx="838200" cy="1273090"/>
          </a:xfrm>
          <a:prstGeom prst="downArrow">
            <a:avLst/>
          </a:prstGeom>
          <a:solidFill>
            <a:srgbClr val="E1A730"/>
          </a:solidFill>
          <a:ln>
            <a:solidFill>
              <a:srgbClr val="E1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75416" y="0"/>
            <a:ext cx="2748480" cy="47592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04907" y="463320"/>
            <a:ext cx="1644253" cy="16442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13760" y="5860852"/>
            <a:ext cx="2748480" cy="47592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19BB34-0F97-F3A9-264F-35D7998C4889}"/>
                  </a:ext>
                </a:extLst>
              </p:cNvPr>
              <p:cNvSpPr txBox="1"/>
              <p:nvPr/>
            </p:nvSpPr>
            <p:spPr>
              <a:xfrm>
                <a:off x="2667000" y="1028700"/>
                <a:ext cx="13716000" cy="8596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Để giải phương trình </a:t>
                </a:r>
                <a14:m>
                  <m:oMath xmlns:m="http://schemas.openxmlformats.org/officeDocument/2006/math">
                    <m:r>
                      <a:rPr lang="nl-NL" sz="40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𝑰</m:t>
                    </m:r>
                    <m:r>
                      <a:rPr lang="nl-NL" sz="40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làm như sau: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1.</a:t>
                </a:r>
                <a:r>
                  <a:rPr lang="nl-NL" sz="4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 phương hai vế của (I) dẫn đến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rồi tìm nghiệm của phương trình này.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2.</a:t>
                </a:r>
                <a:r>
                  <a:rPr lang="nl-NL" sz="4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Thay từng nghiệm của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vào bất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(hoặc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 Nghiệm nào thoả mãn bất phương trình đó thì giữ lại, nghiệm nào không thoả mãn thì loại đi.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3.</a:t>
                </a:r>
                <a:r>
                  <a:rPr lang="nl-NL" sz="4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 cơ sở những nghiệm giữ lại ở </a:t>
                </a:r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kết luận nghiệm của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19BB34-0F97-F3A9-264F-35D7998C4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028700"/>
                <a:ext cx="13716000" cy="8596008"/>
              </a:xfrm>
              <a:prstGeom prst="rect">
                <a:avLst/>
              </a:prstGeom>
              <a:blipFill>
                <a:blip r:embed="rId6"/>
                <a:stretch>
                  <a:fillRect l="-1600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1489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66833">
            <a:off x="15547082" y="654062"/>
            <a:ext cx="2783101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79740">
            <a:off x="1002371" y="6712917"/>
            <a:ext cx="2783101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04E70DB-6027-F922-D8FE-F67948464563}"/>
                  </a:ext>
                </a:extLst>
              </p:cNvPr>
              <p:cNvSpPr txBox="1"/>
              <p:nvPr/>
            </p:nvSpPr>
            <p:spPr>
              <a:xfrm>
                <a:off x="2993013" y="1727788"/>
                <a:ext cx="12301973" cy="6831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 hai bất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thường chọn bất phương trình có dạng đơn giản hơn để thực hiện </a:t>
                </a:r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2.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Người ta thường chứng minh được rằng tập hợp (số thực) giữ lại ở </a:t>
                </a:r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2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chính là tập nghiệm của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04E70DB-6027-F922-D8FE-F67948464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013" y="1727788"/>
                <a:ext cx="12301973" cy="6831422"/>
              </a:xfrm>
              <a:prstGeom prst="rect">
                <a:avLst/>
              </a:prstGeom>
              <a:blipFill>
                <a:blip r:embed="rId4"/>
                <a:stretch>
                  <a:fillRect l="-1586" r="-2924" b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1273" flipH="1">
            <a:off x="16397200" y="8230543"/>
            <a:ext cx="1285830" cy="15172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8316">
            <a:off x="727358" y="677588"/>
            <a:ext cx="1285830" cy="1517204"/>
          </a:xfrm>
          <a:prstGeom prst="rect">
            <a:avLst/>
          </a:prstGeom>
        </p:spPr>
      </p:pic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00A414E7-07E4-4F69-6BFE-E97EFE3AC375}"/>
              </a:ext>
            </a:extLst>
          </p:cNvPr>
          <p:cNvSpPr/>
          <p:nvPr/>
        </p:nvSpPr>
        <p:spPr>
          <a:xfrm>
            <a:off x="2274223" y="910531"/>
            <a:ext cx="3200400" cy="1447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5ECE738E-3549-54C3-B7C5-2E3D7A6FD183}"/>
                  </a:ext>
                </a:extLst>
              </p:cNvPr>
              <p:cNvSpPr txBox="1"/>
              <p:nvPr/>
            </p:nvSpPr>
            <p:spPr>
              <a:xfrm>
                <a:off x="5808407" y="1240252"/>
                <a:ext cx="10436134" cy="788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Giải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(1)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5ECE738E-3549-54C3-B7C5-2E3D7A6FD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407" y="1240252"/>
                <a:ext cx="10436134" cy="788357"/>
              </a:xfrm>
              <a:prstGeom prst="rect">
                <a:avLst/>
              </a:prstGeom>
              <a:blipFill>
                <a:blip r:embed="rId4"/>
                <a:stretch>
                  <a:fillRect l="-2103" t="-3846" r="-1460" b="-3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1FDDC82-12C7-5609-01E8-AB24174DD783}"/>
              </a:ext>
            </a:extLst>
          </p:cNvPr>
          <p:cNvSpPr txBox="1"/>
          <p:nvPr/>
        </p:nvSpPr>
        <p:spPr>
          <a:xfrm>
            <a:off x="7391400" y="236702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2A4DA0A0-5017-35B2-EC1A-CD5E0610649D}"/>
                  </a:ext>
                </a:extLst>
              </p:cNvPr>
              <p:cNvSpPr txBox="1"/>
              <p:nvPr/>
            </p:nvSpPr>
            <p:spPr>
              <a:xfrm>
                <a:off x="2095498" y="3656067"/>
                <a:ext cx="1409700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Bình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−4=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−4 (2)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−4≥0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2A4DA0A0-5017-35B2-EC1A-CD5E06106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98" y="3656067"/>
                <a:ext cx="14097000" cy="5518242"/>
              </a:xfrm>
              <a:prstGeom prst="rect">
                <a:avLst/>
              </a:prstGeom>
              <a:blipFill>
                <a:blip r:embed="rId5"/>
                <a:stretch>
                  <a:fillRect l="-1557" r="-1514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2611</Words>
  <PresentationFormat>Tùy chỉnh</PresentationFormat>
  <Paragraphs>179</Paragraphs>
  <Slides>37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37</vt:i4>
      </vt:variant>
    </vt:vector>
  </HeadingPairs>
  <TitlesOfParts>
    <vt:vector size="41" baseType="lpstr">
      <vt:lpstr>Arial</vt:lpstr>
      <vt:lpstr>Cambria Math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2022-10-08T08:55:56Z</dcterms:modified>
  <dc:identifier>DAFOV6PClQk</dc:identifier>
</cp:coreProperties>
</file>