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57" r:id="rId5"/>
    <p:sldId id="262" r:id="rId6"/>
    <p:sldId id="261" r:id="rId7"/>
    <p:sldId id="263" r:id="rId8"/>
    <p:sldId id="264" r:id="rId9"/>
    <p:sldId id="265" r:id="rId10"/>
    <p:sldId id="266" r:id="rId11"/>
    <p:sldId id="267" r:id="rId12"/>
    <p:sldId id="268" r:id="rId13"/>
    <p:sldId id="271" r:id="rId14"/>
    <p:sldId id="270" r:id="rId15"/>
    <p:sldId id="272" r:id="rId16"/>
    <p:sldId id="273" r:id="rId17"/>
    <p:sldId id="274" r:id="rId18"/>
    <p:sldId id="275"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08" autoAdjust="0"/>
    <p:restoredTop sz="94660"/>
  </p:normalViewPr>
  <p:slideViewPr>
    <p:cSldViewPr>
      <p:cViewPr varScale="1">
        <p:scale>
          <a:sx n="141" d="100"/>
          <a:sy n="141" d="100"/>
        </p:scale>
        <p:origin x="672"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DE7DE-D462-4106-A995-0681C6504E76}" type="datetimeFigureOut">
              <a:rPr lang="en-US" smtClean="0"/>
              <a:pPr/>
              <a:t>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DDE39-5996-452E-A2A3-F174E4075B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9DDE39-5996-452E-A2A3-F174E4075B19}"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3C06A0-6037-49FC-A1A6-155040F7A197}"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C06A0-6037-49FC-A1A6-155040F7A197}"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C06A0-6037-49FC-A1A6-155040F7A197}"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C06A0-6037-49FC-A1A6-155040F7A197}"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3C06A0-6037-49FC-A1A6-155040F7A197}"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3C06A0-6037-49FC-A1A6-155040F7A197}"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3C06A0-6037-49FC-A1A6-155040F7A197}"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3C06A0-6037-49FC-A1A6-155040F7A197}"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C06A0-6037-49FC-A1A6-155040F7A197}"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C06A0-6037-49FC-A1A6-155040F7A197}"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C06A0-6037-49FC-A1A6-155040F7A197}"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0922-375B-48AB-8C6B-FFCE690575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3C06A0-6037-49FC-A1A6-155040F7A197}" type="datetimeFigureOut">
              <a:rPr lang="en-US" smtClean="0"/>
              <a:pPr/>
              <a:t>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E20922-375B-48AB-8C6B-FFCE690575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file:///D:\KHTN%207%20T&#7853;p%20Hu&#7845;n\Nh&#243;m%20so&#7841;n\KHTN%208\B&#224;i%205.%20T&#237;nh%20theo%20Ph&#432;&#417;ng%20Tr&#236;nh\&#272;&#7891;ng%20h&#7891;%20&#273;&#7871;m%20ng&#432;&#7907;c%202%20ph&#250;t%20c&#243;%20ti&#7871;ng.mp4"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D:\KHTN%207%20T&#7853;p%20Hu&#7845;n\Nh&#243;m%20so&#7841;n\KHTN%208\B&#224;i%205.%20T&#237;nh%20theo%20Ph&#432;&#417;ng%20Tr&#236;nh\&#272;&#7891;ng%20h&#7891;%20&#273;&#7871;m%20ng&#432;&#7907;c%2015%20ph&#250;t%20c&#243;%20&#226;m%20thanh-.mp4" TargetMode="Externa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4.jpeg"/><Relationship Id="rId7"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file:///D:\KHTN%207%20T&#7853;p%20Hu&#7845;n\Nh&#243;m%20so&#7841;n\KHTN%208\B&#224;i%205.%20T&#237;nh%20theo%20Ph&#432;&#417;ng%20Tr&#236;nh\&#272;&#7891;ng%20h&#7891;%20&#273;&#7871;m%20ng&#432;&#7907;c%2015%20ph&#250;t%20c&#243;%20&#226;m%20thanh-.mp4"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file:///D:\KHTN%207%20T&#7853;p%20Hu&#7845;n\Nh&#243;m%20so&#7841;n\KHTN%208\B&#224;i%205.%20T&#237;nh%20theo%20Ph&#432;&#417;ng%20Tr&#236;nh\&#272;&#7891;ng%20h&#7891;%20&#273;&#7871;m%20ng&#432;&#7907;c%2010%20ph&#250;t%20c&#243;%20&#226;m%20thanh-%20(online-video-cutter.com).mp4"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09550"/>
            <a:ext cx="7620000"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0000" endA="300" endPos="50000" dist="29997" dir="5400000" sy="-100000" algn="bl" rotWithShape="0"/>
                </a:effectLst>
                <a:latin typeface="Times New Roman" pitchFamily="18" charset="0"/>
                <a:cs typeface="Times New Roman" pitchFamily="18" charset="0"/>
              </a:rPr>
              <a:t>AI NHANH HƠN</a:t>
            </a:r>
          </a:p>
        </p:txBody>
      </p:sp>
      <p:sp>
        <p:nvSpPr>
          <p:cNvPr id="5" name="TextBox 4"/>
          <p:cNvSpPr txBox="1"/>
          <p:nvPr/>
        </p:nvSpPr>
        <p:spPr>
          <a:xfrm>
            <a:off x="990600" y="1254264"/>
            <a:ext cx="7239000"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solidFill>
                  <a:srgbClr val="FFFF00"/>
                </a:solidFill>
                <a:effectLst>
                  <a:outerShdw blurRad="76200" dist="50800" dir="5400000" algn="tl" rotWithShape="0">
                    <a:srgbClr val="000000">
                      <a:alpha val="65000"/>
                    </a:srgbClr>
                  </a:outerShdw>
                  <a:reflection blurRad="6350" stA="50000" endA="300" endPos="50000" dist="29997" dir="5400000" sy="-100000" algn="bl" rotWithShape="0"/>
                </a:effectLst>
                <a:latin typeface="Times New Roman" pitchFamily="18" charset="0"/>
                <a:cs typeface="Times New Roman" pitchFamily="18" charset="0"/>
              </a:rPr>
              <a:t>LUẬT CHƠI</a:t>
            </a:r>
          </a:p>
        </p:txBody>
      </p:sp>
      <p:sp>
        <p:nvSpPr>
          <p:cNvPr id="6" name="TextBox 5"/>
          <p:cNvSpPr txBox="1"/>
          <p:nvPr/>
        </p:nvSpPr>
        <p:spPr>
          <a:xfrm>
            <a:off x="457200" y="2495550"/>
            <a:ext cx="8534400" cy="1569660"/>
          </a:xfrm>
          <a:prstGeom prst="rect">
            <a:avLst/>
          </a:prstGeom>
          <a:noFill/>
        </p:spPr>
        <p:txBody>
          <a:bodyPr wrap="square" rtlCol="0">
            <a:spAutoFit/>
          </a:bodyPr>
          <a:lstStyle/>
          <a:p>
            <a:pPr>
              <a:buFontTx/>
              <a:buChar char="-"/>
            </a:pPr>
            <a:r>
              <a:rPr lang="en-US" sz="2400">
                <a:latin typeface="Times New Roman" pitchFamily="18" charset="0"/>
                <a:cs typeface="Times New Roman" pitchFamily="18" charset="0"/>
              </a:rPr>
              <a:t> Trong vòng 2 phút hãy liệt kê các đồng dùng bằng nhôm mà em biết. </a:t>
            </a:r>
          </a:p>
          <a:p>
            <a:pPr>
              <a:buFontTx/>
              <a:buChar char="-"/>
            </a:pPr>
            <a:r>
              <a:rPr lang="en-US" sz="2400">
                <a:latin typeface="Times New Roman" pitchFamily="18" charset="0"/>
                <a:cs typeface="Times New Roman" pitchFamily="18" charset="0"/>
              </a:rPr>
              <a:t> Đội nào liệt kê được nhiều đáp án đúng hơn sẽ giành chiến thắng. - Các đáp án trùng nhau chỉ được tính một lần.</a:t>
            </a:r>
          </a:p>
        </p:txBody>
      </p:sp>
      <p:pic>
        <p:nvPicPr>
          <p:cNvPr id="7" name="Đồng hồ đếm ngược 2 phút có tiếng.mp4">
            <a:hlinkClick r:id="" action="ppaction://media"/>
          </p:cNvPr>
          <p:cNvPicPr>
            <a:picLocks noRot="1" noChangeAspect="1"/>
          </p:cNvPicPr>
          <p:nvPr>
            <a:videoFile r:link="rId1"/>
          </p:nvPr>
        </p:nvPicPr>
        <p:blipFill>
          <a:blip r:embed="rId4" cstate="print"/>
          <a:stretch>
            <a:fillRect/>
          </a:stretch>
        </p:blipFill>
        <p:spPr>
          <a:xfrm>
            <a:off x="8077200" y="1504950"/>
            <a:ext cx="1066800" cy="514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repeatCount="indefinite"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2000"/>
                                        <p:tgtEl>
                                          <p:spTgt spid="5"/>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7"/>
                                        </p:tgtEl>
                                      </p:cBhvr>
                                    </p:cmd>
                                  </p:childTnLst>
                                </p:cTn>
                              </p:par>
                            </p:childTnLst>
                          </p:cTn>
                        </p:par>
                      </p:childTnLst>
                    </p:cTn>
                  </p:par>
                </p:childTnLst>
              </p:cTn>
              <p:nextCondLst>
                <p:cond evt="onClick" delay="0">
                  <p:tgtEl>
                    <p:spTgt spid="7"/>
                  </p:tgtEl>
                </p:cond>
              </p:nextCondLst>
            </p:seq>
            <p:video>
              <p:cMediaNode>
                <p:cTn id="32"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5143500"/>
        </p:xfrm>
        <a:graphic>
          <a:graphicData uri="http://schemas.openxmlformats.org/drawingml/2006/table">
            <a:tbl>
              <a:tblPr/>
              <a:tblGrid>
                <a:gridCol w="9144000">
                  <a:extLst>
                    <a:ext uri="{9D8B030D-6E8A-4147-A177-3AD203B41FA5}">
                      <a16:colId xmlns:a16="http://schemas.microsoft.com/office/drawing/2014/main" val="20000"/>
                    </a:ext>
                  </a:extLst>
                </a:gridCol>
              </a:tblGrid>
              <a:tr h="5143500">
                <a:tc>
                  <a:txBody>
                    <a:bodyPr/>
                    <a:lstStyle/>
                    <a:p>
                      <a:pPr algn="ctr">
                        <a:lnSpc>
                          <a:spcPct val="115000"/>
                        </a:lnSpc>
                        <a:spcAft>
                          <a:spcPts val="0"/>
                        </a:spcAft>
                      </a:pPr>
                      <a:r>
                        <a:rPr lang="en-US" sz="2400" b="1">
                          <a:latin typeface="Times New Roman" pitchFamily="18" charset="0"/>
                          <a:ea typeface="Times New Roman"/>
                          <a:cs typeface="Times New Roman" pitchFamily="18" charset="0"/>
                        </a:rPr>
                        <a:t>PHIẾU HỌC TẬP SỐ 3</a:t>
                      </a:r>
                      <a:endParaRPr lang="en-US" sz="2400">
                        <a:latin typeface="Times New Roman" pitchFamily="18" charset="0"/>
                        <a:ea typeface="Calibri"/>
                        <a:cs typeface="Times New Roman" pitchFamily="18" charset="0"/>
                      </a:endParaRPr>
                    </a:p>
                    <a:p>
                      <a:pPr>
                        <a:lnSpc>
                          <a:spcPct val="115000"/>
                        </a:lnSpc>
                        <a:spcAft>
                          <a:spcPts val="0"/>
                        </a:spcAft>
                      </a:pPr>
                      <a:r>
                        <a:rPr lang="en-US" sz="2400">
                          <a:latin typeface="Times New Roman" pitchFamily="18" charset="0"/>
                          <a:ea typeface="Times New Roman"/>
                          <a:cs typeface="Times New Roman" pitchFamily="18" charset="0"/>
                        </a:rPr>
                        <a:t>1. a) Hiệu suất phản ứng là gì?</a:t>
                      </a:r>
                      <a:endParaRPr lang="en-US" sz="2400">
                        <a:latin typeface="Times New Roman" pitchFamily="18" charset="0"/>
                        <a:ea typeface="Calibri"/>
                        <a:cs typeface="Times New Roman" pitchFamily="18" charset="0"/>
                      </a:endParaRPr>
                    </a:p>
                    <a:p>
                      <a:pPr algn="just">
                        <a:lnSpc>
                          <a:spcPct val="115000"/>
                        </a:lnSpc>
                        <a:spcAft>
                          <a:spcPts val="0"/>
                        </a:spcAft>
                      </a:pPr>
                      <a:r>
                        <a:rPr lang="en-US" sz="2400">
                          <a:latin typeface="Times New Roman" pitchFamily="18" charset="0"/>
                          <a:ea typeface="Times New Roman"/>
                          <a:cs typeface="Times New Roman" pitchFamily="18" charset="0"/>
                        </a:rPr>
                        <a:t>   b) </a:t>
                      </a:r>
                      <a:r>
                        <a:rPr lang="en-US" sz="2400">
                          <a:solidFill>
                            <a:srgbClr val="000000"/>
                          </a:solidFill>
                          <a:latin typeface="Times New Roman" pitchFamily="18" charset="0"/>
                          <a:ea typeface="Times New Roman"/>
                          <a:cs typeface="Times New Roman" pitchFamily="18" charset="0"/>
                        </a:rPr>
                        <a:t>Hiệu suất phản ứng được tính bằng cách nào?</a:t>
                      </a:r>
                      <a:endParaRPr lang="en-US" sz="2400">
                        <a:latin typeface="Times New Roman" pitchFamily="18" charset="0"/>
                        <a:ea typeface="Calibri"/>
                        <a:cs typeface="Times New Roman" pitchFamily="18" charset="0"/>
                      </a:endParaRPr>
                    </a:p>
                    <a:p>
                      <a:pPr algn="just">
                        <a:lnSpc>
                          <a:spcPct val="115000"/>
                        </a:lnSpc>
                        <a:spcAft>
                          <a:spcPts val="0"/>
                        </a:spcAft>
                      </a:pPr>
                      <a:r>
                        <a:rPr lang="en-US" sz="2400">
                          <a:solidFill>
                            <a:srgbClr val="000000"/>
                          </a:solidFill>
                          <a:latin typeface="Times New Roman" pitchFamily="18" charset="0"/>
                          <a:ea typeface="Times New Roman"/>
                          <a:cs typeface="Times New Roman" pitchFamily="18" charset="0"/>
                        </a:rPr>
                        <a:t>   c) Khi nào hiệu suất của phản ứng bằng 100%?</a:t>
                      </a:r>
                      <a:endParaRPr lang="en-US" sz="2400">
                        <a:latin typeface="Times New Roman" pitchFamily="18" charset="0"/>
                        <a:ea typeface="Calibri"/>
                        <a:cs typeface="Times New Roman" pitchFamily="18" charset="0"/>
                      </a:endParaRPr>
                    </a:p>
                    <a:p>
                      <a:pPr marL="30480" marR="30480" algn="just">
                        <a:lnSpc>
                          <a:spcPct val="115000"/>
                        </a:lnSpc>
                        <a:spcBef>
                          <a:spcPts val="200"/>
                        </a:spcBef>
                        <a:spcAft>
                          <a:spcPts val="200"/>
                        </a:spcAft>
                      </a:pPr>
                      <a:r>
                        <a:rPr lang="en-US" sz="2400">
                          <a:latin typeface="Times New Roman" pitchFamily="18" charset="0"/>
                          <a:ea typeface="Times New Roman"/>
                          <a:cs typeface="Times New Roman" pitchFamily="18" charset="0"/>
                        </a:rPr>
                        <a:t>2. </a:t>
                      </a:r>
                      <a:r>
                        <a:rPr lang="en-US" sz="2400">
                          <a:solidFill>
                            <a:srgbClr val="000000"/>
                          </a:solidFill>
                          <a:latin typeface="Times New Roman" pitchFamily="18" charset="0"/>
                          <a:ea typeface="Times New Roman"/>
                          <a:cs typeface="Times New Roman" pitchFamily="18" charset="0"/>
                        </a:rPr>
                        <a:t>Trong công nghiệp, nhôm được sản xuất từ aluminium oxide (Al</a:t>
                      </a:r>
                      <a:r>
                        <a:rPr lang="en-US" sz="2400" baseline="-25000">
                          <a:solidFill>
                            <a:srgbClr val="000000"/>
                          </a:solidFill>
                          <a:latin typeface="Times New Roman" pitchFamily="18" charset="0"/>
                          <a:ea typeface="Times New Roman"/>
                          <a:cs typeface="Times New Roman" pitchFamily="18" charset="0"/>
                        </a:rPr>
                        <a:t>2</a:t>
                      </a:r>
                      <a:r>
                        <a:rPr lang="en-US" sz="2400">
                          <a:solidFill>
                            <a:srgbClr val="000000"/>
                          </a:solidFill>
                          <a:latin typeface="Times New Roman" pitchFamily="18" charset="0"/>
                          <a:ea typeface="Times New Roman"/>
                          <a:cs typeface="Times New Roman" pitchFamily="18" charset="0"/>
                        </a:rPr>
                        <a:t>O</a:t>
                      </a:r>
                      <a:r>
                        <a:rPr lang="en-US" sz="2400" baseline="-25000">
                          <a:solidFill>
                            <a:srgbClr val="000000"/>
                          </a:solidFill>
                          <a:latin typeface="Times New Roman" pitchFamily="18" charset="0"/>
                          <a:ea typeface="Times New Roman"/>
                          <a:cs typeface="Times New Roman" pitchFamily="18" charset="0"/>
                        </a:rPr>
                        <a:t>3</a:t>
                      </a:r>
                      <a:r>
                        <a:rPr lang="en-US" sz="2400">
                          <a:solidFill>
                            <a:srgbClr val="000000"/>
                          </a:solidFill>
                          <a:latin typeface="Times New Roman" pitchFamily="18" charset="0"/>
                          <a:ea typeface="Times New Roman"/>
                          <a:cs typeface="Times New Roman" pitchFamily="18" charset="0"/>
                        </a:rPr>
                        <a:t>) theo phương trình hoá học sau:</a:t>
                      </a:r>
                    </a:p>
                    <a:p>
                      <a:pPr marL="30480" marR="30480" algn="just">
                        <a:lnSpc>
                          <a:spcPct val="115000"/>
                        </a:lnSpc>
                        <a:spcBef>
                          <a:spcPts val="200"/>
                        </a:spcBef>
                        <a:spcAft>
                          <a:spcPts val="200"/>
                        </a:spcAft>
                      </a:pPr>
                      <a:endParaRPr lang="en-US" sz="2400">
                        <a:latin typeface="Times New Roman" pitchFamily="18" charset="0"/>
                        <a:ea typeface="Calibri"/>
                        <a:cs typeface="Times New Roman" pitchFamily="18" charset="0"/>
                      </a:endParaRPr>
                    </a:p>
                    <a:p>
                      <a:pPr marL="30480" marR="30480" algn="just">
                        <a:lnSpc>
                          <a:spcPct val="115000"/>
                        </a:lnSpc>
                        <a:spcBef>
                          <a:spcPts val="200"/>
                        </a:spcBef>
                        <a:spcAft>
                          <a:spcPts val="200"/>
                        </a:spcAft>
                      </a:pPr>
                      <a:r>
                        <a:rPr lang="en-US" sz="2400">
                          <a:solidFill>
                            <a:srgbClr val="000000"/>
                          </a:solidFill>
                          <a:latin typeface="Times New Roman" pitchFamily="18" charset="0"/>
                          <a:ea typeface="Times New Roman"/>
                          <a:cs typeface="Times New Roman" pitchFamily="18" charset="0"/>
                        </a:rPr>
                        <a:t>a) Tính hiệu suất phản ứng khi điện phân 102 kg Al</a:t>
                      </a:r>
                      <a:r>
                        <a:rPr lang="en-US" sz="2400" baseline="-25000">
                          <a:solidFill>
                            <a:srgbClr val="000000"/>
                          </a:solidFill>
                          <a:latin typeface="Times New Roman" pitchFamily="18" charset="0"/>
                          <a:ea typeface="Times New Roman"/>
                          <a:cs typeface="Times New Roman" pitchFamily="18" charset="0"/>
                        </a:rPr>
                        <a:t>2</a:t>
                      </a:r>
                      <a:r>
                        <a:rPr lang="en-US" sz="2400">
                          <a:solidFill>
                            <a:srgbClr val="000000"/>
                          </a:solidFill>
                          <a:latin typeface="Times New Roman" pitchFamily="18" charset="0"/>
                          <a:ea typeface="Times New Roman"/>
                          <a:cs typeface="Times New Roman" pitchFamily="18" charset="0"/>
                        </a:rPr>
                        <a:t>O</a:t>
                      </a:r>
                      <a:r>
                        <a:rPr lang="en-US" sz="2400" baseline="-25000">
                          <a:solidFill>
                            <a:srgbClr val="000000"/>
                          </a:solidFill>
                          <a:latin typeface="Times New Roman" pitchFamily="18" charset="0"/>
                          <a:ea typeface="Times New Roman"/>
                          <a:cs typeface="Times New Roman" pitchFamily="18" charset="0"/>
                        </a:rPr>
                        <a:t>3</a:t>
                      </a:r>
                      <a:r>
                        <a:rPr lang="en-US" sz="2400">
                          <a:solidFill>
                            <a:srgbClr val="000000"/>
                          </a:solidFill>
                          <a:latin typeface="Times New Roman" pitchFamily="18" charset="0"/>
                          <a:ea typeface="Times New Roman"/>
                          <a:cs typeface="Times New Roman" pitchFamily="18" charset="0"/>
                        </a:rPr>
                        <a:t>, biết khối lượng nhôm thu được sau phản ứng là 51,3 kg.</a:t>
                      </a:r>
                      <a:endParaRPr lang="en-US" sz="2400">
                        <a:latin typeface="Times New Roman" pitchFamily="18" charset="0"/>
                        <a:ea typeface="Calibri"/>
                        <a:cs typeface="Times New Roman" pitchFamily="18" charset="0"/>
                      </a:endParaRPr>
                    </a:p>
                    <a:p>
                      <a:pPr marL="30480" marR="30480" algn="just">
                        <a:lnSpc>
                          <a:spcPct val="115000"/>
                        </a:lnSpc>
                        <a:spcBef>
                          <a:spcPts val="200"/>
                        </a:spcBef>
                        <a:spcAft>
                          <a:spcPts val="200"/>
                        </a:spcAft>
                      </a:pPr>
                      <a:r>
                        <a:rPr lang="en-US" sz="2400">
                          <a:solidFill>
                            <a:srgbClr val="000000"/>
                          </a:solidFill>
                          <a:latin typeface="Times New Roman" pitchFamily="18" charset="0"/>
                          <a:ea typeface="Times New Roman"/>
                          <a:cs typeface="Times New Roman" pitchFamily="18" charset="0"/>
                        </a:rPr>
                        <a:t>b*) Biết khối lượng nhôm thu được sau điện phân là 54 kg và hiệu suất phản ứng là 92%, tính khối lượng Al</a:t>
                      </a:r>
                      <a:r>
                        <a:rPr lang="en-US" sz="2400" baseline="-25000">
                          <a:solidFill>
                            <a:srgbClr val="000000"/>
                          </a:solidFill>
                          <a:latin typeface="Times New Roman" pitchFamily="18" charset="0"/>
                          <a:ea typeface="Times New Roman"/>
                          <a:cs typeface="Times New Roman" pitchFamily="18" charset="0"/>
                        </a:rPr>
                        <a:t>2</a:t>
                      </a:r>
                      <a:r>
                        <a:rPr lang="en-US" sz="2400">
                          <a:solidFill>
                            <a:srgbClr val="000000"/>
                          </a:solidFill>
                          <a:latin typeface="Times New Roman" pitchFamily="18" charset="0"/>
                          <a:ea typeface="Times New Roman"/>
                          <a:cs typeface="Times New Roman" pitchFamily="18" charset="0"/>
                        </a:rPr>
                        <a:t>O</a:t>
                      </a:r>
                      <a:r>
                        <a:rPr lang="en-US" sz="2400" baseline="-25000">
                          <a:solidFill>
                            <a:srgbClr val="000000"/>
                          </a:solidFill>
                          <a:latin typeface="Times New Roman" pitchFamily="18" charset="0"/>
                          <a:ea typeface="Times New Roman"/>
                          <a:cs typeface="Times New Roman" pitchFamily="18" charset="0"/>
                        </a:rPr>
                        <a:t>3</a:t>
                      </a:r>
                      <a:r>
                        <a:rPr lang="en-US" sz="2400">
                          <a:solidFill>
                            <a:srgbClr val="000000"/>
                          </a:solidFill>
                          <a:latin typeface="Times New Roman" pitchFamily="18" charset="0"/>
                          <a:ea typeface="Times New Roman"/>
                          <a:cs typeface="Times New Roman" pitchFamily="18" charset="0"/>
                        </a:rPr>
                        <a:t> đã dùng.</a:t>
                      </a:r>
                      <a:endParaRPr lang="en-US"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25601" name="Object 1"/>
          <p:cNvGraphicFramePr>
            <a:graphicFrameLocks noChangeAspect="1"/>
          </p:cNvGraphicFramePr>
          <p:nvPr/>
        </p:nvGraphicFramePr>
        <p:xfrm>
          <a:off x="4191000" y="2266950"/>
          <a:ext cx="4114800" cy="609600"/>
        </p:xfrm>
        <a:graphic>
          <a:graphicData uri="http://schemas.openxmlformats.org/presentationml/2006/ole">
            <mc:AlternateContent xmlns:mc="http://schemas.openxmlformats.org/markup-compatibility/2006">
              <mc:Choice xmlns:v="urn:schemas-microsoft-com:vml" Requires="v">
                <p:oleObj spid="_x0000_s25601" r:id="rId4" imgW="1714500" imgH="279400" progId="">
                  <p:embed/>
                </p:oleObj>
              </mc:Choice>
              <mc:Fallback>
                <p:oleObj r:id="rId4" imgW="1714500" imgH="27940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266950"/>
                        <a:ext cx="4114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Đồng hồ đếm ngược 15 phút có âm thanh-.mp4">
            <a:hlinkClick r:id="" action="ppaction://media"/>
          </p:cNvPr>
          <p:cNvPicPr>
            <a:picLocks noRot="1" noChangeAspect="1"/>
          </p:cNvPicPr>
          <p:nvPr>
            <a:videoFile r:link="rId1"/>
          </p:nvPr>
        </p:nvPicPr>
        <p:blipFill>
          <a:blip r:embed="rId6"/>
          <a:stretch>
            <a:fillRect/>
          </a:stretch>
        </p:blipFill>
        <p:spPr>
          <a:xfrm>
            <a:off x="7543800" y="133350"/>
            <a:ext cx="1447800" cy="990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6"/>
                                        </p:tgtEl>
                                      </p:cBhvr>
                                    </p:cmd>
                                  </p:childTnLst>
                                </p:cTn>
                              </p:par>
                            </p:childTnLst>
                          </p:cTn>
                        </p:par>
                      </p:childTnLst>
                    </p:cTn>
                  </p:par>
                </p:childTnLst>
              </p:cTn>
              <p:nextCondLst>
                <p:cond evt="onClick" delay="0">
                  <p:tgtEl>
                    <p:spTgt spid="6"/>
                  </p:tgtEl>
                </p:cond>
              </p:nextCondLst>
            </p:seq>
            <p:video>
              <p:cMediaNode>
                <p:cTn id="15"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147291"/>
            <a:ext cx="5638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a:ln w="0"/>
                <a:solidFill>
                  <a:srgbClr val="FF0000"/>
                </a:solidFill>
                <a:effectLst>
                  <a:reflection blurRad="12700" stA="50000" endPos="50000" dist="5000" dir="5400000" sy="-100000" rotWithShape="0"/>
                </a:effectLst>
                <a:latin typeface="Times New Roman" pitchFamily="18" charset="0"/>
                <a:cs typeface="Times New Roman" pitchFamily="18" charset="0"/>
              </a:rPr>
              <a:t>BỨC TRANH BÍ ẨN</a:t>
            </a:r>
          </a:p>
        </p:txBody>
      </p:sp>
      <p:sp>
        <p:nvSpPr>
          <p:cNvPr id="5" name="TextBox 4"/>
          <p:cNvSpPr txBox="1"/>
          <p:nvPr/>
        </p:nvSpPr>
        <p:spPr>
          <a:xfrm>
            <a:off x="2514600" y="971550"/>
            <a:ext cx="42672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a:ln w="11430"/>
                <a:effectLst>
                  <a:outerShdw blurRad="50800" dist="39000" dir="5460000" algn="tl">
                    <a:srgbClr val="000000">
                      <a:alpha val="38000"/>
                    </a:srgbClr>
                  </a:outerShdw>
                </a:effectLst>
                <a:latin typeface="Times New Roman" pitchFamily="18" charset="0"/>
                <a:cs typeface="Times New Roman" pitchFamily="18" charset="0"/>
              </a:rPr>
              <a:t>LUẬT CHƠI</a:t>
            </a:r>
          </a:p>
        </p:txBody>
      </p:sp>
      <p:sp>
        <p:nvSpPr>
          <p:cNvPr id="6" name="Rectangle 5"/>
          <p:cNvSpPr/>
          <p:nvPr/>
        </p:nvSpPr>
        <p:spPr>
          <a:xfrm>
            <a:off x="2286000" y="1833086"/>
            <a:ext cx="4572000" cy="1477328"/>
          </a:xfrm>
          <a:prstGeom prst="rect">
            <a:avLst/>
          </a:prstGeom>
        </p:spPr>
        <p:txBody>
          <a:bodyPr>
            <a:spAutoFit/>
          </a:bodyPr>
          <a:lstStyle/>
          <a:p>
            <a:r>
              <a:rPr lang="en-US">
                <a:latin typeface="Times New Roman" panose="02020603050405020304" pitchFamily="18" charset="0"/>
                <a:cs typeface="Times New Roman" panose="02020603050405020304" pitchFamily="18" charset="0"/>
              </a:rPr>
              <a:t>- Có 1 bức ảnh ẩn d</a:t>
            </a:r>
            <a:r>
              <a:rPr lang="vi-VN">
                <a:latin typeface="Times New Roman" panose="02020603050405020304" pitchFamily="18" charset="0"/>
                <a:cs typeface="Times New Roman" panose="02020603050405020304" pitchFamily="18" charset="0"/>
              </a:rPr>
              <a:t>ư</a:t>
            </a:r>
            <a:r>
              <a:rPr lang="en-US">
                <a:latin typeface="Times New Roman" panose="02020603050405020304" pitchFamily="18" charset="0"/>
                <a:cs typeface="Times New Roman" panose="02020603050405020304" pitchFamily="18" charset="0"/>
              </a:rPr>
              <a:t>ới 4 mảnh ghép.</a:t>
            </a:r>
          </a:p>
          <a:p>
            <a:pPr>
              <a:buFontTx/>
              <a:buChar char="-"/>
            </a:pPr>
            <a:r>
              <a:rPr lang="en-US">
                <a:latin typeface="Times New Roman" panose="02020603050405020304" pitchFamily="18" charset="0"/>
                <a:cs typeface="Times New Roman" panose="02020603050405020304" pitchFamily="18" charset="0"/>
              </a:rPr>
              <a:t> Mỗi HS có quyền lựa chọn 1 mảnh ghép. Mỗi mảnh ghép t</a:t>
            </a:r>
            <a:r>
              <a:rPr lang="vi-VN">
                <a:latin typeface="Times New Roman" panose="02020603050405020304" pitchFamily="18" charset="0"/>
                <a:cs typeface="Times New Roman" panose="02020603050405020304" pitchFamily="18" charset="0"/>
              </a:rPr>
              <a:t>ư</a:t>
            </a:r>
            <a:r>
              <a:rPr lang="en-US">
                <a:latin typeface="Times New Roman" panose="02020603050405020304" pitchFamily="18" charset="0"/>
                <a:cs typeface="Times New Roman" panose="02020603050405020304" pitchFamily="18" charset="0"/>
              </a:rPr>
              <a:t>ơng ứng với 1 câu hỏi. Trả lời đúng mảnh ghép sẽ đ</a:t>
            </a:r>
            <a:r>
              <a:rPr lang="vi-VN">
                <a:latin typeface="Times New Roman" panose="02020603050405020304" pitchFamily="18" charset="0"/>
                <a:cs typeface="Times New Roman" panose="02020603050405020304" pitchFamily="18" charset="0"/>
              </a:rPr>
              <a:t>ư</a:t>
            </a:r>
            <a:r>
              <a:rPr lang="en-US">
                <a:latin typeface="Times New Roman" panose="02020603050405020304" pitchFamily="18" charset="0"/>
                <a:cs typeface="Times New Roman" panose="02020603050405020304" pitchFamily="18" charset="0"/>
              </a:rPr>
              <a:t>ợc lật mở. Trả lời sai bạn khác sẽ có quyền trả lời. </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C2F46C2-6114-DDDA-016A-9972090B5573}"/>
              </a:ext>
            </a:extLst>
          </p:cNvPr>
          <p:cNvSpPr txBox="1"/>
          <p:nvPr/>
        </p:nvSpPr>
        <p:spPr>
          <a:xfrm>
            <a:off x="2362200" y="3264009"/>
            <a:ext cx="4572000" cy="523220"/>
          </a:xfrm>
          <a:prstGeom prst="rect">
            <a:avLst/>
          </a:prstGeom>
          <a:noFill/>
        </p:spPr>
        <p:txBody>
          <a:bodyPr wrap="square">
            <a:spAutoFit/>
          </a:bodyPr>
          <a:lstStyle/>
          <a:p>
            <a:r>
              <a:rPr lang="en-US" sz="1400"/>
              <a:t>Tài liệu được chia sẻ bởi Website VnTeach.Com</a:t>
            </a:r>
          </a:p>
          <a:p>
            <a:r>
              <a:rPr lang="en-US" sz="1400"/>
              <a:t>https://www.vnteach.com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8000" r="-7000" b="-8000"/>
          </a:stretch>
        </a:blipFill>
        <a:effectLst/>
      </p:bgPr>
    </p:bg>
    <p:spTree>
      <p:nvGrpSpPr>
        <p:cNvPr id="1" name=""/>
        <p:cNvGrpSpPr/>
        <p:nvPr/>
      </p:nvGrpSpPr>
      <p:grpSpPr>
        <a:xfrm>
          <a:off x="0" y="0"/>
          <a:ext cx="0" cy="0"/>
          <a:chOff x="0" y="0"/>
          <a:chExt cx="0" cy="0"/>
        </a:xfrm>
      </p:grpSpPr>
      <p:pic>
        <p:nvPicPr>
          <p:cNvPr id="2" name="Picture 1" descr="ấm nhôm.jpg"/>
          <p:cNvPicPr>
            <a:picLocks noChangeAspect="1"/>
          </p:cNvPicPr>
          <p:nvPr/>
        </p:nvPicPr>
        <p:blipFill>
          <a:blip r:embed="rId4"/>
          <a:stretch>
            <a:fillRect/>
          </a:stretch>
        </p:blipFill>
        <p:spPr>
          <a:xfrm>
            <a:off x="2057401" y="1066800"/>
            <a:ext cx="4953000" cy="3333750"/>
          </a:xfrm>
          <a:prstGeom prst="rect">
            <a:avLst/>
          </a:prstGeom>
        </p:spPr>
      </p:pic>
      <p:sp>
        <p:nvSpPr>
          <p:cNvPr id="3" name="TextBox 2"/>
          <p:cNvSpPr txBox="1"/>
          <p:nvPr/>
        </p:nvSpPr>
        <p:spPr>
          <a:xfrm>
            <a:off x="1676400" y="147291"/>
            <a:ext cx="5638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a:ln w="0"/>
                <a:solidFill>
                  <a:srgbClr val="FF0000"/>
                </a:solidFill>
                <a:effectLst>
                  <a:reflection blurRad="12700" stA="50000" endPos="50000" dist="5000" dir="5400000" sy="-100000" rotWithShape="0"/>
                </a:effectLst>
                <a:latin typeface="Times New Roman" pitchFamily="18" charset="0"/>
                <a:cs typeface="Times New Roman" pitchFamily="18" charset="0"/>
              </a:rPr>
              <a:t>BỨC TRANH BÍ ẨN</a:t>
            </a:r>
          </a:p>
        </p:txBody>
      </p:sp>
      <p:sp>
        <p:nvSpPr>
          <p:cNvPr id="23" name="Rectangle 22">
            <a:hlinkClick r:id="rId5" action="ppaction://hlinksldjump"/>
          </p:cNvPr>
          <p:cNvSpPr/>
          <p:nvPr/>
        </p:nvSpPr>
        <p:spPr>
          <a:xfrm>
            <a:off x="2133600" y="1047750"/>
            <a:ext cx="2438400" cy="1676400"/>
          </a:xfrm>
          <a:prstGeom prst="rect">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Times New Roman" pitchFamily="18" charset="0"/>
                <a:cs typeface="Times New Roman" pitchFamily="18" charset="0"/>
              </a:rPr>
              <a:t>1</a:t>
            </a:r>
          </a:p>
        </p:txBody>
      </p:sp>
      <p:sp>
        <p:nvSpPr>
          <p:cNvPr id="25" name="Rectangle 24">
            <a:hlinkClick r:id="rId6" action="ppaction://hlinksldjump"/>
          </p:cNvPr>
          <p:cNvSpPr/>
          <p:nvPr/>
        </p:nvSpPr>
        <p:spPr>
          <a:xfrm>
            <a:off x="4572000" y="1047750"/>
            <a:ext cx="2438400" cy="1676400"/>
          </a:xfrm>
          <a:prstGeom prst="rect">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Times New Roman" pitchFamily="18" charset="0"/>
                <a:cs typeface="Times New Roman" pitchFamily="18" charset="0"/>
              </a:rPr>
              <a:t>2</a:t>
            </a:r>
          </a:p>
        </p:txBody>
      </p:sp>
      <p:sp>
        <p:nvSpPr>
          <p:cNvPr id="9" name="Rectangle 8">
            <a:hlinkClick r:id="rId7" action="ppaction://hlinksldjump"/>
          </p:cNvPr>
          <p:cNvSpPr/>
          <p:nvPr/>
        </p:nvSpPr>
        <p:spPr>
          <a:xfrm>
            <a:off x="2133600" y="2724150"/>
            <a:ext cx="2438400" cy="1676400"/>
          </a:xfrm>
          <a:prstGeom prst="rect">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Times New Roman" pitchFamily="18" charset="0"/>
                <a:cs typeface="Times New Roman" pitchFamily="18" charset="0"/>
              </a:rPr>
              <a:t>3</a:t>
            </a:r>
          </a:p>
        </p:txBody>
      </p:sp>
      <p:sp>
        <p:nvSpPr>
          <p:cNvPr id="10" name="Rectangle 9">
            <a:hlinkClick r:id="rId8" action="ppaction://hlinksldjump"/>
          </p:cNvPr>
          <p:cNvSpPr/>
          <p:nvPr/>
        </p:nvSpPr>
        <p:spPr>
          <a:xfrm>
            <a:off x="4572000" y="2724150"/>
            <a:ext cx="2438400" cy="1676400"/>
          </a:xfrm>
          <a:prstGeom prst="rect">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 presetClass="emph" presetSubtype="1" nodeType="clickEffect">
                                  <p:stCondLst>
                                    <p:cond delay="0"/>
                                  </p:stCondLst>
                                  <p:childTnLst>
                                    <p:set>
                                      <p:cBhvr>
                                        <p:cTn id="15" dur="indefinite"/>
                                        <p:tgtEl>
                                          <p:spTgt spid="23"/>
                                        </p:tgtEl>
                                        <p:attrNameLst>
                                          <p:attrName>fillcolor</p:attrName>
                                        </p:attrNameLst>
                                      </p:cBhvr>
                                      <p:to>
                                        <p:clrVal>
                                          <a:schemeClr val="accent2"/>
                                        </p:clrVal>
                                      </p:to>
                                    </p:set>
                                    <p:set>
                                      <p:cBhvr>
                                        <p:cTn id="16" dur="indefinite"/>
                                        <p:tgtEl>
                                          <p:spTgt spid="23"/>
                                        </p:tgtEl>
                                        <p:attrNameLst>
                                          <p:attrName>fill.type</p:attrName>
                                        </p:attrNameLst>
                                      </p:cBhvr>
                                      <p:to>
                                        <p:strVal val="solid"/>
                                      </p:to>
                                    </p:set>
                                    <p:set>
                                      <p:cBhvr>
                                        <p:cTn id="17" dur="indefinite"/>
                                        <p:tgtEl>
                                          <p:spTgt spid="23"/>
                                        </p:tgtEl>
                                        <p:attrNameLst>
                                          <p:attrName>fill.on</p:attrName>
                                        </p:attrNameLst>
                                      </p:cBhvr>
                                      <p:to>
                                        <p:strVal val="true"/>
                                      </p:to>
                                    </p:set>
                                  </p:childTnLst>
                                </p:cTn>
                              </p:par>
                            </p:childTnLst>
                          </p:cTn>
                        </p:par>
                        <p:par>
                          <p:cTn id="18" fill="hold">
                            <p:stCondLst>
                              <p:cond delay="0"/>
                            </p:stCondLst>
                            <p:childTnLst>
                              <p:par>
                                <p:cTn id="19" presetID="4" presetClass="exit" presetSubtype="16" fill="hold" grpId="0" nodeType="afterEffect">
                                  <p:stCondLst>
                                    <p:cond delay="0"/>
                                  </p:stCondLst>
                                  <p:childTnLst>
                                    <p:animEffect transition="out" filter="box(in)">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25"/>
                    </p:tgtEl>
                  </p:cond>
                </p:stCondLst>
                <p:endSync evt="end" delay="0">
                  <p:rtn val="all"/>
                </p:endSync>
                <p:childTnLst>
                  <p:par>
                    <p:cTn id="23" fill="hold">
                      <p:stCondLst>
                        <p:cond delay="0"/>
                      </p:stCondLst>
                      <p:childTnLst>
                        <p:par>
                          <p:cTn id="24" fill="hold">
                            <p:stCondLst>
                              <p:cond delay="0"/>
                            </p:stCondLst>
                            <p:childTnLst>
                              <p:par>
                                <p:cTn id="25" presetID="1" presetClass="emph" presetSubtype="1" nodeType="clickEffect">
                                  <p:stCondLst>
                                    <p:cond delay="0"/>
                                  </p:stCondLst>
                                  <p:childTnLst>
                                    <p:set>
                                      <p:cBhvr>
                                        <p:cTn id="26" dur="indefinite"/>
                                        <p:tgtEl>
                                          <p:spTgt spid="25"/>
                                        </p:tgtEl>
                                        <p:attrNameLst>
                                          <p:attrName>fillcolor</p:attrName>
                                        </p:attrNameLst>
                                      </p:cBhvr>
                                      <p:to>
                                        <p:clrVal>
                                          <a:schemeClr val="accent2"/>
                                        </p:clrVal>
                                      </p:to>
                                    </p:set>
                                    <p:set>
                                      <p:cBhvr>
                                        <p:cTn id="27" dur="indefinite"/>
                                        <p:tgtEl>
                                          <p:spTgt spid="25"/>
                                        </p:tgtEl>
                                        <p:attrNameLst>
                                          <p:attrName>fill.type</p:attrName>
                                        </p:attrNameLst>
                                      </p:cBhvr>
                                      <p:to>
                                        <p:strVal val="solid"/>
                                      </p:to>
                                    </p:set>
                                    <p:set>
                                      <p:cBhvr>
                                        <p:cTn id="28" dur="indefinite"/>
                                        <p:tgtEl>
                                          <p:spTgt spid="25"/>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par>
                          <p:cTn id="29" fill="hold">
                            <p:stCondLst>
                              <p:cond delay="0"/>
                            </p:stCondLst>
                            <p:childTnLst>
                              <p:par>
                                <p:cTn id="30" presetID="4" presetClass="exit" presetSubtype="16" fill="hold" grpId="0" nodeType="afterEffect">
                                  <p:stCondLst>
                                    <p:cond delay="0"/>
                                  </p:stCondLst>
                                  <p:childTnLst>
                                    <p:animEffect transition="out" filter="box(in)">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5"/>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emph" presetSubtype="1" nodeType="clickEffect">
                                  <p:stCondLst>
                                    <p:cond delay="0"/>
                                  </p:stCondLst>
                                  <p:childTnLst>
                                    <p:set>
                                      <p:cBhvr>
                                        <p:cTn id="37" dur="indefinite"/>
                                        <p:tgtEl>
                                          <p:spTgt spid="9"/>
                                        </p:tgtEl>
                                        <p:attrNameLst>
                                          <p:attrName>fillcolor</p:attrName>
                                        </p:attrNameLst>
                                      </p:cBhvr>
                                      <p:to>
                                        <p:clrVal>
                                          <a:schemeClr val="accent2"/>
                                        </p:clrVal>
                                      </p:to>
                                    </p:set>
                                    <p:set>
                                      <p:cBhvr>
                                        <p:cTn id="38" dur="indefinite"/>
                                        <p:tgtEl>
                                          <p:spTgt spid="9"/>
                                        </p:tgtEl>
                                        <p:attrNameLst>
                                          <p:attrName>fill.type</p:attrName>
                                        </p:attrNameLst>
                                      </p:cBhvr>
                                      <p:to>
                                        <p:strVal val="solid"/>
                                      </p:to>
                                    </p:set>
                                    <p:set>
                                      <p:cBhvr>
                                        <p:cTn id="39" dur="indefinite"/>
                                        <p:tgtEl>
                                          <p:spTgt spid="9"/>
                                        </p:tgtEl>
                                        <p:attrNameLst>
                                          <p:attrName>fill.on</p:attrName>
                                        </p:attrNameLst>
                                      </p:cBhvr>
                                      <p:to>
                                        <p:strVal val="true"/>
                                      </p:to>
                                    </p:set>
                                  </p:childTnLst>
                                </p:cTn>
                              </p:par>
                            </p:childTnLst>
                          </p:cTn>
                        </p:par>
                        <p:par>
                          <p:cTn id="40" fill="hold">
                            <p:stCondLst>
                              <p:cond delay="0"/>
                            </p:stCondLst>
                            <p:childTnLst>
                              <p:par>
                                <p:cTn id="41" presetID="4" presetClass="exit" presetSubtype="16" fill="hold" grpId="0" nodeType="afterEffect">
                                  <p:stCondLst>
                                    <p:cond delay="0"/>
                                  </p:stCondLst>
                                  <p:childTnLst>
                                    <p:animEffect transition="out" filter="box(in)">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 presetClass="emph" presetSubtype="1" nodeType="clickEffect">
                                  <p:stCondLst>
                                    <p:cond delay="0"/>
                                  </p:stCondLst>
                                  <p:childTnLst>
                                    <p:set>
                                      <p:cBhvr>
                                        <p:cTn id="48" dur="indefinite"/>
                                        <p:tgtEl>
                                          <p:spTgt spid="10"/>
                                        </p:tgtEl>
                                        <p:attrNameLst>
                                          <p:attrName>fillcolor</p:attrName>
                                        </p:attrNameLst>
                                      </p:cBhvr>
                                      <p:to>
                                        <p:clrVal>
                                          <a:schemeClr val="accent2"/>
                                        </p:clrVal>
                                      </p:to>
                                    </p:set>
                                    <p:set>
                                      <p:cBhvr>
                                        <p:cTn id="49" dur="indefinite"/>
                                        <p:tgtEl>
                                          <p:spTgt spid="10"/>
                                        </p:tgtEl>
                                        <p:attrNameLst>
                                          <p:attrName>fill.type</p:attrName>
                                        </p:attrNameLst>
                                      </p:cBhvr>
                                      <p:to>
                                        <p:strVal val="solid"/>
                                      </p:to>
                                    </p:set>
                                    <p:set>
                                      <p:cBhvr>
                                        <p:cTn id="50" dur="indefinite"/>
                                        <p:tgtEl>
                                          <p:spTgt spid="10"/>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applause.wav"/>
                                        </p:tgtEl>
                                      </p:cMediaNode>
                                    </p:audio>
                                  </p:subTnLst>
                                </p:cTn>
                              </p:par>
                            </p:childTnLst>
                          </p:cTn>
                        </p:par>
                        <p:par>
                          <p:cTn id="51" fill="hold">
                            <p:stCondLst>
                              <p:cond delay="0"/>
                            </p:stCondLst>
                            <p:childTnLst>
                              <p:par>
                                <p:cTn id="52" presetID="4" presetClass="exit" presetSubtype="16" fill="hold" grpId="0" nodeType="afterEffect">
                                  <p:stCondLst>
                                    <p:cond delay="0"/>
                                  </p:stCondLst>
                                  <p:childTnLst>
                                    <p:animEffect transition="out" filter="box(in)">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childTnLst>
        </p:cTn>
      </p:par>
    </p:tnLst>
    <p:bldLst>
      <p:bldP spid="3" grpId="0"/>
      <p:bldP spid="23" grpId="0" animBg="1"/>
      <p:bldP spid="25"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28549" y="1411164"/>
            <a:ext cx="1767145" cy="176714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231" y="791308"/>
            <a:ext cx="2143455" cy="2387001"/>
          </a:xfrm>
          <a:prstGeom prst="rect">
            <a:avLst/>
          </a:prstGeom>
        </p:spPr>
      </p:pic>
      <p:sp>
        <p:nvSpPr>
          <p:cNvPr id="9" name="Hexagon 8">
            <a:hlinkClick r:id="rId7" action="ppaction://hlinksldjump"/>
          </p:cNvPr>
          <p:cNvSpPr/>
          <p:nvPr/>
        </p:nvSpPr>
        <p:spPr>
          <a:xfrm>
            <a:off x="8187397" y="4242605"/>
            <a:ext cx="956603" cy="726808"/>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latin typeface="Times New Roman" panose="02020603050405020304" pitchFamily="18" charset="0"/>
                <a:cs typeface="Times New Roman" panose="02020603050405020304" pitchFamily="18" charset="0"/>
              </a:rPr>
              <a:t>Quay</a:t>
            </a:r>
          </a:p>
          <a:p>
            <a:pPr algn="ctr"/>
            <a:r>
              <a:rPr lang="en-US" sz="1500" b="1" dirty="0" err="1">
                <a:latin typeface="Times New Roman" panose="02020603050405020304" pitchFamily="18" charset="0"/>
                <a:cs typeface="Times New Roman" panose="02020603050405020304" pitchFamily="18" charset="0"/>
              </a:rPr>
              <a:t>Lại</a:t>
            </a:r>
            <a:endParaRPr lang="en-US" sz="1500" b="1" dirty="0">
              <a:latin typeface="Times New Roman" panose="02020603050405020304" pitchFamily="18" charset="0"/>
              <a:cs typeface="Times New Roman" panose="02020603050405020304" pitchFamily="18" charset="0"/>
            </a:endParaRPr>
          </a:p>
        </p:txBody>
      </p:sp>
      <p:pic>
        <p:nvPicPr>
          <p:cNvPr id="10" name="bensound-energy">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8" cstate="print"/>
          <a:stretch>
            <a:fillRect/>
          </a:stretch>
        </p:blipFill>
        <p:spPr>
          <a:xfrm>
            <a:off x="4490289" y="-768824"/>
            <a:ext cx="457200" cy="457200"/>
          </a:xfrm>
          <a:prstGeom prst="rect">
            <a:avLst/>
          </a:prstGeom>
        </p:spPr>
      </p:pic>
      <p:sp>
        <p:nvSpPr>
          <p:cNvPr id="11" name="Round Same Side Corner Rectangle 10"/>
          <p:cNvSpPr/>
          <p:nvPr/>
        </p:nvSpPr>
        <p:spPr>
          <a:xfrm>
            <a:off x="1039528" y="19174"/>
            <a:ext cx="6901522" cy="2476376"/>
          </a:xfrm>
          <a:prstGeom prst="round2SameRect">
            <a:avLst>
              <a:gd name="adj1" fmla="val 16667"/>
              <a:gd name="adj2" fmla="val 50000"/>
            </a:avLst>
          </a:prstGeom>
          <a:solidFill>
            <a:srgbClr val="29E3B7"/>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2800">
              <a:latin typeface="Times New Roman" pitchFamily="18" charset="0"/>
              <a:cs typeface="Times New Roman" pitchFamily="18" charset="0"/>
            </a:endParaRPr>
          </a:p>
          <a:p>
            <a:pPr defTabSz="685800">
              <a:defRPr/>
            </a:pPr>
            <a:r>
              <a:rPr lang="en-US" sz="2800">
                <a:solidFill>
                  <a:sysClr val="windowText" lastClr="000000"/>
                </a:solidFill>
                <a:latin typeface="Times New Roman" pitchFamily="18" charset="0"/>
                <a:cs typeface="Times New Roman" pitchFamily="18" charset="0"/>
              </a:rPr>
              <a:t>Cho phương trình:</a:t>
            </a:r>
          </a:p>
          <a:p>
            <a:pPr algn="ctr" defTabSz="685800">
              <a:defRPr/>
            </a:pPr>
            <a:r>
              <a:rPr lang="en-US" sz="2800">
                <a:solidFill>
                  <a:sysClr val="windowText" lastClr="000000"/>
                </a:solidFill>
                <a:latin typeface="Times New Roman" pitchFamily="18" charset="0"/>
                <a:cs typeface="Times New Roman" pitchFamily="18" charset="0"/>
              </a:rPr>
              <a:t> CaCO</a:t>
            </a:r>
            <a:r>
              <a:rPr lang="en-US" sz="2800" baseline="-25000">
                <a:solidFill>
                  <a:sysClr val="windowText" lastClr="000000"/>
                </a:solidFill>
                <a:latin typeface="Times New Roman" pitchFamily="18" charset="0"/>
                <a:cs typeface="Times New Roman" pitchFamily="18" charset="0"/>
              </a:rPr>
              <a:t>3</a:t>
            </a:r>
            <a:r>
              <a:rPr lang="en-US" sz="2800">
                <a:solidFill>
                  <a:sysClr val="windowText" lastClr="000000"/>
                </a:solidFill>
                <a:latin typeface="Times New Roman" pitchFamily="18" charset="0"/>
                <a:cs typeface="Times New Roman" pitchFamily="18" charset="0"/>
              </a:rPr>
              <a:t>                     CO</a:t>
            </a:r>
            <a:r>
              <a:rPr lang="en-US" sz="2800" baseline="-25000">
                <a:solidFill>
                  <a:sysClr val="windowText" lastClr="000000"/>
                </a:solidFill>
                <a:latin typeface="Times New Roman" pitchFamily="18" charset="0"/>
                <a:cs typeface="Times New Roman" pitchFamily="18" charset="0"/>
              </a:rPr>
              <a:t>2  </a:t>
            </a:r>
            <a:r>
              <a:rPr lang="en-US" sz="2800">
                <a:solidFill>
                  <a:sysClr val="windowText" lastClr="000000"/>
                </a:solidFill>
                <a:latin typeface="Times New Roman" pitchFamily="18" charset="0"/>
                <a:cs typeface="Times New Roman" pitchFamily="18" charset="0"/>
              </a:rPr>
              <a:t>  +   H</a:t>
            </a:r>
            <a:r>
              <a:rPr lang="en-US" sz="2800" baseline="-25000">
                <a:solidFill>
                  <a:sysClr val="windowText" lastClr="000000"/>
                </a:solidFill>
                <a:latin typeface="Times New Roman" pitchFamily="18" charset="0"/>
                <a:cs typeface="Times New Roman" pitchFamily="18" charset="0"/>
              </a:rPr>
              <a:t>2</a:t>
            </a:r>
            <a:r>
              <a:rPr lang="en-US" sz="2800">
                <a:solidFill>
                  <a:sysClr val="windowText" lastClr="000000"/>
                </a:solidFill>
                <a:latin typeface="Times New Roman" pitchFamily="18" charset="0"/>
                <a:cs typeface="Times New Roman" pitchFamily="18" charset="0"/>
              </a:rPr>
              <a:t>O. </a:t>
            </a:r>
          </a:p>
          <a:p>
            <a:pPr algn="ctr" defTabSz="685800">
              <a:defRPr/>
            </a:pPr>
            <a:r>
              <a:rPr lang="en-US" sz="2800">
                <a:solidFill>
                  <a:sysClr val="windowText" lastClr="000000"/>
                </a:solidFill>
                <a:latin typeface="Times New Roman" pitchFamily="18" charset="0"/>
                <a:cs typeface="Times New Roman" pitchFamily="18" charset="0"/>
              </a:rPr>
              <a:t>Để điều chế 2,479 lít CO</a:t>
            </a:r>
            <a:r>
              <a:rPr lang="en-US" sz="2800" baseline="-25000">
                <a:solidFill>
                  <a:sysClr val="windowText" lastClr="000000"/>
                </a:solidFill>
                <a:latin typeface="Times New Roman" pitchFamily="18" charset="0"/>
                <a:cs typeface="Times New Roman" pitchFamily="18" charset="0"/>
              </a:rPr>
              <a:t>2</a:t>
            </a:r>
            <a:r>
              <a:rPr lang="en-US" sz="2800">
                <a:solidFill>
                  <a:sysClr val="windowText" lastClr="000000"/>
                </a:solidFill>
                <a:latin typeface="Times New Roman" pitchFamily="18" charset="0"/>
                <a:cs typeface="Times New Roman" pitchFamily="18" charset="0"/>
              </a:rPr>
              <a:t> ở đkc thì số mol CaCO</a:t>
            </a:r>
            <a:r>
              <a:rPr lang="en-US" sz="2800" baseline="-25000">
                <a:solidFill>
                  <a:sysClr val="windowText" lastClr="000000"/>
                </a:solidFill>
                <a:latin typeface="Times New Roman" pitchFamily="18" charset="0"/>
                <a:cs typeface="Times New Roman" pitchFamily="18" charset="0"/>
              </a:rPr>
              <a:t>3</a:t>
            </a:r>
            <a:r>
              <a:rPr lang="en-US" sz="2800">
                <a:solidFill>
                  <a:sysClr val="windowText" lastClr="000000"/>
                </a:solidFill>
                <a:latin typeface="Times New Roman" pitchFamily="18" charset="0"/>
                <a:cs typeface="Times New Roman" pitchFamily="18" charset="0"/>
              </a:rPr>
              <a:t> cần dùng là:</a:t>
            </a:r>
          </a:p>
          <a:p>
            <a:pPr algn="ctr" defTabSz="685800">
              <a:defRPr/>
            </a:pPr>
            <a:endParaRPr lang="en-US" sz="2800">
              <a:solidFill>
                <a:prstClr val="white"/>
              </a:solidFill>
              <a:latin typeface="Times New Roman" pitchFamily="18" charset="0"/>
              <a:cs typeface="Times New Roman" pitchFamily="18" charset="0"/>
            </a:endParaRPr>
          </a:p>
        </p:txBody>
      </p:sp>
      <p:sp>
        <p:nvSpPr>
          <p:cNvPr id="13" name="A"/>
          <p:cNvSpPr/>
          <p:nvPr/>
        </p:nvSpPr>
        <p:spPr>
          <a:xfrm>
            <a:off x="637497" y="3769765"/>
            <a:ext cx="3327536" cy="651167"/>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err="1">
                <a:solidFill>
                  <a:srgbClr val="FFFF00"/>
                </a:solidFill>
                <a:latin typeface="Times New Roman" panose="02020603050405020304" pitchFamily="18" charset="0"/>
                <a:cs typeface="Times New Roman" panose="02020603050405020304" pitchFamily="18" charset="0"/>
              </a:rPr>
              <a:t>B</a:t>
            </a:r>
            <a:r>
              <a:rPr lang="en-US" sz="2700" b="1">
                <a:solidFill>
                  <a:srgbClr val="FFFF00"/>
                </a:solidFill>
                <a:latin typeface="Times New Roman" panose="02020603050405020304" pitchFamily="18" charset="0"/>
                <a:cs typeface="Times New Roman" panose="02020603050405020304" pitchFamily="18" charset="0"/>
              </a:rPr>
              <a:t>. 0,1 mol </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4" name="C"/>
          <p:cNvSpPr/>
          <p:nvPr/>
        </p:nvSpPr>
        <p:spPr>
          <a:xfrm>
            <a:off x="4841044" y="3023200"/>
            <a:ext cx="3451463" cy="651167"/>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err="1">
                <a:solidFill>
                  <a:srgbClr val="FFFF00"/>
                </a:solidFill>
                <a:latin typeface="Times New Roman" panose="02020603050405020304" pitchFamily="18" charset="0"/>
                <a:cs typeface="Times New Roman" panose="02020603050405020304" pitchFamily="18" charset="0"/>
              </a:rPr>
              <a:t>C</a:t>
            </a:r>
            <a:r>
              <a:rPr lang="en-US" sz="2700" b="1">
                <a:solidFill>
                  <a:srgbClr val="FFFF00"/>
                </a:solidFill>
                <a:latin typeface="Times New Roman" panose="02020603050405020304" pitchFamily="18" charset="0"/>
                <a:cs typeface="Times New Roman" panose="02020603050405020304" pitchFamily="18" charset="0"/>
              </a:rPr>
              <a:t>. 0,01 mol</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5" name="B"/>
          <p:cNvSpPr/>
          <p:nvPr/>
        </p:nvSpPr>
        <p:spPr>
          <a:xfrm>
            <a:off x="653413" y="3035621"/>
            <a:ext cx="3314810" cy="626325"/>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err="1">
                <a:solidFill>
                  <a:srgbClr val="FFFF00"/>
                </a:solidFill>
                <a:latin typeface="Times New Roman" panose="02020603050405020304" pitchFamily="18" charset="0"/>
                <a:cs typeface="Times New Roman" panose="02020603050405020304" pitchFamily="18" charset="0"/>
              </a:rPr>
              <a:t>A</a:t>
            </a:r>
            <a:r>
              <a:rPr lang="en-US" sz="2700" b="1">
                <a:solidFill>
                  <a:srgbClr val="FFFF00"/>
                </a:solidFill>
                <a:latin typeface="Times New Roman" panose="02020603050405020304" pitchFamily="18" charset="0"/>
                <a:cs typeface="Times New Roman" panose="02020603050405020304" pitchFamily="18" charset="0"/>
              </a:rPr>
              <a:t>. 0,001 mol</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6" name="D"/>
          <p:cNvSpPr/>
          <p:nvPr/>
        </p:nvSpPr>
        <p:spPr>
          <a:xfrm>
            <a:off x="4892206" y="3769766"/>
            <a:ext cx="3400301" cy="627949"/>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err="1">
                <a:solidFill>
                  <a:srgbClr val="FFFF00"/>
                </a:solidFill>
                <a:latin typeface="Times New Roman" panose="02020603050405020304" pitchFamily="18" charset="0"/>
                <a:cs typeface="Times New Roman" panose="02020603050405020304" pitchFamily="18" charset="0"/>
              </a:rPr>
              <a:t>D</a:t>
            </a:r>
            <a:r>
              <a:rPr lang="en-US" sz="2700" b="1">
                <a:solidFill>
                  <a:srgbClr val="FFFF00"/>
                </a:solidFill>
                <a:latin typeface="Times New Roman" panose="02020603050405020304" pitchFamily="18" charset="0"/>
                <a:cs typeface="Times New Roman" panose="02020603050405020304" pitchFamily="18" charset="0"/>
              </a:rPr>
              <a:t>. 1 mol</a:t>
            </a:r>
            <a:endParaRPr lang="en-US" sz="2700" b="1" dirty="0">
              <a:solidFill>
                <a:srgbClr val="FFFF00"/>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3352800" y="97155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43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9565" fill="hold"/>
                                        <p:tgtEl>
                                          <p:spTgt spid="10"/>
                                        </p:tgtEl>
                                      </p:cBhvr>
                                    </p:cmd>
                                  </p:childTnLst>
                                </p:cTn>
                              </p:par>
                              <p:par>
                                <p:cTn id="7" presetID="2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style.rotation</p:attrName>
                                        </p:attrNameLst>
                                      </p:cBhvr>
                                      <p:tavLst>
                                        <p:tav tm="0">
                                          <p:val>
                                            <p:fltVal val="720"/>
                                          </p:val>
                                        </p:tav>
                                        <p:tav tm="100000">
                                          <p:val>
                                            <p:fltVal val="0"/>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anim calcmode="lin" valueType="num">
                                      <p:cBhvr>
                                        <p:cTn id="20" dur="750" fill="hold"/>
                                        <p:tgtEl>
                                          <p:spTgt spid="14"/>
                                        </p:tgtEl>
                                        <p:attrNameLst>
                                          <p:attrName>style.rotation</p:attrName>
                                        </p:attrNameLst>
                                      </p:cBhvr>
                                      <p:tavLst>
                                        <p:tav tm="0">
                                          <p:val>
                                            <p:fltVal val="720"/>
                                          </p:val>
                                        </p:tav>
                                        <p:tav tm="100000">
                                          <p:val>
                                            <p:fltVal val="0"/>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 calcmode="lin" valueType="num">
                                      <p:cBhvr>
                                        <p:cTn id="22" dur="750" fill="hold"/>
                                        <p:tgtEl>
                                          <p:spTgt spid="14"/>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style.rotation</p:attrName>
                                        </p:attrNameLst>
                                      </p:cBhvr>
                                      <p:tavLst>
                                        <p:tav tm="0">
                                          <p:val>
                                            <p:fltVal val="720"/>
                                          </p:val>
                                        </p:tav>
                                        <p:tav tm="100000">
                                          <p:val>
                                            <p:fltVal val="0"/>
                                          </p:val>
                                        </p:tav>
                                      </p:tavLst>
                                    </p:anim>
                                    <p:anim calcmode="lin" valueType="num">
                                      <p:cBhvr>
                                        <p:cTn id="27" dur="750" fill="hold"/>
                                        <p:tgtEl>
                                          <p:spTgt spid="16"/>
                                        </p:tgtEl>
                                        <p:attrNameLst>
                                          <p:attrName>ppt_h</p:attrName>
                                        </p:attrNameLst>
                                      </p:cBhvr>
                                      <p:tavLst>
                                        <p:tav tm="0">
                                          <p:val>
                                            <p:fltVal val="0"/>
                                          </p:val>
                                        </p:tav>
                                        <p:tav tm="100000">
                                          <p:val>
                                            <p:strVal val="#ppt_h"/>
                                          </p:val>
                                        </p:tav>
                                      </p:tavLst>
                                    </p:anim>
                                    <p:anim calcmode="lin" valueType="num">
                                      <p:cBhvr>
                                        <p:cTn id="28" dur="750" fill="hold"/>
                                        <p:tgtEl>
                                          <p:spTgt spid="16"/>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style.rotation</p:attrName>
                                        </p:attrNameLst>
                                      </p:cBhvr>
                                      <p:tavLst>
                                        <p:tav tm="0">
                                          <p:val>
                                            <p:fltVal val="720"/>
                                          </p:val>
                                        </p:tav>
                                        <p:tav tm="100000">
                                          <p:val>
                                            <p:fltVal val="0"/>
                                          </p:val>
                                        </p:tav>
                                      </p:tavLst>
                                    </p:anim>
                                    <p:anim calcmode="lin" valueType="num">
                                      <p:cBhvr>
                                        <p:cTn id="33" dur="750" fill="hold"/>
                                        <p:tgtEl>
                                          <p:spTgt spid="15"/>
                                        </p:tgtEl>
                                        <p:attrNameLst>
                                          <p:attrName>ppt_h</p:attrName>
                                        </p:attrNameLst>
                                      </p:cBhvr>
                                      <p:tavLst>
                                        <p:tav tm="0">
                                          <p:val>
                                            <p:fltVal val="0"/>
                                          </p:val>
                                        </p:tav>
                                        <p:tav tm="100000">
                                          <p:val>
                                            <p:strVal val="#ppt_h"/>
                                          </p:val>
                                        </p:tav>
                                      </p:tavLst>
                                    </p:anim>
                                    <p:anim calcmode="lin" valueType="num">
                                      <p:cBhvr>
                                        <p:cTn id="34" dur="75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endCondLst>
                    <p:cond evt="onStopAudio" delay="0">
                      <p:tgtEl>
                        <p:sldTgt/>
                      </p:tgtEl>
                    </p:cond>
                  </p:endCondLst>
                </p:cTn>
                <p:tgtEl>
                  <p:spTgt spid="10"/>
                </p:tgtEl>
              </p:cMediaNode>
            </p:video>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13"/>
                                        </p:tgtEl>
                                        <p:attrNameLst>
                                          <p:attrName>style.color</p:attrName>
                                        </p:attrNameLst>
                                      </p:cBhvr>
                                      <p:by>
                                        <p:hsl h="7200000" s="0" l="0"/>
                                      </p:by>
                                    </p:animClr>
                                    <p:animClr clrSpc="hsl" dir="cw">
                                      <p:cBhvr>
                                        <p:cTn id="41" dur="500" fill="hold"/>
                                        <p:tgtEl>
                                          <p:spTgt spid="13"/>
                                        </p:tgtEl>
                                        <p:attrNameLst>
                                          <p:attrName>fillcolor</p:attrName>
                                        </p:attrNameLst>
                                      </p:cBhvr>
                                      <p:by>
                                        <p:hsl h="7200000" s="0" l="0"/>
                                      </p:by>
                                    </p:animClr>
                                    <p:animClr clrSpc="hsl" dir="cw">
                                      <p:cBhvr>
                                        <p:cTn id="42" dur="500" fill="hold"/>
                                        <p:tgtEl>
                                          <p:spTgt spid="13"/>
                                        </p:tgtEl>
                                        <p:attrNameLst>
                                          <p:attrName>stroke.color</p:attrName>
                                        </p:attrNameLst>
                                      </p:cBhvr>
                                      <p:by>
                                        <p:hsl h="7200000" s="0" l="0"/>
                                      </p:by>
                                    </p:animClr>
                                    <p:set>
                                      <p:cBhvr>
                                        <p:cTn id="43" dur="500" fill="hold"/>
                                        <p:tgtEl>
                                          <p:spTgt spid="13"/>
                                        </p:tgtEl>
                                        <p:attrNameLst>
                                          <p:attrName>fill.type</p:attrName>
                                        </p:attrNameLst>
                                      </p:cBhvr>
                                      <p:to>
                                        <p:strVal val="solid"/>
                                      </p:to>
                                    </p:set>
                                  </p:childTnLst>
                                  <p:subTnLst>
                                    <p:audio>
                                      <p:cMediaNode>
                                        <p:cTn display="0" masterRel="sameClick">
                                          <p:stCondLst>
                                            <p:cond evt="begin" delay="0">
                                              <p:tn val="39"/>
                                            </p:cond>
                                          </p:stCondLst>
                                          <p:endCondLst>
                                            <p:cond evt="onStopAudio" delay="0">
                                              <p:tgtEl>
                                                <p:sldTgt/>
                                              </p:tgtEl>
                                            </p:cond>
                                          </p:endCondLst>
                                        </p:cTn>
                                        <p:tgtEl>
                                          <p:sndTgt r:embed="rId3" name="ting.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49" presetClass="exit" presetSubtype="0" accel="100000" fill="hold" grpId="1" nodeType="clickEffect">
                                  <p:stCondLst>
                                    <p:cond delay="0"/>
                                  </p:stCondLst>
                                  <p:childTnLst>
                                    <p:anim calcmode="lin" valueType="num">
                                      <p:cBhvr>
                                        <p:cTn id="48" dur="500"/>
                                        <p:tgtEl>
                                          <p:spTgt spid="14"/>
                                        </p:tgtEl>
                                        <p:attrNameLst>
                                          <p:attrName>ppt_w</p:attrName>
                                        </p:attrNameLst>
                                      </p:cBhvr>
                                      <p:tavLst>
                                        <p:tav tm="0">
                                          <p:val>
                                            <p:strVal val="ppt_w"/>
                                          </p:val>
                                        </p:tav>
                                        <p:tav tm="100000">
                                          <p:val>
                                            <p:fltVal val="0"/>
                                          </p:val>
                                        </p:tav>
                                      </p:tavLst>
                                    </p:anim>
                                    <p:anim calcmode="lin" valueType="num">
                                      <p:cBhvr>
                                        <p:cTn id="49" dur="500"/>
                                        <p:tgtEl>
                                          <p:spTgt spid="14"/>
                                        </p:tgtEl>
                                        <p:attrNameLst>
                                          <p:attrName>ppt_h</p:attrName>
                                        </p:attrNameLst>
                                      </p:cBhvr>
                                      <p:tavLst>
                                        <p:tav tm="0">
                                          <p:val>
                                            <p:strVal val="ppt_h"/>
                                          </p:val>
                                        </p:tav>
                                        <p:tav tm="100000">
                                          <p:val>
                                            <p:fltVal val="0"/>
                                          </p:val>
                                        </p:tav>
                                      </p:tavLst>
                                    </p:anim>
                                    <p:anim calcmode="lin" valueType="num">
                                      <p:cBhvr>
                                        <p:cTn id="50" dur="500"/>
                                        <p:tgtEl>
                                          <p:spTgt spid="14"/>
                                        </p:tgtEl>
                                        <p:attrNameLst>
                                          <p:attrName>style.rotation</p:attrName>
                                        </p:attrNameLst>
                                      </p:cBhvr>
                                      <p:tavLst>
                                        <p:tav tm="0">
                                          <p:val>
                                            <p:fltVal val="0"/>
                                          </p:val>
                                        </p:tav>
                                        <p:tav tm="100000">
                                          <p:val>
                                            <p:fltVal val="360"/>
                                          </p:val>
                                        </p:tav>
                                      </p:tavLst>
                                    </p:anim>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4"/>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49" presetClass="exit" presetSubtype="0" accel="100000" fill="hold" grpId="1" nodeType="clickEffect">
                                  <p:stCondLst>
                                    <p:cond delay="0"/>
                                  </p:stCondLst>
                                  <p:childTnLst>
                                    <p:anim calcmode="lin" valueType="num">
                                      <p:cBhvr>
                                        <p:cTn id="57" dur="500"/>
                                        <p:tgtEl>
                                          <p:spTgt spid="16"/>
                                        </p:tgtEl>
                                        <p:attrNameLst>
                                          <p:attrName>ppt_w</p:attrName>
                                        </p:attrNameLst>
                                      </p:cBhvr>
                                      <p:tavLst>
                                        <p:tav tm="0">
                                          <p:val>
                                            <p:strVal val="ppt_w"/>
                                          </p:val>
                                        </p:tav>
                                        <p:tav tm="100000">
                                          <p:val>
                                            <p:fltVal val="0"/>
                                          </p:val>
                                        </p:tav>
                                      </p:tavLst>
                                    </p:anim>
                                    <p:anim calcmode="lin" valueType="num">
                                      <p:cBhvr>
                                        <p:cTn id="58" dur="500"/>
                                        <p:tgtEl>
                                          <p:spTgt spid="16"/>
                                        </p:tgtEl>
                                        <p:attrNameLst>
                                          <p:attrName>ppt_h</p:attrName>
                                        </p:attrNameLst>
                                      </p:cBhvr>
                                      <p:tavLst>
                                        <p:tav tm="0">
                                          <p:val>
                                            <p:strVal val="ppt_h"/>
                                          </p:val>
                                        </p:tav>
                                        <p:tav tm="100000">
                                          <p:val>
                                            <p:fltVal val="0"/>
                                          </p:val>
                                        </p:tav>
                                      </p:tavLst>
                                    </p:anim>
                                    <p:anim calcmode="lin" valueType="num">
                                      <p:cBhvr>
                                        <p:cTn id="59" dur="500"/>
                                        <p:tgtEl>
                                          <p:spTgt spid="16"/>
                                        </p:tgtEl>
                                        <p:attrNameLst>
                                          <p:attrName>style.rotation</p:attrName>
                                        </p:attrNameLst>
                                      </p:cBhvr>
                                      <p:tavLst>
                                        <p:tav tm="0">
                                          <p:val>
                                            <p:fltVal val="0"/>
                                          </p:val>
                                        </p:tav>
                                        <p:tav tm="100000">
                                          <p:val>
                                            <p:fltVal val="360"/>
                                          </p:val>
                                        </p:tav>
                                      </p:tavLst>
                                    </p:anim>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49" presetClass="exit" presetSubtype="0" accel="100000" fill="hold" grpId="1" nodeType="clickEffect">
                                  <p:stCondLst>
                                    <p:cond delay="0"/>
                                  </p:stCondLst>
                                  <p:childTnLst>
                                    <p:anim calcmode="lin" valueType="num">
                                      <p:cBhvr>
                                        <p:cTn id="66" dur="500"/>
                                        <p:tgtEl>
                                          <p:spTgt spid="15"/>
                                        </p:tgtEl>
                                        <p:attrNameLst>
                                          <p:attrName>ppt_w</p:attrName>
                                        </p:attrNameLst>
                                      </p:cBhvr>
                                      <p:tavLst>
                                        <p:tav tm="0">
                                          <p:val>
                                            <p:strVal val="ppt_w"/>
                                          </p:val>
                                        </p:tav>
                                        <p:tav tm="100000">
                                          <p:val>
                                            <p:fltVal val="0"/>
                                          </p:val>
                                        </p:tav>
                                      </p:tavLst>
                                    </p:anim>
                                    <p:anim calcmode="lin" valueType="num">
                                      <p:cBhvr>
                                        <p:cTn id="67" dur="500"/>
                                        <p:tgtEl>
                                          <p:spTgt spid="15"/>
                                        </p:tgtEl>
                                        <p:attrNameLst>
                                          <p:attrName>ppt_h</p:attrName>
                                        </p:attrNameLst>
                                      </p:cBhvr>
                                      <p:tavLst>
                                        <p:tav tm="0">
                                          <p:val>
                                            <p:strVal val="ppt_h"/>
                                          </p:val>
                                        </p:tav>
                                        <p:tav tm="100000">
                                          <p:val>
                                            <p:fltVal val="0"/>
                                          </p:val>
                                        </p:tav>
                                      </p:tavLst>
                                    </p:anim>
                                    <p:anim calcmode="lin" valueType="num">
                                      <p:cBhvr>
                                        <p:cTn id="68" dur="500"/>
                                        <p:tgtEl>
                                          <p:spTgt spid="15"/>
                                        </p:tgtEl>
                                        <p:attrNameLst>
                                          <p:attrName>style.rotation</p:attrName>
                                        </p:attrNameLst>
                                      </p:cBhvr>
                                      <p:tavLst>
                                        <p:tav tm="0">
                                          <p:val>
                                            <p:fltVal val="0"/>
                                          </p:val>
                                        </p:tav>
                                        <p:tav tm="100000">
                                          <p:val>
                                            <p:fltVal val="360"/>
                                          </p:val>
                                        </p:tav>
                                      </p:tavLst>
                                    </p:anim>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5"/>
                  </p:tgtEl>
                </p:cond>
              </p:nextCondLst>
            </p:seq>
          </p:childTnLst>
        </p:cTn>
      </p:par>
    </p:tnLst>
    <p:bldLst>
      <p:bldP spid="11"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28549" y="1411164"/>
            <a:ext cx="1767145" cy="176714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231" y="791308"/>
            <a:ext cx="2143455" cy="2387001"/>
          </a:xfrm>
          <a:prstGeom prst="rect">
            <a:avLst/>
          </a:prstGeom>
        </p:spPr>
      </p:pic>
      <p:sp>
        <p:nvSpPr>
          <p:cNvPr id="9" name="Hexagon 8">
            <a:hlinkClick r:id="rId7" action="ppaction://hlinksldjump"/>
          </p:cNvPr>
          <p:cNvSpPr/>
          <p:nvPr/>
        </p:nvSpPr>
        <p:spPr>
          <a:xfrm>
            <a:off x="8153400" y="4242605"/>
            <a:ext cx="990599" cy="726808"/>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latin typeface="Times New Roman" panose="02020603050405020304" pitchFamily="18" charset="0"/>
                <a:cs typeface="Times New Roman" panose="02020603050405020304" pitchFamily="18" charset="0"/>
              </a:rPr>
              <a:t>Quay</a:t>
            </a:r>
          </a:p>
          <a:p>
            <a:pPr algn="ctr"/>
            <a:r>
              <a:rPr lang="en-US" sz="1500" b="1" dirty="0" err="1">
                <a:latin typeface="Times New Roman" panose="02020603050405020304" pitchFamily="18" charset="0"/>
                <a:cs typeface="Times New Roman" panose="02020603050405020304" pitchFamily="18" charset="0"/>
              </a:rPr>
              <a:t>Lại</a:t>
            </a:r>
            <a:endParaRPr lang="en-US" sz="1500" b="1" dirty="0">
              <a:latin typeface="Times New Roman" panose="02020603050405020304" pitchFamily="18" charset="0"/>
              <a:cs typeface="Times New Roman" panose="02020603050405020304" pitchFamily="18" charset="0"/>
            </a:endParaRPr>
          </a:p>
        </p:txBody>
      </p:sp>
      <p:pic>
        <p:nvPicPr>
          <p:cNvPr id="10" name="bensound-energy">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8" cstate="print"/>
          <a:stretch>
            <a:fillRect/>
          </a:stretch>
        </p:blipFill>
        <p:spPr>
          <a:xfrm>
            <a:off x="4490289" y="-768824"/>
            <a:ext cx="457200" cy="457200"/>
          </a:xfrm>
          <a:prstGeom prst="rect">
            <a:avLst/>
          </a:prstGeom>
        </p:spPr>
      </p:pic>
      <p:sp>
        <p:nvSpPr>
          <p:cNvPr id="11" name="Round Same Side Corner Rectangle 10"/>
          <p:cNvSpPr/>
          <p:nvPr/>
        </p:nvSpPr>
        <p:spPr>
          <a:xfrm>
            <a:off x="1039528" y="19174"/>
            <a:ext cx="6901522" cy="1977218"/>
          </a:xfrm>
          <a:prstGeom prst="round2SameRect">
            <a:avLst>
              <a:gd name="adj1" fmla="val 16667"/>
              <a:gd name="adj2" fmla="val 50000"/>
            </a:avLst>
          </a:prstGeom>
          <a:solidFill>
            <a:srgbClr val="29E3B7"/>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800">
                <a:solidFill>
                  <a:schemeClr val="tx1"/>
                </a:solidFill>
                <a:latin typeface="Times New Roman" pitchFamily="18" charset="0"/>
                <a:cs typeface="Times New Roman" pitchFamily="18" charset="0"/>
              </a:rPr>
              <a:t>Nung 6,72 gam Fe trong không khí thu được iron (II) oxide. Tính thể tích O</a:t>
            </a:r>
            <a:r>
              <a:rPr lang="en-US" sz="2800" baseline="-25000">
                <a:solidFill>
                  <a:schemeClr val="tx1"/>
                </a:solidFill>
                <a:latin typeface="Times New Roman" pitchFamily="18" charset="0"/>
                <a:cs typeface="Times New Roman" pitchFamily="18" charset="0"/>
              </a:rPr>
              <a:t>2</a:t>
            </a:r>
            <a:r>
              <a:rPr lang="en-US" sz="2800">
                <a:solidFill>
                  <a:schemeClr val="tx1"/>
                </a:solidFill>
                <a:latin typeface="Times New Roman" pitchFamily="18" charset="0"/>
                <a:cs typeface="Times New Roman" pitchFamily="18" charset="0"/>
              </a:rPr>
              <a:t> cần dùng ở đkc</a:t>
            </a:r>
          </a:p>
          <a:p>
            <a:pPr algn="ctr" defTabSz="685800">
              <a:defRPr/>
            </a:pPr>
            <a:endParaRPr lang="en-US" sz="2800">
              <a:solidFill>
                <a:schemeClr val="tx1"/>
              </a:solidFill>
              <a:latin typeface="Times New Roman" pitchFamily="18" charset="0"/>
              <a:cs typeface="Times New Roman" pitchFamily="18" charset="0"/>
            </a:endParaRPr>
          </a:p>
        </p:txBody>
      </p:sp>
      <p:sp>
        <p:nvSpPr>
          <p:cNvPr id="13" name="A"/>
          <p:cNvSpPr/>
          <p:nvPr/>
        </p:nvSpPr>
        <p:spPr>
          <a:xfrm>
            <a:off x="644638" y="3023200"/>
            <a:ext cx="3327536" cy="651167"/>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err="1">
                <a:solidFill>
                  <a:srgbClr val="FFFF00"/>
                </a:solidFill>
                <a:latin typeface="Times New Roman" panose="02020603050405020304" pitchFamily="18" charset="0"/>
                <a:cs typeface="Times New Roman" panose="02020603050405020304" pitchFamily="18" charset="0"/>
              </a:rPr>
              <a:t>A</a:t>
            </a:r>
            <a:r>
              <a:rPr lang="en-US" sz="2700" b="1">
                <a:solidFill>
                  <a:srgbClr val="FFFF00"/>
                </a:solidFill>
                <a:latin typeface="Times New Roman" panose="02020603050405020304" pitchFamily="18" charset="0"/>
                <a:cs typeface="Times New Roman" panose="02020603050405020304" pitchFamily="18" charset="0"/>
              </a:rPr>
              <a:t>. 1,8474 lít </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4" name="C"/>
          <p:cNvSpPr/>
          <p:nvPr/>
        </p:nvSpPr>
        <p:spPr>
          <a:xfrm>
            <a:off x="4841044" y="3023200"/>
            <a:ext cx="3451463" cy="651167"/>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a:solidFill>
                  <a:srgbClr val="FFFF00"/>
                </a:solidFill>
                <a:latin typeface="Times New Roman" panose="02020603050405020304" pitchFamily="18" charset="0"/>
                <a:cs typeface="Times New Roman" panose="02020603050405020304" pitchFamily="18" charset="0"/>
              </a:rPr>
              <a:t>C.0,4958 lít</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5" name="B"/>
          <p:cNvSpPr/>
          <p:nvPr/>
        </p:nvSpPr>
        <p:spPr>
          <a:xfrm>
            <a:off x="642008" y="3769766"/>
            <a:ext cx="3314810" cy="626325"/>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a:solidFill>
                  <a:srgbClr val="FFFF00"/>
                </a:solidFill>
                <a:latin typeface="Times New Roman" panose="02020603050405020304" pitchFamily="18" charset="0"/>
                <a:cs typeface="Times New Roman" panose="02020603050405020304" pitchFamily="18" charset="0"/>
              </a:rPr>
              <a:t>B. 2,9748 lít</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6" name="D"/>
          <p:cNvSpPr/>
          <p:nvPr/>
        </p:nvSpPr>
        <p:spPr>
          <a:xfrm>
            <a:off x="4892206" y="3769766"/>
            <a:ext cx="3400301" cy="627949"/>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a:solidFill>
                  <a:srgbClr val="FFFF00"/>
                </a:solidFill>
                <a:latin typeface="Times New Roman" panose="02020603050405020304" pitchFamily="18" charset="0"/>
                <a:cs typeface="Times New Roman" panose="02020603050405020304" pitchFamily="18" charset="0"/>
              </a:rPr>
              <a:t>D. 0,7437 lít</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295400" y="0"/>
            <a:ext cx="6629399" cy="438582"/>
          </a:xfrm>
          <a:prstGeom prst="rect">
            <a:avLst/>
          </a:prstGeom>
          <a:noFill/>
        </p:spPr>
        <p:txBody>
          <a:bodyPr wrap="square" lIns="68580" tIns="34290" rIns="68580" bIns="34290">
            <a:spAutoFit/>
          </a:bodyPr>
          <a:lstStyle/>
          <a:p>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3042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9565" fill="hold"/>
                                        <p:tgtEl>
                                          <p:spTgt spid="10"/>
                                        </p:tgtEl>
                                      </p:cBhvr>
                                    </p:cmd>
                                  </p:childTnLst>
                                </p:cTn>
                              </p:par>
                              <p:par>
                                <p:cTn id="7" presetID="2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style.rotation</p:attrName>
                                        </p:attrNameLst>
                                      </p:cBhvr>
                                      <p:tavLst>
                                        <p:tav tm="0">
                                          <p:val>
                                            <p:fltVal val="720"/>
                                          </p:val>
                                        </p:tav>
                                        <p:tav tm="100000">
                                          <p:val>
                                            <p:fltVal val="0"/>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anim calcmode="lin" valueType="num">
                                      <p:cBhvr>
                                        <p:cTn id="20" dur="750" fill="hold"/>
                                        <p:tgtEl>
                                          <p:spTgt spid="14"/>
                                        </p:tgtEl>
                                        <p:attrNameLst>
                                          <p:attrName>style.rotation</p:attrName>
                                        </p:attrNameLst>
                                      </p:cBhvr>
                                      <p:tavLst>
                                        <p:tav tm="0">
                                          <p:val>
                                            <p:fltVal val="720"/>
                                          </p:val>
                                        </p:tav>
                                        <p:tav tm="100000">
                                          <p:val>
                                            <p:fltVal val="0"/>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 calcmode="lin" valueType="num">
                                      <p:cBhvr>
                                        <p:cTn id="22" dur="750" fill="hold"/>
                                        <p:tgtEl>
                                          <p:spTgt spid="14"/>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style.rotation</p:attrName>
                                        </p:attrNameLst>
                                      </p:cBhvr>
                                      <p:tavLst>
                                        <p:tav tm="0">
                                          <p:val>
                                            <p:fltVal val="720"/>
                                          </p:val>
                                        </p:tav>
                                        <p:tav tm="100000">
                                          <p:val>
                                            <p:fltVal val="0"/>
                                          </p:val>
                                        </p:tav>
                                      </p:tavLst>
                                    </p:anim>
                                    <p:anim calcmode="lin" valueType="num">
                                      <p:cBhvr>
                                        <p:cTn id="27" dur="750" fill="hold"/>
                                        <p:tgtEl>
                                          <p:spTgt spid="16"/>
                                        </p:tgtEl>
                                        <p:attrNameLst>
                                          <p:attrName>ppt_h</p:attrName>
                                        </p:attrNameLst>
                                      </p:cBhvr>
                                      <p:tavLst>
                                        <p:tav tm="0">
                                          <p:val>
                                            <p:fltVal val="0"/>
                                          </p:val>
                                        </p:tav>
                                        <p:tav tm="100000">
                                          <p:val>
                                            <p:strVal val="#ppt_h"/>
                                          </p:val>
                                        </p:tav>
                                      </p:tavLst>
                                    </p:anim>
                                    <p:anim calcmode="lin" valueType="num">
                                      <p:cBhvr>
                                        <p:cTn id="28" dur="750" fill="hold"/>
                                        <p:tgtEl>
                                          <p:spTgt spid="16"/>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style.rotation</p:attrName>
                                        </p:attrNameLst>
                                      </p:cBhvr>
                                      <p:tavLst>
                                        <p:tav tm="0">
                                          <p:val>
                                            <p:fltVal val="720"/>
                                          </p:val>
                                        </p:tav>
                                        <p:tav tm="100000">
                                          <p:val>
                                            <p:fltVal val="0"/>
                                          </p:val>
                                        </p:tav>
                                      </p:tavLst>
                                    </p:anim>
                                    <p:anim calcmode="lin" valueType="num">
                                      <p:cBhvr>
                                        <p:cTn id="33" dur="750" fill="hold"/>
                                        <p:tgtEl>
                                          <p:spTgt spid="15"/>
                                        </p:tgtEl>
                                        <p:attrNameLst>
                                          <p:attrName>ppt_h</p:attrName>
                                        </p:attrNameLst>
                                      </p:cBhvr>
                                      <p:tavLst>
                                        <p:tav tm="0">
                                          <p:val>
                                            <p:fltVal val="0"/>
                                          </p:val>
                                        </p:tav>
                                        <p:tav tm="100000">
                                          <p:val>
                                            <p:strVal val="#ppt_h"/>
                                          </p:val>
                                        </p:tav>
                                      </p:tavLst>
                                    </p:anim>
                                    <p:anim calcmode="lin" valueType="num">
                                      <p:cBhvr>
                                        <p:cTn id="34" dur="75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endCondLst>
                    <p:cond evt="onStopAudio" delay="0">
                      <p:tgtEl>
                        <p:sldTgt/>
                      </p:tgtEl>
                    </p:cond>
                  </p:endCondLst>
                </p:cTn>
                <p:tgtEl>
                  <p:spTgt spid="10"/>
                </p:tgtEl>
              </p:cMediaNode>
            </p:video>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13"/>
                                        </p:tgtEl>
                                        <p:attrNameLst>
                                          <p:attrName>style.color</p:attrName>
                                        </p:attrNameLst>
                                      </p:cBhvr>
                                      <p:by>
                                        <p:hsl h="7200000" s="0" l="0"/>
                                      </p:by>
                                    </p:animClr>
                                    <p:animClr clrSpc="hsl" dir="cw">
                                      <p:cBhvr>
                                        <p:cTn id="41" dur="500" fill="hold"/>
                                        <p:tgtEl>
                                          <p:spTgt spid="13"/>
                                        </p:tgtEl>
                                        <p:attrNameLst>
                                          <p:attrName>fillcolor</p:attrName>
                                        </p:attrNameLst>
                                      </p:cBhvr>
                                      <p:by>
                                        <p:hsl h="7200000" s="0" l="0"/>
                                      </p:by>
                                    </p:animClr>
                                    <p:animClr clrSpc="hsl" dir="cw">
                                      <p:cBhvr>
                                        <p:cTn id="42" dur="500" fill="hold"/>
                                        <p:tgtEl>
                                          <p:spTgt spid="13"/>
                                        </p:tgtEl>
                                        <p:attrNameLst>
                                          <p:attrName>stroke.color</p:attrName>
                                        </p:attrNameLst>
                                      </p:cBhvr>
                                      <p:by>
                                        <p:hsl h="7200000" s="0" l="0"/>
                                      </p:by>
                                    </p:animClr>
                                    <p:set>
                                      <p:cBhvr>
                                        <p:cTn id="43" dur="500" fill="hold"/>
                                        <p:tgtEl>
                                          <p:spTgt spid="13"/>
                                        </p:tgtEl>
                                        <p:attrNameLst>
                                          <p:attrName>fill.type</p:attrName>
                                        </p:attrNameLst>
                                      </p:cBhvr>
                                      <p:to>
                                        <p:strVal val="solid"/>
                                      </p:to>
                                    </p:set>
                                  </p:childTnLst>
                                  <p:subTnLst>
                                    <p:audio>
                                      <p:cMediaNode>
                                        <p:cTn display="0" masterRel="sameClick">
                                          <p:stCondLst>
                                            <p:cond evt="begin" delay="0">
                                              <p:tn val="39"/>
                                            </p:cond>
                                          </p:stCondLst>
                                          <p:endCondLst>
                                            <p:cond evt="onStopAudio" delay="0">
                                              <p:tgtEl>
                                                <p:sldTgt/>
                                              </p:tgtEl>
                                            </p:cond>
                                          </p:endCondLst>
                                        </p:cTn>
                                        <p:tgtEl>
                                          <p:sndTgt r:embed="rId3" name="ting.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49" presetClass="exit" presetSubtype="0" accel="100000" fill="hold" grpId="1" nodeType="clickEffect">
                                  <p:stCondLst>
                                    <p:cond delay="0"/>
                                  </p:stCondLst>
                                  <p:childTnLst>
                                    <p:anim calcmode="lin" valueType="num">
                                      <p:cBhvr>
                                        <p:cTn id="48" dur="500"/>
                                        <p:tgtEl>
                                          <p:spTgt spid="14"/>
                                        </p:tgtEl>
                                        <p:attrNameLst>
                                          <p:attrName>ppt_w</p:attrName>
                                        </p:attrNameLst>
                                      </p:cBhvr>
                                      <p:tavLst>
                                        <p:tav tm="0">
                                          <p:val>
                                            <p:strVal val="ppt_w"/>
                                          </p:val>
                                        </p:tav>
                                        <p:tav tm="100000">
                                          <p:val>
                                            <p:fltVal val="0"/>
                                          </p:val>
                                        </p:tav>
                                      </p:tavLst>
                                    </p:anim>
                                    <p:anim calcmode="lin" valueType="num">
                                      <p:cBhvr>
                                        <p:cTn id="49" dur="500"/>
                                        <p:tgtEl>
                                          <p:spTgt spid="14"/>
                                        </p:tgtEl>
                                        <p:attrNameLst>
                                          <p:attrName>ppt_h</p:attrName>
                                        </p:attrNameLst>
                                      </p:cBhvr>
                                      <p:tavLst>
                                        <p:tav tm="0">
                                          <p:val>
                                            <p:strVal val="ppt_h"/>
                                          </p:val>
                                        </p:tav>
                                        <p:tav tm="100000">
                                          <p:val>
                                            <p:fltVal val="0"/>
                                          </p:val>
                                        </p:tav>
                                      </p:tavLst>
                                    </p:anim>
                                    <p:anim calcmode="lin" valueType="num">
                                      <p:cBhvr>
                                        <p:cTn id="50" dur="500"/>
                                        <p:tgtEl>
                                          <p:spTgt spid="14"/>
                                        </p:tgtEl>
                                        <p:attrNameLst>
                                          <p:attrName>style.rotation</p:attrName>
                                        </p:attrNameLst>
                                      </p:cBhvr>
                                      <p:tavLst>
                                        <p:tav tm="0">
                                          <p:val>
                                            <p:fltVal val="0"/>
                                          </p:val>
                                        </p:tav>
                                        <p:tav tm="100000">
                                          <p:val>
                                            <p:fltVal val="360"/>
                                          </p:val>
                                        </p:tav>
                                      </p:tavLst>
                                    </p:anim>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4"/>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49" presetClass="exit" presetSubtype="0" accel="100000" fill="hold" grpId="1" nodeType="clickEffect">
                                  <p:stCondLst>
                                    <p:cond delay="0"/>
                                  </p:stCondLst>
                                  <p:childTnLst>
                                    <p:anim calcmode="lin" valueType="num">
                                      <p:cBhvr>
                                        <p:cTn id="57" dur="500"/>
                                        <p:tgtEl>
                                          <p:spTgt spid="16"/>
                                        </p:tgtEl>
                                        <p:attrNameLst>
                                          <p:attrName>ppt_w</p:attrName>
                                        </p:attrNameLst>
                                      </p:cBhvr>
                                      <p:tavLst>
                                        <p:tav tm="0">
                                          <p:val>
                                            <p:strVal val="ppt_w"/>
                                          </p:val>
                                        </p:tav>
                                        <p:tav tm="100000">
                                          <p:val>
                                            <p:fltVal val="0"/>
                                          </p:val>
                                        </p:tav>
                                      </p:tavLst>
                                    </p:anim>
                                    <p:anim calcmode="lin" valueType="num">
                                      <p:cBhvr>
                                        <p:cTn id="58" dur="500"/>
                                        <p:tgtEl>
                                          <p:spTgt spid="16"/>
                                        </p:tgtEl>
                                        <p:attrNameLst>
                                          <p:attrName>ppt_h</p:attrName>
                                        </p:attrNameLst>
                                      </p:cBhvr>
                                      <p:tavLst>
                                        <p:tav tm="0">
                                          <p:val>
                                            <p:strVal val="ppt_h"/>
                                          </p:val>
                                        </p:tav>
                                        <p:tav tm="100000">
                                          <p:val>
                                            <p:fltVal val="0"/>
                                          </p:val>
                                        </p:tav>
                                      </p:tavLst>
                                    </p:anim>
                                    <p:anim calcmode="lin" valueType="num">
                                      <p:cBhvr>
                                        <p:cTn id="59" dur="500"/>
                                        <p:tgtEl>
                                          <p:spTgt spid="16"/>
                                        </p:tgtEl>
                                        <p:attrNameLst>
                                          <p:attrName>style.rotation</p:attrName>
                                        </p:attrNameLst>
                                      </p:cBhvr>
                                      <p:tavLst>
                                        <p:tav tm="0">
                                          <p:val>
                                            <p:fltVal val="0"/>
                                          </p:val>
                                        </p:tav>
                                        <p:tav tm="100000">
                                          <p:val>
                                            <p:fltVal val="360"/>
                                          </p:val>
                                        </p:tav>
                                      </p:tavLst>
                                    </p:anim>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49" presetClass="exit" presetSubtype="0" accel="100000" fill="hold" grpId="1" nodeType="clickEffect">
                                  <p:stCondLst>
                                    <p:cond delay="0"/>
                                  </p:stCondLst>
                                  <p:childTnLst>
                                    <p:anim calcmode="lin" valueType="num">
                                      <p:cBhvr>
                                        <p:cTn id="66" dur="500"/>
                                        <p:tgtEl>
                                          <p:spTgt spid="15"/>
                                        </p:tgtEl>
                                        <p:attrNameLst>
                                          <p:attrName>ppt_w</p:attrName>
                                        </p:attrNameLst>
                                      </p:cBhvr>
                                      <p:tavLst>
                                        <p:tav tm="0">
                                          <p:val>
                                            <p:strVal val="ppt_w"/>
                                          </p:val>
                                        </p:tav>
                                        <p:tav tm="100000">
                                          <p:val>
                                            <p:fltVal val="0"/>
                                          </p:val>
                                        </p:tav>
                                      </p:tavLst>
                                    </p:anim>
                                    <p:anim calcmode="lin" valueType="num">
                                      <p:cBhvr>
                                        <p:cTn id="67" dur="500"/>
                                        <p:tgtEl>
                                          <p:spTgt spid="15"/>
                                        </p:tgtEl>
                                        <p:attrNameLst>
                                          <p:attrName>ppt_h</p:attrName>
                                        </p:attrNameLst>
                                      </p:cBhvr>
                                      <p:tavLst>
                                        <p:tav tm="0">
                                          <p:val>
                                            <p:strVal val="ppt_h"/>
                                          </p:val>
                                        </p:tav>
                                        <p:tav tm="100000">
                                          <p:val>
                                            <p:fltVal val="0"/>
                                          </p:val>
                                        </p:tav>
                                      </p:tavLst>
                                    </p:anim>
                                    <p:anim calcmode="lin" valueType="num">
                                      <p:cBhvr>
                                        <p:cTn id="68" dur="500"/>
                                        <p:tgtEl>
                                          <p:spTgt spid="15"/>
                                        </p:tgtEl>
                                        <p:attrNameLst>
                                          <p:attrName>style.rotation</p:attrName>
                                        </p:attrNameLst>
                                      </p:cBhvr>
                                      <p:tavLst>
                                        <p:tav tm="0">
                                          <p:val>
                                            <p:fltVal val="0"/>
                                          </p:val>
                                        </p:tav>
                                        <p:tav tm="100000">
                                          <p:val>
                                            <p:fltVal val="360"/>
                                          </p:val>
                                        </p:tav>
                                      </p:tavLst>
                                    </p:anim>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5"/>
                  </p:tgtEl>
                </p:cond>
              </p:nextCondLst>
            </p:seq>
          </p:childTnLst>
        </p:cTn>
      </p:par>
    </p:tnLst>
    <p:bldLst>
      <p:bldP spid="11"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28549" y="1411164"/>
            <a:ext cx="1767145" cy="176714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231" y="791308"/>
            <a:ext cx="2143455" cy="2387001"/>
          </a:xfrm>
          <a:prstGeom prst="rect">
            <a:avLst/>
          </a:prstGeom>
        </p:spPr>
      </p:pic>
      <p:sp>
        <p:nvSpPr>
          <p:cNvPr id="9" name="Hexagon 8">
            <a:hlinkClick r:id="rId7" action="ppaction://hlinksldjump"/>
          </p:cNvPr>
          <p:cNvSpPr/>
          <p:nvPr/>
        </p:nvSpPr>
        <p:spPr>
          <a:xfrm>
            <a:off x="8187397" y="4242605"/>
            <a:ext cx="956603" cy="726808"/>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latin typeface="Times New Roman" panose="02020603050405020304" pitchFamily="18" charset="0"/>
                <a:cs typeface="Times New Roman" panose="02020603050405020304" pitchFamily="18" charset="0"/>
              </a:rPr>
              <a:t>Quay</a:t>
            </a:r>
          </a:p>
          <a:p>
            <a:pPr algn="ctr"/>
            <a:r>
              <a:rPr lang="en-US" sz="1500" b="1" dirty="0" err="1">
                <a:latin typeface="Times New Roman" panose="02020603050405020304" pitchFamily="18" charset="0"/>
                <a:cs typeface="Times New Roman" panose="02020603050405020304" pitchFamily="18" charset="0"/>
              </a:rPr>
              <a:t>Lại</a:t>
            </a:r>
            <a:endParaRPr lang="en-US" sz="1500" b="1" dirty="0">
              <a:latin typeface="Times New Roman" panose="02020603050405020304" pitchFamily="18" charset="0"/>
              <a:cs typeface="Times New Roman" panose="02020603050405020304" pitchFamily="18" charset="0"/>
            </a:endParaRPr>
          </a:p>
        </p:txBody>
      </p:sp>
      <p:pic>
        <p:nvPicPr>
          <p:cNvPr id="10" name="bensound-energy">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8" cstate="print"/>
          <a:stretch>
            <a:fillRect/>
          </a:stretch>
        </p:blipFill>
        <p:spPr>
          <a:xfrm>
            <a:off x="4490289" y="-768824"/>
            <a:ext cx="457200" cy="457200"/>
          </a:xfrm>
          <a:prstGeom prst="rect">
            <a:avLst/>
          </a:prstGeom>
        </p:spPr>
      </p:pic>
      <p:sp>
        <p:nvSpPr>
          <p:cNvPr id="11" name="Round Same Side Corner Rectangle 10"/>
          <p:cNvSpPr/>
          <p:nvPr/>
        </p:nvSpPr>
        <p:spPr>
          <a:xfrm>
            <a:off x="1039528" y="19174"/>
            <a:ext cx="6901522" cy="1977218"/>
          </a:xfrm>
          <a:prstGeom prst="round2SameRect">
            <a:avLst>
              <a:gd name="adj1" fmla="val 16667"/>
              <a:gd name="adj2" fmla="val 50000"/>
            </a:avLst>
          </a:prstGeom>
          <a:solidFill>
            <a:srgbClr val="29E3B7"/>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800">
                <a:solidFill>
                  <a:schemeClr val="tx1"/>
                </a:solidFill>
                <a:latin typeface="Times New Roman" pitchFamily="18" charset="0"/>
                <a:cs typeface="Times New Roman" pitchFamily="18" charset="0"/>
              </a:rPr>
              <a:t>Cho 13 gam Zn tác dụng với 0,3 mol HCl sau khi kết thúc phản ứng thu được ZnCl</a:t>
            </a:r>
            <a:r>
              <a:rPr lang="en-US" sz="2800" baseline="-25000">
                <a:solidFill>
                  <a:schemeClr val="tx1"/>
                </a:solidFill>
                <a:latin typeface="Times New Roman" pitchFamily="18" charset="0"/>
                <a:cs typeface="Times New Roman" pitchFamily="18" charset="0"/>
              </a:rPr>
              <a:t>2</a:t>
            </a:r>
            <a:r>
              <a:rPr lang="en-US" sz="2800">
                <a:solidFill>
                  <a:schemeClr val="tx1"/>
                </a:solidFill>
                <a:latin typeface="Times New Roman" pitchFamily="18" charset="0"/>
                <a:cs typeface="Times New Roman" pitchFamily="18" charset="0"/>
              </a:rPr>
              <a:t> và khí H</a:t>
            </a:r>
            <a:r>
              <a:rPr lang="en-US" sz="2800" baseline="-25000">
                <a:solidFill>
                  <a:schemeClr val="tx1"/>
                </a:solidFill>
                <a:latin typeface="Times New Roman" pitchFamily="18" charset="0"/>
                <a:cs typeface="Times New Roman" pitchFamily="18" charset="0"/>
              </a:rPr>
              <a:t>2</a:t>
            </a:r>
            <a:r>
              <a:rPr lang="en-US" sz="2800">
                <a:solidFill>
                  <a:schemeClr val="tx1"/>
                </a:solidFill>
                <a:latin typeface="Times New Roman" pitchFamily="18" charset="0"/>
                <a:cs typeface="Times New Roman" pitchFamily="18" charset="0"/>
              </a:rPr>
              <a:t>. Sau khi phản ứng kết thúc chất nào phản ứng hết, chất nào con dư?</a:t>
            </a:r>
          </a:p>
        </p:txBody>
      </p:sp>
      <p:sp>
        <p:nvSpPr>
          <p:cNvPr id="13" name="A"/>
          <p:cNvSpPr/>
          <p:nvPr/>
        </p:nvSpPr>
        <p:spPr>
          <a:xfrm>
            <a:off x="4629352" y="2999981"/>
            <a:ext cx="3663155" cy="651167"/>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400" b="1">
                <a:solidFill>
                  <a:srgbClr val="FFFF00"/>
                </a:solidFill>
                <a:latin typeface="Times New Roman" panose="02020603050405020304" pitchFamily="18" charset="0"/>
                <a:cs typeface="Times New Roman" panose="02020603050405020304" pitchFamily="18" charset="0"/>
              </a:rPr>
              <a:t>C. Zn dư, HCl hết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4" name="C"/>
          <p:cNvSpPr/>
          <p:nvPr/>
        </p:nvSpPr>
        <p:spPr>
          <a:xfrm>
            <a:off x="385762" y="3003539"/>
            <a:ext cx="3571055" cy="651167"/>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400" b="1">
                <a:solidFill>
                  <a:srgbClr val="FFFF00"/>
                </a:solidFill>
                <a:latin typeface="Times New Roman" panose="02020603050405020304" pitchFamily="18" charset="0"/>
                <a:cs typeface="Times New Roman" panose="02020603050405020304" pitchFamily="18" charset="0"/>
              </a:rPr>
              <a:t>A. Cả hai chất đều 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5" name="B"/>
          <p:cNvSpPr/>
          <p:nvPr/>
        </p:nvSpPr>
        <p:spPr>
          <a:xfrm>
            <a:off x="385762" y="3769766"/>
            <a:ext cx="3571055" cy="626325"/>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400" b="1">
                <a:solidFill>
                  <a:srgbClr val="FFFF00"/>
                </a:solidFill>
                <a:latin typeface="Times New Roman" panose="02020603050405020304" pitchFamily="18" charset="0"/>
                <a:cs typeface="Times New Roman" panose="02020603050405020304" pitchFamily="18" charset="0"/>
              </a:rPr>
              <a:t>B. HCl dư, Zn hết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6" name="D"/>
          <p:cNvSpPr/>
          <p:nvPr/>
        </p:nvSpPr>
        <p:spPr>
          <a:xfrm>
            <a:off x="4629352" y="3769766"/>
            <a:ext cx="3828848" cy="627949"/>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400" b="1">
                <a:solidFill>
                  <a:srgbClr val="FFFF00"/>
                </a:solidFill>
                <a:latin typeface="Times New Roman" pitchFamily="18" charset="0"/>
                <a:cs typeface="Times New Roman" pitchFamily="18" charset="0"/>
              </a:rPr>
              <a:t>D. ZnCl</a:t>
            </a:r>
            <a:r>
              <a:rPr lang="en-US" sz="2400" b="1" baseline="-25000">
                <a:solidFill>
                  <a:srgbClr val="FFFF00"/>
                </a:solidFill>
                <a:latin typeface="Times New Roman" pitchFamily="18" charset="0"/>
                <a:cs typeface="Times New Roman" pitchFamily="18" charset="0"/>
              </a:rPr>
              <a:t>2</a:t>
            </a:r>
            <a:r>
              <a:rPr lang="en-US" sz="2400" b="1">
                <a:solidFill>
                  <a:srgbClr val="FFFF00"/>
                </a:solidFill>
                <a:latin typeface="Times New Roman" pitchFamily="18" charset="0"/>
                <a:cs typeface="Times New Roman" pitchFamily="18" charset="0"/>
              </a:rPr>
              <a:t> dư và khí H</a:t>
            </a:r>
            <a:r>
              <a:rPr lang="en-US" sz="2400" b="1" baseline="-25000">
                <a:solidFill>
                  <a:srgbClr val="FFFF00"/>
                </a:solidFill>
                <a:latin typeface="Times New Roman" pitchFamily="18" charset="0"/>
                <a:cs typeface="Times New Roman" pitchFamily="18" charset="0"/>
              </a:rPr>
              <a:t>2</a:t>
            </a:r>
            <a:r>
              <a:rPr lang="en-US" sz="2400" b="1">
                <a:solidFill>
                  <a:srgbClr val="FFFF00"/>
                </a:solidFill>
                <a:latin typeface="Times New Roman" pitchFamily="18" charset="0"/>
                <a:cs typeface="Times New Roman" pitchFamily="18" charset="0"/>
              </a:rPr>
              <a:t> hết</a:t>
            </a:r>
            <a:endParaRPr lang="en-US" sz="2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2913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9565" fill="hold"/>
                                        <p:tgtEl>
                                          <p:spTgt spid="10"/>
                                        </p:tgtEl>
                                      </p:cBhvr>
                                    </p:cmd>
                                  </p:childTnLst>
                                </p:cTn>
                              </p:par>
                              <p:par>
                                <p:cTn id="7" presetID="2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style.rotation</p:attrName>
                                        </p:attrNameLst>
                                      </p:cBhvr>
                                      <p:tavLst>
                                        <p:tav tm="0">
                                          <p:val>
                                            <p:fltVal val="720"/>
                                          </p:val>
                                        </p:tav>
                                        <p:tav tm="100000">
                                          <p:val>
                                            <p:fltVal val="0"/>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anim calcmode="lin" valueType="num">
                                      <p:cBhvr>
                                        <p:cTn id="20" dur="750" fill="hold"/>
                                        <p:tgtEl>
                                          <p:spTgt spid="14"/>
                                        </p:tgtEl>
                                        <p:attrNameLst>
                                          <p:attrName>style.rotation</p:attrName>
                                        </p:attrNameLst>
                                      </p:cBhvr>
                                      <p:tavLst>
                                        <p:tav tm="0">
                                          <p:val>
                                            <p:fltVal val="720"/>
                                          </p:val>
                                        </p:tav>
                                        <p:tav tm="100000">
                                          <p:val>
                                            <p:fltVal val="0"/>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 calcmode="lin" valueType="num">
                                      <p:cBhvr>
                                        <p:cTn id="22" dur="750" fill="hold"/>
                                        <p:tgtEl>
                                          <p:spTgt spid="14"/>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style.rotation</p:attrName>
                                        </p:attrNameLst>
                                      </p:cBhvr>
                                      <p:tavLst>
                                        <p:tav tm="0">
                                          <p:val>
                                            <p:fltVal val="720"/>
                                          </p:val>
                                        </p:tav>
                                        <p:tav tm="100000">
                                          <p:val>
                                            <p:fltVal val="0"/>
                                          </p:val>
                                        </p:tav>
                                      </p:tavLst>
                                    </p:anim>
                                    <p:anim calcmode="lin" valueType="num">
                                      <p:cBhvr>
                                        <p:cTn id="27" dur="750" fill="hold"/>
                                        <p:tgtEl>
                                          <p:spTgt spid="16"/>
                                        </p:tgtEl>
                                        <p:attrNameLst>
                                          <p:attrName>ppt_h</p:attrName>
                                        </p:attrNameLst>
                                      </p:cBhvr>
                                      <p:tavLst>
                                        <p:tav tm="0">
                                          <p:val>
                                            <p:fltVal val="0"/>
                                          </p:val>
                                        </p:tav>
                                        <p:tav tm="100000">
                                          <p:val>
                                            <p:strVal val="#ppt_h"/>
                                          </p:val>
                                        </p:tav>
                                      </p:tavLst>
                                    </p:anim>
                                    <p:anim calcmode="lin" valueType="num">
                                      <p:cBhvr>
                                        <p:cTn id="28" dur="750" fill="hold"/>
                                        <p:tgtEl>
                                          <p:spTgt spid="16"/>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style.rotation</p:attrName>
                                        </p:attrNameLst>
                                      </p:cBhvr>
                                      <p:tavLst>
                                        <p:tav tm="0">
                                          <p:val>
                                            <p:fltVal val="720"/>
                                          </p:val>
                                        </p:tav>
                                        <p:tav tm="100000">
                                          <p:val>
                                            <p:fltVal val="0"/>
                                          </p:val>
                                        </p:tav>
                                      </p:tavLst>
                                    </p:anim>
                                    <p:anim calcmode="lin" valueType="num">
                                      <p:cBhvr>
                                        <p:cTn id="33" dur="750" fill="hold"/>
                                        <p:tgtEl>
                                          <p:spTgt spid="15"/>
                                        </p:tgtEl>
                                        <p:attrNameLst>
                                          <p:attrName>ppt_h</p:attrName>
                                        </p:attrNameLst>
                                      </p:cBhvr>
                                      <p:tavLst>
                                        <p:tav tm="0">
                                          <p:val>
                                            <p:fltVal val="0"/>
                                          </p:val>
                                        </p:tav>
                                        <p:tav tm="100000">
                                          <p:val>
                                            <p:strVal val="#ppt_h"/>
                                          </p:val>
                                        </p:tav>
                                      </p:tavLst>
                                    </p:anim>
                                    <p:anim calcmode="lin" valueType="num">
                                      <p:cBhvr>
                                        <p:cTn id="34" dur="75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endCondLst>
                    <p:cond evt="onStopAudio" delay="0">
                      <p:tgtEl>
                        <p:sldTgt/>
                      </p:tgtEl>
                    </p:cond>
                  </p:endCondLst>
                </p:cTn>
                <p:tgtEl>
                  <p:spTgt spid="10"/>
                </p:tgtEl>
              </p:cMediaNode>
            </p:video>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13"/>
                                        </p:tgtEl>
                                        <p:attrNameLst>
                                          <p:attrName>style.color</p:attrName>
                                        </p:attrNameLst>
                                      </p:cBhvr>
                                      <p:by>
                                        <p:hsl h="7200000" s="0" l="0"/>
                                      </p:by>
                                    </p:animClr>
                                    <p:animClr clrSpc="hsl" dir="cw">
                                      <p:cBhvr>
                                        <p:cTn id="41" dur="500" fill="hold"/>
                                        <p:tgtEl>
                                          <p:spTgt spid="13"/>
                                        </p:tgtEl>
                                        <p:attrNameLst>
                                          <p:attrName>fillcolor</p:attrName>
                                        </p:attrNameLst>
                                      </p:cBhvr>
                                      <p:by>
                                        <p:hsl h="7200000" s="0" l="0"/>
                                      </p:by>
                                    </p:animClr>
                                    <p:animClr clrSpc="hsl" dir="cw">
                                      <p:cBhvr>
                                        <p:cTn id="42" dur="500" fill="hold"/>
                                        <p:tgtEl>
                                          <p:spTgt spid="13"/>
                                        </p:tgtEl>
                                        <p:attrNameLst>
                                          <p:attrName>stroke.color</p:attrName>
                                        </p:attrNameLst>
                                      </p:cBhvr>
                                      <p:by>
                                        <p:hsl h="7200000" s="0" l="0"/>
                                      </p:by>
                                    </p:animClr>
                                    <p:set>
                                      <p:cBhvr>
                                        <p:cTn id="43" dur="500" fill="hold"/>
                                        <p:tgtEl>
                                          <p:spTgt spid="13"/>
                                        </p:tgtEl>
                                        <p:attrNameLst>
                                          <p:attrName>fill.type</p:attrName>
                                        </p:attrNameLst>
                                      </p:cBhvr>
                                      <p:to>
                                        <p:strVal val="solid"/>
                                      </p:to>
                                    </p:set>
                                  </p:childTnLst>
                                  <p:subTnLst>
                                    <p:audio>
                                      <p:cMediaNode>
                                        <p:cTn display="0" masterRel="sameClick">
                                          <p:stCondLst>
                                            <p:cond evt="begin" delay="0">
                                              <p:tn val="39"/>
                                            </p:cond>
                                          </p:stCondLst>
                                          <p:endCondLst>
                                            <p:cond evt="onStopAudio" delay="0">
                                              <p:tgtEl>
                                                <p:sldTgt/>
                                              </p:tgtEl>
                                            </p:cond>
                                          </p:endCondLst>
                                        </p:cTn>
                                        <p:tgtEl>
                                          <p:sndTgt r:embed="rId3" name="ting.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49" presetClass="exit" presetSubtype="0" accel="100000" fill="hold" grpId="1" nodeType="clickEffect">
                                  <p:stCondLst>
                                    <p:cond delay="0"/>
                                  </p:stCondLst>
                                  <p:childTnLst>
                                    <p:anim calcmode="lin" valueType="num">
                                      <p:cBhvr>
                                        <p:cTn id="48" dur="500"/>
                                        <p:tgtEl>
                                          <p:spTgt spid="14"/>
                                        </p:tgtEl>
                                        <p:attrNameLst>
                                          <p:attrName>ppt_w</p:attrName>
                                        </p:attrNameLst>
                                      </p:cBhvr>
                                      <p:tavLst>
                                        <p:tav tm="0">
                                          <p:val>
                                            <p:strVal val="ppt_w"/>
                                          </p:val>
                                        </p:tav>
                                        <p:tav tm="100000">
                                          <p:val>
                                            <p:fltVal val="0"/>
                                          </p:val>
                                        </p:tav>
                                      </p:tavLst>
                                    </p:anim>
                                    <p:anim calcmode="lin" valueType="num">
                                      <p:cBhvr>
                                        <p:cTn id="49" dur="500"/>
                                        <p:tgtEl>
                                          <p:spTgt spid="14"/>
                                        </p:tgtEl>
                                        <p:attrNameLst>
                                          <p:attrName>ppt_h</p:attrName>
                                        </p:attrNameLst>
                                      </p:cBhvr>
                                      <p:tavLst>
                                        <p:tav tm="0">
                                          <p:val>
                                            <p:strVal val="ppt_h"/>
                                          </p:val>
                                        </p:tav>
                                        <p:tav tm="100000">
                                          <p:val>
                                            <p:fltVal val="0"/>
                                          </p:val>
                                        </p:tav>
                                      </p:tavLst>
                                    </p:anim>
                                    <p:anim calcmode="lin" valueType="num">
                                      <p:cBhvr>
                                        <p:cTn id="50" dur="500"/>
                                        <p:tgtEl>
                                          <p:spTgt spid="14"/>
                                        </p:tgtEl>
                                        <p:attrNameLst>
                                          <p:attrName>style.rotation</p:attrName>
                                        </p:attrNameLst>
                                      </p:cBhvr>
                                      <p:tavLst>
                                        <p:tav tm="0">
                                          <p:val>
                                            <p:fltVal val="0"/>
                                          </p:val>
                                        </p:tav>
                                        <p:tav tm="100000">
                                          <p:val>
                                            <p:fltVal val="360"/>
                                          </p:val>
                                        </p:tav>
                                      </p:tavLst>
                                    </p:anim>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4"/>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49" presetClass="exit" presetSubtype="0" accel="100000" fill="hold" grpId="1" nodeType="clickEffect">
                                  <p:stCondLst>
                                    <p:cond delay="0"/>
                                  </p:stCondLst>
                                  <p:childTnLst>
                                    <p:anim calcmode="lin" valueType="num">
                                      <p:cBhvr>
                                        <p:cTn id="57" dur="500"/>
                                        <p:tgtEl>
                                          <p:spTgt spid="16"/>
                                        </p:tgtEl>
                                        <p:attrNameLst>
                                          <p:attrName>ppt_w</p:attrName>
                                        </p:attrNameLst>
                                      </p:cBhvr>
                                      <p:tavLst>
                                        <p:tav tm="0">
                                          <p:val>
                                            <p:strVal val="ppt_w"/>
                                          </p:val>
                                        </p:tav>
                                        <p:tav tm="100000">
                                          <p:val>
                                            <p:fltVal val="0"/>
                                          </p:val>
                                        </p:tav>
                                      </p:tavLst>
                                    </p:anim>
                                    <p:anim calcmode="lin" valueType="num">
                                      <p:cBhvr>
                                        <p:cTn id="58" dur="500"/>
                                        <p:tgtEl>
                                          <p:spTgt spid="16"/>
                                        </p:tgtEl>
                                        <p:attrNameLst>
                                          <p:attrName>ppt_h</p:attrName>
                                        </p:attrNameLst>
                                      </p:cBhvr>
                                      <p:tavLst>
                                        <p:tav tm="0">
                                          <p:val>
                                            <p:strVal val="ppt_h"/>
                                          </p:val>
                                        </p:tav>
                                        <p:tav tm="100000">
                                          <p:val>
                                            <p:fltVal val="0"/>
                                          </p:val>
                                        </p:tav>
                                      </p:tavLst>
                                    </p:anim>
                                    <p:anim calcmode="lin" valueType="num">
                                      <p:cBhvr>
                                        <p:cTn id="59" dur="500"/>
                                        <p:tgtEl>
                                          <p:spTgt spid="16"/>
                                        </p:tgtEl>
                                        <p:attrNameLst>
                                          <p:attrName>style.rotation</p:attrName>
                                        </p:attrNameLst>
                                      </p:cBhvr>
                                      <p:tavLst>
                                        <p:tav tm="0">
                                          <p:val>
                                            <p:fltVal val="0"/>
                                          </p:val>
                                        </p:tav>
                                        <p:tav tm="100000">
                                          <p:val>
                                            <p:fltVal val="360"/>
                                          </p:val>
                                        </p:tav>
                                      </p:tavLst>
                                    </p:anim>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49" presetClass="exit" presetSubtype="0" accel="100000" fill="hold" grpId="1" nodeType="clickEffect">
                                  <p:stCondLst>
                                    <p:cond delay="0"/>
                                  </p:stCondLst>
                                  <p:childTnLst>
                                    <p:anim calcmode="lin" valueType="num">
                                      <p:cBhvr>
                                        <p:cTn id="66" dur="500"/>
                                        <p:tgtEl>
                                          <p:spTgt spid="15"/>
                                        </p:tgtEl>
                                        <p:attrNameLst>
                                          <p:attrName>ppt_w</p:attrName>
                                        </p:attrNameLst>
                                      </p:cBhvr>
                                      <p:tavLst>
                                        <p:tav tm="0">
                                          <p:val>
                                            <p:strVal val="ppt_w"/>
                                          </p:val>
                                        </p:tav>
                                        <p:tav tm="100000">
                                          <p:val>
                                            <p:fltVal val="0"/>
                                          </p:val>
                                        </p:tav>
                                      </p:tavLst>
                                    </p:anim>
                                    <p:anim calcmode="lin" valueType="num">
                                      <p:cBhvr>
                                        <p:cTn id="67" dur="500"/>
                                        <p:tgtEl>
                                          <p:spTgt spid="15"/>
                                        </p:tgtEl>
                                        <p:attrNameLst>
                                          <p:attrName>ppt_h</p:attrName>
                                        </p:attrNameLst>
                                      </p:cBhvr>
                                      <p:tavLst>
                                        <p:tav tm="0">
                                          <p:val>
                                            <p:strVal val="ppt_h"/>
                                          </p:val>
                                        </p:tav>
                                        <p:tav tm="100000">
                                          <p:val>
                                            <p:fltVal val="0"/>
                                          </p:val>
                                        </p:tav>
                                      </p:tavLst>
                                    </p:anim>
                                    <p:anim calcmode="lin" valueType="num">
                                      <p:cBhvr>
                                        <p:cTn id="68" dur="500"/>
                                        <p:tgtEl>
                                          <p:spTgt spid="15"/>
                                        </p:tgtEl>
                                        <p:attrNameLst>
                                          <p:attrName>style.rotation</p:attrName>
                                        </p:attrNameLst>
                                      </p:cBhvr>
                                      <p:tavLst>
                                        <p:tav tm="0">
                                          <p:val>
                                            <p:fltVal val="0"/>
                                          </p:val>
                                        </p:tav>
                                        <p:tav tm="100000">
                                          <p:val>
                                            <p:fltVal val="360"/>
                                          </p:val>
                                        </p:tav>
                                      </p:tavLst>
                                    </p:anim>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5"/>
                  </p:tgtEl>
                </p:cond>
              </p:nextCondLst>
            </p:seq>
          </p:childTnLst>
        </p:cTn>
      </p:par>
    </p:tnLst>
    <p:bldLst>
      <p:bldP spid="11"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28549" y="1411164"/>
            <a:ext cx="1767145" cy="176714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231" y="791308"/>
            <a:ext cx="2143455" cy="2387001"/>
          </a:xfrm>
          <a:prstGeom prst="rect">
            <a:avLst/>
          </a:prstGeom>
        </p:spPr>
      </p:pic>
      <p:sp>
        <p:nvSpPr>
          <p:cNvPr id="9" name="Hexagon 8">
            <a:hlinkClick r:id="rId7" action="ppaction://hlinksldjump"/>
          </p:cNvPr>
          <p:cNvSpPr/>
          <p:nvPr/>
        </p:nvSpPr>
        <p:spPr>
          <a:xfrm>
            <a:off x="8187397" y="4242605"/>
            <a:ext cx="956603" cy="726808"/>
          </a:xfrm>
          <a:prstGeom prst="hexag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latin typeface="Times New Roman" panose="02020603050405020304" pitchFamily="18" charset="0"/>
                <a:cs typeface="Times New Roman" panose="02020603050405020304" pitchFamily="18" charset="0"/>
              </a:rPr>
              <a:t>Quay</a:t>
            </a:r>
          </a:p>
          <a:p>
            <a:pPr algn="ctr"/>
            <a:r>
              <a:rPr lang="en-US" sz="1500" b="1" dirty="0" err="1">
                <a:latin typeface="Times New Roman" panose="02020603050405020304" pitchFamily="18" charset="0"/>
                <a:cs typeface="Times New Roman" panose="02020603050405020304" pitchFamily="18" charset="0"/>
              </a:rPr>
              <a:t>Lại</a:t>
            </a:r>
            <a:endParaRPr lang="en-US" sz="1500" b="1" dirty="0">
              <a:latin typeface="Times New Roman" panose="02020603050405020304" pitchFamily="18" charset="0"/>
              <a:cs typeface="Times New Roman" panose="02020603050405020304" pitchFamily="18" charset="0"/>
            </a:endParaRPr>
          </a:p>
        </p:txBody>
      </p:sp>
      <p:pic>
        <p:nvPicPr>
          <p:cNvPr id="10" name="bensound-energy">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8" cstate="print"/>
          <a:stretch>
            <a:fillRect/>
          </a:stretch>
        </p:blipFill>
        <p:spPr>
          <a:xfrm>
            <a:off x="4490289" y="-768824"/>
            <a:ext cx="457200" cy="457200"/>
          </a:xfrm>
          <a:prstGeom prst="rect">
            <a:avLst/>
          </a:prstGeom>
        </p:spPr>
      </p:pic>
      <p:sp>
        <p:nvSpPr>
          <p:cNvPr id="11" name="Round Same Side Corner Rectangle 10"/>
          <p:cNvSpPr/>
          <p:nvPr/>
        </p:nvSpPr>
        <p:spPr>
          <a:xfrm>
            <a:off x="1039528" y="19174"/>
            <a:ext cx="6901522" cy="1977218"/>
          </a:xfrm>
          <a:prstGeom prst="round2SameRect">
            <a:avLst>
              <a:gd name="adj1" fmla="val 16667"/>
              <a:gd name="adj2" fmla="val 50000"/>
            </a:avLst>
          </a:prstGeom>
          <a:solidFill>
            <a:srgbClr val="29E3B7"/>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800">
                <a:latin typeface="Times New Roman" pitchFamily="18" charset="0"/>
                <a:cs typeface="Times New Roman" pitchFamily="18" charset="0"/>
              </a:rPr>
              <a:t>Cho 19,5 gam Zn tác dụng với Cl</a:t>
            </a:r>
            <a:r>
              <a:rPr lang="en-US" sz="2800" baseline="-25000">
                <a:latin typeface="Times New Roman" pitchFamily="18" charset="0"/>
                <a:cs typeface="Times New Roman" pitchFamily="18" charset="0"/>
              </a:rPr>
              <a:t>2</a:t>
            </a:r>
            <a:r>
              <a:rPr lang="en-US" sz="2800">
                <a:latin typeface="Times New Roman" pitchFamily="18" charset="0"/>
                <a:cs typeface="Times New Roman" pitchFamily="18" charset="0"/>
              </a:rPr>
              <a:t> sau phản ứng thu được 36,72 gam gam ZnCl</a:t>
            </a:r>
            <a:r>
              <a:rPr lang="en-US" sz="2800" baseline="-25000">
                <a:latin typeface="Times New Roman" pitchFamily="18" charset="0"/>
                <a:cs typeface="Times New Roman" pitchFamily="18" charset="0"/>
              </a:rPr>
              <a:t>2</a:t>
            </a:r>
            <a:r>
              <a:rPr lang="en-US" sz="2800">
                <a:latin typeface="Times New Roman" pitchFamily="18" charset="0"/>
                <a:cs typeface="Times New Roman" pitchFamily="18" charset="0"/>
              </a:rPr>
              <a:t>. Tính hiệu suất phản ứng.</a:t>
            </a:r>
            <a:endParaRPr lang="en-US" sz="2800">
              <a:solidFill>
                <a:prstClr val="white"/>
              </a:solidFill>
              <a:latin typeface="Times New Roman" pitchFamily="18" charset="0"/>
              <a:cs typeface="Times New Roman" pitchFamily="18" charset="0"/>
            </a:endParaRPr>
          </a:p>
        </p:txBody>
      </p:sp>
      <p:sp>
        <p:nvSpPr>
          <p:cNvPr id="13" name="A"/>
          <p:cNvSpPr/>
          <p:nvPr/>
        </p:nvSpPr>
        <p:spPr>
          <a:xfrm>
            <a:off x="4841043" y="3751312"/>
            <a:ext cx="3415081" cy="651167"/>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a:solidFill>
                  <a:srgbClr val="FFFF00"/>
                </a:solidFill>
                <a:latin typeface="Times New Roman" panose="02020603050405020304" pitchFamily="18" charset="0"/>
                <a:cs typeface="Times New Roman" panose="02020603050405020304" pitchFamily="18" charset="0"/>
              </a:rPr>
              <a:t>D. 80% </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4" name="C"/>
          <p:cNvSpPr/>
          <p:nvPr/>
        </p:nvSpPr>
        <p:spPr>
          <a:xfrm>
            <a:off x="4841044" y="3023200"/>
            <a:ext cx="3451463" cy="651167"/>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a:solidFill>
                  <a:srgbClr val="FFFF00"/>
                </a:solidFill>
                <a:latin typeface="Times New Roman" panose="02020603050405020304" pitchFamily="18" charset="0"/>
                <a:cs typeface="Times New Roman" panose="02020603050405020304" pitchFamily="18" charset="0"/>
              </a:rPr>
              <a:t>C. 70%</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5" name="B"/>
          <p:cNvSpPr/>
          <p:nvPr/>
        </p:nvSpPr>
        <p:spPr>
          <a:xfrm>
            <a:off x="642008" y="3769766"/>
            <a:ext cx="3314810" cy="626325"/>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a:solidFill>
                  <a:srgbClr val="FFFF00"/>
                </a:solidFill>
                <a:latin typeface="Times New Roman" panose="02020603050405020304" pitchFamily="18" charset="0"/>
                <a:cs typeface="Times New Roman" panose="02020603050405020304" pitchFamily="18" charset="0"/>
              </a:rPr>
              <a:t>B. 92%</a:t>
            </a:r>
            <a:endParaRPr lang="en-US" sz="2700" b="1" dirty="0">
              <a:solidFill>
                <a:srgbClr val="FFFF00"/>
              </a:solidFill>
              <a:latin typeface="Times New Roman" panose="02020603050405020304" pitchFamily="18" charset="0"/>
              <a:cs typeface="Times New Roman" panose="02020603050405020304" pitchFamily="18" charset="0"/>
            </a:endParaRPr>
          </a:p>
        </p:txBody>
      </p:sp>
      <p:sp>
        <p:nvSpPr>
          <p:cNvPr id="16" name="D"/>
          <p:cNvSpPr/>
          <p:nvPr/>
        </p:nvSpPr>
        <p:spPr>
          <a:xfrm>
            <a:off x="637497" y="3015396"/>
            <a:ext cx="3319321" cy="627949"/>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700" b="1">
                <a:solidFill>
                  <a:srgbClr val="FFFF00"/>
                </a:solidFill>
                <a:latin typeface="Times New Roman" panose="02020603050405020304" pitchFamily="18" charset="0"/>
                <a:cs typeface="Times New Roman" panose="02020603050405020304" pitchFamily="18" charset="0"/>
              </a:rPr>
              <a:t>A. 80% </a:t>
            </a:r>
            <a:endParaRPr lang="en-US" sz="27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7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9565" fill="hold"/>
                                        <p:tgtEl>
                                          <p:spTgt spid="10"/>
                                        </p:tgtEl>
                                      </p:cBhvr>
                                    </p:cmd>
                                  </p:childTnLst>
                                </p:cTn>
                              </p:par>
                              <p:par>
                                <p:cTn id="7" presetID="2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style.rotation</p:attrName>
                                        </p:attrNameLst>
                                      </p:cBhvr>
                                      <p:tavLst>
                                        <p:tav tm="0">
                                          <p:val>
                                            <p:fltVal val="720"/>
                                          </p:val>
                                        </p:tav>
                                        <p:tav tm="100000">
                                          <p:val>
                                            <p:fltVal val="0"/>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anim calcmode="lin" valueType="num">
                                      <p:cBhvr>
                                        <p:cTn id="20" dur="750" fill="hold"/>
                                        <p:tgtEl>
                                          <p:spTgt spid="14"/>
                                        </p:tgtEl>
                                        <p:attrNameLst>
                                          <p:attrName>style.rotation</p:attrName>
                                        </p:attrNameLst>
                                      </p:cBhvr>
                                      <p:tavLst>
                                        <p:tav tm="0">
                                          <p:val>
                                            <p:fltVal val="720"/>
                                          </p:val>
                                        </p:tav>
                                        <p:tav tm="100000">
                                          <p:val>
                                            <p:fltVal val="0"/>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 calcmode="lin" valueType="num">
                                      <p:cBhvr>
                                        <p:cTn id="22" dur="750" fill="hold"/>
                                        <p:tgtEl>
                                          <p:spTgt spid="14"/>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style.rotation</p:attrName>
                                        </p:attrNameLst>
                                      </p:cBhvr>
                                      <p:tavLst>
                                        <p:tav tm="0">
                                          <p:val>
                                            <p:fltVal val="720"/>
                                          </p:val>
                                        </p:tav>
                                        <p:tav tm="100000">
                                          <p:val>
                                            <p:fltVal val="0"/>
                                          </p:val>
                                        </p:tav>
                                      </p:tavLst>
                                    </p:anim>
                                    <p:anim calcmode="lin" valueType="num">
                                      <p:cBhvr>
                                        <p:cTn id="27" dur="750" fill="hold"/>
                                        <p:tgtEl>
                                          <p:spTgt spid="16"/>
                                        </p:tgtEl>
                                        <p:attrNameLst>
                                          <p:attrName>ppt_h</p:attrName>
                                        </p:attrNameLst>
                                      </p:cBhvr>
                                      <p:tavLst>
                                        <p:tav tm="0">
                                          <p:val>
                                            <p:fltVal val="0"/>
                                          </p:val>
                                        </p:tav>
                                        <p:tav tm="100000">
                                          <p:val>
                                            <p:strVal val="#ppt_h"/>
                                          </p:val>
                                        </p:tav>
                                      </p:tavLst>
                                    </p:anim>
                                    <p:anim calcmode="lin" valueType="num">
                                      <p:cBhvr>
                                        <p:cTn id="28" dur="750" fill="hold"/>
                                        <p:tgtEl>
                                          <p:spTgt spid="16"/>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style.rotation</p:attrName>
                                        </p:attrNameLst>
                                      </p:cBhvr>
                                      <p:tavLst>
                                        <p:tav tm="0">
                                          <p:val>
                                            <p:fltVal val="720"/>
                                          </p:val>
                                        </p:tav>
                                        <p:tav tm="100000">
                                          <p:val>
                                            <p:fltVal val="0"/>
                                          </p:val>
                                        </p:tav>
                                      </p:tavLst>
                                    </p:anim>
                                    <p:anim calcmode="lin" valueType="num">
                                      <p:cBhvr>
                                        <p:cTn id="33" dur="750" fill="hold"/>
                                        <p:tgtEl>
                                          <p:spTgt spid="15"/>
                                        </p:tgtEl>
                                        <p:attrNameLst>
                                          <p:attrName>ppt_h</p:attrName>
                                        </p:attrNameLst>
                                      </p:cBhvr>
                                      <p:tavLst>
                                        <p:tav tm="0">
                                          <p:val>
                                            <p:fltVal val="0"/>
                                          </p:val>
                                        </p:tav>
                                        <p:tav tm="100000">
                                          <p:val>
                                            <p:strVal val="#ppt_h"/>
                                          </p:val>
                                        </p:tav>
                                      </p:tavLst>
                                    </p:anim>
                                    <p:anim calcmode="lin" valueType="num">
                                      <p:cBhvr>
                                        <p:cTn id="34" dur="75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endCondLst>
                    <p:cond evt="onStopAudio" delay="0">
                      <p:tgtEl>
                        <p:sldTgt/>
                      </p:tgtEl>
                    </p:cond>
                  </p:endCondLst>
                </p:cTn>
                <p:tgtEl>
                  <p:spTgt spid="10"/>
                </p:tgtEl>
              </p:cMediaNode>
            </p:video>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13"/>
                                        </p:tgtEl>
                                        <p:attrNameLst>
                                          <p:attrName>style.color</p:attrName>
                                        </p:attrNameLst>
                                      </p:cBhvr>
                                      <p:by>
                                        <p:hsl h="7200000" s="0" l="0"/>
                                      </p:by>
                                    </p:animClr>
                                    <p:animClr clrSpc="hsl" dir="cw">
                                      <p:cBhvr>
                                        <p:cTn id="41" dur="500" fill="hold"/>
                                        <p:tgtEl>
                                          <p:spTgt spid="13"/>
                                        </p:tgtEl>
                                        <p:attrNameLst>
                                          <p:attrName>fillcolor</p:attrName>
                                        </p:attrNameLst>
                                      </p:cBhvr>
                                      <p:by>
                                        <p:hsl h="7200000" s="0" l="0"/>
                                      </p:by>
                                    </p:animClr>
                                    <p:animClr clrSpc="hsl" dir="cw">
                                      <p:cBhvr>
                                        <p:cTn id="42" dur="500" fill="hold"/>
                                        <p:tgtEl>
                                          <p:spTgt spid="13"/>
                                        </p:tgtEl>
                                        <p:attrNameLst>
                                          <p:attrName>stroke.color</p:attrName>
                                        </p:attrNameLst>
                                      </p:cBhvr>
                                      <p:by>
                                        <p:hsl h="7200000" s="0" l="0"/>
                                      </p:by>
                                    </p:animClr>
                                    <p:set>
                                      <p:cBhvr>
                                        <p:cTn id="43" dur="500" fill="hold"/>
                                        <p:tgtEl>
                                          <p:spTgt spid="13"/>
                                        </p:tgtEl>
                                        <p:attrNameLst>
                                          <p:attrName>fill.type</p:attrName>
                                        </p:attrNameLst>
                                      </p:cBhvr>
                                      <p:to>
                                        <p:strVal val="solid"/>
                                      </p:to>
                                    </p:set>
                                  </p:childTnLst>
                                  <p:subTnLst>
                                    <p:audio>
                                      <p:cMediaNode>
                                        <p:cTn display="0" masterRel="sameClick">
                                          <p:stCondLst>
                                            <p:cond evt="begin" delay="0">
                                              <p:tn val="39"/>
                                            </p:cond>
                                          </p:stCondLst>
                                          <p:endCondLst>
                                            <p:cond evt="onStopAudio" delay="0">
                                              <p:tgtEl>
                                                <p:sldTgt/>
                                              </p:tgtEl>
                                            </p:cond>
                                          </p:endCondLst>
                                        </p:cTn>
                                        <p:tgtEl>
                                          <p:sndTgt r:embed="rId3" name="ting.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49" presetClass="exit" presetSubtype="0" accel="100000" fill="hold" grpId="1" nodeType="clickEffect">
                                  <p:stCondLst>
                                    <p:cond delay="0"/>
                                  </p:stCondLst>
                                  <p:childTnLst>
                                    <p:anim calcmode="lin" valueType="num">
                                      <p:cBhvr>
                                        <p:cTn id="48" dur="500"/>
                                        <p:tgtEl>
                                          <p:spTgt spid="14"/>
                                        </p:tgtEl>
                                        <p:attrNameLst>
                                          <p:attrName>ppt_w</p:attrName>
                                        </p:attrNameLst>
                                      </p:cBhvr>
                                      <p:tavLst>
                                        <p:tav tm="0">
                                          <p:val>
                                            <p:strVal val="ppt_w"/>
                                          </p:val>
                                        </p:tav>
                                        <p:tav tm="100000">
                                          <p:val>
                                            <p:fltVal val="0"/>
                                          </p:val>
                                        </p:tav>
                                      </p:tavLst>
                                    </p:anim>
                                    <p:anim calcmode="lin" valueType="num">
                                      <p:cBhvr>
                                        <p:cTn id="49" dur="500"/>
                                        <p:tgtEl>
                                          <p:spTgt spid="14"/>
                                        </p:tgtEl>
                                        <p:attrNameLst>
                                          <p:attrName>ppt_h</p:attrName>
                                        </p:attrNameLst>
                                      </p:cBhvr>
                                      <p:tavLst>
                                        <p:tav tm="0">
                                          <p:val>
                                            <p:strVal val="ppt_h"/>
                                          </p:val>
                                        </p:tav>
                                        <p:tav tm="100000">
                                          <p:val>
                                            <p:fltVal val="0"/>
                                          </p:val>
                                        </p:tav>
                                      </p:tavLst>
                                    </p:anim>
                                    <p:anim calcmode="lin" valueType="num">
                                      <p:cBhvr>
                                        <p:cTn id="50" dur="500"/>
                                        <p:tgtEl>
                                          <p:spTgt spid="14"/>
                                        </p:tgtEl>
                                        <p:attrNameLst>
                                          <p:attrName>style.rotation</p:attrName>
                                        </p:attrNameLst>
                                      </p:cBhvr>
                                      <p:tavLst>
                                        <p:tav tm="0">
                                          <p:val>
                                            <p:fltVal val="0"/>
                                          </p:val>
                                        </p:tav>
                                        <p:tav tm="100000">
                                          <p:val>
                                            <p:fltVal val="360"/>
                                          </p:val>
                                        </p:tav>
                                      </p:tavLst>
                                    </p:anim>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4"/>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49" presetClass="exit" presetSubtype="0" accel="100000" fill="hold" grpId="1" nodeType="clickEffect">
                                  <p:stCondLst>
                                    <p:cond delay="0"/>
                                  </p:stCondLst>
                                  <p:childTnLst>
                                    <p:anim calcmode="lin" valueType="num">
                                      <p:cBhvr>
                                        <p:cTn id="57" dur="500"/>
                                        <p:tgtEl>
                                          <p:spTgt spid="16"/>
                                        </p:tgtEl>
                                        <p:attrNameLst>
                                          <p:attrName>ppt_w</p:attrName>
                                        </p:attrNameLst>
                                      </p:cBhvr>
                                      <p:tavLst>
                                        <p:tav tm="0">
                                          <p:val>
                                            <p:strVal val="ppt_w"/>
                                          </p:val>
                                        </p:tav>
                                        <p:tav tm="100000">
                                          <p:val>
                                            <p:fltVal val="0"/>
                                          </p:val>
                                        </p:tav>
                                      </p:tavLst>
                                    </p:anim>
                                    <p:anim calcmode="lin" valueType="num">
                                      <p:cBhvr>
                                        <p:cTn id="58" dur="500"/>
                                        <p:tgtEl>
                                          <p:spTgt spid="16"/>
                                        </p:tgtEl>
                                        <p:attrNameLst>
                                          <p:attrName>ppt_h</p:attrName>
                                        </p:attrNameLst>
                                      </p:cBhvr>
                                      <p:tavLst>
                                        <p:tav tm="0">
                                          <p:val>
                                            <p:strVal val="ppt_h"/>
                                          </p:val>
                                        </p:tav>
                                        <p:tav tm="100000">
                                          <p:val>
                                            <p:fltVal val="0"/>
                                          </p:val>
                                        </p:tav>
                                      </p:tavLst>
                                    </p:anim>
                                    <p:anim calcmode="lin" valueType="num">
                                      <p:cBhvr>
                                        <p:cTn id="59" dur="500"/>
                                        <p:tgtEl>
                                          <p:spTgt spid="16"/>
                                        </p:tgtEl>
                                        <p:attrNameLst>
                                          <p:attrName>style.rotation</p:attrName>
                                        </p:attrNameLst>
                                      </p:cBhvr>
                                      <p:tavLst>
                                        <p:tav tm="0">
                                          <p:val>
                                            <p:fltVal val="0"/>
                                          </p:val>
                                        </p:tav>
                                        <p:tav tm="100000">
                                          <p:val>
                                            <p:fltVal val="360"/>
                                          </p:val>
                                        </p:tav>
                                      </p:tavLst>
                                    </p:anim>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49" presetClass="exit" presetSubtype="0" accel="100000" fill="hold" grpId="1" nodeType="clickEffect">
                                  <p:stCondLst>
                                    <p:cond delay="0"/>
                                  </p:stCondLst>
                                  <p:childTnLst>
                                    <p:anim calcmode="lin" valueType="num">
                                      <p:cBhvr>
                                        <p:cTn id="66" dur="500"/>
                                        <p:tgtEl>
                                          <p:spTgt spid="15"/>
                                        </p:tgtEl>
                                        <p:attrNameLst>
                                          <p:attrName>ppt_w</p:attrName>
                                        </p:attrNameLst>
                                      </p:cBhvr>
                                      <p:tavLst>
                                        <p:tav tm="0">
                                          <p:val>
                                            <p:strVal val="ppt_w"/>
                                          </p:val>
                                        </p:tav>
                                        <p:tav tm="100000">
                                          <p:val>
                                            <p:fltVal val="0"/>
                                          </p:val>
                                        </p:tav>
                                      </p:tavLst>
                                    </p:anim>
                                    <p:anim calcmode="lin" valueType="num">
                                      <p:cBhvr>
                                        <p:cTn id="67" dur="500"/>
                                        <p:tgtEl>
                                          <p:spTgt spid="15"/>
                                        </p:tgtEl>
                                        <p:attrNameLst>
                                          <p:attrName>ppt_h</p:attrName>
                                        </p:attrNameLst>
                                      </p:cBhvr>
                                      <p:tavLst>
                                        <p:tav tm="0">
                                          <p:val>
                                            <p:strVal val="ppt_h"/>
                                          </p:val>
                                        </p:tav>
                                        <p:tav tm="100000">
                                          <p:val>
                                            <p:fltVal val="0"/>
                                          </p:val>
                                        </p:tav>
                                      </p:tavLst>
                                    </p:anim>
                                    <p:anim calcmode="lin" valueType="num">
                                      <p:cBhvr>
                                        <p:cTn id="68" dur="500"/>
                                        <p:tgtEl>
                                          <p:spTgt spid="15"/>
                                        </p:tgtEl>
                                        <p:attrNameLst>
                                          <p:attrName>style.rotation</p:attrName>
                                        </p:attrNameLst>
                                      </p:cBhvr>
                                      <p:tavLst>
                                        <p:tav tm="0">
                                          <p:val>
                                            <p:fltVal val="0"/>
                                          </p:val>
                                        </p:tav>
                                        <p:tav tm="100000">
                                          <p:val>
                                            <p:fltVal val="360"/>
                                          </p:val>
                                        </p:tav>
                                      </p:tavLst>
                                    </p:anim>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a.wav"/>
                                        </p:tgtEl>
                                      </p:cMediaNode>
                                    </p:audio>
                                  </p:subTnLst>
                                </p:cTn>
                              </p:par>
                            </p:childTnLst>
                          </p:cTn>
                        </p:par>
                      </p:childTnLst>
                    </p:cTn>
                  </p:par>
                </p:childTnLst>
              </p:cTn>
              <p:nextCondLst>
                <p:cond evt="onClick" delay="0">
                  <p:tgtEl>
                    <p:spTgt spid="15"/>
                  </p:tgtEl>
                </p:cond>
              </p:nextCondLst>
            </p:seq>
          </p:childTnLst>
        </p:cTn>
      </p:par>
    </p:tnLst>
    <p:bldLst>
      <p:bldP spid="11"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243473"/>
          <a:ext cx="9144000" cy="4206240"/>
        </p:xfrm>
        <a:graphic>
          <a:graphicData uri="http://schemas.openxmlformats.org/drawingml/2006/table">
            <a:tbl>
              <a:tblPr/>
              <a:tblGrid>
                <a:gridCol w="2819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27632">
                <a:tc gridSpan="2">
                  <a:txBody>
                    <a:bodyPr/>
                    <a:lstStyle/>
                    <a:p>
                      <a:pPr algn="ctr">
                        <a:lnSpc>
                          <a:spcPct val="115000"/>
                        </a:lnSpc>
                        <a:spcAft>
                          <a:spcPts val="0"/>
                        </a:spcAft>
                      </a:pPr>
                      <a:r>
                        <a:rPr lang="en-US" sz="2400" b="1">
                          <a:latin typeface="Times New Roman" pitchFamily="18" charset="0"/>
                          <a:ea typeface="Times New Roman"/>
                          <a:cs typeface="Times New Roman" pitchFamily="18" charset="0"/>
                        </a:rPr>
                        <a:t>PHIẾU HỌC TẬP SỐ 4</a:t>
                      </a:r>
                      <a:endParaRPr lang="en-US" sz="2400">
                        <a:latin typeface="Times New Roman" pitchFamily="18" charset="0"/>
                        <a:ea typeface="Calibri"/>
                        <a:cs typeface="Times New Roman" pitchFamily="18" charset="0"/>
                      </a:endParaRPr>
                    </a:p>
                  </a:txBody>
                  <a:tcPr marL="61431" marR="6143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itchFamily="18" charset="0"/>
                        <a:cs typeface="Times New Roman" pitchFamily="18" charset="0"/>
                      </a:endParaRPr>
                    </a:p>
                  </a:txBody>
                  <a:tcPr marL="81908" marR="81908" marT="40954" marB="40954">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36368">
                <a:tc>
                  <a:txBody>
                    <a:bodyPr/>
                    <a:lstStyle/>
                    <a:p>
                      <a:pPr algn="ctr">
                        <a:lnSpc>
                          <a:spcPct val="115000"/>
                        </a:lnSpc>
                        <a:spcAft>
                          <a:spcPts val="0"/>
                        </a:spcAft>
                      </a:pPr>
                      <a:endParaRPr lang="en-US" sz="2400">
                        <a:latin typeface="Times New Roman" pitchFamily="18" charset="0"/>
                        <a:ea typeface="Calibri"/>
                        <a:cs typeface="Times New Roman" pitchFamily="18"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0">
                          <a:solidFill>
                            <a:srgbClr val="333333"/>
                          </a:solidFill>
                          <a:latin typeface="Times New Roman" pitchFamily="18" charset="0"/>
                          <a:ea typeface="Calibri"/>
                          <a:cs typeface="Times New Roman" pitchFamily="18" charset="0"/>
                        </a:rPr>
                        <a:t>- Nhôm là kim loại được ứng dụng rất nhiều trong cuộc sống. Không chỉ có số lượng hàng đầu, chúng còn mang đến những tác dụng tuyệt vời. Trong sinh hoạt, đồ dùng có thành phần từ nhôm được ưa chuộng và sử dụng rộng rãi. Trong đó </a:t>
                      </a:r>
                      <a:r>
                        <a:rPr lang="en-US" sz="2400" b="1" i="1">
                          <a:solidFill>
                            <a:srgbClr val="333333"/>
                          </a:solidFill>
                          <a:latin typeface="Times New Roman" pitchFamily="18" charset="0"/>
                          <a:ea typeface="Calibri"/>
                          <a:cs typeface="Times New Roman" pitchFamily="18" charset="0"/>
                        </a:rPr>
                        <a:t>ấm nhôm</a:t>
                      </a:r>
                      <a:r>
                        <a:rPr lang="en-US" sz="2400" i="0">
                          <a:solidFill>
                            <a:srgbClr val="333333"/>
                          </a:solidFill>
                          <a:latin typeface="Times New Roman" pitchFamily="18" charset="0"/>
                          <a:ea typeface="Calibri"/>
                          <a:cs typeface="Times New Roman" pitchFamily="18" charset="0"/>
                        </a:rPr>
                        <a:t> – luôn là người bạn đồng hàng của mỗi gia đình.</a:t>
                      </a:r>
                      <a:endParaRPr lang="en-US" sz="2400">
                        <a:latin typeface="Times New Roman" pitchFamily="18" charset="0"/>
                        <a:ea typeface="Calibri"/>
                        <a:cs typeface="Times New Roman" pitchFamily="18" charset="0"/>
                      </a:endParaRPr>
                    </a:p>
                    <a:p>
                      <a:pPr>
                        <a:lnSpc>
                          <a:spcPct val="115000"/>
                        </a:lnSpc>
                        <a:spcAft>
                          <a:spcPts val="0"/>
                        </a:spcAft>
                      </a:pPr>
                      <a:r>
                        <a:rPr lang="en-US" sz="2400">
                          <a:latin typeface="Times New Roman" pitchFamily="18" charset="0"/>
                          <a:ea typeface="Times New Roman"/>
                          <a:cs typeface="Times New Roman" pitchFamily="18" charset="0"/>
                        </a:rPr>
                        <a:t>- Để chế tạo một chiếc ấm nhôm nặng 540 gam. Ta cần dùng bao nhiêu gam aluminium oxide.</a:t>
                      </a:r>
                      <a:endParaRPr lang="en-US" sz="2400">
                        <a:latin typeface="Times New Roman" pitchFamily="18" charset="0"/>
                        <a:ea typeface="Calibri"/>
                        <a:cs typeface="Times New Roman" pitchFamily="18"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6321" name="Picture 1" descr="ấm nhôm.jpg"/>
          <p:cNvPicPr>
            <a:picLocks noChangeAspect="1" noChangeArrowheads="1"/>
          </p:cNvPicPr>
          <p:nvPr/>
        </p:nvPicPr>
        <p:blipFill>
          <a:blip r:embed="rId2" cstate="print"/>
          <a:srcRect l="13000" t="9940"/>
          <a:stretch>
            <a:fillRect/>
          </a:stretch>
        </p:blipFill>
        <p:spPr bwMode="auto">
          <a:xfrm>
            <a:off x="457200" y="1733550"/>
            <a:ext cx="2047875" cy="228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4" name="Picture 20" descr="Cover"/>
          <p:cNvPicPr>
            <a:picLocks noChangeAspect="1" noChangeArrowheads="1"/>
          </p:cNvPicPr>
          <p:nvPr/>
        </p:nvPicPr>
        <p:blipFill>
          <a:blip r:embed="rId2"/>
          <a:srcRect/>
          <a:stretch>
            <a:fillRect/>
          </a:stretch>
        </p:blipFill>
        <p:spPr bwMode="auto">
          <a:xfrm>
            <a:off x="6583364" y="4104085"/>
            <a:ext cx="1443037" cy="579834"/>
          </a:xfrm>
          <a:prstGeom prst="rect">
            <a:avLst/>
          </a:prstGeom>
          <a:noFill/>
        </p:spPr>
      </p:pic>
      <p:pic>
        <p:nvPicPr>
          <p:cNvPr id="21523" name="Picture 19" descr="Cover"/>
          <p:cNvPicPr>
            <a:picLocks noChangeAspect="1" noChangeArrowheads="1"/>
          </p:cNvPicPr>
          <p:nvPr/>
        </p:nvPicPr>
        <p:blipFill>
          <a:blip r:embed="rId3"/>
          <a:srcRect/>
          <a:stretch>
            <a:fillRect/>
          </a:stretch>
        </p:blipFill>
        <p:spPr bwMode="auto">
          <a:xfrm>
            <a:off x="5519738" y="3737372"/>
            <a:ext cx="1214437" cy="489347"/>
          </a:xfrm>
          <a:prstGeom prst="rect">
            <a:avLst/>
          </a:prstGeom>
          <a:noFill/>
        </p:spPr>
      </p:pic>
      <p:pic>
        <p:nvPicPr>
          <p:cNvPr id="21522" name="Picture 18" descr="Cover"/>
          <p:cNvPicPr>
            <a:picLocks noChangeAspect="1" noChangeArrowheads="1"/>
          </p:cNvPicPr>
          <p:nvPr/>
        </p:nvPicPr>
        <p:blipFill>
          <a:blip r:embed="rId4"/>
          <a:srcRect/>
          <a:stretch>
            <a:fillRect/>
          </a:stretch>
        </p:blipFill>
        <p:spPr bwMode="auto">
          <a:xfrm>
            <a:off x="6419851" y="3627835"/>
            <a:ext cx="2670175" cy="652463"/>
          </a:xfrm>
          <a:prstGeom prst="rect">
            <a:avLst/>
          </a:prstGeom>
          <a:noFill/>
        </p:spPr>
      </p:pic>
      <p:pic>
        <p:nvPicPr>
          <p:cNvPr id="21521" name="Picture 17" descr="Cover"/>
          <p:cNvPicPr>
            <a:picLocks noChangeAspect="1" noChangeArrowheads="1"/>
          </p:cNvPicPr>
          <p:nvPr/>
        </p:nvPicPr>
        <p:blipFill>
          <a:blip r:embed="rId5"/>
          <a:srcRect/>
          <a:stretch>
            <a:fillRect/>
          </a:stretch>
        </p:blipFill>
        <p:spPr bwMode="auto">
          <a:xfrm>
            <a:off x="5519739" y="3664744"/>
            <a:ext cx="1050925" cy="253604"/>
          </a:xfrm>
          <a:prstGeom prst="rect">
            <a:avLst/>
          </a:prstGeom>
          <a:noFill/>
        </p:spPr>
      </p:pic>
      <p:pic>
        <p:nvPicPr>
          <p:cNvPr id="21520" name="Picture 16" descr="Cover"/>
          <p:cNvPicPr>
            <a:picLocks noChangeAspect="1" noChangeArrowheads="1"/>
          </p:cNvPicPr>
          <p:nvPr/>
        </p:nvPicPr>
        <p:blipFill>
          <a:blip r:embed="rId6"/>
          <a:srcRect/>
          <a:stretch>
            <a:fillRect/>
          </a:stretch>
        </p:blipFill>
        <p:spPr bwMode="auto">
          <a:xfrm>
            <a:off x="4203700" y="2962275"/>
            <a:ext cx="1443038" cy="1119188"/>
          </a:xfrm>
          <a:prstGeom prst="rect">
            <a:avLst/>
          </a:prstGeom>
          <a:noFill/>
        </p:spPr>
      </p:pic>
      <p:pic>
        <p:nvPicPr>
          <p:cNvPr id="21519" name="Picture 15" descr="Cover"/>
          <p:cNvPicPr>
            <a:picLocks noChangeAspect="1" noChangeArrowheads="1"/>
          </p:cNvPicPr>
          <p:nvPr/>
        </p:nvPicPr>
        <p:blipFill>
          <a:blip r:embed="rId7"/>
          <a:srcRect/>
          <a:stretch>
            <a:fillRect/>
          </a:stretch>
        </p:blipFill>
        <p:spPr bwMode="auto">
          <a:xfrm>
            <a:off x="6811964" y="2876551"/>
            <a:ext cx="2325687" cy="851297"/>
          </a:xfrm>
          <a:prstGeom prst="rect">
            <a:avLst/>
          </a:prstGeom>
          <a:noFill/>
        </p:spPr>
      </p:pic>
      <p:pic>
        <p:nvPicPr>
          <p:cNvPr id="21518" name="Picture 14" descr="Cover"/>
          <p:cNvPicPr>
            <a:picLocks noChangeAspect="1" noChangeArrowheads="1"/>
          </p:cNvPicPr>
          <p:nvPr/>
        </p:nvPicPr>
        <p:blipFill>
          <a:blip r:embed="rId8"/>
          <a:srcRect/>
          <a:stretch>
            <a:fillRect/>
          </a:stretch>
        </p:blipFill>
        <p:spPr bwMode="auto">
          <a:xfrm>
            <a:off x="5761039" y="2803922"/>
            <a:ext cx="1208087" cy="361950"/>
          </a:xfrm>
          <a:prstGeom prst="rect">
            <a:avLst/>
          </a:prstGeom>
          <a:noFill/>
        </p:spPr>
      </p:pic>
      <p:pic>
        <p:nvPicPr>
          <p:cNvPr id="21517" name="Picture 13" descr="Cover"/>
          <p:cNvPicPr>
            <a:picLocks noChangeAspect="1" noChangeArrowheads="1"/>
          </p:cNvPicPr>
          <p:nvPr/>
        </p:nvPicPr>
        <p:blipFill>
          <a:blip r:embed="rId9"/>
          <a:srcRect/>
          <a:stretch>
            <a:fillRect/>
          </a:stretch>
        </p:blipFill>
        <p:spPr bwMode="auto">
          <a:xfrm>
            <a:off x="6613525" y="2301478"/>
            <a:ext cx="2482850" cy="652463"/>
          </a:xfrm>
          <a:prstGeom prst="rect">
            <a:avLst/>
          </a:prstGeom>
          <a:noFill/>
        </p:spPr>
      </p:pic>
      <p:pic>
        <p:nvPicPr>
          <p:cNvPr id="21516" name="Picture 12" descr="Cover"/>
          <p:cNvPicPr>
            <a:picLocks noChangeAspect="1" noChangeArrowheads="1"/>
          </p:cNvPicPr>
          <p:nvPr/>
        </p:nvPicPr>
        <p:blipFill>
          <a:blip r:embed="rId10"/>
          <a:srcRect/>
          <a:stretch>
            <a:fillRect/>
          </a:stretch>
        </p:blipFill>
        <p:spPr bwMode="auto">
          <a:xfrm>
            <a:off x="5719764" y="2427685"/>
            <a:ext cx="1044575" cy="521494"/>
          </a:xfrm>
          <a:prstGeom prst="rect">
            <a:avLst/>
          </a:prstGeom>
          <a:noFill/>
        </p:spPr>
      </p:pic>
      <p:pic>
        <p:nvPicPr>
          <p:cNvPr id="21515" name="Picture 11" descr="Cover"/>
          <p:cNvPicPr>
            <a:picLocks noChangeAspect="1" noChangeArrowheads="1"/>
          </p:cNvPicPr>
          <p:nvPr/>
        </p:nvPicPr>
        <p:blipFill>
          <a:blip r:embed="rId11"/>
          <a:srcRect/>
          <a:stretch>
            <a:fillRect/>
          </a:stretch>
        </p:blipFill>
        <p:spPr bwMode="auto">
          <a:xfrm>
            <a:off x="4124326" y="2653904"/>
            <a:ext cx="1763713" cy="521494"/>
          </a:xfrm>
          <a:prstGeom prst="rect">
            <a:avLst/>
          </a:prstGeom>
          <a:noFill/>
        </p:spPr>
      </p:pic>
      <p:pic>
        <p:nvPicPr>
          <p:cNvPr id="21514" name="Picture 10" descr="Cover"/>
          <p:cNvPicPr>
            <a:picLocks noChangeAspect="1" noChangeArrowheads="1"/>
          </p:cNvPicPr>
          <p:nvPr/>
        </p:nvPicPr>
        <p:blipFill>
          <a:blip r:embed="rId12"/>
          <a:srcRect/>
          <a:stretch>
            <a:fillRect/>
          </a:stretch>
        </p:blipFill>
        <p:spPr bwMode="auto">
          <a:xfrm>
            <a:off x="857250" y="1820466"/>
            <a:ext cx="3473450" cy="1418034"/>
          </a:xfrm>
          <a:prstGeom prst="rect">
            <a:avLst/>
          </a:prstGeom>
          <a:noFill/>
        </p:spPr>
      </p:pic>
      <p:pic>
        <p:nvPicPr>
          <p:cNvPr id="21513" name="Picture 9" descr="Cover"/>
          <p:cNvPicPr>
            <a:picLocks noChangeAspect="1" noChangeArrowheads="1"/>
          </p:cNvPicPr>
          <p:nvPr/>
        </p:nvPicPr>
        <p:blipFill>
          <a:blip r:embed="rId13"/>
          <a:srcRect/>
          <a:stretch>
            <a:fillRect/>
          </a:stretch>
        </p:blipFill>
        <p:spPr bwMode="auto">
          <a:xfrm>
            <a:off x="4856164" y="1372791"/>
            <a:ext cx="3013075" cy="1037034"/>
          </a:xfrm>
          <a:prstGeom prst="rect">
            <a:avLst/>
          </a:prstGeom>
          <a:noFill/>
        </p:spPr>
      </p:pic>
      <p:pic>
        <p:nvPicPr>
          <p:cNvPr id="21512" name="Picture 8" descr="Cover"/>
          <p:cNvPicPr>
            <a:picLocks noChangeAspect="1" noChangeArrowheads="1"/>
          </p:cNvPicPr>
          <p:nvPr/>
        </p:nvPicPr>
        <p:blipFill>
          <a:blip r:embed="rId14"/>
          <a:srcRect/>
          <a:stretch>
            <a:fillRect/>
          </a:stretch>
        </p:blipFill>
        <p:spPr bwMode="auto">
          <a:xfrm>
            <a:off x="4856164" y="1350169"/>
            <a:ext cx="3049587" cy="592931"/>
          </a:xfrm>
          <a:prstGeom prst="rect">
            <a:avLst/>
          </a:prstGeom>
          <a:noFill/>
        </p:spPr>
      </p:pic>
      <p:pic>
        <p:nvPicPr>
          <p:cNvPr id="21511" name="Picture 7" descr="Cover"/>
          <p:cNvPicPr>
            <a:picLocks noChangeAspect="1" noChangeArrowheads="1"/>
          </p:cNvPicPr>
          <p:nvPr/>
        </p:nvPicPr>
        <p:blipFill>
          <a:blip r:embed="rId15"/>
          <a:srcRect/>
          <a:stretch>
            <a:fillRect/>
          </a:stretch>
        </p:blipFill>
        <p:spPr bwMode="auto">
          <a:xfrm>
            <a:off x="4716464" y="915591"/>
            <a:ext cx="3195637" cy="575072"/>
          </a:xfrm>
          <a:prstGeom prst="rect">
            <a:avLst/>
          </a:prstGeom>
          <a:noFill/>
        </p:spPr>
      </p:pic>
      <p:pic>
        <p:nvPicPr>
          <p:cNvPr id="21510" name="Picture 6" descr="Cover"/>
          <p:cNvPicPr>
            <a:picLocks noChangeAspect="1" noChangeArrowheads="1"/>
          </p:cNvPicPr>
          <p:nvPr/>
        </p:nvPicPr>
        <p:blipFill>
          <a:blip r:embed="rId16"/>
          <a:srcRect/>
          <a:stretch>
            <a:fillRect/>
          </a:stretch>
        </p:blipFill>
        <p:spPr bwMode="auto">
          <a:xfrm>
            <a:off x="4686300" y="452438"/>
            <a:ext cx="3213100" cy="1037035"/>
          </a:xfrm>
          <a:prstGeom prst="rect">
            <a:avLst/>
          </a:prstGeom>
          <a:noFill/>
        </p:spPr>
      </p:pic>
      <p:pic>
        <p:nvPicPr>
          <p:cNvPr id="21509" name="Picture 5" descr="Cover"/>
          <p:cNvPicPr>
            <a:picLocks noChangeAspect="1" noChangeArrowheads="1"/>
          </p:cNvPicPr>
          <p:nvPr/>
        </p:nvPicPr>
        <p:blipFill>
          <a:blip r:embed="rId17"/>
          <a:srcRect/>
          <a:stretch>
            <a:fillRect/>
          </a:stretch>
        </p:blipFill>
        <p:spPr bwMode="auto">
          <a:xfrm>
            <a:off x="857251" y="1150144"/>
            <a:ext cx="4124325" cy="946547"/>
          </a:xfrm>
          <a:prstGeom prst="rect">
            <a:avLst/>
          </a:prstGeom>
          <a:noFill/>
        </p:spPr>
      </p:pic>
      <p:pic>
        <p:nvPicPr>
          <p:cNvPr id="21508" name="Picture 4" descr="Cover"/>
          <p:cNvPicPr>
            <a:picLocks noChangeAspect="1" noChangeArrowheads="1"/>
          </p:cNvPicPr>
          <p:nvPr/>
        </p:nvPicPr>
        <p:blipFill>
          <a:blip r:embed="rId18"/>
          <a:srcRect/>
          <a:stretch>
            <a:fillRect/>
          </a:stretch>
        </p:blipFill>
        <p:spPr bwMode="auto">
          <a:xfrm>
            <a:off x="1" y="1445419"/>
            <a:ext cx="2047875" cy="10370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04950"/>
            <a:ext cx="9144000" cy="5232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ea typeface="Arial" pitchFamily="34" charset="0"/>
                <a:cs typeface="Times New Roman" pitchFamily="18" charset="0"/>
              </a:rPr>
              <a:t>BÀI 5: TÍNH THEO PHƯƠNG TRÌNH HÓA HỌC</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0"/>
          <p:cNvPicPr>
            <a:picLocks noChangeAspect="1"/>
          </p:cNvPicPr>
          <p:nvPr/>
        </p:nvPicPr>
        <p:blipFill>
          <a:blip r:embed="rId7"/>
          <a:srcRect l="4321" r="2797" b="3094"/>
          <a:stretch>
            <a:fillRect/>
          </a:stretch>
        </p:blipFill>
        <p:spPr bwMode="auto">
          <a:xfrm>
            <a:off x="-14288" y="3667125"/>
            <a:ext cx="9158288" cy="1571625"/>
          </a:xfrm>
          <a:prstGeom prst="rect">
            <a:avLst/>
          </a:prstGeom>
          <a:noFill/>
          <a:ln w="9525">
            <a:noFill/>
            <a:miter lim="800000"/>
            <a:headEnd/>
            <a:tailEnd/>
          </a:ln>
        </p:spPr>
      </p:pic>
      <p:pic>
        <p:nvPicPr>
          <p:cNvPr id="6147" name="图片 21"/>
          <p:cNvPicPr>
            <a:picLocks noChangeAspect="1"/>
          </p:cNvPicPr>
          <p:nvPr/>
        </p:nvPicPr>
        <p:blipFill>
          <a:blip r:embed="rId8"/>
          <a:srcRect/>
          <a:stretch>
            <a:fillRect/>
          </a:stretch>
        </p:blipFill>
        <p:spPr bwMode="auto">
          <a:xfrm>
            <a:off x="87312" y="0"/>
            <a:ext cx="3722688" cy="4879975"/>
          </a:xfrm>
          <a:prstGeom prst="rect">
            <a:avLst/>
          </a:prstGeom>
          <a:noFill/>
          <a:ln w="9525">
            <a:noFill/>
            <a:miter lim="800000"/>
            <a:headEnd/>
            <a:tailEnd/>
          </a:ln>
        </p:spPr>
      </p:pic>
      <p:pic>
        <p:nvPicPr>
          <p:cNvPr id="6148" name="图片 22"/>
          <p:cNvPicPr>
            <a:picLocks noChangeAspect="1"/>
          </p:cNvPicPr>
          <p:nvPr/>
        </p:nvPicPr>
        <p:blipFill>
          <a:blip r:embed="rId9"/>
          <a:srcRect/>
          <a:stretch>
            <a:fillRect/>
          </a:stretch>
        </p:blipFill>
        <p:spPr bwMode="auto">
          <a:xfrm>
            <a:off x="5268913" y="2952750"/>
            <a:ext cx="3875087" cy="2286000"/>
          </a:xfrm>
          <a:prstGeom prst="rect">
            <a:avLst/>
          </a:prstGeom>
          <a:noFill/>
          <a:ln w="9525">
            <a:noFill/>
            <a:miter lim="800000"/>
            <a:headEnd/>
            <a:tailEnd/>
          </a:ln>
        </p:spPr>
      </p:pic>
      <p:sp>
        <p:nvSpPr>
          <p:cNvPr id="7" name="MH_Entry_2"/>
          <p:cNvSpPr>
            <a:spLocks noChangeArrowheads="1"/>
          </p:cNvSpPr>
          <p:nvPr>
            <p:custDataLst>
              <p:tags r:id="rId1"/>
            </p:custDataLst>
          </p:nvPr>
        </p:nvSpPr>
        <p:spPr bwMode="auto">
          <a:xfrm>
            <a:off x="3962400" y="1200150"/>
            <a:ext cx="5181600" cy="1524000"/>
          </a:xfrm>
          <a:prstGeom prst="rect">
            <a:avLst/>
          </a:prstGeom>
          <a:solidFill>
            <a:srgbClr val="FDB018"/>
          </a:solidFill>
          <a:ln w="9525">
            <a:noFill/>
            <a:miter lim="800000"/>
            <a:headEnd/>
            <a:tailEnd/>
          </a:ln>
        </p:spPr>
        <p:txBody>
          <a:bodyPr lIns="81000" tIns="0" rIns="0" bIns="0" anchor="ctr"/>
          <a:lstStyle/>
          <a:p>
            <a:pPr algn="just"/>
            <a:r>
              <a:rPr lang="en-US" altLang="zh-CN" sz="3200" b="1">
                <a:latin typeface="Times New Roman" pitchFamily="18" charset="0"/>
                <a:cs typeface="Times New Roman" pitchFamily="18" charset="0"/>
              </a:rPr>
              <a:t>Xác định khối lượng, số mol của chất phản ứng và sản phẩm trong phản ứng</a:t>
            </a:r>
            <a:endParaRPr lang="zh-CN" altLang="en-US" sz="3200" b="1">
              <a:latin typeface="Times New Roman" pitchFamily="18" charset="0"/>
              <a:cs typeface="Times New Roman" pitchFamily="18" charset="0"/>
            </a:endParaRPr>
          </a:p>
        </p:txBody>
      </p:sp>
      <p:sp>
        <p:nvSpPr>
          <p:cNvPr id="8" name="MH_Number_2"/>
          <p:cNvSpPr/>
          <p:nvPr>
            <p:custDataLst>
              <p:tags r:id="rId2"/>
            </p:custDataLst>
          </p:nvPr>
        </p:nvSpPr>
        <p:spPr>
          <a:xfrm>
            <a:off x="3962400" y="666750"/>
            <a:ext cx="685800" cy="509588"/>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FFFFFF"/>
                </a:solidFill>
                <a:latin typeface="Times New Roman" panose="02020603050405020304" pitchFamily="18" charset="0"/>
                <a:cs typeface="Times New Roman" panose="02020603050405020304" pitchFamily="18" charset="0"/>
              </a:rPr>
              <a:t>I</a:t>
            </a:r>
            <a:endParaRPr lang="zh-CN" altLang="en-US" sz="3200" b="1" dirty="0">
              <a:solidFill>
                <a:srgbClr val="FFFFFF"/>
              </a:solidFill>
              <a:latin typeface="Times New Roman" panose="02020603050405020304" pitchFamily="18" charset="0"/>
              <a:cs typeface="Times New Roman" panose="02020603050405020304" pitchFamily="18" charset="0"/>
            </a:endParaRPr>
          </a:p>
        </p:txBody>
      </p:sp>
      <p:sp>
        <p:nvSpPr>
          <p:cNvPr id="9" name="MH_Entry_3"/>
          <p:cNvSpPr>
            <a:spLocks noChangeArrowheads="1"/>
          </p:cNvSpPr>
          <p:nvPr>
            <p:custDataLst>
              <p:tags r:id="rId3"/>
            </p:custDataLst>
          </p:nvPr>
        </p:nvSpPr>
        <p:spPr bwMode="auto">
          <a:xfrm>
            <a:off x="3962400" y="3400425"/>
            <a:ext cx="4953000" cy="542925"/>
          </a:xfrm>
          <a:prstGeom prst="rect">
            <a:avLst/>
          </a:prstGeom>
          <a:solidFill>
            <a:srgbClr val="FDB018"/>
          </a:solidFill>
          <a:ln w="9525">
            <a:noFill/>
            <a:miter lim="800000"/>
            <a:headEnd/>
            <a:tailEnd/>
          </a:ln>
        </p:spPr>
        <p:txBody>
          <a:bodyPr lIns="81000" tIns="0" rIns="0" bIns="0" anchor="ctr"/>
          <a:lstStyle/>
          <a:p>
            <a:r>
              <a:rPr lang="en-US" altLang="zh-CN" sz="3200" b="1">
                <a:latin typeface="Times New Roman" pitchFamily="18" charset="0"/>
                <a:cs typeface="Times New Roman" pitchFamily="18" charset="0"/>
              </a:rPr>
              <a:t>  Hiệu xuất phản ứng</a:t>
            </a:r>
            <a:endParaRPr lang="zh-CN" altLang="en-US" sz="3200" b="1">
              <a:latin typeface="Times New Roman" pitchFamily="18" charset="0"/>
              <a:cs typeface="Times New Roman" pitchFamily="18" charset="0"/>
            </a:endParaRPr>
          </a:p>
        </p:txBody>
      </p:sp>
      <p:sp>
        <p:nvSpPr>
          <p:cNvPr id="10" name="MH_Number_3"/>
          <p:cNvSpPr/>
          <p:nvPr>
            <p:custDataLst>
              <p:tags r:id="rId4"/>
            </p:custDataLst>
          </p:nvPr>
        </p:nvSpPr>
        <p:spPr>
          <a:xfrm>
            <a:off x="3962400" y="2952750"/>
            <a:ext cx="685800" cy="457200"/>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FFFFFF"/>
                </a:solidFill>
                <a:latin typeface="Times New Roman" panose="02020603050405020304" pitchFamily="18" charset="0"/>
                <a:cs typeface="Times New Roman" panose="02020603050405020304" pitchFamily="18" charset="0"/>
              </a:rPr>
              <a:t>II</a:t>
            </a:r>
            <a:endParaRPr lang="zh-CN" altLang="en-US" sz="3200" b="1" dirty="0">
              <a:solidFill>
                <a:srgbClr val="FFFFFF"/>
              </a:solidFill>
              <a:latin typeface="Times New Roman" panose="02020603050405020304" pitchFamily="18" charset="0"/>
              <a:cs typeface="Times New Roman" panose="02020603050405020304" pitchFamily="18" charset="0"/>
            </a:endParaRPr>
          </a:p>
        </p:txBody>
      </p:sp>
      <p:sp>
        <p:nvSpPr>
          <p:cNvPr id="11" name="MH_Others_1"/>
          <p:cNvSpPr txBox="1">
            <a:spLocks noChangeArrowheads="1"/>
          </p:cNvSpPr>
          <p:nvPr>
            <p:custDataLst>
              <p:tags r:id="rId5"/>
            </p:custDataLst>
          </p:nvPr>
        </p:nvSpPr>
        <p:spPr bwMode="auto">
          <a:xfrm rot="-193331">
            <a:off x="693737" y="1790700"/>
            <a:ext cx="2443163" cy="919163"/>
          </a:xfrm>
          <a:prstGeom prst="rect">
            <a:avLst/>
          </a:prstGeom>
          <a:noFill/>
          <a:ln w="9525">
            <a:noFill/>
            <a:miter lim="800000"/>
            <a:headEnd/>
            <a:tailEnd/>
          </a:ln>
        </p:spPr>
        <p:txBody>
          <a:bodyPr lIns="0" tIns="0" rIns="0" bIns="0" anchor="ctr"/>
          <a:lstStyle/>
          <a:p>
            <a:pPr algn="ctr"/>
            <a:r>
              <a:rPr lang="en-US" altLang="zh-CN" sz="3200" b="1">
                <a:solidFill>
                  <a:srgbClr val="3B8B04"/>
                </a:solidFill>
                <a:latin typeface="Times New Roman" pitchFamily="18" charset="0"/>
                <a:ea typeface="Microsoft YaHei" pitchFamily="34" charset="-122"/>
                <a:cs typeface="Times New Roman" pitchFamily="18" charset="0"/>
              </a:rPr>
              <a:t>CẤU TRÚC BÀI HỌC</a:t>
            </a:r>
            <a:endParaRPr lang="zh-CN" altLang="en-US" sz="3200" b="1">
              <a:solidFill>
                <a:srgbClr val="3B8B04"/>
              </a:solidFill>
              <a:latin typeface="Times New Roman" pitchFamily="18" charset="0"/>
              <a:ea typeface="Microsoft YaHei" pitchFamily="34"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nodeType="withGroup">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nodeType="withGroup">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2057400" cy="21145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HỌC CÙNG NOBITA</a:t>
            </a:r>
          </a:p>
        </p:txBody>
      </p:sp>
      <p:sp>
        <p:nvSpPr>
          <p:cNvPr id="5" name="Rounded Rectangle 4"/>
          <p:cNvSpPr/>
          <p:nvPr/>
        </p:nvSpPr>
        <p:spPr>
          <a:xfrm>
            <a:off x="5334000" y="3181350"/>
            <a:ext cx="3810000" cy="19621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itchFamily="18" charset="0"/>
                <a:cs typeface="Times New Roman" pitchFamily="18" charset="0"/>
              </a:rPr>
              <a:t>Nôbita của chúng ta đang gặp phải những câu hỏi khó. Các em hãy cùng nhau giúp cậu chàng hậu đậu trả lời những câu hỏi đó nhé.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0"/>
          <p:cNvPicPr>
            <a:picLocks noChangeAspect="1"/>
          </p:cNvPicPr>
          <p:nvPr/>
        </p:nvPicPr>
        <p:blipFill>
          <a:blip r:embed="rId5"/>
          <a:srcRect l="4321" r="2797" b="3094"/>
          <a:stretch>
            <a:fillRect/>
          </a:stretch>
        </p:blipFill>
        <p:spPr bwMode="auto">
          <a:xfrm>
            <a:off x="-14288" y="3667125"/>
            <a:ext cx="9158288" cy="1571625"/>
          </a:xfrm>
          <a:prstGeom prst="rect">
            <a:avLst/>
          </a:prstGeom>
          <a:noFill/>
          <a:ln w="9525">
            <a:noFill/>
            <a:miter lim="800000"/>
            <a:headEnd/>
            <a:tailEnd/>
          </a:ln>
        </p:spPr>
      </p:pic>
      <p:pic>
        <p:nvPicPr>
          <p:cNvPr id="6147" name="图片 21"/>
          <p:cNvPicPr>
            <a:picLocks noChangeAspect="1"/>
          </p:cNvPicPr>
          <p:nvPr/>
        </p:nvPicPr>
        <p:blipFill>
          <a:blip r:embed="rId6"/>
          <a:srcRect/>
          <a:stretch>
            <a:fillRect/>
          </a:stretch>
        </p:blipFill>
        <p:spPr bwMode="auto">
          <a:xfrm>
            <a:off x="87312" y="0"/>
            <a:ext cx="3722688" cy="4879975"/>
          </a:xfrm>
          <a:prstGeom prst="rect">
            <a:avLst/>
          </a:prstGeom>
          <a:noFill/>
          <a:ln w="9525">
            <a:noFill/>
            <a:miter lim="800000"/>
            <a:headEnd/>
            <a:tailEnd/>
          </a:ln>
        </p:spPr>
      </p:pic>
      <p:pic>
        <p:nvPicPr>
          <p:cNvPr id="6148" name="图片 22"/>
          <p:cNvPicPr>
            <a:picLocks noChangeAspect="1"/>
          </p:cNvPicPr>
          <p:nvPr/>
        </p:nvPicPr>
        <p:blipFill>
          <a:blip r:embed="rId7"/>
          <a:srcRect/>
          <a:stretch>
            <a:fillRect/>
          </a:stretch>
        </p:blipFill>
        <p:spPr bwMode="auto">
          <a:xfrm>
            <a:off x="5268913" y="2952750"/>
            <a:ext cx="3875087" cy="2286000"/>
          </a:xfrm>
          <a:prstGeom prst="rect">
            <a:avLst/>
          </a:prstGeom>
          <a:noFill/>
          <a:ln w="9525">
            <a:noFill/>
            <a:miter lim="800000"/>
            <a:headEnd/>
            <a:tailEnd/>
          </a:ln>
        </p:spPr>
      </p:pic>
      <p:sp>
        <p:nvSpPr>
          <p:cNvPr id="7" name="MH_Entry_2"/>
          <p:cNvSpPr>
            <a:spLocks noChangeArrowheads="1"/>
          </p:cNvSpPr>
          <p:nvPr>
            <p:custDataLst>
              <p:tags r:id="rId1"/>
            </p:custDataLst>
          </p:nvPr>
        </p:nvSpPr>
        <p:spPr bwMode="auto">
          <a:xfrm>
            <a:off x="3886200" y="1581150"/>
            <a:ext cx="5181600" cy="1524000"/>
          </a:xfrm>
          <a:prstGeom prst="rect">
            <a:avLst/>
          </a:prstGeom>
          <a:solidFill>
            <a:srgbClr val="FDB018"/>
          </a:solidFill>
          <a:ln w="9525">
            <a:noFill/>
            <a:miter lim="800000"/>
            <a:headEnd/>
            <a:tailEnd/>
          </a:ln>
        </p:spPr>
        <p:txBody>
          <a:bodyPr lIns="81000" tIns="0" rIns="0" bIns="0" anchor="ctr"/>
          <a:lstStyle/>
          <a:p>
            <a:pPr algn="just"/>
            <a:r>
              <a:rPr lang="en-US" altLang="zh-CN" sz="3200" b="1">
                <a:latin typeface="Times New Roman" pitchFamily="18" charset="0"/>
                <a:cs typeface="Times New Roman" pitchFamily="18" charset="0"/>
              </a:rPr>
              <a:t>Xác định khối lượng, số mol của chất phản ứng và sản phẩm trong phản ứng</a:t>
            </a:r>
            <a:endParaRPr lang="zh-CN" altLang="en-US" sz="3200" b="1">
              <a:latin typeface="Times New Roman" pitchFamily="18" charset="0"/>
              <a:cs typeface="Times New Roman" pitchFamily="18" charset="0"/>
            </a:endParaRPr>
          </a:p>
        </p:txBody>
      </p:sp>
      <p:sp>
        <p:nvSpPr>
          <p:cNvPr id="8" name="MH_Number_2"/>
          <p:cNvSpPr/>
          <p:nvPr>
            <p:custDataLst>
              <p:tags r:id="rId2"/>
            </p:custDataLst>
          </p:nvPr>
        </p:nvSpPr>
        <p:spPr>
          <a:xfrm>
            <a:off x="3886200" y="1047750"/>
            <a:ext cx="685800" cy="509588"/>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FFFFFF"/>
                </a:solidFill>
                <a:latin typeface="Times New Roman" panose="02020603050405020304" pitchFamily="18" charset="0"/>
                <a:cs typeface="Times New Roman" panose="02020603050405020304" pitchFamily="18" charset="0"/>
              </a:rPr>
              <a:t>I</a:t>
            </a:r>
            <a:endParaRPr lang="zh-CN" altLang="en-US" sz="3200" b="1" dirty="0">
              <a:solidFill>
                <a:srgbClr val="FFFFFF"/>
              </a:solidFill>
              <a:latin typeface="Times New Roman" panose="02020603050405020304" pitchFamily="18" charset="0"/>
              <a:cs typeface="Times New Roman" panose="02020603050405020304" pitchFamily="18" charset="0"/>
            </a:endParaRPr>
          </a:p>
        </p:txBody>
      </p:sp>
      <p:sp>
        <p:nvSpPr>
          <p:cNvPr id="11" name="MH_Others_1"/>
          <p:cNvSpPr txBox="1">
            <a:spLocks noChangeArrowheads="1"/>
          </p:cNvSpPr>
          <p:nvPr>
            <p:custDataLst>
              <p:tags r:id="rId3"/>
            </p:custDataLst>
          </p:nvPr>
        </p:nvSpPr>
        <p:spPr bwMode="auto">
          <a:xfrm rot="-193331">
            <a:off x="693737" y="1790700"/>
            <a:ext cx="2443163" cy="919163"/>
          </a:xfrm>
          <a:prstGeom prst="rect">
            <a:avLst/>
          </a:prstGeom>
          <a:noFill/>
          <a:ln w="9525">
            <a:noFill/>
            <a:miter lim="800000"/>
            <a:headEnd/>
            <a:tailEnd/>
          </a:ln>
        </p:spPr>
        <p:txBody>
          <a:bodyPr lIns="0" tIns="0" rIns="0" bIns="0" anchor="ctr"/>
          <a:lstStyle/>
          <a:p>
            <a:pPr algn="ctr"/>
            <a:r>
              <a:rPr lang="en-US" altLang="zh-CN" sz="3200" b="1">
                <a:solidFill>
                  <a:srgbClr val="3B8B04"/>
                </a:solidFill>
                <a:latin typeface="Times New Roman" pitchFamily="18" charset="0"/>
                <a:ea typeface="Microsoft YaHei" pitchFamily="34" charset="-122"/>
                <a:cs typeface="Times New Roman" pitchFamily="18" charset="0"/>
              </a:rPr>
              <a:t>CẤU TRÚC BÀI HỌC</a:t>
            </a:r>
            <a:endParaRPr lang="zh-CN" altLang="en-US" sz="3200" b="1">
              <a:solidFill>
                <a:srgbClr val="3B8B04"/>
              </a:solidFill>
              <a:latin typeface="Times New Roman" pitchFamily="18" charset="0"/>
              <a:ea typeface="Microsoft YaHei" pitchFamily="34"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nodeType="withGroup">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57150"/>
          <a:ext cx="8763000" cy="4206240"/>
        </p:xfrm>
        <a:graphic>
          <a:graphicData uri="http://schemas.openxmlformats.org/drawingml/2006/table">
            <a:tbl>
              <a:tblPr/>
              <a:tblGrid>
                <a:gridCol w="8763000">
                  <a:extLst>
                    <a:ext uri="{9D8B030D-6E8A-4147-A177-3AD203B41FA5}">
                      <a16:colId xmlns:a16="http://schemas.microsoft.com/office/drawing/2014/main" val="20000"/>
                    </a:ext>
                  </a:extLst>
                </a:gridCol>
              </a:tblGrid>
              <a:tr h="3867722">
                <a:tc>
                  <a:txBody>
                    <a:bodyPr/>
                    <a:lstStyle/>
                    <a:p>
                      <a:pPr marR="161925" algn="ctr">
                        <a:lnSpc>
                          <a:spcPct val="115000"/>
                        </a:lnSpc>
                        <a:spcAft>
                          <a:spcPts val="0"/>
                        </a:spcAft>
                      </a:pPr>
                      <a:r>
                        <a:rPr lang="en-US" sz="2400" b="1">
                          <a:latin typeface="Times New Roman" pitchFamily="18" charset="0"/>
                          <a:ea typeface="Times New Roman"/>
                          <a:cs typeface="Times New Roman" pitchFamily="18" charset="0"/>
                        </a:rPr>
                        <a:t>PHIẾU HỌC TẬP SỐ 1</a:t>
                      </a:r>
                      <a:endParaRPr lang="en-US" sz="2400">
                        <a:latin typeface="Times New Roman" pitchFamily="18" charset="0"/>
                        <a:ea typeface="Calibri"/>
                        <a:cs typeface="Times New Roman" pitchFamily="18" charset="0"/>
                      </a:endParaRPr>
                    </a:p>
                    <a:p>
                      <a:pPr marR="161925">
                        <a:lnSpc>
                          <a:spcPct val="115000"/>
                        </a:lnSpc>
                        <a:spcAft>
                          <a:spcPts val="0"/>
                        </a:spcAft>
                      </a:pPr>
                      <a:r>
                        <a:rPr lang="en-US" sz="2400">
                          <a:latin typeface="Times New Roman" pitchFamily="18" charset="0"/>
                          <a:ea typeface="Times New Roman"/>
                          <a:cs typeface="Times New Roman" pitchFamily="18" charset="0"/>
                        </a:rPr>
                        <a:t>1. Nghiên cứu và phân tích ví dụ trong SGK/tr 32 rút ra các bước để tính khối lượng, số mol của chất phản ứng và sản phẩm trong phản ứng hóa học.</a:t>
                      </a:r>
                      <a:endParaRPr lang="en-US" sz="2400">
                        <a:latin typeface="Times New Roman" pitchFamily="18" charset="0"/>
                        <a:ea typeface="Calibri"/>
                        <a:cs typeface="Times New Roman" pitchFamily="18" charset="0"/>
                      </a:endParaRPr>
                    </a:p>
                    <a:p>
                      <a:pPr marR="161925">
                        <a:lnSpc>
                          <a:spcPct val="115000"/>
                        </a:lnSpc>
                        <a:spcAft>
                          <a:spcPts val="0"/>
                        </a:spcAft>
                      </a:pPr>
                      <a:r>
                        <a:rPr lang="en-US" sz="2400">
                          <a:latin typeface="Times New Roman" pitchFamily="18" charset="0"/>
                          <a:ea typeface="Times New Roman"/>
                          <a:cs typeface="Times New Roman" pitchFamily="18" charset="0"/>
                        </a:rPr>
                        <a:t>2. Đốt cháy hết 0,54 gam Al trong không khí thu được aluminium oxide theo sơ đồ phản ứng:</a:t>
                      </a:r>
                      <a:endParaRPr lang="en-US" sz="2400">
                        <a:latin typeface="Times New Roman" pitchFamily="18" charset="0"/>
                        <a:ea typeface="Calibri"/>
                        <a:cs typeface="Times New Roman" pitchFamily="18" charset="0"/>
                      </a:endParaRPr>
                    </a:p>
                    <a:p>
                      <a:pPr marR="161925" algn="ctr">
                        <a:lnSpc>
                          <a:spcPct val="115000"/>
                        </a:lnSpc>
                        <a:spcAft>
                          <a:spcPts val="0"/>
                        </a:spcAft>
                      </a:pPr>
                      <a:r>
                        <a:rPr lang="en-US" sz="2400">
                          <a:latin typeface="Times New Roman" pitchFamily="18" charset="0"/>
                          <a:ea typeface="Times New Roman"/>
                          <a:cs typeface="Times New Roman" pitchFamily="18" charset="0"/>
                        </a:rPr>
                        <a:t>             Al + O</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                 Al</a:t>
                      </a:r>
                      <a:r>
                        <a:rPr lang="en-US" sz="2400" baseline="-25000">
                          <a:latin typeface="Times New Roman" pitchFamily="18" charset="0"/>
                          <a:ea typeface="Times New Roman"/>
                          <a:cs typeface="Times New Roman" pitchFamily="18" charset="0"/>
                        </a:rPr>
                        <a:t>2</a:t>
                      </a:r>
                      <a:r>
                        <a:rPr lang="en-US" sz="2400">
                          <a:latin typeface="Times New Roman" pitchFamily="18" charset="0"/>
                          <a:ea typeface="Times New Roman"/>
                          <a:cs typeface="Times New Roman" pitchFamily="18" charset="0"/>
                        </a:rPr>
                        <a:t>O</a:t>
                      </a:r>
                      <a:r>
                        <a:rPr lang="en-US" sz="2400" baseline="-25000">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p>
                      <a:pPr marR="161925">
                        <a:lnSpc>
                          <a:spcPct val="115000"/>
                        </a:lnSpc>
                        <a:spcAft>
                          <a:spcPts val="0"/>
                        </a:spcAft>
                      </a:pPr>
                      <a:r>
                        <a:rPr lang="en-US" sz="2400">
                          <a:latin typeface="Times New Roman" pitchFamily="18" charset="0"/>
                          <a:ea typeface="Times New Roman"/>
                          <a:cs typeface="Times New Roman" pitchFamily="18" charset="0"/>
                        </a:rPr>
                        <a:t>Lập phương trình hóa học của phản ứng rồi tính:</a:t>
                      </a:r>
                      <a:endParaRPr lang="en-US" sz="2400">
                        <a:latin typeface="Times New Roman" pitchFamily="18" charset="0"/>
                        <a:ea typeface="Calibri"/>
                        <a:cs typeface="Times New Roman" pitchFamily="18" charset="0"/>
                      </a:endParaRPr>
                    </a:p>
                    <a:p>
                      <a:pPr marR="161925">
                        <a:lnSpc>
                          <a:spcPct val="115000"/>
                        </a:lnSpc>
                        <a:spcAft>
                          <a:spcPts val="0"/>
                        </a:spcAft>
                      </a:pPr>
                      <a:r>
                        <a:rPr lang="en-US" sz="2400">
                          <a:latin typeface="Times New Roman" pitchFamily="18" charset="0"/>
                          <a:ea typeface="Times New Roman"/>
                          <a:cs typeface="Times New Roman" pitchFamily="18" charset="0"/>
                        </a:rPr>
                        <a:t>a) Khối lượng aluminium oxide tạo ra</a:t>
                      </a:r>
                      <a:endParaRPr lang="en-US" sz="2400">
                        <a:latin typeface="Times New Roman" pitchFamily="18" charset="0"/>
                        <a:ea typeface="Calibri"/>
                        <a:cs typeface="Times New Roman" pitchFamily="18" charset="0"/>
                      </a:endParaRPr>
                    </a:p>
                    <a:p>
                      <a:pPr marR="161925">
                        <a:lnSpc>
                          <a:spcPct val="115000"/>
                        </a:lnSpc>
                        <a:spcAft>
                          <a:spcPts val="0"/>
                        </a:spcAft>
                      </a:pPr>
                      <a:r>
                        <a:rPr lang="en-US" sz="2400">
                          <a:latin typeface="Times New Roman" pitchFamily="18" charset="0"/>
                          <a:ea typeface="Times New Roman"/>
                          <a:cs typeface="Times New Roman" pitchFamily="18" charset="0"/>
                        </a:rPr>
                        <a:t>b) Thể tích khí oxygen tham ra phản ứng ở điều kiện chuẩn.</a:t>
                      </a:r>
                      <a:endParaRPr lang="en-US"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6385" name="AutoShape 1"/>
          <p:cNvSpPr>
            <a:spLocks noChangeShapeType="1"/>
          </p:cNvSpPr>
          <p:nvPr/>
        </p:nvSpPr>
        <p:spPr bwMode="auto">
          <a:xfrm>
            <a:off x="4572000" y="2822120"/>
            <a:ext cx="593725" cy="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4" name="Đồng hồ đếm ngược 15 phút có âm thanh-.mp4">
            <a:hlinkClick r:id="" action="ppaction://media"/>
          </p:cNvPr>
          <p:cNvPicPr>
            <a:picLocks noRot="1" noChangeAspect="1"/>
          </p:cNvPicPr>
          <p:nvPr>
            <a:videoFile r:link="rId1"/>
          </p:nvPr>
        </p:nvPicPr>
        <p:blipFill>
          <a:blip r:embed="rId4" cstate="print"/>
          <a:stretch>
            <a:fillRect/>
          </a:stretch>
        </p:blipFill>
        <p:spPr>
          <a:xfrm>
            <a:off x="7543800" y="2571750"/>
            <a:ext cx="1143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p:cTn id="15"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0"/>
          <p:cNvPicPr>
            <a:picLocks noChangeAspect="1"/>
          </p:cNvPicPr>
          <p:nvPr/>
        </p:nvPicPr>
        <p:blipFill>
          <a:blip r:embed="rId7"/>
          <a:srcRect l="4321" r="2797" b="3094"/>
          <a:stretch>
            <a:fillRect/>
          </a:stretch>
        </p:blipFill>
        <p:spPr bwMode="auto">
          <a:xfrm>
            <a:off x="-14288" y="3667125"/>
            <a:ext cx="9158288" cy="1571625"/>
          </a:xfrm>
          <a:prstGeom prst="rect">
            <a:avLst/>
          </a:prstGeom>
          <a:noFill/>
          <a:ln w="9525">
            <a:noFill/>
            <a:miter lim="800000"/>
            <a:headEnd/>
            <a:tailEnd/>
          </a:ln>
        </p:spPr>
      </p:pic>
      <p:pic>
        <p:nvPicPr>
          <p:cNvPr id="6147" name="图片 21"/>
          <p:cNvPicPr>
            <a:picLocks noChangeAspect="1"/>
          </p:cNvPicPr>
          <p:nvPr/>
        </p:nvPicPr>
        <p:blipFill>
          <a:blip r:embed="rId8"/>
          <a:srcRect/>
          <a:stretch>
            <a:fillRect/>
          </a:stretch>
        </p:blipFill>
        <p:spPr bwMode="auto">
          <a:xfrm>
            <a:off x="87312" y="0"/>
            <a:ext cx="3722688" cy="4879975"/>
          </a:xfrm>
          <a:prstGeom prst="rect">
            <a:avLst/>
          </a:prstGeom>
          <a:noFill/>
          <a:ln w="9525">
            <a:noFill/>
            <a:miter lim="800000"/>
            <a:headEnd/>
            <a:tailEnd/>
          </a:ln>
        </p:spPr>
      </p:pic>
      <p:pic>
        <p:nvPicPr>
          <p:cNvPr id="6148" name="图片 22"/>
          <p:cNvPicPr>
            <a:picLocks noChangeAspect="1"/>
          </p:cNvPicPr>
          <p:nvPr/>
        </p:nvPicPr>
        <p:blipFill>
          <a:blip r:embed="rId9"/>
          <a:srcRect/>
          <a:stretch>
            <a:fillRect/>
          </a:stretch>
        </p:blipFill>
        <p:spPr bwMode="auto">
          <a:xfrm>
            <a:off x="5268913" y="2952750"/>
            <a:ext cx="3875087" cy="2286000"/>
          </a:xfrm>
          <a:prstGeom prst="rect">
            <a:avLst/>
          </a:prstGeom>
          <a:noFill/>
          <a:ln w="9525">
            <a:noFill/>
            <a:miter lim="800000"/>
            <a:headEnd/>
            <a:tailEnd/>
          </a:ln>
        </p:spPr>
      </p:pic>
      <p:sp>
        <p:nvSpPr>
          <p:cNvPr id="7" name="MH_Entry_2"/>
          <p:cNvSpPr>
            <a:spLocks noChangeArrowheads="1"/>
          </p:cNvSpPr>
          <p:nvPr>
            <p:custDataLst>
              <p:tags r:id="rId1"/>
            </p:custDataLst>
          </p:nvPr>
        </p:nvSpPr>
        <p:spPr bwMode="auto">
          <a:xfrm>
            <a:off x="3962400" y="1200150"/>
            <a:ext cx="4953000" cy="609600"/>
          </a:xfrm>
          <a:prstGeom prst="rect">
            <a:avLst/>
          </a:prstGeom>
          <a:solidFill>
            <a:srgbClr val="FDB018"/>
          </a:solidFill>
          <a:ln w="9525">
            <a:noFill/>
            <a:miter lim="800000"/>
            <a:headEnd/>
            <a:tailEnd/>
          </a:ln>
        </p:spPr>
        <p:txBody>
          <a:bodyPr lIns="81000" tIns="0" rIns="0" bIns="0" anchor="ctr"/>
          <a:lstStyle/>
          <a:p>
            <a:pPr algn="ctr"/>
            <a:r>
              <a:rPr lang="en-US" altLang="zh-CN" sz="3200" b="1">
                <a:latin typeface="Times New Roman" pitchFamily="18" charset="0"/>
                <a:cs typeface="Times New Roman" pitchFamily="18" charset="0"/>
              </a:rPr>
              <a:t>Hiệu xuất phản ứng</a:t>
            </a:r>
            <a:endParaRPr lang="zh-CN" altLang="en-US" sz="3200" b="1">
              <a:latin typeface="Times New Roman" pitchFamily="18" charset="0"/>
              <a:cs typeface="Times New Roman" pitchFamily="18" charset="0"/>
            </a:endParaRPr>
          </a:p>
        </p:txBody>
      </p:sp>
      <p:sp>
        <p:nvSpPr>
          <p:cNvPr id="8" name="MH_Number_2"/>
          <p:cNvSpPr/>
          <p:nvPr>
            <p:custDataLst>
              <p:tags r:id="rId2"/>
            </p:custDataLst>
          </p:nvPr>
        </p:nvSpPr>
        <p:spPr>
          <a:xfrm>
            <a:off x="3962400" y="666750"/>
            <a:ext cx="685800" cy="509588"/>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a:solidFill>
                  <a:srgbClr val="FFFFFF"/>
                </a:solidFill>
                <a:latin typeface="Times New Roman" panose="02020603050405020304" pitchFamily="18" charset="0"/>
                <a:cs typeface="Times New Roman" panose="02020603050405020304" pitchFamily="18" charset="0"/>
              </a:rPr>
              <a:t>II</a:t>
            </a:r>
            <a:endParaRPr lang="zh-CN" altLang="en-US" sz="3200" b="1" dirty="0">
              <a:solidFill>
                <a:srgbClr val="FFFFFF"/>
              </a:solidFill>
              <a:latin typeface="Times New Roman" panose="02020603050405020304" pitchFamily="18" charset="0"/>
              <a:cs typeface="Times New Roman" panose="02020603050405020304" pitchFamily="18" charset="0"/>
            </a:endParaRPr>
          </a:p>
        </p:txBody>
      </p:sp>
      <p:sp>
        <p:nvSpPr>
          <p:cNvPr id="9" name="MH_Entry_3"/>
          <p:cNvSpPr>
            <a:spLocks noChangeArrowheads="1"/>
          </p:cNvSpPr>
          <p:nvPr>
            <p:custDataLst>
              <p:tags r:id="rId3"/>
            </p:custDataLst>
          </p:nvPr>
        </p:nvSpPr>
        <p:spPr bwMode="auto">
          <a:xfrm>
            <a:off x="3962400" y="2409825"/>
            <a:ext cx="4953000" cy="1152525"/>
          </a:xfrm>
          <a:prstGeom prst="rect">
            <a:avLst/>
          </a:prstGeom>
          <a:solidFill>
            <a:srgbClr val="FDB018"/>
          </a:solidFill>
          <a:ln w="9525">
            <a:noFill/>
            <a:miter lim="800000"/>
            <a:headEnd/>
            <a:tailEnd/>
          </a:ln>
        </p:spPr>
        <p:txBody>
          <a:bodyPr lIns="81000" tIns="0" rIns="0" bIns="0" anchor="ctr"/>
          <a:lstStyle/>
          <a:p>
            <a:r>
              <a:rPr lang="en-US" altLang="zh-CN" sz="3200" b="1">
                <a:latin typeface="Times New Roman" pitchFamily="18" charset="0"/>
                <a:cs typeface="Times New Roman" pitchFamily="18" charset="0"/>
              </a:rPr>
              <a:t>  Chất phản ứng hết, chất phản ứng dư</a:t>
            </a:r>
            <a:endParaRPr lang="zh-CN" altLang="en-US" sz="3200" b="1">
              <a:latin typeface="Times New Roman" pitchFamily="18" charset="0"/>
              <a:cs typeface="Times New Roman" pitchFamily="18" charset="0"/>
            </a:endParaRPr>
          </a:p>
        </p:txBody>
      </p:sp>
      <p:sp>
        <p:nvSpPr>
          <p:cNvPr id="10" name="MH_Number_3"/>
          <p:cNvSpPr/>
          <p:nvPr>
            <p:custDataLst>
              <p:tags r:id="rId4"/>
            </p:custDataLst>
          </p:nvPr>
        </p:nvSpPr>
        <p:spPr>
          <a:xfrm>
            <a:off x="3962400" y="1962150"/>
            <a:ext cx="685800" cy="457200"/>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a:solidFill>
                  <a:srgbClr val="FFFFFF"/>
                </a:solidFill>
                <a:latin typeface="Times New Roman" panose="02020603050405020304" pitchFamily="18" charset="0"/>
                <a:cs typeface="Times New Roman" panose="02020603050405020304" pitchFamily="18" charset="0"/>
              </a:rPr>
              <a:t>1</a:t>
            </a:r>
            <a:endParaRPr lang="zh-CN" altLang="en-US" sz="3200" b="1" dirty="0">
              <a:solidFill>
                <a:srgbClr val="FFFFFF"/>
              </a:solidFill>
              <a:latin typeface="Times New Roman" panose="02020603050405020304" pitchFamily="18" charset="0"/>
              <a:cs typeface="Times New Roman" panose="02020603050405020304" pitchFamily="18" charset="0"/>
            </a:endParaRPr>
          </a:p>
        </p:txBody>
      </p:sp>
      <p:sp>
        <p:nvSpPr>
          <p:cNvPr id="11" name="MH_Others_1"/>
          <p:cNvSpPr txBox="1">
            <a:spLocks noChangeArrowheads="1"/>
          </p:cNvSpPr>
          <p:nvPr>
            <p:custDataLst>
              <p:tags r:id="rId5"/>
            </p:custDataLst>
          </p:nvPr>
        </p:nvSpPr>
        <p:spPr bwMode="auto">
          <a:xfrm rot="-193331">
            <a:off x="693737" y="1790700"/>
            <a:ext cx="2443163" cy="919163"/>
          </a:xfrm>
          <a:prstGeom prst="rect">
            <a:avLst/>
          </a:prstGeom>
          <a:noFill/>
          <a:ln w="9525">
            <a:noFill/>
            <a:miter lim="800000"/>
            <a:headEnd/>
            <a:tailEnd/>
          </a:ln>
        </p:spPr>
        <p:txBody>
          <a:bodyPr lIns="0" tIns="0" rIns="0" bIns="0" anchor="ctr"/>
          <a:lstStyle/>
          <a:p>
            <a:pPr algn="ctr"/>
            <a:r>
              <a:rPr lang="en-US" altLang="zh-CN" sz="3200" b="1">
                <a:solidFill>
                  <a:srgbClr val="3B8B04"/>
                </a:solidFill>
                <a:latin typeface="Times New Roman" pitchFamily="18" charset="0"/>
                <a:ea typeface="Microsoft YaHei" pitchFamily="34" charset="-122"/>
                <a:cs typeface="Times New Roman" pitchFamily="18" charset="0"/>
              </a:rPr>
              <a:t>CẤU TRÚC BÀI HỌC</a:t>
            </a:r>
            <a:endParaRPr lang="zh-CN" altLang="en-US" sz="3200" b="1">
              <a:solidFill>
                <a:srgbClr val="3B8B04"/>
              </a:solidFill>
              <a:latin typeface="Times New Roman" pitchFamily="18" charset="0"/>
              <a:ea typeface="Microsoft YaHei" pitchFamily="34"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nodeType="withGroup">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nodeType="withGroup">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5000" b="-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276350"/>
          <a:ext cx="7620000" cy="3470148"/>
        </p:xfrm>
        <a:graphic>
          <a:graphicData uri="http://schemas.openxmlformats.org/drawingml/2006/table">
            <a:tbl>
              <a:tblPr/>
              <a:tblGrid>
                <a:gridCol w="7620000">
                  <a:extLst>
                    <a:ext uri="{9D8B030D-6E8A-4147-A177-3AD203B41FA5}">
                      <a16:colId xmlns:a16="http://schemas.microsoft.com/office/drawing/2014/main" val="20000"/>
                    </a:ext>
                  </a:extLst>
                </a:gridCol>
              </a:tblGrid>
              <a:tr h="0">
                <a:tc>
                  <a:txBody>
                    <a:bodyPr/>
                    <a:lstStyle/>
                    <a:p>
                      <a:pPr marR="161925" algn="ctr">
                        <a:lnSpc>
                          <a:spcPct val="115000"/>
                        </a:lnSpc>
                        <a:spcAft>
                          <a:spcPts val="0"/>
                        </a:spcAft>
                      </a:pPr>
                      <a:r>
                        <a:rPr lang="en-US" sz="2200" b="1">
                          <a:solidFill>
                            <a:srgbClr val="002060"/>
                          </a:solidFill>
                          <a:latin typeface="Times New Roman" pitchFamily="18" charset="0"/>
                          <a:ea typeface="Times New Roman"/>
                          <a:cs typeface="Times New Roman" pitchFamily="18" charset="0"/>
                        </a:rPr>
                        <a:t>PHIẾU HỌC TẬP SỐ 2</a:t>
                      </a:r>
                      <a:endParaRPr lang="en-US" sz="2200">
                        <a:solidFill>
                          <a:srgbClr val="002060"/>
                        </a:solidFill>
                        <a:latin typeface="Times New Roman" pitchFamily="18" charset="0"/>
                        <a:ea typeface="Calibri"/>
                        <a:cs typeface="Times New Roman" pitchFamily="18" charset="0"/>
                      </a:endParaRPr>
                    </a:p>
                    <a:p>
                      <a:pPr marR="161925">
                        <a:lnSpc>
                          <a:spcPct val="115000"/>
                        </a:lnSpc>
                        <a:spcAft>
                          <a:spcPts val="0"/>
                        </a:spcAft>
                      </a:pPr>
                      <a:r>
                        <a:rPr lang="en-US" sz="2200">
                          <a:solidFill>
                            <a:srgbClr val="002060"/>
                          </a:solidFill>
                          <a:latin typeface="Times New Roman" pitchFamily="18" charset="0"/>
                          <a:ea typeface="Times New Roman"/>
                          <a:cs typeface="Times New Roman" pitchFamily="18" charset="0"/>
                        </a:rPr>
                        <a:t>1. Nghiên cứu thông tin trong SGK/tr 33, 34 rút trả lời các câu hỏi:</a:t>
                      </a:r>
                      <a:endParaRPr lang="en-US" sz="2200">
                        <a:solidFill>
                          <a:srgbClr val="002060"/>
                        </a:solidFill>
                        <a:latin typeface="Times New Roman" pitchFamily="18" charset="0"/>
                        <a:ea typeface="Calibri"/>
                        <a:cs typeface="Times New Roman" pitchFamily="18" charset="0"/>
                      </a:endParaRPr>
                    </a:p>
                    <a:p>
                      <a:pPr marR="161925">
                        <a:lnSpc>
                          <a:spcPct val="115000"/>
                        </a:lnSpc>
                        <a:spcAft>
                          <a:spcPts val="0"/>
                        </a:spcAft>
                      </a:pPr>
                      <a:r>
                        <a:rPr lang="en-US" sz="2200">
                          <a:solidFill>
                            <a:srgbClr val="002060"/>
                          </a:solidFill>
                          <a:latin typeface="Times New Roman" pitchFamily="18" charset="0"/>
                          <a:ea typeface="Times New Roman"/>
                          <a:cs typeface="Times New Roman" pitchFamily="18" charset="0"/>
                        </a:rPr>
                        <a:t>a) Thế nào là chất phản ứng hết, chất phản ứng dư.</a:t>
                      </a:r>
                      <a:endParaRPr lang="en-US" sz="2200">
                        <a:solidFill>
                          <a:srgbClr val="002060"/>
                        </a:solidFill>
                        <a:latin typeface="Times New Roman" pitchFamily="18" charset="0"/>
                        <a:ea typeface="Calibri"/>
                        <a:cs typeface="Times New Roman" pitchFamily="18" charset="0"/>
                      </a:endParaRPr>
                    </a:p>
                    <a:p>
                      <a:pPr marR="161925">
                        <a:lnSpc>
                          <a:spcPct val="115000"/>
                        </a:lnSpc>
                        <a:spcAft>
                          <a:spcPts val="0"/>
                        </a:spcAft>
                      </a:pPr>
                      <a:r>
                        <a:rPr lang="en-US" sz="2200">
                          <a:solidFill>
                            <a:srgbClr val="002060"/>
                          </a:solidFill>
                          <a:latin typeface="Times New Roman" pitchFamily="18" charset="0"/>
                          <a:ea typeface="Times New Roman"/>
                          <a:cs typeface="Times New Roman" pitchFamily="18" charset="0"/>
                        </a:rPr>
                        <a:t>b) Làm thế nào để xác định được chất phản ứng hết, chất phản ứng dư.</a:t>
                      </a:r>
                      <a:endParaRPr lang="en-US" sz="2200">
                        <a:solidFill>
                          <a:srgbClr val="002060"/>
                        </a:solidFill>
                        <a:latin typeface="Times New Roman" pitchFamily="18" charset="0"/>
                        <a:ea typeface="Calibri"/>
                        <a:cs typeface="Times New Roman" pitchFamily="18" charset="0"/>
                      </a:endParaRPr>
                    </a:p>
                    <a:p>
                      <a:pPr marR="161925">
                        <a:lnSpc>
                          <a:spcPct val="115000"/>
                        </a:lnSpc>
                        <a:spcAft>
                          <a:spcPts val="0"/>
                        </a:spcAft>
                      </a:pPr>
                      <a:r>
                        <a:rPr lang="en-US" sz="2200">
                          <a:solidFill>
                            <a:srgbClr val="002060"/>
                          </a:solidFill>
                          <a:latin typeface="Times New Roman" pitchFamily="18" charset="0"/>
                          <a:ea typeface="Times New Roman"/>
                          <a:cs typeface="Times New Roman" pitchFamily="18" charset="0"/>
                        </a:rPr>
                        <a:t>2. Đốt cháy 1 mol khí hydrogen trong 0,4 mol khí oxygen đến khi phản ứng xảy ra hoàn toàn. Cho biết chất nào còn dư sau phản ứng.</a:t>
                      </a:r>
                      <a:endParaRPr lang="en-US" sz="2200">
                        <a:solidFill>
                          <a:srgbClr val="00206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 name="Đồng hồ đếm ngược 10 phút có âm thanh- (online-video-cutter.com).mp4">
            <a:hlinkClick r:id="" action="ppaction://media"/>
          </p:cNvPr>
          <p:cNvPicPr>
            <a:picLocks noRot="1" noChangeAspect="1"/>
          </p:cNvPicPr>
          <p:nvPr>
            <a:videoFile r:link="rId1"/>
          </p:nvPr>
        </p:nvPicPr>
        <p:blipFill>
          <a:blip r:embed="rId4" cstate="print"/>
          <a:stretch>
            <a:fillRect/>
          </a:stretch>
        </p:blipFill>
        <p:spPr>
          <a:xfrm>
            <a:off x="8001000" y="0"/>
            <a:ext cx="9906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5"/>
                                        </p:tgtEl>
                                      </p:cBhvr>
                                    </p:cmd>
                                  </p:childTnLst>
                                </p:cTn>
                              </p:par>
                            </p:childTnLst>
                          </p:cTn>
                        </p:par>
                      </p:childTnLst>
                    </p:cTn>
                  </p:par>
                </p:childTnLst>
              </p:cTn>
              <p:nextCondLst>
                <p:cond evt="onClick" delay="0">
                  <p:tgtEl>
                    <p:spTgt spid="5"/>
                  </p:tgtEl>
                </p:cond>
              </p:nextCondLst>
            </p:seq>
            <p:video>
              <p:cMediaNode>
                <p:cTn id="15"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0"/>
          <p:cNvPicPr>
            <a:picLocks noChangeAspect="1"/>
          </p:cNvPicPr>
          <p:nvPr/>
        </p:nvPicPr>
        <p:blipFill>
          <a:blip r:embed="rId7"/>
          <a:srcRect l="4321" r="2797" b="3094"/>
          <a:stretch>
            <a:fillRect/>
          </a:stretch>
        </p:blipFill>
        <p:spPr bwMode="auto">
          <a:xfrm>
            <a:off x="-14288" y="3667125"/>
            <a:ext cx="9158288" cy="1571625"/>
          </a:xfrm>
          <a:prstGeom prst="rect">
            <a:avLst/>
          </a:prstGeom>
          <a:noFill/>
          <a:ln w="9525">
            <a:noFill/>
            <a:miter lim="800000"/>
            <a:headEnd/>
            <a:tailEnd/>
          </a:ln>
        </p:spPr>
      </p:pic>
      <p:pic>
        <p:nvPicPr>
          <p:cNvPr id="6147" name="图片 21"/>
          <p:cNvPicPr>
            <a:picLocks noChangeAspect="1"/>
          </p:cNvPicPr>
          <p:nvPr/>
        </p:nvPicPr>
        <p:blipFill>
          <a:blip r:embed="rId8"/>
          <a:srcRect/>
          <a:stretch>
            <a:fillRect/>
          </a:stretch>
        </p:blipFill>
        <p:spPr bwMode="auto">
          <a:xfrm>
            <a:off x="87312" y="0"/>
            <a:ext cx="3722688" cy="4879975"/>
          </a:xfrm>
          <a:prstGeom prst="rect">
            <a:avLst/>
          </a:prstGeom>
          <a:noFill/>
          <a:ln w="9525">
            <a:noFill/>
            <a:miter lim="800000"/>
            <a:headEnd/>
            <a:tailEnd/>
          </a:ln>
        </p:spPr>
      </p:pic>
      <p:pic>
        <p:nvPicPr>
          <p:cNvPr id="6148" name="图片 22"/>
          <p:cNvPicPr>
            <a:picLocks noChangeAspect="1"/>
          </p:cNvPicPr>
          <p:nvPr/>
        </p:nvPicPr>
        <p:blipFill>
          <a:blip r:embed="rId9"/>
          <a:srcRect/>
          <a:stretch>
            <a:fillRect/>
          </a:stretch>
        </p:blipFill>
        <p:spPr bwMode="auto">
          <a:xfrm>
            <a:off x="5268913" y="2952750"/>
            <a:ext cx="3875087" cy="2286000"/>
          </a:xfrm>
          <a:prstGeom prst="rect">
            <a:avLst/>
          </a:prstGeom>
          <a:noFill/>
          <a:ln w="9525">
            <a:noFill/>
            <a:miter lim="800000"/>
            <a:headEnd/>
            <a:tailEnd/>
          </a:ln>
        </p:spPr>
      </p:pic>
      <p:sp>
        <p:nvSpPr>
          <p:cNvPr id="7" name="MH_Entry_2"/>
          <p:cNvSpPr>
            <a:spLocks noChangeArrowheads="1"/>
          </p:cNvSpPr>
          <p:nvPr>
            <p:custDataLst>
              <p:tags r:id="rId1"/>
            </p:custDataLst>
          </p:nvPr>
        </p:nvSpPr>
        <p:spPr bwMode="auto">
          <a:xfrm>
            <a:off x="3962400" y="1200150"/>
            <a:ext cx="4953000" cy="609600"/>
          </a:xfrm>
          <a:prstGeom prst="rect">
            <a:avLst/>
          </a:prstGeom>
          <a:solidFill>
            <a:srgbClr val="FDB018"/>
          </a:solidFill>
          <a:ln w="9525">
            <a:noFill/>
            <a:miter lim="800000"/>
            <a:headEnd/>
            <a:tailEnd/>
          </a:ln>
        </p:spPr>
        <p:txBody>
          <a:bodyPr lIns="81000" tIns="0" rIns="0" bIns="0" anchor="ctr"/>
          <a:lstStyle/>
          <a:p>
            <a:pPr algn="ctr"/>
            <a:r>
              <a:rPr lang="en-US" altLang="zh-CN" sz="3200" b="1">
                <a:latin typeface="Times New Roman" pitchFamily="18" charset="0"/>
                <a:cs typeface="Times New Roman" pitchFamily="18" charset="0"/>
              </a:rPr>
              <a:t>Hiệu xuất phản ứng</a:t>
            </a:r>
            <a:endParaRPr lang="zh-CN" altLang="en-US" sz="3200" b="1">
              <a:latin typeface="Times New Roman" pitchFamily="18" charset="0"/>
              <a:cs typeface="Times New Roman" pitchFamily="18" charset="0"/>
            </a:endParaRPr>
          </a:p>
        </p:txBody>
      </p:sp>
      <p:sp>
        <p:nvSpPr>
          <p:cNvPr id="8" name="MH_Number_2"/>
          <p:cNvSpPr/>
          <p:nvPr>
            <p:custDataLst>
              <p:tags r:id="rId2"/>
            </p:custDataLst>
          </p:nvPr>
        </p:nvSpPr>
        <p:spPr>
          <a:xfrm>
            <a:off x="3962400" y="666750"/>
            <a:ext cx="685800" cy="509588"/>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a:solidFill>
                  <a:srgbClr val="FFFFFF"/>
                </a:solidFill>
                <a:latin typeface="Times New Roman" panose="02020603050405020304" pitchFamily="18" charset="0"/>
                <a:cs typeface="Times New Roman" panose="02020603050405020304" pitchFamily="18" charset="0"/>
              </a:rPr>
              <a:t>II</a:t>
            </a:r>
            <a:endParaRPr lang="zh-CN" altLang="en-US" sz="3200" b="1" dirty="0">
              <a:solidFill>
                <a:srgbClr val="FFFFFF"/>
              </a:solidFill>
              <a:latin typeface="Times New Roman" panose="02020603050405020304" pitchFamily="18" charset="0"/>
              <a:cs typeface="Times New Roman" panose="02020603050405020304" pitchFamily="18" charset="0"/>
            </a:endParaRPr>
          </a:p>
        </p:txBody>
      </p:sp>
      <p:sp>
        <p:nvSpPr>
          <p:cNvPr id="9" name="MH_Entry_3"/>
          <p:cNvSpPr>
            <a:spLocks noChangeArrowheads="1"/>
          </p:cNvSpPr>
          <p:nvPr>
            <p:custDataLst>
              <p:tags r:id="rId3"/>
            </p:custDataLst>
          </p:nvPr>
        </p:nvSpPr>
        <p:spPr bwMode="auto">
          <a:xfrm>
            <a:off x="3962400" y="2409825"/>
            <a:ext cx="4953000" cy="1152525"/>
          </a:xfrm>
          <a:prstGeom prst="rect">
            <a:avLst/>
          </a:prstGeom>
          <a:solidFill>
            <a:srgbClr val="FDB018"/>
          </a:solidFill>
          <a:ln w="9525">
            <a:noFill/>
            <a:miter lim="800000"/>
            <a:headEnd/>
            <a:tailEnd/>
          </a:ln>
        </p:spPr>
        <p:txBody>
          <a:bodyPr lIns="81000" tIns="0" rIns="0" bIns="0" anchor="ctr"/>
          <a:lstStyle/>
          <a:p>
            <a:r>
              <a:rPr lang="en-US" altLang="zh-CN" sz="3200" b="1">
                <a:latin typeface="Times New Roman" pitchFamily="18" charset="0"/>
                <a:cs typeface="Times New Roman" pitchFamily="18" charset="0"/>
              </a:rPr>
              <a:t>  Hiệu suất phản ứng</a:t>
            </a:r>
            <a:endParaRPr lang="zh-CN" altLang="en-US" sz="3200" b="1">
              <a:latin typeface="Times New Roman" pitchFamily="18" charset="0"/>
              <a:cs typeface="Times New Roman" pitchFamily="18" charset="0"/>
            </a:endParaRPr>
          </a:p>
        </p:txBody>
      </p:sp>
      <p:sp>
        <p:nvSpPr>
          <p:cNvPr id="10" name="MH_Number_3"/>
          <p:cNvSpPr/>
          <p:nvPr>
            <p:custDataLst>
              <p:tags r:id="rId4"/>
            </p:custDataLst>
          </p:nvPr>
        </p:nvSpPr>
        <p:spPr>
          <a:xfrm>
            <a:off x="3962400" y="1962150"/>
            <a:ext cx="685800" cy="457200"/>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a:solidFill>
                  <a:srgbClr val="FFFFFF"/>
                </a:solidFill>
                <a:latin typeface="Times New Roman" panose="02020603050405020304" pitchFamily="18" charset="0"/>
                <a:cs typeface="Times New Roman" panose="02020603050405020304" pitchFamily="18" charset="0"/>
              </a:rPr>
              <a:t>2</a:t>
            </a:r>
            <a:endParaRPr lang="zh-CN" altLang="en-US" sz="3200" b="1" dirty="0">
              <a:solidFill>
                <a:srgbClr val="FFFFFF"/>
              </a:solidFill>
              <a:latin typeface="Times New Roman" panose="02020603050405020304" pitchFamily="18" charset="0"/>
              <a:cs typeface="Times New Roman" panose="02020603050405020304" pitchFamily="18" charset="0"/>
            </a:endParaRPr>
          </a:p>
        </p:txBody>
      </p:sp>
      <p:sp>
        <p:nvSpPr>
          <p:cNvPr id="11" name="MH_Others_1"/>
          <p:cNvSpPr txBox="1">
            <a:spLocks noChangeArrowheads="1"/>
          </p:cNvSpPr>
          <p:nvPr>
            <p:custDataLst>
              <p:tags r:id="rId5"/>
            </p:custDataLst>
          </p:nvPr>
        </p:nvSpPr>
        <p:spPr bwMode="auto">
          <a:xfrm rot="-193331">
            <a:off x="693737" y="1790700"/>
            <a:ext cx="2443163" cy="919163"/>
          </a:xfrm>
          <a:prstGeom prst="rect">
            <a:avLst/>
          </a:prstGeom>
          <a:noFill/>
          <a:ln w="9525">
            <a:noFill/>
            <a:miter lim="800000"/>
            <a:headEnd/>
            <a:tailEnd/>
          </a:ln>
        </p:spPr>
        <p:txBody>
          <a:bodyPr lIns="0" tIns="0" rIns="0" bIns="0" anchor="ctr"/>
          <a:lstStyle/>
          <a:p>
            <a:pPr algn="ctr"/>
            <a:r>
              <a:rPr lang="en-US" altLang="zh-CN" sz="3200" b="1">
                <a:solidFill>
                  <a:srgbClr val="3B8B04"/>
                </a:solidFill>
                <a:latin typeface="Times New Roman" pitchFamily="18" charset="0"/>
                <a:ea typeface="Microsoft YaHei" pitchFamily="34" charset="-122"/>
                <a:cs typeface="Times New Roman" pitchFamily="18" charset="0"/>
              </a:rPr>
              <a:t>CẤU TRÚC BÀI HỌC</a:t>
            </a:r>
            <a:endParaRPr lang="zh-CN" altLang="en-US" sz="3200" b="1">
              <a:solidFill>
                <a:srgbClr val="3B8B04"/>
              </a:solidFill>
              <a:latin typeface="Times New Roman" pitchFamily="18" charset="0"/>
              <a:ea typeface="Microsoft YaHei" pitchFamily="34"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nodeType="withGroup">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nodeType="withGroup">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14.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2.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6.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9.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875</Words>
  <Application>Microsoft Office PowerPoint</Application>
  <PresentationFormat>On-screen Show (16:9)</PresentationFormat>
  <Paragraphs>91</Paragraphs>
  <Slides>18</Slides>
  <Notes>1</Notes>
  <HiddenSlides>0</HiddenSlides>
  <MMClips>8</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2023-06-18T01:39:18Z</dcterms:created>
  <dcterms:modified xsi:type="dcterms:W3CDTF">2024-01-08T01:40:06Z</dcterms:modified>
</cp:coreProperties>
</file>