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261" r:id="rId4"/>
    <p:sldId id="257" r:id="rId5"/>
    <p:sldId id="271" r:id="rId7"/>
    <p:sldId id="285" r:id="rId8"/>
    <p:sldId id="280" r:id="rId9"/>
    <p:sldId id="283" r:id="rId10"/>
    <p:sldId id="288" r:id="rId11"/>
    <p:sldId id="290" r:id="rId12"/>
    <p:sldId id="302" r:id="rId13"/>
    <p:sldId id="291" r:id="rId14"/>
    <p:sldId id="294" r:id="rId15"/>
    <p:sldId id="296" r:id="rId16"/>
    <p:sldId id="299" r:id="rId17"/>
    <p:sldId id="300" r:id="rId18"/>
    <p:sldId id="301"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0943A"/>
    <a:srgbClr val="2F9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9BD59-BA59-45C5-ABC9-CF06E420C3F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2F3A7-67ED-4764-9EAF-DBF236D0B2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AD68BAA-3567-4978-AE67-0DB8DC72FF7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AD68BAA-3567-4978-AE67-0DB8DC72FF7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AD68BAA-3567-4978-AE67-0DB8DC72FF7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AD68BAA-3567-4978-AE67-0DB8DC72FF7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AD68BAA-3567-4978-AE67-0DB8DC72FF7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AD68BAA-3567-4978-AE67-0DB8DC72FF7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AD68BAA-3567-4978-AE67-0DB8DC72FF7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AD68BAA-3567-4978-AE67-0DB8DC72FF7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AD68BAA-3567-4978-AE67-0DB8DC72FF7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AD68BAA-3567-4978-AE67-0DB8DC72FF7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0" Type="http://schemas.openxmlformats.org/officeDocument/2006/relationships/slideLayout" Target="../slideLayouts/slideLayout1.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3.jpe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4.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3038" t="12407" r="75113" b="72037"/>
          <a:stretch>
            <a:fillRect/>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p:cNvPicPr>
            <a:picLocks noChangeAspect="1"/>
          </p:cNvPicPr>
          <p:nvPr/>
        </p:nvPicPr>
        <p:blipFill>
          <a:blip r:embed="rId2"/>
          <a:stretch>
            <a:fillRect/>
          </a:stretch>
        </p:blipFill>
        <p:spPr>
          <a:xfrm flipH="1">
            <a:off x="4844375" y="-347294"/>
            <a:ext cx="1877564" cy="1897681"/>
          </a:xfrm>
          <a:prstGeom prst="rect">
            <a:avLst/>
          </a:prstGeom>
        </p:spPr>
      </p:pic>
      <p:pic>
        <p:nvPicPr>
          <p:cNvPr id="5" name="图片 239" descr="图片包含 文字, 地图&#10;&#10;已生成极高可信度的说明"/>
          <p:cNvPicPr>
            <a:picLocks noChangeAspect="1"/>
          </p:cNvPicPr>
          <p:nvPr/>
        </p:nvPicPr>
        <p:blipFill rotWithShape="1">
          <a:blip r:embed="rId3">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a:fillRect/>
          </a:stretch>
        </p:blipFill>
        <p:spPr>
          <a:xfrm rot="16200000">
            <a:off x="3213078" y="254783"/>
            <a:ext cx="6033304" cy="6438139"/>
          </a:xfrm>
          <a:prstGeom prst="rect">
            <a:avLst/>
          </a:prstGeom>
        </p:spPr>
      </p:pic>
      <p:sp>
        <p:nvSpPr>
          <p:cNvPr id="2" name="TextBox 1"/>
          <p:cNvSpPr txBox="1"/>
          <p:nvPr/>
        </p:nvSpPr>
        <p:spPr>
          <a:xfrm>
            <a:off x="1287145" y="1550670"/>
            <a:ext cx="9977755" cy="1106805"/>
          </a:xfrm>
          <a:prstGeom prst="rect">
            <a:avLst/>
          </a:prstGeom>
          <a:noFill/>
        </p:spPr>
        <p:txBody>
          <a:bodyPr wrap="square" rtlCol="0">
            <a:spAutoFit/>
          </a:bodyPr>
          <a:lstStyle/>
          <a:p>
            <a:pPr algn="ctr"/>
            <a:r>
              <a:rPr lang="en-US" sz="2600" b="1" dirty="0">
                <a:solidFill>
                  <a:srgbClr val="00B050"/>
                </a:solidFill>
                <a:latin typeface="Times New Roman" panose="02020603050405020304" pitchFamily="18" charset="0"/>
                <a:cs typeface="Times New Roman" panose="02020603050405020304" pitchFamily="18" charset="0"/>
              </a:rPr>
              <a:t>BÀI </a:t>
            </a:r>
            <a:r>
              <a:rPr lang="vi-VN" altLang="en-US" sz="2600" b="1" dirty="0">
                <a:solidFill>
                  <a:srgbClr val="00B050"/>
                </a:solidFill>
                <a:latin typeface="Times New Roman" panose="02020603050405020304" pitchFamily="18" charset="0"/>
                <a:cs typeface="Times New Roman" panose="02020603050405020304" pitchFamily="18" charset="0"/>
              </a:rPr>
              <a:t>3</a:t>
            </a:r>
            <a:r>
              <a:rPr lang="en-US" sz="2600" b="1" dirty="0">
                <a:solidFill>
                  <a:srgbClr val="00B050"/>
                </a:solidFill>
                <a:latin typeface="Times New Roman" panose="02020603050405020304" pitchFamily="18" charset="0"/>
                <a:cs typeface="Times New Roman" panose="02020603050405020304" pitchFamily="18" charset="0"/>
              </a:rPr>
              <a:t>:VĂN BẢN THÔNG TIN</a:t>
            </a:r>
            <a:endParaRPr lang="en-US" sz="8000" b="1" dirty="0">
              <a:solidFill>
                <a:srgbClr val="00B050"/>
              </a:solidFill>
              <a:latin typeface="Times New Roman" panose="02020603050405020304" pitchFamily="18" charset="0"/>
              <a:cs typeface="Times New Roman" panose="02020603050405020304" pitchFamily="18" charset="0"/>
            </a:endParaRPr>
          </a:p>
          <a:p>
            <a:pPr algn="ctr"/>
            <a:r>
              <a:rPr lang="en-US" sz="2000" b="1" dirty="0">
                <a:solidFill>
                  <a:srgbClr val="00B050"/>
                </a:solidFill>
                <a:latin typeface="Times New Roman" panose="02020603050405020304" pitchFamily="18" charset="0"/>
                <a:cs typeface="Times New Roman" panose="02020603050405020304" pitchFamily="18" charset="0"/>
              </a:rPr>
              <a:t>THỰC HÀNH TIẾNG VIỆT</a:t>
            </a:r>
            <a:endParaRPr lang="en-US" sz="2000" b="1" dirty="0">
              <a:solidFill>
                <a:srgbClr val="00B050"/>
              </a:solidFill>
              <a:latin typeface="Times New Roman" panose="02020603050405020304" pitchFamily="18" charset="0"/>
              <a:cs typeface="Times New Roman" panose="02020603050405020304" pitchFamily="18" charset="0"/>
            </a:endParaRPr>
          </a:p>
          <a:p>
            <a:pPr algn="ctr"/>
            <a:r>
              <a:rPr lang="en-US" sz="2000" b="1" dirty="0">
                <a:solidFill>
                  <a:srgbClr val="00B050"/>
                </a:solidFill>
                <a:latin typeface="Times New Roman" panose="02020603050405020304" pitchFamily="18" charset="0"/>
                <a:cs typeface="Times New Roman" panose="02020603050405020304" pitchFamily="18" charset="0"/>
              </a:rPr>
              <a:t>ĐOẠN VĂN, PHƯƠNG TIỆN GIAO TIẾP PHI NGÔN NGỮ</a:t>
            </a:r>
            <a:endParaRPr lang="en-US" sz="2000" b="1" dirty="0">
              <a:solidFill>
                <a:srgbClr val="00B05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2837815" y="3536315"/>
            <a:ext cx="6302375" cy="2861310"/>
          </a:xfrm>
          <a:prstGeom prst="rect">
            <a:avLst/>
          </a:prstGeom>
          <a:noFill/>
        </p:spPr>
        <p:txBody>
          <a:bodyPr wrap="square" rtlCol="0" anchor="t">
            <a:spAutoFit/>
          </a:bodyPr>
          <a:p>
            <a:pPr marL="0" lvl="0" indent="0" algn="ctr">
              <a:lnSpc>
                <a:spcPct val="150000"/>
              </a:lnSpc>
              <a:buNone/>
            </a:pPr>
            <a:r>
              <a:rPr lang="en-US"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Môn: Ngữ Văn 8</a:t>
            </a:r>
            <a:endParaRPr lang="en-US" altLang="en-US" sz="2000" b="1" dirty="0">
              <a:solidFill>
                <a:srgbClr val="FFFF00"/>
              </a:solidFill>
              <a:highlight>
                <a:srgbClr val="0000FF"/>
              </a:highlight>
              <a:latin typeface="Times New Roman" panose="02020603050405020304" pitchFamily="18" charset="0"/>
              <a:cs typeface="Times New Roman" panose="02020603050405020304" pitchFamily="18" charset="0"/>
            </a:endParaRPr>
          </a:p>
          <a:p>
            <a:pPr marL="0" lvl="0" indent="0" algn="ctr">
              <a:lnSpc>
                <a:spcPct val="150000"/>
              </a:lnSpc>
              <a:buNone/>
            </a:pPr>
            <a:r>
              <a:rPr lang="en-US"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Gi</a:t>
            </a:r>
            <a:r>
              <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áo viên: </a:t>
            </a:r>
            <a:r>
              <a:rPr lang="en-US" altLang="vi-VN"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Bùi Thị Thu Huyền</a:t>
            </a:r>
            <a:endPar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endParaRPr>
          </a:p>
          <a:p>
            <a:pPr marL="0" lvl="0" indent="0" algn="ctr">
              <a:lnSpc>
                <a:spcPct val="150000"/>
              </a:lnSpc>
              <a:buNone/>
            </a:pPr>
            <a:r>
              <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Email: </a:t>
            </a:r>
            <a:r>
              <a:rPr lang="en-US" altLang="vi-VN"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tiephuyen78</a:t>
            </a:r>
            <a:r>
              <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@gmail.com</a:t>
            </a:r>
            <a:endPar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endParaRPr>
          </a:p>
          <a:p>
            <a:pPr marL="0" lvl="0" indent="0" algn="ctr">
              <a:lnSpc>
                <a:spcPct val="150000"/>
              </a:lnSpc>
              <a:buNone/>
            </a:pPr>
            <a:r>
              <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Trường: THCS </a:t>
            </a:r>
            <a:r>
              <a:rPr lang="en-US" altLang="vi-VN"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Đông Minh </a:t>
            </a:r>
            <a:r>
              <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 </a:t>
            </a:r>
            <a:r>
              <a:rPr lang="en-US" altLang="vi-VN"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Tiền Hải </a:t>
            </a:r>
            <a:r>
              <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 Thái Bình</a:t>
            </a:r>
            <a:endPar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endParaRPr>
          </a:p>
          <a:p>
            <a:pPr marL="0" lvl="0" indent="0">
              <a:lnSpc>
                <a:spcPct val="150000"/>
              </a:lnSpc>
            </a:pPr>
            <a:endPar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endParaRPr>
          </a:p>
          <a:p>
            <a:pPr marL="0" lvl="0" indent="0" algn="ctr">
              <a:lnSpc>
                <a:spcPct val="150000"/>
              </a:lnSpc>
              <a:buNone/>
            </a:pPr>
            <a:r>
              <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Tháng </a:t>
            </a:r>
            <a:r>
              <a:rPr lang="en-US"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6</a:t>
            </a:r>
            <a:r>
              <a:rPr lang="vi-VN"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/202</a:t>
            </a:r>
            <a:r>
              <a:rPr lang="en-US"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rPr>
              <a:t>3</a:t>
            </a:r>
            <a:endParaRPr lang="en-US"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advTm="0">
        <p:circle/>
      </p:transition>
    </mc:Choice>
    <mc:Fallback>
      <p:transition spd="slow" advTm="0">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751840" y="330200"/>
            <a:ext cx="1052576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51840"/>
            <a:ext cx="4187825"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b="1" dirty="0" err="1">
                <a:latin typeface="Times New Roman" panose="02020603050405020304" pitchFamily="18" charset="0"/>
                <a:ea typeface="Times New Roman" panose="02020603050405020304" pitchFamily="18" charset="0"/>
              </a:rPr>
              <a:t>Bài tập 1/68</a:t>
            </a:r>
            <a:endParaRPr lang="en-US" sz="2800" dirty="0">
              <a:solidFill>
                <a:srgbClr val="C00000"/>
              </a:solidFill>
              <a:latin typeface="Times New Roman" panose="02020603050405020304" pitchFamily="18" charset="0"/>
              <a:ea typeface="Times New Roman" panose="02020603050405020304" pitchFamily="18" charset="0"/>
            </a:endParaRPr>
          </a:p>
        </p:txBody>
      </p:sp>
      <p:pic>
        <p:nvPicPr>
          <p:cNvPr id="4" name="Picutre 49"/>
          <p:cNvPicPr/>
          <p:nvPr/>
        </p:nvPicPr>
        <p:blipFill>
          <a:blip r:embed="rId2"/>
          <a:stretch>
            <a:fillRect/>
          </a:stretch>
        </p:blipFill>
        <p:spPr>
          <a:xfrm>
            <a:off x="3929380" y="1852930"/>
            <a:ext cx="2181860" cy="2748915"/>
          </a:xfrm>
          <a:prstGeom prst="rect">
            <a:avLst/>
          </a:prstGeom>
        </p:spPr>
      </p:pic>
      <p:sp>
        <p:nvSpPr>
          <p:cNvPr id="6" name="TextBox 11"/>
          <p:cNvSpPr txBox="1"/>
          <p:nvPr/>
        </p:nvSpPr>
        <p:spPr>
          <a:xfrm>
            <a:off x="1292211" y="1144055"/>
            <a:ext cx="9634869" cy="727075"/>
          </a:xfrm>
          <a:prstGeom prst="rect">
            <a:avLst/>
          </a:prstGeom>
          <a:noFill/>
        </p:spPr>
        <p:txBody>
          <a:bodyPr wrap="square">
            <a:spAutoFit/>
          </a:bodyPr>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tác dụng của biểu đồ được sử dụng trong văn bản </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a:t>
            </a: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2903220" y="4603750"/>
            <a:ext cx="4472940" cy="922020"/>
          </a:xfrm>
          <a:prstGeom prst="rect">
            <a:avLst/>
          </a:prstGeom>
          <a:noFill/>
          <a:ln w="9525">
            <a:noFill/>
          </a:ln>
        </p:spPr>
        <p:txBody>
          <a:bodyPr wrap="square">
            <a:spAutoFit/>
          </a:bodyPr>
          <a:p>
            <a:pPr indent="0"/>
            <a:r>
              <a:rPr lang="en-US" b="0">
                <a:solidFill>
                  <a:srgbClr val="000000"/>
                </a:solidFill>
                <a:latin typeface="Times New Roman" panose="02020603050405020304" pitchFamily="18" charset="0"/>
                <a:cs typeface="Arial" panose="020B0604020202020204" pitchFamily="34" charset="0"/>
              </a:rPr>
              <a:t>Hình 1. Nước biên dâng từ cuối thế kỉ XIX đến năm 2020 từ các nguồn  dữ liệu khác nhau.(Nguồn: Church ct al., 2013)</a:t>
            </a:r>
            <a:endParaRPr lang="en-US"/>
          </a:p>
        </p:txBody>
      </p:sp>
      <p:sp>
        <p:nvSpPr>
          <p:cNvPr id="7" name="TextBox 11"/>
          <p:cNvSpPr txBox="1"/>
          <p:nvPr/>
        </p:nvSpPr>
        <p:spPr>
          <a:xfrm>
            <a:off x="1015365" y="5591810"/>
            <a:ext cx="10194290" cy="1045210"/>
          </a:xfrm>
          <a:prstGeom prst="rect">
            <a:avLst/>
          </a:prstGeom>
          <a:noFill/>
        </p:spPr>
        <p:txBody>
          <a:bodyPr wrap="square">
            <a:spAutoFit/>
          </a:bodyPr>
          <a:p>
            <a:pPr marR="0" algn="just">
              <a:lnSpc>
                <a:spcPct val="115000"/>
              </a:lnSpc>
              <a:spcBef>
                <a:spcPts val="0"/>
              </a:spcBef>
              <a:spcAft>
                <a:spcPts val="0"/>
              </a:spcAft>
              <a:tabLst>
                <a:tab pos="57150" algn="l"/>
              </a:tabLst>
            </a:pPr>
            <a:r>
              <a:rPr lang="en-US" b="1">
                <a:latin typeface="Times New Roman" panose="02020603050405020304" pitchFamily="18" charset="0"/>
                <a:cs typeface="Times New Roman" panose="02020603050405020304" pitchFamily="18" charset="0"/>
              </a:rPr>
              <a:t>     </a:t>
            </a:r>
            <a:r>
              <a:rPr lang="en-US" b="1" i="1">
                <a:solidFill>
                  <a:srgbClr val="0000CC"/>
                </a:solidFill>
                <a:latin typeface="Times New Roman" panose="02020603050405020304" pitchFamily="18" charset="0"/>
                <a:cs typeface="Times New Roman" panose="02020603050405020304" pitchFamily="18" charset="0"/>
              </a:rPr>
              <a:t> Bài 1: Biểu đồ H1 có tác dụng minh họa rõ ràng, giúp người đọc nhận ra ngay một nội dung quan trọng của bài viết: Trong vòng 130 năm (từ năm 1980 đến năm 2010) mực nước biển toàn cầu đã dâng lên hơn 20 xăng -ti-mét.</a:t>
            </a:r>
            <a:endParaRPr lang="en-US" b="1" i="1">
              <a:solidFill>
                <a:srgbClr val="0000CC"/>
              </a:solidFill>
              <a:latin typeface="Times New Roman" panose="02020603050405020304" pitchFamily="18" charset="0"/>
              <a:cs typeface="Times New Roman" panose="02020603050405020304" pitchFamily="18" charset="0"/>
            </a:endParaRPr>
          </a:p>
        </p:txBody>
      </p:sp>
      <p:sp>
        <p:nvSpPr>
          <p:cNvPr id="8" name="TextBox 11"/>
          <p:cNvSpPr txBox="1"/>
          <p:nvPr/>
        </p:nvSpPr>
        <p:spPr>
          <a:xfrm>
            <a:off x="1414131" y="329985"/>
            <a:ext cx="9634869" cy="515620"/>
          </a:xfrm>
          <a:prstGeom prst="rect">
            <a:avLst/>
          </a:prstGeom>
          <a:noFill/>
        </p:spPr>
        <p:txBody>
          <a:bodyPr wrap="square">
            <a:spAutoFit/>
          </a:bodyPr>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330200"/>
            <a:ext cx="1040384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23265"/>
            <a:ext cx="443166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a:t>
            </a:r>
            <a:endParaRPr lang="en-US" sz="2000" b="1" dirty="0" err="1">
              <a:solidFill>
                <a:srgbClr val="C00000"/>
              </a:solidFill>
              <a:latin typeface="Times New Roman" panose="02020603050405020304" pitchFamily="18" charset="0"/>
              <a:ea typeface="Times New Roman" panose="02020603050405020304" pitchFamily="18" charset="0"/>
            </a:endParaRPr>
          </a:p>
        </p:txBody>
      </p:sp>
      <p:graphicFrame>
        <p:nvGraphicFramePr>
          <p:cNvPr id="8" name="Table 7"/>
          <p:cNvGraphicFramePr/>
          <p:nvPr/>
        </p:nvGraphicFramePr>
        <p:xfrm>
          <a:off x="3767455" y="2226310"/>
          <a:ext cx="5596890" cy="2703830"/>
        </p:xfrm>
        <a:graphic>
          <a:graphicData uri="http://schemas.openxmlformats.org/drawingml/2006/table">
            <a:tbl>
              <a:tblPr firstRow="1" bandRow="1">
                <a:tableStyleId>{5940675A-B579-460E-94D1-54222C63F5DA}</a:tableStyleId>
              </a:tblPr>
              <a:tblGrid>
                <a:gridCol w="715010"/>
                <a:gridCol w="2164715"/>
                <a:gridCol w="2717165"/>
              </a:tblGrid>
              <a:tr h="816610">
                <a:tc gridSpan="3">
                  <a:txBody>
                    <a:bodyPr/>
                    <a:p>
                      <a:pPr indent="0" algn="ctr">
                        <a:buNone/>
                      </a:pPr>
                      <a:r>
                        <a:rPr lang="en-US" sz="1600" b="1">
                          <a:solidFill>
                            <a:schemeClr val="tx1"/>
                          </a:solidFill>
                          <a:latin typeface="Times New Roman" panose="02020603050405020304" pitchFamily="18" charset="0"/>
                          <a:cs typeface="Times New Roman" panose="02020603050405020304" pitchFamily="18" charset="0"/>
                        </a:rPr>
                        <a:t>PHIẾU HỌC TẬP SỐ 3 BÀI TẬP 2/68,69</a:t>
                      </a:r>
                      <a:endParaRPr lang="en-US" sz="1600" b="1">
                        <a:solidFill>
                          <a:schemeClr val="tx1"/>
                        </a:solidFill>
                        <a:latin typeface="Times New Roman" panose="02020603050405020304" pitchFamily="18" charset="0"/>
                        <a:cs typeface="Times New Roman" panose="02020603050405020304" pitchFamily="18" charset="0"/>
                      </a:endParaRPr>
                    </a:p>
                    <a:p>
                      <a:pPr indent="0" algn="ctr">
                        <a:buNone/>
                      </a:pP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r>
              <a:tr h="640080">
                <a:tc>
                  <a:txBody>
                    <a:bodyPr/>
                    <a:p>
                      <a:pPr indent="0" algn="ctr">
                        <a:buNone/>
                      </a:pPr>
                      <a:r>
                        <a:rPr lang="en-US" sz="1600" b="1">
                          <a:solidFill>
                            <a:schemeClr val="tx1"/>
                          </a:solidFill>
                          <a:latin typeface="Times New Roman" panose="02020603050405020304" pitchFamily="18" charset="0"/>
                          <a:cs typeface="Times New Roman" panose="02020603050405020304" pitchFamily="18" charset="0"/>
                        </a:rPr>
                        <a:t>Câu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1600" b="1">
                          <a:solidFill>
                            <a:schemeClr val="tx1"/>
                          </a:solidFill>
                          <a:latin typeface="Times New Roman" panose="02020603050405020304" pitchFamily="18" charset="0"/>
                          <a:cs typeface="Times New Roman" panose="02020603050405020304" pitchFamily="18" charset="0"/>
                        </a:rPr>
                        <a:t>Số liệu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1600" b="1">
                          <a:solidFill>
                            <a:schemeClr val="tx1"/>
                          </a:solidFill>
                          <a:latin typeface="Times New Roman" panose="02020603050405020304" pitchFamily="18" charset="0"/>
                          <a:cs typeface="Times New Roman" panose="02020603050405020304" pitchFamily="18" charset="0"/>
                        </a:rPr>
                        <a:t>Tác dụng</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11785">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a,</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11785">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b,</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11785">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c,</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11785">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d,</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9" name="TextBox 11"/>
          <p:cNvSpPr txBox="1"/>
          <p:nvPr/>
        </p:nvSpPr>
        <p:spPr>
          <a:xfrm>
            <a:off x="1292211" y="1046265"/>
            <a:ext cx="9634869" cy="1045210"/>
          </a:xfrm>
          <a:prstGeom prst="rect">
            <a:avLst/>
          </a:prstGeom>
          <a:noFill/>
        </p:spPr>
        <p:txBody>
          <a:bodyPr wrap="square">
            <a:spAutoFit/>
          </a:bodyPr>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p>
            <a:endParaRPr lang="en-US"/>
          </a:p>
        </p:txBody>
      </p:sp>
      <p:sp>
        <p:nvSpPr>
          <p:cNvPr id="4" name="TextBox 11"/>
          <p:cNvSpPr txBox="1"/>
          <p:nvPr/>
        </p:nvSpPr>
        <p:spPr>
          <a:xfrm>
            <a:off x="1414131" y="329985"/>
            <a:ext cx="9634869" cy="515620"/>
          </a:xfrm>
          <a:prstGeom prst="rect">
            <a:avLst/>
          </a:prstGeom>
          <a:noFill/>
        </p:spPr>
        <p:txBody>
          <a:bodyPr wrap="square">
            <a:spAutoFit/>
          </a:bodyPr>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34288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602615"/>
            <a:ext cx="367093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930695"/>
            <a:ext cx="9634869" cy="1363345"/>
          </a:xfrm>
          <a:prstGeom prst="rect">
            <a:avLst/>
          </a:prstGeom>
          <a:noFill/>
        </p:spPr>
        <p:txBody>
          <a:bodyPr wrap="square">
            <a:spAutoFit/>
          </a:bodyPr>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0" algn="l">
              <a:lnSpc>
                <a:spcPct val="115000"/>
              </a:lnSpc>
              <a:spcBef>
                <a:spcPts val="0"/>
              </a:spcBef>
              <a:spcAft>
                <a:spcPts val="0"/>
              </a:spcAft>
              <a:tabLst>
                <a:tab pos="57150" algn="l"/>
              </a:tabLst>
            </a:pP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p>
            <a:endParaRPr lang="en-US"/>
          </a:p>
        </p:txBody>
      </p:sp>
      <p:graphicFrame>
        <p:nvGraphicFramePr>
          <p:cNvPr id="4" name="Table 3"/>
          <p:cNvGraphicFramePr/>
          <p:nvPr/>
        </p:nvGraphicFramePr>
        <p:xfrm>
          <a:off x="1404620" y="2067560"/>
          <a:ext cx="9617075" cy="4486275"/>
        </p:xfrm>
        <a:graphic>
          <a:graphicData uri="http://schemas.openxmlformats.org/drawingml/2006/table">
            <a:tbl>
              <a:tblPr firstRow="1" bandRow="1">
                <a:tableStyleId>{5940675A-B579-460E-94D1-54222C63F5DA}</a:tableStyleId>
              </a:tblPr>
              <a:tblGrid>
                <a:gridCol w="617220"/>
                <a:gridCol w="1940560"/>
                <a:gridCol w="7059295"/>
              </a:tblGrid>
              <a:tr h="243840">
                <a:tc gridSpan="3">
                  <a:txBody>
                    <a:bodyPr/>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3 - BÀI TẬP 2/68,69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hMerge="1">
                  <a:tcPr>
                    <a:lnT w="12700" cap="flat">
                      <a:solidFill>
                        <a:schemeClr val="tx1"/>
                      </a:solidFill>
                      <a:prstDash val="solid"/>
                    </a:lnT>
                    <a:lnB w="12700" cap="flat">
                      <a:solidFill>
                        <a:schemeClr val="tx1"/>
                      </a:solidFill>
                      <a:prstDash val="solid"/>
                    </a:lnB>
                  </a:tcPr>
                </a:tc>
                <a:tc hMerge="1">
                  <a:tcPr>
                    <a:lnR w="12700" cap="flat">
                      <a:solidFill>
                        <a:schemeClr val="tx1"/>
                      </a:solidFill>
                      <a:prstDash val="solid"/>
                    </a:lnR>
                    <a:lnT w="12700" cap="flat">
                      <a:solidFill>
                        <a:schemeClr val="tx1"/>
                      </a:solidFill>
                      <a:prstDash val="solid"/>
                    </a:lnT>
                    <a:lnB w="12700">
                      <a:solidFill>
                        <a:schemeClr val="tx1"/>
                      </a:solidFill>
                      <a:prstDash val="solid"/>
                    </a:lnB>
                  </a:tcPr>
                </a:tc>
              </a:tr>
              <a:tr h="274320">
                <a:tc>
                  <a:txBody>
                    <a:bodyPr/>
                    <a:p>
                      <a:pPr indent="0" algn="ctr">
                        <a:buNone/>
                      </a:pPr>
                      <a:r>
                        <a:rPr lang="en-US" sz="1800" b="1">
                          <a:solidFill>
                            <a:srgbClr val="0070C0"/>
                          </a:solidFill>
                          <a:latin typeface="Times New Roman" panose="02020603050405020304" pitchFamily="18" charset="0"/>
                          <a:cs typeface="Times New Roman" panose="02020603050405020304" pitchFamily="18" charset="0"/>
                        </a:rPr>
                        <a:t>Câu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1800" b="1">
                          <a:solidFill>
                            <a:srgbClr val="0070C0"/>
                          </a:solidFill>
                          <a:latin typeface="Times New Roman" panose="02020603050405020304" pitchFamily="18" charset="0"/>
                          <a:cs typeface="Times New Roman" panose="02020603050405020304" pitchFamily="18" charset="0"/>
                        </a:rPr>
                        <a:t>Số liệu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1">
                          <a:solidFill>
                            <a:srgbClr val="0070C0"/>
                          </a:solidFill>
                          <a:latin typeface="Times New Roman" panose="02020603050405020304" pitchFamily="18" charset="0"/>
                          <a:cs typeface="Times New Roman" panose="02020603050405020304" pitchFamily="18" charset="0"/>
                        </a:rPr>
                        <a:t>Tác dụng</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74320">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40% dân số</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 nói rõ tỉ lệ dân số cư ngụ gần biển.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r>
              <a:tr h="548640">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600 triệu người10 m</a:t>
                      </a:r>
                      <a:r>
                        <a:rPr lang="en-US" sz="1800" b="0" u="dotted">
                          <a:solidFill>
                            <a:srgbClr val="0070C0"/>
                          </a:solidFill>
                          <a:latin typeface="Times New Roman" panose="02020603050405020304" pitchFamily="18" charset="0"/>
                          <a:cs typeface="Times New Roman" panose="02020603050405020304" pitchFamily="18" charset="0"/>
                        </a:rPr>
                        <a:t>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 nói rõ số lượng người sống trong khu vực cao hơn mực nước biển không nhiều</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548640">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gridSpan="2">
                  <a:txBody>
                    <a:bodyPr/>
                    <a:p>
                      <a:pPr indent="0">
                        <a:buNone/>
                      </a:pPr>
                      <a:r>
                        <a:rPr lang="en-US" sz="1800" b="1" i="1">
                          <a:solidFill>
                            <a:srgbClr val="0070C0"/>
                          </a:solidFill>
                          <a:latin typeface="Times New Roman" panose="02020603050405020304" pitchFamily="18" charset="0"/>
                          <a:cs typeface="Times New Roman" panose="02020603050405020304" pitchFamily="18" charset="0"/>
                        </a:rPr>
                        <a:t>Các số liệu trên đây cho thấy người sống gần biển, chịu ảnh hưởng của hiện tượng nước biển dâng là rất lớn.</a:t>
                      </a:r>
                      <a:endParaRPr lang="en-US" sz="1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cPr>
                    <a:lnR w="12700" cap="flat">
                      <a:solidFill>
                        <a:schemeClr val="tx1"/>
                      </a:solidFill>
                      <a:prstDash val="solid"/>
                    </a:lnR>
                    <a:lnT w="12700" cap="flat">
                      <a:solidFill>
                        <a:schemeClr val="tx1"/>
                      </a:solidFill>
                      <a:prstDash val="solid"/>
                    </a:lnT>
                    <a:lnB w="12700" cap="flat">
                      <a:solidFill>
                        <a:schemeClr val="tx1"/>
                      </a:solidFill>
                      <a:prstDash val="solid"/>
                    </a:lnB>
                  </a:tcPr>
                </a:tc>
              </a:tr>
              <a:tr h="920750">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28 trên 64 tỉnh thành; Hơn 3000ki-lô-mét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 nêu cụ thể số tỉnh thành ven biển trên tổng số tỉnh thành và số ki-lô-mét đường bờ biển của Việt Nam.</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394335">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72%</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 cụ thể hóa tỉ lệ diện tích biển và đại dương so với bề mặt Trái Đất.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281430">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35-85 xăng-ti-mét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 nêu dự kiến cụ thể về mức tăng của nước biển vào cuối thế kỷ tới (mạnh hơn giai đoạn trước, đòi hỏi nhân loại , đặc biệt là các nước ven biển cần có giải pháp để hạn chế, khắc phục tác hại của hiện tượng nước biển dâng)</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8" name="TextBox 11"/>
          <p:cNvSpPr txBox="1"/>
          <p:nvPr/>
        </p:nvSpPr>
        <p:spPr>
          <a:xfrm>
            <a:off x="1414131" y="329985"/>
            <a:ext cx="9634869" cy="515620"/>
          </a:xfrm>
          <a:prstGeom prst="rect">
            <a:avLst/>
          </a:prstGeom>
          <a:noFill/>
        </p:spPr>
        <p:txBody>
          <a:bodyPr wrap="square">
            <a:spAutoFit/>
          </a:bodyPr>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67995"/>
            <a:ext cx="10414000" cy="631380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42415" y="742315"/>
            <a:ext cx="3376930" cy="445135"/>
          </a:xfrm>
          <a:prstGeom prst="rect">
            <a:avLst/>
          </a:prstGeom>
          <a:noFill/>
        </p:spPr>
        <p:txBody>
          <a:bodyPr wrap="square">
            <a:spAutoFit/>
          </a:bodyPr>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623425" cy="1198880"/>
          </a:xfrm>
          <a:prstGeom prst="rect">
            <a:avLst/>
          </a:prstGeom>
          <a:noFill/>
        </p:spPr>
        <p:txBody>
          <a:bodyPr wrap="square">
            <a:spAutoFit/>
          </a:bodyPr>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Xếp mỗi đoạn văn dưới đây vào kiểu phù hợp: đoạn văn diễn dịch, đoạn văn quy nạp, đoạn văn song song, đoạn văn phối hợp. Chỉ ra câu chủ đề của mỗi đoạn văn (trừ đoạn văn song song)</a:t>
            </a:r>
            <a:endPar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indent="0" algn="ctr">
              <a:buNone/>
            </a:pP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1</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đoạn văn a;</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3</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c;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4</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d</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a:t>
            </a:r>
            <a:endParaRPr lang="en-US" dirty="0">
              <a:solidFill>
                <a:schemeClr val="tx1"/>
              </a:solidFill>
              <a:latin typeface="Times New Roman" panose="02020603050405020304" pitchFamily="18" charset="0"/>
              <a:ea typeface="Times New Roman" panose="02020603050405020304" pitchFamily="18" charset="0"/>
            </a:endParaRPr>
          </a:p>
          <a:p>
            <a:pPr indent="0" algn="l">
              <a:buNone/>
            </a:pP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10" name="Table 9"/>
          <p:cNvGraphicFramePr/>
          <p:nvPr/>
        </p:nvGraphicFramePr>
        <p:xfrm>
          <a:off x="4074795" y="2319655"/>
          <a:ext cx="5758180" cy="2753360"/>
        </p:xfrm>
        <a:graphic>
          <a:graphicData uri="http://schemas.openxmlformats.org/drawingml/2006/table">
            <a:tbl>
              <a:tblPr firstRow="1" bandRow="1">
                <a:tableStyleId>{5940675A-B579-460E-94D1-54222C63F5DA}</a:tableStyleId>
              </a:tblPr>
              <a:tblGrid>
                <a:gridCol w="1061085"/>
                <a:gridCol w="1584325"/>
                <a:gridCol w="3112770"/>
              </a:tblGrid>
              <a:tr h="739775">
                <a:tc gridSpan="3">
                  <a:txBody>
                    <a:bodyPr/>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4 - BÀI TẬP 3/69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cPr>
                    <a:lnT w="12700" cap="flat">
                      <a:solidFill>
                        <a:schemeClr val="tx1"/>
                      </a:solidFill>
                      <a:prstDash val="solid"/>
                    </a:lnT>
                    <a:lnB w="12700" cap="flat">
                      <a:solidFill>
                        <a:schemeClr val="tx1"/>
                      </a:solidFill>
                      <a:prstDash val="solid"/>
                    </a:lnB>
                  </a:tcPr>
                </a:tc>
                <a:tc hMerge="1">
                  <a:tcPr>
                    <a:lnR w="12700" cap="flat">
                      <a:solidFill>
                        <a:schemeClr val="tx1"/>
                      </a:solidFill>
                      <a:prstDash val="solid"/>
                    </a:lnR>
                    <a:lnT w="12700" cap="flat">
                      <a:solidFill>
                        <a:schemeClr val="tx1"/>
                      </a:solidFill>
                      <a:prstDash val="solid"/>
                    </a:lnT>
                    <a:lnB w="12700" cap="flat">
                      <a:solidFill>
                        <a:schemeClr val="tx1"/>
                      </a:solidFill>
                      <a:prstDash val="solid"/>
                    </a:lnB>
                  </a:tcPr>
                </a:tc>
              </a:tr>
              <a:tr h="633095">
                <a:tc>
                  <a:txBody>
                    <a:bodyPr/>
                    <a:p>
                      <a:pPr indent="0" algn="ctr">
                        <a:buNone/>
                      </a:pPr>
                      <a:r>
                        <a:rPr lang="en-US" sz="1600" b="1">
                          <a:solidFill>
                            <a:srgbClr val="0070C0"/>
                          </a:solidFill>
                          <a:latin typeface="Times New Roman" panose="02020603050405020304" pitchFamily="18" charset="0"/>
                          <a:cs typeface="Times New Roman" panose="02020603050405020304" pitchFamily="18" charset="0"/>
                        </a:rPr>
                        <a:t>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600" b="1">
                          <a:solidFill>
                            <a:srgbClr val="0070C0"/>
                          </a:solidFill>
                          <a:latin typeface="Times New Roman" panose="02020603050405020304" pitchFamily="18" charset="0"/>
                          <a:cs typeface="Times New Roman" panose="02020603050405020304" pitchFamily="18" charset="0"/>
                        </a:rPr>
                        <a:t>Kiểu 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600" b="1">
                          <a:solidFill>
                            <a:srgbClr val="0070C0"/>
                          </a:solidFill>
                          <a:latin typeface="Times New Roman" panose="02020603050405020304" pitchFamily="18" charset="0"/>
                          <a:cs typeface="Times New Roman" panose="02020603050405020304" pitchFamily="18" charset="0"/>
                        </a:rPr>
                        <a:t>Câu chủ đề</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345440">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a,</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344805">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b,</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345440">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c,</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344805">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d,</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4" name="TextBox 11"/>
          <p:cNvSpPr txBox="1"/>
          <p:nvPr/>
        </p:nvSpPr>
        <p:spPr>
          <a:xfrm>
            <a:off x="1414131" y="444285"/>
            <a:ext cx="9634869" cy="515620"/>
          </a:xfrm>
          <a:prstGeom prst="rect">
            <a:avLst/>
          </a:prstGeom>
          <a:noFill/>
        </p:spPr>
        <p:txBody>
          <a:bodyPr wrap="square">
            <a:spAutoFit/>
          </a:bodyPr>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403277" y="-253766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43432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55320"/>
            <a:ext cx="3458210" cy="445135"/>
          </a:xfrm>
          <a:prstGeom prst="rect">
            <a:avLst/>
          </a:prstGeom>
          <a:noFill/>
        </p:spPr>
        <p:txBody>
          <a:bodyPr wrap="square">
            <a:spAutoFit/>
          </a:bodyPr>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709150" cy="1198880"/>
          </a:xfrm>
          <a:prstGeom prst="rect">
            <a:avLst/>
          </a:prstGeom>
          <a:noFill/>
        </p:spPr>
        <p:txBody>
          <a:bodyPr wrap="square">
            <a:spAutoFit/>
          </a:bodyPr>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Xếp mỗi đoạn văn dưới đây vào kiểu phù hợp: đoạn văn diễn dịch, đoạn văn quy nạp, đoạn văn song song, đoạn văn phối hợp. Chỉ ra câu chủ đề của mỗi đoạn văn (trừ đoạn văn song song)</a:t>
            </a:r>
            <a:endPar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indent="0" algn="ctr">
              <a:buNone/>
            </a:pPr>
            <a:r>
              <a:rPr lang="it-IT" b="1" dirty="0">
                <a:highlight>
                  <a:srgbClr val="FFFF00"/>
                </a:highlight>
                <a:latin typeface="Times New Roman" panose="02020603050405020304" pitchFamily="18" charset="0"/>
                <a:ea typeface="Times New Roman" panose="02020603050405020304" pitchFamily="18" charset="0"/>
                <a:sym typeface="+mn-ea"/>
              </a:rPr>
              <a:t>Nhóm 1</a:t>
            </a:r>
            <a:r>
              <a:rPr lang="en-US" altLang="it-IT" b="1" dirty="0">
                <a:highlight>
                  <a:srgbClr val="FFFF00"/>
                </a:highlight>
                <a:latin typeface="Times New Roman" panose="02020603050405020304" pitchFamily="18" charset="0"/>
                <a:ea typeface="Times New Roman" panose="02020603050405020304" pitchFamily="18" charset="0"/>
                <a:sym typeface="+mn-ea"/>
              </a:rPr>
              <a:t> đoạn văn a;</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highlight>
                  <a:srgbClr val="FFFF00"/>
                </a:highlight>
                <a:latin typeface="Times New Roman" panose="02020603050405020304" pitchFamily="18" charset="0"/>
                <a:ea typeface="Times New Roman" panose="02020603050405020304" pitchFamily="18" charset="0"/>
                <a:sym typeface="+mn-ea"/>
              </a:rPr>
              <a:t> Nhóm</a:t>
            </a:r>
            <a:r>
              <a:rPr lang="en-US" altLang="it-IT" b="1" dirty="0">
                <a:highlight>
                  <a:srgbClr val="FFFF00"/>
                </a:highlight>
                <a:latin typeface="Times New Roman" panose="02020603050405020304" pitchFamily="18" charset="0"/>
                <a:ea typeface="Times New Roman" panose="02020603050405020304" pitchFamily="18" charset="0"/>
                <a:sym typeface="+mn-ea"/>
              </a:rPr>
              <a:t> 3</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c; </a:t>
            </a:r>
            <a:r>
              <a:rPr lang="it-IT" b="1" dirty="0">
                <a:highlight>
                  <a:srgbClr val="FFFF00"/>
                </a:highlight>
                <a:latin typeface="Times New Roman" panose="02020603050405020304" pitchFamily="18" charset="0"/>
                <a:ea typeface="Times New Roman" panose="02020603050405020304" pitchFamily="18" charset="0"/>
                <a:sym typeface="+mn-ea"/>
              </a:rPr>
              <a:t>Nhóm</a:t>
            </a:r>
            <a:r>
              <a:rPr lang="en-US" altLang="it-IT" b="1" dirty="0">
                <a:highlight>
                  <a:srgbClr val="FFFF00"/>
                </a:highlight>
                <a:latin typeface="Times New Roman" panose="02020603050405020304" pitchFamily="18" charset="0"/>
                <a:ea typeface="Times New Roman" panose="02020603050405020304" pitchFamily="18" charset="0"/>
                <a:sym typeface="+mn-ea"/>
              </a:rPr>
              <a:t> 4</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d</a:t>
            </a:r>
            <a:r>
              <a:rPr lang="it-IT" b="1" dirty="0">
                <a:highlight>
                  <a:srgbClr val="FFFF00"/>
                </a:highlight>
                <a:latin typeface="Times New Roman" panose="02020603050405020304" pitchFamily="18" charset="0"/>
                <a:ea typeface="Times New Roman" panose="02020603050405020304" pitchFamily="18" charset="0"/>
                <a:sym typeface="+mn-ea"/>
              </a:rPr>
              <a:t>.</a:t>
            </a:r>
            <a:endParaRPr lang="en-US" dirty="0">
              <a:latin typeface="Times New Roman" panose="02020603050405020304" pitchFamily="18" charset="0"/>
              <a:ea typeface="Times New Roman" panose="02020603050405020304" pitchFamily="18" charset="0"/>
            </a:endParaRPr>
          </a:p>
          <a:p>
            <a:pPr indent="0" algn="l">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4" name="Table 3"/>
          <p:cNvGraphicFramePr/>
          <p:nvPr/>
        </p:nvGraphicFramePr>
        <p:xfrm>
          <a:off x="1635125" y="2087245"/>
          <a:ext cx="9216390" cy="4500880"/>
        </p:xfrm>
        <a:graphic>
          <a:graphicData uri="http://schemas.openxmlformats.org/drawingml/2006/table">
            <a:tbl>
              <a:tblPr firstRow="1" bandRow="1">
                <a:tableStyleId>{5940675A-B579-460E-94D1-54222C63F5DA}</a:tableStyleId>
              </a:tblPr>
              <a:tblGrid>
                <a:gridCol w="1811020"/>
                <a:gridCol w="2825115"/>
                <a:gridCol w="4580255"/>
              </a:tblGrid>
              <a:tr h="548640">
                <a:tc gridSpan="3">
                  <a:txBody>
                    <a:bodyPr/>
                    <a:p>
                      <a:pPr indent="0" algn="ctr">
                        <a:buNone/>
                      </a:pPr>
                      <a:r>
                        <a:rPr lang="en-US" sz="1800" b="1">
                          <a:solidFill>
                            <a:srgbClr val="0070C0"/>
                          </a:solidFill>
                          <a:latin typeface="Times New Roman" panose="02020603050405020304" pitchFamily="18" charset="0"/>
                          <a:cs typeface="Times New Roman" panose="02020603050405020304" pitchFamily="18" charset="0"/>
                        </a:rPr>
                        <a:t>PHIẾU HỌC TẬP SỐ 4 - BÀI TẬP 3/69</a:t>
                      </a:r>
                      <a:endParaRPr lang="en-US" sz="1800" b="1">
                        <a:solidFill>
                          <a:srgbClr val="0070C0"/>
                        </a:solidFill>
                        <a:latin typeface="Times New Roman" panose="02020603050405020304" pitchFamily="18" charset="0"/>
                        <a:cs typeface="Times New Roman" panose="02020603050405020304" pitchFamily="18" charset="0"/>
                      </a:endParaRP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cPr>
                    <a:lnT w="12700" cap="flat">
                      <a:solidFill>
                        <a:schemeClr val="tx1"/>
                      </a:solidFill>
                      <a:prstDash val="solid"/>
                    </a:lnT>
                    <a:lnB w="12700" cap="flat">
                      <a:solidFill>
                        <a:schemeClr val="tx1"/>
                      </a:solidFill>
                      <a:prstDash val="solid"/>
                    </a:lnB>
                  </a:tcPr>
                </a:tc>
                <a:tc hMerge="1">
                  <a:tcPr>
                    <a:lnR w="12700" cap="flat">
                      <a:solidFill>
                        <a:schemeClr val="tx1"/>
                      </a:solidFill>
                      <a:prstDash val="solid"/>
                    </a:lnR>
                    <a:lnT w="12700" cap="flat">
                      <a:solidFill>
                        <a:schemeClr val="tx1"/>
                      </a:solidFill>
                      <a:prstDash val="solid"/>
                    </a:lnT>
                    <a:lnB w="12700" cap="flat">
                      <a:solidFill>
                        <a:schemeClr val="tx1"/>
                      </a:solidFill>
                      <a:prstDash val="solid"/>
                    </a:lnB>
                  </a:tcPr>
                </a:tc>
              </a:tr>
              <a:tr h="548640">
                <a:tc>
                  <a:txBody>
                    <a:bodyPr/>
                    <a:p>
                      <a:pPr indent="0" algn="ctr">
                        <a:buNone/>
                      </a:pPr>
                      <a:r>
                        <a:rPr lang="en-US" sz="1800" b="1">
                          <a:solidFill>
                            <a:srgbClr val="0070C0"/>
                          </a:solidFill>
                          <a:latin typeface="Times New Roman" panose="02020603050405020304" pitchFamily="18" charset="0"/>
                          <a:cs typeface="Times New Roman" panose="02020603050405020304" pitchFamily="18" charset="0"/>
                        </a:rPr>
                        <a:t>Đoạn văn</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1">
                          <a:solidFill>
                            <a:srgbClr val="0070C0"/>
                          </a:solidFill>
                          <a:latin typeface="Times New Roman" panose="02020603050405020304" pitchFamily="18" charset="0"/>
                          <a:cs typeface="Times New Roman" panose="02020603050405020304" pitchFamily="18" charset="0"/>
                        </a:rPr>
                        <a:t>Kiểu đoạn văn</a:t>
                      </a:r>
                      <a:endParaRPr lang="en-US" sz="1800" b="1">
                        <a:solidFill>
                          <a:srgbClr val="0070C0"/>
                        </a:solidFill>
                        <a:latin typeface="Times New Roman" panose="02020603050405020304" pitchFamily="18" charset="0"/>
                        <a:cs typeface="Times New Roman" panose="02020603050405020304" pitchFamily="18" charset="0"/>
                      </a:endParaRP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1800" b="1">
                          <a:solidFill>
                            <a:srgbClr val="0070C0"/>
                          </a:solidFill>
                          <a:latin typeface="Times New Roman" panose="02020603050405020304" pitchFamily="18" charset="0"/>
                          <a:cs typeface="Times New Roman" panose="02020603050405020304" pitchFamily="18" charset="0"/>
                        </a:rPr>
                        <a:t>Câu chủ đề</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822960">
                <a:tc>
                  <a:txBody>
                    <a:bodyPr/>
                    <a:p>
                      <a:pPr indent="0" algn="ctr">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0">
                          <a:solidFill>
                            <a:srgbClr val="0070C0"/>
                          </a:solidFill>
                          <a:latin typeface="Times New Roman" panose="02020603050405020304" pitchFamily="18" charset="0"/>
                          <a:cs typeface="Times New Roman" panose="02020603050405020304" pitchFamily="18" charset="0"/>
                        </a:rPr>
                        <a:t>Diễn dịch</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800" b="0" i="1">
                          <a:solidFill>
                            <a:srgbClr val="0070C0"/>
                          </a:solidFill>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548640">
                <a:tc>
                  <a:txBody>
                    <a:bodyPr/>
                    <a:p>
                      <a:pPr indent="0" algn="ctr">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0">
                          <a:solidFill>
                            <a:srgbClr val="0070C0"/>
                          </a:solidFill>
                          <a:latin typeface="Times New Roman" panose="02020603050405020304" pitchFamily="18" charset="0"/>
                          <a:cs typeface="Times New Roman" panose="02020603050405020304" pitchFamily="18" charset="0"/>
                        </a:rPr>
                        <a:t>Song song</a:t>
                      </a:r>
                      <a:endParaRPr lang="en-US" sz="1800" b="0">
                        <a:solidFill>
                          <a:srgbClr val="0070C0"/>
                        </a:solidFill>
                        <a:latin typeface="Times New Roman" panose="02020603050405020304" pitchFamily="18" charset="0"/>
                        <a:cs typeface="Times New Roman" panose="02020603050405020304" pitchFamily="18" charset="0"/>
                      </a:endParaRPr>
                    </a:p>
                    <a:p>
                      <a:pPr indent="0" algn="ctr">
                        <a:buNone/>
                      </a:pP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548640">
                <a:tc>
                  <a:txBody>
                    <a:bodyPr/>
                    <a:p>
                      <a:pPr indent="0" algn="ctr">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0">
                          <a:solidFill>
                            <a:srgbClr val="0070C0"/>
                          </a:solidFill>
                          <a:latin typeface="Times New Roman" panose="02020603050405020304" pitchFamily="18" charset="0"/>
                          <a:cs typeface="Times New Roman" panose="02020603050405020304" pitchFamily="18" charset="0"/>
                        </a:rPr>
                        <a:t>Quy nạp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800" b="0" i="1">
                          <a:solidFill>
                            <a:srgbClr val="0070C0"/>
                          </a:solidFill>
                          <a:latin typeface="Times New Roman" panose="02020603050405020304" pitchFamily="18" charset="0"/>
                          <a:cs typeface="Times New Roman" panose="02020603050405020304" pitchFamily="18" charset="0"/>
                        </a:rPr>
                        <a:t>Có thể nói lũ lụt gây nhiều thiệt hại trực tiếp về vật chất đối với người dân.</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483360">
                <a:tc>
                  <a:txBody>
                    <a:bodyPr/>
                    <a:p>
                      <a:pPr indent="0" algn="ctr">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0">
                          <a:solidFill>
                            <a:srgbClr val="0070C0"/>
                          </a:solidFill>
                          <a:latin typeface="Times New Roman" panose="02020603050405020304" pitchFamily="18" charset="0"/>
                          <a:cs typeface="Times New Roman" panose="02020603050405020304" pitchFamily="18" charset="0"/>
                        </a:rPr>
                        <a:t>Phối hợp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800" b="0" i="1">
                          <a:solidFill>
                            <a:srgbClr val="0070C0"/>
                          </a:solidFill>
                          <a:latin typeface="Times New Roman" panose="02020603050405020304" pitchFamily="18" charset="0"/>
                          <a:cs typeface="Times New Roman" panose="02020603050405020304" pitchFamily="18" charset="0"/>
                        </a:rPr>
                        <a:t>- Không chỉ gây thiệt hại về vật chất mà lũ lụt còn gây thiệt hại cả về con người, cướp đi sinh mạng của rất nhiề người.</a:t>
                      </a:r>
                      <a:endParaRPr lang="en-US" sz="1800" b="0" i="1">
                        <a:solidFill>
                          <a:srgbClr val="0070C0"/>
                        </a:solidFill>
                        <a:latin typeface="Times New Roman" panose="02020603050405020304" pitchFamily="18" charset="0"/>
                        <a:cs typeface="Times New Roman" panose="02020603050405020304" pitchFamily="18" charset="0"/>
                      </a:endParaRPr>
                    </a:p>
                    <a:p>
                      <a:pPr indent="0">
                        <a:buNone/>
                      </a:pPr>
                      <a:r>
                        <a:rPr lang="en-US" sz="1800" b="0" i="1">
                          <a:solidFill>
                            <a:srgbClr val="0070C0"/>
                          </a:solidFill>
                          <a:latin typeface="Times New Roman" panose="02020603050405020304" pitchFamily="18" charset="0"/>
                          <a:cs typeface="Times New Roman" panose="02020603050405020304" pitchFamily="18" charset="0"/>
                        </a:rPr>
                        <a:t>- Như vậy, có thể thấy lũ lụt gây thiệt hại nghiêm trọng về người.</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6" name="TextBox 11"/>
          <p:cNvSpPr txBox="1"/>
          <p:nvPr/>
        </p:nvSpPr>
        <p:spPr>
          <a:xfrm>
            <a:off x="1414131" y="329985"/>
            <a:ext cx="9634869" cy="515620"/>
          </a:xfrm>
          <a:prstGeom prst="rect">
            <a:avLst/>
          </a:prstGeom>
          <a:noFill/>
        </p:spPr>
        <p:txBody>
          <a:bodyPr wrap="square">
            <a:spAutoFit/>
          </a:bodyPr>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46564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38150"/>
            <a:ext cx="10424160" cy="634365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93420"/>
            <a:ext cx="3519170" cy="445135"/>
          </a:xfrm>
          <a:prstGeom prst="rect">
            <a:avLst/>
          </a:prstGeom>
          <a:noFill/>
        </p:spPr>
        <p:txBody>
          <a:bodyPr wrap="square">
            <a:spAutoFit/>
          </a:bodyPr>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4/69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1152945"/>
            <a:ext cx="9634869" cy="922020"/>
          </a:xfrm>
          <a:prstGeom prst="rect">
            <a:avLst/>
          </a:prstGeom>
          <a:noFill/>
        </p:spPr>
        <p:txBody>
          <a:bodyPr wrap="square">
            <a:spAutoFit/>
          </a:bodyPr>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Viết một đoạn văn diễn dịch (khoảng 5-7 dòng) trình bày suy nghĩ của em về ảnh hưởng của hiện tượng nước biển dâng đối với đời sống con người. Chỉ ra câu chủ đề trong đó.</a:t>
            </a:r>
            <a:endPar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indent="0" algn="l">
              <a:buNone/>
            </a:pP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TextBox 11"/>
          <p:cNvSpPr txBox="1"/>
          <p:nvPr/>
        </p:nvSpPr>
        <p:spPr>
          <a:xfrm>
            <a:off x="1419211" y="2270545"/>
            <a:ext cx="9634869" cy="1753235"/>
          </a:xfrm>
          <a:prstGeom prst="rect">
            <a:avLst/>
          </a:prstGeom>
          <a:noFill/>
        </p:spPr>
        <p:txBody>
          <a:bodyPr wrap="square">
            <a:spAutoFit/>
          </a:bodyPr>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Gợi ý: </a:t>
            </a:r>
            <a:endParaRPr lang="en-US" b="1">
              <a:latin typeface="Times New Roman" panose="02020603050405020304" pitchFamily="18" charset="0"/>
              <a:ea typeface="Times New Roman" panose="02020603050405020304" pitchFamily="18" charset="0"/>
              <a:cs typeface="Times New Roman" panose="02020603050405020304" pitchFamily="18" charset="0"/>
              <a:sym typeface="+mn-ea"/>
            </a:endParaRPr>
          </a:p>
          <a:p>
            <a:pPr indent="0" algn="l">
              <a:buNone/>
            </a:pPr>
            <a:r>
              <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rPr>
              <a:t>Yêu cầu:</a:t>
            </a:r>
            <a:endPar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Hình thức: Viết đoạn văn diễn dịch.</a:t>
            </a:r>
            <a:endParaRPr lang="en-US"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Dung lượng: 5 -7 dòng</a:t>
            </a:r>
            <a:endParaRPr lang="en-US"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Nội dung: ảnh hưởng của hiện tượng nước biển dâng đối với đời sống con người.</a:t>
            </a:r>
            <a:endParaRPr lang="en-US"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Xác định câu chủ đề đặt ở đầu đoạn văn.</a:t>
            </a:r>
            <a:endParaRPr lang="en-US"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6" name="TextBox 11"/>
          <p:cNvSpPr txBox="1"/>
          <p:nvPr/>
        </p:nvSpPr>
        <p:spPr>
          <a:xfrm>
            <a:off x="1414131" y="425235"/>
            <a:ext cx="9634869" cy="515620"/>
          </a:xfrm>
          <a:prstGeom prst="rect">
            <a:avLst/>
          </a:prstGeom>
          <a:noFill/>
        </p:spPr>
        <p:txBody>
          <a:bodyPr wrap="square">
            <a:spAutoFit/>
          </a:bodyPr>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534" y="2241"/>
            <a:ext cx="12188465" cy="6855206"/>
          </a:xfrm>
          <a:prstGeom prst="rect">
            <a:avLst/>
          </a:prstGeom>
        </p:spPr>
      </p:pic>
      <p:grpSp>
        <p:nvGrpSpPr>
          <p:cNvPr id="3" name="组合 2"/>
          <p:cNvGrpSpPr/>
          <p:nvPr/>
        </p:nvGrpSpPr>
        <p:grpSpPr>
          <a:xfrm>
            <a:off x="0" y="0"/>
            <a:ext cx="12192000" cy="6879773"/>
            <a:chOff x="0" y="0"/>
            <a:chExt cx="12192000" cy="6879773"/>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r="49167" b="13699"/>
            <a:stretch>
              <a:fillRect/>
            </a:stretch>
          </p:blipFill>
          <p:spPr>
            <a:xfrm>
              <a:off x="2596" y="0"/>
              <a:ext cx="4993692" cy="5125673"/>
            </a:xfrm>
            <a:prstGeom prst="rect">
              <a:avLst/>
            </a:prstGeom>
          </p:spPr>
        </p:pic>
        <p:grpSp>
          <p:nvGrpSpPr>
            <p:cNvPr id="2" name="组合 1"/>
            <p:cNvGrpSpPr/>
            <p:nvPr/>
          </p:nvGrpSpPr>
          <p:grpSpPr>
            <a:xfrm>
              <a:off x="0" y="3949700"/>
              <a:ext cx="12192000" cy="2930073"/>
              <a:chOff x="0" y="3949700"/>
              <a:chExt cx="12192000" cy="2930073"/>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65743"/>
              <a:stretch>
                <a:fillRect/>
              </a:stretch>
            </p:blipFill>
            <p:spPr>
              <a:xfrm>
                <a:off x="0" y="4508499"/>
                <a:ext cx="12192000" cy="2349097"/>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t="57593" r="73542" b="16478"/>
              <a:stretch>
                <a:fillRect/>
              </a:stretch>
            </p:blipFill>
            <p:spPr>
              <a:xfrm>
                <a:off x="0" y="3949700"/>
                <a:ext cx="3225799" cy="1778000"/>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32604" t="72038" r="27709" b="2033"/>
              <a:stretch>
                <a:fillRect/>
              </a:stretch>
            </p:blipFill>
            <p:spPr>
              <a:xfrm>
                <a:off x="3975100" y="4940301"/>
                <a:ext cx="4838700" cy="1778000"/>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2708" t="62965" r="56250" b="7773"/>
              <a:stretch>
                <a:fillRect/>
              </a:stretch>
            </p:blipFill>
            <p:spPr>
              <a:xfrm>
                <a:off x="2768600" y="4317999"/>
                <a:ext cx="2565400" cy="2006601"/>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l="73513" t="56668" r="3959" b="27"/>
              <a:stretch>
                <a:fillRect/>
              </a:stretch>
            </p:blipFill>
            <p:spPr>
              <a:xfrm>
                <a:off x="8265955" y="4657190"/>
                <a:ext cx="2055807" cy="2222583"/>
              </a:xfrm>
              <a:prstGeom prst="rect">
                <a:avLst/>
              </a:prstGeom>
            </p:spPr>
          </p:pic>
        </p:grpSp>
      </p:grpSp>
      <p:pic>
        <p:nvPicPr>
          <p:cNvPr id="16" name="图片 15"/>
          <p:cNvPicPr>
            <a:picLocks noChangeAspect="1"/>
          </p:cNvPicPr>
          <p:nvPr/>
        </p:nvPicPr>
        <p:blipFill rotWithShape="1">
          <a:blip r:embed="rId8">
            <a:extLst>
              <a:ext uri="{28A0092B-C50C-407E-A947-70E740481C1C}">
                <a14:useLocalDpi xmlns:a14="http://schemas.microsoft.com/office/drawing/2010/main" val="0"/>
              </a:ext>
            </a:extLst>
          </a:blip>
          <a:srcRect l="82708" b="56668"/>
          <a:stretch>
            <a:fillRect/>
          </a:stretch>
        </p:blipFill>
        <p:spPr>
          <a:xfrm>
            <a:off x="10083800" y="403"/>
            <a:ext cx="2108200" cy="2971397"/>
          </a:xfrm>
          <a:prstGeom prst="rect">
            <a:avLst/>
          </a:prstGeom>
        </p:spPr>
      </p:pic>
      <p:pic>
        <p:nvPicPr>
          <p:cNvPr id="18" name="图片 17"/>
          <p:cNvPicPr>
            <a:picLocks noChangeAspect="1"/>
          </p:cNvPicPr>
          <p:nvPr/>
        </p:nvPicPr>
        <p:blipFill rotWithShape="1">
          <a:blip r:embed="rId9">
            <a:extLst>
              <a:ext uri="{28A0092B-C50C-407E-A947-70E740481C1C}">
                <a14:useLocalDpi xmlns:a14="http://schemas.microsoft.com/office/drawing/2010/main" val="0"/>
              </a:ext>
            </a:extLst>
          </a:blip>
          <a:srcRect l="78750" r="5938" b="77040"/>
          <a:stretch>
            <a:fillRect/>
          </a:stretch>
        </p:blipFill>
        <p:spPr>
          <a:xfrm>
            <a:off x="9366249" y="253031"/>
            <a:ext cx="2108200" cy="1777890"/>
          </a:xfrm>
          <a:prstGeom prst="rect">
            <a:avLst/>
          </a:prstGeom>
        </p:spPr>
      </p:pic>
      <p:sp>
        <p:nvSpPr>
          <p:cNvPr id="7" name="TextBox 6"/>
          <p:cNvSpPr txBox="1"/>
          <p:nvPr/>
        </p:nvSpPr>
        <p:spPr>
          <a:xfrm>
            <a:off x="3834765" y="850900"/>
            <a:ext cx="8220710" cy="4523105"/>
          </a:xfrm>
          <a:prstGeom prst="rect">
            <a:avLst/>
          </a:prstGeom>
          <a:noFill/>
        </p:spPr>
        <p:txBody>
          <a:bodyPr wrap="square" rtlCol="0">
            <a:spAutoFit/>
          </a:bodyPr>
          <a:lstStyle/>
          <a:p>
            <a:pPr algn="ctr">
              <a:lnSpc>
                <a:spcPct val="100000"/>
              </a:lnSpc>
            </a:pPr>
            <a:r>
              <a:rPr lang="en-US" sz="3200" dirty="0">
                <a:solidFill>
                  <a:srgbClr val="C00000"/>
                </a:solidFill>
                <a:latin typeface="Times New Roman" panose="02020603050405020304" pitchFamily="18" charset="0"/>
                <a:cs typeface="Times New Roman" panose="02020603050405020304" pitchFamily="18" charset="0"/>
              </a:rPr>
              <a:t>HƯỚNG DẪN VỀ NHÀ</a:t>
            </a:r>
            <a:endParaRPr lang="en-US" sz="3200" dirty="0">
              <a:solidFill>
                <a:srgbClr val="C00000"/>
              </a:solidFill>
              <a:latin typeface="Times New Roman" panose="02020603050405020304" pitchFamily="18" charset="0"/>
              <a:cs typeface="Times New Roman" panose="02020603050405020304" pitchFamily="18" charset="0"/>
            </a:endParaRP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quy nạp (khoảng 5-</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dòng) trình bày suy nghĩ của em về tác hại của lũ lụt. Chỉ ra câu chủ đề trong đó.</a:t>
            </a:r>
            <a:endPar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GV: Hướng dẫn HS: </a:t>
            </a:r>
            <a:endPar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Hình thức: Viết đoạn văn quy nạp.</a:t>
            </a:r>
            <a:endPar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Dung lượng: 5-7 dòng</a:t>
            </a:r>
            <a:endPar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Nội dung: tác hại của lũ lụt.</a:t>
            </a:r>
            <a:endPar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Xác định câu chủ đề</a:t>
            </a: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(ở cuối đoạn)</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9000">
        <p14:flip dir="r"/>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62447" y="1184975"/>
            <a:ext cx="9425089" cy="5506562"/>
          </a:xfrm>
          <a:prstGeom prst="rect">
            <a:avLst/>
          </a:prstGeom>
          <a:blipFill dpi="0" rotWithShape="1">
            <a:blip r:embed="rId1">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图片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7001" y="2091394"/>
            <a:ext cx="4283728" cy="428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912" y="4556125"/>
            <a:ext cx="82827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4">
            <a:clrChange>
              <a:clrFrom>
                <a:srgbClr val="F9C2C5"/>
              </a:clrFrom>
              <a:clrTo>
                <a:srgbClr val="F9C2C5">
                  <a:alpha val="0"/>
                </a:srgbClr>
              </a:clrTo>
            </a:clrChange>
            <a:extLst>
              <a:ext uri="{28A0092B-C50C-407E-A947-70E740481C1C}">
                <a14:useLocalDpi xmlns:a14="http://schemas.microsoft.com/office/drawing/2010/main" val="0"/>
              </a:ext>
            </a:extLst>
          </a:blip>
          <a:srcRect l="26472" t="6493" r="26691" b="69466"/>
          <a:stretch>
            <a:fillRect/>
          </a:stretch>
        </p:blipFill>
        <p:spPr bwMode="auto">
          <a:xfrm>
            <a:off x="8793150" y="102586"/>
            <a:ext cx="35639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p:cNvGrpSpPr/>
          <p:nvPr/>
        </p:nvGrpSpPr>
        <p:grpSpPr bwMode="auto">
          <a:xfrm>
            <a:off x="622737" y="4102661"/>
            <a:ext cx="3479800" cy="2455862"/>
            <a:chOff x="3393422" y="3429000"/>
            <a:chExt cx="3117731" cy="2201738"/>
          </a:xfrm>
        </p:grpSpPr>
        <p:pic>
          <p:nvPicPr>
            <p:cNvPr id="5136"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0"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rotWithShape="1">
          <a:blip r:embed="rId8">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4157914" y="2128484"/>
            <a:ext cx="790072" cy="732603"/>
          </a:xfrm>
          <a:prstGeom prst="rect">
            <a:avLst/>
          </a:prstGeom>
        </p:spPr>
      </p:pic>
      <p:pic>
        <p:nvPicPr>
          <p:cNvPr id="19" name="图片 18"/>
          <p:cNvPicPr>
            <a:picLocks noChangeAspect="1"/>
          </p:cNvPicPr>
          <p:nvPr/>
        </p:nvPicPr>
        <p:blipFill rotWithShape="1">
          <a:blip r:embed="rId8">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9829415" y="5042197"/>
            <a:ext cx="877117" cy="813316"/>
          </a:xfrm>
          <a:prstGeom prst="rect">
            <a:avLst/>
          </a:prstGeom>
        </p:spPr>
      </p:pic>
      <p:pic>
        <p:nvPicPr>
          <p:cNvPr id="20" name="图片 19"/>
          <p:cNvPicPr>
            <a:picLocks noChangeAspect="1"/>
          </p:cNvPicPr>
          <p:nvPr/>
        </p:nvPicPr>
        <p:blipFill rotWithShape="1">
          <a:blip r:embed="rId8">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10071570" y="214723"/>
            <a:ext cx="790072" cy="732603"/>
          </a:xfrm>
          <a:prstGeom prst="rect">
            <a:avLst/>
          </a:prstGeom>
        </p:spPr>
      </p:pic>
      <p:sp>
        <p:nvSpPr>
          <p:cNvPr id="3" name="TextBox 2"/>
          <p:cNvSpPr txBox="1"/>
          <p:nvPr/>
        </p:nvSpPr>
        <p:spPr>
          <a:xfrm>
            <a:off x="3391791" y="574157"/>
            <a:ext cx="4029738" cy="646331"/>
          </a:xfrm>
          <a:prstGeom prst="rect">
            <a:avLst/>
          </a:prstGeom>
          <a:noFill/>
        </p:spPr>
        <p:txBody>
          <a:bodyPr wrap="square" rtlCol="0">
            <a:spAutoFit/>
          </a:bodyPr>
          <a:lstStyle/>
          <a:p>
            <a:r>
              <a:rPr lang="en-US" sz="3600" b="1" dirty="0">
                <a:solidFill>
                  <a:srgbClr val="30943A"/>
                </a:solidFill>
              </a:rPr>
              <a:t>AI NHANH HƠN???</a:t>
            </a:r>
            <a:endParaRPr lang="en-US" sz="3600" b="1" dirty="0">
              <a:solidFill>
                <a:srgbClr val="30943A"/>
              </a:solidFill>
            </a:endParaRPr>
          </a:p>
        </p:txBody>
      </p:sp>
      <p:sp>
        <p:nvSpPr>
          <p:cNvPr id="4" name="TextBox 3"/>
          <p:cNvSpPr txBox="1"/>
          <p:nvPr/>
        </p:nvSpPr>
        <p:spPr>
          <a:xfrm>
            <a:off x="3166745" y="2035175"/>
            <a:ext cx="7961630" cy="3138170"/>
          </a:xfrm>
          <a:prstGeom prst="rect">
            <a:avLst/>
          </a:prstGeom>
          <a:noFill/>
        </p:spPr>
        <p:txBody>
          <a:bodyPr wrap="square" rtlCol="0">
            <a:spAutoFit/>
          </a:bodyPr>
          <a:lstStyle/>
          <a:p>
            <a:pPr algn="ctr"/>
            <a:r>
              <a:rPr lang="en-US">
                <a:solidFill>
                  <a:srgbClr val="FF0000"/>
                </a:solidFill>
              </a:rPr>
              <a:t>                     </a:t>
            </a:r>
            <a:r>
              <a:rPr lang="en-US">
                <a:solidFill>
                  <a:srgbClr val="0000CC"/>
                </a:solidFill>
              </a:rPr>
              <a:t>?Trong đoạn văn sau, người viết đã dùng những số liệu nào?</a:t>
            </a:r>
            <a:endParaRPr lang="en-US">
              <a:solidFill>
                <a:srgbClr val="0000CC"/>
              </a:solidFill>
            </a:endParaRPr>
          </a:p>
          <a:p>
            <a:pPr algn="just"/>
            <a:r>
              <a:rPr lang="en-US">
                <a:solidFill>
                  <a:srgbClr val="0000CC"/>
                </a:solidFill>
              </a:rPr>
              <a:t>     </a:t>
            </a:r>
            <a:r>
              <a:rPr lang="en-US" i="1">
                <a:solidFill>
                  <a:srgbClr val="0000CC"/>
                </a:solidFill>
              </a:rPr>
              <a:t>Thuỷ triêù là yếu tố có dao động lớn và thường xuyên nhất đến sự thay đổi của mực nước biển. Thuỷ triều được hình thành do lực hút của Mặt Trăng và Mặt Trời tác động lên Trái Đât, làm khôí chất lỏng trên bề mặt nó (biển và dại dương) biến đổi. Ở Biển Đông, thuỷ triều có hai lần dâng lên đạt đỉnh và hai lần mực nước đạt thấp nhất, được kết hợp từ các thành phân nhật triều và bán nhật triều có tần số và biên độ khác nhau của sóng biển. Khoảng dao dộng tổng hợp có độ lớn trung bình từ 2-3 mét, tuỳ địa điểm dọc bờ biển. Một số nơi như vịnh Phăn-đi (Fundy) - Ca-na-đa (Canada) và cửa sông Xe-vân (Severn) - Anh biên độ thuỷ triều hằng ngày có thể đạt tới 15 - 16 mét.</a:t>
            </a:r>
            <a:endParaRPr lang="en-US" i="1">
              <a:solidFill>
                <a:srgbClr val="0000CC"/>
              </a:solidFill>
            </a:endParaRPr>
          </a:p>
          <a:p>
            <a:pPr algn="just"/>
            <a:r>
              <a:rPr lang="en-US">
                <a:solidFill>
                  <a:srgbClr val="0000CC"/>
                </a:solidFill>
              </a:rPr>
              <a:t>     Trích “</a:t>
            </a:r>
            <a:r>
              <a:rPr lang="en-US" i="1">
                <a:solidFill>
                  <a:srgbClr val="0000CC"/>
                </a:solidFill>
              </a:rPr>
              <a:t>Nước biển dâng:bài toán khó cần giải trong thế kỉ XXI</a:t>
            </a:r>
            <a:r>
              <a:rPr lang="en-US">
                <a:solidFill>
                  <a:srgbClr val="0000CC"/>
                </a:solidFill>
              </a:rPr>
              <a:t>” - Lưu Quang Hưng)</a:t>
            </a:r>
            <a:endParaRPr lang="en-US">
              <a:solidFill>
                <a:srgbClr val="0000CC"/>
              </a:solidFill>
            </a:endParaRPr>
          </a:p>
        </p:txBody>
      </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endParaRPr lang="en-US" sz="28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250" fill="hold"/>
                                        <p:tgtEl>
                                          <p:spTgt spid="4"/>
                                        </p:tgtEl>
                                        <p:attrNameLst>
                                          <p:attrName>ppt_w</p:attrName>
                                        </p:attrNameLst>
                                      </p:cBhvr>
                                      <p:tavLst>
                                        <p:tav tm="0">
                                          <p:val>
                                            <p:fltVal val="0"/>
                                          </p:val>
                                        </p:tav>
                                        <p:tav tm="100000">
                                          <p:val>
                                            <p:strVal val="#ppt_w"/>
                                          </p:val>
                                        </p:tav>
                                      </p:tavLst>
                                    </p:anim>
                                    <p:anim calcmode="lin" valueType="num">
                                      <p:cBhvr>
                                        <p:cTn id="15" dur="1250" fill="hold"/>
                                        <p:tgtEl>
                                          <p:spTgt spid="4"/>
                                        </p:tgtEl>
                                        <p:attrNameLst>
                                          <p:attrName>ppt_h</p:attrName>
                                        </p:attrNameLst>
                                      </p:cBhvr>
                                      <p:tavLst>
                                        <p:tav tm="0">
                                          <p:val>
                                            <p:fltVal val="0"/>
                                          </p:val>
                                        </p:tav>
                                        <p:tav tm="100000">
                                          <p:val>
                                            <p:strVal val="#ppt_h"/>
                                          </p:val>
                                        </p:tav>
                                      </p:tavLst>
                                    </p:anim>
                                    <p:anim calcmode="lin" valueType="num">
                                      <p:cBhvr>
                                        <p:cTn id="16" dur="1250" fill="hold"/>
                                        <p:tgtEl>
                                          <p:spTgt spid="4"/>
                                        </p:tgtEl>
                                        <p:attrNameLst>
                                          <p:attrName>style.rotation</p:attrName>
                                        </p:attrNameLst>
                                      </p:cBhvr>
                                      <p:tavLst>
                                        <p:tav tm="0">
                                          <p:val>
                                            <p:fltVal val="90"/>
                                          </p:val>
                                        </p:tav>
                                        <p:tav tm="100000">
                                          <p:val>
                                            <p:fltVal val="0"/>
                                          </p:val>
                                        </p:tav>
                                      </p:tavLst>
                                    </p:anim>
                                    <p:animEffect transition="in" filter="fade">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3571840" y="-2692509"/>
            <a:ext cx="531627" cy="769937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400" b="1" dirty="0" err="1">
                <a:solidFill>
                  <a:schemeClr val="accent2">
                    <a:lumMod val="50000"/>
                  </a:schemeClr>
                </a:solidFill>
              </a:rPr>
              <a:t>Nối</a:t>
            </a:r>
            <a:r>
              <a:rPr lang="en-US" altLang="zh-CN" sz="2400" b="1" dirty="0">
                <a:solidFill>
                  <a:schemeClr val="accent2">
                    <a:lumMod val="50000"/>
                  </a:schemeClr>
                </a:solidFill>
              </a:rPr>
              <a:t> 2 </a:t>
            </a:r>
            <a:r>
              <a:rPr lang="en-US" altLang="zh-CN" sz="2400" b="1" dirty="0" err="1">
                <a:solidFill>
                  <a:schemeClr val="accent2">
                    <a:lumMod val="50000"/>
                  </a:schemeClr>
                </a:solidFill>
              </a:rPr>
              <a:t>cột</a:t>
            </a:r>
            <a:r>
              <a:rPr lang="en-US" altLang="zh-CN" sz="2400" b="1" dirty="0">
                <a:solidFill>
                  <a:schemeClr val="accent2">
                    <a:lumMod val="50000"/>
                  </a:schemeClr>
                </a:solidFill>
              </a:rPr>
              <a:t> </a:t>
            </a:r>
            <a:r>
              <a:rPr lang="en-US" altLang="zh-CN" sz="2400" b="1" dirty="0" err="1">
                <a:solidFill>
                  <a:schemeClr val="accent2">
                    <a:lumMod val="50000"/>
                  </a:schemeClr>
                </a:solidFill>
              </a:rPr>
              <a:t>để</a:t>
            </a:r>
            <a:r>
              <a:rPr lang="en-US" altLang="zh-CN" sz="2400" b="1" dirty="0">
                <a:solidFill>
                  <a:schemeClr val="accent2">
                    <a:lumMod val="50000"/>
                  </a:schemeClr>
                </a:solidFill>
              </a:rPr>
              <a:t> </a:t>
            </a:r>
            <a:r>
              <a:rPr lang="en-US" altLang="zh-CN" sz="2400" b="1" dirty="0" err="1">
                <a:solidFill>
                  <a:schemeClr val="accent2">
                    <a:lumMod val="50000"/>
                  </a:schemeClr>
                </a:solidFill>
              </a:rPr>
              <a:t>có</a:t>
            </a:r>
            <a:r>
              <a:rPr lang="en-US" altLang="zh-CN" sz="2400" b="1" dirty="0">
                <a:solidFill>
                  <a:schemeClr val="accent2">
                    <a:lumMod val="50000"/>
                  </a:schemeClr>
                </a:solidFill>
              </a:rPr>
              <a:t> </a:t>
            </a:r>
            <a:r>
              <a:rPr lang="en-US" altLang="zh-CN" sz="2400" b="1" dirty="0" err="1">
                <a:solidFill>
                  <a:schemeClr val="accent2">
                    <a:lumMod val="50000"/>
                  </a:schemeClr>
                </a:solidFill>
              </a:rPr>
              <a:t>khái</a:t>
            </a:r>
            <a:r>
              <a:rPr lang="en-US" altLang="zh-CN" sz="2400" b="1" dirty="0">
                <a:solidFill>
                  <a:schemeClr val="accent2">
                    <a:lumMod val="50000"/>
                  </a:schemeClr>
                </a:solidFill>
              </a:rPr>
              <a:t> </a:t>
            </a:r>
            <a:r>
              <a:rPr lang="en-US" altLang="zh-CN" sz="2400" b="1" dirty="0" err="1">
                <a:solidFill>
                  <a:schemeClr val="accent2">
                    <a:lumMod val="50000"/>
                  </a:schemeClr>
                </a:solidFill>
              </a:rPr>
              <a:t>niệm</a:t>
            </a:r>
            <a:r>
              <a:rPr lang="en-US" altLang="zh-CN" sz="2400" b="1" dirty="0">
                <a:solidFill>
                  <a:schemeClr val="accent2">
                    <a:lumMod val="50000"/>
                  </a:schemeClr>
                </a:solidFill>
              </a:rPr>
              <a:t> </a:t>
            </a:r>
            <a:r>
              <a:rPr lang="en-US" altLang="zh-CN" sz="2400" b="1" dirty="0" err="1">
                <a:solidFill>
                  <a:schemeClr val="accent2">
                    <a:lumMod val="50000"/>
                  </a:schemeClr>
                </a:solidFill>
              </a:rPr>
              <a:t>đúng</a:t>
            </a:r>
            <a:r>
              <a:rPr lang="en-US" altLang="zh-CN" sz="2400" b="1" dirty="0">
                <a:solidFill>
                  <a:schemeClr val="accent2">
                    <a:lumMod val="50000"/>
                  </a:schemeClr>
                </a:solidFill>
              </a:rPr>
              <a:t>?</a:t>
            </a:r>
            <a:endParaRPr lang="zh-CN" altLang="en-US" sz="2400" b="1" dirty="0">
              <a:solidFill>
                <a:schemeClr val="accent2">
                  <a:lumMod val="50000"/>
                </a:schemeClr>
              </a:solidFill>
            </a:endParaRPr>
          </a:p>
        </p:txBody>
      </p:sp>
      <p:grpSp>
        <p:nvGrpSpPr>
          <p:cNvPr id="13" name="组合 12"/>
          <p:cNvGrpSpPr/>
          <p:nvPr/>
        </p:nvGrpSpPr>
        <p:grpSpPr>
          <a:xfrm>
            <a:off x="-780415" y="-146050"/>
            <a:ext cx="8613140" cy="480060"/>
            <a:chOff x="-768517" y="575994"/>
            <a:chExt cx="7951373" cy="758826"/>
          </a:xfrm>
        </p:grpSpPr>
        <p:pic>
          <p:nvPicPr>
            <p:cNvPr id="11" name="图片 10"/>
            <p:cNvPicPr>
              <a:picLocks noChangeAspect="1"/>
            </p:cNvPicPr>
            <p:nvPr/>
          </p:nvPicPr>
          <p:blipFill>
            <a:blip r:embed="rId1">
              <a:clrChange>
                <a:clrFrom>
                  <a:srgbClr val="FEE5EA"/>
                </a:clrFrom>
                <a:clrTo>
                  <a:srgbClr val="FEE5EA">
                    <a:alpha val="0"/>
                  </a:srgbClr>
                </a:clrTo>
              </a:clrChange>
            </a:blip>
            <a:stretch>
              <a:fillRect/>
            </a:stretch>
          </p:blipFill>
          <p:spPr>
            <a:xfrm>
              <a:off x="-768517" y="575994"/>
              <a:ext cx="4861939" cy="758826"/>
            </a:xfrm>
            <a:prstGeom prst="rect">
              <a:avLst/>
            </a:prstGeom>
          </p:spPr>
        </p:pic>
        <p:pic>
          <p:nvPicPr>
            <p:cNvPr id="12" name="图片 11"/>
            <p:cNvPicPr>
              <a:picLocks noChangeAspect="1"/>
            </p:cNvPicPr>
            <p:nvPr/>
          </p:nvPicPr>
          <p:blipFill>
            <a:blip r:embed="rId1">
              <a:clrChange>
                <a:clrFrom>
                  <a:srgbClr val="FEE5EA"/>
                </a:clrFrom>
                <a:clrTo>
                  <a:srgbClr val="FEE5EA">
                    <a:alpha val="0"/>
                  </a:srgbClr>
                </a:clrTo>
              </a:clrChange>
            </a:blip>
            <a:stretch>
              <a:fillRect/>
            </a:stretch>
          </p:blipFill>
          <p:spPr>
            <a:xfrm>
              <a:off x="2320917" y="575994"/>
              <a:ext cx="4861939" cy="758826"/>
            </a:xfrm>
            <a:prstGeom prst="rect">
              <a:avLst/>
            </a:prstGeom>
          </p:spPr>
        </p:pic>
      </p:grpSp>
      <p:pic>
        <p:nvPicPr>
          <p:cNvPr id="27" name="图片 26"/>
          <p:cNvPicPr>
            <a:picLocks noChangeAspect="1"/>
          </p:cNvPicPr>
          <p:nvPr/>
        </p:nvPicPr>
        <p:blipFill rotWithShape="1">
          <a:blip r:embed="rId2"/>
          <a:srcRect l="15234" t="14238" r="13827" b="10650"/>
          <a:stretch>
            <a:fillRect/>
          </a:stretch>
        </p:blipFill>
        <p:spPr>
          <a:xfrm>
            <a:off x="2981194" y="5682837"/>
            <a:ext cx="1446030" cy="1100955"/>
          </a:xfrm>
          <a:prstGeom prst="rect">
            <a:avLst/>
          </a:prstGeom>
        </p:spPr>
      </p:pic>
      <p:graphicFrame>
        <p:nvGraphicFramePr>
          <p:cNvPr id="9" name="Table 8"/>
          <p:cNvGraphicFramePr>
            <a:graphicFrameLocks noGrp="1"/>
          </p:cNvGraphicFramePr>
          <p:nvPr/>
        </p:nvGraphicFramePr>
        <p:xfrm>
          <a:off x="361315" y="1473200"/>
          <a:ext cx="11638915" cy="5335270"/>
        </p:xfrm>
        <a:graphic>
          <a:graphicData uri="http://schemas.openxmlformats.org/drawingml/2006/table">
            <a:tbl>
              <a:tblPr firstRow="1" firstCol="1" bandRow="1">
                <a:tableStyleId>{5C22544A-7EE6-4342-B048-85BDC9FD1C3A}</a:tableStyleId>
              </a:tblPr>
              <a:tblGrid>
                <a:gridCol w="2463800"/>
                <a:gridCol w="1467485"/>
                <a:gridCol w="7707630"/>
              </a:tblGrid>
              <a:tr h="394970">
                <a:tc>
                  <a:txBody>
                    <a:bodyPr/>
                    <a:lstStyle/>
                    <a:p>
                      <a:pPr marL="0" marR="0" algn="ctr">
                        <a:lnSpc>
                          <a:spcPct val="150000"/>
                        </a:lnSpc>
                        <a:spcBef>
                          <a:spcPts val="0"/>
                        </a:spcBef>
                        <a:spcAft>
                          <a:spcPts val="0"/>
                        </a:spcAft>
                      </a:pPr>
                      <a:r>
                        <a:rPr lang="en-US" sz="1600" dirty="0" err="1">
                          <a:solidFill>
                            <a:srgbClr val="C00000"/>
                          </a:solidFill>
                          <a:effectLst/>
                          <a:latin typeface="Algerian" panose="04020705040A02060702" charset="0"/>
                          <a:cs typeface="Algerian" panose="04020705040A02060702" charset="0"/>
                        </a:rPr>
                        <a:t>A</a:t>
                      </a:r>
                      <a:endParaRPr lang="en-US" sz="1600" dirty="0" err="1">
                        <a:solidFill>
                          <a:srgbClr val="C00000"/>
                        </a:solidFill>
                        <a:effectLst/>
                        <a:latin typeface="Algerian" panose="04020705040A02060702" charset="0"/>
                        <a:ea typeface="Times New Roman" panose="02020603050405020304" pitchFamily="18" charset="0"/>
                        <a:cs typeface="Algerian" panose="04020705040A02060702"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lnSpc>
                          <a:spcPct val="150000"/>
                        </a:lnSpc>
                        <a:spcBef>
                          <a:spcPts val="0"/>
                        </a:spcBef>
                        <a:spcAft>
                          <a:spcPts val="0"/>
                        </a:spcAft>
                      </a:pPr>
                      <a:r>
                        <a:rPr lang="en-US" sz="1600" dirty="0">
                          <a:solidFill>
                            <a:srgbClr val="C00000"/>
                          </a:solidFill>
                          <a:effectLst/>
                        </a:rPr>
                        <a:t> </a:t>
                      </a:r>
                      <a:endParaRPr lang="en-US" sz="1600" dirty="0">
                        <a:solidFill>
                          <a:srgbClr val="C00000"/>
                        </a:solidFill>
                        <a:effectLst/>
                      </a:endParaRP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endParaRPr lang="en-US" sz="1600" dirty="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endParaRPr lang="en-US" sz="1600" dirty="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endParaRPr lang="en-US" sz="1600" dirty="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endParaRPr lang="en-US" sz="1600" dirty="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endParaRPr lang="en-US" sz="1600" dirty="0">
                        <a:solidFill>
                          <a:srgbClr val="0000CC"/>
                        </a:solidFill>
                        <a:effectLst/>
                        <a:latin typeface="#9Slide03 Cabin Condensed Bold" panose="00000806000000000000" pitchFamily="2"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err="1">
                          <a:solidFill>
                            <a:srgbClr val="C00000"/>
                          </a:solidFill>
                          <a:effectLst/>
                          <a:latin typeface="Algerian" panose="04020705040A02060702" charset="0"/>
                          <a:cs typeface="Algerian" panose="04020705040A02060702" charset="0"/>
                        </a:rPr>
                        <a:t>B</a:t>
                      </a:r>
                      <a:endParaRPr lang="en-US" sz="1600" dirty="0">
                        <a:solidFill>
                          <a:srgbClr val="C00000"/>
                        </a:solidFill>
                        <a:effectLst/>
                        <a:latin typeface="Algerian" panose="04020705040A02060702" charset="0"/>
                        <a:ea typeface="Times New Roman" panose="02020603050405020304" pitchFamily="18" charset="0"/>
                        <a:cs typeface="Algerian" panose="04020705040A02060702"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1. Đoạn văn song song</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A. </a:t>
                      </a:r>
                      <a:r>
                        <a:rPr lang="en-US" sz="1600">
                          <a:solidFill>
                            <a:srgbClr val="0000CC"/>
                          </a:solidFill>
                          <a:effectLst/>
                          <a:latin typeface="#9Slide03 Cabin Condensed Bold" panose="00000806000000000000" pitchFamily="2" charset="0"/>
                          <a:cs typeface="Times New Roman" panose="02020603050405020304" pitchFamily="18" charset="0"/>
                        </a:rPr>
                        <a:t>Là đoạn văn trình bày vấn đề theo trình tự các ý từ khái quát đến cụ thể; câu chủ đề đứng đầu đoạn văn, nêu ý khái quát của cả đoạn, các câu còn lại phát triển ý nêu ở câu chủ đề.</a:t>
                      </a:r>
                      <a:endParaRPr lang="en-US" sz="1600">
                        <a:solidFill>
                          <a:srgbClr val="0000CC"/>
                        </a:solidFill>
                        <a:effectLst/>
                        <a:latin typeface="#9Slide03 Cabin Condensed Bold" panose="00000806000000000000" pitchFamily="2"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2. Đoạn văn diễn dịch</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B. </a:t>
                      </a:r>
                      <a:r>
                        <a:rPr lang="en-US" sz="1600">
                          <a:solidFill>
                            <a:srgbClr val="0000CC"/>
                          </a:solidFill>
                          <a:effectLst/>
                          <a:latin typeface="#9Slide03 Cabin Condensed Bold" panose="00000806000000000000" pitchFamily="2" charset="0"/>
                          <a:cs typeface="Times New Roman" panose="02020603050405020304" pitchFamily="18" charset="0"/>
                        </a:rPr>
                        <a:t> Là đoạn văn trình bày vấn đề theo trình tự các ý từ cụ thể đến khái quát; câu chủ đề là câu đứng cuối đoạn văn, ý khái quát của cả đoạn, các câu còn lại phát triển ý nêu ở câu chủ đề. </a:t>
                      </a:r>
                      <a:endParaRPr lang="en-US" sz="1600">
                        <a:solidFill>
                          <a:srgbClr val="0000CC"/>
                        </a:solidFill>
                        <a:effectLst/>
                        <a:latin typeface="#9Slide03 Cabin Condensed Bold" panose="00000806000000000000" pitchFamily="2"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3.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C. </a:t>
                      </a:r>
                      <a:r>
                        <a:rPr lang="en-US" sz="1600">
                          <a:solidFill>
                            <a:srgbClr val="0000CC"/>
                          </a:solidFill>
                          <a:effectLst/>
                          <a:latin typeface="#9Slide03 Cabin Condensed Bold" panose="00000806000000000000" pitchFamily="2" charset="0"/>
                          <a:cs typeface="Times New Roman" panose="02020603050405020304" pitchFamily="18" charset="0"/>
                        </a:rPr>
                        <a:t>Là đoạn văn vừa có câu chủ đề ở đầu đoạn, vừa có câu chủ đề ở đầu đoạn, vừa có câu chủ đề ở cuối đoạn, tức là kết hợp cách trình bày ở đoạn văn diễn dịch và đoạn văn quy nạp.</a:t>
                      </a:r>
                      <a:endParaRPr lang="en-US" sz="1600">
                        <a:solidFill>
                          <a:srgbClr val="0000CC"/>
                        </a:solidFill>
                        <a:effectLst/>
                        <a:latin typeface="#9Slide03 Cabin Condensed Bold" panose="00000806000000000000" pitchFamily="2"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4846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4. Đoạn văn phối hợp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D. </a:t>
                      </a:r>
                      <a:r>
                        <a:rPr lang="en-US" sz="1600">
                          <a:solidFill>
                            <a:srgbClr val="0000CC"/>
                          </a:solidFill>
                          <a:effectLst/>
                          <a:latin typeface="#9Slide03 Cabin Condensed Bold" panose="00000806000000000000" pitchFamily="2" charset="0"/>
                          <a:cs typeface="Times New Roman" panose="02020603050405020304" pitchFamily="18" charset="0"/>
                        </a:rPr>
                        <a:t>Là đoạn văn không có câu chủ đề, các câu trong đoạn có quan hệ bình đẳng với nhau và cùng có tác dụng làm rõ ý khái quát nêu ở phần</a:t>
                      </a:r>
                      <a:r>
                        <a:rPr lang="en-US" sz="1600">
                          <a:solidFill>
                            <a:srgbClr val="0000CC"/>
                          </a:solidFill>
                          <a:effectLst/>
                          <a:latin typeface="#9Slide03 Cabin Condensed Bold" panose="00000806000000000000" pitchFamily="2" charset="0"/>
                          <a:cs typeface="Times New Roman" panose="02020603050405020304" pitchFamily="18" charset="0"/>
                        </a:rPr>
                        <a:t> trước hoặc sau nó.</a:t>
                      </a:r>
                      <a:endParaRPr lang="en-US" sz="160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r>
                        <a:rPr lang="vi-VN" altLang="en-US" sz="1600" dirty="0">
                          <a:solidFill>
                            <a:srgbClr val="0000CC"/>
                          </a:solidFill>
                          <a:latin typeface="#9Slide03 Cabin Condensed Bold" panose="00000806000000000000" pitchFamily="2" charset="0"/>
                        </a:rPr>
                        <a:t> </a:t>
                      </a:r>
                      <a:endParaRPr lang="vi-VN" sz="1600" dirty="0">
                        <a:solidFill>
                          <a:srgbClr val="0000CC"/>
                        </a:solidFill>
                        <a:effectLst/>
                        <a:latin typeface="#9Slide03 Cabin Condensed Bold" panose="00000806000000000000" pitchFamily="2"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10" name="Straight Connector 9"/>
          <p:cNvCxnSpPr/>
          <p:nvPr/>
        </p:nvCxnSpPr>
        <p:spPr>
          <a:xfrm>
            <a:off x="2860158" y="2126512"/>
            <a:ext cx="1435395" cy="293458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2869565" y="2060575"/>
            <a:ext cx="1397000" cy="11112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2823210" y="2987675"/>
            <a:ext cx="1471930" cy="154559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822575" y="4219575"/>
            <a:ext cx="1452880" cy="143637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1981200" y="33403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endParaRPr lang="en-US" sz="28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10"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5781040" y="-4511040"/>
            <a:ext cx="445135" cy="12030710"/>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80415" y="-146050"/>
            <a:ext cx="8613140" cy="615315"/>
            <a:chOff x="-768517" y="575994"/>
            <a:chExt cx="7951373" cy="758826"/>
          </a:xfrm>
        </p:grpSpPr>
        <p:pic>
          <p:nvPicPr>
            <p:cNvPr id="11" name="图片 10"/>
            <p:cNvPicPr>
              <a:picLocks noChangeAspect="1"/>
            </p:cNvPicPr>
            <p:nvPr/>
          </p:nvPicPr>
          <p:blipFill>
            <a:blip r:embed="rId1">
              <a:clrChange>
                <a:clrFrom>
                  <a:srgbClr val="FEE5EA"/>
                </a:clrFrom>
                <a:clrTo>
                  <a:srgbClr val="FEE5EA">
                    <a:alpha val="0"/>
                  </a:srgbClr>
                </a:clrTo>
              </a:clrChange>
            </a:blip>
            <a:stretch>
              <a:fillRect/>
            </a:stretch>
          </p:blipFill>
          <p:spPr>
            <a:xfrm>
              <a:off x="-768517" y="575994"/>
              <a:ext cx="4861939" cy="758826"/>
            </a:xfrm>
            <a:prstGeom prst="rect">
              <a:avLst/>
            </a:prstGeom>
          </p:spPr>
        </p:pic>
        <p:pic>
          <p:nvPicPr>
            <p:cNvPr id="12" name="图片 11"/>
            <p:cNvPicPr>
              <a:picLocks noChangeAspect="1"/>
            </p:cNvPicPr>
            <p:nvPr/>
          </p:nvPicPr>
          <p:blipFill>
            <a:blip r:embed="rId1">
              <a:clrChange>
                <a:clrFrom>
                  <a:srgbClr val="FEE5EA"/>
                </a:clrFrom>
                <a:clrTo>
                  <a:srgbClr val="FEE5EA">
                    <a:alpha val="0"/>
                  </a:srgbClr>
                </a:clrTo>
              </a:clrChange>
            </a:blip>
            <a:stretch>
              <a:fillRect/>
            </a:stretch>
          </p:blipFill>
          <p:spPr>
            <a:xfrm>
              <a:off x="2320917" y="575994"/>
              <a:ext cx="4861939" cy="758826"/>
            </a:xfrm>
            <a:prstGeom prst="rect">
              <a:avLst/>
            </a:prstGeom>
          </p:spPr>
        </p:pic>
      </p:grpSp>
      <p:graphicFrame>
        <p:nvGraphicFramePr>
          <p:cNvPr id="18" name="Table 17"/>
          <p:cNvGraphicFramePr>
            <a:graphicFrameLocks noGrp="1"/>
          </p:cNvGraphicFramePr>
          <p:nvPr/>
        </p:nvGraphicFramePr>
        <p:xfrm>
          <a:off x="414670" y="1824148"/>
          <a:ext cx="11374120" cy="4948555"/>
        </p:xfrm>
        <a:graphic>
          <a:graphicData uri="http://schemas.openxmlformats.org/drawingml/2006/table">
            <a:tbl>
              <a:tblPr firstRow="1" firstCol="1" bandRow="1">
                <a:tableStyleId>{5C22544A-7EE6-4342-B048-85BDC9FD1C3A}</a:tableStyleId>
              </a:tblPr>
              <a:tblGrid>
                <a:gridCol w="2483247"/>
                <a:gridCol w="8890635"/>
              </a:tblGrid>
              <a:tr h="548640">
                <a:tc>
                  <a:txBody>
                    <a:bodyPr/>
                    <a:lstStyle/>
                    <a:p>
                      <a:pPr marL="0" marR="0" algn="ctr">
                        <a:lnSpc>
                          <a:spcPct val="150000"/>
                        </a:lnSpc>
                        <a:spcBef>
                          <a:spcPts val="0"/>
                        </a:spcBef>
                        <a:spcAft>
                          <a:spcPts val="0"/>
                        </a:spcAft>
                      </a:pPr>
                      <a:r>
                        <a:rPr lang="en-US" sz="2400" dirty="0" err="1">
                          <a:solidFill>
                            <a:srgbClr val="C00000"/>
                          </a:solidFill>
                          <a:effectLst/>
                        </a:rPr>
                        <a:t>Kiểu đoạn văn</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chức năng</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8344">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1. Đoạn văn song song</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không có câu chủ đề, các câu trong đoạn có quan hệ bình đẳng với nhau và cùng có tác dụng làm rõ ý khái quát nêu ở phần trước hoặc sau nó.</a:t>
                      </a:r>
                      <a:endParaRPr lang="en-US" sz="160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3116">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2. Đoạn văn diễn dịch</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trình bày vấn đề theo trình tự các ý từ khái quát đến cụ thể; câu chủ đề đứng đầu đoạn văn, nêu ý khái quát của cả đoạn, các câu còn lại phát triển ý nêu ở câu chủ đề</a:t>
                      </a:r>
                      <a:r>
                        <a:rPr lang="en-US" sz="1600" dirty="0">
                          <a:solidFill>
                            <a:srgbClr val="0000CC"/>
                          </a:solidFill>
                          <a:effectLst/>
                          <a:latin typeface="#9Slide03 Cabin Condensed Bold" panose="00000806000000000000" pitchFamily="2" charset="0"/>
                          <a:cs typeface="Times New Roman" panose="02020603050405020304" pitchFamily="18" charset="0"/>
                        </a:rPr>
                        <a:t>.</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5513">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3.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trình bày vấn đề theo trình tự các ý từ cụ thể đến khái quát; câu chủ đề là câu đứng cuối đoạn văn, ý khái quát của cả đoạn, các câu còn lại phát triển ý nêu ở câu chủ đề. </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sym typeface="+mn-ea"/>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3116">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4. Đoạn văn phối hợp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vừa có câu chủ đề ở đầu đoạn, vừa có câu chủ đề ở đầu đoạn, vừa có câu chủ đề ở cuối đoạn, tức là kết hợp cách trình bày ở đoạn văn diễn dịch và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1981200" y="429280"/>
            <a:ext cx="8991600" cy="523220"/>
          </a:xfrm>
          <a:prstGeom prst="rect">
            <a:avLst/>
          </a:prstGeom>
          <a:solidFill>
            <a:srgbClr val="FFFF00"/>
          </a:solidFill>
          <a:ln w="28575">
            <a:solidFill>
              <a:srgbClr val="7030A0"/>
            </a:solidFill>
          </a:ln>
        </p:spPr>
        <p:txBody>
          <a:bodyPr wrap="square" rtlCol="0">
            <a:spAutoFit/>
          </a:bodyPr>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31115" y="1381125"/>
            <a:ext cx="9960610" cy="368300"/>
          </a:xfrm>
          <a:prstGeom prst="rect">
            <a:avLst/>
          </a:prstGeom>
          <a:noFill/>
        </p:spPr>
        <p:txBody>
          <a:bodyPr wrap="none" rtlCol="0">
            <a:spAutoFit/>
          </a:bodyPr>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1. </a:t>
            </a:r>
            <a:r>
              <a:rPr lang="en-US"/>
              <a:t>   </a:t>
            </a:r>
            <a:r>
              <a:rPr lang="en-US" dirty="0">
                <a:solidFill>
                  <a:srgbClr val="0000CC"/>
                </a:solidFill>
                <a:effectLst/>
                <a:latin typeface="#9Slide03 Cabin Condensed Bold" panose="00000806000000000000" pitchFamily="2" charset="0"/>
                <a:cs typeface="Times New Roman" panose="02020603050405020304" pitchFamily="18" charset="0"/>
                <a:sym typeface="+mn-ea"/>
              </a:rPr>
              <a:t>Đoạn văn diễn dịch, đoạn văn quy nạp, đoạn văn song song, đoạn văn phối hợp.</a:t>
            </a:r>
            <a:endParaRPr lang="en-US"/>
          </a:p>
        </p:txBody>
      </p:sp>
      <p:sp>
        <p:nvSpPr>
          <p:cNvPr id="3" name="Text Box 2"/>
          <p:cNvSpPr txBox="1"/>
          <p:nvPr/>
        </p:nvSpPr>
        <p:spPr>
          <a:xfrm>
            <a:off x="158115" y="965200"/>
            <a:ext cx="2666365" cy="368300"/>
          </a:xfrm>
          <a:prstGeom prst="rect">
            <a:avLst/>
          </a:prstGeom>
          <a:noFill/>
        </p:spPr>
        <p:txBody>
          <a:bodyPr wrap="none" rtlCol="0">
            <a:spAutoFit/>
          </a:bodyPr>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I/ Kiến thức Ngữ văn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9"/>
          <p:cNvGrpSpPr/>
          <p:nvPr/>
        </p:nvGrpSpPr>
        <p:grpSpPr>
          <a:xfrm>
            <a:off x="1219200" y="765979"/>
            <a:ext cx="10744200" cy="6005641"/>
            <a:chOff x="1783080" y="513430"/>
            <a:chExt cx="9418320" cy="5644580"/>
          </a:xfrm>
        </p:grpSpPr>
        <p:cxnSp>
          <p:nvCxnSpPr>
            <p:cNvPr id="4" name="直接连接符 38"/>
            <p:cNvCxnSpPr/>
            <p:nvPr/>
          </p:nvCxnSpPr>
          <p:spPr>
            <a:xfrm>
              <a:off x="1783080" y="518160"/>
              <a:ext cx="9387840" cy="0"/>
            </a:xfrm>
            <a:prstGeom prst="line">
              <a:avLst/>
            </a:prstGeom>
            <a:noFill/>
            <a:ln w="38100" cap="rnd" cmpd="sng" algn="ctr">
              <a:solidFill>
                <a:srgbClr val="4D7678"/>
              </a:solidFill>
              <a:prstDash val="solid"/>
              <a:round/>
            </a:ln>
            <a:effectLst/>
          </p:spPr>
        </p:cxnSp>
        <p:cxnSp>
          <p:nvCxnSpPr>
            <p:cNvPr id="5" name="直接连接符 39"/>
            <p:cNvCxnSpPr/>
            <p:nvPr/>
          </p:nvCxnSpPr>
          <p:spPr>
            <a:xfrm>
              <a:off x="11201400" y="513430"/>
              <a:ext cx="0" cy="5638800"/>
            </a:xfrm>
            <a:prstGeom prst="line">
              <a:avLst/>
            </a:prstGeom>
            <a:noFill/>
            <a:ln w="38100" cap="rnd" cmpd="sng" algn="ctr">
              <a:solidFill>
                <a:srgbClr val="4D7678"/>
              </a:solidFill>
              <a:prstDash val="solid"/>
              <a:round/>
            </a:ln>
            <a:effectLst/>
          </p:spPr>
        </p:cxnSp>
        <p:cxnSp>
          <p:nvCxnSpPr>
            <p:cNvPr id="6" name="直接连接符 40"/>
            <p:cNvCxnSpPr/>
            <p:nvPr/>
          </p:nvCxnSpPr>
          <p:spPr>
            <a:xfrm flipH="1">
              <a:off x="6898990" y="6158010"/>
              <a:ext cx="4282440" cy="0"/>
            </a:xfrm>
            <a:prstGeom prst="line">
              <a:avLst/>
            </a:prstGeom>
            <a:noFill/>
            <a:ln w="38100" cap="rnd" cmpd="sng" algn="ctr">
              <a:solidFill>
                <a:srgbClr val="4D7678"/>
              </a:solidFill>
              <a:prstDash val="solid"/>
              <a:round/>
            </a:ln>
            <a:effectLst/>
          </p:spPr>
        </p:cxnSp>
        <p:cxnSp>
          <p:nvCxnSpPr>
            <p:cNvPr id="7" name="直接连接符 41"/>
            <p:cNvCxnSpPr/>
            <p:nvPr/>
          </p:nvCxnSpPr>
          <p:spPr>
            <a:xfrm>
              <a:off x="1783080" y="513430"/>
              <a:ext cx="0" cy="441960"/>
            </a:xfrm>
            <a:prstGeom prst="line">
              <a:avLst/>
            </a:prstGeom>
            <a:noFill/>
            <a:ln w="38100" cap="rnd" cmpd="sng" algn="ctr">
              <a:solidFill>
                <a:srgbClr val="4D7678"/>
              </a:solidFill>
              <a:prstDash val="solid"/>
              <a:round/>
            </a:ln>
            <a:effectLst/>
          </p:spPr>
        </p:cxnSp>
      </p:gr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endParaRPr lang="en-US" sz="2800" b="1" i="1" dirty="0">
              <a:solidFill>
                <a:srgbClr val="002060"/>
              </a:solidFill>
              <a:latin typeface="Times New Roman" panose="02020603050405020304" pitchFamily="18" charset="0"/>
              <a:cs typeface="Times New Roman" panose="02020603050405020304" pitchFamily="18" charset="0"/>
            </a:endParaRPr>
          </a:p>
        </p:txBody>
      </p:sp>
      <p:pic>
        <p:nvPicPr>
          <p:cNvPr id="2"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29250" r="24992" b="9822"/>
          <a:stretch>
            <a:fillRect/>
          </a:stretch>
        </p:blipFill>
        <p:spPr>
          <a:xfrm>
            <a:off x="0" y="1293273"/>
            <a:ext cx="1903233" cy="5497289"/>
          </a:xfrm>
          <a:prstGeom prst="rect">
            <a:avLst/>
          </a:prstGeom>
          <a:effectLst>
            <a:reflection blurRad="6350" stA="50000" endA="300" endPos="55000" dir="5400000" sy="-100000" algn="bl" rotWithShape="0"/>
          </a:effectLst>
        </p:spPr>
      </p:pic>
      <p:sp>
        <p:nvSpPr>
          <p:cNvPr id="12" name="TextBox 11"/>
          <p:cNvSpPr txBox="1"/>
          <p:nvPr/>
        </p:nvSpPr>
        <p:spPr>
          <a:xfrm>
            <a:off x="1219200" y="842645"/>
            <a:ext cx="10743565" cy="1153160"/>
          </a:xfrm>
          <a:prstGeom prst="rect">
            <a:avLst/>
          </a:prstGeom>
          <a:noFill/>
        </p:spPr>
        <p:txBody>
          <a:bodyPr wrap="square">
            <a:spAutoFit/>
          </a:bodyPr>
          <a:lstStyle/>
          <a:p>
            <a:pPr marL="0" marR="0" algn="ctr">
              <a:lnSpc>
                <a:spcPct val="115000"/>
              </a:lnSpc>
              <a:spcBef>
                <a:spcPts val="0"/>
              </a:spcBef>
              <a:spcAft>
                <a:spcPts val="0"/>
              </a:spcAft>
              <a:tabLst>
                <a:tab pos="5715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hỏi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thảo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luận 2 phút:</a:t>
            </a:r>
            <a:r>
              <a:rPr lang="en-US" sz="2000" b="1">
                <a:solidFill>
                  <a:srgbClr val="C00000"/>
                </a:solidFill>
                <a:effectLst/>
                <a:latin typeface="Times New Roman" panose="02020603050405020304" pitchFamily="18" charset="0"/>
                <a:ea typeface="Times New Roman" panose="02020603050405020304" pitchFamily="18" charset="0"/>
              </a:rPr>
              <a:t> Xác định ý chính, chỉ ra câu chủ đề (nếu có), cách triển khai ý và kiểu đoạn văn của mỗi đoạn văn dưới đây:</a:t>
            </a:r>
            <a:endParaRPr lang="en-US" sz="2000" b="1">
              <a:solidFill>
                <a:srgbClr val="C00000"/>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tabLst>
                <a:tab pos="57150" algn="l"/>
              </a:tabLst>
            </a:pPr>
            <a:r>
              <a:rPr lang="it-IT" sz="2000" b="1" dirty="0">
                <a:effectLst/>
                <a:highlight>
                  <a:srgbClr val="FFFF00"/>
                </a:highlight>
                <a:latin typeface="Times New Roman" panose="02020603050405020304" pitchFamily="18" charset="0"/>
                <a:ea typeface="Times New Roman" panose="02020603050405020304" pitchFamily="18" charset="0"/>
              </a:rPr>
              <a:t>Nhóm 1</a:t>
            </a:r>
            <a:r>
              <a:rPr lang="en-US" altLang="it-IT" sz="2000" b="1" dirty="0">
                <a:effectLst/>
                <a:highlight>
                  <a:srgbClr val="FFFF00"/>
                </a:highlight>
                <a:latin typeface="Times New Roman" panose="02020603050405020304" pitchFamily="18" charset="0"/>
                <a:ea typeface="Times New Roman" panose="02020603050405020304" pitchFamily="18" charset="0"/>
              </a:rPr>
              <a:t> đoạn văn a;</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Nhóm 2 đoạn văn b;</a:t>
            </a:r>
            <a:r>
              <a:rPr lang="it-IT" sz="2000" b="1" dirty="0">
                <a:highlight>
                  <a:srgbClr val="FFFF00"/>
                </a:highlight>
                <a:latin typeface="Times New Roman" panose="02020603050405020304" pitchFamily="18" charset="0"/>
                <a:ea typeface="Times New Roman" panose="02020603050405020304" pitchFamily="18" charset="0"/>
              </a:rPr>
              <a:t> </a:t>
            </a:r>
            <a:r>
              <a:rPr lang="it-IT" sz="2000" b="1" dirty="0">
                <a:effectLst/>
                <a:highlight>
                  <a:srgbClr val="FFFF00"/>
                </a:highlight>
                <a:latin typeface="Times New Roman" panose="02020603050405020304" pitchFamily="18" charset="0"/>
                <a:ea typeface="Times New Roman" panose="02020603050405020304" pitchFamily="18" charset="0"/>
              </a:rPr>
              <a:t>Nhóm</a:t>
            </a:r>
            <a:r>
              <a:rPr lang="en-US" altLang="it-IT" sz="2000" b="1" dirty="0">
                <a:effectLst/>
                <a:highlight>
                  <a:srgbClr val="FFFF00"/>
                </a:highlight>
                <a:latin typeface="Times New Roman" panose="02020603050405020304" pitchFamily="18" charset="0"/>
                <a:ea typeface="Times New Roman" panose="02020603050405020304" pitchFamily="18" charset="0"/>
              </a:rPr>
              <a:t> 3</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đoạn văn c; </a:t>
            </a:r>
            <a:r>
              <a:rPr lang="it-IT" sz="2000" b="1" dirty="0">
                <a:effectLst/>
                <a:highlight>
                  <a:srgbClr val="FFFF00"/>
                </a:highlight>
                <a:latin typeface="Times New Roman" panose="02020603050405020304" pitchFamily="18" charset="0"/>
                <a:ea typeface="Times New Roman" panose="02020603050405020304" pitchFamily="18" charset="0"/>
                <a:sym typeface="+mn-ea"/>
              </a:rPr>
              <a:t>Nhóm</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 4</a:t>
            </a:r>
            <a:r>
              <a:rPr lang="it-IT" sz="2000" b="1" dirty="0">
                <a:effectLst/>
                <a:highlight>
                  <a:srgbClr val="FFFF00"/>
                </a:highlight>
                <a:latin typeface="Times New Roman" panose="02020603050405020304" pitchFamily="18" charset="0"/>
                <a:ea typeface="Times New Roman" panose="02020603050405020304" pitchFamily="18" charset="0"/>
                <a:sym typeface="+mn-ea"/>
              </a:rPr>
              <a:t> </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đoạn văn d</a:t>
            </a:r>
            <a:r>
              <a:rPr lang="it-IT" sz="2000" b="1" dirty="0">
                <a:effectLst/>
                <a:highlight>
                  <a:srgbClr val="FFFF00"/>
                </a:highligh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1594485" y="2094865"/>
            <a:ext cx="10250170" cy="4225925"/>
          </a:xfrm>
          <a:prstGeom prst="rect">
            <a:avLst/>
          </a:prstGeom>
          <a:noFill/>
        </p:spPr>
        <p:txBody>
          <a:bodyPr wrap="square">
            <a:spAutoFit/>
          </a:bodyPr>
          <a:lstStyle/>
          <a:p>
            <a:pPr marL="0" marR="0">
              <a:lnSpc>
                <a:spcPct val="115000"/>
              </a:lnSpc>
              <a:spcBef>
                <a:spcPts val="0"/>
              </a:spcBef>
              <a:spcAft>
                <a:spcPts val="0"/>
              </a:spcAft>
              <a:tabLst>
                <a:tab pos="57150" algn="l"/>
              </a:tabLst>
            </a:pPr>
            <a:r>
              <a:rPr lang="en-US"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a:t>
            </a:r>
            <a:r>
              <a:rPr lang="en-US" b="1" i="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a:t>
            </a:r>
            <a:r>
              <a:rPr lang="en-US" b="1" i="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Cây cối luôn được ví là “lá phổi xanh". Lá cây giúp che chắn các thành phán bụi bẩn, độc hại có trong không khí. Nếu không có cây xanh che bụi và các chất ô nhiềm, con người sè khó thở và mắc nhiều bệnh mãn tính do không khí ô nhiễm gây ra. (Theo Thu Thuỷ).</a:t>
            </a:r>
            <a:endParaRPr lang="en-US" b="1" i="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b="1">
                <a:solidFill>
                  <a:srgbClr val="00B050"/>
                </a:solidFill>
                <a:effectLst/>
                <a:latin typeface="Times New Roman" panose="02020603050405020304" pitchFamily="18" charset="0"/>
                <a:ea typeface="Times New Roman" panose="02020603050405020304" pitchFamily="18" charset="0"/>
              </a:rPr>
              <a:t>Đoạn b, </a:t>
            </a:r>
            <a:r>
              <a:rPr lang="en-US" b="1" i="1">
                <a:solidFill>
                  <a:srgbClr val="00B050"/>
                </a:solidFill>
                <a:effectLst/>
                <a:latin typeface="Times New Roman" panose="02020603050405020304" pitchFamily="18" charset="0"/>
                <a:ea typeface="Times New Roman" panose="02020603050405020304" pitchFamily="18" charset="0"/>
              </a:rPr>
              <a:t>Chính quyền nhân dân ta vững chắc. Quân đội nhân dân hùng mạnh. Mặt trận dân tộc rộng rãi. Công nhân, nông dân và trí thức được rèn luyện, thử thách và tiến bộ không ngừng. Nói tóm lại, lực lượng của chúng ta to lớn và ngày càng to lớn.</a:t>
            </a:r>
            <a:r>
              <a:rPr lang="en-US" b="1">
                <a:solidFill>
                  <a:srgbClr val="00B050"/>
                </a:solidFill>
                <a:effectLst/>
                <a:latin typeface="Times New Roman" panose="02020603050405020304" pitchFamily="18" charset="0"/>
                <a:ea typeface="Times New Roman" panose="02020603050405020304" pitchFamily="18" charset="0"/>
              </a:rPr>
              <a:t> (Hồ Chí Minh)</a:t>
            </a:r>
            <a:endParaRPr lang="en-US" b="1">
              <a:solidFill>
                <a:srgbClr val="00B05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b="1">
                <a:solidFill>
                  <a:srgbClr val="0000CC"/>
                </a:solidFill>
                <a:effectLst/>
                <a:latin typeface="Times New Roman" panose="02020603050405020304" pitchFamily="18" charset="0"/>
                <a:ea typeface="Times New Roman" panose="02020603050405020304" pitchFamily="18" charset="0"/>
              </a:rPr>
              <a:t>Đoạn c, </a:t>
            </a:r>
            <a:r>
              <a:rPr lang="en-US" b="1" i="1">
                <a:solidFill>
                  <a:srgbClr val="0000CC"/>
                </a:solidFill>
                <a:effectLst/>
                <a:latin typeface="Times New Roman" panose="02020603050405020304" pitchFamily="18" charset="0"/>
                <a:ea typeface="Times New Roman" panose="02020603050405020304" pitchFamily="18" charset="0"/>
              </a:rPr>
              <a:t>Chúng lập ra nhà tù nhiều hơn trường học. Chúng thẳng tay chém giết những người yêu nước thương nòi của ta. Chúng tắm các cuộc khởi nghĩa của ta trong những bể máu.</a:t>
            </a:r>
            <a:r>
              <a:rPr lang="en-US" b="1">
                <a:solidFill>
                  <a:srgbClr val="0000CC"/>
                </a:solidFill>
                <a:effectLst/>
                <a:latin typeface="Times New Roman" panose="02020603050405020304" pitchFamily="18" charset="0"/>
                <a:ea typeface="Times New Roman" panose="02020603050405020304" pitchFamily="18" charset="0"/>
              </a:rPr>
              <a:t> (Hổ Chí Minh). </a:t>
            </a:r>
            <a:endParaRPr lang="en-US" b="1">
              <a:solidFill>
                <a:srgbClr val="00B05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b="1">
                <a:solidFill>
                  <a:schemeClr val="accent2"/>
                </a:solidFill>
                <a:effectLst/>
                <a:latin typeface="Times New Roman" panose="02020603050405020304" pitchFamily="18" charset="0"/>
                <a:ea typeface="Times New Roman" panose="02020603050405020304" pitchFamily="18" charset="0"/>
              </a:rPr>
              <a:t>Đoạn d, </a:t>
            </a:r>
            <a:r>
              <a:rPr lang="en-US" b="1" i="1">
                <a:solidFill>
                  <a:schemeClr val="accent2"/>
                </a:solidFill>
                <a:effectLst/>
                <a:latin typeface="Times New Roman" panose="02020603050405020304" pitchFamily="18" charset="0"/>
                <a:ea typeface="Times New Roman" panose="02020603050405020304" pitchFamily="18" charset="0"/>
              </a:rPr>
              <a:t>Các con vật trong nhà có xu hướng mang lại một cảm giác bình yên cho trẻ. Một số trẻ nhỏ thường có cảm giác thoải mải khi ở cạnh những con vật nuôi hơn là khi ở bèn người khác. Cũng giống như người lớn, trẻ thường thích ở bên những con thú cưng khi chúng cảm thấy buổn, giận dữ hay khó chịu. Thật kì diệu, những con vật nuôi sẽ mang đến sự yên bình trong mọi tình huống và luôn dành cho con người một tình yêu vô diều kiện.</a:t>
            </a:r>
            <a:r>
              <a:rPr lang="en-US" b="1">
                <a:solidFill>
                  <a:schemeClr val="accent2"/>
                </a:solidFill>
                <a:effectLst/>
                <a:latin typeface="Times New Roman" panose="02020603050405020304" pitchFamily="18" charset="0"/>
                <a:ea typeface="Times New Roman" panose="02020603050405020304" pitchFamily="18" charset="0"/>
              </a:rPr>
              <a:t> (Theo Thuỳ Dương).</a:t>
            </a:r>
            <a:endParaRPr lang="en-US" b="1">
              <a:solidFill>
                <a:schemeClr val="accent2"/>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500" fill="hold"/>
                                        <p:tgtEl>
                                          <p:spTgt spid="12"/>
                                        </p:tgtEl>
                                        <p:attrNameLst>
                                          <p:attrName>ppt_w</p:attrName>
                                        </p:attrNameLst>
                                      </p:cBhvr>
                                      <p:tavLst>
                                        <p:tav tm="0">
                                          <p:val>
                                            <p:fltVal val="0"/>
                                          </p:val>
                                        </p:tav>
                                        <p:tav tm="100000">
                                          <p:val>
                                            <p:strVal val="#ppt_w"/>
                                          </p:val>
                                        </p:tav>
                                      </p:tavLst>
                                    </p:anim>
                                    <p:anim calcmode="lin" valueType="num">
                                      <p:cBhvr>
                                        <p:cTn id="19" dur="1500" fill="hold"/>
                                        <p:tgtEl>
                                          <p:spTgt spid="12"/>
                                        </p:tgtEl>
                                        <p:attrNameLst>
                                          <p:attrName>ppt_h</p:attrName>
                                        </p:attrNameLst>
                                      </p:cBhvr>
                                      <p:tavLst>
                                        <p:tav tm="0">
                                          <p:val>
                                            <p:fltVal val="0"/>
                                          </p:val>
                                        </p:tav>
                                        <p:tav tm="100000">
                                          <p:val>
                                            <p:strVal val="#ppt_h"/>
                                          </p:val>
                                        </p:tav>
                                      </p:tavLst>
                                    </p:anim>
                                    <p:animEffect transition="in" filter="fade">
                                      <p:cBhvr>
                                        <p:cTn id="20" dur="1500"/>
                                        <p:tgtEl>
                                          <p:spTgt spid="1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86730" y="2199005"/>
            <a:ext cx="5379085" cy="2846487"/>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Đoạn b/</a:t>
            </a:r>
            <a:endParaRPr lang="en-US" sz="2000" b="1">
              <a:solidFill>
                <a:schemeClr val="accent6"/>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Ý chính: Bàn về lực lượng to lớn của chúng ta.</a:t>
            </a:r>
            <a:endParaRPr lang="en-US" sz="2000" b="1">
              <a:solidFill>
                <a:schemeClr val="accent6"/>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-Cách triển khai ý: Từ cụ thể đến khái quát.</a:t>
            </a:r>
            <a:endParaRPr lang="en-US" sz="2000" b="1">
              <a:solidFill>
                <a:schemeClr val="accent6"/>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Câu chủ đề: Nói tóm lại, lực lượng của chúng ta to lớn và ngày càng to lớn.</a:t>
            </a:r>
            <a:endParaRPr lang="en-US" sz="2000" b="1">
              <a:solidFill>
                <a:schemeClr val="accent6"/>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Kiểu đoạn văn: Quy nạp</a:t>
            </a:r>
            <a:endParaRPr lang="en-US" sz="2000" b="1">
              <a:solidFill>
                <a:schemeClr val="accent6"/>
              </a:solidFill>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1311505" y="2142179"/>
            <a:ext cx="3876944" cy="3204844"/>
          </a:xfrm>
          <a:prstGeom prst="homePlate">
            <a:avLst>
              <a:gd name="adj" fmla="val 16394"/>
            </a:avLst>
          </a:prstGeom>
          <a:solidFill>
            <a:schemeClr val="accent3">
              <a:lumMod val="20000"/>
              <a:lumOff val="80000"/>
            </a:schemeClr>
          </a:solidFill>
        </p:spPr>
        <p:txBody>
          <a:bodyPr wrap="square">
            <a:spAutoFit/>
          </a:bodyPr>
          <a:lstStyle/>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 </a:t>
            </a:r>
            <a:endPar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Ý chính: Tác dụng của cây cối.</a:t>
            </a:r>
            <a:endPar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Cách triển khai ý: Từ khái quát đến cụ thể.</a:t>
            </a:r>
            <a:endPar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Câu chủ đề: Cây cối luôn được ví là “lá phổi xanh"</a:t>
            </a:r>
            <a:endPar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Kiểu đoạn văn: Diễn dịch</a:t>
            </a:r>
            <a:endPar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3000" y="2395855"/>
            <a:ext cx="3923030" cy="2861309"/>
          </a:xfrm>
          <a:prstGeom prst="homePlate">
            <a:avLst>
              <a:gd name="adj" fmla="val 29665"/>
            </a:avLst>
          </a:prstGeom>
          <a:solidFill>
            <a:schemeClr val="accent3">
              <a:lumMod val="20000"/>
              <a:lumOff val="80000"/>
            </a:schemeClr>
          </a:solidFill>
        </p:spPr>
        <p:txBody>
          <a:bodyPr wrap="square">
            <a:spAutoFit/>
          </a:bodyPr>
          <a:lstStyle/>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Đoạn c/</a:t>
            </a:r>
            <a:endParaRPr lang="en-US" sz="2000" b="1">
              <a:solidFill>
                <a:srgbClr val="0000CC"/>
              </a:solidFill>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Ý chính: Bàn về tội ác của thực dân Pháp đối với nhân dân ta.</a:t>
            </a:r>
            <a:endParaRPr lang="en-US" sz="2000" b="1">
              <a:solidFill>
                <a:srgbClr val="0000CC"/>
              </a:solidFill>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Cách triển khai ý: các câu có quan hệ  bình đẳng và cùng làm rõ ý chính của đoạn văn.</a:t>
            </a:r>
            <a:endParaRPr lang="en-US" sz="2000" b="1">
              <a:solidFill>
                <a:srgbClr val="0000CC"/>
              </a:solidFill>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Câu chủ đề: Không có</a:t>
            </a:r>
            <a:endParaRPr lang="en-US" sz="2000" b="1">
              <a:solidFill>
                <a:srgbClr val="0000CC"/>
              </a:solidFill>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Kiểu đoạn văn: Song song</a:t>
            </a:r>
            <a:endParaRPr lang="en-US" sz="2000" b="1">
              <a:solidFill>
                <a:srgbClr val="0000CC"/>
              </a:solidFill>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5166995" y="2233295"/>
            <a:ext cx="5989320" cy="4415741"/>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Đoạn d/ </a:t>
            </a:r>
            <a:endParaRPr lang="en-US" sz="2000" b="1">
              <a:solidFill>
                <a:srgbClr val="FF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Ý chính: Vai trò của vật nuôi trong nhà.</a:t>
            </a:r>
            <a:endParaRPr lang="en-US" sz="2000" b="1">
              <a:solidFill>
                <a:srgbClr val="FF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Cách triển khai ý: Từ khái quát đến cụ thể đến tổng hợp.</a:t>
            </a:r>
            <a:endParaRPr lang="en-US" sz="2000" b="1">
              <a:solidFill>
                <a:srgbClr val="FF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Câu chủ đề: </a:t>
            </a:r>
            <a:endParaRPr lang="en-US" sz="2000" b="1">
              <a:solidFill>
                <a:srgbClr val="FF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 Các con vật trong nhà có xu hưởng mang lại một cảm giác bình yên cho trẻ.</a:t>
            </a:r>
            <a:endParaRPr lang="en-US" sz="2000" b="1" i="1">
              <a:solidFill>
                <a:srgbClr val="FF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-Thật kì diệu, những con vật nuôi sẽ mang đến sự yên bình trong mọi tình huống và luôn dành cho con người một tình yêu vô diều kiện.</a:t>
            </a:r>
            <a:endParaRPr lang="en-US" sz="2000" b="1" i="1">
              <a:solidFill>
                <a:srgbClr val="FF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Kiểu đoạn văn: Phối hợp.</a:t>
            </a:r>
            <a:endParaRPr lang="en-US" sz="2000" b="1">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948815"/>
            <a:ext cx="4809490" cy="40087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4131" y="6157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sz="2400" dirty="0">
              <a:latin typeface="Times New Roman" panose="02020603050405020304" pitchFamily="18" charset="0"/>
              <a:ea typeface="Times New Roman" panose="02020603050405020304" pitchFamily="18" charset="0"/>
            </a:endParaRPr>
          </a:p>
        </p:txBody>
      </p:sp>
      <p:graphicFrame>
        <p:nvGraphicFramePr>
          <p:cNvPr id="10" name="Table 9"/>
          <p:cNvGraphicFramePr/>
          <p:nvPr/>
        </p:nvGraphicFramePr>
        <p:xfrm>
          <a:off x="969645" y="2063750"/>
          <a:ext cx="4966335" cy="3408045"/>
        </p:xfrm>
        <a:graphic>
          <a:graphicData uri="http://schemas.openxmlformats.org/drawingml/2006/table">
            <a:tbl>
              <a:tblPr firstRow="1" bandRow="1">
                <a:tableStyleId>{5940675A-B579-460E-94D1-54222C63F5DA}</a:tableStyleId>
              </a:tblPr>
              <a:tblGrid>
                <a:gridCol w="2284095"/>
                <a:gridCol w="2682240"/>
              </a:tblGrid>
              <a:tr h="1983105">
                <a:tc gridSpan="2">
                  <a:txBody>
                    <a:bodyPr/>
                    <a:p>
                      <a:pPr indent="0" algn="ctr">
                        <a:buNone/>
                      </a:pPr>
                      <a:r>
                        <a:rPr lang="en-US" sz="1600" b="1">
                          <a:solidFill>
                            <a:srgbClr val="2E74B5"/>
                          </a:solidFill>
                          <a:latin typeface="Times New Roman" panose="02020603050405020304" pitchFamily="18" charset="0"/>
                          <a:cs typeface="Times New Roman" panose="02020603050405020304" pitchFamily="18" charset="0"/>
                        </a:rPr>
                        <a:t>PHIẾU HỌC TẬP SỐ 2</a:t>
                      </a:r>
                      <a:endParaRPr lang="en-US" sz="1600" b="1">
                        <a:solidFill>
                          <a:srgbClr val="2E74B5"/>
                        </a:solidFill>
                        <a:latin typeface="Times New Roman" panose="02020603050405020304" pitchFamily="18" charset="0"/>
                        <a:cs typeface="Times New Roman" panose="02020603050405020304" pitchFamily="18" charset="0"/>
                      </a:endParaRPr>
                    </a:p>
                    <a:p>
                      <a:pPr indent="0" algn="ctr">
                        <a:buNone/>
                      </a:pPr>
                      <a:r>
                        <a:rPr lang="en-US" sz="1600" b="1">
                          <a:solidFill>
                            <a:srgbClr val="2E74B5"/>
                          </a:solidFill>
                          <a:latin typeface="Times New Roman" panose="02020603050405020304" pitchFamily="18" charset="0"/>
                          <a:cs typeface="Times New Roman" panose="02020603050405020304" pitchFamily="18" charset="0"/>
                        </a:rPr>
                        <a:t>Dựa vào mục 4 phần Kiến thức Ngữ văn em hãy hoàn thành các nội dung còn thiếu vào Phiếu học tập sau:</a:t>
                      </a:r>
                      <a:endParaRPr lang="en-US" sz="16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cPr>
                    <a:lnR w="12700" cap="flat">
                      <a:solidFill>
                        <a:schemeClr val="tx1"/>
                      </a:solidFill>
                      <a:prstDash val="solid"/>
                    </a:lnR>
                    <a:lnT w="12700" cap="flat">
                      <a:solidFill>
                        <a:schemeClr val="tx1"/>
                      </a:solidFill>
                      <a:prstDash val="solid"/>
                    </a:lnT>
                    <a:lnB w="12700" cap="flat">
                      <a:solidFill>
                        <a:schemeClr val="tx1"/>
                      </a:solidFill>
                      <a:prstDash val="solid"/>
                    </a:lnB>
                  </a:tcPr>
                </a:tc>
              </a:tr>
              <a:tr h="864235">
                <a:tc>
                  <a:txBody>
                    <a:bodyPr/>
                    <a:p>
                      <a:pPr indent="0" algn="ctr">
                        <a:buNone/>
                      </a:pPr>
                      <a:r>
                        <a:rPr lang="en-US" sz="16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en-US" sz="1600" b="0">
                          <a:solidFill>
                            <a:srgbClr val="2E74B5"/>
                          </a:solidFill>
                          <a:latin typeface="Times New Roman" panose="02020603050405020304" pitchFamily="18" charset="0"/>
                          <a:cs typeface="Times New Roman" panose="02020603050405020304" pitchFamily="18" charset="0"/>
                        </a:rPr>
                        <a:t>Tác dụng</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80035">
                <a:tc>
                  <a:txBody>
                    <a:bodyPr/>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80670">
                <a:tc>
                  <a:txBody>
                    <a:bodyPr/>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graphicFrame>
        <p:nvGraphicFramePr>
          <p:cNvPr id="14" name="Table 13"/>
          <p:cNvGraphicFramePr/>
          <p:nvPr/>
        </p:nvGraphicFramePr>
        <p:xfrm>
          <a:off x="6096000" y="923163"/>
          <a:ext cx="0" cy="4526280"/>
        </p:xfrm>
        <a:graphic>
          <a:graphicData uri="http://schemas.openxmlformats.org/drawingml/2006/table">
            <a:tbl>
              <a:tblPr firstRow="1" bandRow="1">
                <a:tableStyleId>{5940675A-B579-460E-94D1-54222C63F5DA}</a:tableStyleId>
              </a:tblPr>
              <a:tblGrid>
                <a:gridCol w="0"/>
                <a:gridCol w="0"/>
              </a:tblGrid>
              <a:tr h="2157730">
                <a:tc gridSpan="2">
                  <a:txBody>
                    <a:bodyPr/>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cap="flat">
                      <a:noFill/>
                    </a:lnT>
                    <a:lnB cap="flat">
                      <a:noFill/>
                    </a:lnB>
                    <a:lnTlToBr>
                      <a:noFill/>
                    </a:lnTlToBr>
                    <a:lnBlToTr>
                      <a:noFill/>
                    </a:lnBlToTr>
                    <a:noFill/>
                  </a:tcPr>
                </a:tc>
                <a:tc hMerge="1">
                  <a:tcPr>
                    <a:lnR cap="flat">
                      <a:noFill/>
                    </a:lnR>
                    <a:lnT cap="flat">
                      <a:noFill/>
                    </a:lnT>
                    <a:lnB cap="flat">
                      <a:noFill/>
                    </a:lnB>
                  </a:tcPr>
                </a:tc>
              </a:tr>
              <a:tr h="727075">
                <a:tc>
                  <a:txBody>
                    <a:bodyPr/>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r h="961390">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r h="680085">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bl>
          </a:graphicData>
        </a:graphic>
      </p:graphicFrame>
      <p:graphicFrame>
        <p:nvGraphicFramePr>
          <p:cNvPr id="15" name="Table 14"/>
          <p:cNvGraphicFramePr/>
          <p:nvPr/>
        </p:nvGraphicFramePr>
        <p:xfrm>
          <a:off x="6096000" y="923163"/>
          <a:ext cx="0" cy="4526280"/>
        </p:xfrm>
        <a:graphic>
          <a:graphicData uri="http://schemas.openxmlformats.org/drawingml/2006/table">
            <a:tbl>
              <a:tblPr firstRow="1" bandRow="1">
                <a:tableStyleId>{5940675A-B579-460E-94D1-54222C63F5DA}</a:tableStyleId>
              </a:tblPr>
              <a:tblGrid>
                <a:gridCol w="0"/>
                <a:gridCol w="0"/>
              </a:tblGrid>
              <a:tr h="2157730">
                <a:tc gridSpan="2">
                  <a:txBody>
                    <a:bodyPr/>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cap="flat">
                      <a:noFill/>
                    </a:lnT>
                    <a:lnB cap="flat">
                      <a:noFill/>
                    </a:lnB>
                    <a:lnTlToBr>
                      <a:noFill/>
                    </a:lnTlToBr>
                    <a:lnBlToTr>
                      <a:noFill/>
                    </a:lnBlToTr>
                    <a:noFill/>
                  </a:tcPr>
                </a:tc>
                <a:tc hMerge="1">
                  <a:tcPr>
                    <a:lnR cap="flat">
                      <a:noFill/>
                    </a:lnR>
                    <a:lnT cap="flat">
                      <a:noFill/>
                    </a:lnT>
                    <a:lnB cap="flat">
                      <a:noFill/>
                    </a:lnB>
                  </a:tcPr>
                </a:tc>
              </a:tr>
              <a:tr h="727075">
                <a:tc>
                  <a:txBody>
                    <a:bodyPr/>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r h="961390">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r h="680085">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249680"/>
            <a:ext cx="5063490" cy="470789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p:nvPr/>
        </p:nvGraphicFramePr>
        <p:xfrm>
          <a:off x="1141730" y="1376045"/>
          <a:ext cx="5429250" cy="3618865"/>
        </p:xfrm>
        <a:graphic>
          <a:graphicData uri="http://schemas.openxmlformats.org/drawingml/2006/table">
            <a:tbl>
              <a:tblPr firstRow="1" bandRow="1">
                <a:tableStyleId>{5940675A-B579-460E-94D1-54222C63F5DA}</a:tableStyleId>
              </a:tblPr>
              <a:tblGrid>
                <a:gridCol w="2487930"/>
                <a:gridCol w="2941320"/>
              </a:tblGrid>
              <a:tr h="1784350">
                <a:tc gridSpan="2">
                  <a:txBody>
                    <a:bodyPr/>
                    <a:p>
                      <a:pPr indent="0" algn="ctr">
                        <a:buNone/>
                      </a:pPr>
                      <a:r>
                        <a:rPr lang="en-US" sz="1600" b="1">
                          <a:solidFill>
                            <a:srgbClr val="2E74B5"/>
                          </a:solidFill>
                          <a:latin typeface="Times New Roman" panose="02020603050405020304" pitchFamily="18" charset="0"/>
                          <a:cs typeface="Times New Roman" panose="02020603050405020304" pitchFamily="18" charset="0"/>
                        </a:rPr>
                        <a:t>PHIẾU HỌC TẬP SỐ 2</a:t>
                      </a:r>
                      <a:endParaRPr lang="en-US" sz="1600" b="1">
                        <a:solidFill>
                          <a:srgbClr val="2E74B5"/>
                        </a:solidFill>
                        <a:latin typeface="Times New Roman" panose="02020603050405020304" pitchFamily="18" charset="0"/>
                        <a:cs typeface="Times New Roman" panose="02020603050405020304" pitchFamily="18" charset="0"/>
                      </a:endParaRPr>
                    </a:p>
                    <a:p>
                      <a:pPr indent="0" algn="ctr">
                        <a:buNone/>
                      </a:pPr>
                      <a:r>
                        <a:rPr lang="en-US" sz="1600" b="1">
                          <a:solidFill>
                            <a:srgbClr val="2E74B5"/>
                          </a:solidFill>
                          <a:latin typeface="Times New Roman" panose="02020603050405020304" pitchFamily="18" charset="0"/>
                          <a:cs typeface="Times New Roman" panose="02020603050405020304" pitchFamily="18" charset="0"/>
                        </a:rPr>
                        <a:t>Dựa vào mục 4 phần Kiến thức Ngữ văn em hãy hoàn thành các nội dung còn thiếu vào Phiếu học tập sau:</a:t>
                      </a:r>
                      <a:endParaRPr lang="en-US" sz="16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cPr>
                    <a:lnR w="12700" cap="flat">
                      <a:solidFill>
                        <a:schemeClr val="tx1"/>
                      </a:solidFill>
                      <a:prstDash val="solid"/>
                    </a:lnR>
                    <a:lnT w="12700" cap="flat">
                      <a:solidFill>
                        <a:schemeClr val="tx1"/>
                      </a:solidFill>
                      <a:prstDash val="solid"/>
                    </a:lnT>
                    <a:lnB w="12700" cap="flat">
                      <a:solidFill>
                        <a:schemeClr val="tx1"/>
                      </a:solidFill>
                      <a:prstDash val="solid"/>
                    </a:lnB>
                  </a:tcPr>
                </a:tc>
              </a:tr>
              <a:tr h="539750">
                <a:tc>
                  <a:txBody>
                    <a:bodyPr/>
                    <a:p>
                      <a:pPr indent="0" algn="ctr">
                        <a:buNone/>
                      </a:pPr>
                      <a:r>
                        <a:rPr lang="en-US" sz="16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600" b="0">
                          <a:solidFill>
                            <a:srgbClr val="2E74B5"/>
                          </a:solidFill>
                          <a:latin typeface="Times New Roman" panose="02020603050405020304" pitchFamily="18" charset="0"/>
                          <a:cs typeface="Times New Roman" panose="02020603050405020304" pitchFamily="18" charset="0"/>
                        </a:rPr>
                        <a:t>Tác dụng</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789940">
                <a:tc>
                  <a:txBody>
                    <a:bodyPr/>
                    <a:p>
                      <a:pPr indent="0">
                        <a:buNone/>
                      </a:pPr>
                      <a:r>
                        <a:rPr lang="en-US" sz="16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504825">
                <a:tc>
                  <a:txBody>
                    <a:bodyPr/>
                    <a:p>
                      <a:pPr indent="0">
                        <a:buNone/>
                      </a:pPr>
                      <a:r>
                        <a:rPr lang="en-US" sz="16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1600" b="0">
                          <a:solidFill>
                            <a:srgbClr val="2E74B5"/>
                          </a:solidFill>
                          <a:latin typeface="Times New Roman" panose="02020603050405020304" pitchFamily="18" charset="0"/>
                          <a:cs typeface="Times New Roman" panose="02020603050405020304" pitchFamily="18" charset="0"/>
                        </a:rPr>
                        <a:t>Biểu thị thái độ.</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graphicFrame>
        <p:nvGraphicFramePr>
          <p:cNvPr id="14" name="Table 13"/>
          <p:cNvGraphicFramePr/>
          <p:nvPr/>
        </p:nvGraphicFramePr>
        <p:xfrm>
          <a:off x="6096000" y="923163"/>
          <a:ext cx="0" cy="4526280"/>
        </p:xfrm>
        <a:graphic>
          <a:graphicData uri="http://schemas.openxmlformats.org/drawingml/2006/table">
            <a:tbl>
              <a:tblPr firstRow="1" bandRow="1">
                <a:tableStyleId>{5940675A-B579-460E-94D1-54222C63F5DA}</a:tableStyleId>
              </a:tblPr>
              <a:tblGrid>
                <a:gridCol w="0"/>
                <a:gridCol w="0"/>
              </a:tblGrid>
              <a:tr h="2157730">
                <a:tc gridSpan="2">
                  <a:txBody>
                    <a:bodyPr/>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cap="flat">
                      <a:noFill/>
                    </a:lnT>
                    <a:lnB cap="flat">
                      <a:noFill/>
                    </a:lnB>
                    <a:lnTlToBr>
                      <a:noFill/>
                    </a:lnTlToBr>
                    <a:lnBlToTr>
                      <a:noFill/>
                    </a:lnBlToTr>
                    <a:noFill/>
                  </a:tcPr>
                </a:tc>
                <a:tc hMerge="1">
                  <a:tcPr>
                    <a:lnR cap="flat">
                      <a:noFill/>
                    </a:lnR>
                    <a:lnT cap="flat">
                      <a:noFill/>
                    </a:lnT>
                    <a:lnB cap="flat">
                      <a:noFill/>
                    </a:lnB>
                  </a:tcPr>
                </a:tc>
              </a:tr>
              <a:tr h="727075">
                <a:tc>
                  <a:txBody>
                    <a:bodyPr/>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r h="961390">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r h="680085">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bl>
          </a:graphicData>
        </a:graphic>
      </p:graphicFrame>
      <p:graphicFrame>
        <p:nvGraphicFramePr>
          <p:cNvPr id="15" name="Table 14"/>
          <p:cNvGraphicFramePr/>
          <p:nvPr/>
        </p:nvGraphicFramePr>
        <p:xfrm>
          <a:off x="6096000" y="923163"/>
          <a:ext cx="0" cy="4526280"/>
        </p:xfrm>
        <a:graphic>
          <a:graphicData uri="http://schemas.openxmlformats.org/drawingml/2006/table">
            <a:tbl>
              <a:tblPr firstRow="1" bandRow="1">
                <a:tableStyleId>{5940675A-B579-460E-94D1-54222C63F5DA}</a:tableStyleId>
              </a:tblPr>
              <a:tblGrid>
                <a:gridCol w="0"/>
                <a:gridCol w="0"/>
              </a:tblGrid>
              <a:tr h="2157730">
                <a:tc gridSpan="2">
                  <a:txBody>
                    <a:bodyPr/>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cap="flat">
                      <a:noFill/>
                    </a:lnT>
                    <a:lnB cap="flat">
                      <a:noFill/>
                    </a:lnB>
                    <a:lnTlToBr>
                      <a:noFill/>
                    </a:lnTlToBr>
                    <a:lnBlToTr>
                      <a:noFill/>
                    </a:lnBlToTr>
                    <a:noFill/>
                  </a:tcPr>
                </a:tc>
                <a:tc hMerge="1">
                  <a:tcPr>
                    <a:lnR cap="flat">
                      <a:noFill/>
                    </a:lnR>
                    <a:lnT cap="flat">
                      <a:noFill/>
                    </a:lnT>
                    <a:lnB cap="flat">
                      <a:noFill/>
                    </a:lnB>
                  </a:tcPr>
                </a:tc>
              </a:tr>
              <a:tr h="727075">
                <a:tc>
                  <a:txBody>
                    <a:bodyPr/>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r h="961390">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r h="680085">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noFill/>
                  </a:tcPr>
                </a:tc>
              </a:tr>
            </a:tbl>
          </a:graphicData>
        </a:graphic>
      </p:graphicFrame>
      <p:sp>
        <p:nvSpPr>
          <p:cNvPr id="4" name="Text Box 3"/>
          <p:cNvSpPr txBox="1"/>
          <p:nvPr/>
        </p:nvSpPr>
        <p:spPr>
          <a:xfrm>
            <a:off x="926465" y="914400"/>
            <a:ext cx="4730750" cy="368300"/>
          </a:xfrm>
          <a:prstGeom prst="rect">
            <a:avLst/>
          </a:prstGeom>
          <a:noFill/>
        </p:spPr>
        <p:txBody>
          <a:bodyPr wrap="none" rtlCol="0">
            <a:spAutoFit/>
          </a:bodyPr>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11984</Words>
  <PresentationFormat>Widescreen</PresentationFormat>
  <Paragraphs>468</Paragraphs>
  <Slides>16</Slides>
  <Notes>3</Notes>
  <HiddenSlides>0</HiddenSlides>
  <MMClips>3</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16</vt:i4>
      </vt:variant>
    </vt:vector>
  </HeadingPairs>
  <TitlesOfParts>
    <vt:vector size="30" baseType="lpstr">
      <vt:lpstr>Arial</vt:lpstr>
      <vt:lpstr>SimSun</vt:lpstr>
      <vt:lpstr>Wingdings</vt:lpstr>
      <vt:lpstr>Times New Roman</vt:lpstr>
      <vt:lpstr>Algerian</vt:lpstr>
      <vt:lpstr>#9Slide03 Cabin Condensed Bold</vt:lpstr>
      <vt:lpstr>Segoe Print</vt:lpstr>
      <vt:lpstr>Calibri</vt:lpstr>
      <vt:lpstr>Microsoft YaHei</vt:lpstr>
      <vt:lpstr>Arial Unicode MS</vt:lpstr>
      <vt:lpstr>Calibri Light</vt:lpstr>
      <vt:lpstr>等线</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2022-06-13T13:46:00Z</dcterms:created>
  <dcterms:modified xsi:type="dcterms:W3CDTF">2023-07-04T09:46:21Z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E39BD0B262CC4649AB91B36494A2D08E</vt:lpwstr>
  </property>
  <property fmtid="{D5CDD505-2E9C-101B-9397-08002B2CF9AE}" pid="3" name="KSOProductBuildVer">
    <vt:lpwstr>1033-11.2.0.11537</vt:lpwstr>
  </property>
</Properties>
</file>