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258" r:id="rId4"/>
    <p:sldId id="259" r:id="rId5"/>
    <p:sldId id="294" r:id="rId6"/>
    <p:sldId id="260" r:id="rId7"/>
    <p:sldId id="262" r:id="rId8"/>
    <p:sldId id="263" r:id="rId9"/>
    <p:sldId id="268" r:id="rId10"/>
    <p:sldId id="269" r:id="rId11"/>
    <p:sldId id="290" r:id="rId12"/>
    <p:sldId id="289" r:id="rId13"/>
    <p:sldId id="276" r:id="rId14"/>
    <p:sldId id="277" r:id="rId15"/>
    <p:sldId id="278" r:id="rId16"/>
    <p:sldId id="29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9830-EEDA-4A0D-95B1-644497C6B9E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ADC6-B893-42E7-8E73-0DDD01948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0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50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9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2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3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5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4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7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0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41" y="2130178"/>
            <a:ext cx="10363319" cy="1470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3886544"/>
            <a:ext cx="8534638" cy="17523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19" y="274605"/>
            <a:ext cx="2743021" cy="5851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60" y="274605"/>
            <a:ext cx="8153663" cy="58516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49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3200400"/>
            <a:ext cx="14528800" cy="9053513"/>
          </a:xfrm>
          <a:prstGeom prst="rect">
            <a:avLst/>
          </a:prstGeom>
        </p:spPr>
        <p:txBody>
          <a:bodyPr/>
          <a:lstStyle>
            <a:lvl1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57601" y="3200400"/>
            <a:ext cx="14530917" cy="9053513"/>
          </a:xfrm>
          <a:prstGeom prst="rect">
            <a:avLst/>
          </a:prstGeom>
        </p:spPr>
        <p:txBody>
          <a:bodyPr/>
          <a:lstStyle>
            <a:lvl1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9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4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8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2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61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73318" y="549275"/>
            <a:ext cx="7315200" cy="117046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1" y="549275"/>
            <a:ext cx="21744517" cy="117046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8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11/3/2022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56" y="4407184"/>
            <a:ext cx="10363319" cy="136191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56" y="2906376"/>
            <a:ext cx="10363319" cy="150080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66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2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77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3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98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4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60" y="1600015"/>
            <a:ext cx="5447945" cy="452623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3701" y="1600015"/>
            <a:ext cx="5448739" cy="452623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0" y="1534935"/>
            <a:ext cx="5386831" cy="63968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" y="2174623"/>
            <a:ext cx="5386831" cy="395162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228" y="1534935"/>
            <a:ext cx="5389212" cy="63968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228" y="2174623"/>
            <a:ext cx="5389212" cy="395162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" y="273019"/>
            <a:ext cx="4011351" cy="116191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52" y="273019"/>
            <a:ext cx="6815488" cy="585322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" y="1434934"/>
            <a:ext cx="4011351" cy="4691313"/>
          </a:xfrm>
        </p:spPr>
        <p:txBody>
          <a:bodyPr/>
          <a:lstStyle>
            <a:lvl1pPr marL="0" indent="0">
              <a:buNone/>
              <a:defRPr sz="7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50"/>
            </a:lvl4pPr>
            <a:lvl5pPr marL="914217" indent="0">
              <a:buNone/>
              <a:defRPr sz="450"/>
            </a:lvl5pPr>
            <a:lvl6pPr marL="1142771" indent="0">
              <a:buNone/>
              <a:defRPr sz="450"/>
            </a:lvl6pPr>
            <a:lvl7pPr marL="1371326" indent="0">
              <a:buNone/>
              <a:defRPr sz="450"/>
            </a:lvl7pPr>
            <a:lvl8pPr marL="1599880" indent="0">
              <a:buNone/>
              <a:defRPr sz="450"/>
            </a:lvl8pPr>
            <a:lvl9pPr marL="182843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26" y="4800838"/>
            <a:ext cx="7314724" cy="566672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26" y="612704"/>
            <a:ext cx="7314724" cy="4115118"/>
          </a:xfrm>
        </p:spPr>
        <p:txBody>
          <a:bodyPr/>
          <a:lstStyle>
            <a:lvl1pPr marL="0" indent="0">
              <a:buNone/>
              <a:defRPr sz="1600"/>
            </a:lvl1pPr>
            <a:lvl2pPr marL="228554" indent="0">
              <a:buNone/>
              <a:defRPr sz="1400"/>
            </a:lvl2pPr>
            <a:lvl3pPr marL="457109" indent="0">
              <a:buNone/>
              <a:defRPr sz="1200"/>
            </a:lvl3pPr>
            <a:lvl4pPr marL="685663" indent="0">
              <a:buNone/>
              <a:defRPr sz="1000"/>
            </a:lvl4pPr>
            <a:lvl5pPr marL="914217" indent="0">
              <a:buNone/>
              <a:defRPr sz="1000"/>
            </a:lvl5pPr>
            <a:lvl6pPr marL="1142771" indent="0">
              <a:buNone/>
              <a:defRPr sz="1000"/>
            </a:lvl6pPr>
            <a:lvl7pPr marL="1371326" indent="0">
              <a:buNone/>
              <a:defRPr sz="1000"/>
            </a:lvl7pPr>
            <a:lvl8pPr marL="1599880" indent="0">
              <a:buNone/>
              <a:defRPr sz="1000"/>
            </a:lvl8pPr>
            <a:lvl9pPr marL="182843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26" y="5367510"/>
            <a:ext cx="7314724" cy="804769"/>
          </a:xfrm>
        </p:spPr>
        <p:txBody>
          <a:bodyPr/>
          <a:lstStyle>
            <a:lvl1pPr marL="0" indent="0">
              <a:buNone/>
              <a:defRPr sz="7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50"/>
            </a:lvl4pPr>
            <a:lvl5pPr marL="914217" indent="0">
              <a:buNone/>
              <a:defRPr sz="450"/>
            </a:lvl5pPr>
            <a:lvl6pPr marL="1142771" indent="0">
              <a:buNone/>
              <a:defRPr sz="450"/>
            </a:lvl6pPr>
            <a:lvl7pPr marL="1371326" indent="0">
              <a:buNone/>
              <a:defRPr sz="450"/>
            </a:lvl7pPr>
            <a:lvl8pPr marL="1599880" indent="0">
              <a:buNone/>
              <a:defRPr sz="450"/>
            </a:lvl8pPr>
            <a:lvl9pPr marL="182843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4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1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1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4571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4571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" y="23302"/>
            <a:ext cx="1219273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3930495" y="201697"/>
            <a:ext cx="6686831" cy="507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kumimoji="0" lang="en-US" sz="26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742803" y="291997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1023116" y="114502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2582721" y="174072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4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487" y="0"/>
            <a:ext cx="12192730" cy="68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emf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file:///E:\Cai%20dat\Casio%20fx-570VN%20PLUS\Casio%20fx-570VN%20PLUS\Casio%20fx570vn%20plus.e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95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8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15.pn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9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40300" y="2433137"/>
            <a:ext cx="11071674" cy="419568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1332" y="954290"/>
            <a:ext cx="1212786" cy="4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7" tIns="22848" rIns="45697" bIns="22848" rtlCol="0">
            <a:spAutoFit/>
          </a:bodyPr>
          <a:lstStyle/>
          <a:p>
            <a:pPr algn="ctr" defTabSz="1088421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176" y="1377603"/>
            <a:ext cx="12198042" cy="4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7" tIns="22848" rIns="45697" bIns="22848" rtlCol="0">
            <a:spAutoFit/>
          </a:bodyPr>
          <a:lstStyle/>
          <a:p>
            <a:pPr algn="ctr" defTabSz="1088421">
              <a:spcBef>
                <a:spcPts val="600"/>
              </a:spcBef>
            </a:pPr>
            <a:r>
              <a:rPr lang="en-US" sz="2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8921" y="2234837"/>
            <a:ext cx="6814811" cy="41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1595" y="-4821"/>
            <a:ext cx="906900" cy="914211"/>
            <a:chOff x="12784885" y="1066801"/>
            <a:chExt cx="1814128" cy="1828751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140"/>
            </a:xfrm>
            <a:prstGeom prst="rect">
              <a:avLst/>
            </a:prstGeom>
            <a:noFill/>
          </p:spPr>
          <p:txBody>
            <a:bodyPr wrap="square" lIns="45697" tIns="22848" rIns="45697" bIns="22848" rtlCol="0">
              <a:spAutoFit/>
            </a:bodyPr>
            <a:lstStyle/>
            <a:p>
              <a:pPr algn="ctr" defTabSz="1088421"/>
              <a:r>
                <a:rPr lang="en-US" sz="215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23539" cy="1338765"/>
            </a:xfrm>
            <a:prstGeom prst="rect">
              <a:avLst/>
            </a:prstGeom>
            <a:noFill/>
          </p:spPr>
          <p:txBody>
            <a:bodyPr wrap="none" lIns="45697" tIns="22848" rIns="45697" bIns="22848" rtlCol="0">
              <a:spAutoFit/>
            </a:bodyPr>
            <a:lstStyle/>
            <a:p>
              <a:pPr defTabSz="1088421"/>
              <a:r>
                <a:rPr lang="en-US" sz="404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94" y="75515"/>
            <a:ext cx="1118985" cy="853359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" y="-14399"/>
            <a:ext cx="1577232" cy="159860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69814" y="1788751"/>
            <a:ext cx="103953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21">
              <a:lnSpc>
                <a:spcPts val="2998"/>
              </a:lnSpc>
              <a:spcBef>
                <a:spcPts val="900"/>
              </a:spcBef>
            </a:pPr>
            <a:r>
              <a:rPr lang="en-US" sz="25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 :  BẤT PHƯƠNG TRÌNH BẬC NHẤT HAI ẨN</a:t>
            </a:r>
          </a:p>
        </p:txBody>
      </p:sp>
      <p:grpSp>
        <p:nvGrpSpPr>
          <p:cNvPr id="68" name="Group 60"/>
          <p:cNvGrpSpPr/>
          <p:nvPr/>
        </p:nvGrpSpPr>
        <p:grpSpPr>
          <a:xfrm>
            <a:off x="1081090" y="2996793"/>
            <a:ext cx="7130700" cy="507445"/>
            <a:chOff x="7459670" y="7086600"/>
            <a:chExt cx="14265632" cy="1015190"/>
          </a:xfrm>
        </p:grpSpPr>
        <p:sp>
          <p:nvSpPr>
            <p:cNvPr id="69" name="Rectangle 68">
              <a:hlinkClick r:id="rId6" action="ppaction://hlinksldjump"/>
            </p:cNvPr>
            <p:cNvSpPr/>
            <p:nvPr/>
          </p:nvSpPr>
          <p:spPr>
            <a:xfrm>
              <a:off x="9092456" y="7178187"/>
              <a:ext cx="12632846" cy="923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</a:p>
          </p:txBody>
        </p:sp>
        <p:grpSp>
          <p:nvGrpSpPr>
            <p:cNvPr id="70" name="Group 26"/>
            <p:cNvGrpSpPr/>
            <p:nvPr/>
          </p:nvGrpSpPr>
          <p:grpSpPr>
            <a:xfrm>
              <a:off x="7459670" y="7086600"/>
              <a:ext cx="1392615" cy="945415"/>
              <a:chOff x="7459669" y="7543800"/>
              <a:chExt cx="1381118" cy="945415"/>
            </a:xfrm>
          </p:grpSpPr>
          <p:sp>
            <p:nvSpPr>
              <p:cNvPr id="7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28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06920" y="7688759"/>
                  <a:ext cx="611290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1" name="Group 67"/>
          <p:cNvGrpSpPr/>
          <p:nvPr/>
        </p:nvGrpSpPr>
        <p:grpSpPr>
          <a:xfrm>
            <a:off x="1081100" y="3479000"/>
            <a:ext cx="10522654" cy="518738"/>
            <a:chOff x="7459670" y="8524495"/>
            <a:chExt cx="21051550" cy="1037783"/>
          </a:xfrm>
        </p:grpSpPr>
        <p:sp>
          <p:nvSpPr>
            <p:cNvPr id="82" name="Rectangle 81">
              <a:hlinkClick r:id="rId7" action="ppaction://hlinksldjump"/>
            </p:cNvPr>
            <p:cNvSpPr/>
            <p:nvPr/>
          </p:nvSpPr>
          <p:spPr>
            <a:xfrm>
              <a:off x="9092456" y="8638675"/>
              <a:ext cx="19418764" cy="923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NGHIỆM CỦA BẤT PHƯƠNG TRÌNH BẬC NHẤT HAI ẨN</a:t>
              </a:r>
            </a:p>
          </p:txBody>
        </p:sp>
        <p:grpSp>
          <p:nvGrpSpPr>
            <p:cNvPr id="83" name="Group 32"/>
            <p:cNvGrpSpPr/>
            <p:nvPr/>
          </p:nvGrpSpPr>
          <p:grpSpPr>
            <a:xfrm>
              <a:off x="7459670" y="8524495"/>
              <a:ext cx="1392615" cy="945415"/>
              <a:chOff x="7459669" y="7543800"/>
              <a:chExt cx="1381118" cy="945415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1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84471" y="7688759"/>
                  <a:ext cx="856187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96" name="Group 74"/>
          <p:cNvGrpSpPr/>
          <p:nvPr/>
        </p:nvGrpSpPr>
        <p:grpSpPr>
          <a:xfrm>
            <a:off x="1028842" y="4608397"/>
            <a:ext cx="10941902" cy="503345"/>
            <a:chOff x="7459670" y="9982200"/>
            <a:chExt cx="21890293" cy="1006988"/>
          </a:xfrm>
        </p:grpSpPr>
        <p:sp>
          <p:nvSpPr>
            <p:cNvPr id="97" name="Rectangle 96">
              <a:hlinkClick r:id="rId8" action="ppaction://hlinksldjump"/>
            </p:cNvPr>
            <p:cNvSpPr/>
            <p:nvPr/>
          </p:nvSpPr>
          <p:spPr>
            <a:xfrm>
              <a:off x="9639196" y="1006558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BẤ</a:t>
              </a:r>
              <a:r>
                <a:rPr lang="vi-VN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PHƯƠNG TRÌNH BẬC NHẤT HAI ẨN</a:t>
              </a:r>
            </a:p>
          </p:txBody>
        </p:sp>
        <p:grpSp>
          <p:nvGrpSpPr>
            <p:cNvPr id="98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9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01" name="Round Same Side Corner Rectangle 10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662023" y="7688759"/>
                  <a:ext cx="110108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3" name="Group 74"/>
          <p:cNvGrpSpPr/>
          <p:nvPr/>
        </p:nvGrpSpPr>
        <p:grpSpPr>
          <a:xfrm>
            <a:off x="1011421" y="5238869"/>
            <a:ext cx="10668613" cy="524904"/>
            <a:chOff x="7459670" y="9982200"/>
            <a:chExt cx="21343553" cy="1050118"/>
          </a:xfrm>
        </p:grpSpPr>
        <p:sp>
          <p:nvSpPr>
            <p:cNvPr id="104" name="Rectangle 103">
              <a:hlinkClick r:id="rId9" action="ppaction://hlinksldjump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 CỦA HỆ BẤT PHƯƠNG TRÌNH BẬC NHẤT HAI ẨN</a:t>
              </a:r>
            </a:p>
          </p:txBody>
        </p:sp>
        <p:grpSp>
          <p:nvGrpSpPr>
            <p:cNvPr id="105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10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7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08" name="Round Same Side Corner Rectangle 10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7735174" y="7688759"/>
                  <a:ext cx="954781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10" name="Group 74"/>
          <p:cNvGrpSpPr/>
          <p:nvPr/>
        </p:nvGrpSpPr>
        <p:grpSpPr>
          <a:xfrm>
            <a:off x="1011421" y="5869338"/>
            <a:ext cx="10668613" cy="524904"/>
            <a:chOff x="7459670" y="9982200"/>
            <a:chExt cx="21343553" cy="1050118"/>
          </a:xfrm>
        </p:grpSpPr>
        <p:sp>
          <p:nvSpPr>
            <p:cNvPr id="111" name="Rectangle 110">
              <a:hlinkClick r:id="rId9" action="ppaction://hlinksldjump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112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11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15" name="Round Same Side Corner Rectangle 114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7857624" y="7688759"/>
                  <a:ext cx="70988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18" name="Group 26"/>
          <p:cNvGrpSpPr/>
          <p:nvPr/>
        </p:nvGrpSpPr>
        <p:grpSpPr>
          <a:xfrm>
            <a:off x="628377" y="2529748"/>
            <a:ext cx="1146719" cy="472568"/>
            <a:chOff x="7459669" y="7543800"/>
            <a:chExt cx="1381118" cy="945415"/>
          </a:xfrm>
        </p:grpSpPr>
        <p:sp>
          <p:nvSpPr>
            <p:cNvPr id="119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0" name="Group 28"/>
            <p:cNvGrpSpPr/>
            <p:nvPr/>
          </p:nvGrpSpPr>
          <p:grpSpPr>
            <a:xfrm>
              <a:off x="7469187" y="7685126"/>
              <a:ext cx="1371600" cy="804089"/>
              <a:chOff x="7469187" y="7685126"/>
              <a:chExt cx="1371600" cy="804089"/>
            </a:xfrm>
          </p:grpSpPr>
          <p:sp>
            <p:nvSpPr>
              <p:cNvPr id="121" name="Round Same Side Corner Rectangle 120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599385" y="7688759"/>
                <a:ext cx="1226363" cy="80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r>
                  <a:rPr lang="en-US" sz="2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TIẾT 1</a:t>
                </a:r>
              </a:p>
            </p:txBody>
          </p:sp>
        </p:grpSp>
      </p:grpSp>
      <p:grpSp>
        <p:nvGrpSpPr>
          <p:cNvPr id="123" name="Group 32"/>
          <p:cNvGrpSpPr/>
          <p:nvPr/>
        </p:nvGrpSpPr>
        <p:grpSpPr>
          <a:xfrm>
            <a:off x="640591" y="3973420"/>
            <a:ext cx="1145347" cy="472568"/>
            <a:chOff x="7459669" y="7543800"/>
            <a:chExt cx="1668876" cy="945415"/>
          </a:xfrm>
        </p:grpSpPr>
        <p:sp>
          <p:nvSpPr>
            <p:cNvPr id="12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5" name="Group 41"/>
            <p:cNvGrpSpPr/>
            <p:nvPr/>
          </p:nvGrpSpPr>
          <p:grpSpPr>
            <a:xfrm>
              <a:off x="7469186" y="7685128"/>
              <a:ext cx="1659359" cy="804087"/>
              <a:chOff x="7469186" y="7685128"/>
              <a:chExt cx="1659359" cy="804087"/>
            </a:xfrm>
          </p:grpSpPr>
          <p:sp>
            <p:nvSpPr>
              <p:cNvPr id="126" name="Round Same Side Corner Rectangle 125"/>
              <p:cNvSpPr/>
              <p:nvPr/>
            </p:nvSpPr>
            <p:spPr>
              <a:xfrm rot="5400000">
                <a:off x="7933106" y="7221208"/>
                <a:ext cx="731520" cy="1659359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498771" y="7688759"/>
                <a:ext cx="1427595" cy="80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r>
                  <a:rPr lang="vi-VN" sz="20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TIẾT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6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9F4DB7-7760-4C29-87C2-05DCE2AE5CE7}"/>
              </a:ext>
            </a:extLst>
          </p:cNvPr>
          <p:cNvGrpSpPr/>
          <p:nvPr/>
        </p:nvGrpSpPr>
        <p:grpSpPr>
          <a:xfrm>
            <a:off x="17300" y="1413012"/>
            <a:ext cx="11987944" cy="950450"/>
            <a:chOff x="455490" y="4570088"/>
            <a:chExt cx="23402600" cy="1901118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D8AF20-7804-4DE9-A9CA-D167F55142A8}"/>
                </a:ext>
              </a:extLst>
            </p:cNvPr>
            <p:cNvSpPr txBox="1"/>
            <p:nvPr/>
          </p:nvSpPr>
          <p:spPr>
            <a:xfrm>
              <a:off x="895579" y="4624848"/>
              <a:ext cx="22754526" cy="18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99" b="1" u="sng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699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699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Tìm GTLN, GTNN của biểu thức 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BPT bâc nhất 2 ẩn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699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6AE77-73E0-4510-99B1-7F9C80FA141E}"/>
              </a:ext>
            </a:extLst>
          </p:cNvPr>
          <p:cNvGrpSpPr/>
          <p:nvPr/>
        </p:nvGrpSpPr>
        <p:grpSpPr>
          <a:xfrm>
            <a:off x="17300" y="2639943"/>
            <a:ext cx="11987944" cy="3957043"/>
            <a:chOff x="167458" y="5360786"/>
            <a:chExt cx="23978663" cy="6977081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id="{D11F8749-1D53-442E-B7BF-818C503E3742}"/>
                </a:ext>
              </a:extLst>
            </p:cNvPr>
            <p:cNvSpPr/>
            <p:nvPr/>
          </p:nvSpPr>
          <p:spPr>
            <a:xfrm>
              <a:off x="169325" y="5575182"/>
              <a:ext cx="23976796" cy="67626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749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749" b="1" dirty="0">
                    <a:solidFill>
                      <a:srgbClr val="0999C8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Các bước giải </a:t>
                </a:r>
                <a:endParaRPr lang="en-US" sz="2749" b="1" dirty="0">
                  <a:solidFill>
                    <a:srgbClr val="0999C8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:a16="http://schemas.microsoft.com/office/drawing/2014/main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749">
                  <a:solidFill>
                    <a:prstClr val="white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23838B-511B-4B6E-B7E1-84A08B6A6389}"/>
              </a:ext>
            </a:extLst>
          </p:cNvPr>
          <p:cNvSpPr txBox="1"/>
          <p:nvPr/>
        </p:nvSpPr>
        <p:spPr>
          <a:xfrm>
            <a:off x="341807" y="3390029"/>
            <a:ext cx="12126164" cy="51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Xác định miền nghiệm của hệ BPT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(Thường là 1 miền đa giác).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DC3EC-9BFE-4A69-9B3F-C96300C6A37C}"/>
              </a:ext>
            </a:extLst>
          </p:cNvPr>
          <p:cNvSpPr txBox="1"/>
          <p:nvPr/>
        </p:nvSpPr>
        <p:spPr>
          <a:xfrm>
            <a:off x="264924" y="4121798"/>
            <a:ext cx="11529583" cy="93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Xác định tọa độ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(x; y)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các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đỉnh của miền đa giác trên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. T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ính giá trị của 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F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tại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các đỉnh đó.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7840B-1129-49A1-B2C3-316B7658CF00}"/>
              </a:ext>
            </a:extLst>
          </p:cNvPr>
          <p:cNvSpPr txBox="1"/>
          <p:nvPr/>
        </p:nvSpPr>
        <p:spPr>
          <a:xfrm>
            <a:off x="264027" y="5075045"/>
            <a:ext cx="10507917" cy="136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Kết luận:</a:t>
            </a:r>
          </a:p>
          <a:p>
            <a:pPr marL="887042" lvl="1" indent="-342831" defTabSz="1088421">
              <a:buFont typeface="Arial" panose="020B0604020202020204" pitchFamily="34" charset="0"/>
              <a:buChar char="•"/>
            </a:pP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GTLN của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F 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là số lớn nhất trong các giá trị tìm được. </a:t>
            </a:r>
          </a:p>
          <a:p>
            <a:pPr marL="887042" lvl="1" indent="-342831" defTabSz="1088421">
              <a:buFont typeface="Arial" panose="020B0604020202020204" pitchFamily="34" charset="0"/>
              <a:buChar char="•"/>
            </a:pP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GTNN của </a:t>
            </a:r>
            <a:r>
              <a:rPr lang="vi-VN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F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là số nhỏ nhất trong các giá trị tìm được. 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126415" y="817672"/>
            <a:ext cx="11601507" cy="514529"/>
            <a:chOff x="-306200" y="1872940"/>
            <a:chExt cx="19773128" cy="939990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NHẤT  HAI ẨN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1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154734" y="1676843"/>
            <a:ext cx="11970705" cy="51271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4">
            <a:extLst>
              <a:ext uri="{FF2B5EF4-FFF2-40B4-BE49-F238E27FC236}">
                <a16:creationId xmlns:a16="http://schemas.microsoft.com/office/drawing/2014/main" id="{59237B59-45D2-4490-B887-45CCCC65C96C}"/>
              </a:ext>
            </a:extLst>
          </p:cNvPr>
          <p:cNvGrpSpPr/>
          <p:nvPr/>
        </p:nvGrpSpPr>
        <p:grpSpPr>
          <a:xfrm>
            <a:off x="84028" y="70727"/>
            <a:ext cx="11987011" cy="1392247"/>
            <a:chOff x="1268078" y="3405486"/>
            <a:chExt cx="21841827" cy="3612593"/>
          </a:xfrm>
        </p:grpSpPr>
        <p:sp>
          <p:nvSpPr>
            <p:cNvPr id="4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64900"/>
              <a:chOff x="1311958" y="3405486"/>
              <a:chExt cx="3251532" cy="1064900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432184"/>
                <a:ext cx="2258288" cy="1038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en-US" sz="2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grpSp>
            <p:nvGrpSpPr>
              <p:cNvPr id="8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422525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76830" y="1507820"/>
            <a:ext cx="1840533" cy="400110"/>
            <a:chOff x="1224541" y="6256959"/>
            <a:chExt cx="3665427" cy="1671380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393639" y="6256959"/>
              <a:ext cx="2496329" cy="1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/>
              <p:nvPr/>
            </p:nvSpPr>
            <p:spPr>
              <a:xfrm>
                <a:off x="453599" y="81016"/>
                <a:ext cx="10862377" cy="1479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Tìm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GTLN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biểu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thức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với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(</a:t>
                </a:r>
                <a:r>
                  <a:rPr lang="en-US" sz="2000" b="1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x; y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)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SG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" y="81016"/>
                <a:ext cx="10862377" cy="1479764"/>
              </a:xfrm>
              <a:prstGeom prst="rect">
                <a:avLst/>
              </a:prstGeo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5B5AA3-3663-422E-9562-4B447E3FE975}"/>
                  </a:ext>
                </a:extLst>
              </p:cNvPr>
              <p:cNvSpPr/>
              <p:nvPr/>
            </p:nvSpPr>
            <p:spPr>
              <a:xfrm>
                <a:off x="116728" y="3058802"/>
                <a:ext cx="746843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Oxy,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các đường thẳng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=0(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Oy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5B5AA3-3663-422E-9562-4B447E3FE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8" y="3058802"/>
                <a:ext cx="7468437" cy="1200329"/>
              </a:xfrm>
              <a:prstGeom prst="rect">
                <a:avLst/>
              </a:prstGeom>
              <a:blipFill>
                <a:blip r:embed="rId3"/>
                <a:stretch>
                  <a:fillRect l="-1061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E0D291-0F01-43D0-8F04-36749EF939BD}"/>
                  </a:ext>
                </a:extLst>
              </p:cNvPr>
              <p:cNvSpPr/>
              <p:nvPr/>
            </p:nvSpPr>
            <p:spPr>
              <a:xfrm>
                <a:off x="154734" y="4139147"/>
                <a:ext cx="806396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ngũ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𝐴𝐵𝐶𝑂𝐸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4;3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   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2;4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E0D291-0F01-43D0-8F04-36749EF9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" y="4139147"/>
                <a:ext cx="8063963" cy="1569660"/>
              </a:xfrm>
              <a:prstGeom prst="rect">
                <a:avLst/>
              </a:prstGeom>
              <a:blipFill>
                <a:blip r:embed="rId4"/>
                <a:stretch>
                  <a:fillRect l="-227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/>
              <p:nvPr/>
            </p:nvSpPr>
            <p:spPr>
              <a:xfrm>
                <a:off x="1689891" y="1585404"/>
                <a:ext cx="9066966" cy="1738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0≤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−1≤0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−10≤0</m:t>
                              </m:r>
                            </m:e>
                          </m:mr>
                        </m: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≥0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−1≤0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−10≤0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91" y="1585404"/>
                <a:ext cx="9066966" cy="1738809"/>
              </a:xfrm>
              <a:prstGeom prst="rect">
                <a:avLst/>
              </a:prstGeom>
              <a:blipFill>
                <a:blip r:embed="rId5"/>
                <a:stretch>
                  <a:fillRect l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9AFCE1F-A7B0-481F-8012-19F2D4FDE5CB}"/>
                  </a:ext>
                </a:extLst>
              </p:cNvPr>
              <p:cNvSpPr/>
              <p:nvPr/>
            </p:nvSpPr>
            <p:spPr>
              <a:xfrm>
                <a:off x="154734" y="5573585"/>
                <a:ext cx="56172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4;3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2;4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9AFCE1F-A7B0-481F-8012-19F2D4FDE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" y="5573585"/>
                <a:ext cx="5617268" cy="830997"/>
              </a:xfrm>
              <a:prstGeom prst="rect">
                <a:avLst/>
              </a:prstGeom>
              <a:blipFill>
                <a:blip r:embed="rId6"/>
                <a:stretch>
                  <a:fillRect l="-141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FC1550-B9F2-4DF6-A8FC-F1A85E3A402D}"/>
                  </a:ext>
                </a:extLst>
              </p:cNvPr>
              <p:cNvSpPr/>
              <p:nvPr/>
            </p:nvSpPr>
            <p:spPr>
              <a:xfrm>
                <a:off x="176556" y="6372256"/>
                <a:ext cx="38159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1088421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Vậy max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.</a:t>
                </a:r>
                <a:endParaRPr lang="en-SG" sz="2400" b="1" dirty="0">
                  <a:solidFill>
                    <a:srgbClr val="FF0000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FC1550-B9F2-4DF6-A8FC-F1A85E3A4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6" y="6372256"/>
                <a:ext cx="3815982" cy="461665"/>
              </a:xfrm>
              <a:prstGeom prst="rect">
                <a:avLst/>
              </a:prstGeom>
              <a:blipFill>
                <a:blip r:embed="rId7"/>
                <a:stretch>
                  <a:fillRect l="-22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00" y="1928760"/>
            <a:ext cx="4834839" cy="44207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7" name="Rectangle 46">
            <a:hlinkClick r:id="rId9" action="ppaction://hlinkfile"/>
          </p:cNvPr>
          <p:cNvSpPr/>
          <p:nvPr/>
        </p:nvSpPr>
        <p:spPr>
          <a:xfrm>
            <a:off x="9562454" y="6404583"/>
            <a:ext cx="1563974" cy="32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id="{BE0F88A0-0C58-4952-A1DB-56F1CE49320B}"/>
              </a:ext>
            </a:extLst>
          </p:cNvPr>
          <p:cNvGrpSpPr/>
          <p:nvPr/>
        </p:nvGrpSpPr>
        <p:grpSpPr>
          <a:xfrm>
            <a:off x="203033" y="1320139"/>
            <a:ext cx="11785935" cy="5060848"/>
            <a:chOff x="1268078" y="3405486"/>
            <a:chExt cx="21841827" cy="9236535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id="{B541D79C-2899-42A6-8A84-310134111A9C}"/>
                </a:ext>
              </a:extLst>
            </p:cNvPr>
            <p:cNvSpPr/>
            <p:nvPr/>
          </p:nvSpPr>
          <p:spPr>
            <a:xfrm>
              <a:off x="1268078" y="3410062"/>
              <a:ext cx="21841827" cy="92319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/>
              <p:nvPr/>
            </p:nvSpPr>
            <p:spPr>
              <a:xfrm>
                <a:off x="960305" y="1516305"/>
                <a:ext cx="10613129" cy="161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05" y="1516305"/>
                <a:ext cx="10613129" cy="1618585"/>
              </a:xfrm>
              <a:prstGeom prst="rect">
                <a:avLst/>
              </a:prstGeom>
              <a:blipFill>
                <a:blip r:embed="rId2"/>
                <a:stretch>
                  <a:fillRect l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/>
              <p:nvPr/>
            </p:nvSpPr>
            <p:spPr>
              <a:xfrm>
                <a:off x="431569" y="2969841"/>
                <a:ext cx="11511327" cy="333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GTLN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GTNN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9" y="2969841"/>
                <a:ext cx="11511327" cy="3330335"/>
              </a:xfrm>
              <a:prstGeom prst="rect">
                <a:avLst/>
              </a:prstGeom>
              <a:blipFill>
                <a:blip r:embed="rId3"/>
                <a:stretch>
                  <a:fillRect l="-689" r="-583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12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11" y="3069000"/>
            <a:ext cx="11999663" cy="3851984"/>
            <a:chOff x="383483" y="6287979"/>
            <a:chExt cx="24002104" cy="7517160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7E1FF019-A7F0-4189-A7E0-3EE73337A210}"/>
                </a:ext>
              </a:extLst>
            </p:cNvPr>
            <p:cNvSpPr/>
            <p:nvPr/>
          </p:nvSpPr>
          <p:spPr>
            <a:xfrm>
              <a:off x="385274" y="6489386"/>
              <a:ext cx="24000313" cy="73157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01AE9843-7FFA-4934-8DCF-85FD41B494C1}"/>
                </a:ext>
              </a:extLst>
            </p:cNvPr>
            <p:cNvGrpSpPr/>
            <p:nvPr/>
          </p:nvGrpSpPr>
          <p:grpSpPr>
            <a:xfrm>
              <a:off x="383483" y="6287979"/>
              <a:ext cx="3247301" cy="794517"/>
              <a:chOff x="1224541" y="6283258"/>
              <a:chExt cx="3575762" cy="1316907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9460" y="5360053"/>
                <a:ext cx="114999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30" y="6305968"/>
                <a:ext cx="2503973" cy="129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vi-VN" sz="2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id="{59237B59-45D2-4490-B887-45CCCC65C96C}"/>
              </a:ext>
            </a:extLst>
          </p:cNvPr>
          <p:cNvGrpSpPr/>
          <p:nvPr/>
        </p:nvGrpSpPr>
        <p:grpSpPr>
          <a:xfrm>
            <a:off x="190250" y="1323835"/>
            <a:ext cx="12001441" cy="1751720"/>
            <a:chOff x="1268078" y="3405486"/>
            <a:chExt cx="16802158" cy="294863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1268079" y="3410062"/>
              <a:ext cx="16802157" cy="294406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2607756" cy="940513"/>
              <a:chOff x="1311958" y="3405486"/>
              <a:chExt cx="2607756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9497" y="2992971"/>
                <a:ext cx="793396" cy="184703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2" y="3527165"/>
                <a:ext cx="1542231" cy="75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422525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3DAE3A-405B-4473-B666-CFFECC6FA893}"/>
                  </a:ext>
                </a:extLst>
              </p:cNvPr>
              <p:cNvSpPr/>
              <p:nvPr/>
            </p:nvSpPr>
            <p:spPr>
              <a:xfrm>
                <a:off x="190249" y="3427238"/>
                <a:ext cx="6984185" cy="1753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iền nghiệm là miền tứ giác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𝐴𝐵𝐶𝑂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kể cả các cạnh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(0;3)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(2;0)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(phần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tô màu, tính cả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3DAE3A-405B-4473-B666-CFFECC6FA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9" y="3427238"/>
                <a:ext cx="6984185" cy="1753044"/>
              </a:xfrm>
              <a:prstGeom prst="rect">
                <a:avLst/>
              </a:prstGeom>
              <a:blipFill>
                <a:blip r:embed="rId3"/>
                <a:stretch>
                  <a:fillRect l="-1134" t="-2778" r="-873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471A18-693B-48F9-8285-D1038AC64477}"/>
                  </a:ext>
                </a:extLst>
              </p:cNvPr>
              <p:cNvSpPr/>
              <p:nvPr/>
            </p:nvSpPr>
            <p:spPr>
              <a:xfrm>
                <a:off x="2160494" y="1232781"/>
                <a:ext cx="8668870" cy="1810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Cần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tìm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bpt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và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GTNN – GTLN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biểu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thức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𝑭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trên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đó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471A18-693B-48F9-8285-D1038AC64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94" y="1232781"/>
                <a:ext cx="8668870" cy="1810624"/>
              </a:xfrm>
              <a:prstGeom prst="rect">
                <a:avLst/>
              </a:prstGeom>
              <a:blipFill>
                <a:blip r:embed="rId4"/>
                <a:stretch>
                  <a:fillRect l="-844" b="-5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3D62-8C42-47FE-8A23-320674017590}"/>
                  </a:ext>
                </a:extLst>
              </p:cNvPr>
              <p:cNvSpPr/>
              <p:nvPr/>
            </p:nvSpPr>
            <p:spPr>
              <a:xfrm>
                <a:off x="137361" y="5061784"/>
                <a:ext cx="7885741" cy="622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(0;3)=3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(2;0)=2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(0;0)=0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3D62-8C42-47FE-8A23-32067401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1" y="5061784"/>
                <a:ext cx="7885741" cy="622414"/>
              </a:xfrm>
              <a:prstGeom prst="rect">
                <a:avLst/>
              </a:prstGeom>
              <a:blipFill>
                <a:blip r:embed="rId5"/>
                <a:stretch>
                  <a:fillRect l="-108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1BCAE71-8CD4-44C7-807E-90269895CD4E}"/>
                  </a:ext>
                </a:extLst>
              </p:cNvPr>
              <p:cNvSpPr/>
              <p:nvPr/>
            </p:nvSpPr>
            <p:spPr>
              <a:xfrm>
                <a:off x="147957" y="5655920"/>
                <a:ext cx="7248689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Do đó,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Suy ra C, D đúng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1BCAE71-8CD4-44C7-807E-90269895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7" y="5655920"/>
                <a:ext cx="7248689" cy="613886"/>
              </a:xfrm>
              <a:prstGeom prst="rect">
                <a:avLst/>
              </a:prstGeom>
              <a:blipFill>
                <a:blip r:embed="rId6"/>
                <a:stretch>
                  <a:fillRect l="-109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2529E2-0A06-4492-9EE7-85017D5E4DCD}"/>
                  </a:ext>
                </a:extLst>
              </p:cNvPr>
              <p:cNvSpPr/>
              <p:nvPr/>
            </p:nvSpPr>
            <p:spPr>
              <a:xfrm>
                <a:off x="190250" y="6200359"/>
                <a:ext cx="6439779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Suy ra B sai. Vậy chọn B.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2529E2-0A06-4492-9EE7-85017D5E4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0" y="6200359"/>
                <a:ext cx="6439779" cy="613886"/>
              </a:xfrm>
              <a:prstGeom prst="rect">
                <a:avLst/>
              </a:prstGeom>
              <a:blipFill>
                <a:blip r:embed="rId7"/>
                <a:stretch>
                  <a:fillRect l="-1230" r="-123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76" y="3256206"/>
            <a:ext cx="3587124" cy="355803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9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id="{BE0F88A0-0C58-4952-A1DB-56F1CE49320B}"/>
              </a:ext>
            </a:extLst>
          </p:cNvPr>
          <p:cNvGrpSpPr/>
          <p:nvPr/>
        </p:nvGrpSpPr>
        <p:grpSpPr>
          <a:xfrm>
            <a:off x="203033" y="1320139"/>
            <a:ext cx="11785935" cy="5024847"/>
            <a:chOff x="1268078" y="3405486"/>
            <a:chExt cx="21841827" cy="9170831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id="{B541D79C-2899-42A6-8A84-310134111A9C}"/>
                </a:ext>
              </a:extLst>
            </p:cNvPr>
            <p:cNvSpPr/>
            <p:nvPr/>
          </p:nvSpPr>
          <p:spPr>
            <a:xfrm>
              <a:off x="1268078" y="3410062"/>
              <a:ext cx="21841827" cy="91662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/>
              <p:nvPr/>
            </p:nvSpPr>
            <p:spPr>
              <a:xfrm>
                <a:off x="840888" y="1388830"/>
                <a:ext cx="10849088" cy="161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88" y="1388830"/>
                <a:ext cx="10849088" cy="1618585"/>
              </a:xfrm>
              <a:prstGeom prst="rect">
                <a:avLst/>
              </a:prstGeom>
              <a:blipFill>
                <a:blip r:embed="rId2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/>
              <p:nvPr/>
            </p:nvSpPr>
            <p:spPr>
              <a:xfrm>
                <a:off x="350885" y="2808473"/>
                <a:ext cx="11638084" cy="333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GTLN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GTNN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5" y="2808473"/>
                <a:ext cx="11638084" cy="3330335"/>
              </a:xfrm>
              <a:prstGeom prst="rect">
                <a:avLst/>
              </a:prstGeom>
              <a:blipFill>
                <a:blip r:embed="rId3"/>
                <a:stretch>
                  <a:fillRect l="-681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3DD0A0BD-C647-4373-80B8-DC3473A37D22}"/>
              </a:ext>
            </a:extLst>
          </p:cNvPr>
          <p:cNvSpPr/>
          <p:nvPr/>
        </p:nvSpPr>
        <p:spPr>
          <a:xfrm>
            <a:off x="320834" y="4363456"/>
            <a:ext cx="475379" cy="387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5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46AE77-73E0-4510-99B1-7F9C80FA141E}"/>
              </a:ext>
            </a:extLst>
          </p:cNvPr>
          <p:cNvGrpSpPr/>
          <p:nvPr/>
        </p:nvGrpSpPr>
        <p:grpSpPr>
          <a:xfrm>
            <a:off x="0" y="1933323"/>
            <a:ext cx="11987944" cy="4750506"/>
            <a:chOff x="167458" y="5360786"/>
            <a:chExt cx="23978663" cy="8376119"/>
          </a:xfrm>
        </p:grpSpPr>
        <p:sp>
          <p:nvSpPr>
            <p:cNvPr id="10" name="Rounded Rectangle 52">
              <a:extLst>
                <a:ext uri="{FF2B5EF4-FFF2-40B4-BE49-F238E27FC236}">
                  <a16:creationId xmlns:a16="http://schemas.microsoft.com/office/drawing/2014/main" id="{D11F8749-1D53-442E-B7BF-818C503E3742}"/>
                </a:ext>
              </a:extLst>
            </p:cNvPr>
            <p:cNvSpPr/>
            <p:nvPr/>
          </p:nvSpPr>
          <p:spPr>
            <a:xfrm>
              <a:off x="632646" y="5575181"/>
              <a:ext cx="23513475" cy="81617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749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749" b="1" dirty="0">
                    <a:solidFill>
                      <a:srgbClr val="0999C8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Các bước giải </a:t>
                </a:r>
                <a:endParaRPr lang="en-US" sz="2749" b="1" dirty="0">
                  <a:solidFill>
                    <a:srgbClr val="0999C8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ound Diagonal Corner Rectangle 58">
                <a:extLst>
                  <a:ext uri="{FF2B5EF4-FFF2-40B4-BE49-F238E27FC236}">
                    <a16:creationId xmlns:a16="http://schemas.microsoft.com/office/drawing/2014/main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749">
                  <a:solidFill>
                    <a:prstClr val="white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923838B-511B-4B6E-B7E1-84A08B6A6389}"/>
              </a:ext>
            </a:extLst>
          </p:cNvPr>
          <p:cNvSpPr txBox="1"/>
          <p:nvPr/>
        </p:nvSpPr>
        <p:spPr>
          <a:xfrm>
            <a:off x="342273" y="2773090"/>
            <a:ext cx="11663437" cy="263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Từ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các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giả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thiết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của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bài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toán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kinh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tế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tối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ưu</a:t>
            </a:r>
            <a:r>
              <a:rPr lang="en-US" sz="2749" b="1" dirty="0">
                <a:latin typeface="Palatino Linotype" panose="02040502050505030304" pitchFamily="18" charset="0"/>
              </a:rPr>
              <a:t> ta </a:t>
            </a:r>
            <a:r>
              <a:rPr lang="en-US" sz="2749" b="1" dirty="0" err="1">
                <a:latin typeface="Palatino Linotype" panose="02040502050505030304" pitchFamily="18" charset="0"/>
              </a:rPr>
              <a:t>đưa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về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bài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toán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tìm</a:t>
            </a:r>
            <a:r>
              <a:rPr lang="en-US" sz="2749" b="1" dirty="0">
                <a:latin typeface="Palatino Linotype" panose="02040502050505030304" pitchFamily="18" charset="0"/>
              </a:rPr>
              <a:t> GTNN – GTLN. </a:t>
            </a:r>
            <a:r>
              <a:rPr lang="en-US" sz="2749" b="1" dirty="0" err="1">
                <a:latin typeface="Palatino Linotype" panose="02040502050505030304" pitchFamily="18" charset="0"/>
              </a:rPr>
              <a:t>Cụ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thể</a:t>
            </a:r>
            <a:r>
              <a:rPr lang="en-US" sz="2749" b="1" dirty="0">
                <a:latin typeface="Palatino Linotype" panose="02040502050505030304" pitchFamily="18" charset="0"/>
              </a:rPr>
              <a:t>:</a:t>
            </a:r>
          </a:p>
          <a:p>
            <a:pPr defTabSz="1088421"/>
            <a:r>
              <a:rPr lang="en-US" sz="2749" b="1" dirty="0">
                <a:latin typeface="Palatino Linotype" panose="02040502050505030304" pitchFamily="18" charset="0"/>
              </a:rPr>
              <a:t> + </a:t>
            </a:r>
            <a:r>
              <a:rPr lang="en-US" sz="2749" b="1" dirty="0" err="1">
                <a:latin typeface="Palatino Linotype" panose="02040502050505030304" pitchFamily="18" charset="0"/>
              </a:rPr>
              <a:t>Đặt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ẩn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phụ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latin typeface="Palatino Linotype" panose="02040502050505030304" pitchFamily="18" charset="0"/>
              </a:rPr>
              <a:t>x, y </a:t>
            </a:r>
            <a:r>
              <a:rPr lang="en-US" sz="2749" b="1" dirty="0" err="1">
                <a:latin typeface="Palatino Linotype" panose="02040502050505030304" pitchFamily="18" charset="0"/>
              </a:rPr>
              <a:t>cho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bài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toán</a:t>
            </a:r>
            <a:r>
              <a:rPr lang="en-US" sz="2749" b="1" dirty="0">
                <a:latin typeface="Palatino Linotype" panose="02040502050505030304" pitchFamily="18" charset="0"/>
              </a:rPr>
              <a:t>.</a:t>
            </a:r>
          </a:p>
          <a:p>
            <a:pPr defTabSz="1088421"/>
            <a:r>
              <a:rPr lang="en-US" sz="2749" b="1" dirty="0">
                <a:latin typeface="Palatino Linotype" panose="02040502050505030304" pitchFamily="18" charset="0"/>
              </a:rPr>
              <a:t> + </a:t>
            </a:r>
            <a:r>
              <a:rPr lang="en-US" sz="2749" b="1" dirty="0" err="1">
                <a:latin typeface="Palatino Linotype" panose="02040502050505030304" pitchFamily="18" charset="0"/>
              </a:rPr>
              <a:t>Tìm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các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điều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kiện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của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latin typeface="Palatino Linotype" panose="02040502050505030304" pitchFamily="18" charset="0"/>
              </a:rPr>
              <a:t>x, y.</a:t>
            </a:r>
          </a:p>
          <a:p>
            <a:pPr defTabSz="1088421"/>
            <a:r>
              <a:rPr lang="en-US" sz="2749" b="1" i="1" dirty="0">
                <a:latin typeface="Palatino Linotype" panose="02040502050505030304" pitchFamily="18" charset="0"/>
              </a:rPr>
              <a:t> + </a:t>
            </a:r>
            <a:r>
              <a:rPr lang="en-US" sz="2749" b="1" dirty="0" err="1">
                <a:latin typeface="Palatino Linotype" panose="02040502050505030304" pitchFamily="18" charset="0"/>
              </a:rPr>
              <a:t>Tìm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biểu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thức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latin typeface="Palatino Linotype" panose="02040502050505030304" pitchFamily="18" charset="0"/>
              </a:rPr>
              <a:t>T = F(x, y) </a:t>
            </a:r>
            <a:r>
              <a:rPr lang="en-US" sz="2749" b="1" dirty="0" err="1">
                <a:latin typeface="Palatino Linotype" panose="02040502050505030304" pitchFamily="18" charset="0"/>
              </a:rPr>
              <a:t>cần</a:t>
            </a:r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latin typeface="Palatino Linotype" panose="02040502050505030304" pitchFamily="18" charset="0"/>
              </a:rPr>
              <a:t>tìm</a:t>
            </a:r>
            <a:r>
              <a:rPr lang="en-US" sz="2749" b="1" dirty="0">
                <a:latin typeface="Palatino Linotype" panose="02040502050505030304" pitchFamily="18" charset="0"/>
              </a:rPr>
              <a:t> GTLN 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749" b="1" dirty="0">
                <a:latin typeface="Palatino Linotype" panose="02040502050505030304" pitchFamily="18" charset="0"/>
              </a:rPr>
              <a:t>GTNN.</a:t>
            </a:r>
            <a:br>
              <a:rPr lang="en-US" sz="2749" b="1" dirty="0">
                <a:latin typeface="Palatino Linotype" panose="02040502050505030304" pitchFamily="18" charset="0"/>
              </a:rPr>
            </a:br>
            <a:endParaRPr lang="vi-VN" sz="2749" b="1" dirty="0">
              <a:latin typeface="Palatino Linotype" panose="02040502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DC3EC-9BFE-4A69-9B3F-C96300C6A37C}"/>
              </a:ext>
            </a:extLst>
          </p:cNvPr>
          <p:cNvSpPr txBox="1"/>
          <p:nvPr/>
        </p:nvSpPr>
        <p:spPr>
          <a:xfrm>
            <a:off x="314104" y="5268800"/>
            <a:ext cx="11691606" cy="93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Sử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dụng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Dạng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4 (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đã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học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)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để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tìm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GTLN – GTNN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của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T = F(x, y)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với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các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điều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kiện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của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x, y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đã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biết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.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126416" y="804253"/>
            <a:ext cx="10903215" cy="514529"/>
            <a:chOff x="-306200" y="1872940"/>
            <a:chExt cx="18582988" cy="939990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6166" y="1872940"/>
              <a:ext cx="1681062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HAI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9F4DB7-7760-4C29-87C2-05DCE2AE5CE7}"/>
              </a:ext>
            </a:extLst>
          </p:cNvPr>
          <p:cNvGrpSpPr/>
          <p:nvPr/>
        </p:nvGrpSpPr>
        <p:grpSpPr>
          <a:xfrm>
            <a:off x="17766" y="1346979"/>
            <a:ext cx="11987944" cy="512510"/>
            <a:chOff x="455490" y="4478377"/>
            <a:chExt cx="23402600" cy="1025139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6"/>
              <a:ext cx="23402600" cy="93343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D8AF20-7804-4DE9-A9CA-D167F55142A8}"/>
                </a:ext>
              </a:extLst>
            </p:cNvPr>
            <p:cNvSpPr txBox="1"/>
            <p:nvPr/>
          </p:nvSpPr>
          <p:spPr>
            <a:xfrm>
              <a:off x="684703" y="4478377"/>
              <a:ext cx="22754526" cy="101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99" b="1" u="sng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699" b="1" u="sng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5.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kinh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tế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tối</a:t>
              </a:r>
              <a:r>
                <a:rPr lang="en-US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ưu</a:t>
              </a:r>
              <a:endParaRPr lang="en-US" sz="2699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192027" y="2432218"/>
            <a:ext cx="11770362" cy="442578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228027" y="2345164"/>
            <a:ext cx="1889715" cy="483944"/>
            <a:chOff x="1224541" y="6305967"/>
            <a:chExt cx="3568118" cy="1509911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25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25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A9F709-4D84-4AE8-989E-6B5B14C8BFD8}"/>
              </a:ext>
            </a:extLst>
          </p:cNvPr>
          <p:cNvGrpSpPr/>
          <p:nvPr/>
        </p:nvGrpSpPr>
        <p:grpSpPr>
          <a:xfrm>
            <a:off x="192028" y="45015"/>
            <a:ext cx="11807261" cy="2233036"/>
            <a:chOff x="383483" y="2656190"/>
            <a:chExt cx="26822988" cy="446658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44665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7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5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045475" y="3527166"/>
                <a:ext cx="2266926" cy="77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5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413523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/>
              <p:nvPr/>
            </p:nvSpPr>
            <p:spPr>
              <a:xfrm>
                <a:off x="-330183" y="2925532"/>
                <a:ext cx="61021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≤1,6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 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≤1,1.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183" y="2925532"/>
                <a:ext cx="6102185" cy="438582"/>
              </a:xfrm>
              <a:prstGeom prst="rect">
                <a:avLst/>
              </a:prstGeom>
              <a:blipFill>
                <a:blip r:embed="rId3"/>
                <a:stretch>
                  <a:fillRect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/>
              <p:nvPr/>
            </p:nvSpPr>
            <p:spPr>
              <a:xfrm>
                <a:off x="228027" y="3651138"/>
                <a:ext cx="1105194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 số protein có được là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số lipit có được là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+400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7" y="3651138"/>
                <a:ext cx="11051949" cy="438582"/>
              </a:xfrm>
              <a:prstGeom prst="rect">
                <a:avLst/>
              </a:prstGeom>
              <a:blipFill>
                <a:blip r:embed="rId4"/>
                <a:stretch>
                  <a:fillRect l="-717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/>
              <p:nvPr/>
            </p:nvSpPr>
            <p:spPr>
              <a:xfrm>
                <a:off x="228027" y="4039721"/>
                <a:ext cx="1214903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gia đình đó cần ít nhất 900 đơn vị protein mỗi ngày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≥900 ⇔8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≥9 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gia đình đó cần ít nhất 400 đơn vị lipit mỗi ngày nên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+400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≥400⇔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SG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7" y="4039721"/>
                <a:ext cx="12149030" cy="784830"/>
              </a:xfrm>
              <a:prstGeom prst="rect">
                <a:avLst/>
              </a:prstGeom>
              <a:blipFill>
                <a:blip r:embed="rId5"/>
                <a:stretch>
                  <a:fillRect l="-652" t="-5469" b="-16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/>
              <p:nvPr/>
            </p:nvSpPr>
            <p:spPr>
              <a:xfrm>
                <a:off x="318573" y="45593"/>
                <a:ext cx="11618748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ít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900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	    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kilogam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800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kilogam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nhiều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1,6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1,1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160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1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110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họ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ít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vẫn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bảo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2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3" y="45593"/>
                <a:ext cx="11618748" cy="2169825"/>
              </a:xfrm>
              <a:prstGeom prst="rect">
                <a:avLst/>
              </a:prstGeom>
              <a:blipFill>
                <a:blip r:embed="rId6"/>
                <a:stretch>
                  <a:fillRect l="-682" t="-1966" r="-3987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772D9D1-064D-429C-A84B-08FC67FC6F2B}"/>
                  </a:ext>
                </a:extLst>
              </p:cNvPr>
              <p:cNvSpPr/>
              <p:nvPr/>
            </p:nvSpPr>
            <p:spPr>
              <a:xfrm>
                <a:off x="2382589" y="2432218"/>
                <a:ext cx="9509384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772D9D1-064D-429C-A84B-08FC67FC6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89" y="2432218"/>
                <a:ext cx="9509384" cy="438582"/>
              </a:xfrm>
              <a:prstGeom prst="rect">
                <a:avLst/>
              </a:prstGeom>
              <a:blipFill>
                <a:blip r:embed="rId7"/>
                <a:stretch>
                  <a:fillRect l="-897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/>
              <p:nvPr/>
            </p:nvSpPr>
            <p:spPr>
              <a:xfrm>
                <a:off x="199964" y="4745794"/>
                <a:ext cx="5871316" cy="165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có hệ phương trình:</a:t>
                </a:r>
                <a14:m>
                  <m:oMath xmlns:m="http://schemas.openxmlformats.org/officeDocument/2006/math">
                    <m:r>
                      <a:rPr lang="en-US" sz="225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≤1,6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≤1,1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4" y="4745794"/>
                <a:ext cx="5871316" cy="1653081"/>
              </a:xfrm>
              <a:prstGeom prst="rect">
                <a:avLst/>
              </a:prstGeom>
              <a:blipFill>
                <a:blip r:embed="rId8"/>
                <a:stretch>
                  <a:fillRect l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/>
              <p:nvPr/>
            </p:nvSpPr>
            <p:spPr>
              <a:xfrm>
                <a:off x="296382" y="6327454"/>
                <a:ext cx="1105194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(I)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82" y="6327454"/>
                <a:ext cx="11051949" cy="438582"/>
              </a:xfrm>
              <a:prstGeom prst="rect">
                <a:avLst/>
              </a:prstGeom>
              <a:blipFill>
                <a:blip r:embed="rId9"/>
                <a:stretch>
                  <a:fillRect l="-772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A29C6C4-2E7B-4069-8386-BFB58501F300}"/>
                  </a:ext>
                </a:extLst>
              </p:cNvPr>
              <p:cNvSpPr/>
              <p:nvPr/>
            </p:nvSpPr>
            <p:spPr>
              <a:xfrm>
                <a:off x="257059" y="3245784"/>
                <a:ext cx="85319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 phí để mua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thịt bò 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thịt lợn 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+110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A29C6C4-2E7B-4069-8386-BFB58501F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9" y="3245784"/>
                <a:ext cx="8531960" cy="461665"/>
              </a:xfrm>
              <a:prstGeom prst="rect">
                <a:avLst/>
              </a:prstGeom>
              <a:blipFill>
                <a:blip r:embed="rId10"/>
                <a:stretch>
                  <a:fillRect l="-10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4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2" grpId="0"/>
      <p:bldP spid="76" grpId="0"/>
      <p:bldP spid="7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192027" y="1968061"/>
            <a:ext cx="11770362" cy="480892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228027" y="1881007"/>
            <a:ext cx="1889715" cy="483944"/>
            <a:chOff x="1224541" y="6305967"/>
            <a:chExt cx="3568118" cy="1509911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25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25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A9F709-4D84-4AE8-989E-6B5B14C8BFD8}"/>
              </a:ext>
            </a:extLst>
          </p:cNvPr>
          <p:cNvGrpSpPr/>
          <p:nvPr/>
        </p:nvGrpSpPr>
        <p:grpSpPr>
          <a:xfrm>
            <a:off x="192028" y="45016"/>
            <a:ext cx="11807261" cy="1832537"/>
            <a:chOff x="383483" y="2656190"/>
            <a:chExt cx="26822988" cy="366549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366549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8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5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266926" cy="77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5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413523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/>
              <p:nvPr/>
            </p:nvSpPr>
            <p:spPr>
              <a:xfrm>
                <a:off x="547711" y="198312"/>
                <a:ext cx="11790363" cy="165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≤1,6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≤1,1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=160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+110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2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11" y="198312"/>
                <a:ext cx="11790363" cy="1653081"/>
              </a:xfrm>
              <a:prstGeom prst="rect">
                <a:avLst/>
              </a:prstGeom>
              <a:blipFill>
                <a:blip r:embed="rId3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97812BB1-9732-4BC0-8B16-DD4D03700B4D}"/>
              </a:ext>
            </a:extLst>
          </p:cNvPr>
          <p:cNvSpPr/>
          <p:nvPr/>
        </p:nvSpPr>
        <p:spPr>
          <a:xfrm>
            <a:off x="281639" y="2403198"/>
            <a:ext cx="5934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Miền nghiệm của hệ trên là tứ giác 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ABCD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(kể cả biên).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A966A6-2DA2-47B2-BFA4-6720653A21D5}"/>
              </a:ext>
            </a:extLst>
          </p:cNvPr>
          <p:cNvSpPr/>
          <p:nvPr/>
        </p:nvSpPr>
        <p:spPr>
          <a:xfrm>
            <a:off x="278144" y="3321001"/>
            <a:ext cx="637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Biết 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đạt giá trị nhỏ nhất tại một trong các đỉnh của tứ giác 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53AE08-F1F5-46CF-94EC-D2C84F341DF8}"/>
              </a:ext>
            </a:extLst>
          </p:cNvPr>
          <p:cNvSpPr/>
          <p:nvPr/>
        </p:nvSpPr>
        <p:spPr>
          <a:xfrm>
            <a:off x="438486" y="4164915"/>
            <a:ext cx="6370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A(0,6; 0,7):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160.0,6+110.0,7=173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EA1A74-757A-4ED6-883D-E02C0070232E}"/>
                  </a:ext>
                </a:extLst>
              </p:cNvPr>
              <p:cNvSpPr/>
              <p:nvPr/>
            </p:nvSpPr>
            <p:spPr>
              <a:xfrm>
                <a:off x="404468" y="4699692"/>
                <a:ext cx="64806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B(1,6; 0,2):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=160.1,6+110.0,2=278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EA1A74-757A-4ED6-883D-E02C00702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8" y="4699692"/>
                <a:ext cx="6480685" cy="430887"/>
              </a:xfrm>
              <a:prstGeom prst="rect">
                <a:avLst/>
              </a:prstGeom>
              <a:blipFill>
                <a:blip r:embed="rId4"/>
                <a:stretch>
                  <a:fillRect l="-1223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E6AA2D-C276-49FC-8776-7F89860D2C00}"/>
                  </a:ext>
                </a:extLst>
              </p:cNvPr>
              <p:cNvSpPr/>
              <p:nvPr/>
            </p:nvSpPr>
            <p:spPr>
              <a:xfrm>
                <a:off x="395465" y="5166027"/>
                <a:ext cx="6780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(1,6; 1,1)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=160.1,6+110.1,1=377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(nghìn).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E6AA2D-C276-49FC-8776-7F89860D2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5" y="5166027"/>
                <a:ext cx="6780530" cy="430887"/>
              </a:xfrm>
              <a:prstGeom prst="rect">
                <a:avLst/>
              </a:prstGeom>
              <a:blipFill>
                <a:blip r:embed="rId5"/>
                <a:stretch>
                  <a:fillRect l="-116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/>
              <p:nvPr/>
            </p:nvSpPr>
            <p:spPr>
              <a:xfrm>
                <a:off x="387660" y="5573298"/>
                <a:ext cx="64967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D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(0,3; 1,1)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=160.0,3+110.1,1=169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(nghìn).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60" y="5573298"/>
                <a:ext cx="6496715" cy="430887"/>
              </a:xfrm>
              <a:prstGeom prst="rect">
                <a:avLst/>
              </a:prstGeom>
              <a:blipFill>
                <a:blip r:embed="rId6"/>
                <a:stretch>
                  <a:fillRect l="-122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/>
              <p:nvPr/>
            </p:nvSpPr>
            <p:spPr>
              <a:xfrm>
                <a:off x="290123" y="5980570"/>
                <a:ext cx="83879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fr-FR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  khi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=0,3;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23" y="5980570"/>
                <a:ext cx="8387961" cy="430887"/>
              </a:xfrm>
              <a:prstGeom prst="rect">
                <a:avLst/>
              </a:prstGeom>
              <a:blipFill>
                <a:blip r:embed="rId7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/>
              <p:nvPr/>
            </p:nvSpPr>
            <p:spPr>
              <a:xfrm>
                <a:off x="272590" y="6314673"/>
                <a:ext cx="83879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90" y="6314673"/>
                <a:ext cx="8387961" cy="430887"/>
              </a:xfrm>
              <a:prstGeom prst="rect">
                <a:avLst/>
              </a:prstGeom>
              <a:blipFill>
                <a:blip r:embed="rId8"/>
                <a:stretch>
                  <a:fillRect l="-945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14" y="2307419"/>
            <a:ext cx="5124920" cy="39824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4" grpId="0"/>
      <p:bldP spid="75" grpId="0"/>
      <p:bldP spid="77" grpId="0"/>
      <p:bldP spid="78" grpId="0"/>
      <p:bldP spid="81" grpId="0"/>
      <p:bldP spid="82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192956" y="2349005"/>
            <a:ext cx="11915016" cy="429695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192028" y="2277005"/>
            <a:ext cx="1948585" cy="51796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id="{AA456EE3-E719-4020-A9D7-2C994D97B262}"/>
              </a:ext>
            </a:extLst>
          </p:cNvPr>
          <p:cNvSpPr/>
          <p:nvPr/>
        </p:nvSpPr>
        <p:spPr>
          <a:xfrm>
            <a:off x="228027" y="84109"/>
            <a:ext cx="11843945" cy="220437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id="{FE240621-314B-4581-BF65-BDEA47C0BCE7}"/>
              </a:ext>
            </a:extLst>
          </p:cNvPr>
          <p:cNvGrpSpPr/>
          <p:nvPr/>
        </p:nvGrpSpPr>
        <p:grpSpPr>
          <a:xfrm>
            <a:off x="228027" y="81016"/>
            <a:ext cx="1763175" cy="635730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9</a:t>
              </a: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07326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/>
              <p:nvPr/>
            </p:nvSpPr>
            <p:spPr>
              <a:xfrm>
                <a:off x="2167958" y="2402950"/>
                <a:ext cx="93967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≤10;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≤9;</m:t>
                        </m:r>
                        <m:func>
                          <m:func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8" y="2402950"/>
                <a:ext cx="9396740" cy="430887"/>
              </a:xfrm>
              <a:prstGeom prst="rect">
                <a:avLst/>
              </a:prstGeom>
              <a:blipFill>
                <a:blip r:embed="rId3"/>
                <a:stretch>
                  <a:fillRect l="-844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/>
              <p:nvPr/>
            </p:nvSpPr>
            <p:spPr>
              <a:xfrm>
                <a:off x="2253335" y="2771244"/>
                <a:ext cx="75329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phí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35" y="2771244"/>
                <a:ext cx="7532921" cy="430887"/>
              </a:xfrm>
              <a:prstGeom prst="rect">
                <a:avLst/>
              </a:prstGeom>
              <a:blipFill>
                <a:blip r:embed="rId4"/>
                <a:stretch>
                  <a:fillRect l="-1053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/>
              <p:nvPr/>
            </p:nvSpPr>
            <p:spPr>
              <a:xfrm>
                <a:off x="503986" y="3196001"/>
                <a:ext cx="108359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vi-VN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6" y="3196001"/>
                <a:ext cx="10835950" cy="769441"/>
              </a:xfrm>
              <a:prstGeom prst="rect">
                <a:avLst/>
              </a:prstGeom>
              <a:blipFill>
                <a:blip r:embed="rId5"/>
                <a:stretch>
                  <a:fillRect l="-732" t="-4762" r="-225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F7FC52-B6E8-4FAE-A7C9-484605247FD7}"/>
                  </a:ext>
                </a:extLst>
              </p:cNvPr>
              <p:cNvSpPr/>
              <p:nvPr/>
            </p:nvSpPr>
            <p:spPr>
              <a:xfrm>
                <a:off x="257473" y="101927"/>
                <a:ext cx="1177757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Một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ty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TNHH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đợt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khuyến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mãi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sản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phẩm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ty)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phí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thấp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	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1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F7FC52-B6E8-4FAE-A7C9-48460524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3" y="101927"/>
                <a:ext cx="11777575" cy="2123658"/>
              </a:xfrm>
              <a:prstGeom prst="rect">
                <a:avLst/>
              </a:prstGeom>
              <a:blipFill>
                <a:blip r:embed="rId6"/>
                <a:stretch>
                  <a:fillRect t="-2011" r="-673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21FA78-13CD-45A6-974F-BF1E9182A49F}"/>
                  </a:ext>
                </a:extLst>
              </p:cNvPr>
              <p:cNvSpPr/>
              <p:nvPr/>
            </p:nvSpPr>
            <p:spPr>
              <a:xfrm>
                <a:off x="497873" y="3959935"/>
                <a:ext cx="111873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</a:p>
              <a:p>
                <a:pPr algn="ctr"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+1,5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21FA78-13CD-45A6-974F-BF1E9182A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3" y="3959935"/>
                <a:ext cx="11187311" cy="769441"/>
              </a:xfrm>
              <a:prstGeom prst="rect">
                <a:avLst/>
              </a:prstGeom>
              <a:blipFill>
                <a:blip r:embed="rId7"/>
                <a:stretch>
                  <a:fillRect l="-708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/>
              <p:nvPr/>
            </p:nvSpPr>
            <p:spPr>
              <a:xfrm>
                <a:off x="424056" y="4565985"/>
                <a:ext cx="11502203" cy="2126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≤9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≥140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0,6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+1,5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6" y="4565985"/>
                <a:ext cx="11502203" cy="2126480"/>
              </a:xfrm>
              <a:prstGeom prst="rect">
                <a:avLst/>
              </a:prstGeom>
              <a:blipFill>
                <a:blip r:embed="rId8"/>
                <a:stretch>
                  <a:fillRect l="-848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192956" y="2173878"/>
            <a:ext cx="11879016" cy="469500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ln w="28575">
                <a:solidFill>
                  <a:schemeClr val="tx1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192028" y="2124601"/>
            <a:ext cx="1948585" cy="51796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id="{AA456EE3-E719-4020-A9D7-2C994D97B262}"/>
              </a:ext>
            </a:extLst>
          </p:cNvPr>
          <p:cNvSpPr/>
          <p:nvPr/>
        </p:nvSpPr>
        <p:spPr>
          <a:xfrm>
            <a:off x="228027" y="84109"/>
            <a:ext cx="11843945" cy="198103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id="{FE240621-314B-4581-BF65-BDEA47C0BCE7}"/>
              </a:ext>
            </a:extLst>
          </p:cNvPr>
          <p:cNvGrpSpPr/>
          <p:nvPr/>
        </p:nvGrpSpPr>
        <p:grpSpPr>
          <a:xfrm>
            <a:off x="228027" y="81016"/>
            <a:ext cx="1763175" cy="635730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9</a:t>
              </a: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07326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/>
              <p:nvPr/>
            </p:nvSpPr>
            <p:spPr>
              <a:xfrm>
                <a:off x="2156288" y="-15654"/>
                <a:ext cx="11502203" cy="2126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≤9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≥140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0,6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+1,5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88" y="-15654"/>
                <a:ext cx="11502203" cy="2126480"/>
              </a:xfrm>
              <a:prstGeom prst="rect">
                <a:avLst/>
              </a:prstGeom>
              <a:blipFill>
                <a:blip r:embed="rId3"/>
                <a:stretch>
                  <a:fillRect l="-848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812BB1-9732-4BC0-8B16-DD4D03700B4D}"/>
                  </a:ext>
                </a:extLst>
              </p:cNvPr>
              <p:cNvSpPr/>
              <p:nvPr/>
            </p:nvSpPr>
            <p:spPr>
              <a:xfrm>
                <a:off x="297522" y="2789659"/>
                <a:ext cx="6198417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Biểu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kể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812BB1-9732-4BC0-8B16-DD4D03700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2" y="2789659"/>
                <a:ext cx="6198417" cy="1061829"/>
              </a:xfrm>
              <a:prstGeom prst="rect">
                <a:avLst/>
              </a:prstGeom>
              <a:blipFill>
                <a:blip r:embed="rId4"/>
                <a:stretch>
                  <a:fillRect l="-983" t="-402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A966A6-2DA2-47B2-BFA4-6720653A21D5}"/>
                  </a:ext>
                </a:extLst>
              </p:cNvPr>
              <p:cNvSpPr/>
              <p:nvPr/>
            </p:nvSpPr>
            <p:spPr>
              <a:xfrm>
                <a:off x="307494" y="3968186"/>
                <a:ext cx="600594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Biểu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A966A6-2DA2-47B2-BFA4-6720653A2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4" y="3968186"/>
                <a:ext cx="6005941" cy="738664"/>
              </a:xfrm>
              <a:prstGeom prst="rect">
                <a:avLst/>
              </a:prstGeom>
              <a:blipFill>
                <a:blip r:embed="rId5"/>
                <a:stretch>
                  <a:fillRect l="-1014" t="-4959" r="-203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/>
              <p:nvPr/>
            </p:nvSpPr>
            <p:spPr>
              <a:xfrm>
                <a:off x="214618" y="4805695"/>
                <a:ext cx="7609374" cy="89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10;2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10;9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;9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5;4</m:t>
                        </m:r>
                      </m:e>
                    </m:d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88421"/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)=46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)=67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)=37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)=32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8" y="4805695"/>
                <a:ext cx="7609374" cy="899157"/>
              </a:xfrm>
              <a:prstGeom prst="rect">
                <a:avLst/>
              </a:prstGeom>
              <a:blipFill>
                <a:blip r:embed="rId6"/>
                <a:stretch>
                  <a:fillRect l="-962" b="-1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/>
              <p:nvPr/>
            </p:nvSpPr>
            <p:spPr>
              <a:xfrm>
                <a:off x="235740" y="5637221"/>
                <a:ext cx="5939973" cy="1136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Khi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=32 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0" y="5637221"/>
                <a:ext cx="5939973" cy="1136337"/>
              </a:xfrm>
              <a:prstGeom prst="rect">
                <a:avLst/>
              </a:prstGeom>
              <a:blipFill>
                <a:blip r:embed="rId7"/>
                <a:stretch>
                  <a:fillRect l="-1027" r="-30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90" y="2324506"/>
            <a:ext cx="4770856" cy="44700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7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68946" y="762000"/>
            <a:ext cx="10903215" cy="514529"/>
            <a:chOff x="-306200" y="1872940"/>
            <a:chExt cx="18582988" cy="939990"/>
          </a:xfrm>
        </p:grpSpPr>
        <p:sp>
          <p:nvSpPr>
            <p:cNvPr id="3" name="Rounded Rectangle 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20027" y="1264249"/>
            <a:ext cx="11762319" cy="5369632"/>
            <a:chOff x="1076414" y="3174773"/>
            <a:chExt cx="23458206" cy="476767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" tIns="8999" rIns="17998" bIns="8999"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74773"/>
              <a:ext cx="4174027" cy="696581"/>
              <a:chOff x="166396" y="8780572"/>
              <a:chExt cx="4174027" cy="696581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884224"/>
                <a:ext cx="3955901" cy="59292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599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7" y="8958777"/>
                <a:ext cx="3408306" cy="43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599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Ghi nhớ</a:t>
                </a:r>
                <a:endPara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64094" y="3495091"/>
            <a:ext cx="10547950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(x</a:t>
            </a:r>
            <a:r>
              <a:rPr lang="en-US" sz="2599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;</a:t>
            </a:r>
            <a:r>
              <a:rPr lang="vi-VN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y</a:t>
            </a:r>
            <a:r>
              <a:rPr lang="en-US" sz="2599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r>
              <a:rPr lang="en-US" sz="2599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nó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chung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BPT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2599" b="1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FEE834-6986-443F-909F-CAF7596BB155}"/>
                  </a:ext>
                </a:extLst>
              </p:cNvPr>
              <p:cNvSpPr txBox="1"/>
              <p:nvPr/>
            </p:nvSpPr>
            <p:spPr>
              <a:xfrm>
                <a:off x="1064094" y="4543223"/>
                <a:ext cx="10547951" cy="129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V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ới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5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25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vi-VN" sz="2599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của h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ệ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M(x</a:t>
                </a:r>
                <a:r>
                  <a:rPr lang="en-US" sz="2599" b="1" i="1" baseline="-25000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vi-VN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599" b="1" i="1" baseline="-25000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tất cả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 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FEE834-6986-443F-909F-CAF7596BB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94" y="4543223"/>
                <a:ext cx="10547951" cy="1292277"/>
              </a:xfrm>
              <a:prstGeom prst="rect">
                <a:avLst/>
              </a:prstGeom>
              <a:blipFill>
                <a:blip r:embed="rId2"/>
                <a:stretch>
                  <a:fillRect l="-925" t="-4245" r="-104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1064094" y="2521194"/>
                <a:ext cx="10694107" cy="89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BPT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94" y="2521194"/>
                <a:ext cx="10694107" cy="892296"/>
              </a:xfrm>
              <a:prstGeom prst="rect">
                <a:avLst/>
              </a:prstGeom>
              <a:blipFill>
                <a:blip r:embed="rId3"/>
                <a:stretch>
                  <a:fillRect l="-912" t="-6849" r="-1026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99012D1-E48A-44AA-B9C5-35386C6B3FF5}"/>
              </a:ext>
            </a:extLst>
          </p:cNvPr>
          <p:cNvSpPr txBox="1"/>
          <p:nvPr/>
        </p:nvSpPr>
        <p:spPr>
          <a:xfrm>
            <a:off x="696025" y="2025006"/>
            <a:ext cx="9755955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2599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9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4" grpId="0"/>
      <p:bldP spid="6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4"/>
          <p:cNvGrpSpPr/>
          <p:nvPr/>
        </p:nvGrpSpPr>
        <p:grpSpPr>
          <a:xfrm>
            <a:off x="648685" y="682814"/>
            <a:ext cx="3480758" cy="480219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Rounded Rectangle 15">
            <a:extLst>
              <a:ext uri="{FF2B5EF4-FFF2-40B4-BE49-F238E27FC236}">
                <a16:creationId xmlns:a16="http://schemas.microsoft.com/office/drawing/2014/main" id="{1550B824-6D55-47A3-8468-8934F25226FF}"/>
              </a:ext>
            </a:extLst>
          </p:cNvPr>
          <p:cNvSpPr/>
          <p:nvPr/>
        </p:nvSpPr>
        <p:spPr>
          <a:xfrm>
            <a:off x="372025" y="1628209"/>
            <a:ext cx="11689345" cy="504473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366986-3434-4FBA-9E98-50563F096C6D}"/>
              </a:ext>
            </a:extLst>
          </p:cNvPr>
          <p:cNvGrpSpPr/>
          <p:nvPr/>
        </p:nvGrpSpPr>
        <p:grpSpPr>
          <a:xfrm>
            <a:off x="1902970" y="1152520"/>
            <a:ext cx="8881616" cy="693929"/>
            <a:chOff x="3675381" y="3914360"/>
            <a:chExt cx="17766443" cy="138810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07F238-6ABF-4204-A56F-8297C5CAFF8D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7" tIns="22848" rIns="45697" bIns="22848"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878BC5-445C-44A5-BEEA-B84129080989}"/>
                </a:ext>
              </a:extLst>
            </p:cNvPr>
            <p:cNvSpPr txBox="1"/>
            <p:nvPr/>
          </p:nvSpPr>
          <p:spPr>
            <a:xfrm>
              <a:off x="3675381" y="3914360"/>
              <a:ext cx="17766443" cy="861882"/>
            </a:xfrm>
            <a:prstGeom prst="rect">
              <a:avLst/>
            </a:prstGeom>
            <a:noFill/>
          </p:spPr>
          <p:txBody>
            <a:bodyPr wrap="none" lIns="45697" tIns="22848" rIns="45697" bIns="22848" rtlCol="0">
              <a:spAutoFit/>
            </a:bodyPr>
            <a:lstStyle/>
            <a:p>
              <a:pPr algn="ctr" defTabSz="1088421">
                <a:lnSpc>
                  <a:spcPts val="2998"/>
                </a:lnSpc>
                <a:spcBef>
                  <a:spcPts val="900"/>
                </a:spcBef>
              </a:pPr>
              <a:r>
                <a:rPr lang="en-US" sz="3000" b="1" dirty="0" err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30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4 :  BẤT PHƯƠNG TRÌNH BẬC NHẤT HAI ẨN</a:t>
              </a:r>
            </a:p>
          </p:txBody>
        </p: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id="{330947DE-AD59-48C2-95EC-4BA7D08C2EAE}"/>
              </a:ext>
            </a:extLst>
          </p:cNvPr>
          <p:cNvGrpSpPr/>
          <p:nvPr/>
        </p:nvGrpSpPr>
        <p:grpSpPr>
          <a:xfrm>
            <a:off x="335783" y="1774538"/>
            <a:ext cx="7537203" cy="499750"/>
            <a:chOff x="7459670" y="7086600"/>
            <a:chExt cx="9153441" cy="99979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7CF1CF-2A52-4A64-96BA-43962241B464}"/>
                </a:ext>
              </a:extLst>
            </p:cNvPr>
            <p:cNvSpPr/>
            <p:nvPr/>
          </p:nvSpPr>
          <p:spPr>
            <a:xfrm>
              <a:off x="9092456" y="7178187"/>
              <a:ext cx="7520655" cy="908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8421">
                <a:spcBef>
                  <a:spcPct val="0"/>
                </a:spcBef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</a:t>
              </a:r>
              <a:r>
                <a:rPr lang="vi-VN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NHẤT HAI ẨN</a:t>
              </a:r>
            </a:p>
          </p:txBody>
        </p:sp>
        <p:grpSp>
          <p:nvGrpSpPr>
            <p:cNvPr id="51" name="Group 26">
              <a:extLst>
                <a:ext uri="{FF2B5EF4-FFF2-40B4-BE49-F238E27FC236}">
                  <a16:creationId xmlns:a16="http://schemas.microsoft.com/office/drawing/2014/main" id="{7466F413-E1C1-4203-B717-2979BDE2267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45415"/>
              <a:chOff x="7459669" y="7543800"/>
              <a:chExt cx="1381118" cy="945415"/>
            </a:xfrm>
          </p:grpSpPr>
          <p:sp>
            <p:nvSpPr>
              <p:cNvPr id="52" name="Isosceles Triangle 44">
                <a:extLst>
                  <a:ext uri="{FF2B5EF4-FFF2-40B4-BE49-F238E27FC236}">
                    <a16:creationId xmlns:a16="http://schemas.microsoft.com/office/drawing/2014/main" id="{69AECBF3-141C-4291-8D5B-F480C569C4B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3" name="Group 28">
                <a:extLst>
                  <a:ext uri="{FF2B5EF4-FFF2-40B4-BE49-F238E27FC236}">
                    <a16:creationId xmlns:a16="http://schemas.microsoft.com/office/drawing/2014/main" id="{C6A12715-235F-4C61-8175-07EB4EE4044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54" name="Round Same Side Corner Rectangle 60">
                  <a:extLst>
                    <a:ext uri="{FF2B5EF4-FFF2-40B4-BE49-F238E27FC236}">
                      <a16:creationId xmlns:a16="http://schemas.microsoft.com/office/drawing/2014/main" id="{064BC73F-8312-4FAD-9C8C-EBD389877BC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9A9AAE9-93A6-4178-8262-E99DB3660A6B}"/>
                    </a:ext>
                  </a:extLst>
                </p:cNvPr>
                <p:cNvSpPr txBox="1"/>
                <p:nvPr/>
              </p:nvSpPr>
              <p:spPr>
                <a:xfrm>
                  <a:off x="7599385" y="7688759"/>
                  <a:ext cx="122636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421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 1</a:t>
                  </a:r>
                </a:p>
              </p:txBody>
            </p:sp>
          </p:grpSp>
        </p:grpSp>
      </p:grpSp>
      <p:grpSp>
        <p:nvGrpSpPr>
          <p:cNvPr id="56" name="Group 67">
            <a:extLst>
              <a:ext uri="{FF2B5EF4-FFF2-40B4-BE49-F238E27FC236}">
                <a16:creationId xmlns:a16="http://schemas.microsoft.com/office/drawing/2014/main" id="{064834EE-389C-4426-864B-BFC4245F483E}"/>
              </a:ext>
            </a:extLst>
          </p:cNvPr>
          <p:cNvGrpSpPr/>
          <p:nvPr/>
        </p:nvGrpSpPr>
        <p:grpSpPr>
          <a:xfrm>
            <a:off x="335782" y="3704069"/>
            <a:ext cx="8905572" cy="497786"/>
            <a:chOff x="7459668" y="8524495"/>
            <a:chExt cx="13084251" cy="99586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EC6C89-C00D-44BE-BF05-326CEE470CD4}"/>
                </a:ext>
              </a:extLst>
            </p:cNvPr>
            <p:cNvSpPr/>
            <p:nvPr/>
          </p:nvSpPr>
          <p:spPr>
            <a:xfrm>
              <a:off x="9469913" y="8612153"/>
              <a:ext cx="11074006" cy="90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421">
                <a:spcBef>
                  <a:spcPct val="0"/>
                </a:spcBef>
                <a:defRPr/>
              </a:pPr>
              <a:r>
                <a:rPr lang="en-US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BẤT PH</a:t>
              </a:r>
              <a:r>
                <a:rPr lang="vi-VN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NHẤT HAI ẨN</a:t>
              </a:r>
            </a:p>
          </p:txBody>
        </p:sp>
        <p:grpSp>
          <p:nvGrpSpPr>
            <p:cNvPr id="58" name="Group 32">
              <a:extLst>
                <a:ext uri="{FF2B5EF4-FFF2-40B4-BE49-F238E27FC236}">
                  <a16:creationId xmlns:a16="http://schemas.microsoft.com/office/drawing/2014/main" id="{8D2CF2D3-524C-48FC-BB8A-9DA55C9663EF}"/>
                </a:ext>
              </a:extLst>
            </p:cNvPr>
            <p:cNvGrpSpPr/>
            <p:nvPr/>
          </p:nvGrpSpPr>
          <p:grpSpPr>
            <a:xfrm>
              <a:off x="7459668" y="8524495"/>
              <a:ext cx="1682768" cy="945415"/>
              <a:chOff x="7459669" y="7543800"/>
              <a:chExt cx="1668876" cy="945415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699BEFA0-8B81-4E14-A9BF-7A7C1AEAE9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0" name="Group 41">
                <a:extLst>
                  <a:ext uri="{FF2B5EF4-FFF2-40B4-BE49-F238E27FC236}">
                    <a16:creationId xmlns:a16="http://schemas.microsoft.com/office/drawing/2014/main" id="{EB8D9B1F-1A8A-40A0-B5B7-2BDF88D5DDA4}"/>
                  </a:ext>
                </a:extLst>
              </p:cNvPr>
              <p:cNvGrpSpPr/>
              <p:nvPr/>
            </p:nvGrpSpPr>
            <p:grpSpPr>
              <a:xfrm>
                <a:off x="7469186" y="7685128"/>
                <a:ext cx="1659359" cy="804087"/>
                <a:chOff x="7469186" y="7685128"/>
                <a:chExt cx="1659359" cy="804087"/>
              </a:xfrm>
            </p:grpSpPr>
            <p:sp>
              <p:nvSpPr>
                <p:cNvPr id="62" name="Round Same Side Corner Rectangle 78">
                  <a:extLst>
                    <a:ext uri="{FF2B5EF4-FFF2-40B4-BE49-F238E27FC236}">
                      <a16:creationId xmlns:a16="http://schemas.microsoft.com/office/drawing/2014/main" id="{063BA2DB-D408-40AF-8FD9-7BA7C024BF6A}"/>
                    </a:ext>
                  </a:extLst>
                </p:cNvPr>
                <p:cNvSpPr/>
                <p:nvPr/>
              </p:nvSpPr>
              <p:spPr>
                <a:xfrm rot="5400000">
                  <a:off x="7933106" y="7221208"/>
                  <a:ext cx="731520" cy="1659359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A59FFC5-6F8A-4750-B469-0CB9C20444A6}"/>
                    </a:ext>
                  </a:extLst>
                </p:cNvPr>
                <p:cNvSpPr txBox="1"/>
                <p:nvPr/>
              </p:nvSpPr>
              <p:spPr>
                <a:xfrm>
                  <a:off x="7545481" y="7688759"/>
                  <a:ext cx="1334167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421"/>
                  <a:r>
                    <a:rPr lang="en-US" sz="20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</a:t>
                  </a:r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29291F-D8FA-4D80-8846-D0F43C720A73}"/>
              </a:ext>
            </a:extLst>
          </p:cNvPr>
          <p:cNvGrpSpPr/>
          <p:nvPr/>
        </p:nvGrpSpPr>
        <p:grpSpPr>
          <a:xfrm>
            <a:off x="947761" y="2372075"/>
            <a:ext cx="10332215" cy="1200329"/>
            <a:chOff x="644252" y="2766774"/>
            <a:chExt cx="10779764" cy="283978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374380-0847-43CD-B61E-6813B4CD454C}"/>
                </a:ext>
              </a:extLst>
            </p:cNvPr>
            <p:cNvSpPr txBox="1"/>
            <p:nvPr/>
          </p:nvSpPr>
          <p:spPr>
            <a:xfrm>
              <a:off x="2233346" y="2766774"/>
              <a:ext cx="9190670" cy="283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hay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BPT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1088421"/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89">
              <a:extLst>
                <a:ext uri="{FF2B5EF4-FFF2-40B4-BE49-F238E27FC236}">
                  <a16:creationId xmlns:a16="http://schemas.microsoft.com/office/drawing/2014/main" id="{09551876-DEB2-41E8-A55E-A4ECA7A6649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CD9CD88-3FFE-4374-B10B-21BC1B4BC40B}"/>
                </a:ext>
              </a:extLst>
            </p:cNvPr>
            <p:cNvSpPr txBox="1"/>
            <p:nvPr/>
          </p:nvSpPr>
          <p:spPr>
            <a:xfrm>
              <a:off x="644252" y="2795827"/>
              <a:ext cx="1239612" cy="1019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F67C9A-B2C4-4B9C-8EDA-0E457FAA0F78}"/>
              </a:ext>
            </a:extLst>
          </p:cNvPr>
          <p:cNvGrpSpPr/>
          <p:nvPr/>
        </p:nvGrpSpPr>
        <p:grpSpPr>
          <a:xfrm>
            <a:off x="930361" y="3200071"/>
            <a:ext cx="9557619" cy="486033"/>
            <a:chOff x="625542" y="2766777"/>
            <a:chExt cx="10272645" cy="86177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9E4805F-E0E5-401D-9FB7-BA9B8BA107E9}"/>
                </a:ext>
              </a:extLst>
            </p:cNvPr>
            <p:cNvSpPr txBox="1"/>
            <p:nvPr/>
          </p:nvSpPr>
          <p:spPr>
            <a:xfrm>
              <a:off x="2242995" y="2766777"/>
              <a:ext cx="8655192" cy="81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Dựa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vào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BPT</a:t>
              </a:r>
            </a:p>
          </p:txBody>
        </p:sp>
        <p:sp>
          <p:nvSpPr>
            <p:cNvPr id="75" name="Rounded Rectangle 93">
              <a:extLst>
                <a:ext uri="{FF2B5EF4-FFF2-40B4-BE49-F238E27FC236}">
                  <a16:creationId xmlns:a16="http://schemas.microsoft.com/office/drawing/2014/main" id="{E55895CD-5800-4B68-B965-32447C9A624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791C099-CA68-45D4-99DF-3980DFA6EFA1}"/>
                </a:ext>
              </a:extLst>
            </p:cNvPr>
            <p:cNvSpPr txBox="1"/>
            <p:nvPr/>
          </p:nvSpPr>
          <p:spPr>
            <a:xfrm>
              <a:off x="625542" y="2795825"/>
              <a:ext cx="1277034" cy="76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C2A2BFB-A89A-4BCD-814F-554F00CF9C28}"/>
              </a:ext>
            </a:extLst>
          </p:cNvPr>
          <p:cNvGrpSpPr/>
          <p:nvPr/>
        </p:nvGrpSpPr>
        <p:grpSpPr>
          <a:xfrm>
            <a:off x="901390" y="4280067"/>
            <a:ext cx="11290610" cy="461665"/>
            <a:chOff x="633431" y="2766774"/>
            <a:chExt cx="11779674" cy="109222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diễn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bpt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79" name="Rounded Rectangle 89">
              <a:extLst>
                <a:ext uri="{FF2B5EF4-FFF2-40B4-BE49-F238E27FC236}">
                  <a16:creationId xmlns:a16="http://schemas.microsoft.com/office/drawing/2014/main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392C0A-280A-48B2-B9CE-3357D5EBB3FA}"/>
                </a:ext>
              </a:extLst>
            </p:cNvPr>
            <p:cNvSpPr txBox="1"/>
            <p:nvPr/>
          </p:nvSpPr>
          <p:spPr>
            <a:xfrm>
              <a:off x="633431" y="2823876"/>
              <a:ext cx="1239612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B2021C0-04B8-49F5-B8FF-AFA0ACFD47AC}"/>
              </a:ext>
            </a:extLst>
          </p:cNvPr>
          <p:cNvGrpSpPr/>
          <p:nvPr/>
        </p:nvGrpSpPr>
        <p:grpSpPr>
          <a:xfrm>
            <a:off x="912024" y="5006511"/>
            <a:ext cx="10331952" cy="841096"/>
            <a:chOff x="644526" y="2742881"/>
            <a:chExt cx="10779490" cy="198990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9E15FBC-5402-4392-8C93-5972E816BAB6}"/>
                </a:ext>
              </a:extLst>
            </p:cNvPr>
            <p:cNvSpPr txBox="1"/>
            <p:nvPr/>
          </p:nvSpPr>
          <p:spPr>
            <a:xfrm>
              <a:off x="2233346" y="2766774"/>
              <a:ext cx="9190670" cy="1966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GTNN – GTLN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F(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x,y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bpt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4" name="Rounded Rectangle 89">
              <a:extLst>
                <a:ext uri="{FF2B5EF4-FFF2-40B4-BE49-F238E27FC236}">
                  <a16:creationId xmlns:a16="http://schemas.microsoft.com/office/drawing/2014/main" id="{99AE41D0-DA96-4306-A3DA-B425462F0552}"/>
                </a:ext>
              </a:extLst>
            </p:cNvPr>
            <p:cNvSpPr/>
            <p:nvPr/>
          </p:nvSpPr>
          <p:spPr>
            <a:xfrm>
              <a:off x="644526" y="2823876"/>
              <a:ext cx="1269206" cy="91890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F69E466-14D8-4CA7-B221-4CC5E25317C4}"/>
                </a:ext>
              </a:extLst>
            </p:cNvPr>
            <p:cNvSpPr txBox="1"/>
            <p:nvPr/>
          </p:nvSpPr>
          <p:spPr>
            <a:xfrm>
              <a:off x="711585" y="2742881"/>
              <a:ext cx="1239612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C2A2BFB-A89A-4BCD-814F-554F00CF9C28}"/>
              </a:ext>
            </a:extLst>
          </p:cNvPr>
          <p:cNvGrpSpPr/>
          <p:nvPr/>
        </p:nvGrpSpPr>
        <p:grpSpPr>
          <a:xfrm>
            <a:off x="892320" y="5915788"/>
            <a:ext cx="11290612" cy="461665"/>
            <a:chOff x="633429" y="2766774"/>
            <a:chExt cx="11779676" cy="109222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kinh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tế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tối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ưu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67" name="Rounded Rectangle 89">
              <a:extLst>
                <a:ext uri="{FF2B5EF4-FFF2-40B4-BE49-F238E27FC236}">
                  <a16:creationId xmlns:a16="http://schemas.microsoft.com/office/drawing/2014/main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3392C0A-280A-48B2-B9CE-3357D5EBB3FA}"/>
                </a:ext>
              </a:extLst>
            </p:cNvPr>
            <p:cNvSpPr txBox="1"/>
            <p:nvPr/>
          </p:nvSpPr>
          <p:spPr>
            <a:xfrm>
              <a:off x="633429" y="2823876"/>
              <a:ext cx="1239613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0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443" y="1505747"/>
            <a:ext cx="11515323" cy="5217782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65"/>
          <p:cNvGrpSpPr/>
          <p:nvPr/>
        </p:nvGrpSpPr>
        <p:grpSpPr>
          <a:xfrm>
            <a:off x="192027" y="1115904"/>
            <a:ext cx="1988957" cy="704678"/>
            <a:chOff x="166396" y="8780572"/>
            <a:chExt cx="4174028" cy="572234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84524" y="8884224"/>
              <a:ext cx="3955900" cy="36517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30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396" y="8780572"/>
              <a:ext cx="702538" cy="572234"/>
              <a:chOff x="-145995" y="8633545"/>
              <a:chExt cx="787401" cy="641358"/>
            </a:xfrm>
          </p:grpSpPr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-145995" y="8701813"/>
                <a:ext cx="787400" cy="573090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26049" y="8916456"/>
              <a:ext cx="3408305" cy="317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Ghi nhớ</a:t>
              </a:r>
              <a:endPara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3463" y="1913430"/>
            <a:ext cx="977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BPT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ẩn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2730" y="2808702"/>
                <a:ext cx="1047533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693" indent="-285693" algn="just" defTabSz="1088421">
                  <a:lnSpc>
                    <a:spcPct val="13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ước </a:t>
                </a:r>
                <a:r>
                  <a:rPr lang="en-US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):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 defTabSz="1088421">
                  <a:lnSpc>
                    <a:spcPct val="130000"/>
                  </a:lnSpc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):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;.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…;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30" y="2808702"/>
                <a:ext cx="10475334" cy="892552"/>
              </a:xfrm>
              <a:prstGeom prst="rect">
                <a:avLst/>
              </a:prstGeom>
              <a:blipFill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BFEE834-6986-443F-909F-CAF7596BB155}"/>
              </a:ext>
            </a:extLst>
          </p:cNvPr>
          <p:cNvSpPr txBox="1"/>
          <p:nvPr/>
        </p:nvSpPr>
        <p:spPr>
          <a:xfrm>
            <a:off x="834618" y="3622198"/>
            <a:ext cx="10481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Bước </a:t>
            </a:r>
            <a:r>
              <a:rPr lang="en-US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M(x</a:t>
            </a:r>
            <a:r>
              <a:rPr lang="en-US" sz="2000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;y</a:t>
            </a:r>
            <a:r>
              <a:rPr lang="en-US" sz="2000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nằm trên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tọa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 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từng BPT của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Từ đó xác định </a:t>
            </a:r>
            <a:r>
              <a:rPr lang="vi-VN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 nghiệm của từng BPT trong hệ.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Tô đậm (hoặc gạch chéo) những phần mặt phẳng không là miề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nghiệm của các BP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973898-2FA5-4DB8-9549-2E32BC34A5DF}"/>
              </a:ext>
            </a:extLst>
          </p:cNvPr>
          <p:cNvSpPr txBox="1"/>
          <p:nvPr/>
        </p:nvSpPr>
        <p:spPr>
          <a:xfrm>
            <a:off x="774719" y="4909492"/>
            <a:ext cx="10020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Bước </a:t>
            </a:r>
            <a:r>
              <a:rPr lang="en-US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Ta kết luận phần mặt phẳng không tô đậm ( hoặc không gạch chéo) là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8892045" y="1498647"/>
                <a:ext cx="2663988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…..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45" y="1498647"/>
                <a:ext cx="2663988" cy="147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4497" y="2354607"/>
                <a:ext cx="94920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(Có thể thay dấu  “ &gt; ” bằng các dấu “ &lt; ” , “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” hoặc “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”)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97" y="2354607"/>
                <a:ext cx="9492014" cy="400110"/>
              </a:xfrm>
              <a:prstGeom prst="rect">
                <a:avLst/>
              </a:prstGeom>
              <a:blipFill>
                <a:blip r:embed="rId4"/>
                <a:stretch>
                  <a:fillRect l="-64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"/>
          <p:cNvGrpSpPr/>
          <p:nvPr/>
        </p:nvGrpSpPr>
        <p:grpSpPr>
          <a:xfrm>
            <a:off x="268946" y="762000"/>
            <a:ext cx="10903215" cy="514529"/>
            <a:chOff x="-306200" y="1872940"/>
            <a:chExt cx="18582988" cy="939990"/>
          </a:xfrm>
        </p:grpSpPr>
        <p:sp>
          <p:nvSpPr>
            <p:cNvPr id="36" name="Rounded Rectangle 35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538F49C-30AE-4CDD-9242-50325D46F6A8}"/>
              </a:ext>
            </a:extLst>
          </p:cNvPr>
          <p:cNvSpPr txBox="1"/>
          <p:nvPr/>
        </p:nvSpPr>
        <p:spPr>
          <a:xfrm>
            <a:off x="743586" y="5748725"/>
            <a:ext cx="8914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200" b="1" u="sng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200" b="1" u="sng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200" b="1" u="sng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b="1" u="sng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2200" b="1" u="sng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2200" b="1" u="sng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8847" y="6196324"/>
            <a:ext cx="9121213" cy="439585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6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64" grpId="0"/>
      <p:bldP spid="69" grpId="0"/>
      <p:bldP spid="30" grpId="0"/>
      <p:bldP spid="6" grpId="0"/>
      <p:bldP spid="46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217" y="1640722"/>
            <a:ext cx="11881677" cy="5176374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628" y="1573550"/>
            <a:ext cx="1811493" cy="528724"/>
            <a:chOff x="338678" y="3147464"/>
            <a:chExt cx="3623406" cy="1057571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89265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28" y="405094"/>
            <a:ext cx="11755866" cy="1117473"/>
            <a:chOff x="959546" y="3546401"/>
            <a:chExt cx="21841827" cy="2553354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49"/>
              <a:ext cx="21841827" cy="22780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46401"/>
              <a:ext cx="3251531" cy="1133928"/>
              <a:chOff x="1311958" y="3405486"/>
              <a:chExt cx="3251531" cy="121296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0127" y="2872935"/>
                <a:ext cx="655911" cy="249081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72238" y="3527667"/>
                <a:ext cx="2046691" cy="109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4" y="3642226"/>
                  <a:ext cx="69250" cy="148162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6" y="3466684"/>
                  <a:ext cx="468646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0208181-BEB6-4F0D-BE00-17CC35DEA8BC}"/>
              </a:ext>
            </a:extLst>
          </p:cNvPr>
          <p:cNvSpPr/>
          <p:nvPr/>
        </p:nvSpPr>
        <p:spPr>
          <a:xfrm>
            <a:off x="1237406" y="779408"/>
            <a:ext cx="9030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BPT: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/>
              <p:nvPr/>
            </p:nvSpPr>
            <p:spPr>
              <a:xfrm>
                <a:off x="5792753" y="433198"/>
                <a:ext cx="2842526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15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53" y="433198"/>
                <a:ext cx="2842526" cy="11732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42705" y="2165940"/>
                <a:ext cx="69202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ba đường thẳng:</a:t>
                </a:r>
              </a:p>
              <a:p>
                <a:pPr algn="just"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qua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(1;1)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=−3 :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−3;0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5;0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(0;5)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SG" sz="2000" i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5" y="2165940"/>
                <a:ext cx="6920254" cy="1323439"/>
              </a:xfrm>
              <a:prstGeom prst="rect">
                <a:avLst/>
              </a:prstGeom>
              <a:blipFill>
                <a:blip r:embed="rId3"/>
                <a:stretch>
                  <a:fillRect l="-79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9588459" y="162135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72520" y="3383706"/>
                <a:ext cx="73375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(1;0)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" y="3383706"/>
                <a:ext cx="7337536" cy="400110"/>
              </a:xfrm>
              <a:prstGeom prst="rect">
                <a:avLst/>
              </a:prstGeom>
              <a:blipFill>
                <a:blip r:embed="rId4"/>
                <a:stretch>
                  <a:fillRect l="-74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336FBCC4-4251-4486-8616-441E8D481BEA}"/>
              </a:ext>
            </a:extLst>
          </p:cNvPr>
          <p:cNvSpPr/>
          <p:nvPr/>
        </p:nvSpPr>
        <p:spPr>
          <a:xfrm>
            <a:off x="72520" y="6416986"/>
            <a:ext cx="1171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Vậy miền nghiệm là phần không bị tô màu như hình vẽ, tính cả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Nt</a:t>
            </a:r>
            <a:r>
              <a:rPr lang="en-US" sz="2000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lang="vi-VN" sz="2000" i="1" baseline="-25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baseline="-25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9147955" y="180135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990615" y="1701008"/>
            <a:ext cx="4856538" cy="4017952"/>
            <a:chOff x="13982231" y="3379695"/>
            <a:chExt cx="9714201" cy="8036835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AB987851-7C8D-42A5-AF45-2BE6537D7B23}"/>
                </a:ext>
              </a:extLst>
            </p:cNvPr>
            <p:cNvSpPr/>
            <p:nvPr/>
          </p:nvSpPr>
          <p:spPr>
            <a:xfrm flipV="1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B76CAE-147A-48DD-8864-502BC4832097}"/>
                </a:ext>
              </a:extLst>
            </p:cNvPr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59996" y="3105002"/>
            <a:ext cx="4895977" cy="2529381"/>
            <a:chOff x="13920986" y="6302331"/>
            <a:chExt cx="9793088" cy="505934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9F513E-C5F8-4006-B706-AF1A2E384B99}"/>
                </a:ext>
              </a:extLst>
            </p:cNvPr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098AE8C8-26CF-4336-B070-358163BDC31A}"/>
                </a:ext>
              </a:extLst>
            </p:cNvPr>
            <p:cNvSpPr/>
            <p:nvPr/>
          </p:nvSpPr>
          <p:spPr>
            <a:xfrm rot="16200000">
              <a:off x="17204511" y="3378846"/>
              <a:ext cx="3586078" cy="9433048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71430" y="1676970"/>
            <a:ext cx="4931977" cy="4041990"/>
            <a:chOff x="13967948" y="3334981"/>
            <a:chExt cx="9865096" cy="8084916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CCB0E4B6-A241-492F-AEBC-657A0979B170}"/>
                </a:ext>
              </a:extLst>
            </p:cNvPr>
            <p:cNvSpPr/>
            <p:nvPr/>
          </p:nvSpPr>
          <p:spPr>
            <a:xfrm rot="16200000" flipV="1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97FC151-7DCF-45B6-87C9-C6C8AE46E8F3}"/>
                </a:ext>
              </a:extLst>
            </p:cNvPr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49A867-EAA7-4F44-BFA0-2811E5C5EEF6}"/>
                </a:ext>
              </a:extLst>
            </p:cNvPr>
            <p:cNvSpPr/>
            <p:nvPr/>
          </p:nvSpPr>
          <p:spPr>
            <a:xfrm>
              <a:off x="14068040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id="{805FE956-B698-4D3A-9914-A9413B33A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16059"/>
              </p:ext>
            </p:extLst>
          </p:nvPr>
        </p:nvGraphicFramePr>
        <p:xfrm>
          <a:off x="6999625" y="1694861"/>
          <a:ext cx="4827570" cy="398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57">
                  <a:extLst>
                    <a:ext uri="{9D8B030D-6E8A-4147-A177-3AD203B41FA5}">
                      <a16:colId xmlns:a16="http://schemas.microsoft.com/office/drawing/2014/main" val="277220878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3844087945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1433137976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3391203287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102430079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120287746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2662043025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2921598981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3015603369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val="2255273757"/>
                    </a:ext>
                  </a:extLst>
                </a:gridCol>
              </a:tblGrid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52760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62799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42094"/>
                  </a:ext>
                </a:extLst>
              </a:tr>
              <a:tr h="526835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861957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7337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342856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98626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470821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162507C0-0E72-4D74-94C5-027E68428E06}"/>
              </a:ext>
            </a:extLst>
          </p:cNvPr>
          <p:cNvSpPr txBox="1"/>
          <p:nvPr/>
        </p:nvSpPr>
        <p:spPr>
          <a:xfrm>
            <a:off x="10805062" y="2992259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902A4D-33C1-40BF-B319-22ED801F50DE}"/>
              </a:ext>
            </a:extLst>
          </p:cNvPr>
          <p:cNvSpPr txBox="1"/>
          <p:nvPr/>
        </p:nvSpPr>
        <p:spPr>
          <a:xfrm>
            <a:off x="11091157" y="1720024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BB2889-6F61-4396-B409-21BB17C90EF0}"/>
              </a:ext>
            </a:extLst>
          </p:cNvPr>
          <p:cNvCxnSpPr>
            <a:cxnSpLocks/>
          </p:cNvCxnSpPr>
          <p:nvPr/>
        </p:nvCxnSpPr>
        <p:spPr>
          <a:xfrm flipH="1">
            <a:off x="7993668" y="1701008"/>
            <a:ext cx="3839830" cy="39270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24DFEB-362F-4BF6-8A3B-BEE730928E64}"/>
              </a:ext>
            </a:extLst>
          </p:cNvPr>
          <p:cNvCxnSpPr>
            <a:cxnSpLocks/>
          </p:cNvCxnSpPr>
          <p:nvPr/>
        </p:nvCxnSpPr>
        <p:spPr>
          <a:xfrm flipV="1">
            <a:off x="8931167" y="1629008"/>
            <a:ext cx="0" cy="4067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07EE6C-7E89-4639-9E39-575E463838D3}"/>
              </a:ext>
            </a:extLst>
          </p:cNvPr>
          <p:cNvCxnSpPr>
            <a:cxnSpLocks/>
          </p:cNvCxnSpPr>
          <p:nvPr/>
        </p:nvCxnSpPr>
        <p:spPr>
          <a:xfrm flipH="1" flipV="1">
            <a:off x="8463169" y="1714713"/>
            <a:ext cx="3368356" cy="350114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97948FC-0CB6-452A-93A4-46030684E0B1}"/>
              </a:ext>
            </a:extLst>
          </p:cNvPr>
          <p:cNvSpPr txBox="1"/>
          <p:nvPr/>
        </p:nvSpPr>
        <p:spPr>
          <a:xfrm>
            <a:off x="11292716" y="4943633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5A1A6A-4678-4BE9-BFCE-FC7BEB98ECDC}"/>
              </a:ext>
            </a:extLst>
          </p:cNvPr>
          <p:cNvSpPr txBox="1"/>
          <p:nvPr/>
        </p:nvSpPr>
        <p:spPr>
          <a:xfrm>
            <a:off x="11595154" y="4292996"/>
            <a:ext cx="28882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0E1445-07EE-4AF5-8A40-7D8DDAF9B3A5}"/>
              </a:ext>
            </a:extLst>
          </p:cNvPr>
          <p:cNvSpPr txBox="1"/>
          <p:nvPr/>
        </p:nvSpPr>
        <p:spPr>
          <a:xfrm>
            <a:off x="8961935" y="4693126"/>
            <a:ext cx="28276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0A2CED-62B8-4017-B789-D7D3B2D83C2E}"/>
              </a:ext>
            </a:extLst>
          </p:cNvPr>
          <p:cNvSpPr txBox="1"/>
          <p:nvPr/>
        </p:nvSpPr>
        <p:spPr>
          <a:xfrm>
            <a:off x="8967167" y="1557009"/>
            <a:ext cx="27230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7011738" y="3127297"/>
            <a:ext cx="4923392" cy="1739088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2D17031-1C8D-432F-B44C-DC60A68F3898}"/>
              </a:ext>
            </a:extLst>
          </p:cNvPr>
          <p:cNvCxnSpPr>
            <a:cxnSpLocks/>
          </p:cNvCxnSpPr>
          <p:nvPr/>
        </p:nvCxnSpPr>
        <p:spPr>
          <a:xfrm>
            <a:off x="6979663" y="4699384"/>
            <a:ext cx="48674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57584" y="3695754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1−0&gt;0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4" y="3695754"/>
                <a:ext cx="6095295" cy="430887"/>
              </a:xfrm>
              <a:prstGeom prst="rect">
                <a:avLst/>
              </a:prstGeom>
              <a:blipFill>
                <a:blip r:embed="rId5"/>
                <a:stretch>
                  <a:fillRect l="-20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23977" y="4031483"/>
                <a:ext cx="6095295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(1) không tô đậm.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7" y="4031483"/>
                <a:ext cx="6095295" cy="707886"/>
              </a:xfrm>
              <a:prstGeom prst="rect">
                <a:avLst/>
              </a:prstGeom>
              <a:blipFill>
                <a:blip r:embed="rId6"/>
                <a:stretch>
                  <a:fillRect l="-100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91090" y="4629846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1−3.0≤−3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không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0" y="4629846"/>
                <a:ext cx="6095295" cy="430887"/>
              </a:xfrm>
              <a:prstGeom prst="rect">
                <a:avLst/>
              </a:prstGeom>
              <a:blipFill>
                <a:blip r:embed="rId7"/>
                <a:stretch>
                  <a:fillRect l="-130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0538" y="5012905"/>
                <a:ext cx="6095295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 không tô đậm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/>
                <a:endParaRPr lang="vi-VN" sz="2000" i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8" y="5012905"/>
                <a:ext cx="6095295" cy="1015663"/>
              </a:xfrm>
              <a:prstGeom prst="rect">
                <a:avLst/>
              </a:prstGeom>
              <a:blipFill>
                <a:blip r:embed="rId8"/>
                <a:stretch>
                  <a:fillRect l="-1000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80121" y="5631919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(3):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1+0&gt;5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không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1" y="5631919"/>
                <a:ext cx="6095295" cy="430887"/>
              </a:xfrm>
              <a:prstGeom prst="rect">
                <a:avLst/>
              </a:prstGeom>
              <a:blipFill>
                <a:blip r:embed="rId9"/>
                <a:stretch>
                  <a:fillRect l="-1300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49639" y="6024883"/>
                <a:ext cx="99811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 không tô đậm.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9" y="6024883"/>
                <a:ext cx="9981194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9388555" y="4380795"/>
            <a:ext cx="327205" cy="423193"/>
            <a:chOff x="18778666" y="8762606"/>
            <a:chExt cx="654486" cy="846484"/>
          </a:xfrm>
        </p:grpSpPr>
        <p:sp>
          <p:nvSpPr>
            <p:cNvPr id="75" name="Flowchart: Connector 7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10E1445-07EE-4AF5-8A40-7D8DDAF9B3A5}"/>
                </a:ext>
              </a:extLst>
            </p:cNvPr>
            <p:cNvSpPr txBox="1"/>
            <p:nvPr/>
          </p:nvSpPr>
          <p:spPr>
            <a:xfrm>
              <a:off x="18867548" y="8762606"/>
              <a:ext cx="565604" cy="84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1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945106" y="4652998"/>
            <a:ext cx="514869" cy="372043"/>
            <a:chOff x="18051062" y="9307066"/>
            <a:chExt cx="1029858" cy="744171"/>
          </a:xfrm>
        </p:grpSpPr>
        <p:sp>
          <p:nvSpPr>
            <p:cNvPr id="78" name="Flowchart: Connector 77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51062" y="9327880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1062" y="9327880"/>
                  <a:ext cx="1029858" cy="7233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7088257" y="4352787"/>
            <a:ext cx="514869" cy="387136"/>
            <a:chOff x="18082208" y="8669865"/>
            <a:chExt cx="1029858" cy="774361"/>
          </a:xfrm>
        </p:grpSpPr>
        <p:sp>
          <p:nvSpPr>
            <p:cNvPr id="81" name="Flowchart: Connector 80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82208" y="8669865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2208" y="8669865"/>
                  <a:ext cx="1029858" cy="7233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8510537" y="3815260"/>
            <a:ext cx="514869" cy="405266"/>
            <a:chOff x="18025677" y="8633600"/>
            <a:chExt cx="1029858" cy="810626"/>
          </a:xfrm>
        </p:grpSpPr>
        <p:sp>
          <p:nvSpPr>
            <p:cNvPr id="84" name="Flowchart: Connector 83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25677" y="8633600"/>
                  <a:ext cx="1029858" cy="723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5677" y="8633600"/>
                  <a:ext cx="1029858" cy="72335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358963" y="4144909"/>
            <a:ext cx="533546" cy="361637"/>
            <a:chOff x="18778666" y="9300118"/>
            <a:chExt cx="1067216" cy="723357"/>
          </a:xfrm>
        </p:grpSpPr>
        <p:sp>
          <p:nvSpPr>
            <p:cNvPr id="87" name="Flowchart: Connector 86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816024" y="9300118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6024" y="9300118"/>
                  <a:ext cx="1029858" cy="72335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8492048" y="2151074"/>
            <a:ext cx="514869" cy="361637"/>
            <a:chOff x="17939873" y="9304615"/>
            <a:chExt cx="1029858" cy="723356"/>
          </a:xfrm>
        </p:grpSpPr>
        <p:sp>
          <p:nvSpPr>
            <p:cNvPr id="90" name="Flowchart: Connector 89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7939873" y="9304615"/>
                  <a:ext cx="1029858" cy="723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9873" y="9304615"/>
                  <a:ext cx="1029858" cy="72335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10073613" y="3275108"/>
            <a:ext cx="871493" cy="442158"/>
            <a:chOff x="18509362" y="8955683"/>
            <a:chExt cx="1029858" cy="488543"/>
          </a:xfrm>
        </p:grpSpPr>
        <p:sp>
          <p:nvSpPr>
            <p:cNvPr id="93" name="Flowchart: Connector 92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509362" y="8955683"/>
                  <a:ext cx="1029858" cy="44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m:oMathPara>
                  </a14:m>
                  <a:endParaRPr lang="vi-VN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9362" y="8955683"/>
                  <a:ext cx="1029858" cy="4420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62507C0-0E72-4D74-94C5-027E68428E06}"/>
              </a:ext>
            </a:extLst>
          </p:cNvPr>
          <p:cNvSpPr txBox="1"/>
          <p:nvPr/>
        </p:nvSpPr>
        <p:spPr>
          <a:xfrm>
            <a:off x="11507981" y="2766198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15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7082724" y="3113275"/>
            <a:ext cx="4923392" cy="1739088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285"/>
          <p:cNvSpPr/>
          <p:nvPr/>
        </p:nvSpPr>
        <p:spPr>
          <a:xfrm>
            <a:off x="169628" y="57826"/>
            <a:ext cx="10775478" cy="430887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35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7" grpId="0"/>
      <p:bldP spid="58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127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129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grpSp>
            <p:nvGrpSpPr>
              <p:cNvPr id="131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23E00A0-DD0C-4455-ABF3-79EC303E90A5}"/>
              </a:ext>
            </a:extLst>
          </p:cNvPr>
          <p:cNvSpPr/>
          <p:nvPr/>
        </p:nvSpPr>
        <p:spPr>
          <a:xfrm>
            <a:off x="242734" y="1917007"/>
            <a:ext cx="692025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 algn="just" defTabSz="1088421">
              <a:buFont typeface="Wingdings" panose="05000000000000000000" pitchFamily="2" charset="2"/>
              <a:buChar char="Ø"/>
            </a:pP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 cùng hệ trục </a:t>
            </a:r>
            <a:r>
              <a:rPr lang="vi-VN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Oxy,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ẽ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3x + y = 6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x + y = 4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       x = 0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       y = 0</a:t>
            </a: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sz="2250" dirty="0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76806" y="3608999"/>
                <a:ext cx="8266361" cy="177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Kiểm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M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(1;</a:t>
                </a:r>
                <a:r>
                  <a:rPr lang="vi-VN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1)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thỏa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mãn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tất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cả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các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bất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phương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trình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hệ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vì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  <a:sym typeface="Wingdings 3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3+1≤6 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1+1≤4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1≥0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(t/m). </a:t>
                </a: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" y="3608999"/>
                <a:ext cx="8266361" cy="1777346"/>
              </a:xfrm>
              <a:prstGeom prst="rect">
                <a:avLst/>
              </a:prstGeom>
              <a:blipFill>
                <a:blip r:embed="rId4"/>
                <a:stretch>
                  <a:fillRect l="-885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Rectangle 158">
            <a:extLst>
              <a:ext uri="{FF2B5EF4-FFF2-40B4-BE49-F238E27FC236}">
                <a16:creationId xmlns:a16="http://schemas.microsoft.com/office/drawing/2014/main" id="{336FBCC4-4251-4486-8616-441E8D481BEA}"/>
              </a:ext>
            </a:extLst>
          </p:cNvPr>
          <p:cNvSpPr/>
          <p:nvPr/>
        </p:nvSpPr>
        <p:spPr>
          <a:xfrm>
            <a:off x="78690" y="6123120"/>
            <a:ext cx="112180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 defTabSz="1088421"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tô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đậm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trong</a:t>
            </a: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tứ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AICO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kể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4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cạnh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AI, IC, OC, OA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92028" y="684295"/>
            <a:ext cx="8808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p:graphicFrame>
        <p:nvGraphicFramePr>
          <p:cNvPr id="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9846"/>
              </p:ext>
            </p:extLst>
          </p:nvPr>
        </p:nvGraphicFramePr>
        <p:xfrm>
          <a:off x="8621359" y="226580"/>
          <a:ext cx="1188831" cy="132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5" imgW="2044440" imgH="2286000" progId="Equation.DSMT4">
                  <p:embed/>
                </p:oleObj>
              </mc:Choice>
              <mc:Fallback>
                <p:oleObj name="Equation" r:id="rId5" imgW="2044440" imgH="2286000" progId="Equation.DSMT4">
                  <p:embed/>
                  <p:pic>
                    <p:nvPicPr>
                      <p:cNvPr id="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359" y="226580"/>
                        <a:ext cx="1188831" cy="1329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 162"/>
          <p:cNvSpPr/>
          <p:nvPr/>
        </p:nvSpPr>
        <p:spPr>
          <a:xfrm>
            <a:off x="431621" y="5264991"/>
            <a:ext cx="947692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Ta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tô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đậm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nửa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mặt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phẳng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bờ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không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chứa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điểm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M.</a:t>
            </a:r>
            <a:endParaRPr lang="en-US" sz="2250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092614" y="2043906"/>
            <a:ext cx="1428585" cy="32190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9034424" y="2060324"/>
            <a:ext cx="2873496" cy="2779164"/>
          </a:xfrm>
          <a:custGeom>
            <a:avLst/>
            <a:gdLst>
              <a:gd name="connsiteX0" fmla="*/ 5733143 w 5747657"/>
              <a:gd name="connsiteY0" fmla="*/ 5558972 h 5558972"/>
              <a:gd name="connsiteX1" fmla="*/ 5747657 w 5747657"/>
              <a:gd name="connsiteY1" fmla="*/ 0 h 5558972"/>
              <a:gd name="connsiteX2" fmla="*/ 0 w 5747657"/>
              <a:gd name="connsiteY2" fmla="*/ 14515 h 555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7657" h="5558972">
                <a:moveTo>
                  <a:pt x="5733143" y="5558972"/>
                </a:moveTo>
                <a:lnTo>
                  <a:pt x="5747657" y="0"/>
                </a:lnTo>
                <a:lnTo>
                  <a:pt x="0" y="14515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9693003" y="2071192"/>
            <a:ext cx="2220429" cy="3236311"/>
          </a:xfrm>
          <a:custGeom>
            <a:avLst/>
            <a:gdLst>
              <a:gd name="connsiteX0" fmla="*/ 2235200 w 4441371"/>
              <a:gd name="connsiteY0" fmla="*/ 6444343 h 6473371"/>
              <a:gd name="connsiteX1" fmla="*/ 4441371 w 4441371"/>
              <a:gd name="connsiteY1" fmla="*/ 6473371 h 6473371"/>
              <a:gd name="connsiteX2" fmla="*/ 4441371 w 4441371"/>
              <a:gd name="connsiteY2" fmla="*/ 0 h 6473371"/>
              <a:gd name="connsiteX3" fmla="*/ 0 w 4441371"/>
              <a:gd name="connsiteY3" fmla="*/ 0 h 64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1" h="6473371">
                <a:moveTo>
                  <a:pt x="2235200" y="6444343"/>
                </a:moveTo>
                <a:lnTo>
                  <a:pt x="4441371" y="6473371"/>
                </a:lnTo>
                <a:lnTo>
                  <a:pt x="4441371" y="0"/>
                </a:lnTo>
                <a:lnTo>
                  <a:pt x="0" y="0"/>
                </a:lnTo>
              </a:path>
            </a:pathLst>
          </a:custGeom>
          <a:solidFill>
            <a:srgbClr val="FF4747">
              <a:alpha val="32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ln w="3175">
                <a:solidFill>
                  <a:schemeClr val="tx1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8078130" y="4348689"/>
            <a:ext cx="3832934" cy="903604"/>
            <a:chOff x="15649178" y="10668000"/>
            <a:chExt cx="7666756" cy="1807418"/>
          </a:xfrm>
        </p:grpSpPr>
        <p:sp>
          <p:nvSpPr>
            <p:cNvPr id="168" name="Rectangle 167"/>
            <p:cNvSpPr/>
            <p:nvPr/>
          </p:nvSpPr>
          <p:spPr>
            <a:xfrm>
              <a:off x="15649178" y="10675218"/>
              <a:ext cx="7632848" cy="1800200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0435614" y="10668000"/>
              <a:ext cx="2880320" cy="1803226"/>
            </a:xfrm>
            <a:prstGeom prst="rect">
              <a:avLst/>
            </a:prstGeom>
            <a:solidFill>
              <a:srgbClr val="FDA1C2">
                <a:alpha val="76000"/>
              </a:srgbClr>
            </a:solidFill>
            <a:ln>
              <a:solidFill>
                <a:srgbClr val="FDA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078130" y="1887429"/>
            <a:ext cx="3868607" cy="3377562"/>
            <a:chOff x="15615925" y="5766294"/>
            <a:chExt cx="7738109" cy="6755907"/>
          </a:xfrm>
        </p:grpSpPr>
        <p:grpSp>
          <p:nvGrpSpPr>
            <p:cNvPr id="171" name="Group 60"/>
            <p:cNvGrpSpPr/>
            <p:nvPr/>
          </p:nvGrpSpPr>
          <p:grpSpPr>
            <a:xfrm>
              <a:off x="15615925" y="6029441"/>
              <a:ext cx="7738109" cy="6492240"/>
              <a:chOff x="4937957" y="5868721"/>
              <a:chExt cx="7738109" cy="6492240"/>
            </a:xfrm>
          </p:grpSpPr>
          <p:grpSp>
            <p:nvGrpSpPr>
              <p:cNvPr id="188" name="Group 25"/>
              <p:cNvGrpSpPr/>
              <p:nvPr/>
            </p:nvGrpSpPr>
            <p:grpSpPr>
              <a:xfrm>
                <a:off x="4937957" y="5920362"/>
                <a:ext cx="7738109" cy="6440453"/>
                <a:chOff x="5896036" y="5992370"/>
                <a:chExt cx="7729859" cy="6440453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5896036" y="5992370"/>
                  <a:ext cx="76727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953125" y="6852709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5953125" y="7782728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5953125" y="8712747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5953125" y="9642766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32"/>
                <p:cNvCxnSpPr/>
                <p:nvPr/>
              </p:nvCxnSpPr>
              <p:spPr>
                <a:xfrm>
                  <a:off x="5953125" y="10572785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5953125" y="11502804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5953125" y="12432823"/>
                  <a:ext cx="76727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flipV="1">
                <a:off x="4978397" y="5868721"/>
                <a:ext cx="0" cy="64922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5933879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6889361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7844843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8800325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V="1">
                <a:off x="9755807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10711289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1666771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12622253" y="5868721"/>
                <a:ext cx="0" cy="64922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Arrow Connector 171"/>
            <p:cNvCxnSpPr/>
            <p:nvPr/>
          </p:nvCxnSpPr>
          <p:spPr>
            <a:xfrm flipV="1">
              <a:off x="18531118" y="6057902"/>
              <a:ext cx="0" cy="64642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15691496" y="10673556"/>
              <a:ext cx="756194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0423153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1386086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2324525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6601360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7564293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9464625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8268639" y="9739114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8268639" y="7876721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8268639" y="6947806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8268639" y="11596913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8268639" y="8783960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22683776" y="9840700"/>
              <a:ext cx="581005" cy="9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x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812445" y="5766294"/>
              <a:ext cx="734199" cy="9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00" b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y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7721601" y="10616368"/>
              <a:ext cx="576065" cy="86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  <a:sym typeface="Wingdings 3"/>
                </a:rPr>
                <a:t>O</a:t>
              </a:r>
              <a:endParaRPr lang="en-US" sz="2200" i="1" dirty="0">
                <a:solidFill>
                  <a:prstClr val="black"/>
                </a:solidFill>
                <a:latin typeface="Euclid" panose="02020503060505020303" pitchFamily="18" charset="0"/>
              </a:endParaRPr>
            </a:p>
          </p:txBody>
        </p:sp>
      </p:grpSp>
      <p:cxnSp>
        <p:nvCxnSpPr>
          <p:cNvPr id="206" name="Straight Connector 205"/>
          <p:cNvCxnSpPr/>
          <p:nvPr/>
        </p:nvCxnSpPr>
        <p:spPr>
          <a:xfrm>
            <a:off x="9032755" y="2054607"/>
            <a:ext cx="2879075" cy="27575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9683695" y="2043906"/>
            <a:ext cx="1090760" cy="3214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8114130" y="4352297"/>
            <a:ext cx="3780534" cy="0"/>
          </a:xfrm>
          <a:prstGeom prst="straightConnector1">
            <a:avLst/>
          </a:prstGeom>
          <a:ln w="28575">
            <a:solidFill>
              <a:srgbClr val="FDA1C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9518123" y="2048308"/>
            <a:ext cx="0" cy="32317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9621994" y="3018340"/>
            <a:ext cx="457147" cy="1092607"/>
            <a:chOff x="20577610" y="5062721"/>
            <a:chExt cx="914400" cy="2098808"/>
          </a:xfrm>
        </p:grpSpPr>
        <p:sp>
          <p:nvSpPr>
            <p:cNvPr id="211" name="TextBox 210"/>
            <p:cNvSpPr txBox="1"/>
            <p:nvPr/>
          </p:nvSpPr>
          <p:spPr>
            <a:xfrm>
              <a:off x="20954046" y="5062721"/>
              <a:ext cx="533400" cy="20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0577610" y="5912529"/>
              <a:ext cx="914400" cy="82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9835773" y="2106021"/>
            <a:ext cx="683997" cy="1154034"/>
            <a:chOff x="20678277" y="4970289"/>
            <a:chExt cx="1368152" cy="2308334"/>
          </a:xfrm>
        </p:grpSpPr>
        <p:sp>
          <p:nvSpPr>
            <p:cNvPr id="214" name="TextBox 213"/>
            <p:cNvSpPr txBox="1"/>
            <p:nvPr/>
          </p:nvSpPr>
          <p:spPr>
            <a:xfrm>
              <a:off x="20678277" y="4970289"/>
              <a:ext cx="533400" cy="230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1132029" y="5912530"/>
              <a:ext cx="914400" cy="86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22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10300335" y="3486248"/>
            <a:ext cx="557524" cy="1154034"/>
            <a:chOff x="20954046" y="5062721"/>
            <a:chExt cx="1115177" cy="2308335"/>
          </a:xfrm>
        </p:grpSpPr>
        <p:sp>
          <p:nvSpPr>
            <p:cNvPr id="217" name="TextBox 216"/>
            <p:cNvSpPr txBox="1"/>
            <p:nvPr/>
          </p:nvSpPr>
          <p:spPr>
            <a:xfrm>
              <a:off x="20954046" y="5062721"/>
              <a:ext cx="533400" cy="230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1154823" y="6012147"/>
              <a:ext cx="914400" cy="86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9331719" y="3502601"/>
            <a:ext cx="2666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6899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9889159" y="2084308"/>
            <a:ext cx="611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en-US" sz="2000" b="1" baseline="-25000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Euclid" panose="02020503060505020303" pitchFamily="18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510128" y="208430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en-US" sz="2000" b="1" baseline="-25000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Euclid" panose="02020503060505020303" pitchFamily="18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942126" y="4892295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vi-VN" sz="2000" b="1" baseline="-25000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F79646">
                  <a:lumMod val="75000"/>
                </a:srgbClr>
              </a:solidFill>
              <a:latin typeface="Euclid" panose="02020503060505020303" pitchFamily="18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037834" y="4352296"/>
            <a:ext cx="679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0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vi-VN" sz="20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prstClr val="black"/>
              </a:solidFill>
              <a:latin typeface="Euclid" panose="02020503060505020303" pitchFamily="18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9078048" y="1621487"/>
            <a:ext cx="518061" cy="1298744"/>
            <a:chOff x="21254005" y="4419390"/>
            <a:chExt cx="1036242" cy="2597789"/>
          </a:xfrm>
        </p:grpSpPr>
        <p:sp>
          <p:nvSpPr>
            <p:cNvPr id="225" name="TextBox 224"/>
            <p:cNvSpPr txBox="1"/>
            <p:nvPr/>
          </p:nvSpPr>
          <p:spPr>
            <a:xfrm>
              <a:off x="21756847" y="4419390"/>
              <a:ext cx="533400" cy="230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54005" y="6032179"/>
              <a:ext cx="914400" cy="98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00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sp>
        <p:nvSpPr>
          <p:cNvPr id="227" name="Rectangle 226"/>
          <p:cNvSpPr/>
          <p:nvPr/>
        </p:nvSpPr>
        <p:spPr>
          <a:xfrm>
            <a:off x="397862" y="5696989"/>
            <a:ext cx="1325810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250" i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Có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)=I(1; 3);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)=A(0; 4),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)=C(2; 0),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)=O(0; 0).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9689194" y="2042051"/>
            <a:ext cx="1090760" cy="3214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57808" y="2088558"/>
            <a:ext cx="2879075" cy="275757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037834" y="4348018"/>
            <a:ext cx="3780534" cy="0"/>
          </a:xfrm>
          <a:prstGeom prst="straightConnector1">
            <a:avLst/>
          </a:prstGeom>
          <a:ln w="28575">
            <a:solidFill>
              <a:srgbClr val="FDA1C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9518123" y="2054607"/>
            <a:ext cx="0" cy="32317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3" grpId="0"/>
      <p:bldP spid="164" grpId="0" animBg="1"/>
      <p:bldP spid="165" grpId="0" animBg="1"/>
      <p:bldP spid="166" grpId="0" animBg="1"/>
      <p:bldP spid="219" grpId="0"/>
      <p:bldP spid="220" grpId="0"/>
      <p:bldP spid="221" grpId="0"/>
      <p:bldP spid="222" grpId="0"/>
      <p:bldP spid="223" grpId="0"/>
      <p:bldP spid="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264027" y="1909721"/>
                <a:ext cx="6920254" cy="1529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1:</a:t>
                </a:r>
              </a:p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hai đường thẳng:</a:t>
                </a:r>
              </a:p>
              <a:p>
                <a:pPr algn="just"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:2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1:  qua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,0), </m:t>
                    </m:r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:4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 :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SG" sz="1900" i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27" y="1909721"/>
                <a:ext cx="6920254" cy="1529714"/>
              </a:xfrm>
              <a:prstGeom prst="rect">
                <a:avLst/>
              </a:prstGeom>
              <a:blipFill>
                <a:blip r:embed="rId3"/>
                <a:stretch>
                  <a:fillRect l="-792" t="-1992" b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270457" y="3321001"/>
                <a:ext cx="733753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7" y="3321001"/>
                <a:ext cx="7337536" cy="384721"/>
              </a:xfrm>
              <a:prstGeom prst="rect">
                <a:avLst/>
              </a:prstGeom>
              <a:blipFill>
                <a:blip r:embed="rId4"/>
                <a:stretch>
                  <a:fillRect l="-581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275613" y="5408991"/>
                <a:ext cx="83763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 miền nghiệm của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 bpt là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):4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=2.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3" y="5408991"/>
                <a:ext cx="8376375" cy="400110"/>
              </a:xfrm>
              <a:prstGeom prst="rect">
                <a:avLst/>
              </a:prstGeom>
              <a:blipFill>
                <a:blip r:embed="rId5"/>
                <a:stretch>
                  <a:fillRect l="-50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49051" y="3573000"/>
                <a:ext cx="6095295" cy="3847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19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0≥1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(không t/m)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1" y="3573000"/>
                <a:ext cx="6095295" cy="384721"/>
              </a:xfrm>
              <a:prstGeom prst="rect">
                <a:avLst/>
              </a:prstGeom>
              <a:blipFill>
                <a:blip r:embed="rId6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25267" y="3856669"/>
                <a:ext cx="665901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Miền nghiệm của (1) là miền không bị gạch lấy cả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7" y="3856669"/>
                <a:ext cx="6659014" cy="677108"/>
              </a:xfrm>
              <a:prstGeom prst="rect">
                <a:avLst/>
              </a:prstGeom>
              <a:blipFill>
                <a:blip r:embed="rId7"/>
                <a:stretch>
                  <a:fillRect l="-823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349052" y="4408758"/>
                <a:ext cx="6307274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19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 t/m)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2" y="4408758"/>
                <a:ext cx="6307274" cy="384721"/>
              </a:xfrm>
              <a:prstGeom prst="rect">
                <a:avLst/>
              </a:prstGeom>
              <a:blipFill>
                <a:blip r:embed="rId8"/>
                <a:stretch>
                  <a:fillRect l="-870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499630" y="4739923"/>
                <a:ext cx="692836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(2) là miền không bị gạch, lấy cả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0" y="4739923"/>
                <a:ext cx="6928364" cy="677108"/>
              </a:xfrm>
              <a:prstGeom prst="rect">
                <a:avLst/>
              </a:prstGeom>
              <a:blipFill>
                <a:blip r:embed="rId9"/>
                <a:stretch>
                  <a:fillRect l="-880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E0208181-BEB6-4F0D-BE00-17CC35DEA8BC}"/>
              </a:ext>
            </a:extLst>
          </p:cNvPr>
          <p:cNvSpPr/>
          <p:nvPr/>
        </p:nvSpPr>
        <p:spPr>
          <a:xfrm>
            <a:off x="1219702" y="683275"/>
            <a:ext cx="83114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BPT:  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/>
              <p:nvPr/>
            </p:nvSpPr>
            <p:spPr>
              <a:xfrm>
                <a:off x="5803532" y="308569"/>
                <a:ext cx="3174850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32" y="308569"/>
                <a:ext cx="3174850" cy="117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156757" y="5714573"/>
                <a:ext cx="11791137" cy="1144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Cách 2 :</a:t>
                </a:r>
                <a14:m>
                  <m:oMath xmlns:m="http://schemas.openxmlformats.org/officeDocument/2006/math">
                    <m:r>
                      <a:rPr lang="vi-V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≥1 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≤2    </m:t>
                            </m:r>
                          </m:e>
                        </m:eqAr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eqAr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⟺4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e>
                        </m:d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</a:t>
                </a:r>
              </a:p>
              <a:p>
                <a:pPr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              Vậy miền nghiệm của hệ là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4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714573"/>
                <a:ext cx="11791137" cy="1144672"/>
              </a:xfrm>
              <a:prstGeom prst="rect">
                <a:avLst/>
              </a:prstGeom>
              <a:blipFill>
                <a:blip r:embed="rId11"/>
                <a:stretch>
                  <a:fillRect l="-51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8" y="1810153"/>
            <a:ext cx="4433473" cy="42137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0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grpSp>
            <p:nvGrpSpPr>
              <p:cNvPr id="85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242734" y="1917007"/>
                <a:ext cx="6920254" cy="1491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vi-VN" sz="185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1:</a:t>
                </a:r>
              </a:p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hai đường thẳng:</a:t>
                </a:r>
              </a:p>
              <a:p>
                <a:pPr algn="just"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5: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 </m:t>
                    </m:r>
                    <m:f>
                      <m:f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=5: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;0</m:t>
                        </m:r>
                      </m:e>
                    </m:d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 </m:t>
                    </m:r>
                    <m:f>
                      <m:f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4" y="1917007"/>
                <a:ext cx="6920254" cy="1491819"/>
              </a:xfrm>
              <a:prstGeom prst="rect">
                <a:avLst/>
              </a:prstGeom>
              <a:blipFill>
                <a:blip r:embed="rId3"/>
                <a:stretch>
                  <a:fillRect l="-793" t="-1633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270457" y="3321001"/>
                <a:ext cx="7337536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7" y="3321001"/>
                <a:ext cx="7337536" cy="377026"/>
              </a:xfrm>
              <a:prstGeom prst="rect">
                <a:avLst/>
              </a:prstGeom>
              <a:blipFill>
                <a:blip r:embed="rId4"/>
                <a:stretch>
                  <a:fillRect l="-581" t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275613" y="5408991"/>
                <a:ext cx="8376375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3" y="5408991"/>
                <a:ext cx="8376375" cy="377026"/>
              </a:xfrm>
              <a:prstGeom prst="rect">
                <a:avLst/>
              </a:prstGeom>
              <a:blipFill>
                <a:blip r:embed="rId5"/>
                <a:stretch>
                  <a:fillRect l="-437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49051" y="3572999"/>
                <a:ext cx="6095295" cy="3770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en-US" sz="185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5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t/m)</a:t>
                </a:r>
                <a:endParaRPr lang="en-US" sz="185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1" y="3572999"/>
                <a:ext cx="6095295" cy="377026"/>
              </a:xfrm>
              <a:prstGeom prst="rect">
                <a:avLst/>
              </a:prstGeom>
              <a:blipFill>
                <a:blip r:embed="rId6"/>
                <a:stretch>
                  <a:fillRect t="-806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525267" y="3856669"/>
                <a:ext cx="650204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Miền nghiệm của (1) là miền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1850" baseline="-25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không bị gạch 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7" y="3856669"/>
                <a:ext cx="6502040" cy="661720"/>
              </a:xfrm>
              <a:prstGeom prst="rect">
                <a:avLst/>
              </a:prstGeom>
              <a:blipFill>
                <a:blip r:embed="rId7"/>
                <a:stretch>
                  <a:fillRect l="-843" t="-4630" r="-84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349052" y="4408758"/>
                <a:ext cx="6307274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185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 t/m)</a:t>
                </a:r>
                <a:endParaRPr lang="en-US" sz="185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2" y="4408758"/>
                <a:ext cx="6307274" cy="377026"/>
              </a:xfrm>
              <a:prstGeom prst="rect">
                <a:avLst/>
              </a:prstGeom>
              <a:blipFill>
                <a:blip r:embed="rId8"/>
                <a:stretch>
                  <a:fillRect l="-870" t="-806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499630" y="4739922"/>
                <a:ext cx="6527677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(2) là miền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bị gạch</a:t>
                </a:r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0" y="4739922"/>
                <a:ext cx="6527677" cy="677686"/>
              </a:xfrm>
              <a:prstGeom prst="rect">
                <a:avLst/>
              </a:prstGeom>
              <a:blipFill>
                <a:blip r:embed="rId9"/>
                <a:stretch>
                  <a:fillRect l="-840" t="-4505" r="-560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156757" y="5714573"/>
                <a:ext cx="11791137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Cách 2 </a:t>
                </a:r>
                <a:r>
                  <a:rPr lang="en-US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900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&lt;5 (1)​​​​​​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&lt;5​​​​​​​​   (2)</m:t>
                            </m:r>
                          </m:e>
                        </m:eqAr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&lt;5    (1)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&lt;10  (2)</m:t>
                                </m:r>
                              </m:e>
                            </m:eqAr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  <a:p>
                <a:pPr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(2).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714573"/>
                <a:ext cx="11791137" cy="1199496"/>
              </a:xfrm>
              <a:prstGeom prst="rect">
                <a:avLst/>
              </a:prstGeom>
              <a:blipFill>
                <a:blip r:embed="rId10"/>
                <a:stretch>
                  <a:fillRect l="-517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/>
              <p:nvPr/>
            </p:nvSpPr>
            <p:spPr>
              <a:xfrm>
                <a:off x="1056023" y="172203"/>
                <a:ext cx="10912673" cy="138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spcBef>
                    <a:spcPts val="600"/>
                  </a:spcBef>
                </a:pP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hệ</a:t>
                </a:r>
                <a:r>
                  <a:rPr lang="en-SG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​​​​​​(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​​​​​​​​  (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lần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lượt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là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nghiệm của 2 bất phương trình (1), (2)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 So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sánh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hai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23" y="172203"/>
                <a:ext cx="10912673" cy="1382686"/>
              </a:xfrm>
              <a:prstGeom prst="rect">
                <a:avLst/>
              </a:prstGeom>
              <a:blipFill>
                <a:blip r:embed="rId11"/>
                <a:stretch>
                  <a:fillRect l="-559" r="-168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07" y="2025007"/>
            <a:ext cx="4794403" cy="40673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52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>
            <a:extLst>
              <a:ext uri="{FF2B5EF4-FFF2-40B4-BE49-F238E27FC236}">
                <a16:creationId xmlns:a16="http://schemas.microsoft.com/office/drawing/2014/main" id="{A808085C-F1A0-470D-8ADE-669C2AC5FC97}"/>
              </a:ext>
            </a:extLst>
          </p:cNvPr>
          <p:cNvGrpSpPr/>
          <p:nvPr/>
        </p:nvGrpSpPr>
        <p:grpSpPr>
          <a:xfrm>
            <a:off x="84028" y="3425767"/>
            <a:ext cx="11987944" cy="3351218"/>
            <a:chOff x="1270511" y="5867400"/>
            <a:chExt cx="21819676" cy="8308150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7E1FF019-A7F0-4189-A7E0-3EE73337A210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01AE9843-7FFA-4934-8DCF-85FD41B494C1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168249"/>
              <a:chOff x="1224541" y="6305967"/>
              <a:chExt cx="3568118" cy="1168249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8747" y="5400303"/>
                <a:ext cx="1151420" cy="2996405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31811" cy="11063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7" y="6448783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id="{59237B59-45D2-4490-B887-45CCCC65C96C}"/>
              </a:ext>
            </a:extLst>
          </p:cNvPr>
          <p:cNvGrpSpPr/>
          <p:nvPr/>
        </p:nvGrpSpPr>
        <p:grpSpPr>
          <a:xfrm>
            <a:off x="84028" y="1341010"/>
            <a:ext cx="11987011" cy="1989487"/>
            <a:chOff x="1268078" y="3405486"/>
            <a:chExt cx="21841827" cy="3961834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1268078" y="3410062"/>
              <a:ext cx="21841827" cy="3957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10387"/>
              <a:chOff x="1311958" y="3405486"/>
              <a:chExt cx="3251532" cy="1010387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007223" cy="88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/>
              <p:nvPr/>
            </p:nvSpPr>
            <p:spPr>
              <a:xfrm>
                <a:off x="252842" y="1269011"/>
                <a:ext cx="12189530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Miền nghiệm của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−2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−6≥0</m:t>
                            </m:r>
                          </m:e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2(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−1)+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≤4</m:t>
                            </m:r>
                          </m:e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chứa điểm nào sau đây?</a:t>
                </a:r>
                <a:endParaRPr lang="en-SG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tabLst>
                    <a:tab pos="1434020" algn="l"/>
                    <a:tab pos="2868833" algn="l"/>
                    <a:tab pos="4302852" algn="l"/>
                  </a:tabLst>
                </a:pP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(2;−2)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SG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(1;−1)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3;0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SG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(2;−3)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2" y="1269011"/>
                <a:ext cx="12189530" cy="182921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33F4E1CE-D02A-4D32-853C-F4224EE0E6F8}"/>
              </a:ext>
            </a:extLst>
          </p:cNvPr>
          <p:cNvSpPr/>
          <p:nvPr/>
        </p:nvSpPr>
        <p:spPr>
          <a:xfrm>
            <a:off x="4491316" y="2617695"/>
            <a:ext cx="488829" cy="472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159596" y="3650910"/>
                <a:ext cx="11536771" cy="296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vi-VN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2;−2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vào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6+4−6≥0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2−3≤4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D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(1;−1)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3+2−6≥0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0−</m:t>
                            </m:r>
                            <m:f>
                              <m:f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≤4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6" y="3650910"/>
                <a:ext cx="11536771" cy="2966966"/>
              </a:xfrm>
              <a:prstGeom prst="rect">
                <a:avLst/>
              </a:prstGeom>
              <a:blipFill>
                <a:blip r:embed="rId4"/>
                <a:stretch>
                  <a:fillRect l="-528" r="-370" b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54735" y="794005"/>
            <a:ext cx="9121213" cy="439585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1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4"/>
          <p:cNvGrpSpPr/>
          <p:nvPr/>
        </p:nvGrpSpPr>
        <p:grpSpPr>
          <a:xfrm>
            <a:off x="308" y="2007578"/>
            <a:ext cx="12081744" cy="4414993"/>
            <a:chOff x="1076414" y="3017241"/>
            <a:chExt cx="21897886" cy="5773608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6"/>
              <a:ext cx="21661749" cy="5299503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" tIns="8999" rIns="17998" bIns="8999" rtlCol="0" anchor="ctr"/>
            <a:lstStyle/>
            <a:p>
              <a:pPr algn="ctr" defTabSz="1088421"/>
              <a:endParaRPr lang="en-US" sz="23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017241"/>
              <a:ext cx="16853841" cy="1352893"/>
              <a:chOff x="166396" y="8623040"/>
              <a:chExt cx="16853841" cy="1352893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6449919" y="8623040"/>
                <a:ext cx="10570318" cy="135289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4" name="Freeform 20">
            <a:extLst>
              <a:ext uri="{FF2B5EF4-FFF2-40B4-BE49-F238E27FC236}">
                <a16:creationId xmlns:a16="http://schemas.microsoft.com/office/drawing/2014/main" id="{8D2AC46A-C989-4EF0-B49C-64A8AC75C6B2}"/>
              </a:ext>
            </a:extLst>
          </p:cNvPr>
          <p:cNvSpPr>
            <a:spLocks/>
          </p:cNvSpPr>
          <p:nvPr/>
        </p:nvSpPr>
        <p:spPr bwMode="auto">
          <a:xfrm>
            <a:off x="228027" y="3792874"/>
            <a:ext cx="5831973" cy="24228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3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D8AF20-7804-4DE9-A9CA-D167F55142A8}"/>
              </a:ext>
            </a:extLst>
          </p:cNvPr>
          <p:cNvSpPr txBox="1"/>
          <p:nvPr/>
        </p:nvSpPr>
        <p:spPr>
          <a:xfrm>
            <a:off x="376979" y="4030424"/>
            <a:ext cx="5615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spcBef>
                <a:spcPts val="600"/>
              </a:spcBef>
              <a:spcAft>
                <a:spcPts val="600"/>
              </a:spcAft>
            </a:pP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Tìm GTLN, GTNN của biểu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thức 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F(x,y)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ax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by,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với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(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y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 </a:t>
            </a:r>
            <a:r>
              <a:rPr lang="en-US" sz="3000" b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BPT b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ậ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 nhất 2 ẩn</a:t>
            </a:r>
            <a:r>
              <a:rPr lang="vi-VN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FD83389D-D074-49C2-A301-24D0931D75B3}"/>
              </a:ext>
            </a:extLst>
          </p:cNvPr>
          <p:cNvSpPr>
            <a:spLocks/>
          </p:cNvSpPr>
          <p:nvPr/>
        </p:nvSpPr>
        <p:spPr bwMode="auto">
          <a:xfrm>
            <a:off x="6749143" y="3792873"/>
            <a:ext cx="5142830" cy="24228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3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141AB1-7F26-4370-AB7C-2100549C2698}"/>
              </a:ext>
            </a:extLst>
          </p:cNvPr>
          <p:cNvSpPr txBox="1"/>
          <p:nvPr/>
        </p:nvSpPr>
        <p:spPr>
          <a:xfrm>
            <a:off x="7171454" y="4117314"/>
            <a:ext cx="4319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Bài toán </a:t>
            </a:r>
            <a:r>
              <a:rPr lang="en-US" sz="3000" b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tối ưu</a:t>
            </a:r>
            <a:r>
              <a:rPr lang="en-US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</a:p>
          <a:p>
            <a:pPr defTabSz="1088421"/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(Chi </a:t>
            </a:r>
            <a:r>
              <a:rPr lang="en-US" sz="3000" b="1" i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phí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thấp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3000" b="1" i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Lãi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suất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cao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3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;….)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D4EE53-DAE5-428D-930C-1ADAA55CC248}"/>
              </a:ext>
            </a:extLst>
          </p:cNvPr>
          <p:cNvCxnSpPr>
            <a:cxnSpLocks/>
          </p:cNvCxnSpPr>
          <p:nvPr/>
        </p:nvCxnSpPr>
        <p:spPr>
          <a:xfrm flipH="1">
            <a:off x="2568017" y="3027298"/>
            <a:ext cx="2863954" cy="76557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A89AF0-50C2-4D6E-A6F6-3374276982BF}"/>
              </a:ext>
            </a:extLst>
          </p:cNvPr>
          <p:cNvCxnSpPr>
            <a:cxnSpLocks/>
          </p:cNvCxnSpPr>
          <p:nvPr/>
        </p:nvCxnSpPr>
        <p:spPr>
          <a:xfrm>
            <a:off x="6749143" y="2991345"/>
            <a:ext cx="2982840" cy="7817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003264C-EEDB-444E-9D4B-CFE564A3FEBB}"/>
              </a:ext>
            </a:extLst>
          </p:cNvPr>
          <p:cNvSpPr txBox="1"/>
          <p:nvPr/>
        </p:nvSpPr>
        <p:spPr>
          <a:xfrm>
            <a:off x="3454620" y="2001042"/>
            <a:ext cx="5683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21"/>
            <a:r>
              <a:rPr lang="vi-VN" sz="26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Ứng dụng của</a:t>
            </a:r>
            <a:endParaRPr lang="en-US" sz="2600" b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  <a:p>
            <a:pPr algn="ctr" defTabSz="1088421"/>
            <a:r>
              <a:rPr lang="vi-VN" sz="26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hệ BPT bậc nhất hai ẩn</a:t>
            </a:r>
            <a:endParaRPr lang="en-US" sz="2600" b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194114" y="782272"/>
            <a:ext cx="10903215" cy="514529"/>
            <a:chOff x="-306200" y="1872940"/>
            <a:chExt cx="18582988" cy="939990"/>
          </a:xfrm>
        </p:grpSpPr>
        <p:sp>
          <p:nvSpPr>
            <p:cNvPr id="45" name="Rounded Rectangle 44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</a:p>
          </p:txBody>
        </p:sp>
      </p:grpSp>
      <p:grpSp>
        <p:nvGrpSpPr>
          <p:cNvPr id="48" name="Group 4"/>
          <p:cNvGrpSpPr/>
          <p:nvPr/>
        </p:nvGrpSpPr>
        <p:grpSpPr>
          <a:xfrm>
            <a:off x="187081" y="1392304"/>
            <a:ext cx="11601507" cy="514529"/>
            <a:chOff x="-306200" y="1872940"/>
            <a:chExt cx="19773128" cy="939990"/>
          </a:xfrm>
        </p:grpSpPr>
        <p:sp>
          <p:nvSpPr>
            <p:cNvPr id="49" name="Rounded Rectangle 48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NHẤT  HAI ẨN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5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4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3170</Words>
  <PresentationFormat>Widescreen</PresentationFormat>
  <Paragraphs>266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AvantGarde-Demi</vt:lpstr>
      <vt:lpstr>Calibri</vt:lpstr>
      <vt:lpstr>Cambria Math</vt:lpstr>
      <vt:lpstr>Euclid</vt:lpstr>
      <vt:lpstr>Palatino Linotype</vt:lpstr>
      <vt:lpstr>Tahoma</vt:lpstr>
      <vt:lpstr>Times New Roman</vt:lpstr>
      <vt:lpstr>Wingdings</vt:lpstr>
      <vt:lpstr>Custom Design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2020-03-10T09:53:50Z</dcterms:created>
  <dcterms:modified xsi:type="dcterms:W3CDTF">2022-11-03T02:40:52Z</dcterms:modified>
</cp:coreProperties>
</file>