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5" r:id="rId2"/>
    <p:sldId id="436" r:id="rId3"/>
    <p:sldId id="437" r:id="rId4"/>
    <p:sldId id="438" r:id="rId5"/>
    <p:sldId id="439" r:id="rId6"/>
    <p:sldId id="444" r:id="rId7"/>
    <p:sldId id="440" r:id="rId8"/>
    <p:sldId id="44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CCFF99"/>
    <a:srgbClr val="4DDA00"/>
    <a:srgbClr val="99FF33"/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0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8B08-FF41-496D-A6EC-CD27A53FD9C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C2538-004B-4CDE-A76A-AD795BBB0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415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C4133A-A468-4824-A960-2FD2A5EB8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9C5052-9EA9-43E6-A714-1F91145D8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FC6F08-75A7-4B7A-AD5D-57FD1C02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833951-E6CA-4B41-ADAA-995F4656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B94009-4981-424E-88CB-969261E4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214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065DD0-3D8A-4F78-8A61-55395FA2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E605197-5F02-49FE-9696-CB23F8B0E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C4A3F3-8012-4C88-AA20-D23E27B7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60EBF8-E924-430A-BDA9-29B4CE0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D3545C-CCA9-4933-B368-E587CDBE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34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29019AA-B60A-4F5F-B720-8E6ED7005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26C0A0-29E7-4097-86BB-002CCAC4D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0E5656-65DE-4545-A826-0C8581BA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0E8720-6F40-4659-AA63-21804AE2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BFD0C2-9B1B-464A-B835-F6F36A8E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720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EA4665-57B2-4895-82FC-64ECF226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231F7C-BA2C-475C-83F0-1684B8A17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95BE53-C4D4-4488-BDC8-909C8D1F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E9DF59-7D67-40EC-A7B8-0008B6A2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CBC81F-9CB8-4F4B-8C9A-64692DA2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229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F02284-6A57-4DEB-B735-50205410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2BB467-E64F-4866-BEE7-E852930E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3F8B52-1E07-494B-9F38-E482D488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5A08AF-054E-4CC1-B369-8C59267C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DACEA0-C158-48CA-811B-3C7C7815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45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5BC33A-3371-410E-9E7E-6CF38636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7F5DD0-21C3-448A-808C-6B4F1E555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669A786-E494-42DE-974E-19444CDD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AF8D23-1CEB-43C0-9DBB-3AF65FAD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0F9607-FCB5-4BA0-B8D5-6F9C714D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693AA5-73DB-42AE-8EEB-06D163D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0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F7046F-5D13-4CC5-94AF-9D34B1AB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45A2AA-0EA7-403F-BCA0-2DCF32902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904013-0380-4852-8015-A574DD9E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2AB04A2-8E2C-4C35-B795-5AFB589C5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127476E-F110-4E33-A967-4A5AD9CD8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38B6082-A5BB-4620-A32D-8CD57994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312742C-011C-410D-AD2C-5E7CDAF4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BEFC768-A1E5-410B-A507-0D6246A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940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5D688E-2D05-4866-892C-8425C536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4DFE48-014F-45F4-9D10-E6ADDD2F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92CB292-E3D4-4C28-93A3-3247678E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0C0CBFC-996F-471B-BF29-C3360825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63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720D78-C173-4165-B062-1CB61202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B9BCF48-876D-4509-A783-4CA00E4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AA4CC2-B0CB-4173-86E5-24D1AA04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952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EE459E-3A56-4F59-B11E-A118CB5C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792FBC-94B3-4A2F-A964-05C355FA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FCBE86-82A0-4247-AA74-C61E3D21A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68F519-764A-414F-AE0B-EB90613E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93C5EA-D77C-4F7B-889A-906A6456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BC65B5-3569-45D5-8A64-65AAA66B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82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5EC51-40DA-46B0-B4BE-221552D9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9A362E2-F513-436F-BAB5-1AF580142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4EBA50-4B60-4A93-86C9-17768FBD6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8E74E0-15CE-4A15-AA6D-627E8475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08F21C-A2CA-4C9B-8A7F-84C6143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4605A0-832C-45E1-88AD-5CCAF8C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62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9AC2CF5-61FB-4A8B-A5A9-D6331F23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4870B8-C6AA-4CC8-B0FC-4069271F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B83E87-AFBB-4C5C-BC29-184043D28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47AF6C-988F-4901-92A0-690D549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E82929-9DB9-4ED1-85A7-7EE034A45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70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71DF8B-1879-4E7E-926F-0C18A03FC746}"/>
              </a:ext>
            </a:extLst>
          </p:cNvPr>
          <p:cNvSpPr txBox="1"/>
          <p:nvPr/>
        </p:nvSpPr>
        <p:spPr>
          <a:xfrm>
            <a:off x="0" y="150632"/>
            <a:ext cx="121919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- BÀI 26. THỰC HÀNH: </a:t>
            </a:r>
          </a:p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TỰ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 </a:t>
            </a:r>
          </a:p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817036A0-A032-4577-BF35-0E7EDDDA8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04"/>
          <a:stretch/>
        </p:blipFill>
        <p:spPr>
          <a:xfrm>
            <a:off x="7258929" y="2711127"/>
            <a:ext cx="4539175" cy="3927845"/>
          </a:xfrm>
          <a:prstGeom prst="rect">
            <a:avLst/>
          </a:prstGeom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0000">
            <a:off x="972236" y="3219550"/>
            <a:ext cx="3028572" cy="3028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0" y="1"/>
            <a:ext cx="12192000" cy="832511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TIẾT - BÀI 26. THỰC HÀNH: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TÌM HIỂU MÔI TRƯỜNG TỰ NHIÊN ĐỊA PHƯƠNG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0" y="871470"/>
            <a:ext cx="12192000" cy="19235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76" tIns="34288" rIns="68576" bIns="3428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40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4937" y="0"/>
            <a:ext cx="808927" cy="80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1"/>
            <a:ext cx="1050878" cy="87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232011" y="1193043"/>
            <a:ext cx="7356143" cy="438578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pt-BR" sz="2400" b="1" u="sng" dirty="0" smtClean="0">
                <a:latin typeface="Times New Roman" pitchFamily="18" charset="0"/>
                <a:cs typeface="Times New Roman" pitchFamily="18" charset="0"/>
              </a:rPr>
              <a:t>Xác định nhiệm vụ của HS trước khi tham quan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3482B0A3-0800-4B59-B6EB-C5C42CF21490}"/>
              </a:ext>
            </a:extLst>
          </p:cNvPr>
          <p:cNvGrpSpPr/>
          <p:nvPr/>
        </p:nvGrpSpPr>
        <p:grpSpPr>
          <a:xfrm>
            <a:off x="460612" y="2873072"/>
            <a:ext cx="3196988" cy="1562450"/>
            <a:chOff x="-131411" y="950440"/>
            <a:chExt cx="3283776" cy="789648"/>
          </a:xfrm>
        </p:grpSpPr>
        <p:sp>
          <p:nvSpPr>
            <p:cNvPr id="57" name="Arrow: Chevron 6">
              <a:extLst>
                <a:ext uri="{FF2B5EF4-FFF2-40B4-BE49-F238E27FC236}">
                  <a16:creationId xmlns:a16="http://schemas.microsoft.com/office/drawing/2014/main" xmlns="" id="{0EEDB0D5-1FC7-4E17-B3A5-3BD8B3EFAAB3}"/>
                </a:ext>
              </a:extLst>
            </p:cNvPr>
            <p:cNvSpPr/>
            <p:nvPr/>
          </p:nvSpPr>
          <p:spPr>
            <a:xfrm>
              <a:off x="-131411" y="950440"/>
              <a:ext cx="3283776" cy="789648"/>
            </a:xfrm>
            <a:prstGeom prst="chevron">
              <a:avLst/>
            </a:prstGeom>
            <a:solidFill>
              <a:srgbClr val="297FB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Arrow: Chevron 4">
              <a:extLst>
                <a:ext uri="{FF2B5EF4-FFF2-40B4-BE49-F238E27FC236}">
                  <a16:creationId xmlns:a16="http://schemas.microsoft.com/office/drawing/2014/main" xmlns="" id="{9E6843D4-AA2C-4709-AE88-85CA82A66FD6}"/>
                </a:ext>
              </a:extLst>
            </p:cNvPr>
            <p:cNvSpPr txBox="1"/>
            <p:nvPr/>
          </p:nvSpPr>
          <p:spPr>
            <a:xfrm>
              <a:off x="121891" y="1052990"/>
              <a:ext cx="2859753" cy="608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Xây dựng </a:t>
              </a:r>
            </a:p>
            <a:p>
              <a:pPr lvl="0" algn="ctr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ý tưởng.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17330082-494D-4E17-82DD-0BFA198B6FF4}"/>
              </a:ext>
            </a:extLst>
          </p:cNvPr>
          <p:cNvGrpSpPr/>
          <p:nvPr/>
        </p:nvGrpSpPr>
        <p:grpSpPr>
          <a:xfrm>
            <a:off x="3174290" y="2825087"/>
            <a:ext cx="3472170" cy="1596788"/>
            <a:chOff x="-3769016" y="-420534"/>
            <a:chExt cx="11013807" cy="1351391"/>
          </a:xfrm>
          <a:solidFill>
            <a:schemeClr val="accent6">
              <a:lumMod val="75000"/>
            </a:schemeClr>
          </a:solidFill>
        </p:grpSpPr>
        <p:sp>
          <p:nvSpPr>
            <p:cNvPr id="60" name="Arrow: Chevron 9">
              <a:extLst>
                <a:ext uri="{FF2B5EF4-FFF2-40B4-BE49-F238E27FC236}">
                  <a16:creationId xmlns:a16="http://schemas.microsoft.com/office/drawing/2014/main" xmlns="" id="{D24C22B0-E36A-4E95-BCA0-33E87BD32020}"/>
                </a:ext>
              </a:extLst>
            </p:cNvPr>
            <p:cNvSpPr/>
            <p:nvPr/>
          </p:nvSpPr>
          <p:spPr>
            <a:xfrm>
              <a:off x="-3769016" y="-382653"/>
              <a:ext cx="11013807" cy="131351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Arrow: Chevron 4">
              <a:extLst>
                <a:ext uri="{FF2B5EF4-FFF2-40B4-BE49-F238E27FC236}">
                  <a16:creationId xmlns:a16="http://schemas.microsoft.com/office/drawing/2014/main" xmlns="" id="{F4064A6F-0039-4956-8D4D-DE78EC58F005}"/>
                </a:ext>
              </a:extLst>
            </p:cNvPr>
            <p:cNvSpPr txBox="1"/>
            <p:nvPr/>
          </p:nvSpPr>
          <p:spPr>
            <a:xfrm>
              <a:off x="-2613864" y="-420534"/>
              <a:ext cx="9023253" cy="13135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Lựa chọn </a:t>
              </a:r>
            </a:p>
            <a:p>
              <a:pPr lvl="0" algn="ctr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chủ đề.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endParaRPr>
            </a:p>
          </p:txBody>
        </p:sp>
      </p:grpSp>
      <p:sp>
        <p:nvSpPr>
          <p:cNvPr id="62" name="Arrow: Chevron 17">
            <a:extLst>
              <a:ext uri="{FF2B5EF4-FFF2-40B4-BE49-F238E27FC236}">
                <a16:creationId xmlns:a16="http://schemas.microsoft.com/office/drawing/2014/main" xmlns="" id="{1A16BA83-AC1D-40C5-9F7A-4127525DCBAE}"/>
              </a:ext>
            </a:extLst>
          </p:cNvPr>
          <p:cNvSpPr/>
          <p:nvPr/>
        </p:nvSpPr>
        <p:spPr>
          <a:xfrm>
            <a:off x="6461078" y="2866029"/>
            <a:ext cx="3583674" cy="1555845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Lập kế hoạch thực hiện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C291AFB-6405-4624-9221-555C2E454F09}"/>
              </a:ext>
            </a:extLst>
          </p:cNvPr>
          <p:cNvSpPr txBox="1"/>
          <p:nvPr/>
        </p:nvSpPr>
        <p:spPr>
          <a:xfrm>
            <a:off x="474259" y="1917794"/>
            <a:ext cx="9816153" cy="600293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 chia lớp thành 4 - 6 nhóm và nêu ra các bước thực hiện nhiệm vụ: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46412" y="4545274"/>
            <a:ext cx="137842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990833" y="4558922"/>
            <a:ext cx="137842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2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62811" y="4673811"/>
            <a:ext cx="137842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4" grpId="0" animBg="1"/>
      <p:bldP spid="65" grpId="0" animBg="1"/>
      <p:bldP spid="66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0" y="1"/>
            <a:ext cx="12192000" cy="832511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TIẾT - BÀI 26. THỰC HÀNH: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TÌM HIỂU MÔI TRƯỜNG TỰ NHIÊN ĐỊA PHƯƠNG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0" y="871470"/>
            <a:ext cx="12192000" cy="19235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76" tIns="34288" rIns="68576" bIns="3428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40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4937" y="0"/>
            <a:ext cx="808927" cy="80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1"/>
            <a:ext cx="1050878" cy="87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096FD8-CA0E-400C-ACBC-D395E866DFC7}"/>
              </a:ext>
            </a:extLst>
          </p:cNvPr>
          <p:cNvSpPr txBox="1"/>
          <p:nvPr/>
        </p:nvSpPr>
        <p:spPr>
          <a:xfrm>
            <a:off x="1045192" y="1666454"/>
            <a:ext cx="7348181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 chủ đề tìm hiểu môi trường tự nhiên địa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phương: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91" y="1152106"/>
            <a:ext cx="7547211" cy="438578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pt-BR" sz="2400" b="1" u="sng" dirty="0" smtClean="0">
                <a:latin typeface="Times New Roman" pitchFamily="18" charset="0"/>
                <a:cs typeface="Times New Roman" pitchFamily="18" charset="0"/>
              </a:rPr>
              <a:t>Xác định nhiệm vụ của HS trước khi tham quan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0243934-B59F-4ADE-BB63-73956338BFAB}"/>
              </a:ext>
            </a:extLst>
          </p:cNvPr>
          <p:cNvSpPr/>
          <p:nvPr/>
        </p:nvSpPr>
        <p:spPr>
          <a:xfrm>
            <a:off x="341194" y="2414119"/>
            <a:ext cx="11450472" cy="2356543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Nội dung 1: Địa hình</a:t>
            </a:r>
            <a:endParaRPr lang="en-US" sz="2400" b="1" u="sng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Đặc điểm chung</a:t>
            </a:r>
            <a:endParaRPr lang="en-US" sz="2400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Các dạng </a:t>
            </a:r>
            <a:r>
              <a:rPr lang="vi-VN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địa </a:t>
            </a:r>
            <a:r>
              <a:rPr lang="vi-VN" sz="24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400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Mối quan hệ giữa địa hình với các thành phẩn tự nhiên khác (khi hậu, sông ngòi, đất trồng, sinh vật)</a:t>
            </a:r>
            <a:endParaRPr lang="en-US" sz="2400" dirty="0">
              <a:solidFill>
                <a:srgbClr val="0000FF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354D675-3C9C-4AC2-A6EF-1A27C1ED6F6F}"/>
              </a:ext>
            </a:extLst>
          </p:cNvPr>
          <p:cNvSpPr/>
          <p:nvPr/>
        </p:nvSpPr>
        <p:spPr>
          <a:xfrm>
            <a:off x="324133" y="2411375"/>
            <a:ext cx="11467531" cy="2375971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Nội dung 2: Khí hậu</a:t>
            </a:r>
            <a:endParaRPr lang="en-US" sz="2400" b="1" u="sng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Đặc </a:t>
            </a:r>
            <a:r>
              <a:rPr lang="vi-VN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ể</a:t>
            </a:r>
            <a:r>
              <a:rPr lang="vi-VN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24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400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Các nét đặc trưng của khí hậu (nhiệt độ, độ ẩm, lượng mưa, gió,...)</a:t>
            </a:r>
            <a:endParaRPr lang="en-US" sz="2400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Mối quan hệ giữa khí hậu và các thành phần tự nhiên khác (địa hình, sông ngòi, đất trồng, sinh vật)</a:t>
            </a:r>
            <a:endParaRPr lang="en-US" sz="2400" dirty="0">
              <a:solidFill>
                <a:srgbClr val="0000FF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C3F827-5202-4B91-95F6-E9FAADDD3F8F}"/>
              </a:ext>
            </a:extLst>
          </p:cNvPr>
          <p:cNvSpPr/>
          <p:nvPr/>
        </p:nvSpPr>
        <p:spPr>
          <a:xfrm>
            <a:off x="348584" y="2417062"/>
            <a:ext cx="11470375" cy="2375971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Nội dung 3: Sông ngòi</a:t>
            </a:r>
            <a:endParaRPr lang="en-US" sz="2400" b="1" u="sng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Mạng lưới sông ngòi</a:t>
            </a:r>
            <a:endParaRPr lang="en-US" sz="2400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Đặc điềm chính của sông ngòi (hướng dòng chảy, mùa lũ - mùa cạn)</a:t>
            </a:r>
            <a:endParaRPr lang="en-US" sz="2400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Mối quan hệ giữa sông ngòi với các thành phần tự nhiên khác (địa hình, </a:t>
            </a:r>
            <a:r>
              <a:rPr lang="vi-VN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khí </a:t>
            </a:r>
            <a:r>
              <a:rPr lang="vi-VN" sz="24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vi-VN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ai, sinh vật</a:t>
            </a:r>
            <a:r>
              <a:rPr lang="vi-VN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  <a:endParaRPr lang="en-US" sz="2400" dirty="0">
              <a:solidFill>
                <a:srgbClr val="0000FF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8951F7-1003-4665-B1A8-6FACB1755D3F}"/>
              </a:ext>
            </a:extLst>
          </p:cNvPr>
          <p:cNvSpPr/>
          <p:nvPr/>
        </p:nvSpPr>
        <p:spPr>
          <a:xfrm>
            <a:off x="384411" y="2395907"/>
            <a:ext cx="11420901" cy="2375971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Nội dung 4: Đất</a:t>
            </a:r>
            <a:endParaRPr lang="en-US" sz="2400" b="1" u="sng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Các loại </a:t>
            </a:r>
            <a:r>
              <a:rPr lang="vi-VN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đất. </a:t>
            </a:r>
            <a:r>
              <a:rPr lang="vi-VN" sz="24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Đặc điềm chung của đất</a:t>
            </a:r>
            <a:endParaRPr lang="en-US" sz="2400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Phân bố đất ở địa phương</a:t>
            </a:r>
            <a:endParaRPr lang="en-US" sz="2400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Mối quan hệ giữa đất với các thành phần tự nhiên khác (địa hình, khí hậu, sông ngòi</a:t>
            </a:r>
            <a:r>
              <a:rPr lang="vi-VN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sinh vật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...)</a:t>
            </a:r>
            <a:endParaRPr lang="en-US" sz="2400" dirty="0">
              <a:solidFill>
                <a:srgbClr val="0000FF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48951F7-1003-4665-B1A8-6FACB1755D3F}"/>
              </a:ext>
            </a:extLst>
          </p:cNvPr>
          <p:cNvSpPr/>
          <p:nvPr/>
        </p:nvSpPr>
        <p:spPr>
          <a:xfrm>
            <a:off x="266125" y="2382254"/>
            <a:ext cx="11475493" cy="2375971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u="sng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Nội dung 5: Sinh vật</a:t>
            </a:r>
            <a:endParaRPr lang="en-US" sz="2400" b="1" u="sng" dirty="0" smtClean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Hiện trạng thảm thực vật tự nhiên (đặc biệt là độ che phủ)</a:t>
            </a:r>
            <a:endParaRPr lang="en-US" sz="2400" dirty="0" smtClean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Các loài động vật hoang dã</a:t>
            </a:r>
            <a:endParaRPr lang="en-US" sz="2400" dirty="0" smtClean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Mối quan hệ giữa thực vật với động vật, giữa sinh vật với các thành phẩn tự nhiên khác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(địa </a:t>
            </a:r>
            <a:r>
              <a:rPr lang="vi-VN" sz="2400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hình, khí hậu, sông ngòi</a:t>
            </a:r>
            <a:r>
              <a:rPr lang="vi-VN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vi-VN" sz="24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  <a:endParaRPr lang="en-US" sz="2400" dirty="0">
              <a:solidFill>
                <a:srgbClr val="0000FF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0" y="1"/>
            <a:ext cx="12192000" cy="832511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TIẾT - BÀI 26. THỰC HÀNH: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TÌM HIỂU MÔI TRƯỜNG TỰ NHIÊN ĐỊA PHƯƠNG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0" y="871470"/>
            <a:ext cx="12192000" cy="19235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76" tIns="34288" rIns="68576" bIns="3428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40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4937" y="0"/>
            <a:ext cx="808927" cy="80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1"/>
            <a:ext cx="1050878" cy="87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819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591" y="1247642"/>
            <a:ext cx="7342495" cy="438578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pt-BR" sz="2400" b="1" u="sng" dirty="0" smtClean="0">
                <a:latin typeface="Times New Roman" pitchFamily="18" charset="0"/>
                <a:cs typeface="Times New Roman" pitchFamily="18" charset="0"/>
              </a:rPr>
              <a:t>Xác định nhiệm vụ của HS sau khi tham quan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482B0A3-0800-4B59-B6EB-C5C42CF21490}"/>
              </a:ext>
            </a:extLst>
          </p:cNvPr>
          <p:cNvGrpSpPr/>
          <p:nvPr/>
        </p:nvGrpSpPr>
        <p:grpSpPr>
          <a:xfrm>
            <a:off x="527795" y="1945102"/>
            <a:ext cx="6243773" cy="974826"/>
            <a:chOff x="-131411" y="950440"/>
            <a:chExt cx="3283776" cy="789648"/>
          </a:xfrm>
        </p:grpSpPr>
        <p:sp>
          <p:nvSpPr>
            <p:cNvPr id="12" name="Arrow: Chevron 6">
              <a:extLst>
                <a:ext uri="{FF2B5EF4-FFF2-40B4-BE49-F238E27FC236}">
                  <a16:creationId xmlns:a16="http://schemas.microsoft.com/office/drawing/2014/main" xmlns="" id="{0EEDB0D5-1FC7-4E17-B3A5-3BD8B3EFAAB3}"/>
                </a:ext>
              </a:extLst>
            </p:cNvPr>
            <p:cNvSpPr/>
            <p:nvPr/>
          </p:nvSpPr>
          <p:spPr>
            <a:xfrm>
              <a:off x="-131411" y="950440"/>
              <a:ext cx="3283776" cy="789648"/>
            </a:xfrm>
            <a:prstGeom prst="chevron">
              <a:avLst/>
            </a:prstGeom>
            <a:solidFill>
              <a:srgbClr val="297FB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xmlns="" id="{9E6843D4-AA2C-4709-AE88-85CA82A66FD6}"/>
                </a:ext>
              </a:extLst>
            </p:cNvPr>
            <p:cNvSpPr txBox="1"/>
            <p:nvPr/>
          </p:nvSpPr>
          <p:spPr>
            <a:xfrm>
              <a:off x="121891" y="1052990"/>
              <a:ext cx="2902434" cy="608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algn="just"/>
              <a:r>
                <a:rPr lang="en-US" sz="23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Tổng hợp thông tin, tài liệu thu thập được từ chuyến tham quan thực tế.</a:t>
              </a:r>
              <a:endParaRPr lang="en-US" sz="2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Arrow: Chevron 9">
            <a:extLst>
              <a:ext uri="{FF2B5EF4-FFF2-40B4-BE49-F238E27FC236}">
                <a16:creationId xmlns:a16="http://schemas.microsoft.com/office/drawing/2014/main" xmlns="" id="{D24C22B0-E36A-4E95-BCA0-33E87BD32020}"/>
              </a:ext>
            </a:extLst>
          </p:cNvPr>
          <p:cNvSpPr/>
          <p:nvPr/>
        </p:nvSpPr>
        <p:spPr>
          <a:xfrm>
            <a:off x="615243" y="3174929"/>
            <a:ext cx="6235934" cy="11923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endParaRPr lang="en-US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báo cáo theo chủ </a:t>
            </a:r>
            <a:r>
              <a:rPr lang="vi-VN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ựa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chọn</a:t>
            </a:r>
          </a:p>
        </p:txBody>
      </p:sp>
      <p:sp>
        <p:nvSpPr>
          <p:cNvPr id="17" name="Arrow: Chevron 17">
            <a:extLst>
              <a:ext uri="{FF2B5EF4-FFF2-40B4-BE49-F238E27FC236}">
                <a16:creationId xmlns:a16="http://schemas.microsoft.com/office/drawing/2014/main" xmlns="" id="{1A16BA83-AC1D-40C5-9F7A-4127525DCBAE}"/>
              </a:ext>
            </a:extLst>
          </p:cNvPr>
          <p:cNvSpPr/>
          <p:nvPr/>
        </p:nvSpPr>
        <p:spPr>
          <a:xfrm>
            <a:off x="675568" y="4552862"/>
            <a:ext cx="6052778" cy="1067943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Thu thập và x</a:t>
            </a:r>
            <a:r>
              <a:rPr lang="vi-VN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lí số liệu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0" y="1"/>
            <a:ext cx="12192000" cy="832511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TIẾT - BÀI 26. THỰC HÀNH: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TÌM HIỂU MÔI TRƯỜNG TỰ NHIÊN ĐỊA PHƯƠNG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0" y="871470"/>
            <a:ext cx="12192000" cy="19235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76" tIns="34288" rIns="68576" bIns="3428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40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4937" y="0"/>
            <a:ext cx="808927" cy="80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1"/>
            <a:ext cx="1050878" cy="87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xmlns="" id="{BB819E4E-B5F0-44E5-8FE0-D0CCB4E1290D}"/>
              </a:ext>
            </a:extLst>
          </p:cNvPr>
          <p:cNvSpPr/>
          <p:nvPr/>
        </p:nvSpPr>
        <p:spPr>
          <a:xfrm>
            <a:off x="427629" y="1419745"/>
            <a:ext cx="4191000" cy="52322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DC22F82-DD91-4305-8EC4-F315481612E5}"/>
              </a:ext>
            </a:extLst>
          </p:cNvPr>
          <p:cNvSpPr/>
          <p:nvPr/>
        </p:nvSpPr>
        <p:spPr>
          <a:xfrm>
            <a:off x="351429" y="1271801"/>
            <a:ext cx="778726" cy="770536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291AFB-6405-4624-9221-555C2E454F09}"/>
              </a:ext>
            </a:extLst>
          </p:cNvPr>
          <p:cNvSpPr txBox="1"/>
          <p:nvPr/>
        </p:nvSpPr>
        <p:spPr>
          <a:xfrm>
            <a:off x="884496" y="1419745"/>
            <a:ext cx="365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 báo cáo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2E37EAB-34DE-40E0-9356-BEB15DD933E6}"/>
              </a:ext>
            </a:extLst>
          </p:cNvPr>
          <p:cNvSpPr/>
          <p:nvPr/>
        </p:nvSpPr>
        <p:spPr>
          <a:xfrm>
            <a:off x="351429" y="2329762"/>
            <a:ext cx="9045236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Viết báo cáo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B0E21BB-C585-4370-A6F2-22CC628F2CB7}"/>
              </a:ext>
            </a:extLst>
          </p:cNvPr>
          <p:cNvSpPr/>
          <p:nvPr/>
        </p:nvSpPr>
        <p:spPr>
          <a:xfrm>
            <a:off x="351429" y="2788542"/>
            <a:ext cx="7391400" cy="1249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Nêu ý nghĩa của việc tìm hiểu môi trường tự nhiên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Nêu hiện trạng và nguyên nhân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 số giải pháp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93E9885-C2D7-4C2F-97EA-7F08F3C90713}"/>
              </a:ext>
            </a:extLst>
          </p:cNvPr>
          <p:cNvSpPr/>
          <p:nvPr/>
        </p:nvSpPr>
        <p:spPr>
          <a:xfrm>
            <a:off x="351429" y="4143340"/>
            <a:ext cx="9045236" cy="853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Trình bày báo cáo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>
              <a:solidFill>
                <a:srgbClr val="0000FF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E5B431C-6783-470B-BED1-50763DE6FA89}"/>
              </a:ext>
            </a:extLst>
          </p:cNvPr>
          <p:cNvSpPr/>
          <p:nvPr/>
        </p:nvSpPr>
        <p:spPr>
          <a:xfrm>
            <a:off x="221593" y="4700801"/>
            <a:ext cx="7445036" cy="1249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2400">
                <a:solidFill>
                  <a:srgbClr val="0000FF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Phân công người báo cáo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 bị nội dung kèm theo: tranh ảnh, bảng số liệu, biểu đồ..</a:t>
            </a:r>
            <a:endParaRPr lang="en-US" sz="2400">
              <a:solidFill>
                <a:srgbClr val="0000FF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074400" cy="1143000"/>
          </a:xfrm>
        </p:spPr>
        <p:txBody>
          <a:bodyPr>
            <a:noAutofit/>
          </a:bodyPr>
          <a:lstStyle/>
          <a:p>
            <a:r>
              <a:rPr lang="en-US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 dụ minh họa về đặc điểm khí hậu và mối quan hệ </a:t>
            </a:r>
            <a:br>
              <a:rPr lang="en-US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 khí hậu với các thành phần tự nhiên khác ở Hà Nội</a:t>
            </a:r>
            <a:endParaRPr lang="en-US" sz="33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95401"/>
            <a:ext cx="11277600" cy="54414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eaLnBrk="0" fontAlgn="base" hangingPunct="0">
              <a:lnSpc>
                <a:spcPct val="120000"/>
              </a:lnSpc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Đặc điểm chung của khí hậu Hà Nội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Hà Nội thuộc vùng khí hậu Trung và Nam Bắc Bộ.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Đặc điểm: mùa hè nóng ẩm, mưa nhiều; mùa đông lạnh và khô, nhiều tháng xuống dưới 20 độ C.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Vùng núi Ba Vì cao 1281 m nên có nhiệt độ thấp hơn.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Nhiệt độ trung bình trên 24độ C, lượng mưa lớn 1600 - 2000mm, độ ẩm không khí cao.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Hà Nội quanh năm tiếp nhận được lượng bức xạ mặt trời khá dồi dào. Tổng lượng bức xạ trung bình hàng năm khoảng 120 kcal/cm².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95400"/>
            <a:ext cx="11277600" cy="455508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eaLnBrk="0" fontAlgn="base" hangingPunct="0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Ảnh hưởng của khí hậu Hà Nội tới các thành phần tự nhiên khác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Sông ngòi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Hà Nội có hệ thống sông ngòi khá dày đặc, chế độ nước theo mùa.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Mùa lũ vào hè - thu, trùng với mùa mưa; thánh đỉnh lũ là thánh 8 trung với tháng 8 mưa ngâu.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Mùa cạn vào đông - xuân, trung với mùa khô, tháng thấp nhất là tháng 3 trùng với tháng mưa ít nhất.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295400"/>
            <a:ext cx="11277600" cy="553997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eaLnBrk="0" fontAlgn="base" hangingPunct="0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Ảnh hưởng của khí hậu Hà Nội tới các thành phần tự nhiên khác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Đất đai</a:t>
            </a:r>
          </a:p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Nằm trong vùng mưa nhiều, được sông Hồng bồi đắp nên đất phù sa sông rất màu mỡ, phân bố rộng khắp thành phố.</a:t>
            </a:r>
          </a:p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Sinh vật</a:t>
            </a:r>
          </a:p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Hà Nội có hệ sinh thái rất đa dạng, khá phát triển.</a:t>
            </a:r>
          </a:p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Thảm thực vật: rừng kín thường xanh, cây bụi, rừng trồng...</a:t>
            </a:r>
          </a:p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Động vật: cầy vằn, cầy mực, cầy gấm, sơn dương, sóc bay, gà lôi trắng, … </a:t>
            </a:r>
          </a:p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Hà Nội có vườn quốc gia Ba Vì và rừng đặc dụng Hương Sơn.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0" y="1"/>
            <a:ext cx="12192000" cy="832511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TIẾT - BÀI 26. THỰC HÀNH: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TÌM HIỂU MÔI TRƯỜNG TỰ NHIÊN ĐỊA PHƯƠNG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0" y="871470"/>
            <a:ext cx="12192000" cy="19235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76" tIns="34288" rIns="68576" bIns="3428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40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4937" y="0"/>
            <a:ext cx="808927" cy="80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1"/>
            <a:ext cx="1050878" cy="87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5FE430-A5E8-4E77-999B-7C48A25E30D9}"/>
              </a:ext>
            </a:extLst>
          </p:cNvPr>
          <p:cNvSpPr txBox="1"/>
          <p:nvPr/>
        </p:nvSpPr>
        <p:spPr>
          <a:xfrm>
            <a:off x="2318982" y="1279762"/>
            <a:ext cx="4419600" cy="507831"/>
          </a:xfrm>
          <a:prstGeom prst="rect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TẬP- 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B159B0-4152-4DF1-BEE8-566CBED15446}"/>
              </a:ext>
            </a:extLst>
          </p:cNvPr>
          <p:cNvSpPr/>
          <p:nvPr/>
        </p:nvSpPr>
        <p:spPr>
          <a:xfrm>
            <a:off x="299682" y="2125574"/>
            <a:ext cx="7957214" cy="362150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b="1" i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Thiết </a:t>
            </a:r>
            <a:r>
              <a:rPr lang="vi-VN" sz="2400" b="1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kế trên khổ giấy A3 một thông điệp </a:t>
            </a:r>
            <a:r>
              <a:rPr lang="vi-VN" sz="2400" b="1" i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kêu </a:t>
            </a:r>
            <a:r>
              <a:rPr lang="vi-VN" sz="2400" b="1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gọi mọi người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thự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 hiện sử dụng hợp lí và bảo vệ môi trường tự nhiên thông qua hoạt động sản xuất.</a:t>
            </a:r>
            <a:endParaRPr lang="en-US" sz="2400" b="1" i="1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b="1" i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Sử dụng bút màu, hình vẽ trang trí để cho sản phẩm hấp dẫn hơn, đạt hiệu quả tuyên truyền cao hơn.</a:t>
            </a:r>
            <a:endParaRPr lang="en-US" sz="2400" b="1" i="1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+</a:t>
            </a:r>
            <a:r>
              <a:rPr lang="vi-VN" sz="2400" b="1" i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Chú ý bảng tiêu chí đánh giá, để có sản phẩm tốt nhất</a:t>
            </a:r>
            <a:r>
              <a:rPr lang="en-US" sz="2400" b="1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8" name="Hình ảnh 4">
            <a:extLst>
              <a:ext uri="{FF2B5EF4-FFF2-40B4-BE49-F238E27FC236}">
                <a16:creationId xmlns:a16="http://schemas.microsoft.com/office/drawing/2014/main" xmlns="" id="{E35F94F2-00BA-4B49-8E80-7E4921CD26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6827" y="2180514"/>
            <a:ext cx="3166276" cy="382202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0" y="1"/>
            <a:ext cx="12192000" cy="832511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algn="ctr"/>
            <a:r>
              <a:rPr lang="en-US" sz="2400" b="1" dirty="0" smtClean="0">
                <a:latin typeface="Times New Roman" pitchFamily="18" charset="0"/>
              </a:rPr>
              <a:t>TIẾT - BÀI 26. THỰC HÀNH: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TÌM HIỂU MÔI TRƯỜNG TỰ NHIÊN ĐỊA PHƯƠNG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0" y="871470"/>
            <a:ext cx="12192000" cy="19235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76" tIns="34288" rIns="68576" bIns="3428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40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4937" y="0"/>
            <a:ext cx="808927" cy="80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1"/>
            <a:ext cx="1050878" cy="87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00501" y="2349638"/>
            <a:ext cx="1883164" cy="2560320"/>
          </a:xfrm>
          <a:prstGeom prst="ellipse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3" rIns="91366" bIns="45683" rtlCol="0" anchor="ctr"/>
          <a:lstStyle/>
          <a:p>
            <a:pPr algn="ctr"/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VỀ NHÀ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-2445869" y="886222"/>
            <a:ext cx="5467754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708674" y="1997030"/>
            <a:ext cx="8277774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636" tIns="71063" rIns="71063" bIns="71063" numCol="1" spcCol="2541" anchor="ctr" anchorCtr="0">
            <a:noAutofit/>
          </a:bodyPr>
          <a:lstStyle/>
          <a:p>
            <a:pPr algn="just" defTabSz="1243496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 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 nội dung, hình thức </a:t>
            </a: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2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01144" y="1895429"/>
            <a:ext cx="1015060" cy="1016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366" tIns="45683" rIns="91366" bIns="45683"/>
          <a:lstStyle/>
          <a:p>
            <a:pPr algn="ctr">
              <a:spcBef>
                <a:spcPts val="599"/>
              </a:spcBef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Freeform 9"/>
          <p:cNvSpPr/>
          <p:nvPr/>
        </p:nvSpPr>
        <p:spPr>
          <a:xfrm>
            <a:off x="3003853" y="3216229"/>
            <a:ext cx="7916586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636" tIns="71063" rIns="71063" bIns="71063" numCol="1" spcCol="2541" anchor="ctr" anchorCtr="0">
            <a:noAutofit/>
          </a:bodyPr>
          <a:lstStyle/>
          <a:p>
            <a:pPr algn="just" defTabSz="1243496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 thành bài tập 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 SBT</a:t>
            </a:r>
            <a:endParaRPr lang="en-US" sz="2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96324" y="3114627"/>
            <a:ext cx="1015060" cy="10160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366" tIns="45683" rIns="91366" bIns="45683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Freeform 11"/>
          <p:cNvSpPr/>
          <p:nvPr/>
        </p:nvSpPr>
        <p:spPr>
          <a:xfrm>
            <a:off x="2708674" y="4384629"/>
            <a:ext cx="8277774" cy="9906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636" tIns="71063" rIns="71063" bIns="71063" numCol="1" spcCol="2541" anchor="ctr" anchorCtr="0">
            <a:noAutofit/>
          </a:bodyPr>
          <a:lstStyle/>
          <a:p>
            <a:pPr algn="just" defTabSz="1243496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 bị 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27. DÂN SỐ VÀ SỰ PHÂN BỐ DÂN CƯ TRÊN THẾ GIỚI.</a:t>
            </a:r>
            <a:endParaRPr lang="en-US" sz="2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01144" y="4333828"/>
            <a:ext cx="1015060" cy="1016000"/>
          </a:xfrm>
          <a:prstGeom prst="ellipse">
            <a:avLst/>
          </a:prstGeom>
          <a:solidFill>
            <a:srgbClr val="3399FF"/>
          </a:solidFill>
          <a:ln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366" tIns="45683" rIns="91366" bIns="45683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1025</Words>
  <PresentationFormat>Custom</PresentationFormat>
  <Paragraphs>99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Ví dụ minh họa về đặc điểm khí hậu và mối quan hệ  giữa khí hậu với các thành phần tự nhiên khác ở Hà Nội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2021-06-28T12:43:46Z</dcterms:created>
  <dcterms:modified xsi:type="dcterms:W3CDTF">2021-10-01T08:56:43Z</dcterms:modified>
</cp:coreProperties>
</file>