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3" r:id="rId46"/>
    <p:sldId id="302" r:id="rId47"/>
    <p:sldId id="300" r:id="rId48"/>
  </p:sldIdLst>
  <p:sldSz cx="18288000" cy="10287000"/>
  <p:notesSz cx="6858000" cy="9144000"/>
  <p:embeddedFontLs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ambria Math" panose="02040503050406030204" pitchFamily="18" charset="0"/>
      <p:regular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977C"/>
    <a:srgbClr val="E7694B"/>
    <a:srgbClr val="FFD13F"/>
    <a:srgbClr val="D553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69211" autoAdjust="0"/>
  </p:normalViewPr>
  <p:slideViewPr>
    <p:cSldViewPr>
      <p:cViewPr varScale="1">
        <p:scale>
          <a:sx n="53" d="100"/>
          <a:sy n="53" d="100"/>
        </p:scale>
        <p:origin x="802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32.png"/><Relationship Id="rId7" Type="http://schemas.openxmlformats.org/officeDocument/2006/relationships/image" Target="../media/image26.png"/><Relationship Id="rId12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34.png"/><Relationship Id="rId5" Type="http://schemas.openxmlformats.org/officeDocument/2006/relationships/image" Target="../media/image16.png"/><Relationship Id="rId10" Type="http://schemas.openxmlformats.org/officeDocument/2006/relationships/image" Target="../media/image11.svg"/><Relationship Id="rId4" Type="http://schemas.openxmlformats.org/officeDocument/2006/relationships/image" Target="../media/image33.sv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7.svg"/><Relationship Id="rId7" Type="http://schemas.openxmlformats.org/officeDocument/2006/relationships/image" Target="../media/image17.svg"/><Relationship Id="rId12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9.png"/><Relationship Id="rId5" Type="http://schemas.openxmlformats.org/officeDocument/2006/relationships/image" Target="../media/image11.svg"/><Relationship Id="rId10" Type="http://schemas.openxmlformats.org/officeDocument/2006/relationships/image" Target="../media/image38.png"/><Relationship Id="rId4" Type="http://schemas.openxmlformats.org/officeDocument/2006/relationships/image" Target="../media/image10.png"/><Relationship Id="rId9" Type="http://schemas.openxmlformats.org/officeDocument/2006/relationships/image" Target="../media/image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2.svg"/><Relationship Id="rId7" Type="http://schemas.openxmlformats.org/officeDocument/2006/relationships/image" Target="../media/image17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45.png"/><Relationship Id="rId5" Type="http://schemas.openxmlformats.org/officeDocument/2006/relationships/image" Target="../media/image44.svg"/><Relationship Id="rId10" Type="http://schemas.openxmlformats.org/officeDocument/2006/relationships/image" Target="../media/image2.png"/><Relationship Id="rId4" Type="http://schemas.openxmlformats.org/officeDocument/2006/relationships/image" Target="../media/image43.png"/><Relationship Id="rId9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svg"/><Relationship Id="rId7" Type="http://schemas.openxmlformats.org/officeDocument/2006/relationships/image" Target="../media/image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7.svg"/><Relationship Id="rId10" Type="http://schemas.openxmlformats.org/officeDocument/2006/relationships/image" Target="../media/image47.png"/><Relationship Id="rId4" Type="http://schemas.openxmlformats.org/officeDocument/2006/relationships/image" Target="../media/image16.pn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9.svg"/><Relationship Id="rId7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2.svg"/><Relationship Id="rId10" Type="http://schemas.openxmlformats.org/officeDocument/2006/relationships/image" Target="../media/image53.png"/><Relationship Id="rId4" Type="http://schemas.openxmlformats.org/officeDocument/2006/relationships/image" Target="../media/image21.pn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.png"/><Relationship Id="rId7" Type="http://schemas.openxmlformats.org/officeDocument/2006/relationships/image" Target="../media/image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8.sv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png"/><Relationship Id="rId9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.png"/><Relationship Id="rId7" Type="http://schemas.openxmlformats.org/officeDocument/2006/relationships/image" Target="../media/image1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.png"/><Relationship Id="rId7" Type="http://schemas.openxmlformats.org/officeDocument/2006/relationships/image" Target="../media/image1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sv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4.png"/><Relationship Id="rId7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65.png"/><Relationship Id="rId5" Type="http://schemas.openxmlformats.org/officeDocument/2006/relationships/image" Target="../media/image10.png"/><Relationship Id="rId10" Type="http://schemas.openxmlformats.org/officeDocument/2006/relationships/image" Target="../media/image1.png"/><Relationship Id="rId4" Type="http://schemas.openxmlformats.org/officeDocument/2006/relationships/image" Target="../media/image2.png"/><Relationship Id="rId9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4.png"/><Relationship Id="rId3" Type="http://schemas.openxmlformats.org/officeDocument/2006/relationships/image" Target="../media/image67.svg"/><Relationship Id="rId7" Type="http://schemas.openxmlformats.org/officeDocument/2006/relationships/image" Target="../media/image17.svg"/><Relationship Id="rId12" Type="http://schemas.openxmlformats.org/officeDocument/2006/relationships/image" Target="../media/image6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68.png"/><Relationship Id="rId5" Type="http://schemas.openxmlformats.org/officeDocument/2006/relationships/image" Target="../media/image55.svg"/><Relationship Id="rId10" Type="http://schemas.openxmlformats.org/officeDocument/2006/relationships/image" Target="../media/image2.png"/><Relationship Id="rId4" Type="http://schemas.openxmlformats.org/officeDocument/2006/relationships/image" Target="../media/image54.png"/><Relationship Id="rId9" Type="http://schemas.openxmlformats.org/officeDocument/2006/relationships/image" Target="../media/image11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svg"/><Relationship Id="rId7" Type="http://schemas.openxmlformats.org/officeDocument/2006/relationships/image" Target="../media/image5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svg"/><Relationship Id="rId7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7.svg"/><Relationship Id="rId7" Type="http://schemas.openxmlformats.org/officeDocument/2006/relationships/image" Target="../media/image1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72.png"/><Relationship Id="rId5" Type="http://schemas.openxmlformats.org/officeDocument/2006/relationships/image" Target="../media/image55.svg"/><Relationship Id="rId10" Type="http://schemas.openxmlformats.org/officeDocument/2006/relationships/image" Target="../media/image33.svg"/><Relationship Id="rId4" Type="http://schemas.openxmlformats.org/officeDocument/2006/relationships/image" Target="../media/image54.png"/><Relationship Id="rId9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5.svg"/><Relationship Id="rId7" Type="http://schemas.openxmlformats.org/officeDocument/2006/relationships/image" Target="../media/image11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74.png"/><Relationship Id="rId5" Type="http://schemas.openxmlformats.org/officeDocument/2006/relationships/image" Target="../media/image17.svg"/><Relationship Id="rId10" Type="http://schemas.openxmlformats.org/officeDocument/2006/relationships/image" Target="../media/image73.png"/><Relationship Id="rId4" Type="http://schemas.openxmlformats.org/officeDocument/2006/relationships/image" Target="../media/image16.png"/><Relationship Id="rId9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5.svg"/><Relationship Id="rId7" Type="http://schemas.openxmlformats.org/officeDocument/2006/relationships/image" Target="../media/image11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7.svg"/><Relationship Id="rId10" Type="http://schemas.openxmlformats.org/officeDocument/2006/relationships/image" Target="../media/image75.png"/><Relationship Id="rId4" Type="http://schemas.openxmlformats.org/officeDocument/2006/relationships/image" Target="../media/image16.png"/><Relationship Id="rId9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5.svg"/><Relationship Id="rId7" Type="http://schemas.openxmlformats.org/officeDocument/2006/relationships/image" Target="../media/image11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42.svg"/><Relationship Id="rId5" Type="http://schemas.openxmlformats.org/officeDocument/2006/relationships/image" Target="../media/image17.svg"/><Relationship Id="rId10" Type="http://schemas.openxmlformats.org/officeDocument/2006/relationships/image" Target="../media/image41.png"/><Relationship Id="rId4" Type="http://schemas.openxmlformats.org/officeDocument/2006/relationships/image" Target="../media/image16.png"/><Relationship Id="rId9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svg"/><Relationship Id="rId7" Type="http://schemas.openxmlformats.org/officeDocument/2006/relationships/image" Target="../media/image5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17.svg"/><Relationship Id="rId10" Type="http://schemas.openxmlformats.org/officeDocument/2006/relationships/image" Target="../media/image77.png"/><Relationship Id="rId4" Type="http://schemas.openxmlformats.org/officeDocument/2006/relationships/image" Target="../media/image16.png"/><Relationship Id="rId9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50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2.png"/><Relationship Id="rId7" Type="http://schemas.openxmlformats.org/officeDocument/2006/relationships/image" Target="../media/image5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8.sv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4.png"/><Relationship Id="rId7" Type="http://schemas.openxmlformats.org/officeDocument/2006/relationships/image" Target="../media/image1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4.png"/><Relationship Id="rId7" Type="http://schemas.openxmlformats.org/officeDocument/2006/relationships/image" Target="../media/image1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2.png"/><Relationship Id="rId7" Type="http://schemas.openxmlformats.org/officeDocument/2006/relationships/image" Target="../media/image5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7.svg"/><Relationship Id="rId7" Type="http://schemas.openxmlformats.org/officeDocument/2006/relationships/image" Target="../media/image55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86.png"/><Relationship Id="rId5" Type="http://schemas.openxmlformats.org/officeDocument/2006/relationships/image" Target="../media/image67.svg"/><Relationship Id="rId10" Type="http://schemas.openxmlformats.org/officeDocument/2006/relationships/image" Target="../media/image2.png"/><Relationship Id="rId4" Type="http://schemas.openxmlformats.org/officeDocument/2006/relationships/image" Target="../media/image66.png"/><Relationship Id="rId9" Type="http://schemas.openxmlformats.org/officeDocument/2006/relationships/image" Target="../media/image11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svg"/><Relationship Id="rId7" Type="http://schemas.openxmlformats.org/officeDocument/2006/relationships/image" Target="../media/image5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89.png"/><Relationship Id="rId5" Type="http://schemas.openxmlformats.org/officeDocument/2006/relationships/image" Target="../media/image17.svg"/><Relationship Id="rId10" Type="http://schemas.openxmlformats.org/officeDocument/2006/relationships/image" Target="../media/image88.png"/><Relationship Id="rId4" Type="http://schemas.openxmlformats.org/officeDocument/2006/relationships/image" Target="../media/image16.png"/><Relationship Id="rId9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svg"/><Relationship Id="rId7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7.svg"/><Relationship Id="rId10" Type="http://schemas.openxmlformats.org/officeDocument/2006/relationships/image" Target="../media/image91.png"/><Relationship Id="rId4" Type="http://schemas.openxmlformats.org/officeDocument/2006/relationships/image" Target="../media/image16.png"/><Relationship Id="rId9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7.svg"/><Relationship Id="rId7" Type="http://schemas.openxmlformats.org/officeDocument/2006/relationships/image" Target="../media/image1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92.png"/><Relationship Id="rId5" Type="http://schemas.openxmlformats.org/officeDocument/2006/relationships/image" Target="../media/image55.svg"/><Relationship Id="rId10" Type="http://schemas.openxmlformats.org/officeDocument/2006/relationships/image" Target="../media/image33.svg"/><Relationship Id="rId4" Type="http://schemas.openxmlformats.org/officeDocument/2006/relationships/image" Target="../media/image54.png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.png"/><Relationship Id="rId9" Type="http://schemas.openxmlformats.org/officeDocument/2006/relationships/image" Target="../media/image11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5.svg"/><Relationship Id="rId7" Type="http://schemas.openxmlformats.org/officeDocument/2006/relationships/image" Target="../media/image11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94.png"/><Relationship Id="rId5" Type="http://schemas.openxmlformats.org/officeDocument/2006/relationships/image" Target="../media/image17.svg"/><Relationship Id="rId10" Type="http://schemas.openxmlformats.org/officeDocument/2006/relationships/image" Target="../media/image93.png"/><Relationship Id="rId4" Type="http://schemas.openxmlformats.org/officeDocument/2006/relationships/image" Target="../media/image16.png"/><Relationship Id="rId9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5.svg"/><Relationship Id="rId7" Type="http://schemas.openxmlformats.org/officeDocument/2006/relationships/image" Target="../media/image11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97.png"/><Relationship Id="rId3" Type="http://schemas.openxmlformats.org/officeDocument/2006/relationships/image" Target="../media/image96.png"/><Relationship Id="rId7" Type="http://schemas.openxmlformats.org/officeDocument/2006/relationships/image" Target="../media/image55.svg"/><Relationship Id="rId12" Type="http://schemas.openxmlformats.org/officeDocument/2006/relationships/image" Target="../media/image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11.svg"/><Relationship Id="rId5" Type="http://schemas.openxmlformats.org/officeDocument/2006/relationships/image" Target="../media/image42.svg"/><Relationship Id="rId10" Type="http://schemas.openxmlformats.org/officeDocument/2006/relationships/image" Target="../media/image10.png"/><Relationship Id="rId4" Type="http://schemas.openxmlformats.org/officeDocument/2006/relationships/image" Target="../media/image41.png"/><Relationship Id="rId9" Type="http://schemas.openxmlformats.org/officeDocument/2006/relationships/image" Target="../media/image17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svg"/><Relationship Id="rId7" Type="http://schemas.openxmlformats.org/officeDocument/2006/relationships/image" Target="../media/image5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17.svg"/><Relationship Id="rId10" Type="http://schemas.openxmlformats.org/officeDocument/2006/relationships/image" Target="../media/image98.png"/><Relationship Id="rId4" Type="http://schemas.openxmlformats.org/officeDocument/2006/relationships/image" Target="../media/image16.png"/><Relationship Id="rId9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openxmlformats.org/officeDocument/2006/relationships/image" Target="../media/image10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50.pn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4.png"/><Relationship Id="rId7" Type="http://schemas.openxmlformats.org/officeDocument/2006/relationships/image" Target="../media/image1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5.svg"/><Relationship Id="rId7" Type="http://schemas.openxmlformats.org/officeDocument/2006/relationships/image" Target="../media/image11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0.png"/><Relationship Id="rId5" Type="http://schemas.openxmlformats.org/officeDocument/2006/relationships/image" Target="../media/image17.sv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svg"/><Relationship Id="rId7" Type="http://schemas.openxmlformats.org/officeDocument/2006/relationships/image" Target="../media/image22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svg"/><Relationship Id="rId7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7.svg"/><Relationship Id="rId7" Type="http://schemas.openxmlformats.org/officeDocument/2006/relationships/image" Target="../media/image11.svg"/><Relationship Id="rId12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0.png"/><Relationship Id="rId5" Type="http://schemas.openxmlformats.org/officeDocument/2006/relationships/image" Target="../media/image17.svg"/><Relationship Id="rId10" Type="http://schemas.openxmlformats.org/officeDocument/2006/relationships/image" Target="../media/image29.png"/><Relationship Id="rId4" Type="http://schemas.openxmlformats.org/officeDocument/2006/relationships/image" Target="../media/image16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56868" y="4815622"/>
            <a:ext cx="5185207" cy="63427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143474" y="7358218"/>
            <a:ext cx="4091606" cy="380016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34276" r="6363"/>
          <a:stretch>
            <a:fillRect/>
          </a:stretch>
        </p:blipFill>
        <p:spPr>
          <a:xfrm>
            <a:off x="11233161" y="-421699"/>
            <a:ext cx="7723577" cy="120847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347998" y="4241981"/>
            <a:ext cx="5608740" cy="686084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734579" y="0"/>
            <a:ext cx="4143271" cy="211824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800100" y="685800"/>
            <a:ext cx="16687800" cy="8915399"/>
            <a:chOff x="0" y="0"/>
            <a:chExt cx="812800" cy="533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1E7EE27-E78B-C31D-AB07-1329E0EF458F}"/>
              </a:ext>
            </a:extLst>
          </p:cNvPr>
          <p:cNvSpPr txBox="1"/>
          <p:nvPr/>
        </p:nvSpPr>
        <p:spPr>
          <a:xfrm>
            <a:off x="3238500" y="2441414"/>
            <a:ext cx="11811000" cy="540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 HÔM NAY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 l="35311" t="812" b="9557"/>
          <a:stretch>
            <a:fillRect/>
          </a:stretch>
        </p:blipFill>
        <p:spPr>
          <a:xfrm>
            <a:off x="0" y="6289652"/>
            <a:ext cx="3100335" cy="39897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85689">
            <a:off x="13847180" y="6540249"/>
            <a:ext cx="4488551" cy="37311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8161131"/>
            <a:ext cx="4143271" cy="21182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169310" y="73750"/>
            <a:ext cx="4143271" cy="21182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46004" y="4734239"/>
            <a:ext cx="1150421" cy="10102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791575" y="3723960"/>
            <a:ext cx="1150421" cy="1010279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D442C50-69BD-026D-1349-220EE7ED4ABF}"/>
              </a:ext>
            </a:extLst>
          </p:cNvPr>
          <p:cNvSpPr txBox="1"/>
          <p:nvPr/>
        </p:nvSpPr>
        <p:spPr>
          <a:xfrm>
            <a:off x="1550167" y="852075"/>
            <a:ext cx="10772671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vectơ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tuỳ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906A8E9A-CE8D-FF1D-E2E6-6272593C9AB3}"/>
                  </a:ext>
                </a:extLst>
              </p:cNvPr>
              <p:cNvSpPr txBox="1"/>
              <p:nvPr/>
            </p:nvSpPr>
            <p:spPr>
              <a:xfrm>
                <a:off x="1496425" y="2154104"/>
                <a:ext cx="13276006" cy="22606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Cho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vectơ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  <m:r>
                      <a:rPr lang="en-US" sz="44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khác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b="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Lấy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vẽ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vectơ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𝑂𝐴</m:t>
                        </m:r>
                      </m:e>
                    </m:acc>
                    <m:r>
                      <a:rPr lang="en-US" sz="44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𝑂𝐵</m:t>
                        </m:r>
                      </m:e>
                    </m:acc>
                    <m:r>
                      <a:rPr lang="en-US" sz="44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906A8E9A-CE8D-FF1D-E2E6-6272593C9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6425" y="2154104"/>
                <a:ext cx="13276006" cy="2260619"/>
              </a:xfrm>
              <a:prstGeom prst="rect">
                <a:avLst/>
              </a:prstGeom>
              <a:blipFill>
                <a:blip r:embed="rId11"/>
                <a:stretch>
                  <a:fillRect l="-1837" r="-1882" b="-11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Hình ảnh 17">
            <a:extLst>
              <a:ext uri="{FF2B5EF4-FFF2-40B4-BE49-F238E27FC236}">
                <a16:creationId xmlns:a16="http://schemas.microsoft.com/office/drawing/2014/main" id="{E345D9C1-9C64-25C6-F0B5-29D60A392C4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35" t="1420" r="2003" b="59716"/>
          <a:stretch/>
        </p:blipFill>
        <p:spPr>
          <a:xfrm>
            <a:off x="4753896" y="4889284"/>
            <a:ext cx="8657303" cy="4397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52800" y="-1485900"/>
            <a:ext cx="20017221" cy="13680982"/>
            <a:chOff x="0" y="0"/>
            <a:chExt cx="1138995" cy="7784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54184" cy="782696"/>
            </a:xfrm>
            <a:custGeom>
              <a:avLst/>
              <a:gdLst/>
              <a:ahLst/>
              <a:cxnLst/>
              <a:rect l="l" t="t" r="r" b="b"/>
              <a:pathLst>
                <a:path w="1154184" h="782696">
                  <a:moveTo>
                    <a:pt x="646696" y="0"/>
                  </a:moveTo>
                  <a:cubicBezTo>
                    <a:pt x="659190" y="0"/>
                    <a:pt x="671758" y="0"/>
                    <a:pt x="684226" y="0"/>
                  </a:cubicBezTo>
                  <a:cubicBezTo>
                    <a:pt x="783634" y="13002"/>
                    <a:pt x="845759" y="56282"/>
                    <a:pt x="874056" y="127101"/>
                  </a:cubicBezTo>
                  <a:cubicBezTo>
                    <a:pt x="1039785" y="117657"/>
                    <a:pt x="1154184" y="251566"/>
                    <a:pt x="1086847" y="382992"/>
                  </a:cubicBezTo>
                  <a:cubicBezTo>
                    <a:pt x="1111266" y="410609"/>
                    <a:pt x="1131638" y="441501"/>
                    <a:pt x="1138995" y="482963"/>
                  </a:cubicBezTo>
                  <a:cubicBezTo>
                    <a:pt x="1138995" y="494840"/>
                    <a:pt x="1138995" y="506689"/>
                    <a:pt x="1138995" y="518564"/>
                  </a:cubicBezTo>
                  <a:cubicBezTo>
                    <a:pt x="1117069" y="624090"/>
                    <a:pt x="1022723" y="695397"/>
                    <a:pt x="867832" y="676200"/>
                  </a:cubicBezTo>
                  <a:cubicBezTo>
                    <a:pt x="827980" y="730383"/>
                    <a:pt x="757067" y="782696"/>
                    <a:pt x="646719" y="777885"/>
                  </a:cubicBezTo>
                  <a:cubicBezTo>
                    <a:pt x="589683" y="774328"/>
                    <a:pt x="550003" y="753725"/>
                    <a:pt x="515262" y="728694"/>
                  </a:cubicBezTo>
                  <a:cubicBezTo>
                    <a:pt x="478670" y="749501"/>
                    <a:pt x="439040" y="765830"/>
                    <a:pt x="381780" y="766010"/>
                  </a:cubicBezTo>
                  <a:cubicBezTo>
                    <a:pt x="249310" y="766318"/>
                    <a:pt x="160692" y="686157"/>
                    <a:pt x="158544" y="576203"/>
                  </a:cubicBezTo>
                  <a:cubicBezTo>
                    <a:pt x="73383" y="550481"/>
                    <a:pt x="15704" y="502467"/>
                    <a:pt x="0" y="420308"/>
                  </a:cubicBezTo>
                  <a:cubicBezTo>
                    <a:pt x="0" y="408433"/>
                    <a:pt x="0" y="396532"/>
                    <a:pt x="0" y="384707"/>
                  </a:cubicBezTo>
                  <a:cubicBezTo>
                    <a:pt x="17333" y="303293"/>
                    <a:pt x="71877" y="252154"/>
                    <a:pt x="162692" y="230475"/>
                  </a:cubicBezTo>
                  <a:cubicBezTo>
                    <a:pt x="157236" y="93137"/>
                    <a:pt x="338892" y="7320"/>
                    <a:pt x="488127" y="67825"/>
                  </a:cubicBezTo>
                  <a:cubicBezTo>
                    <a:pt x="523658" y="37905"/>
                    <a:pt x="573929" y="5272"/>
                    <a:pt x="64669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26709" y="111418"/>
            <a:ext cx="4143271" cy="21182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698933" y="665403"/>
            <a:ext cx="1150421" cy="10102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199057" y="856900"/>
            <a:ext cx="1150421" cy="10102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235535" y="8719094"/>
            <a:ext cx="4143271" cy="211824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357577" y="-88113"/>
            <a:ext cx="4143271" cy="21182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478000" y="6894178"/>
            <a:ext cx="4170682" cy="27891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40E243E-C8E7-BFE2-6C72-ECFD8B4256FC}"/>
                  </a:ext>
                </a:extLst>
              </p:cNvPr>
              <p:cNvSpPr txBox="1"/>
              <p:nvPr/>
            </p:nvSpPr>
            <p:spPr>
              <a:xfrm>
                <a:off x="2762250" y="405423"/>
                <a:ext cx="12706350" cy="75893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4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44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luận</a:t>
                </a:r>
                <a:r>
                  <a:rPr lang="en-US" sz="44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Char char="+"/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giữa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vectơ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kí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hiệu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),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giữa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vectơ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𝑂𝐴</m:t>
                        </m:r>
                      </m:e>
                    </m:ac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𝑂𝐵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Tx/>
                  <a:buChar char="+"/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vô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hướng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vectơ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kí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hiệu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vô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hướng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cùa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vectơ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𝑂𝐴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𝑂𝐵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vô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hướng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vectơ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xác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bởi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𝑐𝑜𝑠</m:t>
                    </m:r>
                    <m:r>
                      <a:rPr lang="en-US" sz="4000" b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4000" b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  <m:r>
                      <a:rPr lang="en-US" sz="4000" b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40E243E-C8E7-BFE2-6C72-ECFD8B4256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250" y="405423"/>
                <a:ext cx="12706350" cy="7589322"/>
              </a:xfrm>
              <a:prstGeom prst="rect">
                <a:avLst/>
              </a:prstGeom>
              <a:blipFill>
                <a:blip r:embed="rId11"/>
                <a:stretch>
                  <a:fillRect l="-1535" r="-1679" b="-1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65B89928-9841-79C9-611E-B5F123B4A958}"/>
                  </a:ext>
                </a:extLst>
              </p:cNvPr>
              <p:cNvSpPr txBox="1"/>
              <p:nvPr/>
            </p:nvSpPr>
            <p:spPr>
              <a:xfrm>
                <a:off x="2762250" y="8035008"/>
                <a:ext cx="12763500" cy="20156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i="1" dirty="0" err="1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Quy</a:t>
                </a:r>
                <a:r>
                  <a:rPr lang="en-US" sz="4000" i="1" dirty="0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ước</a:t>
                </a:r>
                <a:r>
                  <a:rPr lang="en-US" sz="4000" i="1" dirty="0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 </a:t>
                </a:r>
                <a:endParaRPr lang="en-US" sz="4000" i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vô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hướng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vectơ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bất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vectơ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65B89928-9841-79C9-611E-B5F123B4A9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250" y="8035008"/>
                <a:ext cx="12763500" cy="2015680"/>
              </a:xfrm>
              <a:prstGeom prst="rect">
                <a:avLst/>
              </a:prstGeom>
              <a:blipFill>
                <a:blip r:embed="rId12"/>
                <a:stretch>
                  <a:fillRect l="-1671" r="-1194" b="-12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803750" flipH="1">
            <a:off x="15433417" y="-184780"/>
            <a:ext cx="2808549" cy="33041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38200" y="0"/>
            <a:ext cx="4143271" cy="21182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183008" y="8361714"/>
            <a:ext cx="4143271" cy="21182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4800" y="3385532"/>
            <a:ext cx="1150421" cy="10102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137579" y="5143500"/>
            <a:ext cx="1150421" cy="10102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 l="34276" t="4747" b="4747"/>
          <a:stretch>
            <a:fillRect/>
          </a:stretch>
        </p:blipFill>
        <p:spPr>
          <a:xfrm>
            <a:off x="-436406" y="8561085"/>
            <a:ext cx="2928261" cy="37451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F314AD6-843A-9B43-0787-7378289DF213}"/>
                  </a:ext>
                </a:extLst>
              </p:cNvPr>
              <p:cNvSpPr txBox="1"/>
              <p:nvPr/>
            </p:nvSpPr>
            <p:spPr>
              <a:xfrm>
                <a:off x="1750196" y="903127"/>
                <a:ext cx="14787608" cy="84069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b="1" i="1" dirty="0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Chú ý: </a:t>
                </a:r>
                <a:endParaRPr lang="en-US" sz="4000" b="1" i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Char char="+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</m:e>
                    </m:d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Char char="+"/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90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nói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vectơ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kí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hiệu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⊥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hoặc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⊥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Khi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</m:e>
                    </m:d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90</m:t>
                        </m:r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e>
                    </m:fun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Char char="+"/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vô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hướng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vectơ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cùng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hướng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độ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dài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chúng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Tx/>
                  <a:buChar char="+"/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vô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hướng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vectơ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ngược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hướng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đối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độ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dài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chúng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F314AD6-843A-9B43-0787-7378289DF2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0196" y="903127"/>
                <a:ext cx="14787608" cy="8406981"/>
              </a:xfrm>
              <a:prstGeom prst="rect">
                <a:avLst/>
              </a:prstGeom>
              <a:blipFill>
                <a:blip r:embed="rId11"/>
                <a:stretch>
                  <a:fillRect l="-1319" r="-1484" b="-2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597312" y="6612944"/>
            <a:ext cx="1150421" cy="10102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11600" y="1333500"/>
            <a:ext cx="1150421" cy="10102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042936" y="8209872"/>
            <a:ext cx="4143271" cy="21182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57577" y="-88113"/>
            <a:ext cx="4143271" cy="21182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l="35311" t="812" b="9557"/>
          <a:stretch>
            <a:fillRect/>
          </a:stretch>
        </p:blipFill>
        <p:spPr>
          <a:xfrm>
            <a:off x="13808393" y="7623223"/>
            <a:ext cx="4909151" cy="631743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 l="766" t="5226" r="766"/>
          <a:stretch>
            <a:fillRect/>
          </a:stretch>
        </p:blipFill>
        <p:spPr>
          <a:xfrm rot="909958">
            <a:off x="-316168" y="59834"/>
            <a:ext cx="3555894" cy="79594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00FDEAA-046E-F234-0858-B33625954074}"/>
                  </a:ext>
                </a:extLst>
              </p:cNvPr>
              <p:cNvSpPr txBox="1"/>
              <p:nvPr/>
            </p:nvSpPr>
            <p:spPr>
              <a:xfrm>
                <a:off x="3100335" y="1228133"/>
                <a:ext cx="13030201" cy="78307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thể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chú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ý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thứ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vectơ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khác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cùng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hướng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thì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sz="40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Do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i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00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</m:acc>
                            <m:r>
                              <a:rPr lang="en-US" sz="4000" i="1"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,</m:t>
                            </m:r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</m:acc>
                          </m:e>
                        </m:d>
                      </m:e>
                    </m:fun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</m:e>
                    </m:d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b="0" i="1" smtClean="0">
                                    <a:effectLst/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</m:acc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,</m:t>
                            </m:r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b="0" i="1" smtClean="0">
                                    <a:effectLst/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</m:acc>
                          </m:e>
                        </m:d>
                      </m:e>
                    </m:fun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</m:e>
                    </m:d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vectơ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vectơ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ac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</m:e>
                    </m:d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</m:e>
                    </m:d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Chú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ý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thứ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tư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tự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00FDEAA-046E-F234-0858-B336259540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0335" y="1228133"/>
                <a:ext cx="13030201" cy="7830733"/>
              </a:xfrm>
              <a:prstGeom prst="rect">
                <a:avLst/>
              </a:prstGeom>
              <a:blipFill>
                <a:blip r:embed="rId10"/>
                <a:stretch>
                  <a:fillRect l="-1685" r="-2761" b="-23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34579" y="0"/>
            <a:ext cx="4143271" cy="21182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87664" y="8168752"/>
            <a:ext cx="4143271" cy="211824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/>
          <a:srcRect l="34276" t="4747" b="4747"/>
          <a:stretch>
            <a:fillRect/>
          </a:stretch>
        </p:blipFill>
        <p:spPr>
          <a:xfrm>
            <a:off x="-834331" y="7235708"/>
            <a:ext cx="4243024" cy="542669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7"/>
          <a:srcRect l="34276" t="4747" b="4747"/>
          <a:stretch>
            <a:fillRect/>
          </a:stretch>
        </p:blipFill>
        <p:spPr>
          <a:xfrm>
            <a:off x="15700381" y="-699757"/>
            <a:ext cx="3522833" cy="4505596"/>
          </a:xfrm>
          <a:prstGeom prst="rect">
            <a:avLst/>
          </a:prstGeom>
        </p:spPr>
      </p:pic>
      <p:sp>
        <p:nvSpPr>
          <p:cNvPr id="22" name="Hình Bầu dục 21">
            <a:extLst>
              <a:ext uri="{FF2B5EF4-FFF2-40B4-BE49-F238E27FC236}">
                <a16:creationId xmlns:a16="http://schemas.microsoft.com/office/drawing/2014/main" id="{FB38FD0C-D85F-1C4F-CD43-196A0ACA56C3}"/>
              </a:ext>
            </a:extLst>
          </p:cNvPr>
          <p:cNvSpPr/>
          <p:nvPr/>
        </p:nvSpPr>
        <p:spPr>
          <a:xfrm>
            <a:off x="7429500" y="419100"/>
            <a:ext cx="3429000" cy="15240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E777BCE1-A100-15AC-9A27-2576E89AE375}"/>
                  </a:ext>
                </a:extLst>
              </p:cNvPr>
              <p:cNvSpPr txBox="1"/>
              <p:nvPr/>
            </p:nvSpPr>
            <p:spPr>
              <a:xfrm>
                <a:off x="1752284" y="2118248"/>
                <a:ext cx="14783432" cy="2095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	a)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4400" i="1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;			b)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4400" i="1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;			c)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4400" i="1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𝑂𝐷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E777BCE1-A100-15AC-9A27-2576E89AE3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284" y="2118248"/>
                <a:ext cx="14783432" cy="2095189"/>
              </a:xfrm>
              <a:prstGeom prst="rect">
                <a:avLst/>
              </a:prstGeom>
              <a:blipFill>
                <a:blip r:embed="rId8"/>
                <a:stretch>
                  <a:fillRect l="-1649" r="-660" b="-12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2B3455C7-CC1B-C805-8D3C-1022BE056F68}"/>
              </a:ext>
            </a:extLst>
          </p:cNvPr>
          <p:cNvSpPr txBox="1"/>
          <p:nvPr/>
        </p:nvSpPr>
        <p:spPr>
          <a:xfrm>
            <a:off x="7391400" y="4570411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Hình ảnh 25">
            <a:extLst>
              <a:ext uri="{FF2B5EF4-FFF2-40B4-BE49-F238E27FC236}">
                <a16:creationId xmlns:a16="http://schemas.microsoft.com/office/drawing/2014/main" id="{55FBA37A-F997-A28D-052A-A5BFFA4891F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3" t="12963" r="3746" b="59041"/>
          <a:stretch/>
        </p:blipFill>
        <p:spPr>
          <a:xfrm>
            <a:off x="838200" y="5245447"/>
            <a:ext cx="6021005" cy="45512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78DA8B7-8965-F74E-6D07-81C712BAB34F}"/>
                  </a:ext>
                </a:extLst>
              </p:cNvPr>
              <p:cNvSpPr txBox="1"/>
              <p:nvPr/>
            </p:nvSpPr>
            <p:spPr>
              <a:xfrm>
                <a:off x="7459980" y="5390331"/>
                <a:ext cx="10248901" cy="3690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e>
                        </m:acc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𝑂𝐶</m:t>
                            </m:r>
                          </m:e>
                        </m:acc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e>
                        </m:acc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</m:acc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𝐵𝐴𝑂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=45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4000" i="1"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</m:e>
                    </m:d>
                    <m:r>
                      <a:rPr lang="en-US" sz="4000" i="1"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acc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</m:acc>
                          </m:e>
                        </m:d>
                      </m:e>
                    </m:fun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45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e>
                    </m:fun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78DA8B7-8965-F74E-6D07-81C712BAB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9980" y="5390331"/>
                <a:ext cx="10248901" cy="3690754"/>
              </a:xfrm>
              <a:prstGeom prst="rect">
                <a:avLst/>
              </a:prstGeom>
              <a:blipFill>
                <a:blip r:embed="rId10"/>
                <a:stretch>
                  <a:fillRect l="-2142" b="-13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34276" t="9227" b="9227"/>
          <a:stretch>
            <a:fillRect/>
          </a:stretch>
        </p:blipFill>
        <p:spPr>
          <a:xfrm>
            <a:off x="-4021208" y="2294652"/>
            <a:ext cx="8814226" cy="101571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175209" y="174136"/>
            <a:ext cx="3681280" cy="450309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457200" y="5074926"/>
            <a:ext cx="4773693" cy="583938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180782" y="8418994"/>
            <a:ext cx="4143271" cy="21182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293FE86-B248-8282-5BED-CE62F3757511}"/>
                  </a:ext>
                </a:extLst>
              </p:cNvPr>
              <p:cNvSpPr txBox="1"/>
              <p:nvPr/>
            </p:nvSpPr>
            <p:spPr>
              <a:xfrm>
                <a:off x="1371600" y="305166"/>
                <a:ext cx="9982200" cy="4241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vectơ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𝐵𝐸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e>
                        </m:acc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𝐵𝐷</m:t>
                            </m:r>
                          </m:e>
                        </m:acc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𝐵𝐷</m:t>
                            </m:r>
                          </m:e>
                        </m:acc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𝐸𝐵𝐷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=135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𝐵𝐷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4000" i="1"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𝐵𝐷</m:t>
                            </m:r>
                          </m:e>
                        </m:acc>
                      </m:e>
                    </m:d>
                    <m:r>
                      <a:rPr lang="en-US" sz="4000" i="1"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acc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𝐵𝐷</m:t>
                                </m:r>
                              </m:e>
                            </m:acc>
                          </m:e>
                        </m:d>
                      </m:e>
                    </m:fun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𝑎</m:t>
                    </m:r>
                    <m:rad>
                      <m:radPr>
                        <m:degHide m:val="on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135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e>
                    </m:fun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293FE86-B248-8282-5BED-CE62F3757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305166"/>
                <a:ext cx="9982200" cy="4241033"/>
              </a:xfrm>
              <a:prstGeom prst="rect">
                <a:avLst/>
              </a:prstGeom>
              <a:blipFill>
                <a:blip r:embed="rId7"/>
                <a:stretch>
                  <a:fillRect l="-2137" b="-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35A35AC8-2D7C-4778-08B0-5FE204219F65}"/>
                  </a:ext>
                </a:extLst>
              </p:cNvPr>
              <p:cNvSpPr txBox="1"/>
              <p:nvPr/>
            </p:nvSpPr>
            <p:spPr>
              <a:xfrm>
                <a:off x="7193782" y="5022822"/>
                <a:ext cx="8320036" cy="46882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𝐵𝐸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𝑂𝐷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nên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e>
                        </m:acc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𝑂𝐷</m:t>
                            </m:r>
                          </m:e>
                        </m:acc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𝐵𝑂</m:t>
                            </m:r>
                          </m:e>
                        </m:acc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𝐸𝐵𝑂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=135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𝑂𝐷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4000" i="1"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𝑂𝐷</m:t>
                            </m:r>
                          </m:e>
                        </m:acc>
                      </m:e>
                    </m:d>
                    <m:r>
                      <a:rPr lang="en-US" sz="4000" i="1"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acc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𝑂𝐷</m:t>
                                </m:r>
                              </m:e>
                            </m:acc>
                          </m:e>
                        </m:d>
                      </m:e>
                    </m:fun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135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e>
                    </m:fun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35A35AC8-2D7C-4778-08B0-5FE204219F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3782" y="5022822"/>
                <a:ext cx="8320036" cy="4688271"/>
              </a:xfrm>
              <a:prstGeom prst="rect">
                <a:avLst/>
              </a:prstGeom>
              <a:blipFill>
                <a:blip r:embed="rId8"/>
                <a:stretch>
                  <a:fillRect l="-2564" b="-1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56868" y="4815622"/>
            <a:ext cx="5185207" cy="63427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143474" y="7358218"/>
            <a:ext cx="4091606" cy="380016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34276" r="6363"/>
          <a:stretch>
            <a:fillRect/>
          </a:stretch>
        </p:blipFill>
        <p:spPr>
          <a:xfrm>
            <a:off x="11233161" y="-421699"/>
            <a:ext cx="7723577" cy="120847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604256" y="236471"/>
            <a:ext cx="17079487" cy="9814057"/>
            <a:chOff x="0" y="0"/>
            <a:chExt cx="812800" cy="533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013368" y="1479408"/>
            <a:ext cx="5608740" cy="686084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734579" y="0"/>
            <a:ext cx="4143271" cy="2118248"/>
          </a:xfrm>
          <a:prstGeom prst="rect">
            <a:avLst/>
          </a:prstGeom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F943D28D-8D71-9169-71B4-9C9D94E564FA}"/>
              </a:ext>
            </a:extLst>
          </p:cNvPr>
          <p:cNvSpPr/>
          <p:nvPr/>
        </p:nvSpPr>
        <p:spPr>
          <a:xfrm>
            <a:off x="7246184" y="2045741"/>
            <a:ext cx="4114800" cy="1438961"/>
          </a:xfrm>
          <a:prstGeom prst="roundRect">
            <a:avLst/>
          </a:prstGeom>
          <a:solidFill>
            <a:srgbClr val="FFD13F"/>
          </a:solidFill>
          <a:ln>
            <a:solidFill>
              <a:srgbClr val="FFD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35D307C9-146A-BA3D-4581-AC57F83D9600}"/>
                  </a:ext>
                </a:extLst>
              </p:cNvPr>
              <p:cNvSpPr txBox="1"/>
              <p:nvPr/>
            </p:nvSpPr>
            <p:spPr>
              <a:xfrm>
                <a:off x="3997724" y="4228987"/>
                <a:ext cx="10619878" cy="3110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40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		a)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𝐶𝐵</m:t>
                        </m:r>
                      </m:e>
                    </m:acc>
                    <m:r>
                      <a:rPr lang="en-US" sz="4400" i="1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			b)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  <m:r>
                      <a:rPr lang="en-US" sz="4400" i="1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35D307C9-146A-BA3D-4581-AC57F83D96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7724" y="4228987"/>
                <a:ext cx="10619878" cy="3110852"/>
              </a:xfrm>
              <a:prstGeom prst="rect">
                <a:avLst/>
              </a:prstGeom>
              <a:blipFill>
                <a:blip r:embed="rId8"/>
                <a:stretch>
                  <a:fillRect l="-2354" r="-2296" b="-84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380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87879" y="1604194"/>
            <a:ext cx="1150421" cy="10102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349700" y="1604194"/>
            <a:ext cx="1150421" cy="101027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359166" y="412745"/>
            <a:ext cx="13569667" cy="9461509"/>
            <a:chOff x="0" y="0"/>
            <a:chExt cx="1561533" cy="18616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61533" cy="1861690"/>
            </a:xfrm>
            <a:custGeom>
              <a:avLst/>
              <a:gdLst/>
              <a:ahLst/>
              <a:cxnLst/>
              <a:rect l="l" t="t" r="r" b="b"/>
              <a:pathLst>
                <a:path w="1561533" h="1861690">
                  <a:moveTo>
                    <a:pt x="66595" y="0"/>
                  </a:moveTo>
                  <a:lnTo>
                    <a:pt x="1494938" y="0"/>
                  </a:lnTo>
                  <a:cubicBezTo>
                    <a:pt x="1531717" y="0"/>
                    <a:pt x="1561533" y="29816"/>
                    <a:pt x="1561533" y="66595"/>
                  </a:cubicBezTo>
                  <a:lnTo>
                    <a:pt x="1561533" y="1795095"/>
                  </a:lnTo>
                  <a:cubicBezTo>
                    <a:pt x="1561533" y="1831874"/>
                    <a:pt x="1531717" y="1861690"/>
                    <a:pt x="1494938" y="1861690"/>
                  </a:cubicBezTo>
                  <a:lnTo>
                    <a:pt x="66595" y="1861690"/>
                  </a:lnTo>
                  <a:cubicBezTo>
                    <a:pt x="29816" y="1861690"/>
                    <a:pt x="0" y="1831874"/>
                    <a:pt x="0" y="1795095"/>
                  </a:cubicBezTo>
                  <a:lnTo>
                    <a:pt x="0" y="66595"/>
                  </a:lnTo>
                  <a:cubicBezTo>
                    <a:pt x="0" y="29816"/>
                    <a:pt x="29816" y="0"/>
                    <a:pt x="66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143474" y="7358218"/>
            <a:ext cx="4091606" cy="380016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646183" y="6224363"/>
            <a:ext cx="3685990" cy="450885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033258" y="7680762"/>
            <a:ext cx="3744325" cy="347762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952452" y="647700"/>
            <a:ext cx="4161611" cy="5090656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7616513D-3DCE-D4F3-09F7-AD134B088B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6693" y="569612"/>
            <a:ext cx="8180524" cy="45088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C795AD19-BD3E-CBE5-2CDB-B7C89B084268}"/>
                  </a:ext>
                </a:extLst>
              </p:cNvPr>
              <p:cNvSpPr txBox="1"/>
              <p:nvPr/>
            </p:nvSpPr>
            <p:spPr>
              <a:xfrm>
                <a:off x="5592993" y="4818131"/>
                <a:ext cx="8227924" cy="49221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vectơ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𝐵𝐷</m:t>
                        </m:r>
                      </m:e>
                    </m:acc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𝐶𝐵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Ta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𝐶𝐵</m:t>
                            </m:r>
                          </m:e>
                        </m:acc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𝐵𝐴</m:t>
                            </m:r>
                          </m:e>
                        </m:acc>
                      </m:e>
                    </m:d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𝐵𝐷</m:t>
                            </m:r>
                          </m:e>
                        </m:acc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𝐵𝐴</m:t>
                            </m:r>
                          </m:e>
                        </m:acc>
                      </m:e>
                    </m:d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𝐷𝐵𝐴</m:t>
                        </m:r>
                      </m:e>
                    </m:acc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120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𝐶𝐵</m:t>
                        </m:r>
                      </m:e>
                    </m:acc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𝐵𝐴</m:t>
                        </m:r>
                      </m:e>
                    </m:acc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120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e>
                    </m:func>
                    <m:r>
                      <a:rPr lang="en-US" sz="400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4000" b="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𝐴𝐻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𝐴𝐻</m:t>
                        </m:r>
                      </m:e>
                    </m:acc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</m:t>
                        </m:r>
                      </m:e>
                    </m:acc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C795AD19-BD3E-CBE5-2CDB-B7C89B0842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2993" y="4818131"/>
                <a:ext cx="8227924" cy="4922117"/>
              </a:xfrm>
              <a:prstGeom prst="rect">
                <a:avLst/>
              </a:prstGeom>
              <a:blipFill>
                <a:blip r:embed="rId9"/>
                <a:stretch>
                  <a:fillRect l="-2593" b="-3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Bong bóng Lời nói: Hình bầu dục 9">
            <a:extLst>
              <a:ext uri="{FF2B5EF4-FFF2-40B4-BE49-F238E27FC236}">
                <a16:creationId xmlns:a16="http://schemas.microsoft.com/office/drawing/2014/main" id="{BEBB62EE-7F53-0F75-C307-3709178C7594}"/>
              </a:ext>
            </a:extLst>
          </p:cNvPr>
          <p:cNvSpPr/>
          <p:nvPr/>
        </p:nvSpPr>
        <p:spPr>
          <a:xfrm>
            <a:off x="2719100" y="647571"/>
            <a:ext cx="2438400" cy="1371600"/>
          </a:xfrm>
          <a:prstGeom prst="wedgeEllipseCallout">
            <a:avLst/>
          </a:prstGeom>
          <a:solidFill>
            <a:srgbClr val="D5535C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16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9800" y="-1485900"/>
            <a:ext cx="19278600" cy="13680982"/>
            <a:chOff x="0" y="0"/>
            <a:chExt cx="852126" cy="7784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67316" cy="782696"/>
            </a:xfrm>
            <a:custGeom>
              <a:avLst/>
              <a:gdLst/>
              <a:ahLst/>
              <a:cxnLst/>
              <a:rect l="l" t="t" r="r" b="b"/>
              <a:pathLst>
                <a:path w="867316" h="782696">
                  <a:moveTo>
                    <a:pt x="483819" y="0"/>
                  </a:moveTo>
                  <a:cubicBezTo>
                    <a:pt x="493165" y="0"/>
                    <a:pt x="502568" y="0"/>
                    <a:pt x="511896" y="0"/>
                  </a:cubicBezTo>
                  <a:cubicBezTo>
                    <a:pt x="586267" y="13002"/>
                    <a:pt x="632745" y="56282"/>
                    <a:pt x="653915" y="127101"/>
                  </a:cubicBezTo>
                  <a:cubicBezTo>
                    <a:pt x="777904" y="117657"/>
                    <a:pt x="867316" y="251566"/>
                    <a:pt x="813112" y="382992"/>
                  </a:cubicBezTo>
                  <a:cubicBezTo>
                    <a:pt x="831381" y="410609"/>
                    <a:pt x="846622" y="441501"/>
                    <a:pt x="852126" y="482963"/>
                  </a:cubicBezTo>
                  <a:cubicBezTo>
                    <a:pt x="852126" y="494840"/>
                    <a:pt x="852126" y="506689"/>
                    <a:pt x="852126" y="518564"/>
                  </a:cubicBezTo>
                  <a:cubicBezTo>
                    <a:pt x="835723" y="624090"/>
                    <a:pt x="765139" y="695397"/>
                    <a:pt x="649259" y="676200"/>
                  </a:cubicBezTo>
                  <a:cubicBezTo>
                    <a:pt x="619444" y="730383"/>
                    <a:pt x="566391" y="782696"/>
                    <a:pt x="483836" y="777885"/>
                  </a:cubicBezTo>
                  <a:cubicBezTo>
                    <a:pt x="441164" y="774328"/>
                    <a:pt x="411479" y="753725"/>
                    <a:pt x="385487" y="728694"/>
                  </a:cubicBezTo>
                  <a:cubicBezTo>
                    <a:pt x="358111" y="749501"/>
                    <a:pt x="328463" y="765830"/>
                    <a:pt x="285625" y="766010"/>
                  </a:cubicBezTo>
                  <a:cubicBezTo>
                    <a:pt x="186518" y="766318"/>
                    <a:pt x="120220" y="686157"/>
                    <a:pt x="118613" y="576203"/>
                  </a:cubicBezTo>
                  <a:cubicBezTo>
                    <a:pt x="54901" y="550481"/>
                    <a:pt x="11749" y="502467"/>
                    <a:pt x="0" y="420308"/>
                  </a:cubicBezTo>
                  <a:cubicBezTo>
                    <a:pt x="0" y="408433"/>
                    <a:pt x="0" y="396532"/>
                    <a:pt x="0" y="384707"/>
                  </a:cubicBezTo>
                  <a:cubicBezTo>
                    <a:pt x="12968" y="303293"/>
                    <a:pt x="53774" y="252154"/>
                    <a:pt x="121717" y="230475"/>
                  </a:cubicBezTo>
                  <a:cubicBezTo>
                    <a:pt x="117634" y="93137"/>
                    <a:pt x="253538" y="7320"/>
                    <a:pt x="365187" y="67825"/>
                  </a:cubicBezTo>
                  <a:cubicBezTo>
                    <a:pt x="391769" y="37905"/>
                    <a:pt x="429379" y="5272"/>
                    <a:pt x="48381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879308" y="7358218"/>
            <a:ext cx="4091606" cy="38001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47339" y="5909618"/>
            <a:ext cx="4155699" cy="508342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27642" y="353491"/>
            <a:ext cx="4143271" cy="21182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9600" y="2628900"/>
            <a:ext cx="1150421" cy="10102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515579" y="3090115"/>
            <a:ext cx="1150421" cy="1010279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8CCF487-9E51-FB1D-644E-E6F021E7E3D8}"/>
              </a:ext>
            </a:extLst>
          </p:cNvPr>
          <p:cNvSpPr txBox="1"/>
          <p:nvPr/>
        </p:nvSpPr>
        <p:spPr>
          <a:xfrm>
            <a:off x="2762250" y="864505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TÍNH CHẤT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10345DCF-4C56-EDAA-BE2C-CADCAE1D4D67}"/>
                  </a:ext>
                </a:extLst>
              </p:cNvPr>
              <p:cNvSpPr txBox="1"/>
              <p:nvPr/>
            </p:nvSpPr>
            <p:spPr>
              <a:xfrm>
                <a:off x="2762250" y="2066058"/>
                <a:ext cx="11544300" cy="73564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 hai vectơ bất kì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nl-NL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và số thực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nl-NL" sz="4000" i="1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tuỳ ý, ta có: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lvl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giao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hoán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lvl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</m:acc>
                      </m:e>
                    </m:d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phối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lvl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</m:e>
                    </m:d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lvl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, 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⟺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kí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hiệu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biểu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này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vô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hướng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vectơ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10345DCF-4C56-EDAA-BE2C-CADCAE1D4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250" y="2066058"/>
                <a:ext cx="11544300" cy="7356437"/>
              </a:xfrm>
              <a:prstGeom prst="rect">
                <a:avLst/>
              </a:prstGeom>
              <a:blipFill>
                <a:blip r:embed="rId8"/>
                <a:stretch>
                  <a:fillRect l="-1848" r="-1901" b="-2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403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879308" y="7358218"/>
            <a:ext cx="4091606" cy="38001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47339" y="5909618"/>
            <a:ext cx="4155699" cy="508342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54727" y="-47475"/>
            <a:ext cx="4143271" cy="21182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1000" y="8753160"/>
            <a:ext cx="1150421" cy="10102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66405" y="661288"/>
            <a:ext cx="1150421" cy="1010279"/>
          </a:xfrm>
          <a:prstGeom prst="rect">
            <a:avLst/>
          </a:prstGeom>
        </p:spPr>
      </p:pic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851DAF7C-46CC-164C-3E30-7EBB6E2C00B3}"/>
              </a:ext>
            </a:extLst>
          </p:cNvPr>
          <p:cNvSpPr/>
          <p:nvPr/>
        </p:nvSpPr>
        <p:spPr>
          <a:xfrm>
            <a:off x="7429500" y="474475"/>
            <a:ext cx="3429000" cy="15240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B05710D8-D804-3490-2B33-021388E850A7}"/>
                  </a:ext>
                </a:extLst>
              </p:cNvPr>
              <p:cNvSpPr txBox="1"/>
              <p:nvPr/>
            </p:nvSpPr>
            <p:spPr>
              <a:xfrm>
                <a:off x="1751371" y="1975255"/>
                <a:ext cx="14785258" cy="31341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𝐼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a)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𝑂𝐼</m:t>
                        </m:r>
                      </m:e>
                    </m:acc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𝐼</m:t>
                        </m:r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en-US" sz="40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𝑂𝐼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𝐼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			b)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𝑂𝐼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en-US" sz="4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𝑂𝐵</m:t>
                                </m:r>
                              </m:e>
                            </m:acc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en-US" sz="4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𝑂𝐴</m:t>
                                </m:r>
                              </m:e>
                            </m:acc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B05710D8-D804-3490-2B33-021388E850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1371" y="1975255"/>
                <a:ext cx="14785258" cy="3134191"/>
              </a:xfrm>
              <a:prstGeom prst="rect">
                <a:avLst/>
              </a:prstGeom>
              <a:blipFill>
                <a:blip r:embed="rId8"/>
                <a:stretch>
                  <a:fillRect l="-1443" r="-2432" b="-2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8EF8592-5AC8-35C8-B029-09A05EE20D0D}"/>
              </a:ext>
            </a:extLst>
          </p:cNvPr>
          <p:cNvSpPr txBox="1"/>
          <p:nvPr/>
        </p:nvSpPr>
        <p:spPr>
          <a:xfrm>
            <a:off x="7239000" y="5602993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BB32BEFD-0C29-79B7-C17D-5F1B4FF16C2F}"/>
                  </a:ext>
                </a:extLst>
              </p:cNvPr>
              <p:cNvSpPr txBox="1"/>
              <p:nvPr/>
            </p:nvSpPr>
            <p:spPr>
              <a:xfrm>
                <a:off x="2747109" y="6865982"/>
                <a:ext cx="10439400" cy="2759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𝐼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𝐼</m:t>
                        </m:r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en-US" sz="40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𝐼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𝑂𝐼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𝐼𝐴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𝑂𝐼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𝐼𝐵</m:t>
                        </m:r>
                      </m:e>
                    </m:acc>
                    <m:r>
                      <a:rPr lang="en-US" sz="40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𝑂𝐼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𝐼𝐴</m:t>
                            </m:r>
                          </m:e>
                        </m:acc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𝐼𝐵</m:t>
                            </m:r>
                          </m:e>
                        </m:acc>
                      </m:e>
                    </m:d>
                    <m:r>
                      <a:rPr lang="en-US" sz="4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𝑂𝐼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BB32BEFD-0C29-79B7-C17D-5F1B4FF16C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7109" y="6865982"/>
                <a:ext cx="10439400" cy="2759730"/>
              </a:xfrm>
              <a:prstGeom prst="rect">
                <a:avLst/>
              </a:prstGeom>
              <a:blipFill>
                <a:blip r:embed="rId9"/>
                <a:stretch>
                  <a:fillRect l="-2103" r="-1110" b="-6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844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87879" y="1604194"/>
            <a:ext cx="1150421" cy="10102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349700" y="1604194"/>
            <a:ext cx="1150421" cy="1010279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143474" y="7358218"/>
            <a:ext cx="4091606" cy="380016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873356" y="5594376"/>
            <a:ext cx="4155699" cy="508342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033258" y="7680762"/>
            <a:ext cx="3744325" cy="347762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005657" y="5352024"/>
            <a:ext cx="4161611" cy="5090656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690717" y="2290119"/>
            <a:ext cx="16916399" cy="7129453"/>
            <a:chOff x="-5219" y="-38100"/>
            <a:chExt cx="1561533" cy="1877716"/>
          </a:xfrm>
        </p:grpSpPr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8" name="Freeform 8"/>
            <p:cNvSpPr/>
            <p:nvPr/>
          </p:nvSpPr>
          <p:spPr>
            <a:xfrm>
              <a:off x="-5219" y="-22074"/>
              <a:ext cx="1561533" cy="1861690"/>
            </a:xfrm>
            <a:custGeom>
              <a:avLst/>
              <a:gdLst/>
              <a:ahLst/>
              <a:cxnLst/>
              <a:rect l="l" t="t" r="r" b="b"/>
              <a:pathLst>
                <a:path w="1561533" h="1861690">
                  <a:moveTo>
                    <a:pt x="66595" y="0"/>
                  </a:moveTo>
                  <a:lnTo>
                    <a:pt x="1494938" y="0"/>
                  </a:lnTo>
                  <a:cubicBezTo>
                    <a:pt x="1531717" y="0"/>
                    <a:pt x="1561533" y="29816"/>
                    <a:pt x="1561533" y="66595"/>
                  </a:cubicBezTo>
                  <a:lnTo>
                    <a:pt x="1561533" y="1795095"/>
                  </a:lnTo>
                  <a:cubicBezTo>
                    <a:pt x="1561533" y="1831874"/>
                    <a:pt x="1531717" y="1861690"/>
                    <a:pt x="1494938" y="1861690"/>
                  </a:cubicBezTo>
                  <a:lnTo>
                    <a:pt x="66595" y="1861690"/>
                  </a:lnTo>
                  <a:cubicBezTo>
                    <a:pt x="29816" y="1861690"/>
                    <a:pt x="0" y="1831874"/>
                    <a:pt x="0" y="1795095"/>
                  </a:cubicBezTo>
                  <a:lnTo>
                    <a:pt x="0" y="66595"/>
                  </a:lnTo>
                  <a:cubicBezTo>
                    <a:pt x="0" y="29816"/>
                    <a:pt x="29816" y="0"/>
                    <a:pt x="66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A83B32A9-5ACC-77DE-D188-01FA5F5504A9}"/>
              </a:ext>
            </a:extLst>
          </p:cNvPr>
          <p:cNvSpPr txBox="1"/>
          <p:nvPr/>
        </p:nvSpPr>
        <p:spPr>
          <a:xfrm>
            <a:off x="5867400" y="784749"/>
            <a:ext cx="6553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296E05DE-F58F-C754-B0D8-0EE758024E1C}"/>
                  </a:ext>
                </a:extLst>
              </p:cNvPr>
              <p:cNvSpPr txBox="1"/>
              <p:nvPr/>
            </p:nvSpPr>
            <p:spPr>
              <a:xfrm>
                <a:off x="1611004" y="2751946"/>
                <a:ext cx="15065991" cy="62889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 vật lí, nếu có một lực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tác động lên một vật tại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và làm cho vật đó di chuyển một quãng đường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4000" i="1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(Hình 63)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thì công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của lực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được tính theo công thức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</m:acc>
                      </m:e>
                    </m:d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𝑂𝑀</m:t>
                            </m:r>
                          </m:e>
                        </m:acc>
                      </m:e>
                    </m:d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.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𝑐𝑜𝑠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𝜑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trong đó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</m:acc>
                      </m:e>
                    </m:d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gọi là cường độ của lực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tính bằng Newton (N),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𝑂𝑀</m:t>
                            </m:r>
                          </m:e>
                        </m:acc>
                      </m:e>
                    </m:d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là độ dài của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𝑂𝑀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tính bằng mét (m),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𝜑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là góc giữa hai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𝑂𝑀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còn công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tính bằng Jun (J).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296E05DE-F58F-C754-B0D8-0EE758024E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1004" y="2751946"/>
                <a:ext cx="15065991" cy="6288966"/>
              </a:xfrm>
              <a:prstGeom prst="rect">
                <a:avLst/>
              </a:prstGeom>
              <a:blipFill>
                <a:blip r:embed="rId8"/>
                <a:stretch>
                  <a:fillRect l="-1416" r="-1416" b="-3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879308" y="7358218"/>
            <a:ext cx="4091606" cy="38001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t="5328" r="26878" b="5328"/>
          <a:stretch>
            <a:fillRect/>
          </a:stretch>
        </p:blipFill>
        <p:spPr>
          <a:xfrm>
            <a:off x="14960600" y="0"/>
            <a:ext cx="3327400" cy="49732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143474" y="7358218"/>
            <a:ext cx="4091606" cy="380016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235" y="4560800"/>
            <a:ext cx="1274997" cy="11196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097000" y="723900"/>
            <a:ext cx="1274997" cy="11196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734579" y="0"/>
            <a:ext cx="4143271" cy="211824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175704" y="8168752"/>
            <a:ext cx="4143271" cy="2118248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429EAFBF-5B8E-5E90-EFDA-D0B5E57C291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82" t="15099" r="14363" b="47507"/>
          <a:stretch/>
        </p:blipFill>
        <p:spPr>
          <a:xfrm>
            <a:off x="1612135" y="1853241"/>
            <a:ext cx="4899225" cy="541511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 l="4016" r="1818" b="9380"/>
          <a:stretch>
            <a:fillRect/>
          </a:stretch>
        </p:blipFill>
        <p:spPr>
          <a:xfrm>
            <a:off x="-59686" y="6342743"/>
            <a:ext cx="3102323" cy="36520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5664B9F-F65E-88E9-7442-EE8C8E65EA08}"/>
                  </a:ext>
                </a:extLst>
              </p:cNvPr>
              <p:cNvSpPr txBox="1"/>
              <p:nvPr/>
            </p:nvSpPr>
            <p:spPr>
              <a:xfrm>
                <a:off x="6948999" y="1722167"/>
                <a:ext cx="9817865" cy="75057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𝐼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𝑂𝐼</m:t>
                        </m:r>
                      </m:e>
                    </m:acc>
                    <m:r>
                      <a:rPr lang="en-US" sz="40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𝑂𝐵</m:t>
                        </m:r>
                      </m:e>
                    </m:acc>
                    <m:r>
                      <a:rPr lang="en-US" sz="40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𝑂𝐴</m:t>
                        </m:r>
                      </m:e>
                    </m:acc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𝑂𝐼</m:t>
                        </m:r>
                      </m:e>
                    </m:acc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acc>
                        <m:accPr>
                          <m:chr m:val="⃗"/>
                          <m:ctrlP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𝑂𝐼</m:t>
                          </m:r>
                        </m:e>
                      </m:acc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𝐴𝐵</m:t>
                          </m:r>
                        </m:e>
                      </m:acc>
                      <m:r>
                        <a:rPr lang="en-US" sz="4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𝑂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𝑂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</m:d>
                      <m:r>
                        <a:rPr lang="en-US" sz="40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𝑂𝐵</m:t>
                              </m:r>
                            </m:e>
                          </m:acc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𝑂𝐴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𝑂𝐵</m:t>
                              </m:r>
                            </m:e>
                          </m:acc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acc>
                            <m:accPr>
                              <m:chr m:val="⃗"/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𝑂𝐵</m:t>
                              </m:r>
                            </m:e>
                          </m:acc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𝑂𝐵</m:t>
                              </m:r>
                            </m:e>
                          </m:acc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acc>
                            <m:accPr>
                              <m:chr m:val="⃗"/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𝑂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𝑂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acc>
                            <m:accPr>
                              <m:chr m:val="⃗"/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𝑂𝐵</m:t>
                              </m:r>
                            </m:e>
                          </m:acc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𝑂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acc>
                            <m:accPr>
                              <m:chr m:val="⃗"/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𝑂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40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𝑂𝐵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𝑂𝐴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5664B9F-F65E-88E9-7442-EE8C8E65EA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999" y="1722167"/>
                <a:ext cx="9817865" cy="7505709"/>
              </a:xfrm>
              <a:prstGeom prst="rect">
                <a:avLst/>
              </a:prstGeom>
              <a:blipFill>
                <a:blip r:embed="rId11"/>
                <a:stretch>
                  <a:fillRect l="-2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470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137136" y="5796799"/>
            <a:ext cx="4143271" cy="25584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734579" y="0"/>
            <a:ext cx="4143271" cy="21182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187664" y="8168752"/>
            <a:ext cx="4143271" cy="21182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33400" y="3543300"/>
            <a:ext cx="1150421" cy="10102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764000" y="723900"/>
            <a:ext cx="1150421" cy="10102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rcRect l="34276" t="4747" b="4747"/>
          <a:stretch>
            <a:fillRect/>
          </a:stretch>
        </p:blipFill>
        <p:spPr>
          <a:xfrm>
            <a:off x="-1528184" y="7589546"/>
            <a:ext cx="4342776" cy="5554278"/>
          </a:xfrm>
          <a:prstGeom prst="rect">
            <a:avLst/>
          </a:prstGeom>
        </p:spPr>
      </p:pic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97D0E844-40C7-A9D3-9812-C7D6D1F7BD53}"/>
              </a:ext>
            </a:extLst>
          </p:cNvPr>
          <p:cNvSpPr/>
          <p:nvPr/>
        </p:nvSpPr>
        <p:spPr>
          <a:xfrm>
            <a:off x="2209800" y="972179"/>
            <a:ext cx="3429000" cy="15240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29EEEC28-71FE-930B-919D-28FB0D32A0BE}"/>
                  </a:ext>
                </a:extLst>
              </p:cNvPr>
              <p:cNvSpPr txBox="1"/>
              <p:nvPr/>
            </p:nvSpPr>
            <p:spPr>
              <a:xfrm>
                <a:off x="5936984" y="622706"/>
                <a:ext cx="9220200" cy="2095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  <m:r>
                      <a:rPr lang="en-US" sz="4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  <m:r>
                      <a:rPr lang="en-US" sz="4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29EEEC28-71FE-930B-919D-28FB0D32A0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6984" y="622706"/>
                <a:ext cx="9220200" cy="2095189"/>
              </a:xfrm>
              <a:prstGeom prst="rect">
                <a:avLst/>
              </a:prstGeom>
              <a:blipFill>
                <a:blip r:embed="rId11"/>
                <a:stretch>
                  <a:fillRect l="-2712" r="-1058" b="-12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F47677F-7DB8-96C7-7505-3275BACB69AA}"/>
              </a:ext>
            </a:extLst>
          </p:cNvPr>
          <p:cNvSpPr txBox="1"/>
          <p:nvPr/>
        </p:nvSpPr>
        <p:spPr>
          <a:xfrm>
            <a:off x="7239000" y="3746038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E9EDAF48-1A1C-770E-A947-D6478A5BDB0C}"/>
                  </a:ext>
                </a:extLst>
              </p:cNvPr>
              <p:cNvSpPr txBox="1"/>
              <p:nvPr/>
            </p:nvSpPr>
            <p:spPr>
              <a:xfrm>
                <a:off x="7239000" y="5390636"/>
                <a:ext cx="8813528" cy="3370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  <m:r>
                      <a:rPr lang="en-US" sz="4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  <m:r>
                      <a:rPr lang="en-US" sz="4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  <m:r>
                      <a:rPr lang="en-US" sz="4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4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b="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				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4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  <m:r>
                      <a:rPr lang="en-US" sz="4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(Do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E9EDAF48-1A1C-770E-A947-D6478A5BDB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0" y="5390636"/>
                <a:ext cx="8813528" cy="3370795"/>
              </a:xfrm>
              <a:prstGeom prst="rect">
                <a:avLst/>
              </a:prstGeom>
              <a:blipFill>
                <a:blip r:embed="rId12"/>
                <a:stretch>
                  <a:fillRect l="-2837" b="-7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Hình ảnh 16">
            <a:extLst>
              <a:ext uri="{FF2B5EF4-FFF2-40B4-BE49-F238E27FC236}">
                <a16:creationId xmlns:a16="http://schemas.microsoft.com/office/drawing/2014/main" id="{5685696A-894F-4FDC-FBCC-A129474BB9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57400" y="4492619"/>
            <a:ext cx="4410075" cy="460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88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5180" y="4638360"/>
            <a:ext cx="1150421" cy="10102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55424" y="4762500"/>
            <a:ext cx="1150421" cy="101027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31244" y="8171828"/>
            <a:ext cx="4143271" cy="21182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859000" y="190500"/>
            <a:ext cx="4143271" cy="21182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l="35311" t="812" b="9557"/>
          <a:stretch>
            <a:fillRect/>
          </a:stretch>
        </p:blipFill>
        <p:spPr>
          <a:xfrm>
            <a:off x="13808393" y="7623223"/>
            <a:ext cx="4909151" cy="6317438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F743D11C-4CA0-B890-EF26-A3C8334C7D2F}"/>
              </a:ext>
            </a:extLst>
          </p:cNvPr>
          <p:cNvSpPr/>
          <p:nvPr/>
        </p:nvSpPr>
        <p:spPr>
          <a:xfrm>
            <a:off x="7086600" y="1104900"/>
            <a:ext cx="4114800" cy="1438961"/>
          </a:xfrm>
          <a:prstGeom prst="roundRect">
            <a:avLst/>
          </a:prstGeom>
          <a:solidFill>
            <a:srgbClr val="FFD13F"/>
          </a:solidFill>
          <a:ln>
            <a:solidFill>
              <a:srgbClr val="FFD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EDF4A14D-0BD3-A733-4E27-5272D46E628F}"/>
                  </a:ext>
                </a:extLst>
              </p:cNvPr>
              <p:cNvSpPr txBox="1"/>
              <p:nvPr/>
            </p:nvSpPr>
            <p:spPr>
              <a:xfrm>
                <a:off x="2819400" y="3138307"/>
                <a:ext cx="12649200" cy="5268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Chứng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vectơ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bất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kì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4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acc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acc>
                              <m:accPr>
                                <m:chr m:val="⃗"/>
                                <m:ctrlP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+2</m:t>
                    </m:r>
                    <m:acc>
                      <m:accPr>
                        <m:chr m:val="⃗"/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4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acc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acc>
                              <m:accPr>
                                <m:chr m:val="⃗"/>
                                <m:ctrlP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−2</m:t>
                    </m:r>
                    <m:acc>
                      <m:accPr>
                        <m:chr m:val="⃗"/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d>
                      <m:d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</m:e>
                      <m:sup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e>
                      <m:sup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EDF4A14D-0BD3-A733-4E27-5272D46E6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3138307"/>
                <a:ext cx="12649200" cy="5268943"/>
              </a:xfrm>
              <a:prstGeom prst="rect">
                <a:avLst/>
              </a:prstGeom>
              <a:blipFill>
                <a:blip r:embed="rId9"/>
                <a:stretch>
                  <a:fillRect l="-1976" b="-3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4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04099" y="-1866900"/>
            <a:ext cx="20017221" cy="13680982"/>
            <a:chOff x="0" y="0"/>
            <a:chExt cx="1138995" cy="7784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54184" cy="782696"/>
            </a:xfrm>
            <a:custGeom>
              <a:avLst/>
              <a:gdLst/>
              <a:ahLst/>
              <a:cxnLst/>
              <a:rect l="l" t="t" r="r" b="b"/>
              <a:pathLst>
                <a:path w="1154184" h="782696">
                  <a:moveTo>
                    <a:pt x="646696" y="0"/>
                  </a:moveTo>
                  <a:cubicBezTo>
                    <a:pt x="659190" y="0"/>
                    <a:pt x="671758" y="0"/>
                    <a:pt x="684226" y="0"/>
                  </a:cubicBezTo>
                  <a:cubicBezTo>
                    <a:pt x="783634" y="13002"/>
                    <a:pt x="845759" y="56282"/>
                    <a:pt x="874056" y="127101"/>
                  </a:cubicBezTo>
                  <a:cubicBezTo>
                    <a:pt x="1039785" y="117657"/>
                    <a:pt x="1154184" y="251566"/>
                    <a:pt x="1086847" y="382992"/>
                  </a:cubicBezTo>
                  <a:cubicBezTo>
                    <a:pt x="1111266" y="410609"/>
                    <a:pt x="1131638" y="441501"/>
                    <a:pt x="1138995" y="482963"/>
                  </a:cubicBezTo>
                  <a:cubicBezTo>
                    <a:pt x="1138995" y="494840"/>
                    <a:pt x="1138995" y="506689"/>
                    <a:pt x="1138995" y="518564"/>
                  </a:cubicBezTo>
                  <a:cubicBezTo>
                    <a:pt x="1117069" y="624090"/>
                    <a:pt x="1022723" y="695397"/>
                    <a:pt x="867832" y="676200"/>
                  </a:cubicBezTo>
                  <a:cubicBezTo>
                    <a:pt x="827980" y="730383"/>
                    <a:pt x="757067" y="782696"/>
                    <a:pt x="646719" y="777885"/>
                  </a:cubicBezTo>
                  <a:cubicBezTo>
                    <a:pt x="589683" y="774328"/>
                    <a:pt x="550003" y="753725"/>
                    <a:pt x="515262" y="728694"/>
                  </a:cubicBezTo>
                  <a:cubicBezTo>
                    <a:pt x="478670" y="749501"/>
                    <a:pt x="439040" y="765830"/>
                    <a:pt x="381780" y="766010"/>
                  </a:cubicBezTo>
                  <a:cubicBezTo>
                    <a:pt x="249310" y="766318"/>
                    <a:pt x="160692" y="686157"/>
                    <a:pt x="158544" y="576203"/>
                  </a:cubicBezTo>
                  <a:cubicBezTo>
                    <a:pt x="73383" y="550481"/>
                    <a:pt x="15704" y="502467"/>
                    <a:pt x="0" y="420308"/>
                  </a:cubicBezTo>
                  <a:cubicBezTo>
                    <a:pt x="0" y="408433"/>
                    <a:pt x="0" y="396532"/>
                    <a:pt x="0" y="384707"/>
                  </a:cubicBezTo>
                  <a:cubicBezTo>
                    <a:pt x="17333" y="303293"/>
                    <a:pt x="71877" y="252154"/>
                    <a:pt x="162692" y="230475"/>
                  </a:cubicBezTo>
                  <a:cubicBezTo>
                    <a:pt x="157236" y="93137"/>
                    <a:pt x="338892" y="7320"/>
                    <a:pt x="488127" y="67825"/>
                  </a:cubicBezTo>
                  <a:cubicBezTo>
                    <a:pt x="523658" y="37905"/>
                    <a:pt x="573929" y="5272"/>
                    <a:pt x="64669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34579" y="0"/>
            <a:ext cx="4143271" cy="21182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67467" y="8403524"/>
            <a:ext cx="4143271" cy="21182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4800" y="4914900"/>
            <a:ext cx="1150421" cy="10102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187664" y="2395968"/>
            <a:ext cx="1150421" cy="10102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l="34276" t="4747" b="4747"/>
          <a:stretch>
            <a:fillRect/>
          </a:stretch>
        </p:blipFill>
        <p:spPr>
          <a:xfrm>
            <a:off x="-1528184" y="7589546"/>
            <a:ext cx="4342776" cy="55542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F394FEAC-7772-CF4F-D33C-54EA857F1804}"/>
                  </a:ext>
                </a:extLst>
              </p:cNvPr>
              <p:cNvSpPr txBox="1"/>
              <p:nvPr/>
            </p:nvSpPr>
            <p:spPr>
              <a:xfrm>
                <a:off x="4228481" y="2125868"/>
                <a:ext cx="10424160" cy="77507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(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</m:oMath>
                </a14:m>
                <a:endParaRPr lang="en-US" sz="400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acc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acc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acc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acc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b="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p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acc>
                        <m:accPr>
                          <m:chr m:val="⃗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acc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b="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acc>
                        </m:e>
                        <m:sup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(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</m:oMath>
                </a14:m>
                <a:endParaRPr lang="en-US" sz="400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acc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acc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acc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acc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b="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p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acc>
                        <m:accPr>
                          <m:chr m:val="⃗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acc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b="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acc>
                        </m:e>
                        <m:sup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</m:oMath>
                </a14:m>
                <a:endParaRPr lang="en-US" sz="400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b="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p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b="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acc>
                        </m:e>
                        <m:sup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F394FEAC-7772-CF4F-D33C-54EA857F18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481" y="2125868"/>
                <a:ext cx="10424160" cy="7750776"/>
              </a:xfrm>
              <a:prstGeom prst="rect">
                <a:avLst/>
              </a:prstGeom>
              <a:blipFill>
                <a:blip r:embed="rId9"/>
                <a:stretch>
                  <a:fillRect l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Bong bóng Lời nói: Hình bầu dục 13">
            <a:extLst>
              <a:ext uri="{FF2B5EF4-FFF2-40B4-BE49-F238E27FC236}">
                <a16:creationId xmlns:a16="http://schemas.microsoft.com/office/drawing/2014/main" id="{3C9566E8-6F98-D8A9-0074-F66766FDDD39}"/>
              </a:ext>
            </a:extLst>
          </p:cNvPr>
          <p:cNvSpPr/>
          <p:nvPr/>
        </p:nvSpPr>
        <p:spPr>
          <a:xfrm>
            <a:off x="7924800" y="417976"/>
            <a:ext cx="2438400" cy="1371600"/>
          </a:xfrm>
          <a:prstGeom prst="wedgeEllipseCallout">
            <a:avLst/>
          </a:prstGeom>
          <a:solidFill>
            <a:srgbClr val="D5535C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11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14400" y="8206853"/>
            <a:ext cx="4143271" cy="21182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57577" y="-88113"/>
            <a:ext cx="4143271" cy="21182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1000" y="2558133"/>
            <a:ext cx="1150421" cy="10102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854001" y="4264944"/>
            <a:ext cx="1150421" cy="10102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 l="35311" t="812" b="9557"/>
          <a:stretch>
            <a:fillRect/>
          </a:stretch>
        </p:blipFill>
        <p:spPr>
          <a:xfrm>
            <a:off x="13808393" y="7623223"/>
            <a:ext cx="4909151" cy="6317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85689">
            <a:off x="13443362" y="5510213"/>
            <a:ext cx="5038134" cy="4187949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EE91787-5801-FF7D-9880-58A028E15A80}"/>
              </a:ext>
            </a:extLst>
          </p:cNvPr>
          <p:cNvSpPr txBox="1"/>
          <p:nvPr/>
        </p:nvSpPr>
        <p:spPr>
          <a:xfrm>
            <a:off x="2300111" y="752137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MỘT SỐ ỨNG DỤNG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D42926E-3D02-FA8E-AF0E-789F097A8926}"/>
              </a:ext>
            </a:extLst>
          </p:cNvPr>
          <p:cNvSpPr txBox="1"/>
          <p:nvPr/>
        </p:nvSpPr>
        <p:spPr>
          <a:xfrm>
            <a:off x="2300111" y="1776987"/>
            <a:ext cx="10772671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AE5FF40-613B-792E-54D3-7B6D434F9F64}"/>
                  </a:ext>
                </a:extLst>
              </p:cNvPr>
              <p:cNvSpPr txBox="1"/>
              <p:nvPr/>
            </p:nvSpPr>
            <p:spPr>
              <a:xfrm>
                <a:off x="2300111" y="3147205"/>
                <a:ext cx="11974775" cy="49074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400" i="1" dirty="0" err="1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4400" i="1" dirty="0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4400" i="1" dirty="0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biệt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4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𝐴𝐵</m:t>
                            </m:r>
                          </m:e>
                        </m:acc>
                      </m:e>
                      <m:sup>
                        <m:r>
                          <a:rPr lang="en-US" sz="44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4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4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𝐴𝐵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lang="en-US" sz="44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Do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đó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độ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dài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đoạn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thẳng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được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tính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như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sau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en-US" sz="4400" i="1">
                                    <a:effectLst/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400" b="0" i="1" smtClean="0">
                                    <a:effectLst/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Times New Roman" panose="02020603050405020304" pitchFamily="18" charset="0"/>
                                  </a:rPr>
                                  <m:t>𝐴𝐵</m:t>
                                </m:r>
                              </m:e>
                            </m:acc>
                          </m:e>
                          <m:sup>
                            <m:r>
                              <a:rPr lang="en-US" sz="4400" b="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AE5FF40-613B-792E-54D3-7B6D434F9F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0111" y="3147205"/>
                <a:ext cx="11974775" cy="4907497"/>
              </a:xfrm>
              <a:prstGeom prst="rect">
                <a:avLst/>
              </a:prstGeom>
              <a:blipFill>
                <a:blip r:embed="rId11"/>
                <a:stretch>
                  <a:fillRect l="-2036" b="-48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674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191626" y="22860"/>
            <a:ext cx="4143271" cy="21182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87664" y="8168752"/>
            <a:ext cx="4143271" cy="21182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4800" y="4133221"/>
            <a:ext cx="1150421" cy="10102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40497" y="2556147"/>
            <a:ext cx="1150421" cy="10102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l="34276" t="4747" b="4747"/>
          <a:stretch>
            <a:fillRect/>
          </a:stretch>
        </p:blipFill>
        <p:spPr>
          <a:xfrm>
            <a:off x="-1528184" y="7589546"/>
            <a:ext cx="4342776" cy="555427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140878" y="7230837"/>
            <a:ext cx="4749658" cy="3063529"/>
          </a:xfrm>
          <a:prstGeom prst="rect">
            <a:avLst/>
          </a:prstGeom>
        </p:spPr>
      </p:pic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615D5752-BBF8-9BEE-3A36-50D47979F93F}"/>
              </a:ext>
            </a:extLst>
          </p:cNvPr>
          <p:cNvSpPr/>
          <p:nvPr/>
        </p:nvSpPr>
        <p:spPr>
          <a:xfrm>
            <a:off x="1533445" y="1081984"/>
            <a:ext cx="3429000" cy="15240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8E2984A-16D9-A1A5-B732-73E4241DFBB3}"/>
                  </a:ext>
                </a:extLst>
              </p:cNvPr>
              <p:cNvSpPr txBox="1"/>
              <p:nvPr/>
            </p:nvSpPr>
            <p:spPr>
              <a:xfrm>
                <a:off x="5282221" y="932505"/>
                <a:ext cx="11216097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Chứng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𝐵𝐶</m:t>
                          </m:r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𝐴𝐵</m:t>
                          </m:r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𝐴𝐶</m:t>
                          </m:r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𝐴𝐵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𝐴𝐶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</m:oMath>
                  </m:oMathPara>
                </a14:m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8E2984A-16D9-A1A5-B732-73E4241DFB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2221" y="932505"/>
                <a:ext cx="11216097" cy="2123658"/>
              </a:xfrm>
              <a:prstGeom prst="rect">
                <a:avLst/>
              </a:prstGeom>
              <a:blipFill>
                <a:blip r:embed="rId10"/>
                <a:stretch>
                  <a:fillRect l="-2229" r="-16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3D1E25E-1331-F4DE-632C-B4828F983CC5}"/>
              </a:ext>
            </a:extLst>
          </p:cNvPr>
          <p:cNvSpPr txBox="1"/>
          <p:nvPr/>
        </p:nvSpPr>
        <p:spPr>
          <a:xfrm>
            <a:off x="7391400" y="3566426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ED41AC50-0AA3-E74F-88DE-3CB21744917B}"/>
                  </a:ext>
                </a:extLst>
              </p:cNvPr>
              <p:cNvSpPr txBox="1"/>
              <p:nvPr/>
            </p:nvSpPr>
            <p:spPr>
              <a:xfrm>
                <a:off x="2065003" y="5049755"/>
                <a:ext cx="12825464" cy="37625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4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𝐵𝐶</m:t>
                            </m:r>
                          </m:e>
                        </m:acc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4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400" i="1">
                                    <a:latin typeface="Cambria Math" panose="02040503050406030204" pitchFamily="18" charset="0"/>
                                  </a:rPr>
                                  <m:t>𝐴𝐶</m:t>
                                </m:r>
                              </m:e>
                            </m:acc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acc>
                              <m:accPr>
                                <m:chr m:val="⃗"/>
                                <m:ctrlPr>
                                  <a:rPr lang="en-US" sz="4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400" i="1">
                                    <a:latin typeface="Cambria Math" panose="02040503050406030204" pitchFamily="18" charset="0"/>
                                  </a:rPr>
                                  <m:t>𝐴𝐵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</m:e>
                      <m:sup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−2.</m:t>
                    </m:r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𝐴𝐶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𝐵𝐶</m:t>
                          </m:r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𝐴𝐵</m:t>
                          </m:r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𝐴𝐶</m:t>
                          </m:r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𝐴𝐵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𝐴𝐶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4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𝐴𝐵</m:t>
                                  </m:r>
                                </m:e>
                              </m:acc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4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𝐴𝐶</m:t>
                                  </m:r>
                                </m:e>
                              </m:acc>
                            </m:e>
                          </m:d>
                        </m:e>
                      </m:func>
                    </m:oMath>
                  </m:oMathPara>
                </a14:m>
                <a:endParaRPr lang="en-US" sz="44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𝐴𝐵</m:t>
                          </m:r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𝐴𝐶</m:t>
                          </m:r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𝐴𝐵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𝐴𝐶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</m:oMath>
                  </m:oMathPara>
                </a14:m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ED41AC50-0AA3-E74F-88DE-3CB2174491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5003" y="5049755"/>
                <a:ext cx="12825464" cy="3762505"/>
              </a:xfrm>
              <a:prstGeom prst="rect">
                <a:avLst/>
              </a:prstGeom>
              <a:blipFill>
                <a:blip r:embed="rId11"/>
                <a:stretch>
                  <a:fillRect l="-1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470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34579" y="0"/>
            <a:ext cx="4143271" cy="21182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87664" y="8168752"/>
            <a:ext cx="4143271" cy="21182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61845" y="3446954"/>
            <a:ext cx="1150421" cy="10102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25800" y="4518306"/>
            <a:ext cx="1150421" cy="10102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042936" y="8209872"/>
            <a:ext cx="4143271" cy="211824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357577" y="-88113"/>
            <a:ext cx="4143271" cy="211824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 l="35311" t="812" b="9557"/>
          <a:stretch>
            <a:fillRect/>
          </a:stretch>
        </p:blipFill>
        <p:spPr>
          <a:xfrm>
            <a:off x="13808393" y="7623223"/>
            <a:ext cx="4909151" cy="6317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952311" y="6560230"/>
            <a:ext cx="4810532" cy="3217043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8EEA9574-5CAF-7D0B-AE81-1DE5B893D178}"/>
              </a:ext>
            </a:extLst>
          </p:cNvPr>
          <p:cNvSpPr/>
          <p:nvPr/>
        </p:nvSpPr>
        <p:spPr>
          <a:xfrm>
            <a:off x="7086600" y="2133458"/>
            <a:ext cx="4114800" cy="1438961"/>
          </a:xfrm>
          <a:prstGeom prst="roundRect">
            <a:avLst/>
          </a:prstGeom>
          <a:solidFill>
            <a:srgbClr val="FFD13F"/>
          </a:solidFill>
          <a:ln>
            <a:solidFill>
              <a:srgbClr val="FFD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3B06AC60-34DB-2D7A-FD61-1F73A20A4CE4}"/>
                  </a:ext>
                </a:extLst>
              </p:cNvPr>
              <p:cNvSpPr txBox="1"/>
              <p:nvPr/>
            </p:nvSpPr>
            <p:spPr>
              <a:xfrm>
                <a:off x="4000500" y="4099850"/>
                <a:ext cx="10287000" cy="3013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Sử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vô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hướng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lí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Pythagore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: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𝐵𝐶</m:t>
                        </m:r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𝐴𝐶</m:t>
                        </m:r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3B06AC60-34DB-2D7A-FD61-1F73A20A4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00" y="4099850"/>
                <a:ext cx="10287000" cy="3013646"/>
              </a:xfrm>
              <a:prstGeom prst="rect">
                <a:avLst/>
              </a:prstGeom>
              <a:blipFill>
                <a:blip r:embed="rId10"/>
                <a:stretch>
                  <a:fillRect l="-2370" r="-3910" b="-8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186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28221" y="0"/>
            <a:ext cx="3020579" cy="15442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83008" y="8361714"/>
            <a:ext cx="4143271" cy="21182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6635" y="3548476"/>
            <a:ext cx="1150421" cy="10102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840200" y="800100"/>
            <a:ext cx="1150421" cy="10102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l="34276" t="4747" b="4747"/>
          <a:stretch>
            <a:fillRect/>
          </a:stretch>
        </p:blipFill>
        <p:spPr>
          <a:xfrm>
            <a:off x="-1449170" y="7447606"/>
            <a:ext cx="4342776" cy="55542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929465F-8956-F56D-8B74-4DF2DAACF43A}"/>
                  </a:ext>
                </a:extLst>
              </p:cNvPr>
              <p:cNvSpPr txBox="1"/>
              <p:nvPr/>
            </p:nvSpPr>
            <p:spPr>
              <a:xfrm>
                <a:off x="1763969" y="1567332"/>
                <a:ext cx="15704621" cy="84841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Cho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𝐵𝐶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𝐴𝐶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𝐴𝐶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𝐴𝐵</m:t>
                                </m:r>
                              </m:e>
                            </m:acc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𝐴𝐶</m:t>
                                </m:r>
                              </m:e>
                            </m:acc>
                          </m:e>
                        </m:d>
                      </m:e>
                    </m:fun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𝐵𝐶</m:t>
                            </m:r>
                          </m:e>
                        </m:acc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𝐴𝐶</m:t>
                            </m:r>
                          </m:e>
                        </m:acc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𝐴𝐵</m:t>
                            </m:r>
                          </m:e>
                        </m:acc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𝐴𝐶</m:t>
                            </m:r>
                          </m:e>
                        </m:acc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</m:e>
                    </m:ac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−2.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𝐴𝐶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𝐴𝐶</m:t>
                                </m:r>
                              </m:e>
                            </m:acc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𝐴𝐵</m:t>
                                </m:r>
                              </m:e>
                            </m:acc>
                          </m:e>
                        </m:d>
                      </m:e>
                    </m:fun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i="1" dirty="0">
                    <a:effectLst/>
                    <a:latin typeface="Cambria Math" panose="020405030504060302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−2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𝐴𝐶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90</m:t>
                        </m:r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e>
                    </m:func>
                  </m:oMath>
                </a14:m>
                <a:r>
                  <a:rPr lang="en-US" sz="4000" i="1" dirty="0">
                    <a:effectLst/>
                    <a:latin typeface="Cambria Math" panose="020405030504060302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𝐵𝐶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𝐴𝐶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đpcm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929465F-8956-F56D-8B74-4DF2DAACF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969" y="1567332"/>
                <a:ext cx="15704621" cy="8484117"/>
              </a:xfrm>
              <a:prstGeom prst="rect">
                <a:avLst/>
              </a:prstGeom>
              <a:blipFill>
                <a:blip r:embed="rId9"/>
                <a:stretch>
                  <a:fillRect l="-1358" b="-10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651693">
            <a:off x="14228435" y="4145164"/>
            <a:ext cx="3381144" cy="3977816"/>
          </a:xfrm>
          <a:prstGeom prst="rect">
            <a:avLst/>
          </a:prstGeom>
        </p:spPr>
      </p:pic>
      <p:sp>
        <p:nvSpPr>
          <p:cNvPr id="7" name="Bong bóng Lời nói: Hình bầu dục 6">
            <a:extLst>
              <a:ext uri="{FF2B5EF4-FFF2-40B4-BE49-F238E27FC236}">
                <a16:creationId xmlns:a16="http://schemas.microsoft.com/office/drawing/2014/main" id="{2EDA81DA-BE86-94E3-9F99-CB7864F9D560}"/>
              </a:ext>
            </a:extLst>
          </p:cNvPr>
          <p:cNvSpPr/>
          <p:nvPr/>
        </p:nvSpPr>
        <p:spPr>
          <a:xfrm>
            <a:off x="8082885" y="86336"/>
            <a:ext cx="2438400" cy="1371600"/>
          </a:xfrm>
          <a:prstGeom prst="wedgeEllipseCallout">
            <a:avLst/>
          </a:prstGeom>
          <a:solidFill>
            <a:srgbClr val="D5535C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47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76400" y="465871"/>
            <a:ext cx="1150421" cy="10102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535400" y="3086100"/>
            <a:ext cx="1150421" cy="10102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042936" y="8209872"/>
            <a:ext cx="4143271" cy="21182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57577" y="-88113"/>
            <a:ext cx="4143271" cy="21182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l="35311" t="812" b="9557"/>
          <a:stretch>
            <a:fillRect/>
          </a:stretch>
        </p:blipFill>
        <p:spPr>
          <a:xfrm>
            <a:off x="13808393" y="7623223"/>
            <a:ext cx="4909151" cy="631743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 l="766" t="5226" r="766"/>
          <a:stretch>
            <a:fillRect/>
          </a:stretch>
        </p:blipFill>
        <p:spPr>
          <a:xfrm rot="909958">
            <a:off x="-366548" y="183522"/>
            <a:ext cx="3372949" cy="75499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FECD8C97-8D77-6563-322B-F36F18E4FE7A}"/>
                  </a:ext>
                </a:extLst>
              </p:cNvPr>
              <p:cNvSpPr txBox="1"/>
              <p:nvPr/>
            </p:nvSpPr>
            <p:spPr>
              <a:xfrm>
                <a:off x="3224869" y="277520"/>
                <a:ext cx="11838261" cy="97319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Cho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𝐵𝐶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𝐴𝐶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𝐵𝐶</m:t>
                            </m:r>
                          </m:e>
                        </m:acc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𝐴𝐶</m:t>
                            </m:r>
                          </m:e>
                        </m:acc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𝐴𝐵</m:t>
                            </m:r>
                          </m:e>
                        </m:acc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𝐴𝐶</m:t>
                            </m:r>
                          </m:e>
                        </m:acc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</m:e>
                    </m:ac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−2.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𝐴𝐶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𝐴𝐶</m:t>
                                </m:r>
                              </m:e>
                            </m:acc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𝐴𝐵</m:t>
                                </m:r>
                              </m:e>
                            </m:acc>
                          </m:e>
                        </m:d>
                      </m:e>
                    </m:fun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−2.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𝐴𝐶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𝐴𝐶</m:t>
                                </m:r>
                              </m:e>
                            </m:acc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𝐴𝐵</m:t>
                                </m:r>
                              </m:e>
                            </m:acc>
                          </m:e>
                        </m:d>
                      </m:e>
                    </m:fun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𝐴𝐶</m:t>
                                </m:r>
                              </m:e>
                            </m:acc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𝐴𝐵</m:t>
                                </m:r>
                              </m:e>
                            </m:acc>
                          </m:e>
                        </m:d>
                      </m:e>
                    </m:fun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𝐵𝐴𝐶</m:t>
                            </m:r>
                          </m:e>
                        </m:acc>
                      </m:e>
                    </m:fun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𝐵𝐴𝐶</m:t>
                        </m:r>
                      </m:e>
                    </m:ac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=90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đpcm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).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FECD8C97-8D77-6563-322B-F36F18E4FE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4869" y="277520"/>
                <a:ext cx="11838261" cy="9731960"/>
              </a:xfrm>
              <a:prstGeom prst="rect">
                <a:avLst/>
              </a:prstGeom>
              <a:blipFill>
                <a:blip r:embed="rId10"/>
                <a:stretch>
                  <a:fillRect l="-1802" r="-3090" b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928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71600" y="0"/>
            <a:ext cx="4143271" cy="21182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187664" y="8168752"/>
            <a:ext cx="4143271" cy="211824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/>
          <a:srcRect l="34276" t="4747" b="4747"/>
          <a:stretch>
            <a:fillRect/>
          </a:stretch>
        </p:blipFill>
        <p:spPr>
          <a:xfrm>
            <a:off x="-533400" y="6896100"/>
            <a:ext cx="4243024" cy="542669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5"/>
          <a:srcRect l="34276" t="4747" b="4747"/>
          <a:stretch>
            <a:fillRect/>
          </a:stretch>
        </p:blipFill>
        <p:spPr>
          <a:xfrm>
            <a:off x="15700381" y="-699757"/>
            <a:ext cx="3522833" cy="4505596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09E7BE7-1583-23DD-D037-4B212301057D}"/>
              </a:ext>
            </a:extLst>
          </p:cNvPr>
          <p:cNvSpPr txBox="1"/>
          <p:nvPr/>
        </p:nvSpPr>
        <p:spPr>
          <a:xfrm>
            <a:off x="3261381" y="1333500"/>
            <a:ext cx="11949289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F03ABF91-A308-FDA5-65FE-8400F84314CD}"/>
                  </a:ext>
                </a:extLst>
              </p:cNvPr>
              <p:cNvSpPr txBox="1"/>
              <p:nvPr/>
            </p:nvSpPr>
            <p:spPr>
              <a:xfrm>
                <a:off x="3621113" y="3448479"/>
                <a:ext cx="11045774" cy="34712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800" b="1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Nhận</a:t>
                </a:r>
                <a:r>
                  <a:rPr lang="en-US" sz="4800" b="1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xét</a:t>
                </a:r>
                <a:r>
                  <a:rPr lang="en-US" sz="4800" b="1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 </a:t>
                </a:r>
                <a:endParaRPr lang="en-US" sz="48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Cho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vectơ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bất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kì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</a:rPr>
                        </m:ctrlPr>
                      </m:accPr>
                      <m:e>
                        <m:r>
                          <a:rPr lang="en-US" sz="44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</a:rPr>
                        </m:ctrlPr>
                      </m:accPr>
                      <m:e>
                        <m:r>
                          <a:rPr lang="en-US" sz="44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khác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vectơ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</a:rPr>
                        </m:ctrlPr>
                      </m:accPr>
                      <m:e>
                        <m:r>
                          <a:rPr lang="en-US" sz="44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Ta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</a:rPr>
                        </m:ctrlPr>
                      </m:accPr>
                      <m:e>
                        <m:r>
                          <a:rPr lang="en-US" sz="44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44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</a:rPr>
                        </m:ctrlPr>
                      </m:accPr>
                      <m:e>
                        <m:r>
                          <a:rPr lang="en-US" sz="44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  <m:r>
                      <a:rPr lang="en-US" sz="44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=0⇔</m:t>
                    </m:r>
                    <m:acc>
                      <m:accPr>
                        <m:chr m:val="⃗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</a:rPr>
                        </m:ctrlPr>
                      </m:accPr>
                      <m:e>
                        <m:r>
                          <a:rPr lang="en-US" sz="44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44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⊥</m:t>
                    </m:r>
                    <m:acc>
                      <m:accPr>
                        <m:chr m:val="⃗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</a:rPr>
                        </m:ctrlPr>
                      </m:accPr>
                      <m:e>
                        <m:r>
                          <a:rPr lang="en-US" sz="44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F03ABF91-A308-FDA5-65FE-8400F84314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113" y="3448479"/>
                <a:ext cx="11045774" cy="3471207"/>
              </a:xfrm>
              <a:prstGeom prst="rect">
                <a:avLst/>
              </a:prstGeom>
              <a:blipFill>
                <a:blip r:embed="rId6"/>
                <a:stretch>
                  <a:fillRect l="-2208" r="-3642" b="-7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529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28326" y="-1866900"/>
            <a:ext cx="14975665" cy="13680982"/>
            <a:chOff x="0" y="0"/>
            <a:chExt cx="852126" cy="7784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67316" cy="782696"/>
            </a:xfrm>
            <a:custGeom>
              <a:avLst/>
              <a:gdLst/>
              <a:ahLst/>
              <a:cxnLst/>
              <a:rect l="l" t="t" r="r" b="b"/>
              <a:pathLst>
                <a:path w="867316" h="782696">
                  <a:moveTo>
                    <a:pt x="483819" y="0"/>
                  </a:moveTo>
                  <a:cubicBezTo>
                    <a:pt x="493165" y="0"/>
                    <a:pt x="502568" y="0"/>
                    <a:pt x="511896" y="0"/>
                  </a:cubicBezTo>
                  <a:cubicBezTo>
                    <a:pt x="586267" y="13002"/>
                    <a:pt x="632745" y="56282"/>
                    <a:pt x="653915" y="127101"/>
                  </a:cubicBezTo>
                  <a:cubicBezTo>
                    <a:pt x="777904" y="117657"/>
                    <a:pt x="867316" y="251566"/>
                    <a:pt x="813112" y="382992"/>
                  </a:cubicBezTo>
                  <a:cubicBezTo>
                    <a:pt x="831381" y="410609"/>
                    <a:pt x="846622" y="441501"/>
                    <a:pt x="852126" y="482963"/>
                  </a:cubicBezTo>
                  <a:cubicBezTo>
                    <a:pt x="852126" y="494840"/>
                    <a:pt x="852126" y="506689"/>
                    <a:pt x="852126" y="518564"/>
                  </a:cubicBezTo>
                  <a:cubicBezTo>
                    <a:pt x="835723" y="624090"/>
                    <a:pt x="765139" y="695397"/>
                    <a:pt x="649259" y="676200"/>
                  </a:cubicBezTo>
                  <a:cubicBezTo>
                    <a:pt x="619444" y="730383"/>
                    <a:pt x="566391" y="782696"/>
                    <a:pt x="483836" y="777885"/>
                  </a:cubicBezTo>
                  <a:cubicBezTo>
                    <a:pt x="441164" y="774328"/>
                    <a:pt x="411479" y="753725"/>
                    <a:pt x="385487" y="728694"/>
                  </a:cubicBezTo>
                  <a:cubicBezTo>
                    <a:pt x="358111" y="749501"/>
                    <a:pt x="328463" y="765830"/>
                    <a:pt x="285625" y="766010"/>
                  </a:cubicBezTo>
                  <a:cubicBezTo>
                    <a:pt x="186518" y="766318"/>
                    <a:pt x="120220" y="686157"/>
                    <a:pt x="118613" y="576203"/>
                  </a:cubicBezTo>
                  <a:cubicBezTo>
                    <a:pt x="54901" y="550481"/>
                    <a:pt x="11749" y="502467"/>
                    <a:pt x="0" y="420308"/>
                  </a:cubicBezTo>
                  <a:cubicBezTo>
                    <a:pt x="0" y="408433"/>
                    <a:pt x="0" y="396532"/>
                    <a:pt x="0" y="384707"/>
                  </a:cubicBezTo>
                  <a:cubicBezTo>
                    <a:pt x="12968" y="303293"/>
                    <a:pt x="53774" y="252154"/>
                    <a:pt x="121717" y="230475"/>
                  </a:cubicBezTo>
                  <a:cubicBezTo>
                    <a:pt x="117634" y="93137"/>
                    <a:pt x="253538" y="7320"/>
                    <a:pt x="365187" y="67825"/>
                  </a:cubicBezTo>
                  <a:cubicBezTo>
                    <a:pt x="391769" y="37905"/>
                    <a:pt x="429379" y="5272"/>
                    <a:pt x="48381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879308" y="7358218"/>
            <a:ext cx="4091606" cy="38001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47339" y="5909618"/>
            <a:ext cx="4155699" cy="508342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27642" y="353491"/>
            <a:ext cx="4143271" cy="21182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7200" y="2391100"/>
            <a:ext cx="1150421" cy="10102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107811" y="1380821"/>
            <a:ext cx="1150421" cy="1010279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0677A5A-D105-A1EE-913A-FEC918637B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46" t="3694" r="3561" b="57687"/>
          <a:stretch/>
        </p:blipFill>
        <p:spPr>
          <a:xfrm>
            <a:off x="2715673" y="690976"/>
            <a:ext cx="7764518" cy="39644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B5E6CA1-F8A6-8C2A-268A-F1DBA54DBE9D}"/>
                  </a:ext>
                </a:extLst>
              </p:cNvPr>
              <p:cNvSpPr txBox="1"/>
              <p:nvPr/>
            </p:nvSpPr>
            <p:spPr>
              <a:xfrm>
                <a:off x="719390" y="5631549"/>
                <a:ext cx="13138355" cy="20170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 toán học, giá trị của biểu thức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</m:acc>
                      </m:e>
                    </m:d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𝑂𝑀</m:t>
                            </m:r>
                          </m:e>
                        </m:acc>
                      </m:e>
                    </m:d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.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𝑐𝑜𝑠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𝜑</m:t>
                    </m:r>
                  </m:oMath>
                </a14:m>
                <a:r>
                  <a:rPr lang="nl-NL" sz="40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(không kể đơn vị đo) được gọi là gì?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B5E6CA1-F8A6-8C2A-268A-F1DBA54DBE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390" y="5631549"/>
                <a:ext cx="13138355" cy="2017091"/>
              </a:xfrm>
              <a:prstGeom prst="rect">
                <a:avLst/>
              </a:prstGeom>
              <a:blipFill>
                <a:blip r:embed="rId9"/>
                <a:stretch>
                  <a:fillRect l="-1624" b="-12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4276" t="9227" b="9227"/>
          <a:stretch>
            <a:fillRect/>
          </a:stretch>
        </p:blipFill>
        <p:spPr>
          <a:xfrm>
            <a:off x="15403686" y="1028700"/>
            <a:ext cx="8814226" cy="101571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34276" t="9227" b="9227"/>
          <a:stretch>
            <a:fillRect/>
          </a:stretch>
        </p:blipFill>
        <p:spPr>
          <a:xfrm>
            <a:off x="-5929912" y="1028700"/>
            <a:ext cx="8814226" cy="101571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146603" y="6107275"/>
            <a:ext cx="4619991" cy="565136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76200" y="0"/>
            <a:ext cx="5089967" cy="622625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57577" y="-88113"/>
            <a:ext cx="4143271" cy="2118248"/>
          </a:xfrm>
          <a:prstGeom prst="rect">
            <a:avLst/>
          </a:prstGeom>
        </p:spPr>
      </p:pic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9D3CCC3A-8EC0-6983-234A-5A1B8944652A}"/>
              </a:ext>
            </a:extLst>
          </p:cNvPr>
          <p:cNvSpPr/>
          <p:nvPr/>
        </p:nvSpPr>
        <p:spPr>
          <a:xfrm>
            <a:off x="7429500" y="1113971"/>
            <a:ext cx="3429000" cy="15240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A03D509B-0942-9E27-F2DF-28593FD61E5A}"/>
                  </a:ext>
                </a:extLst>
              </p:cNvPr>
              <p:cNvSpPr txBox="1"/>
              <p:nvPr/>
            </p:nvSpPr>
            <p:spPr>
              <a:xfrm>
                <a:off x="2930423" y="2920239"/>
                <a:ext cx="12203355" cy="5785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60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phía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ngoài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𝐴𝐵𝐷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𝐴𝐶𝐸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vô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hướng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𝐴𝐸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𝐴𝑀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theo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𝐴𝑀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𝐷𝐸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A03D509B-0942-9E27-F2DF-28593FD61E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0423" y="2920239"/>
                <a:ext cx="12203355" cy="5785815"/>
              </a:xfrm>
              <a:prstGeom prst="rect">
                <a:avLst/>
              </a:prstGeom>
              <a:blipFill>
                <a:blip r:embed="rId8"/>
                <a:stretch>
                  <a:fillRect l="-1798" r="-2947" b="-3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60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BEC8A324-D2A4-F5F8-84BB-711CFBDDC2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76" b="67778"/>
          <a:stretch/>
        </p:blipFill>
        <p:spPr>
          <a:xfrm>
            <a:off x="914400" y="2628900"/>
            <a:ext cx="5410200" cy="522033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28600" y="7353300"/>
            <a:ext cx="3435255" cy="319056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68400" y="-9071"/>
            <a:ext cx="4031279" cy="49312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734579" y="0"/>
            <a:ext cx="4143271" cy="2118248"/>
          </a:xfrm>
          <a:prstGeom prst="rect">
            <a:avLst/>
          </a:prstGeom>
        </p:spPr>
      </p:pic>
      <p:sp>
        <p:nvSpPr>
          <p:cNvPr id="8" name="Bong bóng Lời nói: Hình bầu dục 7">
            <a:extLst>
              <a:ext uri="{FF2B5EF4-FFF2-40B4-BE49-F238E27FC236}">
                <a16:creationId xmlns:a16="http://schemas.microsoft.com/office/drawing/2014/main" id="{AAB952E9-2D7B-92E6-B3A4-4C2528D66253}"/>
              </a:ext>
            </a:extLst>
          </p:cNvPr>
          <p:cNvSpPr/>
          <p:nvPr/>
        </p:nvSpPr>
        <p:spPr>
          <a:xfrm>
            <a:off x="8153400" y="237421"/>
            <a:ext cx="2438400" cy="1371600"/>
          </a:xfrm>
          <a:prstGeom prst="wedgeEllipseCallout">
            <a:avLst/>
          </a:prstGeom>
          <a:solidFill>
            <a:srgbClr val="D5535C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84ABCEEB-6C20-787D-1B67-B6AB0E9721BE}"/>
                  </a:ext>
                </a:extLst>
              </p:cNvPr>
              <p:cNvSpPr txBox="1"/>
              <p:nvPr/>
            </p:nvSpPr>
            <p:spPr>
              <a:xfrm>
                <a:off x="7543800" y="2380692"/>
                <a:ext cx="7924800" cy="59683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Do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𝐵𝐴𝐸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𝐵𝐴𝐶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𝐶𝐴𝐸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150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𝐶𝐴𝐷</m:t>
                        </m:r>
                      </m:e>
                    </m:acc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𝐶𝐴𝐵</m:t>
                        </m:r>
                      </m:e>
                    </m:acc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𝐵𝐴𝐷</m:t>
                        </m:r>
                      </m:e>
                    </m:acc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150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nên</a:t>
                </a:r>
              </a:p>
              <a:p>
                <a:pPr marL="571500" indent="-571500" algn="just">
                  <a:lnSpc>
                    <a:spcPct val="150000"/>
                  </a:lnSpc>
                  <a:buFont typeface="Calibri" panose="020F0502020204030204" pitchFamily="34" charset="0"/>
                  <a:buChar char="+"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𝐴𝐸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𝐴𝐸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𝐵𝐴𝐸</m:t>
                            </m:r>
                          </m:e>
                        </m:acc>
                      </m:e>
                    </m:fun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150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e>
                    </m:fun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6</m:t>
                    </m:r>
                    <m:rad>
                      <m:radPr>
                        <m:degHide m:val="on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marL="571500" indent="-571500" algn="just">
                  <a:lnSpc>
                    <a:spcPct val="150000"/>
                  </a:lnSpc>
                  <a:buFont typeface="Cambria Math" panose="02040503050406030204" pitchFamily="18" charset="0"/>
                  <a:buChar char="+"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𝐴𝐶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𝐴𝐷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𝐴𝐶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𝐴𝐷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𝐶𝐴𝐷</m:t>
                            </m:r>
                          </m:e>
                        </m:acc>
                      </m:e>
                    </m:fun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150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e>
                    </m:fun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6</m:t>
                    </m:r>
                    <m:rad>
                      <m:radPr>
                        <m:degHide m:val="on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84ABCEEB-6C20-787D-1B67-B6AB0E9721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3800" y="2380692"/>
                <a:ext cx="7924800" cy="5968301"/>
              </a:xfrm>
              <a:prstGeom prst="rect">
                <a:avLst/>
              </a:prstGeom>
              <a:blipFill>
                <a:blip r:embed="rId7"/>
                <a:stretch>
                  <a:fillRect l="-2769" b="-34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233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200" y="2383065"/>
            <a:ext cx="1150421" cy="10102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30600" y="723900"/>
            <a:ext cx="1150421" cy="101027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706575" y="926069"/>
            <a:ext cx="12913710" cy="8851909"/>
            <a:chOff x="0" y="0"/>
            <a:chExt cx="1561533" cy="18616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61533" cy="1861690"/>
            </a:xfrm>
            <a:custGeom>
              <a:avLst/>
              <a:gdLst/>
              <a:ahLst/>
              <a:cxnLst/>
              <a:rect l="l" t="t" r="r" b="b"/>
              <a:pathLst>
                <a:path w="1561533" h="1861690">
                  <a:moveTo>
                    <a:pt x="66595" y="0"/>
                  </a:moveTo>
                  <a:lnTo>
                    <a:pt x="1494938" y="0"/>
                  </a:lnTo>
                  <a:cubicBezTo>
                    <a:pt x="1531717" y="0"/>
                    <a:pt x="1561533" y="29816"/>
                    <a:pt x="1561533" y="66595"/>
                  </a:cubicBezTo>
                  <a:lnTo>
                    <a:pt x="1561533" y="1795095"/>
                  </a:lnTo>
                  <a:cubicBezTo>
                    <a:pt x="1561533" y="1831874"/>
                    <a:pt x="1531717" y="1861690"/>
                    <a:pt x="1494938" y="1861690"/>
                  </a:cubicBezTo>
                  <a:lnTo>
                    <a:pt x="66595" y="1861690"/>
                  </a:lnTo>
                  <a:cubicBezTo>
                    <a:pt x="29816" y="1861690"/>
                    <a:pt x="0" y="1831874"/>
                    <a:pt x="0" y="1795095"/>
                  </a:cubicBezTo>
                  <a:lnTo>
                    <a:pt x="0" y="66595"/>
                  </a:lnTo>
                  <a:cubicBezTo>
                    <a:pt x="0" y="29816"/>
                    <a:pt x="29816" y="0"/>
                    <a:pt x="66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143474" y="7358218"/>
            <a:ext cx="4091606" cy="380016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873356" y="5594376"/>
            <a:ext cx="4155699" cy="508342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033258" y="7680762"/>
            <a:ext cx="3744325" cy="347762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005657" y="5352024"/>
            <a:ext cx="4161611" cy="50906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611A9B2-6542-003B-3BC2-D291B0A0259B}"/>
                  </a:ext>
                </a:extLst>
              </p:cNvPr>
              <p:cNvSpPr txBox="1"/>
              <p:nvPr/>
            </p:nvSpPr>
            <p:spPr>
              <a:xfrm>
                <a:off x="3588614" y="2015223"/>
                <a:ext cx="11658600" cy="71583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𝐴𝑀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e>
                        </m:acc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𝐴𝐶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𝐷𝐸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𝐴𝐸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𝐴𝐷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𝐴𝑀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𝐷𝐸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e>
                        </m:acc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𝐴𝐶</m:t>
                            </m:r>
                          </m:e>
                        </m:acc>
                      </m:e>
                    </m:d>
                    <m:d>
                      <m:d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𝐴𝐸</m:t>
                            </m:r>
                          </m:e>
                        </m:acc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𝐴𝐷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e>
                        </m:acc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e>
                        </m:acc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𝐴𝐷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𝐴𝐷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𝐴𝐶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𝐴𝐸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acc>
                      <m:accPr>
                        <m:chr m:val="⃗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𝐴𝑀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𝐷𝐸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6</m:t>
                        </m:r>
                        <m:rad>
                          <m:radPr>
                            <m:degHide m:val="on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6</m:t>
                        </m:r>
                        <m:rad>
                          <m:radPr>
                            <m:degHide m:val="on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𝐴𝑀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𝐷𝐸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611A9B2-6542-003B-3BC2-D291B0A025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8614" y="2015223"/>
                <a:ext cx="11658600" cy="7158306"/>
              </a:xfrm>
              <a:prstGeom prst="rect">
                <a:avLst/>
              </a:prstGeom>
              <a:blipFill>
                <a:blip r:embed="rId8"/>
                <a:stretch>
                  <a:fillRect l="-1883" r="-262" b="-27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774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05013" y="-1943100"/>
            <a:ext cx="19108051" cy="13680982"/>
            <a:chOff x="0" y="0"/>
            <a:chExt cx="852126" cy="7784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67316" cy="782696"/>
            </a:xfrm>
            <a:custGeom>
              <a:avLst/>
              <a:gdLst/>
              <a:ahLst/>
              <a:cxnLst/>
              <a:rect l="l" t="t" r="r" b="b"/>
              <a:pathLst>
                <a:path w="867316" h="782696">
                  <a:moveTo>
                    <a:pt x="483819" y="0"/>
                  </a:moveTo>
                  <a:cubicBezTo>
                    <a:pt x="493165" y="0"/>
                    <a:pt x="502568" y="0"/>
                    <a:pt x="511896" y="0"/>
                  </a:cubicBezTo>
                  <a:cubicBezTo>
                    <a:pt x="586267" y="13002"/>
                    <a:pt x="632745" y="56282"/>
                    <a:pt x="653915" y="127101"/>
                  </a:cubicBezTo>
                  <a:cubicBezTo>
                    <a:pt x="777904" y="117657"/>
                    <a:pt x="867316" y="251566"/>
                    <a:pt x="813112" y="382992"/>
                  </a:cubicBezTo>
                  <a:cubicBezTo>
                    <a:pt x="831381" y="410609"/>
                    <a:pt x="846622" y="441501"/>
                    <a:pt x="852126" y="482963"/>
                  </a:cubicBezTo>
                  <a:cubicBezTo>
                    <a:pt x="852126" y="494840"/>
                    <a:pt x="852126" y="506689"/>
                    <a:pt x="852126" y="518564"/>
                  </a:cubicBezTo>
                  <a:cubicBezTo>
                    <a:pt x="835723" y="624090"/>
                    <a:pt x="765139" y="695397"/>
                    <a:pt x="649259" y="676200"/>
                  </a:cubicBezTo>
                  <a:cubicBezTo>
                    <a:pt x="619444" y="730383"/>
                    <a:pt x="566391" y="782696"/>
                    <a:pt x="483836" y="777885"/>
                  </a:cubicBezTo>
                  <a:cubicBezTo>
                    <a:pt x="441164" y="774328"/>
                    <a:pt x="411479" y="753725"/>
                    <a:pt x="385487" y="728694"/>
                  </a:cubicBezTo>
                  <a:cubicBezTo>
                    <a:pt x="358111" y="749501"/>
                    <a:pt x="328463" y="765830"/>
                    <a:pt x="285625" y="766010"/>
                  </a:cubicBezTo>
                  <a:cubicBezTo>
                    <a:pt x="186518" y="766318"/>
                    <a:pt x="120220" y="686157"/>
                    <a:pt x="118613" y="576203"/>
                  </a:cubicBezTo>
                  <a:cubicBezTo>
                    <a:pt x="54901" y="550481"/>
                    <a:pt x="11749" y="502467"/>
                    <a:pt x="0" y="420308"/>
                  </a:cubicBezTo>
                  <a:cubicBezTo>
                    <a:pt x="0" y="408433"/>
                    <a:pt x="0" y="396532"/>
                    <a:pt x="0" y="384707"/>
                  </a:cubicBezTo>
                  <a:cubicBezTo>
                    <a:pt x="12968" y="303293"/>
                    <a:pt x="53774" y="252154"/>
                    <a:pt x="121717" y="230475"/>
                  </a:cubicBezTo>
                  <a:cubicBezTo>
                    <a:pt x="117634" y="93137"/>
                    <a:pt x="253538" y="7320"/>
                    <a:pt x="365187" y="67825"/>
                  </a:cubicBezTo>
                  <a:cubicBezTo>
                    <a:pt x="391769" y="37905"/>
                    <a:pt x="429379" y="5272"/>
                    <a:pt x="48381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879308" y="7358218"/>
            <a:ext cx="4091606" cy="38001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47339" y="5909618"/>
            <a:ext cx="4155699" cy="508342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27642" y="353491"/>
            <a:ext cx="4143271" cy="21182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3081" y="2781300"/>
            <a:ext cx="1150421" cy="10102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57400" y="8248021"/>
            <a:ext cx="1150421" cy="1010279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31FC3352-0BAF-CBB9-8C90-DB130946F299}"/>
              </a:ext>
            </a:extLst>
          </p:cNvPr>
          <p:cNvSpPr txBox="1"/>
          <p:nvPr/>
        </p:nvSpPr>
        <p:spPr>
          <a:xfrm>
            <a:off x="4828322" y="1301204"/>
            <a:ext cx="838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1C76250-84E8-BCCB-F3B3-08ED43F1843B}"/>
                  </a:ext>
                </a:extLst>
              </p:cNvPr>
              <p:cNvSpPr txBox="1"/>
              <p:nvPr/>
            </p:nvSpPr>
            <p:spPr>
              <a:xfrm>
                <a:off x="3543300" y="3121475"/>
                <a:ext cx="11201400" cy="52456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tr.97)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thoả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mãn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𝑀𝑁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𝑁𝑀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=−4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bao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	A.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			B.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		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	C.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=16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		D.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=256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1C76250-84E8-BCCB-F3B3-08ED43F184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3300" y="3121475"/>
                <a:ext cx="11201400" cy="5245603"/>
              </a:xfrm>
              <a:prstGeom prst="rect">
                <a:avLst/>
              </a:prstGeom>
              <a:blipFill>
                <a:blip r:embed="rId8"/>
                <a:stretch>
                  <a:fillRect l="-1904" r="-3210" b="-3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641A662A-12E7-E8ED-7214-8FA9EA9BBF98}"/>
              </a:ext>
            </a:extLst>
          </p:cNvPr>
          <p:cNvSpPr/>
          <p:nvPr/>
        </p:nvSpPr>
        <p:spPr>
          <a:xfrm>
            <a:off x="9906000" y="6407983"/>
            <a:ext cx="683001" cy="762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77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401800" y="6362700"/>
            <a:ext cx="4091606" cy="38001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16000" y="351677"/>
            <a:ext cx="4155699" cy="508342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27642" y="353491"/>
            <a:ext cx="4143271" cy="21182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6351" y="1812084"/>
            <a:ext cx="1150421" cy="10102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41140" y="6819900"/>
            <a:ext cx="1150421" cy="10102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9748D74-9C1C-E8BE-B013-9D34934A6E2F}"/>
                  </a:ext>
                </a:extLst>
              </p:cNvPr>
              <p:cNvSpPr txBox="1"/>
              <p:nvPr/>
            </p:nvSpPr>
            <p:spPr>
              <a:xfrm>
                <a:off x="3094480" y="1412615"/>
                <a:ext cx="12099039" cy="71561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2 (SGK – tr.98)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  <m:r>
                          <m:rPr>
                            <m:nor/>
                          </m:rPr>
                          <a:rPr lang="en-US" sz="4000" b="0" i="0" smtClean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&lt;90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sz="4000" b="0" i="0" smtClean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  <m:r>
                          <m:rPr>
                            <m:nor/>
                          </m:rPr>
                          <a:rPr lang="en-US" sz="4000" b="0" i="0" smtClean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&gt;90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sz="4000" b="0" i="0" smtClean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  <m:r>
                          <m:rPr>
                            <m:nor/>
                          </m:rPr>
                          <a:rPr lang="en-US" sz="4000" b="0" i="0" smtClean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&lt;90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sz="4000" b="0" i="0" smtClean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  <m:r>
                          <m:rPr>
                            <m:nor/>
                          </m:rPr>
                          <a:rPr lang="en-US" sz="4000" b="0" i="0" smtClean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90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sz="4000" b="0" i="0" smtClean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9748D74-9C1C-E8BE-B013-9D34934A6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4480" y="1412615"/>
                <a:ext cx="12099039" cy="7156126"/>
              </a:xfrm>
              <a:prstGeom prst="rect">
                <a:avLst/>
              </a:prstGeom>
              <a:blipFill>
                <a:blip r:embed="rId8"/>
                <a:stretch>
                  <a:fillRect l="-1815" r="-101" b="-2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23D8B05C-4BC3-2BDB-0CB9-2687EC2E1A9F}"/>
              </a:ext>
            </a:extLst>
          </p:cNvPr>
          <p:cNvSpPr/>
          <p:nvPr/>
        </p:nvSpPr>
        <p:spPr>
          <a:xfrm>
            <a:off x="3076337" y="6210300"/>
            <a:ext cx="683001" cy="762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87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879308" y="7358218"/>
            <a:ext cx="4091606" cy="380016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143474" y="7358218"/>
            <a:ext cx="4091606" cy="380016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9557" y="3350954"/>
            <a:ext cx="1274997" cy="11196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79308" y="5679239"/>
            <a:ext cx="1274997" cy="11196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734579" y="0"/>
            <a:ext cx="4143271" cy="211824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085539" y="3149547"/>
            <a:ext cx="4143271" cy="21182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C560FE5-F5E0-CBAD-35F4-69E004B4728D}"/>
                  </a:ext>
                </a:extLst>
              </p:cNvPr>
              <p:cNvSpPr txBox="1"/>
              <p:nvPr/>
            </p:nvSpPr>
            <p:spPr>
              <a:xfrm>
                <a:off x="3124200" y="1059124"/>
                <a:ext cx="14179751" cy="8062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3 (SGK – tr.98)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sz="4400" b="0" i="0" smtClean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</m:e>
                    </m:d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r>
                      <a:rPr lang="en-US" sz="4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  <m:r>
                          <m:rPr>
                            <m:nor/>
                          </m:rPr>
                          <a:rPr lang="en-US" sz="440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=30</m:t>
                    </m:r>
                    <m:r>
                      <a:rPr lang="en-US" sz="4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</m:e>
                    </m:d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r>
                      <a:rPr lang="en-US" sz="4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  <m:r>
                          <m:rPr>
                            <m:nor/>
                          </m:rPr>
                          <a:rPr lang="en-US" sz="440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=120</m:t>
                    </m:r>
                    <m:r>
                      <a:rPr lang="en-US" sz="4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</m:e>
                    </m:d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r>
                      <a:rPr lang="en-US" sz="4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hướng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</m:e>
                    </m:d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r>
                      <a:rPr lang="en-US" sz="4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ngược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hướng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C560FE5-F5E0-CBAD-35F4-69E004B472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1059124"/>
                <a:ext cx="14179751" cy="8062785"/>
              </a:xfrm>
              <a:prstGeom prst="rect">
                <a:avLst/>
              </a:prstGeom>
              <a:blipFill>
                <a:blip r:embed="rId8"/>
                <a:stretch>
                  <a:fillRect l="-1763" r="-473" b="-2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879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011400" y="6972300"/>
            <a:ext cx="4143271" cy="21182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23293" y="7371233"/>
            <a:ext cx="4721890" cy="29157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734579" y="0"/>
            <a:ext cx="4143271" cy="21182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1000" y="6360954"/>
            <a:ext cx="1150421" cy="10102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609028" y="1991156"/>
            <a:ext cx="1150421" cy="10102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rcRect l="34276" t="4747" b="4747"/>
          <a:stretch>
            <a:fillRect/>
          </a:stretch>
        </p:blipFill>
        <p:spPr>
          <a:xfrm>
            <a:off x="-1528184" y="7589546"/>
            <a:ext cx="4342776" cy="55542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7A7C5654-E639-E167-3C85-235CFE65A465}"/>
                  </a:ext>
                </a:extLst>
              </p:cNvPr>
              <p:cNvSpPr txBox="1"/>
              <p:nvPr/>
            </p:nvSpPr>
            <p:spPr>
              <a:xfrm>
                <a:off x="3542716" y="2928467"/>
                <a:ext cx="11202567" cy="64636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d>
                          <m:dPr>
                            <m:begChr m:val="|"/>
                            <m:endChr m:val="|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nl-NL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</m:acc>
                          </m:e>
                        </m:d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nl-NL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</m:acc>
                          </m:e>
                        </m:d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nl-NL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</m:acc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nl-NL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</m:acc>
                          </m:e>
                        </m:d>
                      </m:e>
                    </m:fun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=3.4.</m:t>
                    </m:r>
                    <m:func>
                      <m:funcPr>
                        <m:ctrlPr>
                          <a:rPr lang="nl-NL" sz="4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nl-NL" sz="4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30</m:t>
                        </m:r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e>
                    </m:fun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=6</m:t>
                    </m:r>
                    <m:rad>
                      <m:radPr>
                        <m:degHide m:val="on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d>
                          <m:dPr>
                            <m:begChr m:val="|"/>
                            <m:endChr m:val="|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nl-NL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</m:acc>
                          </m:e>
                        </m:d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nl-NL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</m:acc>
                          </m:e>
                        </m:d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nl-NL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</m:acc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nl-NL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</m:acc>
                          </m:e>
                        </m:d>
                      </m:e>
                    </m:fun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nl-NL" sz="4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nl-NL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nl-NL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nl-NL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nl-NL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e>
                    </m:fun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=−15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</m:e>
                    </m:d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nl-NL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</m:acc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nl-NL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</m:acc>
                          </m:e>
                        </m:d>
                      </m:e>
                    </m:fun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nl-NL" sz="4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nl-NL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nl-NL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nl-NL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nl-NL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e>
                    </m:fun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=6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</m:e>
                    </m:d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nl-NL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</m:acc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nl-NL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</m:acc>
                          </m:e>
                        </m:d>
                      </m:e>
                    </m:fun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nl-NL" sz="4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nl-NL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nl-NL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nl-NL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nl-NL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e>
                    </m:func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=−6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7A7C5654-E639-E167-3C85-235CFE65A4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2716" y="2928467"/>
                <a:ext cx="11202567" cy="6463629"/>
              </a:xfrm>
              <a:prstGeom prst="rect">
                <a:avLst/>
              </a:prstGeom>
              <a:blipFill>
                <a:blip r:embed="rId11"/>
                <a:stretch>
                  <a:fillRect l="-1904" b="-2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ong bóng Lời nói: Hình bầu dục 14">
            <a:extLst>
              <a:ext uri="{FF2B5EF4-FFF2-40B4-BE49-F238E27FC236}">
                <a16:creationId xmlns:a16="http://schemas.microsoft.com/office/drawing/2014/main" id="{FCDDD460-5B79-D3A2-A44D-713FC7C2D124}"/>
              </a:ext>
            </a:extLst>
          </p:cNvPr>
          <p:cNvSpPr/>
          <p:nvPr/>
        </p:nvSpPr>
        <p:spPr>
          <a:xfrm>
            <a:off x="8289660" y="746648"/>
            <a:ext cx="2438400" cy="1371600"/>
          </a:xfrm>
          <a:prstGeom prst="wedgeEllipseCallout">
            <a:avLst/>
          </a:prstGeom>
          <a:solidFill>
            <a:srgbClr val="D5535C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26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000" y="3390900"/>
            <a:ext cx="1150421" cy="10102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756579" y="2375178"/>
            <a:ext cx="1150421" cy="101027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52400" y="9238621"/>
            <a:ext cx="1976095" cy="10102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57577" y="-88113"/>
            <a:ext cx="4143271" cy="21182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l="35311" t="812" b="9557"/>
          <a:stretch>
            <a:fillRect/>
          </a:stretch>
        </p:blipFill>
        <p:spPr>
          <a:xfrm>
            <a:off x="13792200" y="8572500"/>
            <a:ext cx="4909151" cy="63174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F926EC16-153C-7DA8-6CED-573E17393351}"/>
                  </a:ext>
                </a:extLst>
              </p:cNvPr>
              <p:cNvSpPr txBox="1"/>
              <p:nvPr/>
            </p:nvSpPr>
            <p:spPr>
              <a:xfrm>
                <a:off x="1531421" y="274605"/>
                <a:ext cx="13411200" cy="3110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4 (SGK – tr.98)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vô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hướng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		a)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𝐴𝐶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;				b)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en-US" sz="4400" i="1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𝐵𝐷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F926EC16-153C-7DA8-6CED-573E173933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1421" y="274605"/>
                <a:ext cx="13411200" cy="3110852"/>
              </a:xfrm>
              <a:prstGeom prst="rect">
                <a:avLst/>
              </a:prstGeom>
              <a:blipFill>
                <a:blip r:embed="rId9"/>
                <a:stretch>
                  <a:fillRect l="-1818" r="-3000" b="-84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C09135E-5363-A9CB-1FCF-73029C1E8C34}"/>
                  </a:ext>
                </a:extLst>
              </p:cNvPr>
              <p:cNvSpPr txBox="1"/>
              <p:nvPr/>
            </p:nvSpPr>
            <p:spPr>
              <a:xfrm>
                <a:off x="1520535" y="4888984"/>
                <a:ext cx="10276114" cy="47480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Ta có: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𝐴𝐵</m:t>
                            </m:r>
                          </m:e>
                          <m:sup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𝐴𝐷</m:t>
                            </m:r>
                          </m:e>
                          <m:sup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ad>
                      <m:radPr>
                        <m:degHide m:val="on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acc>
                        <m:accPr>
                          <m:chr m:val="⃗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nl-NL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𝐴𝐵</m:t>
                          </m:r>
                        </m:e>
                      </m:acc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nl-NL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𝐴𝐶</m:t>
                          </m:r>
                        </m:e>
                      </m:acc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 </m:t>
                      </m:r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ad>
                        <m:radPr>
                          <m:degHide m:val="on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nl-NL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rad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𝑐𝑜𝑠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nl-NL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45</m:t>
                          </m:r>
                        </m:e>
                        <m:sup>
                          <m:r>
                            <a:rPr lang="nl-NL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p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nl-NL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nl-NL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𝐴𝐶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𝐵𝐷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𝐵𝐷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nl-NL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𝐴𝐶</m:t>
                          </m:r>
                        </m:e>
                      </m:acc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nl-NL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𝐵𝐷</m:t>
                          </m:r>
                        </m:e>
                      </m:acc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𝐴𝐶</m:t>
                      </m:r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𝐵𝐷</m:t>
                      </m:r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func>
                        <m:funcPr>
                          <m:ctrlPr>
                            <a:rPr lang="nl-NL" sz="400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nl-NL" sz="4000" i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90</m:t>
                          </m:r>
                          <m: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°</m:t>
                          </m:r>
                        </m:e>
                      </m:func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𝐴𝐶</m:t>
                      </m:r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𝐵𝐷</m:t>
                      </m:r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C09135E-5363-A9CB-1FCF-73029C1E8C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535" y="4888984"/>
                <a:ext cx="10276114" cy="4748031"/>
              </a:xfrm>
              <a:prstGeom prst="rect">
                <a:avLst/>
              </a:prstGeom>
              <a:blipFill>
                <a:blip r:embed="rId10"/>
                <a:stretch>
                  <a:fillRect l="-20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701D690-5F5F-5864-EB5E-2F9E174C25C3}"/>
              </a:ext>
            </a:extLst>
          </p:cNvPr>
          <p:cNvSpPr txBox="1"/>
          <p:nvPr/>
        </p:nvSpPr>
        <p:spPr>
          <a:xfrm>
            <a:off x="7391400" y="3743057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34A8951F-85D4-DDFB-C075-5AAA287B78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63400" y="4705413"/>
            <a:ext cx="5205103" cy="502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15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34579" y="-2324100"/>
            <a:ext cx="20017221" cy="13680982"/>
            <a:chOff x="0" y="0"/>
            <a:chExt cx="1138995" cy="7784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54184" cy="782696"/>
            </a:xfrm>
            <a:custGeom>
              <a:avLst/>
              <a:gdLst/>
              <a:ahLst/>
              <a:cxnLst/>
              <a:rect l="l" t="t" r="r" b="b"/>
              <a:pathLst>
                <a:path w="1154184" h="782696">
                  <a:moveTo>
                    <a:pt x="646696" y="0"/>
                  </a:moveTo>
                  <a:cubicBezTo>
                    <a:pt x="659190" y="0"/>
                    <a:pt x="671758" y="0"/>
                    <a:pt x="684226" y="0"/>
                  </a:cubicBezTo>
                  <a:cubicBezTo>
                    <a:pt x="783634" y="13002"/>
                    <a:pt x="845759" y="56282"/>
                    <a:pt x="874056" y="127101"/>
                  </a:cubicBezTo>
                  <a:cubicBezTo>
                    <a:pt x="1039785" y="117657"/>
                    <a:pt x="1154184" y="251566"/>
                    <a:pt x="1086847" y="382992"/>
                  </a:cubicBezTo>
                  <a:cubicBezTo>
                    <a:pt x="1111266" y="410609"/>
                    <a:pt x="1131638" y="441501"/>
                    <a:pt x="1138995" y="482963"/>
                  </a:cubicBezTo>
                  <a:cubicBezTo>
                    <a:pt x="1138995" y="494840"/>
                    <a:pt x="1138995" y="506689"/>
                    <a:pt x="1138995" y="518564"/>
                  </a:cubicBezTo>
                  <a:cubicBezTo>
                    <a:pt x="1117069" y="624090"/>
                    <a:pt x="1022723" y="695397"/>
                    <a:pt x="867832" y="676200"/>
                  </a:cubicBezTo>
                  <a:cubicBezTo>
                    <a:pt x="827980" y="730383"/>
                    <a:pt x="757067" y="782696"/>
                    <a:pt x="646719" y="777885"/>
                  </a:cubicBezTo>
                  <a:cubicBezTo>
                    <a:pt x="589683" y="774328"/>
                    <a:pt x="550003" y="753725"/>
                    <a:pt x="515262" y="728694"/>
                  </a:cubicBezTo>
                  <a:cubicBezTo>
                    <a:pt x="478670" y="749501"/>
                    <a:pt x="439040" y="765830"/>
                    <a:pt x="381780" y="766010"/>
                  </a:cubicBezTo>
                  <a:cubicBezTo>
                    <a:pt x="249310" y="766318"/>
                    <a:pt x="160692" y="686157"/>
                    <a:pt x="158544" y="576203"/>
                  </a:cubicBezTo>
                  <a:cubicBezTo>
                    <a:pt x="73383" y="550481"/>
                    <a:pt x="15704" y="502467"/>
                    <a:pt x="0" y="420308"/>
                  </a:cubicBezTo>
                  <a:cubicBezTo>
                    <a:pt x="0" y="408433"/>
                    <a:pt x="0" y="396532"/>
                    <a:pt x="0" y="384707"/>
                  </a:cubicBezTo>
                  <a:cubicBezTo>
                    <a:pt x="17333" y="303293"/>
                    <a:pt x="71877" y="252154"/>
                    <a:pt x="162692" y="230475"/>
                  </a:cubicBezTo>
                  <a:cubicBezTo>
                    <a:pt x="157236" y="93137"/>
                    <a:pt x="338892" y="7320"/>
                    <a:pt x="488127" y="67825"/>
                  </a:cubicBezTo>
                  <a:cubicBezTo>
                    <a:pt x="523658" y="37905"/>
                    <a:pt x="573929" y="5272"/>
                    <a:pt x="64669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34579" y="0"/>
            <a:ext cx="4143271" cy="21182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67467" y="8403524"/>
            <a:ext cx="4143271" cy="21182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21433" y="5710945"/>
            <a:ext cx="1150421" cy="10102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611600" y="1409700"/>
            <a:ext cx="1150421" cy="10102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l="34276" t="4747" b="4747"/>
          <a:stretch>
            <a:fillRect/>
          </a:stretch>
        </p:blipFill>
        <p:spPr>
          <a:xfrm>
            <a:off x="-1528184" y="7589546"/>
            <a:ext cx="4342776" cy="55542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6201120-B4F8-86A6-A516-D39FEFEE93EC}"/>
                  </a:ext>
                </a:extLst>
              </p:cNvPr>
              <p:cNvSpPr txBox="1"/>
              <p:nvPr/>
            </p:nvSpPr>
            <p:spPr>
              <a:xfrm>
                <a:off x="2737596" y="1353512"/>
                <a:ext cx="13339808" cy="2095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5 (SGK – tr.98)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𝐵𝐶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𝐶𝐴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6201120-B4F8-86A6-A516-D39FEFEE9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7596" y="1353512"/>
                <a:ext cx="13339808" cy="2095189"/>
              </a:xfrm>
              <a:prstGeom prst="rect">
                <a:avLst/>
              </a:prstGeom>
              <a:blipFill>
                <a:blip r:embed="rId9"/>
                <a:stretch>
                  <a:fillRect l="-1828" r="-137" b="-12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7EFB6B8-4D84-85E8-FE86-202BAE10DA11}"/>
              </a:ext>
            </a:extLst>
          </p:cNvPr>
          <p:cNvSpPr txBox="1"/>
          <p:nvPr/>
        </p:nvSpPr>
        <p:spPr>
          <a:xfrm>
            <a:off x="7654900" y="3920211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F0CB924B-3E62-85BB-0A28-4E6C56C74A0B}"/>
                  </a:ext>
                </a:extLst>
              </p:cNvPr>
              <p:cNvSpPr txBox="1"/>
              <p:nvPr/>
            </p:nvSpPr>
            <p:spPr>
              <a:xfrm>
                <a:off x="3730769" y="5327302"/>
                <a:ext cx="10826462" cy="34916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𝐶𝐴</m:t>
                        </m:r>
                      </m:e>
                    </m:acc>
                  </m:oMath>
                </a14:m>
                <a:r>
                  <a:rPr lang="en-US" sz="4000" i="1" dirty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𝐵𝐶</m:t>
                            </m:r>
                          </m:e>
                        </m:acc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𝐶𝐴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4000" i="1" dirty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𝐵𝐴</m:t>
                        </m:r>
                      </m:e>
                    </m:acc>
                  </m:oMath>
                </a14:m>
                <a:r>
                  <a:rPr lang="en-US" sz="4000" i="1" dirty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𝐴𝐵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4000" i="1" dirty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(đpcm).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F0CB924B-3E62-85BB-0A28-4E6C56C74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0769" y="5327302"/>
                <a:ext cx="10826462" cy="3491661"/>
              </a:xfrm>
              <a:prstGeom prst="rect">
                <a:avLst/>
              </a:prstGeom>
              <a:blipFill>
                <a:blip r:embed="rId10"/>
                <a:stretch>
                  <a:fillRect r="-1464" b="-64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558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42936" y="8209872"/>
            <a:ext cx="4143271" cy="21182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57577" y="-88113"/>
            <a:ext cx="4143271" cy="21182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400" y="1181100"/>
            <a:ext cx="1150421" cy="10102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02821" y="6819900"/>
            <a:ext cx="1150421" cy="10102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 l="35311" t="812" b="9557"/>
          <a:stretch>
            <a:fillRect/>
          </a:stretch>
        </p:blipFill>
        <p:spPr>
          <a:xfrm>
            <a:off x="13808393" y="7623223"/>
            <a:ext cx="4909151" cy="6317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85689">
            <a:off x="13339369" y="5681633"/>
            <a:ext cx="4902033" cy="40748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C5658306-7F3B-0498-8A92-ED4AF7124492}"/>
                  </a:ext>
                </a:extLst>
              </p:cNvPr>
              <p:cNvSpPr txBox="1"/>
              <p:nvPr/>
            </p:nvSpPr>
            <p:spPr>
              <a:xfrm>
                <a:off x="3178819" y="2046464"/>
                <a:ext cx="11930362" cy="4924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6 (SGK – tr.98)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nhọn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kẻ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𝐴𝐻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𝐴𝐻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𝐴𝐶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𝐴𝐻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𝐵𝐶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𝐻𝐵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𝐵𝐶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C5658306-7F3B-0498-8A92-ED4AF71244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8819" y="2046464"/>
                <a:ext cx="11930362" cy="4924681"/>
              </a:xfrm>
              <a:prstGeom prst="rect">
                <a:avLst/>
              </a:prstGeom>
              <a:blipFill>
                <a:blip r:embed="rId11"/>
                <a:stretch>
                  <a:fillRect l="-2043" r="-3320" b="-48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957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879308" y="7358218"/>
            <a:ext cx="4091606" cy="38001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t="5328" r="26878" b="5328"/>
          <a:stretch>
            <a:fillRect/>
          </a:stretch>
        </p:blipFill>
        <p:spPr>
          <a:xfrm>
            <a:off x="10932989" y="413097"/>
            <a:ext cx="7355011" cy="109930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143474" y="7358218"/>
            <a:ext cx="4091606" cy="380016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l="4016" r="1818" b="9380"/>
          <a:stretch>
            <a:fillRect/>
          </a:stretch>
        </p:blipFill>
        <p:spPr>
          <a:xfrm>
            <a:off x="-1568308" y="5703340"/>
            <a:ext cx="6274118" cy="738581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734579" y="0"/>
            <a:ext cx="4143271" cy="211824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175704" y="8168752"/>
            <a:ext cx="4143271" cy="211824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161852" y="497862"/>
            <a:ext cx="15964295" cy="9291275"/>
            <a:chOff x="0" y="0"/>
            <a:chExt cx="1138995" cy="5201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54184" cy="524423"/>
            </a:xfrm>
            <a:custGeom>
              <a:avLst/>
              <a:gdLst/>
              <a:ahLst/>
              <a:cxnLst/>
              <a:rect l="l" t="t" r="r" b="b"/>
              <a:pathLst>
                <a:path w="1154184" h="524423">
                  <a:moveTo>
                    <a:pt x="646696" y="0"/>
                  </a:moveTo>
                  <a:cubicBezTo>
                    <a:pt x="659190" y="0"/>
                    <a:pt x="671758" y="0"/>
                    <a:pt x="684226" y="0"/>
                  </a:cubicBezTo>
                  <a:cubicBezTo>
                    <a:pt x="783634" y="8688"/>
                    <a:pt x="845759" y="37609"/>
                    <a:pt x="874056" y="84932"/>
                  </a:cubicBezTo>
                  <a:cubicBezTo>
                    <a:pt x="1039785" y="78621"/>
                    <a:pt x="1154184" y="168103"/>
                    <a:pt x="1086847" y="255925"/>
                  </a:cubicBezTo>
                  <a:cubicBezTo>
                    <a:pt x="1111266" y="274379"/>
                    <a:pt x="1131638" y="295022"/>
                    <a:pt x="1138995" y="322728"/>
                  </a:cubicBezTo>
                  <a:cubicBezTo>
                    <a:pt x="1138995" y="330664"/>
                    <a:pt x="1138995" y="338582"/>
                    <a:pt x="1138995" y="346517"/>
                  </a:cubicBezTo>
                  <a:cubicBezTo>
                    <a:pt x="1117069" y="417032"/>
                    <a:pt x="1022723" y="464681"/>
                    <a:pt x="867832" y="451853"/>
                  </a:cubicBezTo>
                  <a:cubicBezTo>
                    <a:pt x="827980" y="488060"/>
                    <a:pt x="757067" y="524423"/>
                    <a:pt x="646719" y="519802"/>
                  </a:cubicBezTo>
                  <a:cubicBezTo>
                    <a:pt x="589683" y="517425"/>
                    <a:pt x="550003" y="503658"/>
                    <a:pt x="515262" y="486931"/>
                  </a:cubicBezTo>
                  <a:cubicBezTo>
                    <a:pt x="478670" y="500835"/>
                    <a:pt x="439040" y="511747"/>
                    <a:pt x="381780" y="511867"/>
                  </a:cubicBezTo>
                  <a:cubicBezTo>
                    <a:pt x="249310" y="512072"/>
                    <a:pt x="160692" y="458507"/>
                    <a:pt x="158544" y="385033"/>
                  </a:cubicBezTo>
                  <a:cubicBezTo>
                    <a:pt x="73383" y="367845"/>
                    <a:pt x="15704" y="335761"/>
                    <a:pt x="0" y="280860"/>
                  </a:cubicBezTo>
                  <a:cubicBezTo>
                    <a:pt x="0" y="272925"/>
                    <a:pt x="0" y="264972"/>
                    <a:pt x="0" y="257070"/>
                  </a:cubicBezTo>
                  <a:cubicBezTo>
                    <a:pt x="17333" y="202668"/>
                    <a:pt x="71877" y="168495"/>
                    <a:pt x="162692" y="154009"/>
                  </a:cubicBezTo>
                  <a:cubicBezTo>
                    <a:pt x="157236" y="62237"/>
                    <a:pt x="338892" y="4891"/>
                    <a:pt x="488127" y="45322"/>
                  </a:cubicBezTo>
                  <a:cubicBezTo>
                    <a:pt x="523658" y="25329"/>
                    <a:pt x="573929" y="3523"/>
                    <a:pt x="64669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08633" y="4261046"/>
            <a:ext cx="1274997" cy="11196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328963" y="6402437"/>
            <a:ext cx="1274997" cy="1119680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ECEB2FD-652B-ACA4-364F-AE249F832467}"/>
              </a:ext>
            </a:extLst>
          </p:cNvPr>
          <p:cNvSpPr txBox="1"/>
          <p:nvPr/>
        </p:nvSpPr>
        <p:spPr>
          <a:xfrm>
            <a:off x="2444709" y="3301351"/>
            <a:ext cx="13611471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6: TÍCH VÔ HƯỚNG CỦA HAI VECTƠ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34579" y="0"/>
            <a:ext cx="4143271" cy="21182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87664" y="8168752"/>
            <a:ext cx="4143271" cy="21182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137579" y="6134100"/>
            <a:ext cx="1150421" cy="10102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l="34276" t="4747" b="4747"/>
          <a:stretch>
            <a:fillRect/>
          </a:stretch>
        </p:blipFill>
        <p:spPr>
          <a:xfrm>
            <a:off x="-1528184" y="7589546"/>
            <a:ext cx="4342776" cy="555427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020800" y="7706576"/>
            <a:ext cx="4597258" cy="2965231"/>
          </a:xfrm>
          <a:prstGeom prst="rect">
            <a:avLst/>
          </a:prstGeom>
        </p:spPr>
      </p:pic>
      <p:sp>
        <p:nvSpPr>
          <p:cNvPr id="6" name="Bong bóng Lời nói: Hình bầu dục 5">
            <a:extLst>
              <a:ext uri="{FF2B5EF4-FFF2-40B4-BE49-F238E27FC236}">
                <a16:creationId xmlns:a16="http://schemas.microsoft.com/office/drawing/2014/main" id="{06663D6D-919F-4999-15F2-524FCC77E1DF}"/>
              </a:ext>
            </a:extLst>
          </p:cNvPr>
          <p:cNvSpPr/>
          <p:nvPr/>
        </p:nvSpPr>
        <p:spPr>
          <a:xfrm>
            <a:off x="8305800" y="746648"/>
            <a:ext cx="2438400" cy="1371600"/>
          </a:xfrm>
          <a:prstGeom prst="wedgeEllipseCallout">
            <a:avLst/>
          </a:prstGeom>
          <a:solidFill>
            <a:srgbClr val="D5535C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DD615738-6BFD-A578-4B59-7F35C12133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1629" y="2792836"/>
            <a:ext cx="6334125" cy="470132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21871" y="2471250"/>
            <a:ext cx="1150421" cy="10102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D4AB05F-104D-6CB6-64A7-EA447D1D3E0C}"/>
                  </a:ext>
                </a:extLst>
              </p:cNvPr>
              <p:cNvSpPr txBox="1"/>
              <p:nvPr/>
            </p:nvSpPr>
            <p:spPr>
              <a:xfrm>
                <a:off x="6955996" y="2905265"/>
                <a:ext cx="10428514" cy="48008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𝐴𝐻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𝐴𝐶</m:t>
                            </m:r>
                          </m:e>
                        </m:acc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𝐶𝐵</m:t>
                            </m:r>
                          </m:e>
                        </m:acc>
                      </m:e>
                    </m:d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𝐴𝐻</m:t>
                        </m:r>
                      </m:e>
                    </m:acc>
                  </m:oMath>
                </a14:m>
                <a:endParaRPr lang="en-US" sz="400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𝐴𝐻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𝐴𝐻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</m:e>
                    </m:acc>
                    <m:r>
                      <a:rPr lang="nl-NL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𝐴𝐻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(do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𝐴𝐻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).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𝐻𝐵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𝐻𝐴</m:t>
                            </m:r>
                          </m:e>
                        </m:acc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𝐴𝐵</m:t>
                            </m:r>
                          </m:e>
                        </m:acc>
                      </m:e>
                    </m:d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 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</m:t>
                        </m:r>
                      </m:e>
                    </m:acc>
                  </m:oMath>
                </a14:m>
                <a:endParaRPr lang="en-US" sz="400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𝐻𝐴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(do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𝐴𝐻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nl-NL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).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D4AB05F-104D-6CB6-64A7-EA447D1D3E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5996" y="2905265"/>
                <a:ext cx="10428514" cy="4800801"/>
              </a:xfrm>
              <a:prstGeom prst="rect">
                <a:avLst/>
              </a:prstGeom>
              <a:blipFill>
                <a:blip r:embed="rId11"/>
                <a:stretch>
                  <a:fillRect l="-2046" b="-45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974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34579" y="0"/>
            <a:ext cx="4143271" cy="21182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87664" y="8168752"/>
            <a:ext cx="4143271" cy="21182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57800" y="729595"/>
            <a:ext cx="1150421" cy="10102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89695" y="9315366"/>
            <a:ext cx="1150421" cy="10102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042936" y="8209872"/>
            <a:ext cx="4143271" cy="211824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357577" y="-88113"/>
            <a:ext cx="4143271" cy="211824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 l="35311" t="812" b="9557"/>
          <a:stretch>
            <a:fillRect/>
          </a:stretch>
        </p:blipFill>
        <p:spPr>
          <a:xfrm>
            <a:off x="13808393" y="7623223"/>
            <a:ext cx="4909151" cy="6317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172241" y="6338054"/>
            <a:ext cx="5207404" cy="348245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E08676B-D46C-7D74-68F2-34FFD77062BC}"/>
              </a:ext>
            </a:extLst>
          </p:cNvPr>
          <p:cNvSpPr txBox="1"/>
          <p:nvPr/>
        </p:nvSpPr>
        <p:spPr>
          <a:xfrm>
            <a:off x="4953000" y="647700"/>
            <a:ext cx="838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E35D986-1E00-768B-A60C-D9440220F220}"/>
              </a:ext>
            </a:extLst>
          </p:cNvPr>
          <p:cNvSpPr txBox="1"/>
          <p:nvPr/>
        </p:nvSpPr>
        <p:spPr>
          <a:xfrm>
            <a:off x="2731268" y="2384379"/>
            <a:ext cx="12825464" cy="551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7 (SGK – tr.98)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700 km/h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luồng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thổi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40 km/h (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69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giói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thổi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km/h (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51428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6BC7B5C6-6877-990F-573B-DD2404892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6994" y="2610180"/>
            <a:ext cx="7479307" cy="3078076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B393D1A5-C73C-806E-3183-9E9FF72EF9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44" t="14338" r="8217" b="8044"/>
          <a:stretch/>
        </p:blipFill>
        <p:spPr>
          <a:xfrm>
            <a:off x="1600200" y="2364223"/>
            <a:ext cx="6172200" cy="47328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96250">
            <a:off x="14770559" y="3442524"/>
            <a:ext cx="3817745" cy="44914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734579" y="0"/>
            <a:ext cx="4143271" cy="21182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83008" y="8361714"/>
            <a:ext cx="4143271" cy="21182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83749" y="6579267"/>
            <a:ext cx="1150421" cy="10102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679432" y="647700"/>
            <a:ext cx="1150421" cy="10102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 l="34276" t="4747" b="4747"/>
          <a:stretch>
            <a:fillRect/>
          </a:stretch>
        </p:blipFill>
        <p:spPr>
          <a:xfrm>
            <a:off x="-1528184" y="7589546"/>
            <a:ext cx="4342776" cy="5554278"/>
          </a:xfrm>
          <a:prstGeom prst="rect">
            <a:avLst/>
          </a:prstGeom>
        </p:spPr>
      </p:pic>
      <p:sp>
        <p:nvSpPr>
          <p:cNvPr id="13" name="Bong bóng Lời nói: Hình bầu dục 12">
            <a:extLst>
              <a:ext uri="{FF2B5EF4-FFF2-40B4-BE49-F238E27FC236}">
                <a16:creationId xmlns:a16="http://schemas.microsoft.com/office/drawing/2014/main" id="{39DB6B0F-D4AB-5D17-A948-0927D59F5698}"/>
              </a:ext>
            </a:extLst>
          </p:cNvPr>
          <p:cNvSpPr/>
          <p:nvPr/>
        </p:nvSpPr>
        <p:spPr>
          <a:xfrm>
            <a:off x="8305800" y="467039"/>
            <a:ext cx="2438400" cy="1371600"/>
          </a:xfrm>
          <a:prstGeom prst="wedgeEllipseCallout">
            <a:avLst/>
          </a:prstGeom>
          <a:solidFill>
            <a:srgbClr val="D5535C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8E1485C-7BE9-9C25-75BA-80E97DAE4323}"/>
                  </a:ext>
                </a:extLst>
              </p:cNvPr>
              <p:cNvSpPr txBox="1"/>
              <p:nvPr/>
            </p:nvSpPr>
            <p:spPr>
              <a:xfrm>
                <a:off x="3369128" y="7265003"/>
                <a:ext cx="12311743" cy="21934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fr-FR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 </a:t>
                </a:r>
                <a:r>
                  <a:rPr lang="fr-FR" sz="4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fr-FR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fr-FR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máy</a:t>
                </a:r>
                <a:r>
                  <a:rPr lang="fr-FR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bay là : </a:t>
                </a:r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700</m:t>
                            </m:r>
                          </m:e>
                          <m:sup>
                            <m:r>
                              <a:rPr lang="fr-FR" sz="4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40</m:t>
                            </m:r>
                          </m:e>
                          <m:sup>
                            <m:r>
                              <a:rPr lang="fr-FR" sz="4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+2.700.40.</m:t>
                        </m:r>
                        <m:func>
                          <m:funcPr>
                            <m:ctrlPr>
                              <a:rPr lang="fr-FR" sz="440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44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44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45</m:t>
                            </m:r>
                            <m:r>
                              <a:rPr lang="en-US" sz="44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°</m:t>
                            </m:r>
                          </m:e>
                        </m:func>
                      </m:e>
                    </m:rad>
                    <m:r>
                      <a:rPr lang="fr-FR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≈728,83</m:t>
                    </m:r>
                  </m:oMath>
                </a14:m>
                <a:r>
                  <a:rPr lang="fr-FR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(km/h)</a:t>
                </a:r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8E1485C-7BE9-9C25-75BA-80E97DAE43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9128" y="7265003"/>
                <a:ext cx="12311743" cy="2193421"/>
              </a:xfrm>
              <a:prstGeom prst="rect">
                <a:avLst/>
              </a:prstGeom>
              <a:blipFill>
                <a:blip r:embed="rId13"/>
                <a:stretch>
                  <a:fillRect l="-2031" r="-198" b="-1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910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7462" y="3606769"/>
            <a:ext cx="1150421" cy="10102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78791" y="6438900"/>
            <a:ext cx="1150421" cy="10102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042936" y="8209872"/>
            <a:ext cx="4143271" cy="21182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-281846"/>
            <a:ext cx="4143271" cy="21182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l="35311" t="812" b="9557"/>
          <a:stretch>
            <a:fillRect/>
          </a:stretch>
        </p:blipFill>
        <p:spPr>
          <a:xfrm>
            <a:off x="13808393" y="7623223"/>
            <a:ext cx="4909151" cy="631743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 l="766" t="5226" r="766"/>
          <a:stretch>
            <a:fillRect/>
          </a:stretch>
        </p:blipFill>
        <p:spPr>
          <a:xfrm rot="909958">
            <a:off x="15804896" y="297780"/>
            <a:ext cx="3248632" cy="72716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2B75912B-106E-8357-2D38-A6C3A0808C4E}"/>
                  </a:ext>
                </a:extLst>
              </p:cNvPr>
              <p:cNvSpPr txBox="1"/>
              <p:nvPr/>
            </p:nvSpPr>
            <p:spPr>
              <a:xfrm>
                <a:off x="2845567" y="1638300"/>
                <a:ext cx="12596865" cy="6769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8 (SGK – tr.98)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𝐵𝐴𝐶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=60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thoả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mãn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𝐴𝐷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acc>
                      <m:accPr>
                        <m:chr m:val="⃗"/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𝐴𝐶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𝐴𝐶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𝐴𝑀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𝐵𝐷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𝐴𝐶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𝐴𝑀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𝐵𝐷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2B75912B-106E-8357-2D38-A6C3A0808C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5567" y="1638300"/>
                <a:ext cx="12596865" cy="6769674"/>
              </a:xfrm>
              <a:prstGeom prst="rect">
                <a:avLst/>
              </a:prstGeom>
              <a:blipFill>
                <a:blip r:embed="rId10"/>
                <a:stretch>
                  <a:fillRect l="-1985" r="-3146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67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34579" y="0"/>
            <a:ext cx="4143271" cy="21182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187664" y="8168752"/>
            <a:ext cx="4143271" cy="211824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/>
          <a:srcRect l="34276" t="4747" b="4747"/>
          <a:stretch>
            <a:fillRect/>
          </a:stretch>
        </p:blipFill>
        <p:spPr>
          <a:xfrm>
            <a:off x="-834331" y="7235708"/>
            <a:ext cx="4243024" cy="542669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5"/>
          <a:srcRect l="34276" t="4747" b="4747"/>
          <a:stretch>
            <a:fillRect/>
          </a:stretch>
        </p:blipFill>
        <p:spPr>
          <a:xfrm>
            <a:off x="15700381" y="-699757"/>
            <a:ext cx="3522833" cy="4505596"/>
          </a:xfrm>
          <a:prstGeom prst="rect">
            <a:avLst/>
          </a:prstGeom>
        </p:spPr>
      </p:pic>
      <p:sp>
        <p:nvSpPr>
          <p:cNvPr id="11" name="Bong bóng Lời nói: Hình bầu dục 10">
            <a:extLst>
              <a:ext uri="{FF2B5EF4-FFF2-40B4-BE49-F238E27FC236}">
                <a16:creationId xmlns:a16="http://schemas.microsoft.com/office/drawing/2014/main" id="{4C803910-46ED-C2F3-BE69-6B6988BBA569}"/>
              </a:ext>
            </a:extLst>
          </p:cNvPr>
          <p:cNvSpPr/>
          <p:nvPr/>
        </p:nvSpPr>
        <p:spPr>
          <a:xfrm>
            <a:off x="8305800" y="467039"/>
            <a:ext cx="2438400" cy="1371600"/>
          </a:xfrm>
          <a:prstGeom prst="wedgeEllipseCallout">
            <a:avLst/>
          </a:prstGeom>
          <a:solidFill>
            <a:srgbClr val="D5535C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E8A54168-10D7-14FB-AF80-6470ACAF4D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408" y="2808696"/>
            <a:ext cx="5391150" cy="46696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117042C0-1199-66F1-DCD5-E9A448FFC35A}"/>
                  </a:ext>
                </a:extLst>
              </p:cNvPr>
              <p:cNvSpPr txBox="1"/>
              <p:nvPr/>
            </p:nvSpPr>
            <p:spPr>
              <a:xfrm>
                <a:off x="7620000" y="2927381"/>
                <a:ext cx="8334827" cy="52413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=2.3.</m:t>
                    </m:r>
                    <m:func>
                      <m:funcPr>
                        <m:ctrlPr>
                          <a:rPr lang="nl-NL" sz="4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nl-NL" sz="4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e>
                    </m:fun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𝐵𝑀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</m:t>
                        </m:r>
                      </m:e>
                    </m:acc>
                  </m:oMath>
                </a14:m>
                <a:endParaRPr lang="en-US" sz="400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𝐴𝐶</m:t>
                            </m:r>
                          </m:e>
                        </m:acc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𝐴𝐵</m:t>
                            </m:r>
                          </m:e>
                        </m:acc>
                      </m:e>
                    </m:d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571500" marR="0" indent="-57150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𝐵𝐷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𝐵𝐴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𝐴𝐷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117042C0-1199-66F1-DCD5-E9A448FFC3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2927381"/>
                <a:ext cx="8334827" cy="5241371"/>
              </a:xfrm>
              <a:prstGeom prst="rect">
                <a:avLst/>
              </a:prstGeom>
              <a:blipFill>
                <a:blip r:embed="rId7"/>
                <a:stretch>
                  <a:fillRect l="-2560" b="-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055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879308" y="7358218"/>
            <a:ext cx="4091606" cy="38001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47339" y="5909618"/>
            <a:ext cx="4155699" cy="508342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27642" y="353491"/>
            <a:ext cx="4143271" cy="21182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2713" y="2781300"/>
            <a:ext cx="1150421" cy="10102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1000" y="8953500"/>
            <a:ext cx="1150421" cy="10102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066F09F-A471-5249-C31B-0647F5A074C7}"/>
                  </a:ext>
                </a:extLst>
              </p:cNvPr>
              <p:cNvSpPr txBox="1"/>
              <p:nvPr/>
            </p:nvSpPr>
            <p:spPr>
              <a:xfrm>
                <a:off x="3697389" y="2019300"/>
                <a:ext cx="10893221" cy="57811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fr-FR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</m:e>
                    </m:acc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𝐵𝐷</m:t>
                        </m:r>
                      </m:e>
                    </m:acc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nl-NL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𝐴𝐶</m:t>
                            </m:r>
                          </m:e>
                        </m:acc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nl-NL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𝐴𝐵</m:t>
                            </m:r>
                          </m:e>
                        </m:acc>
                      </m:e>
                    </m:d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nl-NL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𝐴𝐵</m:t>
                            </m:r>
                          </m:e>
                        </m:acc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nl-NL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nl-NL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den>
                        </m:f>
                        <m:acc>
                          <m:accPr>
                            <m:chr m:val="⃗"/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nl-NL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𝐴𝐶</m:t>
                            </m:r>
                          </m:e>
                        </m:acc>
                      </m:e>
                    </m:d>
                  </m:oMath>
                </a14:m>
                <a:endParaRPr lang="en-US" sz="440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nl-NL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nl-NL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den>
                        </m:f>
                        <m:sSup>
                          <m:sSup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en-US" sz="4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nl-NL" sz="4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𝐴𝐶</m:t>
                                </m:r>
                              </m:e>
                            </m:acc>
                          </m:e>
                          <m:sup>
                            <m:r>
                              <a:rPr lang="nl-NL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nl-NL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nl-NL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den>
                        </m:f>
                        <m:acc>
                          <m:accPr>
                            <m:chr m:val="⃗"/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nl-NL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𝐴𝐶</m:t>
                            </m:r>
                          </m:e>
                        </m:acc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acc>
                          <m:accPr>
                            <m:chr m:val="⃗"/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nl-NL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𝐴𝐵</m:t>
                            </m:r>
                          </m:e>
                        </m:acc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en-US" sz="4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nl-NL" sz="4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𝐴𝐵</m:t>
                                </m:r>
                              </m:e>
                            </m:acc>
                          </m:e>
                          <m:sup>
                            <m:r>
                              <a:rPr lang="nl-NL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4400" i="1" dirty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sSup>
                      <m:sSup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𝐴𝑀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𝐵𝐷</m:t>
                    </m:r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066F09F-A471-5249-C31B-0647F5A07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7389" y="2019300"/>
                <a:ext cx="10893221" cy="5781134"/>
              </a:xfrm>
              <a:prstGeom prst="rect">
                <a:avLst/>
              </a:prstGeom>
              <a:blipFill>
                <a:blip r:embed="rId8"/>
                <a:stretch>
                  <a:fillRect l="-2296" b="-3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24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59659" y="2706027"/>
            <a:ext cx="1150421" cy="10102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004195" y="2706027"/>
            <a:ext cx="1150421" cy="101027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520040" y="811769"/>
            <a:ext cx="13247921" cy="9080509"/>
            <a:chOff x="0" y="0"/>
            <a:chExt cx="1561533" cy="18616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61533" cy="1861690"/>
            </a:xfrm>
            <a:custGeom>
              <a:avLst/>
              <a:gdLst/>
              <a:ahLst/>
              <a:cxnLst/>
              <a:rect l="l" t="t" r="r" b="b"/>
              <a:pathLst>
                <a:path w="1561533" h="1861690">
                  <a:moveTo>
                    <a:pt x="66595" y="0"/>
                  </a:moveTo>
                  <a:lnTo>
                    <a:pt x="1494938" y="0"/>
                  </a:lnTo>
                  <a:cubicBezTo>
                    <a:pt x="1531717" y="0"/>
                    <a:pt x="1561533" y="29816"/>
                    <a:pt x="1561533" y="66595"/>
                  </a:cubicBezTo>
                  <a:lnTo>
                    <a:pt x="1561533" y="1795095"/>
                  </a:lnTo>
                  <a:cubicBezTo>
                    <a:pt x="1561533" y="1831874"/>
                    <a:pt x="1531717" y="1861690"/>
                    <a:pt x="1494938" y="1861690"/>
                  </a:cubicBezTo>
                  <a:lnTo>
                    <a:pt x="66595" y="1861690"/>
                  </a:lnTo>
                  <a:cubicBezTo>
                    <a:pt x="29816" y="1861690"/>
                    <a:pt x="0" y="1831874"/>
                    <a:pt x="0" y="1795095"/>
                  </a:cubicBezTo>
                  <a:lnTo>
                    <a:pt x="0" y="66595"/>
                  </a:lnTo>
                  <a:cubicBezTo>
                    <a:pt x="0" y="29816"/>
                    <a:pt x="29816" y="0"/>
                    <a:pt x="66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143474" y="7358218"/>
            <a:ext cx="4091606" cy="380016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873356" y="5594376"/>
            <a:ext cx="4155699" cy="508342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033258" y="7680762"/>
            <a:ext cx="3744325" cy="347762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005657" y="5352024"/>
            <a:ext cx="4161611" cy="5090656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EF61228-B703-798B-8F8C-3B2B26D8BA7D}"/>
              </a:ext>
            </a:extLst>
          </p:cNvPr>
          <p:cNvSpPr txBox="1"/>
          <p:nvPr/>
        </p:nvSpPr>
        <p:spPr>
          <a:xfrm>
            <a:off x="4495800" y="1409700"/>
            <a:ext cx="9296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88DF416-53EA-1400-B90B-1AE130F3B2DB}"/>
              </a:ext>
            </a:extLst>
          </p:cNvPr>
          <p:cNvSpPr txBox="1"/>
          <p:nvPr/>
        </p:nvSpPr>
        <p:spPr>
          <a:xfrm>
            <a:off x="4876231" y="3115627"/>
            <a:ext cx="8757164" cy="6056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 nhớ kiến thức trong bài.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 thành các bài tập trong SBT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t-B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tổ </a:t>
            </a: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 hiện vẽ sơ đồ hoặc bảng để tóm tắt kiến thức chương.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Chuẩn bị bài tập cuối chương (SGK - tr.99+100).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98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4276" t="9227" b="9227"/>
          <a:stretch>
            <a:fillRect/>
          </a:stretch>
        </p:blipFill>
        <p:spPr>
          <a:xfrm>
            <a:off x="15403686" y="1028700"/>
            <a:ext cx="8814226" cy="101571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34276" t="9227" b="9227"/>
          <a:stretch>
            <a:fillRect/>
          </a:stretch>
        </p:blipFill>
        <p:spPr>
          <a:xfrm>
            <a:off x="-5929912" y="1028700"/>
            <a:ext cx="8814226" cy="101571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146603" y="6107275"/>
            <a:ext cx="4619991" cy="565136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419844" y="-342900"/>
            <a:ext cx="8576165" cy="104907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57577" y="-88113"/>
            <a:ext cx="4143271" cy="21182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521910" y="466074"/>
            <a:ext cx="15244180" cy="9354852"/>
            <a:chOff x="0" y="0"/>
            <a:chExt cx="812800" cy="533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FA26C22-3044-2B57-8E4B-9914846F9374}"/>
              </a:ext>
            </a:extLst>
          </p:cNvPr>
          <p:cNvSpPr txBox="1"/>
          <p:nvPr/>
        </p:nvSpPr>
        <p:spPr>
          <a:xfrm>
            <a:off x="2937076" y="3142009"/>
            <a:ext cx="12698719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HẸN GẶP LẠI CÁC EM TRONG BUỔI HỌC SAU</a:t>
            </a:r>
          </a:p>
        </p:txBody>
      </p:sp>
    </p:spTree>
    <p:extLst>
      <p:ext uri="{BB962C8B-B14F-4D97-AF65-F5344CB8AC3E}">
        <p14:creationId xmlns:p14="http://schemas.microsoft.com/office/powerpoint/2010/main" val="190738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28085" y="-1485900"/>
            <a:ext cx="20017221" cy="13680982"/>
            <a:chOff x="0" y="0"/>
            <a:chExt cx="1138995" cy="7784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54184" cy="782696"/>
            </a:xfrm>
            <a:custGeom>
              <a:avLst/>
              <a:gdLst/>
              <a:ahLst/>
              <a:cxnLst/>
              <a:rect l="l" t="t" r="r" b="b"/>
              <a:pathLst>
                <a:path w="1154184" h="782696">
                  <a:moveTo>
                    <a:pt x="646696" y="0"/>
                  </a:moveTo>
                  <a:cubicBezTo>
                    <a:pt x="659190" y="0"/>
                    <a:pt x="671758" y="0"/>
                    <a:pt x="684226" y="0"/>
                  </a:cubicBezTo>
                  <a:cubicBezTo>
                    <a:pt x="783634" y="13002"/>
                    <a:pt x="845759" y="56282"/>
                    <a:pt x="874056" y="127101"/>
                  </a:cubicBezTo>
                  <a:cubicBezTo>
                    <a:pt x="1039785" y="117657"/>
                    <a:pt x="1154184" y="251566"/>
                    <a:pt x="1086847" y="382992"/>
                  </a:cubicBezTo>
                  <a:cubicBezTo>
                    <a:pt x="1111266" y="410609"/>
                    <a:pt x="1131638" y="441501"/>
                    <a:pt x="1138995" y="482963"/>
                  </a:cubicBezTo>
                  <a:cubicBezTo>
                    <a:pt x="1138995" y="494840"/>
                    <a:pt x="1138995" y="506689"/>
                    <a:pt x="1138995" y="518564"/>
                  </a:cubicBezTo>
                  <a:cubicBezTo>
                    <a:pt x="1117069" y="624090"/>
                    <a:pt x="1022723" y="695397"/>
                    <a:pt x="867832" y="676200"/>
                  </a:cubicBezTo>
                  <a:cubicBezTo>
                    <a:pt x="827980" y="730383"/>
                    <a:pt x="757067" y="782696"/>
                    <a:pt x="646719" y="777885"/>
                  </a:cubicBezTo>
                  <a:cubicBezTo>
                    <a:pt x="589683" y="774328"/>
                    <a:pt x="550003" y="753725"/>
                    <a:pt x="515262" y="728694"/>
                  </a:cubicBezTo>
                  <a:cubicBezTo>
                    <a:pt x="478670" y="749501"/>
                    <a:pt x="439040" y="765830"/>
                    <a:pt x="381780" y="766010"/>
                  </a:cubicBezTo>
                  <a:cubicBezTo>
                    <a:pt x="249310" y="766318"/>
                    <a:pt x="160692" y="686157"/>
                    <a:pt x="158544" y="576203"/>
                  </a:cubicBezTo>
                  <a:cubicBezTo>
                    <a:pt x="73383" y="550481"/>
                    <a:pt x="15704" y="502467"/>
                    <a:pt x="0" y="420308"/>
                  </a:cubicBezTo>
                  <a:cubicBezTo>
                    <a:pt x="0" y="408433"/>
                    <a:pt x="0" y="396532"/>
                    <a:pt x="0" y="384707"/>
                  </a:cubicBezTo>
                  <a:cubicBezTo>
                    <a:pt x="17333" y="303293"/>
                    <a:pt x="71877" y="252154"/>
                    <a:pt x="162692" y="230475"/>
                  </a:cubicBezTo>
                  <a:cubicBezTo>
                    <a:pt x="157236" y="93137"/>
                    <a:pt x="338892" y="7320"/>
                    <a:pt x="488127" y="67825"/>
                  </a:cubicBezTo>
                  <a:cubicBezTo>
                    <a:pt x="523658" y="37905"/>
                    <a:pt x="573929" y="5272"/>
                    <a:pt x="64669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879308" y="7358218"/>
            <a:ext cx="4091606" cy="38001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47339" y="5909618"/>
            <a:ext cx="4155699" cy="508342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27642" y="353491"/>
            <a:ext cx="4143271" cy="21182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0740" y="907475"/>
            <a:ext cx="1150421" cy="10102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827642" y="2757603"/>
            <a:ext cx="1150421" cy="1010279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23CBFE9A-841F-643C-C03B-F8D12B5B257E}"/>
              </a:ext>
            </a:extLst>
          </p:cNvPr>
          <p:cNvSpPr txBox="1"/>
          <p:nvPr/>
        </p:nvSpPr>
        <p:spPr>
          <a:xfrm>
            <a:off x="2033377" y="1412269"/>
            <a:ext cx="106418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D356DF6D-F5D5-DAA9-FABB-9CB732D3C95A}"/>
              </a:ext>
            </a:extLst>
          </p:cNvPr>
          <p:cNvSpPr txBox="1"/>
          <p:nvPr/>
        </p:nvSpPr>
        <p:spPr>
          <a:xfrm>
            <a:off x="6501802" y="3455086"/>
            <a:ext cx="6925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FE943EB-18B8-5B75-35F7-EDE8E83FEAFA}"/>
              </a:ext>
            </a:extLst>
          </p:cNvPr>
          <p:cNvSpPr txBox="1"/>
          <p:nvPr/>
        </p:nvSpPr>
        <p:spPr>
          <a:xfrm>
            <a:off x="6501802" y="5548686"/>
            <a:ext cx="6925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0AA3AA36-0DE7-B52D-9090-47A7FAC1CB8A}"/>
              </a:ext>
            </a:extLst>
          </p:cNvPr>
          <p:cNvSpPr txBox="1"/>
          <p:nvPr/>
        </p:nvSpPr>
        <p:spPr>
          <a:xfrm>
            <a:off x="6501802" y="7723534"/>
            <a:ext cx="6925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C0E65ED6-7303-704B-B8AD-60722ABEF645}"/>
              </a:ext>
            </a:extLst>
          </p:cNvPr>
          <p:cNvSpPr txBox="1"/>
          <p:nvPr/>
        </p:nvSpPr>
        <p:spPr>
          <a:xfrm>
            <a:off x="3722453" y="3408919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3D6CA115-2283-624A-F0AE-5A3ED675C3B1}"/>
              </a:ext>
            </a:extLst>
          </p:cNvPr>
          <p:cNvSpPr txBox="1"/>
          <p:nvPr/>
        </p:nvSpPr>
        <p:spPr>
          <a:xfrm>
            <a:off x="3720684" y="5502519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588764DC-2FBC-56C5-0DA0-CD1C641215E1}"/>
              </a:ext>
            </a:extLst>
          </p:cNvPr>
          <p:cNvSpPr txBox="1"/>
          <p:nvPr/>
        </p:nvSpPr>
        <p:spPr>
          <a:xfrm>
            <a:off x="3720684" y="7677367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96442"/>
            <a:ext cx="1996441" cy="10206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11257" y="8172439"/>
            <a:ext cx="4143271" cy="21182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83000" y="419100"/>
            <a:ext cx="1150421" cy="10102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084999" y="1803608"/>
            <a:ext cx="1150421" cy="10102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 l="34276" t="4747" b="4747"/>
          <a:stretch>
            <a:fillRect/>
          </a:stretch>
        </p:blipFill>
        <p:spPr>
          <a:xfrm>
            <a:off x="-15240" y="7733614"/>
            <a:ext cx="1996440" cy="2553386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8F1BE52-2891-1D5D-AF22-8DAAFA7C0636}"/>
              </a:ext>
            </a:extLst>
          </p:cNvPr>
          <p:cNvSpPr txBox="1"/>
          <p:nvPr/>
        </p:nvSpPr>
        <p:spPr>
          <a:xfrm>
            <a:off x="1219200" y="924239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ĐỊNH NGHĨA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1E048EC-AAE6-334C-B1DF-E68679D22653}"/>
              </a:ext>
            </a:extLst>
          </p:cNvPr>
          <p:cNvSpPr txBox="1"/>
          <p:nvPr/>
        </p:nvSpPr>
        <p:spPr>
          <a:xfrm>
            <a:off x="1219200" y="1817490"/>
            <a:ext cx="13487400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vectơ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4766F6FC-DD88-2A6A-A96A-9C8714A69BA6}"/>
                  </a:ext>
                </a:extLst>
              </p:cNvPr>
              <p:cNvSpPr txBox="1"/>
              <p:nvPr/>
            </p:nvSpPr>
            <p:spPr>
              <a:xfrm>
                <a:off x="1236406" y="3060596"/>
                <a:ext cx="11206316" cy="9897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vectơ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𝑂𝐴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𝑂𝐵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khác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4766F6FC-DD88-2A6A-A96A-9C8714A69B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406" y="3060596"/>
                <a:ext cx="11206316" cy="989758"/>
              </a:xfrm>
              <a:prstGeom prst="rect">
                <a:avLst/>
              </a:prstGeom>
              <a:blipFill>
                <a:blip r:embed="rId9"/>
                <a:stretch>
                  <a:fillRect l="-1959" b="-25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Hình ảnh 19">
            <a:extLst>
              <a:ext uri="{FF2B5EF4-FFF2-40B4-BE49-F238E27FC236}">
                <a16:creationId xmlns:a16="http://schemas.microsoft.com/office/drawing/2014/main" id="{3B839408-8610-5384-63EE-3265FB1832F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24" t="38031" r="6687" b="24139"/>
          <a:stretch/>
        </p:blipFill>
        <p:spPr>
          <a:xfrm>
            <a:off x="12725400" y="3786372"/>
            <a:ext cx="5088041" cy="372152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E0C8C249-B933-20FA-4096-7D1CD65F0E2E}"/>
                  </a:ext>
                </a:extLst>
              </p:cNvPr>
              <p:cNvSpPr txBox="1"/>
              <p:nvPr/>
            </p:nvSpPr>
            <p:spPr>
              <a:xfrm>
                <a:off x="1219200" y="4133662"/>
                <a:ext cx="10896600" cy="53846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Char char="+"/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giữa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vectơ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𝑂𝐴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𝑂𝐵</m:t>
                        </m:r>
                      </m:e>
                    </m:acc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giữa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𝑂𝐵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kí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hiệu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𝑂𝐴</m:t>
                        </m:r>
                      </m:e>
                    </m:acc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𝑂𝐵</m:t>
                        </m:r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acc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Char char="+"/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vô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hướng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vectơ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𝑂𝐴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𝑂𝐵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kí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hiệu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𝑂𝐴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𝑂𝐵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xác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bởi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𝑂𝐴</m:t>
                        </m:r>
                      </m:e>
                    </m:acc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𝑂𝐵</m:t>
                        </m:r>
                      </m:e>
                    </m:acc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𝑂𝐴</m:t>
                            </m:r>
                          </m:e>
                        </m:acc>
                      </m:e>
                    </m:d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𝑂𝐵</m:t>
                            </m:r>
                          </m:e>
                        </m:acc>
                      </m:e>
                    </m:d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𝑐𝑜𝑠</m:t>
                    </m:r>
                    <m:r>
                      <a:rPr lang="en-US" sz="4000" b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𝑂𝐴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𝑂𝐵</m:t>
                        </m:r>
                      </m:e>
                    </m:acc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E0C8C249-B933-20FA-4096-7D1CD65F0E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4133662"/>
                <a:ext cx="10896600" cy="5384679"/>
              </a:xfrm>
              <a:prstGeom prst="rect">
                <a:avLst/>
              </a:prstGeom>
              <a:blipFill>
                <a:blip r:embed="rId11"/>
                <a:stretch>
                  <a:fillRect l="-1790" r="-3244" b="-3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70955" y="330897"/>
            <a:ext cx="1150421" cy="10102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33400" y="4638360"/>
            <a:ext cx="1150421" cy="101027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563600" y="7886700"/>
            <a:ext cx="4143271" cy="21182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144729" y="282052"/>
            <a:ext cx="4143271" cy="21182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l="35311" t="812" b="9557"/>
          <a:stretch>
            <a:fillRect/>
          </a:stretch>
        </p:blipFill>
        <p:spPr>
          <a:xfrm>
            <a:off x="-94064" y="6168502"/>
            <a:ext cx="3200400" cy="4118498"/>
          </a:xfrm>
          <a:prstGeom prst="rect">
            <a:avLst/>
          </a:prstGeom>
        </p:spPr>
      </p:pic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E7FC94A7-6E45-EC8B-0ECD-DD52F02C4A11}"/>
              </a:ext>
            </a:extLst>
          </p:cNvPr>
          <p:cNvSpPr/>
          <p:nvPr/>
        </p:nvSpPr>
        <p:spPr>
          <a:xfrm>
            <a:off x="7429500" y="1655115"/>
            <a:ext cx="3429000" cy="15240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CE2C00C4-9C39-2908-679E-AEE40BAD4F45}"/>
                  </a:ext>
                </a:extLst>
              </p:cNvPr>
              <p:cNvSpPr txBox="1"/>
              <p:nvPr/>
            </p:nvSpPr>
            <p:spPr>
              <a:xfrm>
                <a:off x="2895600" y="3611479"/>
                <a:ext cx="12496800" cy="4074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huyền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𝐴𝐶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𝐵𝐴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𝐵𝐶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CE2C00C4-9C39-2908-679E-AEE40BAD4F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3611479"/>
                <a:ext cx="12496800" cy="4074320"/>
              </a:xfrm>
              <a:prstGeom prst="rect">
                <a:avLst/>
              </a:prstGeom>
              <a:blipFill>
                <a:blip r:embed="rId9"/>
                <a:stretch>
                  <a:fillRect l="-1951" r="-1220" b="-5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09600" y="-1696991"/>
            <a:ext cx="20017221" cy="13680982"/>
            <a:chOff x="0" y="0"/>
            <a:chExt cx="1138995" cy="7784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54184" cy="782696"/>
            </a:xfrm>
            <a:custGeom>
              <a:avLst/>
              <a:gdLst/>
              <a:ahLst/>
              <a:cxnLst/>
              <a:rect l="l" t="t" r="r" b="b"/>
              <a:pathLst>
                <a:path w="1154184" h="782696">
                  <a:moveTo>
                    <a:pt x="646696" y="0"/>
                  </a:moveTo>
                  <a:cubicBezTo>
                    <a:pt x="659190" y="0"/>
                    <a:pt x="671758" y="0"/>
                    <a:pt x="684226" y="0"/>
                  </a:cubicBezTo>
                  <a:cubicBezTo>
                    <a:pt x="783634" y="13002"/>
                    <a:pt x="845759" y="56282"/>
                    <a:pt x="874056" y="127101"/>
                  </a:cubicBezTo>
                  <a:cubicBezTo>
                    <a:pt x="1039785" y="117657"/>
                    <a:pt x="1154184" y="251566"/>
                    <a:pt x="1086847" y="382992"/>
                  </a:cubicBezTo>
                  <a:cubicBezTo>
                    <a:pt x="1111266" y="410609"/>
                    <a:pt x="1131638" y="441501"/>
                    <a:pt x="1138995" y="482963"/>
                  </a:cubicBezTo>
                  <a:cubicBezTo>
                    <a:pt x="1138995" y="494840"/>
                    <a:pt x="1138995" y="506689"/>
                    <a:pt x="1138995" y="518564"/>
                  </a:cubicBezTo>
                  <a:cubicBezTo>
                    <a:pt x="1117069" y="624090"/>
                    <a:pt x="1022723" y="695397"/>
                    <a:pt x="867832" y="676200"/>
                  </a:cubicBezTo>
                  <a:cubicBezTo>
                    <a:pt x="827980" y="730383"/>
                    <a:pt x="757067" y="782696"/>
                    <a:pt x="646719" y="777885"/>
                  </a:cubicBezTo>
                  <a:cubicBezTo>
                    <a:pt x="589683" y="774328"/>
                    <a:pt x="550003" y="753725"/>
                    <a:pt x="515262" y="728694"/>
                  </a:cubicBezTo>
                  <a:cubicBezTo>
                    <a:pt x="478670" y="749501"/>
                    <a:pt x="439040" y="765830"/>
                    <a:pt x="381780" y="766010"/>
                  </a:cubicBezTo>
                  <a:cubicBezTo>
                    <a:pt x="249310" y="766318"/>
                    <a:pt x="160692" y="686157"/>
                    <a:pt x="158544" y="576203"/>
                  </a:cubicBezTo>
                  <a:cubicBezTo>
                    <a:pt x="73383" y="550481"/>
                    <a:pt x="15704" y="502467"/>
                    <a:pt x="0" y="420308"/>
                  </a:cubicBezTo>
                  <a:cubicBezTo>
                    <a:pt x="0" y="408433"/>
                    <a:pt x="0" y="396532"/>
                    <a:pt x="0" y="384707"/>
                  </a:cubicBezTo>
                  <a:cubicBezTo>
                    <a:pt x="17333" y="303293"/>
                    <a:pt x="71877" y="252154"/>
                    <a:pt x="162692" y="230475"/>
                  </a:cubicBezTo>
                  <a:cubicBezTo>
                    <a:pt x="157236" y="93137"/>
                    <a:pt x="338892" y="7320"/>
                    <a:pt x="488127" y="67825"/>
                  </a:cubicBezTo>
                  <a:cubicBezTo>
                    <a:pt x="523658" y="37905"/>
                    <a:pt x="573929" y="5272"/>
                    <a:pt x="64669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34579" y="0"/>
            <a:ext cx="4143271" cy="21182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67467" y="8403524"/>
            <a:ext cx="4143271" cy="21182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7289" y="5922090"/>
            <a:ext cx="1150421" cy="10102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63891" y="1107969"/>
            <a:ext cx="1150421" cy="1010279"/>
          </a:xfrm>
          <a:prstGeom prst="rect">
            <a:avLst/>
          </a:prstGeom>
        </p:spPr>
      </p:pic>
      <p:sp>
        <p:nvSpPr>
          <p:cNvPr id="13" name="Bong bóng Lời nói: Hình bầu dục 12">
            <a:extLst>
              <a:ext uri="{FF2B5EF4-FFF2-40B4-BE49-F238E27FC236}">
                <a16:creationId xmlns:a16="http://schemas.microsoft.com/office/drawing/2014/main" id="{C29CED21-9B1C-62B9-14FC-6BD681595321}"/>
              </a:ext>
            </a:extLst>
          </p:cNvPr>
          <p:cNvSpPr/>
          <p:nvPr/>
        </p:nvSpPr>
        <p:spPr>
          <a:xfrm>
            <a:off x="7924800" y="422169"/>
            <a:ext cx="2438400" cy="1371600"/>
          </a:xfrm>
          <a:prstGeom prst="wedgeEllipseCallout">
            <a:avLst/>
          </a:prstGeom>
          <a:solidFill>
            <a:srgbClr val="D5535C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B0B7E978-76F3-AC1D-F09D-6F4A33A652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7297" y="2922456"/>
            <a:ext cx="4410075" cy="46042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D4BBB1A-E300-CA8A-C977-B3E544246125}"/>
                  </a:ext>
                </a:extLst>
              </p:cNvPr>
              <p:cNvSpPr txBox="1"/>
              <p:nvPr/>
            </p:nvSpPr>
            <p:spPr>
              <a:xfrm>
                <a:off x="7687149" y="2124479"/>
                <a:ext cx="8100218" cy="7595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𝐴𝐵</m:t>
                    </m:r>
                    <m:rad>
                      <m:radPr>
                        <m:degHide m:val="on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=4</m:t>
                    </m:r>
                    <m:rad>
                      <m:radPr>
                        <m:degHide m:val="on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(cm)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𝐴𝐶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e>
                        </m:acc>
                        <m:r>
                          <a:rPr lang="en-US" sz="400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begChr m:val="|"/>
                        <m:endChr m:val="|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𝐴𝐶</m:t>
                            </m:r>
                          </m:e>
                        </m:acc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𝐴𝐵</m:t>
                                </m:r>
                              </m:e>
                            </m:acc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𝐴𝐶</m:t>
                                </m:r>
                              </m:e>
                            </m:acc>
                          </m:e>
                        </m:d>
                      </m:e>
                    </m:func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=4.4.</m:t>
                    </m:r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𝐵𝐴𝐶</m:t>
                            </m:r>
                          </m:e>
                        </m:acc>
                      </m:e>
                    </m:func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=16.</m:t>
                    </m:r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90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°</m:t>
                        </m:r>
                      </m:e>
                    </m:fun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=16.0=0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𝐵𝐴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𝐵𝐶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4000" i="1"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</m:e>
                    </m:d>
                    <m:r>
                      <a:rPr lang="en-US" sz="4000" i="1"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acc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</m:acc>
                          </m:e>
                        </m:d>
                      </m:e>
                    </m:fun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=4.4</m:t>
                    </m:r>
                    <m:rad>
                      <m:radPr>
                        <m:degHide m:val="on"/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rad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𝐴𝐵𝐶</m:t>
                            </m:r>
                          </m:e>
                        </m:acc>
                      </m:e>
                    </m:func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=16</m:t>
                    </m:r>
                    <m:rad>
                      <m:radPr>
                        <m:degHide m:val="on"/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rad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45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°</m:t>
                        </m:r>
                      </m:e>
                    </m:fun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=16</m:t>
                    </m:r>
                    <m:rad>
                      <m:radPr>
                        <m:degHide m:val="on"/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rad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=16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D4BBB1A-E300-CA8A-C977-B3E544246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7149" y="2124479"/>
                <a:ext cx="8100218" cy="7595221"/>
              </a:xfrm>
              <a:prstGeom prst="rect">
                <a:avLst/>
              </a:prstGeom>
              <a:blipFill>
                <a:blip r:embed="rId9"/>
                <a:stretch>
                  <a:fillRect l="-2634" b="-4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24152"/>
            <a:ext cx="2814592" cy="14389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11400" y="8106500"/>
            <a:ext cx="4143271" cy="21182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7200" y="8155345"/>
            <a:ext cx="1150421" cy="10102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64000" y="952500"/>
            <a:ext cx="1150421" cy="10102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l="34276" t="4747" b="4747"/>
          <a:stretch>
            <a:fillRect/>
          </a:stretch>
        </p:blipFill>
        <p:spPr>
          <a:xfrm>
            <a:off x="-1528184" y="7589546"/>
            <a:ext cx="4342776" cy="5554278"/>
          </a:xfrm>
          <a:prstGeom prst="rect">
            <a:avLst/>
          </a:prstGeom>
        </p:spPr>
      </p:pic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07F4DAA0-7DF5-2917-9B39-74149F124251}"/>
              </a:ext>
            </a:extLst>
          </p:cNvPr>
          <p:cNvSpPr/>
          <p:nvPr/>
        </p:nvSpPr>
        <p:spPr>
          <a:xfrm>
            <a:off x="757192" y="837135"/>
            <a:ext cx="4114800" cy="1438961"/>
          </a:xfrm>
          <a:prstGeom prst="roundRect">
            <a:avLst/>
          </a:prstGeom>
          <a:solidFill>
            <a:srgbClr val="FFD13F"/>
          </a:solidFill>
          <a:ln>
            <a:solidFill>
              <a:srgbClr val="FFD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7E47612-5FEA-8CAC-CF30-D36A8F94F9A4}"/>
                  </a:ext>
                </a:extLst>
              </p:cNvPr>
              <p:cNvSpPr txBox="1"/>
              <p:nvPr/>
            </p:nvSpPr>
            <p:spPr>
              <a:xfrm>
                <a:off x="5257800" y="495300"/>
                <a:ext cx="11353800" cy="2122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=30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400" b="0" i="1" dirty="0" smtClean="0"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en-US" sz="4400" b="0" i="1" dirty="0" smtClean="0">
                        <a:latin typeface="Cambria Math" panose="02040503050406030204" pitchFamily="18" charset="0"/>
                      </a:rPr>
                      <m:t>=3 </m:t>
                    </m:r>
                    <m:r>
                      <a:rPr lang="en-US" sz="4400" b="0" i="1" dirty="0" smtClean="0"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𝐵𝐴</m:t>
                        </m:r>
                      </m:e>
                    </m:acc>
                    <m:r>
                      <a:rPr lang="en-US" sz="4400" i="1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𝐵𝐶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sz="4400" i="1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7E47612-5FEA-8CAC-CF30-D36A8F94F9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495300"/>
                <a:ext cx="11353800" cy="2122632"/>
              </a:xfrm>
              <a:prstGeom prst="rect">
                <a:avLst/>
              </a:prstGeom>
              <a:blipFill>
                <a:blip r:embed="rId9"/>
                <a:stretch>
                  <a:fillRect l="-2202" r="-3491" b="-12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CEA692E-307E-5B0C-2275-FC8C249B62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300" y="4014702"/>
            <a:ext cx="6127416" cy="3924300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CA13338C-BF91-6C6D-1896-35E7061F9EA3}"/>
              </a:ext>
            </a:extLst>
          </p:cNvPr>
          <p:cNvSpPr txBox="1"/>
          <p:nvPr/>
        </p:nvSpPr>
        <p:spPr>
          <a:xfrm>
            <a:off x="7048500" y="3086100"/>
            <a:ext cx="419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74FC9C89-CB9C-0C95-2942-6CAED11CF74E}"/>
                  </a:ext>
                </a:extLst>
              </p:cNvPr>
              <p:cNvSpPr txBox="1"/>
              <p:nvPr/>
            </p:nvSpPr>
            <p:spPr>
              <a:xfrm>
                <a:off x="6671210" y="3772986"/>
                <a:ext cx="11159590" cy="59348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𝐴𝐶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.</m:t>
                    </m:r>
                    <m:func>
                      <m:funcPr>
                        <m:ctrlP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i="0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30</m:t>
                        </m:r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°</m:t>
                        </m:r>
                      </m:e>
                    </m:func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𝐴𝐵</m:t>
                        </m:r>
                      </m:num>
                      <m:den>
                        <m:func>
                          <m:funcPr>
                            <m:ctrlPr>
                              <a:rPr lang="en-US" sz="400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 i="0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30</m:t>
                            </m:r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°</m:t>
                            </m:r>
                          </m:e>
                        </m:func>
                      </m:den>
                    </m:f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=2</m:t>
                    </m:r>
                    <m:rad>
                      <m:radPr>
                        <m:degHide m:val="on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+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𝐵𝐴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𝐵𝐶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𝐵𝐴</m:t>
                            </m:r>
                          </m:e>
                        </m:acc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4000" i="1"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𝐵𝐶</m:t>
                            </m:r>
                          </m:e>
                        </m:acc>
                      </m:e>
                    </m:d>
                    <m:r>
                      <a:rPr lang="en-US" sz="4000" i="1"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𝐵𝐴</m:t>
                                </m:r>
                              </m:e>
                            </m:acc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𝐵𝐶</m:t>
                                </m:r>
                              </m:e>
                            </m:acc>
                          </m:e>
                        </m:d>
                      </m:e>
                    </m:fun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3.2</m:t>
                    </m:r>
                    <m:rad>
                      <m:radPr>
                        <m:degHide m:val="on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.</m:t>
                    </m:r>
                    <m:func>
                      <m:funcPr>
                        <m:ctrlP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i="0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30</m:t>
                        </m:r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°</m:t>
                        </m:r>
                      </m:e>
                    </m:func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=9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+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4000" i="1"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</m:d>
                    <m:r>
                      <a:rPr lang="en-US" sz="4000" i="1"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acc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acc>
                          </m:e>
                        </m:d>
                      </m:e>
                    </m:fun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.2</m:t>
                    </m:r>
                    <m:rad>
                      <m:radPr>
                        <m:degHide m:val="on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.</m:t>
                    </m:r>
                    <m:func>
                      <m:funcPr>
                        <m:ctrlP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i="0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60</m:t>
                        </m:r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°</m:t>
                        </m:r>
                      </m:e>
                    </m:func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=3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74FC9C89-CB9C-0C95-2942-6CAED11CF7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210" y="3772986"/>
                <a:ext cx="11159590" cy="5934894"/>
              </a:xfrm>
              <a:prstGeom prst="rect">
                <a:avLst/>
              </a:prstGeom>
              <a:blipFill>
                <a:blip r:embed="rId11"/>
                <a:stretch>
                  <a:fillRect l="-1912" b="-33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4994038" y="6740433"/>
            <a:ext cx="3498697" cy="22566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2847</Words>
  <PresentationFormat>Tùy chỉnh</PresentationFormat>
  <Paragraphs>229</Paragraphs>
  <Slides>47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47</vt:i4>
      </vt:variant>
    </vt:vector>
  </HeadingPairs>
  <TitlesOfParts>
    <vt:vector size="53" baseType="lpstr">
      <vt:lpstr>Wingdings</vt:lpstr>
      <vt:lpstr>Arial</vt:lpstr>
      <vt:lpstr>Cambria Math</vt:lpstr>
      <vt:lpstr>Calibri</vt:lpstr>
      <vt:lpstr>Symbol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2022-10-14T01:26:19Z</dcterms:modified>
  <dc:identifier>DAFO46vBrSI</dc:identifier>
</cp:coreProperties>
</file>