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63" r:id="rId2"/>
  </p:sldMasterIdLst>
  <p:notesMasterIdLst>
    <p:notesMasterId r:id="rId24"/>
  </p:notesMasterIdLst>
  <p:sldIdLst>
    <p:sldId id="537" r:id="rId3"/>
    <p:sldId id="536" r:id="rId4"/>
    <p:sldId id="547" r:id="rId5"/>
    <p:sldId id="548" r:id="rId6"/>
    <p:sldId id="550" r:id="rId7"/>
    <p:sldId id="549" r:id="rId8"/>
    <p:sldId id="551" r:id="rId9"/>
    <p:sldId id="552" r:id="rId10"/>
    <p:sldId id="553" r:id="rId11"/>
    <p:sldId id="539" r:id="rId12"/>
    <p:sldId id="546" r:id="rId13"/>
    <p:sldId id="540" r:id="rId14"/>
    <p:sldId id="541" r:id="rId15"/>
    <p:sldId id="542" r:id="rId16"/>
    <p:sldId id="543" r:id="rId17"/>
    <p:sldId id="545" r:id="rId18"/>
    <p:sldId id="554" r:id="rId19"/>
    <p:sldId id="555" r:id="rId20"/>
    <p:sldId id="280" r:id="rId21"/>
    <p:sldId id="501" r:id="rId22"/>
    <p:sldId id="3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y Phuong" initials="VP" lastIdx="2" clrIdx="0">
    <p:extLst>
      <p:ext uri="{19B8F6BF-5375-455C-9EA6-DF929625EA0E}">
        <p15:presenceInfo xmlns:p15="http://schemas.microsoft.com/office/powerpoint/2012/main" userId="d9ef01b6d78cb0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CC99FF"/>
    <a:srgbClr val="F78A2B"/>
    <a:srgbClr val="800000"/>
    <a:srgbClr val="669900"/>
    <a:srgbClr val="990033"/>
    <a:srgbClr val="D60093"/>
    <a:srgbClr val="FF0066"/>
    <a:srgbClr val="00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757" autoAdjust="0"/>
  </p:normalViewPr>
  <p:slideViewPr>
    <p:cSldViewPr snapToGrid="0">
      <p:cViewPr varScale="1">
        <p:scale>
          <a:sx n="74" d="100"/>
          <a:sy n="74" d="100"/>
        </p:scale>
        <p:origin x="612" y="5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38712-594E-47D8-9E9C-A81CE8530A22}" type="datetimeFigureOut">
              <a:rPr lang="en-US" smtClean="0"/>
              <a:t>6/4/2022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0945B-319F-41F4-9F38-46C469C5BB1A}" type="slidenum">
              <a:rPr lang="en-US" smtClean="0"/>
              <a:t>‹#›</a:t>
            </a:fld>
            <a:endParaRPr lang="en-US"/>
          </a:p>
        </p:txBody>
      </p:sp>
    </p:spTree>
    <p:extLst>
      <p:ext uri="{BB962C8B-B14F-4D97-AF65-F5344CB8AC3E}">
        <p14:creationId xmlns:p14="http://schemas.microsoft.com/office/powerpoint/2010/main" val="129151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D0945B-319F-41F4-9F38-46C469C5BB1A}" type="slidenum">
              <a:rPr lang="en-US" smtClean="0"/>
              <a:t>12</a:t>
            </a:fld>
            <a:endParaRPr lang="en-US"/>
          </a:p>
        </p:txBody>
      </p:sp>
    </p:spTree>
    <p:extLst>
      <p:ext uri="{BB962C8B-B14F-4D97-AF65-F5344CB8AC3E}">
        <p14:creationId xmlns:p14="http://schemas.microsoft.com/office/powerpoint/2010/main" val="2669134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3605-B302-4C45-AB7C-4A0CD719F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1BF24C-6527-4330-BA40-C9E184D04D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A149C5-860D-4855-9C5D-54E7FDFB0A40}"/>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5" name="Footer Placeholder 4">
            <a:extLst>
              <a:ext uri="{FF2B5EF4-FFF2-40B4-BE49-F238E27FC236}">
                <a16:creationId xmlns:a16="http://schemas.microsoft.com/office/drawing/2014/main" id="{7AD7F9A6-48CE-4F46-912F-384461AA7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8EEB3-8FDB-4A80-A6AA-D656581EA51A}"/>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7" name="Picture Placeholder 7">
            <a:extLst>
              <a:ext uri="{FF2B5EF4-FFF2-40B4-BE49-F238E27FC236}">
                <a16:creationId xmlns:a16="http://schemas.microsoft.com/office/drawing/2014/main" id="{AC7E9408-68D8-4638-A314-3A37A05BF4B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2" t="-1638" r="-2713" b="-1690"/>
          <a:stretch/>
        </p:blipFill>
        <p:spPr>
          <a:xfrm>
            <a:off x="172710" y="6036728"/>
            <a:ext cx="501105" cy="720159"/>
          </a:xfrm>
          <a:prstGeom prst="rect">
            <a:avLst/>
          </a:prstGeom>
        </p:spPr>
      </p:pic>
      <p:sp>
        <p:nvSpPr>
          <p:cNvPr id="8" name="TextBox 7">
            <a:extLst>
              <a:ext uri="{FF2B5EF4-FFF2-40B4-BE49-F238E27FC236}">
                <a16:creationId xmlns:a16="http://schemas.microsoft.com/office/drawing/2014/main" id="{7F0781A5-DF9A-471B-870F-BF2517968B1F}"/>
              </a:ext>
            </a:extLst>
          </p:cNvPr>
          <p:cNvSpPr txBox="1"/>
          <p:nvPr userDrawn="1"/>
        </p:nvSpPr>
        <p:spPr>
          <a:xfrm>
            <a:off x="873284" y="6449439"/>
            <a:ext cx="6684643"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A8EA4D4E-F945-48E3-BD00-00256DE4F07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76495" y="6148765"/>
            <a:ext cx="1249138" cy="780293"/>
          </a:xfrm>
          <a:prstGeom prst="rect">
            <a:avLst/>
          </a:prstGeom>
        </p:spPr>
      </p:pic>
    </p:spTree>
    <p:extLst>
      <p:ext uri="{BB962C8B-B14F-4D97-AF65-F5344CB8AC3E}">
        <p14:creationId xmlns:p14="http://schemas.microsoft.com/office/powerpoint/2010/main" val="302049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C03E-69BF-45F5-B692-4963767347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EFB1EF-6BCE-4637-B514-550EBF640A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7C6F4-B050-47A4-9C94-60A0D2F7AC9D}"/>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5" name="Footer Placeholder 4">
            <a:extLst>
              <a:ext uri="{FF2B5EF4-FFF2-40B4-BE49-F238E27FC236}">
                <a16:creationId xmlns:a16="http://schemas.microsoft.com/office/drawing/2014/main" id="{150578D3-CA11-4415-8FE4-04A706D86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1FC68-6EDC-4417-8171-A9263B801805}"/>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217961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D77FE-24E8-4DFE-AB38-7BCA4DF26E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42F5CE-80B3-44E8-AB4C-18C7451FCF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9D33C-5314-44AB-B8FF-5D82373B8465}"/>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5" name="Footer Placeholder 4">
            <a:extLst>
              <a:ext uri="{FF2B5EF4-FFF2-40B4-BE49-F238E27FC236}">
                <a16:creationId xmlns:a16="http://schemas.microsoft.com/office/drawing/2014/main" id="{84EEDC1D-0EE1-41E8-B927-C953F7D52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E9003-0579-4D32-819F-E8A19ED0BA0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2147468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910574-2901-4392-8F3C-370FCAAA6491}"/>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4" name="Footer Placeholder 3">
            <a:extLst>
              <a:ext uri="{FF2B5EF4-FFF2-40B4-BE49-F238E27FC236}">
                <a16:creationId xmlns:a16="http://schemas.microsoft.com/office/drawing/2014/main" id="{F49BA86E-F01C-4BBA-ABD5-502B2EC90D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0D46DF-8B57-4BE3-8531-607DB2864958}"/>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11" name="Picture 10" descr="Graphical user interface, website&#10;&#10;Description automatically generated">
            <a:extLst>
              <a:ext uri="{FF2B5EF4-FFF2-40B4-BE49-F238E27FC236}">
                <a16:creationId xmlns:a16="http://schemas.microsoft.com/office/drawing/2014/main" id="{EB0B9123-8714-4999-B7B1-60D4AAA9E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727326" cy="6858000"/>
          </a:xfrm>
          <a:prstGeom prst="rect">
            <a:avLst/>
          </a:prstGeom>
        </p:spPr>
      </p:pic>
      <p:pic>
        <p:nvPicPr>
          <p:cNvPr id="12" name="Picture Placeholder 7">
            <a:extLst>
              <a:ext uri="{FF2B5EF4-FFF2-40B4-BE49-F238E27FC236}">
                <a16:creationId xmlns:a16="http://schemas.microsoft.com/office/drawing/2014/main" id="{008E0AC2-E0B8-44CF-8322-ADFE83E6CCF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2622" t="-1638" r="-2713" b="-1690"/>
          <a:stretch/>
        </p:blipFill>
        <p:spPr>
          <a:xfrm>
            <a:off x="8016311" y="4485219"/>
            <a:ext cx="803224" cy="1154646"/>
          </a:xfrm>
          <a:prstGeom prst="rect">
            <a:avLst/>
          </a:prstGeom>
        </p:spPr>
      </p:pic>
      <p:sp>
        <p:nvSpPr>
          <p:cNvPr id="13" name="Rectangle: Rounded Corners 12">
            <a:extLst>
              <a:ext uri="{FF2B5EF4-FFF2-40B4-BE49-F238E27FC236}">
                <a16:creationId xmlns:a16="http://schemas.microsoft.com/office/drawing/2014/main" id="{918517E5-8656-420B-B49C-2FA45953A1F0}"/>
              </a:ext>
            </a:extLst>
          </p:cNvPr>
          <p:cNvSpPr/>
          <p:nvPr userDrawn="1"/>
        </p:nvSpPr>
        <p:spPr>
          <a:xfrm>
            <a:off x="8016311" y="1321374"/>
            <a:ext cx="3662667" cy="2593592"/>
          </a:xfrm>
          <a:prstGeom prst="roundRect">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B7E462F-D9F7-431F-895E-D4F19F1C89B1}"/>
              </a:ext>
            </a:extLst>
          </p:cNvPr>
          <p:cNvSpPr txBox="1"/>
          <p:nvPr userDrawn="1"/>
        </p:nvSpPr>
        <p:spPr>
          <a:xfrm>
            <a:off x="8610601" y="1731605"/>
            <a:ext cx="2743200" cy="1754326"/>
          </a:xfrm>
          <a:prstGeom prst="rect">
            <a:avLst/>
          </a:prstGeom>
          <a:noFill/>
        </p:spPr>
        <p:txBody>
          <a:bodyPr wrap="square" rtlCol="0">
            <a:spAutoFit/>
          </a:bodyPr>
          <a:lstStyle/>
          <a:p>
            <a:pPr>
              <a:lnSpc>
                <a:spcPct val="90000"/>
              </a:lnSpc>
            </a:pPr>
            <a:r>
              <a:rPr lang="en-US" sz="6000" dirty="0">
                <a:solidFill>
                  <a:srgbClr val="009A4E"/>
                </a:solidFill>
                <a:latin typeface="Lato Black"/>
                <a:cs typeface="Lato Black"/>
              </a:rPr>
              <a:t>Friends Series</a:t>
            </a:r>
          </a:p>
        </p:txBody>
      </p:sp>
      <p:sp>
        <p:nvSpPr>
          <p:cNvPr id="15" name="TextBox 14">
            <a:extLst>
              <a:ext uri="{FF2B5EF4-FFF2-40B4-BE49-F238E27FC236}">
                <a16:creationId xmlns:a16="http://schemas.microsoft.com/office/drawing/2014/main" id="{DEA4A68C-D340-45AD-BCC9-BB64DF2426BA}"/>
              </a:ext>
            </a:extLst>
          </p:cNvPr>
          <p:cNvSpPr txBox="1"/>
          <p:nvPr userDrawn="1"/>
        </p:nvSpPr>
        <p:spPr>
          <a:xfrm>
            <a:off x="8950164" y="5167294"/>
            <a:ext cx="4435813" cy="369332"/>
          </a:xfrm>
          <a:prstGeom prst="rect">
            <a:avLst/>
          </a:prstGeom>
          <a:noFill/>
        </p:spPr>
        <p:txBody>
          <a:bodyPr wrap="square" rtlCol="0">
            <a:spAutoFit/>
          </a:bodyPr>
          <a:lstStyle/>
          <a:p>
            <a:pPr>
              <a:lnSpc>
                <a:spcPct val="90000"/>
              </a:lnSpc>
            </a:pPr>
            <a:r>
              <a:rPr lang="en-US" sz="2000" dirty="0">
                <a:solidFill>
                  <a:srgbClr val="009A4E"/>
                </a:solidFill>
                <a:latin typeface="Lato Black"/>
                <a:cs typeface="Lato Black"/>
              </a:rPr>
              <a:t>www.phuongnam.edu.vn</a:t>
            </a:r>
          </a:p>
        </p:txBody>
      </p:sp>
    </p:spTree>
    <p:extLst>
      <p:ext uri="{BB962C8B-B14F-4D97-AF65-F5344CB8AC3E}">
        <p14:creationId xmlns:p14="http://schemas.microsoft.com/office/powerpoint/2010/main" val="2271487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7A50-25B4-4D53-9106-B470E58E1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B9184-64FB-4E4E-8E5D-F4AA8E5A8DB9}"/>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4" name="Footer Placeholder 3">
            <a:extLst>
              <a:ext uri="{FF2B5EF4-FFF2-40B4-BE49-F238E27FC236}">
                <a16:creationId xmlns:a16="http://schemas.microsoft.com/office/drawing/2014/main" id="{1A0E7708-3F62-4C7F-BD95-0E9573223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BD50C7-FE3D-4E50-B665-2F8010FEF304}"/>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43590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
        <p:cNvGrpSpPr/>
        <p:nvPr/>
      </p:nvGrpSpPr>
      <p:grpSpPr>
        <a:xfrm>
          <a:off x="0" y="0"/>
          <a:ext cx="0" cy="0"/>
          <a:chOff x="0" y="0"/>
          <a:chExt cx="0" cy="0"/>
        </a:xfrm>
      </p:grpSpPr>
      <p:sp>
        <p:nvSpPr>
          <p:cNvPr id="15" name="Google Shape;15;p8"/>
          <p:cNvSpPr/>
          <p:nvPr/>
        </p:nvSpPr>
        <p:spPr>
          <a:xfrm>
            <a:off x="1" y="0"/>
            <a:ext cx="12191999" cy="6858000"/>
          </a:xfrm>
          <a:prstGeom prst="rect">
            <a:avLst/>
          </a:prstGeom>
          <a:solidFill>
            <a:schemeClr val="lt2"/>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Light"/>
              <a:ea typeface="Lato Light"/>
              <a:cs typeface="Lato Light"/>
              <a:sym typeface="Lato Light"/>
            </a:endParaRPr>
          </a:p>
        </p:txBody>
      </p:sp>
    </p:spTree>
    <p:extLst>
      <p:ext uri="{BB962C8B-B14F-4D97-AF65-F5344CB8AC3E}">
        <p14:creationId xmlns:p14="http://schemas.microsoft.com/office/powerpoint/2010/main" val="61213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FAE1-1953-470A-8EA5-DFE89FF42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A4E897-0F94-4D23-A0B8-5F5C3A4E9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3110F1-E4DD-41C7-B419-1F52C31FDF54}"/>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5" name="Footer Placeholder 4">
            <a:extLst>
              <a:ext uri="{FF2B5EF4-FFF2-40B4-BE49-F238E27FC236}">
                <a16:creationId xmlns:a16="http://schemas.microsoft.com/office/drawing/2014/main" id="{11CB0E0C-8C28-4888-9FF0-4CC0CF366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99A48-A83B-47ED-96A2-1D988D3CA4FB}"/>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323931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D2EE-BCDE-469F-839C-6CA9266A9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5DCFC-3219-4F7C-BDFC-2CFF77944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742BF-4056-4331-A902-ED21367519FB}"/>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5" name="Footer Placeholder 4">
            <a:extLst>
              <a:ext uri="{FF2B5EF4-FFF2-40B4-BE49-F238E27FC236}">
                <a16:creationId xmlns:a16="http://schemas.microsoft.com/office/drawing/2014/main" id="{EAC58F4D-D34B-4AFD-BAF5-50B5AE844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85D35-9A5F-46CB-86D3-2FD51EEF8D83}"/>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579149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B46B-7386-42E9-9B85-57929C1A2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3954C0-CDFA-48E5-AD86-D54666F5B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532943-4B47-42BF-AFA1-3BD5B27C3F42}"/>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5" name="Footer Placeholder 4">
            <a:extLst>
              <a:ext uri="{FF2B5EF4-FFF2-40B4-BE49-F238E27FC236}">
                <a16:creationId xmlns:a16="http://schemas.microsoft.com/office/drawing/2014/main" id="{A0DF3265-B78C-4839-BC28-3E0FBE5E4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657F6-6253-4456-9375-99FB95A0C787}"/>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061847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55F0-5725-486D-83C1-60DB7566A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48B43-DD21-4628-973D-E93247A59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B3E2C-0E32-4598-BA98-2C0E1927F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9FED9B-9F50-42C7-BC79-82FD1C5F24A0}"/>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6" name="Footer Placeholder 5">
            <a:extLst>
              <a:ext uri="{FF2B5EF4-FFF2-40B4-BE49-F238E27FC236}">
                <a16:creationId xmlns:a16="http://schemas.microsoft.com/office/drawing/2014/main" id="{05626AA4-9F31-4F66-92C2-6650B2165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6099B-EBAC-433B-9A77-D67E77E07E28}"/>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1795953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3A8C-4D2A-4641-A52D-08B34B963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05F18-AA68-4D1E-946D-2B780E4A1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66EC56-8094-4DAF-9452-D087D6788C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103B7-AE22-46B1-AACF-302744B0F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59D5A-4A88-4756-9EBF-6A86C556BA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7F2273-04DC-4BFD-8628-2CA75BD01610}"/>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8" name="Footer Placeholder 7">
            <a:extLst>
              <a:ext uri="{FF2B5EF4-FFF2-40B4-BE49-F238E27FC236}">
                <a16:creationId xmlns:a16="http://schemas.microsoft.com/office/drawing/2014/main" id="{4E17F42C-82DA-44EF-9EB3-B5AC35333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FC526-74BC-43C8-B6F8-CB2FAFC5E2D6}"/>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259786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A582-8A78-4990-A75D-25EA07A0C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0D6EE-226F-4281-B7C0-61BD2F3400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EC3EF-AB82-4A14-A67D-2BF701EBE3A8}"/>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5" name="Footer Placeholder 4">
            <a:extLst>
              <a:ext uri="{FF2B5EF4-FFF2-40B4-BE49-F238E27FC236}">
                <a16:creationId xmlns:a16="http://schemas.microsoft.com/office/drawing/2014/main" id="{172DE20C-DB6D-4349-A076-B47B27617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0CE2-AC93-48E4-BC15-B4DC8241CD32}"/>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7" name="Picture Placeholder 7">
            <a:extLst>
              <a:ext uri="{FF2B5EF4-FFF2-40B4-BE49-F238E27FC236}">
                <a16:creationId xmlns:a16="http://schemas.microsoft.com/office/drawing/2014/main" id="{4283EF93-D23C-4996-BF1D-A116EBC7ADE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2" t="-1638" r="-2713" b="-1690"/>
          <a:stretch/>
        </p:blipFill>
        <p:spPr>
          <a:xfrm>
            <a:off x="104085" y="6077707"/>
            <a:ext cx="501105" cy="720159"/>
          </a:xfrm>
          <a:prstGeom prst="rect">
            <a:avLst/>
          </a:prstGeom>
        </p:spPr>
      </p:pic>
      <p:sp>
        <p:nvSpPr>
          <p:cNvPr id="8" name="TextBox 7">
            <a:extLst>
              <a:ext uri="{FF2B5EF4-FFF2-40B4-BE49-F238E27FC236}">
                <a16:creationId xmlns:a16="http://schemas.microsoft.com/office/drawing/2014/main" id="{4E3C2DE7-9970-4FD3-A9D6-9AC805CF653A}"/>
              </a:ext>
            </a:extLst>
          </p:cNvPr>
          <p:cNvSpPr txBox="1"/>
          <p:nvPr userDrawn="1"/>
        </p:nvSpPr>
        <p:spPr>
          <a:xfrm>
            <a:off x="696278" y="6492875"/>
            <a:ext cx="6684643"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7D3C4708-0455-4714-8AB0-94D9E9F9967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893615" y="6077707"/>
            <a:ext cx="1249138" cy="780293"/>
          </a:xfrm>
          <a:prstGeom prst="rect">
            <a:avLst/>
          </a:prstGeom>
        </p:spPr>
      </p:pic>
    </p:spTree>
    <p:extLst>
      <p:ext uri="{BB962C8B-B14F-4D97-AF65-F5344CB8AC3E}">
        <p14:creationId xmlns:p14="http://schemas.microsoft.com/office/powerpoint/2010/main" val="2084517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317C-7114-451C-8F5B-FCC9B9FAF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0CC01-ECEC-4E0C-9EF1-837781E874F8}"/>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4" name="Footer Placeholder 3">
            <a:extLst>
              <a:ext uri="{FF2B5EF4-FFF2-40B4-BE49-F238E27FC236}">
                <a16:creationId xmlns:a16="http://schemas.microsoft.com/office/drawing/2014/main" id="{975F3A16-310B-4BB4-A7CB-52CAF86A3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0318F8-4497-4BCA-ACDC-3AB3DBD8EF0B}"/>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1220785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027A1-1E01-4330-AFF9-0B39E2A5B261}"/>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3" name="Footer Placeholder 2">
            <a:extLst>
              <a:ext uri="{FF2B5EF4-FFF2-40B4-BE49-F238E27FC236}">
                <a16:creationId xmlns:a16="http://schemas.microsoft.com/office/drawing/2014/main" id="{336EE59E-0B3D-46C0-87E5-F80CCF936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B9B2FA-0C31-43C2-8B02-70DCF6DA3B10}"/>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13438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EAD6-554E-428E-BF90-0E2B730F0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38B384-D353-4F35-9E5C-88B07D09F1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BABEA-7E16-4F10-AD58-BEAFD5A5D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BC140A-E306-4C7A-B7AF-EFE9DD1FE568}"/>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6" name="Footer Placeholder 5">
            <a:extLst>
              <a:ext uri="{FF2B5EF4-FFF2-40B4-BE49-F238E27FC236}">
                <a16:creationId xmlns:a16="http://schemas.microsoft.com/office/drawing/2014/main" id="{240D901E-A20E-4C91-9B5B-6D3A4DCE2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3B6F0-2F88-42FD-9D16-67BCCB3BE899}"/>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105912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8B358-94AE-4A4D-8626-8BA6182B0E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C518A-1388-4C67-98EB-B215C3BB2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3020E-F403-4D6B-B79A-CB77A77B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D0EFF-488D-4975-A860-C7A36BF0B915}"/>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6" name="Footer Placeholder 5">
            <a:extLst>
              <a:ext uri="{FF2B5EF4-FFF2-40B4-BE49-F238E27FC236}">
                <a16:creationId xmlns:a16="http://schemas.microsoft.com/office/drawing/2014/main" id="{FC401E7F-56AB-4CBE-8A8D-264639BF7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AFF2-5398-436D-854A-C9A330EBD137}"/>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204733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5B77-FE8D-4DBC-BDAC-AA93AE7A44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3E020-38B0-4CD2-BE19-7B2D6C9AC3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82104-E23B-47D2-BAB7-E8C5C5338FF5}"/>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5" name="Footer Placeholder 4">
            <a:extLst>
              <a:ext uri="{FF2B5EF4-FFF2-40B4-BE49-F238E27FC236}">
                <a16:creationId xmlns:a16="http://schemas.microsoft.com/office/drawing/2014/main" id="{CE2544A8-BEEE-4A18-B65E-B5510A552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A1104-6E01-49CF-A01E-E1301E56E984}"/>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457962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479E9C-8BC1-4261-8B05-057BCD0FB6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FE0AA-253B-4587-92CB-404FB0B63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F2012-108E-4D17-AD6F-1F51334EC9DB}"/>
              </a:ext>
            </a:extLst>
          </p:cNvPr>
          <p:cNvSpPr>
            <a:spLocks noGrp="1"/>
          </p:cNvSpPr>
          <p:nvPr>
            <p:ph type="dt" sz="half" idx="10"/>
          </p:nvPr>
        </p:nvSpPr>
        <p:spPr/>
        <p:txBody>
          <a:bodyPr/>
          <a:lstStyle/>
          <a:p>
            <a:fld id="{5C6A7A0A-6ECB-43AC-B541-12D8D1A1BB22}" type="datetimeFigureOut">
              <a:rPr lang="en-US" smtClean="0"/>
              <a:t>6/4/2022</a:t>
            </a:fld>
            <a:endParaRPr lang="en-US"/>
          </a:p>
        </p:txBody>
      </p:sp>
      <p:sp>
        <p:nvSpPr>
          <p:cNvPr id="5" name="Footer Placeholder 4">
            <a:extLst>
              <a:ext uri="{FF2B5EF4-FFF2-40B4-BE49-F238E27FC236}">
                <a16:creationId xmlns:a16="http://schemas.microsoft.com/office/drawing/2014/main" id="{C8AADB90-A173-468A-977B-DBE315564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0B514-6CE5-4332-9EC9-01813EC05D35}"/>
              </a:ext>
            </a:extLst>
          </p:cNvPr>
          <p:cNvSpPr>
            <a:spLocks noGrp="1"/>
          </p:cNvSpPr>
          <p:nvPr>
            <p:ph type="sldNum" sz="quarter" idx="12"/>
          </p:nvPr>
        </p:nvSpPr>
        <p:spPr/>
        <p:txBody>
          <a:bodyPr/>
          <a:lstStyle/>
          <a:p>
            <a:fld id="{0C8A40EE-5401-4880-BE1D-E813011C4B49}" type="slidenum">
              <a:rPr lang="en-US" smtClean="0"/>
              <a:t>‹#›</a:t>
            </a:fld>
            <a:endParaRPr lang="en-US"/>
          </a:p>
        </p:txBody>
      </p:sp>
    </p:spTree>
    <p:extLst>
      <p:ext uri="{BB962C8B-B14F-4D97-AF65-F5344CB8AC3E}">
        <p14:creationId xmlns:p14="http://schemas.microsoft.com/office/powerpoint/2010/main" val="319864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D452-4A16-480B-9DF3-D8DD44D567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0582EF-0E80-4C13-BE7D-0E4F37BF7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92481-93A8-426C-B8D1-954EF1B78C50}"/>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5" name="Footer Placeholder 4">
            <a:extLst>
              <a:ext uri="{FF2B5EF4-FFF2-40B4-BE49-F238E27FC236}">
                <a16:creationId xmlns:a16="http://schemas.microsoft.com/office/drawing/2014/main" id="{EC3463D0-D6F7-4759-8F2E-59073A358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99BAD-ED39-459D-9325-0BBF5736B462}"/>
              </a:ext>
            </a:extLst>
          </p:cNvPr>
          <p:cNvSpPr>
            <a:spLocks noGrp="1"/>
          </p:cNvSpPr>
          <p:nvPr>
            <p:ph type="sldNum" sz="quarter" idx="12"/>
          </p:nvPr>
        </p:nvSpPr>
        <p:spPr/>
        <p:txBody>
          <a:bodyPr/>
          <a:lstStyle/>
          <a:p>
            <a:fld id="{7168216A-D31C-415E-8422-F032216B3CCE}" type="slidenum">
              <a:rPr lang="en-US" smtClean="0"/>
              <a:t>‹#›</a:t>
            </a:fld>
            <a:endParaRPr lang="en-US"/>
          </a:p>
        </p:txBody>
      </p:sp>
      <p:pic>
        <p:nvPicPr>
          <p:cNvPr id="7" name="Picture Placeholder 7">
            <a:extLst>
              <a:ext uri="{FF2B5EF4-FFF2-40B4-BE49-F238E27FC236}">
                <a16:creationId xmlns:a16="http://schemas.microsoft.com/office/drawing/2014/main" id="{95177F37-DD81-4FAB-B577-8C85691EE3E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2" t="-1638" r="-2713" b="-1690"/>
          <a:stretch/>
        </p:blipFill>
        <p:spPr>
          <a:xfrm>
            <a:off x="172710" y="6036728"/>
            <a:ext cx="501105" cy="720159"/>
          </a:xfrm>
          <a:prstGeom prst="rect">
            <a:avLst/>
          </a:prstGeom>
        </p:spPr>
      </p:pic>
      <p:sp>
        <p:nvSpPr>
          <p:cNvPr id="8" name="TextBox 7">
            <a:extLst>
              <a:ext uri="{FF2B5EF4-FFF2-40B4-BE49-F238E27FC236}">
                <a16:creationId xmlns:a16="http://schemas.microsoft.com/office/drawing/2014/main" id="{13D9831B-BD10-439E-8C4E-AD1CAE1F63C2}"/>
              </a:ext>
            </a:extLst>
          </p:cNvPr>
          <p:cNvSpPr txBox="1"/>
          <p:nvPr userDrawn="1"/>
        </p:nvSpPr>
        <p:spPr>
          <a:xfrm>
            <a:off x="873284" y="6449439"/>
            <a:ext cx="6684643"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61BC9F42-67A0-4911-BBEC-E1F220B8BB0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893615" y="6077707"/>
            <a:ext cx="1249138" cy="780293"/>
          </a:xfrm>
          <a:prstGeom prst="rect">
            <a:avLst/>
          </a:prstGeom>
        </p:spPr>
      </p:pic>
    </p:spTree>
    <p:extLst>
      <p:ext uri="{BB962C8B-B14F-4D97-AF65-F5344CB8AC3E}">
        <p14:creationId xmlns:p14="http://schemas.microsoft.com/office/powerpoint/2010/main" val="140013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293F-76D6-4DA0-B8A2-C46621E15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6AD79-D65F-4B35-A28C-DD11D6865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05C597-AACB-41F9-A341-E265470FC5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D0053-9EB2-41A0-8469-81B7ABD2DCB4}"/>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6" name="Footer Placeholder 5">
            <a:extLst>
              <a:ext uri="{FF2B5EF4-FFF2-40B4-BE49-F238E27FC236}">
                <a16:creationId xmlns:a16="http://schemas.microsoft.com/office/drawing/2014/main" id="{E23C59B0-1691-4636-BF1C-A68B6989C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BCB47-51BF-45ED-B89B-77572808107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328287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92D8-0C1E-48EA-AC20-69C180D992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B99A2A-73A2-4184-B301-211D28A56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9B17E5-17EC-4691-A992-C2910E1E59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80602B-A284-41B0-998C-57B582655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326C34-109C-4561-8BC8-32C1601554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03341F-A547-41E2-8373-D1ED4E50001E}"/>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8" name="Footer Placeholder 7">
            <a:extLst>
              <a:ext uri="{FF2B5EF4-FFF2-40B4-BE49-F238E27FC236}">
                <a16:creationId xmlns:a16="http://schemas.microsoft.com/office/drawing/2014/main" id="{0CC0E6C3-B6FC-4A09-8A7E-05884E6E8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514FC-BB6D-48C8-974B-E7A9452C47D8}"/>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19376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4715-05FB-4D0B-8DE6-676EF13985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143BBE-3680-4A16-9EA5-738DDE964E36}"/>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4" name="Footer Placeholder 3">
            <a:extLst>
              <a:ext uri="{FF2B5EF4-FFF2-40B4-BE49-F238E27FC236}">
                <a16:creationId xmlns:a16="http://schemas.microsoft.com/office/drawing/2014/main" id="{717275C9-4D9C-4D50-98D0-75A0338245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F50C1D-CD8E-460E-8B0E-020C706EFDB8}"/>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130400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1A04AA-8A46-412D-9E16-8107A9449E70}"/>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3" name="Footer Placeholder 2">
            <a:extLst>
              <a:ext uri="{FF2B5EF4-FFF2-40B4-BE49-F238E27FC236}">
                <a16:creationId xmlns:a16="http://schemas.microsoft.com/office/drawing/2014/main" id="{F14A6CE0-8477-4264-92F3-4DDE484B01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BAEE1-7CF0-4B3E-BD0D-7973EAF85AA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225286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D3E5-F766-4908-A504-503C4E34C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4829D-B77A-47D9-B030-601893DCC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65E34-328F-4E3E-9AF5-5639F056E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945B3-0C79-427A-8852-090D5C5F9317}"/>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6" name="Footer Placeholder 5">
            <a:extLst>
              <a:ext uri="{FF2B5EF4-FFF2-40B4-BE49-F238E27FC236}">
                <a16:creationId xmlns:a16="http://schemas.microsoft.com/office/drawing/2014/main" id="{F90E8B9A-DDB1-4315-9658-25C85DF12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621AA-7F22-4543-AE20-411406C01036}"/>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84551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A8CC-C826-4A37-831B-7835322F0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1611B7-1425-49BC-9129-DEF18125B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BB0DB-23F2-4FBB-B92F-2D6A1E2DD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84D7F-9A84-4B8D-AC40-0C3834953A2F}"/>
              </a:ext>
            </a:extLst>
          </p:cNvPr>
          <p:cNvSpPr>
            <a:spLocks noGrp="1"/>
          </p:cNvSpPr>
          <p:nvPr>
            <p:ph type="dt" sz="half" idx="10"/>
          </p:nvPr>
        </p:nvSpPr>
        <p:spPr/>
        <p:txBody>
          <a:bodyPr/>
          <a:lstStyle/>
          <a:p>
            <a:fld id="{7CD29787-F407-407A-BB21-EACA3B3BF419}" type="datetimeFigureOut">
              <a:rPr lang="en-US" smtClean="0"/>
              <a:t>6/4/2022</a:t>
            </a:fld>
            <a:endParaRPr lang="en-US"/>
          </a:p>
        </p:txBody>
      </p:sp>
      <p:sp>
        <p:nvSpPr>
          <p:cNvPr id="6" name="Footer Placeholder 5">
            <a:extLst>
              <a:ext uri="{FF2B5EF4-FFF2-40B4-BE49-F238E27FC236}">
                <a16:creationId xmlns:a16="http://schemas.microsoft.com/office/drawing/2014/main" id="{37D4131A-FF8E-4B37-BE8E-A77D10F57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C058B-8D93-45BB-B7F8-8CC213B65B7A}"/>
              </a:ext>
            </a:extLst>
          </p:cNvPr>
          <p:cNvSpPr>
            <a:spLocks noGrp="1"/>
          </p:cNvSpPr>
          <p:nvPr>
            <p:ph type="sldNum" sz="quarter" idx="12"/>
          </p:nvPr>
        </p:nvSpPr>
        <p:spPr/>
        <p:txBody>
          <a:bodyPr/>
          <a:lstStyle/>
          <a:p>
            <a:fld id="{7168216A-D31C-415E-8422-F032216B3CCE}" type="slidenum">
              <a:rPr lang="en-US" smtClean="0"/>
              <a:t>‹#›</a:t>
            </a:fld>
            <a:endParaRPr lang="en-US"/>
          </a:p>
        </p:txBody>
      </p:sp>
    </p:spTree>
    <p:extLst>
      <p:ext uri="{BB962C8B-B14F-4D97-AF65-F5344CB8AC3E}">
        <p14:creationId xmlns:p14="http://schemas.microsoft.com/office/powerpoint/2010/main" val="161133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72E9B-8071-4EF6-A661-D029C7753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E796F-00F2-446C-B323-3C8199927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65686-8E83-4A9D-A35C-A04A606E5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29787-F407-407A-BB21-EACA3B3BF419}" type="datetimeFigureOut">
              <a:rPr lang="en-US" smtClean="0"/>
              <a:t>6/4/2022</a:t>
            </a:fld>
            <a:endParaRPr lang="en-US"/>
          </a:p>
        </p:txBody>
      </p:sp>
      <p:sp>
        <p:nvSpPr>
          <p:cNvPr id="5" name="Footer Placeholder 4">
            <a:extLst>
              <a:ext uri="{FF2B5EF4-FFF2-40B4-BE49-F238E27FC236}">
                <a16:creationId xmlns:a16="http://schemas.microsoft.com/office/drawing/2014/main" id="{2024D243-4452-41B7-9C9B-79EDCA421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2217A-B2C1-4D29-91E2-031F5A94F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8216A-D31C-415E-8422-F032216B3CCE}" type="slidenum">
              <a:rPr lang="en-US" smtClean="0"/>
              <a:t>‹#›</a:t>
            </a:fld>
            <a:endParaRPr lang="en-US"/>
          </a:p>
        </p:txBody>
      </p:sp>
    </p:spTree>
    <p:extLst>
      <p:ext uri="{BB962C8B-B14F-4D97-AF65-F5344CB8AC3E}">
        <p14:creationId xmlns:p14="http://schemas.microsoft.com/office/powerpoint/2010/main" val="64235128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75" r:id="rId12"/>
    <p:sldLayoutId id="2147483676" r:id="rId13"/>
    <p:sldLayoutId id="214748369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2F49D-A8FE-4CD7-99BF-54414CA9E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F3103F-02C3-4F5F-B9CF-48C0317EDD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24148-F85F-486F-84AB-AC7591384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A7A0A-6ECB-43AC-B541-12D8D1A1BB22}" type="datetimeFigureOut">
              <a:rPr lang="en-US" smtClean="0"/>
              <a:t>6/4/2022</a:t>
            </a:fld>
            <a:endParaRPr lang="en-US"/>
          </a:p>
        </p:txBody>
      </p:sp>
      <p:sp>
        <p:nvSpPr>
          <p:cNvPr id="5" name="Footer Placeholder 4">
            <a:extLst>
              <a:ext uri="{FF2B5EF4-FFF2-40B4-BE49-F238E27FC236}">
                <a16:creationId xmlns:a16="http://schemas.microsoft.com/office/drawing/2014/main" id="{3167DF30-C068-4A3F-9776-B2C482329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1810F6-1BEC-4050-9796-63A65754C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A40EE-5401-4880-BE1D-E813011C4B49}" type="slidenum">
              <a:rPr lang="en-US" smtClean="0"/>
              <a:t>‹#›</a:t>
            </a:fld>
            <a:endParaRPr lang="en-US"/>
          </a:p>
        </p:txBody>
      </p:sp>
    </p:spTree>
    <p:extLst>
      <p:ext uri="{BB962C8B-B14F-4D97-AF65-F5344CB8AC3E}">
        <p14:creationId xmlns:p14="http://schemas.microsoft.com/office/powerpoint/2010/main" val="4155778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f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15.gif"/><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slideLayout" Target="../slideLayouts/slideLayout14.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media" Target="../media/media3.mp3"/><Relationship Id="rId7" Type="http://schemas.openxmlformats.org/officeDocument/2006/relationships/image" Target="../media/image10.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17.jfif"/><Relationship Id="rId5" Type="http://schemas.openxmlformats.org/officeDocument/2006/relationships/audio" Target="../media/audio1.wav"/><Relationship Id="rId10" Type="http://schemas.openxmlformats.org/officeDocument/2006/relationships/image" Target="../media/image15.gif"/><Relationship Id="rId4" Type="http://schemas.openxmlformats.org/officeDocument/2006/relationships/slideLayout" Target="../slideLayouts/slideLayout14.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15.gif"/><Relationship Id="rId5" Type="http://schemas.openxmlformats.org/officeDocument/2006/relationships/audio" Target="../media/audio1.wav"/><Relationship Id="rId10" Type="http://schemas.openxmlformats.org/officeDocument/2006/relationships/image" Target="../media/image19.jfif"/><Relationship Id="rId4" Type="http://schemas.openxmlformats.org/officeDocument/2006/relationships/slideLayout" Target="../slideLayouts/slideLayout14.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15.gif"/><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slideLayout" Target="../slideLayouts/slideLayout14.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2714A897-C919-4514-88B9-676A04D095BB}"/>
              </a:ext>
            </a:extLst>
          </p:cNvPr>
          <p:cNvSpPr/>
          <p:nvPr/>
        </p:nvSpPr>
        <p:spPr>
          <a:xfrm>
            <a:off x="192741" y="161365"/>
            <a:ext cx="11806518" cy="6535271"/>
          </a:xfrm>
          <a:prstGeom prst="roundRect">
            <a:avLst>
              <a:gd name="adj" fmla="val 5967"/>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27" name="Right Triangle 26">
            <a:extLst>
              <a:ext uri="{FF2B5EF4-FFF2-40B4-BE49-F238E27FC236}">
                <a16:creationId xmlns:a16="http://schemas.microsoft.com/office/drawing/2014/main" id="{425A2B15-4E03-4832-8460-F0FBDCDE3247}"/>
              </a:ext>
            </a:extLst>
          </p:cNvPr>
          <p:cNvSpPr/>
          <p:nvPr/>
        </p:nvSpPr>
        <p:spPr>
          <a:xfrm>
            <a:off x="1588" y="5150224"/>
            <a:ext cx="2023783" cy="170777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1" name="Right Triangle 30">
            <a:extLst>
              <a:ext uri="{FF2B5EF4-FFF2-40B4-BE49-F238E27FC236}">
                <a16:creationId xmlns:a16="http://schemas.microsoft.com/office/drawing/2014/main" id="{9308845E-2FD0-42E9-9045-89A50F547BA6}"/>
              </a:ext>
            </a:extLst>
          </p:cNvPr>
          <p:cNvSpPr/>
          <p:nvPr/>
        </p:nvSpPr>
        <p:spPr>
          <a:xfrm>
            <a:off x="397343" y="4625788"/>
            <a:ext cx="2414681"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3" name="Right Triangle 32">
            <a:extLst>
              <a:ext uri="{FF2B5EF4-FFF2-40B4-BE49-F238E27FC236}">
                <a16:creationId xmlns:a16="http://schemas.microsoft.com/office/drawing/2014/main" id="{BD0FB786-EB24-4DF8-9871-550689A068C7}"/>
              </a:ext>
            </a:extLst>
          </p:cNvPr>
          <p:cNvSpPr/>
          <p:nvPr/>
        </p:nvSpPr>
        <p:spPr>
          <a:xfrm rot="10800000">
            <a:off x="10393362" y="0"/>
            <a:ext cx="1863353" cy="183804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6" name="Right Triangle 35">
            <a:extLst>
              <a:ext uri="{FF2B5EF4-FFF2-40B4-BE49-F238E27FC236}">
                <a16:creationId xmlns:a16="http://schemas.microsoft.com/office/drawing/2014/main" id="{C7D61BE8-CE59-4E6A-A3D8-16E6062876BC}"/>
              </a:ext>
            </a:extLst>
          </p:cNvPr>
          <p:cNvSpPr/>
          <p:nvPr/>
        </p:nvSpPr>
        <p:spPr>
          <a:xfrm rot="10800000">
            <a:off x="9375496" y="0"/>
            <a:ext cx="2414681"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9" name="Rectangle: Rounded Corners 38">
            <a:extLst>
              <a:ext uri="{FF2B5EF4-FFF2-40B4-BE49-F238E27FC236}">
                <a16:creationId xmlns:a16="http://schemas.microsoft.com/office/drawing/2014/main" id="{CE8DA267-AB60-4713-9C52-58A82B4CC1E8}"/>
              </a:ext>
            </a:extLst>
          </p:cNvPr>
          <p:cNvSpPr/>
          <p:nvPr/>
        </p:nvSpPr>
        <p:spPr>
          <a:xfrm>
            <a:off x="6118412" y="3285074"/>
            <a:ext cx="5683244" cy="982267"/>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0" name="Rectangle: Rounded Corners 39">
            <a:extLst>
              <a:ext uri="{FF2B5EF4-FFF2-40B4-BE49-F238E27FC236}">
                <a16:creationId xmlns:a16="http://schemas.microsoft.com/office/drawing/2014/main" id="{867C7404-A748-4111-895B-6A7BA0BCAC03}"/>
              </a:ext>
            </a:extLst>
          </p:cNvPr>
          <p:cNvSpPr/>
          <p:nvPr/>
        </p:nvSpPr>
        <p:spPr>
          <a:xfrm>
            <a:off x="6913376" y="4453499"/>
            <a:ext cx="4652683" cy="508466"/>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1" name="TextBox 40">
            <a:extLst>
              <a:ext uri="{FF2B5EF4-FFF2-40B4-BE49-F238E27FC236}">
                <a16:creationId xmlns:a16="http://schemas.microsoft.com/office/drawing/2014/main" id="{F0EF3C86-9824-4AB2-B9A8-0027C6E84EC0}"/>
              </a:ext>
            </a:extLst>
          </p:cNvPr>
          <p:cNvSpPr txBox="1"/>
          <p:nvPr/>
        </p:nvSpPr>
        <p:spPr>
          <a:xfrm>
            <a:off x="5409127" y="3462195"/>
            <a:ext cx="7285470" cy="701731"/>
          </a:xfrm>
          <a:prstGeom prst="rect">
            <a:avLst/>
          </a:prstGeom>
          <a:noFill/>
        </p:spPr>
        <p:txBody>
          <a:bodyPr wrap="square" rtlCol="0">
            <a:spAutoFit/>
          </a:bodyPr>
          <a:lstStyle/>
          <a:p>
            <a:pPr algn="ctr">
              <a:lnSpc>
                <a:spcPct val="90000"/>
              </a:lnSpc>
            </a:pPr>
            <a:r>
              <a:rPr lang="en-US" sz="4400" dirty="0">
                <a:solidFill>
                  <a:schemeClr val="bg1"/>
                </a:solidFill>
                <a:latin typeface="Lato Black"/>
                <a:cs typeface="Lato Black"/>
              </a:rPr>
              <a:t>Unit 4: OUR PLANET</a:t>
            </a:r>
          </a:p>
        </p:txBody>
      </p:sp>
      <p:sp>
        <p:nvSpPr>
          <p:cNvPr id="42" name="TextBox 41">
            <a:extLst>
              <a:ext uri="{FF2B5EF4-FFF2-40B4-BE49-F238E27FC236}">
                <a16:creationId xmlns:a16="http://schemas.microsoft.com/office/drawing/2014/main" id="{8176FECF-E9E3-4299-BF68-B64621CE0A92}"/>
              </a:ext>
            </a:extLst>
          </p:cNvPr>
          <p:cNvSpPr txBox="1"/>
          <p:nvPr/>
        </p:nvSpPr>
        <p:spPr>
          <a:xfrm>
            <a:off x="7158410" y="4518450"/>
            <a:ext cx="4166628" cy="424732"/>
          </a:xfrm>
          <a:prstGeom prst="rect">
            <a:avLst/>
          </a:prstGeom>
          <a:noFill/>
        </p:spPr>
        <p:txBody>
          <a:bodyPr wrap="square" rtlCol="0">
            <a:spAutoFit/>
          </a:bodyPr>
          <a:lstStyle/>
          <a:p>
            <a:pPr>
              <a:lnSpc>
                <a:spcPct val="90000"/>
              </a:lnSpc>
            </a:pPr>
            <a:r>
              <a:rPr lang="en-US" sz="2400" dirty="0">
                <a:solidFill>
                  <a:schemeClr val="bg1"/>
                </a:solidFill>
                <a:latin typeface="Lato Black"/>
                <a:cs typeface="Lato Black"/>
              </a:rPr>
              <a:t>Lesson </a:t>
            </a:r>
            <a:r>
              <a:rPr lang="en-US" sz="2400" dirty="0" err="1">
                <a:solidFill>
                  <a:schemeClr val="bg1"/>
                </a:solidFill>
                <a:latin typeface="Lato Black"/>
                <a:cs typeface="Lato Black"/>
              </a:rPr>
              <a:t>4H</a:t>
            </a:r>
            <a:r>
              <a:rPr lang="en-US" sz="2400" dirty="0">
                <a:solidFill>
                  <a:schemeClr val="bg1"/>
                </a:solidFill>
                <a:latin typeface="Lato Black"/>
                <a:cs typeface="Lato Black"/>
              </a:rPr>
              <a:t>: Writing</a:t>
            </a:r>
          </a:p>
        </p:txBody>
      </p:sp>
      <p:pic>
        <p:nvPicPr>
          <p:cNvPr id="2" name="Picture 1">
            <a:extLst>
              <a:ext uri="{FF2B5EF4-FFF2-40B4-BE49-F238E27FC236}">
                <a16:creationId xmlns:a16="http://schemas.microsoft.com/office/drawing/2014/main" id="{B724055F-7299-4D35-B33F-97A3DE94DFE1}"/>
              </a:ext>
            </a:extLst>
          </p:cNvPr>
          <p:cNvPicPr>
            <a:picLocks noChangeAspect="1"/>
          </p:cNvPicPr>
          <p:nvPr/>
        </p:nvPicPr>
        <p:blipFill>
          <a:blip r:embed="rId2"/>
          <a:stretch>
            <a:fillRect/>
          </a:stretch>
        </p:blipFill>
        <p:spPr>
          <a:xfrm>
            <a:off x="1878314" y="740841"/>
            <a:ext cx="3349490" cy="4487820"/>
          </a:xfrm>
          <a:prstGeom prst="rect">
            <a:avLst/>
          </a:prstGeom>
        </p:spPr>
      </p:pic>
      <p:pic>
        <p:nvPicPr>
          <p:cNvPr id="11" name="Picture 10">
            <a:extLst>
              <a:ext uri="{FF2B5EF4-FFF2-40B4-BE49-F238E27FC236}">
                <a16:creationId xmlns:a16="http://schemas.microsoft.com/office/drawing/2014/main" id="{26012D6B-2821-45FF-8C4F-6E451F57DD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80941" y="5548218"/>
            <a:ext cx="1403864" cy="911788"/>
          </a:xfrm>
          <a:prstGeom prst="rect">
            <a:avLst/>
          </a:prstGeom>
        </p:spPr>
      </p:pic>
      <p:pic>
        <p:nvPicPr>
          <p:cNvPr id="4" name="Picture 3">
            <a:extLst>
              <a:ext uri="{FF2B5EF4-FFF2-40B4-BE49-F238E27FC236}">
                <a16:creationId xmlns:a16="http://schemas.microsoft.com/office/drawing/2014/main" id="{2C519321-FCEA-4B7F-B5D7-130FE9A590B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49483" y="2636722"/>
            <a:ext cx="2527312" cy="648352"/>
          </a:xfrm>
          <a:prstGeom prst="rect">
            <a:avLst/>
          </a:prstGeom>
        </p:spPr>
      </p:pic>
    </p:spTree>
    <p:extLst>
      <p:ext uri="{BB962C8B-B14F-4D97-AF65-F5344CB8AC3E}">
        <p14:creationId xmlns:p14="http://schemas.microsoft.com/office/powerpoint/2010/main" val="2930195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874645" y="110383"/>
            <a:ext cx="10504554" cy="645040"/>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a:blip r:embed="rId4"/>
          <a:stretch>
            <a:fillRect/>
          </a:stretch>
        </p:blipFill>
        <p:spPr>
          <a:xfrm>
            <a:off x="2101663" y="110382"/>
            <a:ext cx="8349684" cy="645040"/>
          </a:xfrm>
          <a:prstGeom prst="rect">
            <a:avLst/>
          </a:prstGeom>
        </p:spPr>
      </p:pic>
      <p:pic>
        <p:nvPicPr>
          <p:cNvPr id="7" name="Picture 6"/>
          <p:cNvPicPr>
            <a:picLocks noChangeAspect="1"/>
          </p:cNvPicPr>
          <p:nvPr/>
        </p:nvPicPr>
        <p:blipFill rotWithShape="1">
          <a:blip r:embed="rId5"/>
          <a:srcRect l="1969" r="900" b="2933"/>
          <a:stretch/>
        </p:blipFill>
        <p:spPr>
          <a:xfrm>
            <a:off x="174252" y="913241"/>
            <a:ext cx="6056115" cy="270200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6364517" y="913241"/>
            <a:ext cx="5280636" cy="5077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739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874645" y="110382"/>
            <a:ext cx="10504554" cy="836101"/>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 name="TextBox 8"/>
          <p:cNvSpPr txBox="1"/>
          <p:nvPr/>
        </p:nvSpPr>
        <p:spPr>
          <a:xfrm>
            <a:off x="4216096" y="20600"/>
            <a:ext cx="4621841" cy="1015663"/>
          </a:xfrm>
          <a:prstGeom prst="rect">
            <a:avLst/>
          </a:prstGeom>
          <a:noFill/>
        </p:spPr>
        <p:txBody>
          <a:bodyPr wrap="square" rtlCol="0">
            <a:spAutoFit/>
          </a:bodyPr>
          <a:lstStyle/>
          <a:p>
            <a:r>
              <a:rPr lang="en-US" sz="6000" b="1" dirty="0">
                <a:solidFill>
                  <a:schemeClr val="bg1"/>
                </a:solidFill>
              </a:rPr>
              <a:t>Vocabulary</a:t>
            </a:r>
          </a:p>
        </p:txBody>
      </p:sp>
      <p:sp>
        <p:nvSpPr>
          <p:cNvPr id="10" name="TextBox 9"/>
          <p:cNvSpPr txBox="1"/>
          <p:nvPr/>
        </p:nvSpPr>
        <p:spPr>
          <a:xfrm>
            <a:off x="731219" y="2738779"/>
            <a:ext cx="10601849" cy="1477328"/>
          </a:xfrm>
          <a:prstGeom prst="rect">
            <a:avLst/>
          </a:prstGeom>
          <a:noFill/>
        </p:spPr>
        <p:txBody>
          <a:bodyPr wrap="square" rtlCol="0">
            <a:spAutoFit/>
          </a:bodyPr>
          <a:lstStyle/>
          <a:p>
            <a:r>
              <a:rPr lang="en-US" sz="3000" b="1" dirty="0"/>
              <a:t>2. Global warming </a:t>
            </a:r>
            <a:r>
              <a:rPr lang="en-US" sz="3000" dirty="0"/>
              <a:t>(n) /ˌ</a:t>
            </a:r>
            <a:r>
              <a:rPr lang="en-US" sz="3000" dirty="0" err="1"/>
              <a:t>ɡləʊ.bəl</a:t>
            </a:r>
            <a:r>
              <a:rPr lang="en-US" sz="3000" dirty="0"/>
              <a:t> ˈ</a:t>
            </a:r>
            <a:r>
              <a:rPr lang="en-US" sz="3000" dirty="0" err="1"/>
              <a:t>wɔ</a:t>
            </a:r>
            <a:r>
              <a:rPr lang="en-US" sz="3000" dirty="0"/>
              <a:t>ː.</a:t>
            </a:r>
            <a:r>
              <a:rPr lang="en-US" sz="3000" dirty="0" err="1"/>
              <a:t>mɪŋ</a:t>
            </a:r>
            <a:r>
              <a:rPr lang="en-US" sz="3000" dirty="0"/>
              <a:t>/: a gradual increase in the earth’s temperature, caused by gases, esp. carbon dioxide, surrounding the earth</a:t>
            </a:r>
          </a:p>
        </p:txBody>
      </p:sp>
      <p:sp>
        <p:nvSpPr>
          <p:cNvPr id="8" name="TextBox 7"/>
          <p:cNvSpPr txBox="1"/>
          <p:nvPr/>
        </p:nvSpPr>
        <p:spPr>
          <a:xfrm>
            <a:off x="675227" y="4573246"/>
            <a:ext cx="11214811" cy="1015663"/>
          </a:xfrm>
          <a:prstGeom prst="rect">
            <a:avLst/>
          </a:prstGeom>
          <a:noFill/>
        </p:spPr>
        <p:txBody>
          <a:bodyPr wrap="square" rtlCol="0">
            <a:spAutoFit/>
          </a:bodyPr>
          <a:lstStyle/>
          <a:p>
            <a:r>
              <a:rPr lang="en-US" sz="3000" b="1" dirty="0"/>
              <a:t>3. Recycle </a:t>
            </a:r>
            <a:r>
              <a:rPr lang="en-US" sz="3000" dirty="0"/>
              <a:t>(v)  /ˌ</a:t>
            </a:r>
            <a:r>
              <a:rPr lang="en-US" sz="3000" dirty="0" err="1"/>
              <a:t>ri</a:t>
            </a:r>
            <a:r>
              <a:rPr lang="en-US" sz="3000" dirty="0"/>
              <a:t>ːˈ</a:t>
            </a:r>
            <a:r>
              <a:rPr lang="en-US" sz="3000" dirty="0" err="1"/>
              <a:t>saɪ.kəl</a:t>
            </a:r>
            <a:r>
              <a:rPr lang="en-US" sz="3000" dirty="0"/>
              <a:t>/: to sort and collect rubbish in order to treat it and produce useful materials that can be used again. </a:t>
            </a:r>
          </a:p>
        </p:txBody>
      </p:sp>
      <p:sp>
        <p:nvSpPr>
          <p:cNvPr id="11" name="TextBox 10"/>
          <p:cNvSpPr txBox="1"/>
          <p:nvPr/>
        </p:nvSpPr>
        <p:spPr>
          <a:xfrm>
            <a:off x="675227" y="1394302"/>
            <a:ext cx="11570037" cy="1015663"/>
          </a:xfrm>
          <a:prstGeom prst="rect">
            <a:avLst/>
          </a:prstGeom>
          <a:noFill/>
        </p:spPr>
        <p:txBody>
          <a:bodyPr wrap="square" rtlCol="0">
            <a:spAutoFit/>
          </a:bodyPr>
          <a:lstStyle/>
          <a:p>
            <a:r>
              <a:rPr lang="en-US" sz="3000" b="1" dirty="0"/>
              <a:t>1. Temperature </a:t>
            </a:r>
            <a:r>
              <a:rPr lang="en-US" sz="3000" dirty="0"/>
              <a:t>(n)  /ˈ</a:t>
            </a:r>
            <a:r>
              <a:rPr lang="en-US" sz="3000" dirty="0" err="1"/>
              <a:t>tem.prə.tʃər</a:t>
            </a:r>
            <a:r>
              <a:rPr lang="en-US" sz="3000" dirty="0"/>
              <a:t>/: the measured amount of heat in a place or in the body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540" y="1949116"/>
            <a:ext cx="4410060" cy="248001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280" y="1126045"/>
            <a:ext cx="4634766" cy="3186402"/>
          </a:xfrm>
          <a:prstGeom prst="rect">
            <a:avLst/>
          </a:prstGeom>
        </p:spPr>
      </p:pic>
      <p:pic>
        <p:nvPicPr>
          <p:cNvPr id="12" name="Picture 11"/>
          <p:cNvPicPr>
            <a:picLocks noChangeAspect="1"/>
          </p:cNvPicPr>
          <p:nvPr/>
        </p:nvPicPr>
        <p:blipFill>
          <a:blip r:embed="rId6"/>
          <a:stretch>
            <a:fillRect/>
          </a:stretch>
        </p:blipFill>
        <p:spPr>
          <a:xfrm>
            <a:off x="6788038" y="3772472"/>
            <a:ext cx="3355740" cy="2668943"/>
          </a:xfrm>
          <a:prstGeom prst="rect">
            <a:avLst/>
          </a:prstGeom>
        </p:spPr>
      </p:pic>
    </p:spTree>
    <p:extLst>
      <p:ext uri="{BB962C8B-B14F-4D97-AF65-F5344CB8AC3E}">
        <p14:creationId xmlns:p14="http://schemas.microsoft.com/office/powerpoint/2010/main" val="388140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179923"/>
            <a:ext cx="10504554" cy="946770"/>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a:blip r:embed="rId5"/>
          <a:stretch>
            <a:fillRect/>
          </a:stretch>
        </p:blipFill>
        <p:spPr>
          <a:xfrm>
            <a:off x="2170638" y="179923"/>
            <a:ext cx="8105275" cy="946770"/>
          </a:xfrm>
          <a:prstGeom prst="rect">
            <a:avLst/>
          </a:prstGeom>
        </p:spPr>
      </p:pic>
      <p:pic>
        <p:nvPicPr>
          <p:cNvPr id="7" name="Picture 6"/>
          <p:cNvPicPr>
            <a:picLocks noChangeAspect="1"/>
          </p:cNvPicPr>
          <p:nvPr/>
        </p:nvPicPr>
        <p:blipFill rotWithShape="1">
          <a:blip r:embed="rId6"/>
          <a:srcRect l="1417" t="1789" r="1312"/>
          <a:stretch/>
        </p:blipFill>
        <p:spPr>
          <a:xfrm>
            <a:off x="6387354" y="1636543"/>
            <a:ext cx="5566914" cy="337521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24739" y="1594916"/>
            <a:ext cx="6051736" cy="3970318"/>
          </a:xfrm>
          <a:prstGeom prst="rect">
            <a:avLst/>
          </a:prstGeom>
          <a:noFill/>
        </p:spPr>
        <p:txBody>
          <a:bodyPr wrap="square" rtlCol="0">
            <a:spAutoFit/>
          </a:bodyPr>
          <a:lstStyle/>
          <a:p>
            <a:pPr marL="342900" indent="-342900">
              <a:buFont typeface="+mj-lt"/>
              <a:buAutoNum type="arabicPeriod"/>
            </a:pPr>
            <a:r>
              <a:rPr lang="en-US" sz="2800" dirty="0"/>
              <a:t>In paragraph 1 of Ben’s article, how many arguments does he give in support of his opinion?</a:t>
            </a:r>
          </a:p>
          <a:p>
            <a:pPr marL="342900" indent="-342900">
              <a:buFont typeface="+mj-lt"/>
              <a:buAutoNum type="arabicPeriod"/>
            </a:pPr>
            <a:endParaRPr lang="en-US" sz="2800" dirty="0"/>
          </a:p>
          <a:p>
            <a:pPr marL="342900" indent="-342900">
              <a:buFont typeface="+mj-lt"/>
              <a:buAutoNum type="arabicPeriod"/>
            </a:pPr>
            <a:r>
              <a:rPr lang="en-US" sz="2800" dirty="0"/>
              <a:t>In paragraph 2, how many arguments does he give in support of the opposing view?</a:t>
            </a:r>
          </a:p>
          <a:p>
            <a:pPr marL="342900" indent="-342900">
              <a:buFont typeface="+mj-lt"/>
              <a:buAutoNum type="arabicPeriod"/>
            </a:pPr>
            <a:endParaRPr lang="en-US" sz="2800" dirty="0"/>
          </a:p>
          <a:p>
            <a:pPr marL="342900" indent="-342900">
              <a:buFont typeface="+mj-lt"/>
              <a:buAutoNum type="arabicPeriod"/>
            </a:pPr>
            <a:r>
              <a:rPr lang="en-US" sz="2800" dirty="0"/>
              <a:t>Does he give a counter-argument?</a:t>
            </a:r>
          </a:p>
        </p:txBody>
      </p:sp>
      <p:sp>
        <p:nvSpPr>
          <p:cNvPr id="10" name="TextBox 9"/>
          <p:cNvSpPr txBox="1"/>
          <p:nvPr/>
        </p:nvSpPr>
        <p:spPr>
          <a:xfrm>
            <a:off x="6387354" y="3349242"/>
            <a:ext cx="1438834" cy="461665"/>
          </a:xfrm>
          <a:prstGeom prst="rect">
            <a:avLst/>
          </a:prstGeom>
          <a:noFill/>
        </p:spPr>
        <p:txBody>
          <a:bodyPr wrap="square" rtlCol="0">
            <a:spAutoFit/>
          </a:bodyPr>
          <a:lstStyle/>
          <a:p>
            <a:r>
              <a:rPr lang="en-US" sz="2400" b="1" dirty="0">
                <a:solidFill>
                  <a:srgbClr val="FF0000"/>
                </a:solidFill>
              </a:rPr>
              <a:t>Two</a:t>
            </a:r>
          </a:p>
        </p:txBody>
      </p:sp>
      <p:sp>
        <p:nvSpPr>
          <p:cNvPr id="11" name="TextBox 10"/>
          <p:cNvSpPr txBox="1"/>
          <p:nvPr/>
        </p:nvSpPr>
        <p:spPr>
          <a:xfrm>
            <a:off x="6387354" y="5053381"/>
            <a:ext cx="1438834" cy="461665"/>
          </a:xfrm>
          <a:prstGeom prst="rect">
            <a:avLst/>
          </a:prstGeom>
          <a:noFill/>
        </p:spPr>
        <p:txBody>
          <a:bodyPr wrap="square" rtlCol="0">
            <a:spAutoFit/>
          </a:bodyPr>
          <a:lstStyle/>
          <a:p>
            <a:r>
              <a:rPr lang="en-US" sz="2400" b="1" dirty="0">
                <a:solidFill>
                  <a:srgbClr val="FF0000"/>
                </a:solidFill>
              </a:rPr>
              <a:t>Yes</a:t>
            </a:r>
          </a:p>
        </p:txBody>
      </p:sp>
      <p:sp>
        <p:nvSpPr>
          <p:cNvPr id="14" name="TextBox 13"/>
          <p:cNvSpPr txBox="1"/>
          <p:nvPr/>
        </p:nvSpPr>
        <p:spPr>
          <a:xfrm>
            <a:off x="6387354" y="1636543"/>
            <a:ext cx="1438834" cy="461665"/>
          </a:xfrm>
          <a:prstGeom prst="rect">
            <a:avLst/>
          </a:prstGeom>
          <a:noFill/>
        </p:spPr>
        <p:txBody>
          <a:bodyPr wrap="square" rtlCol="0">
            <a:spAutoFit/>
          </a:bodyPr>
          <a:lstStyle/>
          <a:p>
            <a:r>
              <a:rPr lang="en-US" sz="2400" b="1" dirty="0">
                <a:solidFill>
                  <a:srgbClr val="FF0000"/>
                </a:solidFill>
              </a:rPr>
              <a:t>Two</a:t>
            </a:r>
          </a:p>
        </p:txBody>
      </p:sp>
      <p:pic>
        <p:nvPicPr>
          <p:cNvPr id="12" name="Picture 11"/>
          <p:cNvPicPr>
            <a:picLocks noChangeAspect="1"/>
          </p:cNvPicPr>
          <p:nvPr/>
        </p:nvPicPr>
        <p:blipFill>
          <a:blip r:embed="rId7"/>
          <a:stretch>
            <a:fillRect/>
          </a:stretch>
        </p:blipFill>
        <p:spPr>
          <a:xfrm>
            <a:off x="7229125" y="1308370"/>
            <a:ext cx="4725143" cy="4543407"/>
          </a:xfrm>
          <a:prstGeom prst="rect">
            <a:avLst/>
          </a:prstGeom>
          <a:ln>
            <a:noFill/>
          </a:ln>
          <a:effectLst>
            <a:outerShdw blurRad="292100" dist="139700" dir="2700000" algn="tl" rotWithShape="0">
              <a:srgbClr val="333333">
                <a:alpha val="65000"/>
              </a:srgbClr>
            </a:outerShdw>
          </a:effectLst>
        </p:spPr>
      </p:pic>
      <p:cxnSp>
        <p:nvCxnSpPr>
          <p:cNvPr id="13" name="Straight Connector 12"/>
          <p:cNvCxnSpPr/>
          <p:nvPr/>
        </p:nvCxnSpPr>
        <p:spPr>
          <a:xfrm>
            <a:off x="8148918" y="2608729"/>
            <a:ext cx="352312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39953" y="2814917"/>
            <a:ext cx="32918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171330" y="3186120"/>
            <a:ext cx="32918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148918" y="4037766"/>
            <a:ext cx="3291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52619" y="5011754"/>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22024" y="5201298"/>
            <a:ext cx="3566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17458" y="4217893"/>
            <a:ext cx="1554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122024" y="5391309"/>
            <a:ext cx="34747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48918" y="3854897"/>
            <a:ext cx="3291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135471" y="3380710"/>
            <a:ext cx="32918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117458" y="3580556"/>
            <a:ext cx="82296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179923"/>
            <a:ext cx="10504554" cy="778020"/>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a:blip r:embed="rId4"/>
          <a:stretch>
            <a:fillRect/>
          </a:stretch>
        </p:blipFill>
        <p:spPr>
          <a:xfrm>
            <a:off x="2395644" y="135382"/>
            <a:ext cx="7655263" cy="867101"/>
          </a:xfrm>
          <a:prstGeom prst="rect">
            <a:avLst/>
          </a:prstGeom>
        </p:spPr>
      </p:pic>
      <p:sp>
        <p:nvSpPr>
          <p:cNvPr id="7" name="TextBox 6"/>
          <p:cNvSpPr txBox="1"/>
          <p:nvPr/>
        </p:nvSpPr>
        <p:spPr>
          <a:xfrm>
            <a:off x="4045975" y="1047024"/>
            <a:ext cx="3338624" cy="646331"/>
          </a:xfrm>
          <a:prstGeom prst="rect">
            <a:avLst/>
          </a:prstGeom>
          <a:noFill/>
        </p:spPr>
        <p:txBody>
          <a:bodyPr wrap="square" rtlCol="0">
            <a:spAutoFit/>
          </a:bodyPr>
          <a:lstStyle/>
          <a:p>
            <a:pPr algn="ctr"/>
            <a:r>
              <a:rPr lang="en-US" sz="3600" dirty="0">
                <a:solidFill>
                  <a:srgbClr val="00B0F0"/>
                </a:solidFill>
              </a:rPr>
              <a:t>Climate change</a:t>
            </a:r>
          </a:p>
        </p:txBody>
      </p:sp>
      <p:sp>
        <p:nvSpPr>
          <p:cNvPr id="8" name="TextBox 7"/>
          <p:cNvSpPr txBox="1"/>
          <p:nvPr/>
        </p:nvSpPr>
        <p:spPr>
          <a:xfrm>
            <a:off x="906574" y="1749291"/>
            <a:ext cx="2164390" cy="584775"/>
          </a:xfrm>
          <a:prstGeom prst="rect">
            <a:avLst/>
          </a:prstGeom>
          <a:noFill/>
        </p:spPr>
        <p:txBody>
          <a:bodyPr wrap="square" rtlCol="0">
            <a:spAutoFit/>
          </a:bodyPr>
          <a:lstStyle/>
          <a:p>
            <a:r>
              <a:rPr lang="en-US" sz="3200" dirty="0">
                <a:solidFill>
                  <a:srgbClr val="FF0000"/>
                </a:solidFill>
              </a:rPr>
              <a:t>alter</a:t>
            </a:r>
          </a:p>
        </p:txBody>
      </p:sp>
      <p:sp>
        <p:nvSpPr>
          <p:cNvPr id="9" name="TextBox 8"/>
          <p:cNvSpPr txBox="1"/>
          <p:nvPr/>
        </p:nvSpPr>
        <p:spPr>
          <a:xfrm>
            <a:off x="926119" y="2334066"/>
            <a:ext cx="1693743" cy="584775"/>
          </a:xfrm>
          <a:prstGeom prst="rect">
            <a:avLst/>
          </a:prstGeom>
          <a:noFill/>
        </p:spPr>
        <p:txBody>
          <a:bodyPr wrap="square" rtlCol="0">
            <a:spAutoFit/>
          </a:bodyPr>
          <a:lstStyle/>
          <a:p>
            <a:r>
              <a:rPr lang="en-US" sz="3200" dirty="0">
                <a:solidFill>
                  <a:srgbClr val="FF0000"/>
                </a:solidFill>
              </a:rPr>
              <a:t>cause</a:t>
            </a:r>
          </a:p>
        </p:txBody>
      </p:sp>
      <p:sp>
        <p:nvSpPr>
          <p:cNvPr id="11" name="TextBox 10"/>
          <p:cNvSpPr txBox="1"/>
          <p:nvPr/>
        </p:nvSpPr>
        <p:spPr>
          <a:xfrm>
            <a:off x="906574" y="3016480"/>
            <a:ext cx="2850191" cy="584775"/>
          </a:xfrm>
          <a:prstGeom prst="rect">
            <a:avLst/>
          </a:prstGeom>
          <a:noFill/>
        </p:spPr>
        <p:txBody>
          <a:bodyPr wrap="square" rtlCol="0">
            <a:spAutoFit/>
          </a:bodyPr>
          <a:lstStyle/>
          <a:p>
            <a:r>
              <a:rPr lang="en-US" sz="3200" dirty="0">
                <a:solidFill>
                  <a:srgbClr val="FF0000"/>
                </a:solidFill>
              </a:rPr>
              <a:t>combat</a:t>
            </a:r>
          </a:p>
        </p:txBody>
      </p:sp>
      <p:sp>
        <p:nvSpPr>
          <p:cNvPr id="12" name="TextBox 11"/>
          <p:cNvSpPr txBox="1"/>
          <p:nvPr/>
        </p:nvSpPr>
        <p:spPr>
          <a:xfrm>
            <a:off x="949433" y="3742012"/>
            <a:ext cx="1060482" cy="584775"/>
          </a:xfrm>
          <a:prstGeom prst="rect">
            <a:avLst/>
          </a:prstGeom>
          <a:noFill/>
        </p:spPr>
        <p:txBody>
          <a:bodyPr wrap="square" rtlCol="0">
            <a:spAutoFit/>
          </a:bodyPr>
          <a:lstStyle/>
          <a:p>
            <a:r>
              <a:rPr lang="en-US" sz="3200" dirty="0">
                <a:solidFill>
                  <a:srgbClr val="FF0000"/>
                </a:solidFill>
              </a:rPr>
              <a:t>lead</a:t>
            </a:r>
          </a:p>
        </p:txBody>
      </p:sp>
      <p:sp>
        <p:nvSpPr>
          <p:cNvPr id="13" name="TextBox 12"/>
          <p:cNvSpPr txBox="1"/>
          <p:nvPr/>
        </p:nvSpPr>
        <p:spPr>
          <a:xfrm>
            <a:off x="927719" y="4448765"/>
            <a:ext cx="2164391" cy="584775"/>
          </a:xfrm>
          <a:prstGeom prst="rect">
            <a:avLst/>
          </a:prstGeom>
          <a:noFill/>
        </p:spPr>
        <p:txBody>
          <a:bodyPr wrap="square" rtlCol="0">
            <a:spAutoFit/>
          </a:bodyPr>
          <a:lstStyle/>
          <a:p>
            <a:r>
              <a:rPr lang="en-US" sz="3200" dirty="0">
                <a:solidFill>
                  <a:srgbClr val="FF0000"/>
                </a:solidFill>
              </a:rPr>
              <a:t>recycle</a:t>
            </a:r>
          </a:p>
        </p:txBody>
      </p:sp>
      <p:sp>
        <p:nvSpPr>
          <p:cNvPr id="14" name="TextBox 13"/>
          <p:cNvSpPr txBox="1"/>
          <p:nvPr/>
        </p:nvSpPr>
        <p:spPr>
          <a:xfrm>
            <a:off x="926119" y="5099851"/>
            <a:ext cx="1828215" cy="584775"/>
          </a:xfrm>
          <a:prstGeom prst="rect">
            <a:avLst/>
          </a:prstGeom>
          <a:noFill/>
        </p:spPr>
        <p:txBody>
          <a:bodyPr wrap="square" rtlCol="0">
            <a:spAutoFit/>
          </a:bodyPr>
          <a:lstStyle/>
          <a:p>
            <a:r>
              <a:rPr lang="en-US" sz="3200" dirty="0">
                <a:solidFill>
                  <a:srgbClr val="FF0000"/>
                </a:solidFill>
              </a:rPr>
              <a:t>reduce</a:t>
            </a:r>
          </a:p>
        </p:txBody>
      </p:sp>
      <p:sp>
        <p:nvSpPr>
          <p:cNvPr id="15" name="TextBox 14"/>
          <p:cNvSpPr txBox="1"/>
          <p:nvPr/>
        </p:nvSpPr>
        <p:spPr>
          <a:xfrm>
            <a:off x="5459792" y="1674473"/>
            <a:ext cx="6830819" cy="584775"/>
          </a:xfrm>
          <a:prstGeom prst="rect">
            <a:avLst/>
          </a:prstGeom>
          <a:noFill/>
        </p:spPr>
        <p:txBody>
          <a:bodyPr wrap="square" rtlCol="0">
            <a:spAutoFit/>
          </a:bodyPr>
          <a:lstStyle/>
          <a:p>
            <a:r>
              <a:rPr lang="en-US" sz="3200" dirty="0"/>
              <a:t>1. __________ plastic / paper / glass</a:t>
            </a:r>
          </a:p>
        </p:txBody>
      </p:sp>
      <p:sp>
        <p:nvSpPr>
          <p:cNvPr id="16" name="TextBox 15"/>
          <p:cNvSpPr txBox="1"/>
          <p:nvPr/>
        </p:nvSpPr>
        <p:spPr>
          <a:xfrm>
            <a:off x="5474308" y="2334066"/>
            <a:ext cx="6462198" cy="584775"/>
          </a:xfrm>
          <a:prstGeom prst="rect">
            <a:avLst/>
          </a:prstGeom>
          <a:noFill/>
        </p:spPr>
        <p:txBody>
          <a:bodyPr wrap="square" rtlCol="0">
            <a:spAutoFit/>
          </a:bodyPr>
          <a:lstStyle/>
          <a:p>
            <a:r>
              <a:rPr lang="en-US" sz="3200" dirty="0"/>
              <a:t>2. __________carbon emissions</a:t>
            </a:r>
          </a:p>
        </p:txBody>
      </p:sp>
      <p:sp>
        <p:nvSpPr>
          <p:cNvPr id="17" name="TextBox 16"/>
          <p:cNvSpPr txBox="1"/>
          <p:nvPr/>
        </p:nvSpPr>
        <p:spPr>
          <a:xfrm>
            <a:off x="5474308" y="3016480"/>
            <a:ext cx="6462198" cy="584775"/>
          </a:xfrm>
          <a:prstGeom prst="rect">
            <a:avLst/>
          </a:prstGeom>
          <a:noFill/>
        </p:spPr>
        <p:txBody>
          <a:bodyPr wrap="square" rtlCol="0">
            <a:spAutoFit/>
          </a:bodyPr>
          <a:lstStyle/>
          <a:p>
            <a:r>
              <a:rPr lang="en-US" sz="3200" dirty="0"/>
              <a:t>3. __________global warming</a:t>
            </a:r>
          </a:p>
        </p:txBody>
      </p:sp>
      <p:sp>
        <p:nvSpPr>
          <p:cNvPr id="18" name="TextBox 17"/>
          <p:cNvSpPr txBox="1"/>
          <p:nvPr/>
        </p:nvSpPr>
        <p:spPr>
          <a:xfrm>
            <a:off x="5474308" y="3739322"/>
            <a:ext cx="6462198" cy="584775"/>
          </a:xfrm>
          <a:prstGeom prst="rect">
            <a:avLst/>
          </a:prstGeom>
          <a:noFill/>
        </p:spPr>
        <p:txBody>
          <a:bodyPr wrap="square" rtlCol="0">
            <a:spAutoFit/>
          </a:bodyPr>
          <a:lstStyle/>
          <a:p>
            <a:r>
              <a:rPr lang="en-US" sz="3200" dirty="0"/>
              <a:t>4. __________your </a:t>
            </a:r>
            <a:r>
              <a:rPr lang="en-US" sz="3200" dirty="0" err="1"/>
              <a:t>behaviour</a:t>
            </a:r>
            <a:endParaRPr lang="en-US" sz="3200" dirty="0"/>
          </a:p>
        </p:txBody>
      </p:sp>
      <p:sp>
        <p:nvSpPr>
          <p:cNvPr id="19" name="TextBox 18"/>
          <p:cNvSpPr txBox="1"/>
          <p:nvPr/>
        </p:nvSpPr>
        <p:spPr>
          <a:xfrm>
            <a:off x="5459793" y="4398915"/>
            <a:ext cx="6476713" cy="584775"/>
          </a:xfrm>
          <a:prstGeom prst="rect">
            <a:avLst/>
          </a:prstGeom>
          <a:noFill/>
        </p:spPr>
        <p:txBody>
          <a:bodyPr wrap="square" rtlCol="0">
            <a:spAutoFit/>
          </a:bodyPr>
          <a:lstStyle/>
          <a:p>
            <a:r>
              <a:rPr lang="en-US" sz="3200" dirty="0"/>
              <a:t>5. __________a green lifestyle</a:t>
            </a:r>
          </a:p>
        </p:txBody>
      </p:sp>
      <p:sp>
        <p:nvSpPr>
          <p:cNvPr id="20" name="TextBox 19"/>
          <p:cNvSpPr txBox="1"/>
          <p:nvPr/>
        </p:nvSpPr>
        <p:spPr>
          <a:xfrm>
            <a:off x="5474308" y="5030850"/>
            <a:ext cx="6306384" cy="584775"/>
          </a:xfrm>
          <a:prstGeom prst="rect">
            <a:avLst/>
          </a:prstGeom>
          <a:noFill/>
        </p:spPr>
        <p:txBody>
          <a:bodyPr wrap="square" rtlCol="0">
            <a:spAutoFit/>
          </a:bodyPr>
          <a:lstStyle/>
          <a:p>
            <a:r>
              <a:rPr lang="en-US" sz="3200" dirty="0"/>
              <a:t>6. __________climate change</a:t>
            </a:r>
          </a:p>
        </p:txBody>
      </p:sp>
    </p:spTree>
    <p:extLst>
      <p:ext uri="{BB962C8B-B14F-4D97-AF65-F5344CB8AC3E}">
        <p14:creationId xmlns:p14="http://schemas.microsoft.com/office/powerpoint/2010/main" val="1031095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81481E-6 L 0.4569 0.28981 " pathEditMode="relative" rAng="0" ptsTypes="AA">
                                      <p:cBhvr>
                                        <p:cTn id="6" dur="2000" fill="hold"/>
                                        <p:tgtEl>
                                          <p:spTgt spid="8"/>
                                        </p:tgtEl>
                                        <p:attrNameLst>
                                          <p:attrName>ppt_x</p:attrName>
                                          <p:attrName>ppt_y</p:attrName>
                                        </p:attrNameLst>
                                      </p:cBhvr>
                                      <p:rCtr x="22839" y="14491"/>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79167E-6 1.85185E-6 L 0.44571 0.09537 " pathEditMode="relative" rAng="0" ptsTypes="AA">
                                      <p:cBhvr>
                                        <p:cTn id="11" dur="2000" fill="hold"/>
                                        <p:tgtEl>
                                          <p:spTgt spid="9"/>
                                        </p:tgtEl>
                                        <p:attrNameLst>
                                          <p:attrName>ppt_x</p:attrName>
                                          <p:attrName>ppt_y</p:attrName>
                                        </p:attrNameLst>
                                      </p:cBhvr>
                                      <p:rCtr x="22214" y="4630"/>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16667E-6 2.59259E-6 L 0.44309 0.29213 " pathEditMode="relative" rAng="0" ptsTypes="AA">
                                      <p:cBhvr>
                                        <p:cTn id="16" dur="2000" fill="hold"/>
                                        <p:tgtEl>
                                          <p:spTgt spid="11"/>
                                        </p:tgtEl>
                                        <p:attrNameLst>
                                          <p:attrName>ppt_x</p:attrName>
                                          <p:attrName>ppt_y</p:attrName>
                                        </p:attrNameLst>
                                      </p:cBhvr>
                                      <p:rCtr x="22148" y="1460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4.44444E-6 L 0.45222 0.09144 " pathEditMode="relative" rAng="0" ptsTypes="AA">
                                      <p:cBhvr>
                                        <p:cTn id="21" dur="2000" fill="hold"/>
                                        <p:tgtEl>
                                          <p:spTgt spid="12"/>
                                        </p:tgtEl>
                                        <p:attrNameLst>
                                          <p:attrName>ppt_x</p:attrName>
                                          <p:attrName>ppt_y</p:attrName>
                                        </p:attrNameLst>
                                      </p:cBhvr>
                                      <p:rCtr x="22604" y="4560"/>
                                    </p:animMotion>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3.7037E-6 L 0.44089 -0.40694 " pathEditMode="relative" rAng="0" ptsTypes="AA">
                                      <p:cBhvr>
                                        <p:cTn id="26" dur="2000" fill="hold"/>
                                        <p:tgtEl>
                                          <p:spTgt spid="13"/>
                                        </p:tgtEl>
                                        <p:attrNameLst>
                                          <p:attrName>ppt_x</p:attrName>
                                          <p:attrName>ppt_y</p:attrName>
                                        </p:attrNameLst>
                                      </p:cBhvr>
                                      <p:rCtr x="22044" y="-20347"/>
                                    </p:animMotion>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1.45833E-6 -2.59259E-6 L 0.44141 -0.40393 " pathEditMode="relative" rAng="0" ptsTypes="AA">
                                      <p:cBhvr>
                                        <p:cTn id="31" dur="2000" fill="hold"/>
                                        <p:tgtEl>
                                          <p:spTgt spid="14"/>
                                        </p:tgtEl>
                                        <p:attrNameLst>
                                          <p:attrName>ppt_x</p:attrName>
                                          <p:attrName>ppt_y</p:attrName>
                                        </p:attrNameLst>
                                      </p:cBhvr>
                                      <p:rCtr x="22070" y="-20208"/>
                                    </p:animMotion>
                                  </p:childTnLst>
                                </p:cTn>
                              </p:par>
                            </p:childTnLst>
                          </p:cTn>
                        </p:par>
                      </p:childTnLst>
                    </p:cTn>
                  </p:par>
                </p:childTnLst>
              </p:cTn>
              <p:nextCondLst>
                <p:cond evt="onClick" delay="0">
                  <p:tgtEl>
                    <p:spTgt spid="14"/>
                  </p:tgtEl>
                </p:cond>
              </p:nextCondLst>
            </p:seq>
          </p:childTnLst>
        </p:cTn>
      </p:par>
    </p:tnLst>
    <p:bldLst>
      <p:bldP spid="8" grpId="0"/>
      <p:bldP spid="9"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115755"/>
            <a:ext cx="10504554" cy="1151139"/>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7" name="Picture 6"/>
          <p:cNvPicPr>
            <a:picLocks noChangeAspect="1"/>
          </p:cNvPicPr>
          <p:nvPr/>
        </p:nvPicPr>
        <p:blipFill>
          <a:blip r:embed="rId4"/>
          <a:stretch>
            <a:fillRect/>
          </a:stretch>
        </p:blipFill>
        <p:spPr>
          <a:xfrm>
            <a:off x="5240888" y="1615453"/>
            <a:ext cx="6346960" cy="421955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b="5149"/>
          <a:stretch/>
        </p:blipFill>
        <p:spPr>
          <a:xfrm>
            <a:off x="2371866" y="93067"/>
            <a:ext cx="7171833" cy="1174259"/>
          </a:xfrm>
          <a:prstGeom prst="rect">
            <a:avLst/>
          </a:prstGeom>
        </p:spPr>
      </p:pic>
      <p:pic>
        <p:nvPicPr>
          <p:cNvPr id="9" name="Picture 8"/>
          <p:cNvPicPr>
            <a:picLocks noChangeAspect="1"/>
          </p:cNvPicPr>
          <p:nvPr/>
        </p:nvPicPr>
        <p:blipFill>
          <a:blip r:embed="rId6"/>
          <a:stretch>
            <a:fillRect/>
          </a:stretch>
        </p:blipFill>
        <p:spPr>
          <a:xfrm>
            <a:off x="424739" y="1492266"/>
            <a:ext cx="4644566" cy="4465929"/>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8958968" y="2511238"/>
            <a:ext cx="3233032" cy="461665"/>
          </a:xfrm>
          <a:prstGeom prst="rect">
            <a:avLst/>
          </a:prstGeom>
          <a:noFill/>
        </p:spPr>
        <p:txBody>
          <a:bodyPr wrap="square" rtlCol="0">
            <a:spAutoFit/>
          </a:bodyPr>
          <a:lstStyle/>
          <a:p>
            <a:r>
              <a:rPr lang="en-US" sz="2400" b="1" dirty="0">
                <a:solidFill>
                  <a:srgbClr val="FF0000"/>
                </a:solidFill>
              </a:rPr>
              <a:t>It seems to me that</a:t>
            </a:r>
          </a:p>
        </p:txBody>
      </p:sp>
      <p:sp>
        <p:nvSpPr>
          <p:cNvPr id="11" name="TextBox 10"/>
          <p:cNvSpPr txBox="1"/>
          <p:nvPr/>
        </p:nvSpPr>
        <p:spPr>
          <a:xfrm>
            <a:off x="5395047" y="3675725"/>
            <a:ext cx="5879431" cy="461665"/>
          </a:xfrm>
          <a:prstGeom prst="rect">
            <a:avLst/>
          </a:prstGeom>
          <a:noFill/>
        </p:spPr>
        <p:txBody>
          <a:bodyPr wrap="square" rtlCol="0">
            <a:spAutoFit/>
          </a:bodyPr>
          <a:lstStyle/>
          <a:p>
            <a:r>
              <a:rPr lang="en-US" sz="2400" b="1" dirty="0">
                <a:solidFill>
                  <a:srgbClr val="FF0000"/>
                </a:solidFill>
              </a:rPr>
              <a:t>There are some people who believe that </a:t>
            </a:r>
          </a:p>
        </p:txBody>
      </p:sp>
      <p:sp>
        <p:nvSpPr>
          <p:cNvPr id="12" name="TextBox 11"/>
          <p:cNvSpPr txBox="1"/>
          <p:nvPr/>
        </p:nvSpPr>
        <p:spPr>
          <a:xfrm>
            <a:off x="8958968" y="4449264"/>
            <a:ext cx="3233032" cy="461665"/>
          </a:xfrm>
          <a:prstGeom prst="rect">
            <a:avLst/>
          </a:prstGeom>
          <a:noFill/>
        </p:spPr>
        <p:txBody>
          <a:bodyPr wrap="square" rtlCol="0">
            <a:spAutoFit/>
          </a:bodyPr>
          <a:lstStyle/>
          <a:p>
            <a:r>
              <a:rPr lang="en-US" sz="2400" b="1" dirty="0">
                <a:solidFill>
                  <a:srgbClr val="FF0000"/>
                </a:solidFill>
              </a:rPr>
              <a:t>Nevertheless</a:t>
            </a:r>
          </a:p>
        </p:txBody>
      </p:sp>
      <p:sp>
        <p:nvSpPr>
          <p:cNvPr id="14" name="TextBox 13"/>
          <p:cNvSpPr txBox="1"/>
          <p:nvPr/>
        </p:nvSpPr>
        <p:spPr>
          <a:xfrm>
            <a:off x="9741802" y="5260482"/>
            <a:ext cx="2063637" cy="461665"/>
          </a:xfrm>
          <a:prstGeom prst="rect">
            <a:avLst/>
          </a:prstGeom>
          <a:noFill/>
        </p:spPr>
        <p:txBody>
          <a:bodyPr wrap="square" rtlCol="0">
            <a:spAutoFit/>
          </a:bodyPr>
          <a:lstStyle/>
          <a:p>
            <a:r>
              <a:rPr lang="en-US" sz="2400" b="1" dirty="0">
                <a:solidFill>
                  <a:srgbClr val="FF0000"/>
                </a:solidFill>
              </a:rPr>
              <a:t>What is more</a:t>
            </a:r>
          </a:p>
        </p:txBody>
      </p:sp>
    </p:spTree>
    <p:extLst>
      <p:ext uri="{BB962C8B-B14F-4D97-AF65-F5344CB8AC3E}">
        <p14:creationId xmlns:p14="http://schemas.microsoft.com/office/powerpoint/2010/main" val="1229557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179923"/>
            <a:ext cx="10504554" cy="878856"/>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 name="Picture 1"/>
          <p:cNvPicPr>
            <a:picLocks noChangeAspect="1"/>
          </p:cNvPicPr>
          <p:nvPr/>
        </p:nvPicPr>
        <p:blipFill rotWithShape="1">
          <a:blip r:embed="rId4"/>
          <a:srcRect b="4774"/>
          <a:stretch/>
        </p:blipFill>
        <p:spPr>
          <a:xfrm>
            <a:off x="3008930" y="57453"/>
            <a:ext cx="6577291" cy="1055611"/>
          </a:xfrm>
          <a:prstGeom prst="rect">
            <a:avLst/>
          </a:prstGeom>
        </p:spPr>
      </p:pic>
      <p:pic>
        <p:nvPicPr>
          <p:cNvPr id="7" name="Picture 6"/>
          <p:cNvPicPr>
            <a:picLocks noChangeAspect="1"/>
          </p:cNvPicPr>
          <p:nvPr/>
        </p:nvPicPr>
        <p:blipFill>
          <a:blip r:embed="rId5"/>
          <a:stretch>
            <a:fillRect/>
          </a:stretch>
        </p:blipFill>
        <p:spPr>
          <a:xfrm>
            <a:off x="2684669" y="1443100"/>
            <a:ext cx="7225811" cy="1071083"/>
          </a:xfrm>
          <a:prstGeom prst="rect">
            <a:avLst/>
          </a:prstGeom>
        </p:spPr>
      </p:pic>
      <p:pic>
        <p:nvPicPr>
          <p:cNvPr id="8" name="Picture 7"/>
          <p:cNvPicPr>
            <a:picLocks noChangeAspect="1"/>
          </p:cNvPicPr>
          <p:nvPr/>
        </p:nvPicPr>
        <p:blipFill>
          <a:blip r:embed="rId6"/>
          <a:stretch>
            <a:fillRect/>
          </a:stretch>
        </p:blipFill>
        <p:spPr>
          <a:xfrm>
            <a:off x="6568554" y="3297734"/>
            <a:ext cx="5608931" cy="720159"/>
          </a:xfrm>
          <a:prstGeom prst="rect">
            <a:avLst/>
          </a:prstGeom>
        </p:spPr>
      </p:pic>
      <p:pic>
        <p:nvPicPr>
          <p:cNvPr id="9" name="Picture 8"/>
          <p:cNvPicPr>
            <a:picLocks noChangeAspect="1"/>
          </p:cNvPicPr>
          <p:nvPr/>
        </p:nvPicPr>
        <p:blipFill>
          <a:blip r:embed="rId7"/>
          <a:stretch>
            <a:fillRect/>
          </a:stretch>
        </p:blipFill>
        <p:spPr>
          <a:xfrm>
            <a:off x="113545" y="4587642"/>
            <a:ext cx="5489664" cy="1287050"/>
          </a:xfrm>
          <a:prstGeom prst="rect">
            <a:avLst/>
          </a:prstGeom>
        </p:spPr>
      </p:pic>
      <p:pic>
        <p:nvPicPr>
          <p:cNvPr id="13" name="Picture 12" descr="Icon&#10;&#10;Description automatically generated">
            <a:extLst>
              <a:ext uri="{FF2B5EF4-FFF2-40B4-BE49-F238E27FC236}">
                <a16:creationId xmlns:a16="http://schemas.microsoft.com/office/drawing/2014/main" id="{7366491D-F676-8C93-D3C8-9BA0EC77ACB2}"/>
              </a:ext>
            </a:extLst>
          </p:cNvPr>
          <p:cNvPicPr>
            <a:picLocks noChangeAspect="1"/>
          </p:cNvPicPr>
          <p:nvPr/>
        </p:nvPicPr>
        <p:blipFill rotWithShape="1">
          <a:blip r:embed="rId8">
            <a:extLst>
              <a:ext uri="{28A0092B-C50C-407E-A947-70E740481C1C}">
                <a14:useLocalDpi xmlns:a14="http://schemas.microsoft.com/office/drawing/2010/main" val="0"/>
              </a:ext>
            </a:extLst>
          </a:blip>
          <a:srcRect r="52959"/>
          <a:stretch/>
        </p:blipFill>
        <p:spPr>
          <a:xfrm>
            <a:off x="5534553" y="3186523"/>
            <a:ext cx="1122893" cy="2387048"/>
          </a:xfrm>
          <a:prstGeom prst="rect">
            <a:avLst/>
          </a:prstGeom>
        </p:spPr>
      </p:pic>
    </p:spTree>
    <p:extLst>
      <p:ext uri="{BB962C8B-B14F-4D97-AF65-F5344CB8AC3E}">
        <p14:creationId xmlns:p14="http://schemas.microsoft.com/office/powerpoint/2010/main" val="189658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179922"/>
            <a:ext cx="10504554" cy="1311994"/>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3" name="Picture 12"/>
          <p:cNvPicPr>
            <a:picLocks noChangeAspect="1"/>
          </p:cNvPicPr>
          <p:nvPr/>
        </p:nvPicPr>
        <p:blipFill>
          <a:blip r:embed="rId4"/>
          <a:stretch>
            <a:fillRect/>
          </a:stretch>
        </p:blipFill>
        <p:spPr>
          <a:xfrm>
            <a:off x="2939214" y="179922"/>
            <a:ext cx="6545552" cy="1311994"/>
          </a:xfrm>
          <a:prstGeom prst="rect">
            <a:avLst/>
          </a:prstGeom>
        </p:spPr>
      </p:pic>
      <p:pic>
        <p:nvPicPr>
          <p:cNvPr id="8" name="Picture 7">
            <a:extLst>
              <a:ext uri="{FF2B5EF4-FFF2-40B4-BE49-F238E27FC236}">
                <a16:creationId xmlns:a16="http://schemas.microsoft.com/office/drawing/2014/main" id="{C0BB6A26-B651-434A-954E-8ADDD4C90177}"/>
              </a:ext>
            </a:extLst>
          </p:cNvPr>
          <p:cNvPicPr>
            <a:picLocks noChangeAspect="1"/>
          </p:cNvPicPr>
          <p:nvPr/>
        </p:nvPicPr>
        <p:blipFill rotWithShape="1">
          <a:blip r:embed="rId5"/>
          <a:srcRect l="1417" t="1789" r="1312"/>
          <a:stretch/>
        </p:blipFill>
        <p:spPr>
          <a:xfrm>
            <a:off x="3312543" y="2864678"/>
            <a:ext cx="5566914" cy="3375211"/>
          </a:xfrm>
          <a:prstGeom prst="rect">
            <a:avLst/>
          </a:prstGeom>
          <a:ln>
            <a:noFill/>
          </a:ln>
          <a:effectLst>
            <a:outerShdw blurRad="292100" dist="139700" dir="2700000" algn="tl" rotWithShape="0">
              <a:srgbClr val="333333">
                <a:alpha val="65000"/>
              </a:srgbClr>
            </a:outerShdw>
          </a:effectLst>
        </p:spPr>
      </p:pic>
      <p:sp>
        <p:nvSpPr>
          <p:cNvPr id="2" name="Rectangle: Rounded Corners 1">
            <a:extLst>
              <a:ext uri="{FF2B5EF4-FFF2-40B4-BE49-F238E27FC236}">
                <a16:creationId xmlns:a16="http://schemas.microsoft.com/office/drawing/2014/main" id="{A99DA532-5F50-2CE1-2C44-D2E4E26B4CA3}"/>
              </a:ext>
            </a:extLst>
          </p:cNvPr>
          <p:cNvSpPr/>
          <p:nvPr/>
        </p:nvSpPr>
        <p:spPr>
          <a:xfrm>
            <a:off x="779929" y="1930998"/>
            <a:ext cx="10434918" cy="5970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"Global warming is the most important problem facing us today." Do you agree?</a:t>
            </a:r>
          </a:p>
        </p:txBody>
      </p:sp>
    </p:spTree>
    <p:extLst>
      <p:ext uri="{BB962C8B-B14F-4D97-AF65-F5344CB8AC3E}">
        <p14:creationId xmlns:p14="http://schemas.microsoft.com/office/powerpoint/2010/main" val="81984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2" name="Rectangle: Rounded Corners 1">
            <a:extLst>
              <a:ext uri="{FF2B5EF4-FFF2-40B4-BE49-F238E27FC236}">
                <a16:creationId xmlns:a16="http://schemas.microsoft.com/office/drawing/2014/main" id="{FFA1E020-CAA9-B89C-D7EB-41CD0368E346}"/>
              </a:ext>
            </a:extLst>
          </p:cNvPr>
          <p:cNvSpPr/>
          <p:nvPr/>
        </p:nvSpPr>
        <p:spPr>
          <a:xfrm>
            <a:off x="318509" y="216258"/>
            <a:ext cx="7239037" cy="6491713"/>
          </a:xfrm>
          <a:prstGeom prst="roundRect">
            <a:avLst>
              <a:gd name="adj" fmla="val 7081"/>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r>
              <a:rPr lang="en-US" sz="1800" b="1" u="sng" dirty="0">
                <a:solidFill>
                  <a:schemeClr val="tx1"/>
                </a:solidFill>
                <a:effectLst/>
                <a:latin typeface="Calibri" panose="020F0502020204030204" pitchFamily="34" charset="0"/>
                <a:ea typeface="Times New Roman" panose="02020603050405020304" pitchFamily="18" charset="0"/>
              </a:rPr>
              <a:t>SAMPLE ARTICLE:	</a:t>
            </a:r>
          </a:p>
          <a:p>
            <a:pPr marL="0" marR="0"/>
            <a:r>
              <a:rPr lang="en-US" dirty="0">
                <a:solidFill>
                  <a:schemeClr val="tx1"/>
                </a:solidFill>
                <a:effectLst/>
                <a:latin typeface="Calibri" panose="020F0502020204030204" pitchFamily="34" charset="0"/>
                <a:ea typeface="Times New Roman" panose="02020603050405020304" pitchFamily="18" charset="0"/>
              </a:rPr>
              <a:t>	Global warming which it is observed that the rising temperature of the earth is the most important problem facing us today, and we should be worried about it.</a:t>
            </a:r>
            <a:endParaRPr lang="en-US" dirty="0">
              <a:solidFill>
                <a:schemeClr val="tx1"/>
              </a:solidFill>
              <a:effectLst/>
              <a:latin typeface="Times New Roman" panose="02020603050405020304" pitchFamily="18" charset="0"/>
              <a:ea typeface="Times New Roman" panose="02020603050405020304" pitchFamily="18" charset="0"/>
            </a:endParaRPr>
          </a:p>
          <a:p>
            <a:pPr marL="0" marR="0"/>
            <a:r>
              <a:rPr lang="en-US" dirty="0">
                <a:solidFill>
                  <a:schemeClr val="tx1"/>
                </a:solidFill>
                <a:effectLst/>
                <a:latin typeface="Calibri" panose="020F0502020204030204" pitchFamily="34" charset="0"/>
                <a:ea typeface="Times New Roman" panose="02020603050405020304" pitchFamily="18" charset="0"/>
              </a:rPr>
              <a:t>	</a:t>
            </a:r>
            <a:r>
              <a:rPr lang="en-US" b="1" dirty="0">
                <a:solidFill>
                  <a:srgbClr val="FF0000"/>
                </a:solidFill>
                <a:effectLst/>
                <a:latin typeface="Calibri" panose="020F0502020204030204" pitchFamily="34" charset="0"/>
                <a:ea typeface="Times New Roman" panose="02020603050405020304" pitchFamily="18" charset="0"/>
              </a:rPr>
              <a:t>In my opinion</a:t>
            </a:r>
            <a:r>
              <a:rPr lang="en-US" dirty="0">
                <a:solidFill>
                  <a:schemeClr val="tx1"/>
                </a:solidFill>
                <a:effectLst/>
                <a:latin typeface="Calibri" panose="020F0502020204030204" pitchFamily="34" charset="0"/>
                <a:ea typeface="Times New Roman" panose="02020603050405020304" pitchFamily="18" charset="0"/>
              </a:rPr>
              <a:t>, we need to protect the planet from global warming. For a long period of time, it has been affecting the wildlife, animals, humans, and every living organism on earth. Many countries have encountered water shortage, flooding, erosion and all this is because of global warming. If global warming decreases, we can prevent climate change. </a:t>
            </a:r>
            <a:r>
              <a:rPr lang="en-US" b="1" dirty="0">
                <a:solidFill>
                  <a:srgbClr val="FF0000"/>
                </a:solidFill>
                <a:effectLst/>
                <a:latin typeface="Calibri" panose="020F0502020204030204" pitchFamily="34" charset="0"/>
                <a:ea typeface="Times New Roman" panose="02020603050405020304" pitchFamily="18" charset="0"/>
              </a:rPr>
              <a:t>Moreover</a:t>
            </a:r>
            <a:r>
              <a:rPr lang="en-US" dirty="0">
                <a:solidFill>
                  <a:schemeClr val="tx1"/>
                </a:solidFill>
                <a:effectLst/>
                <a:latin typeface="Calibri" panose="020F0502020204030204" pitchFamily="34" charset="0"/>
                <a:ea typeface="Times New Roman" panose="02020603050405020304" pitchFamily="18" charset="0"/>
              </a:rPr>
              <a:t>, we can also save endangered species.</a:t>
            </a:r>
            <a:endParaRPr lang="en-US" dirty="0">
              <a:solidFill>
                <a:schemeClr val="tx1"/>
              </a:solidFill>
              <a:effectLst/>
              <a:latin typeface="Times New Roman" panose="02020603050405020304" pitchFamily="18" charset="0"/>
              <a:ea typeface="Times New Roman" panose="02020603050405020304" pitchFamily="18" charset="0"/>
            </a:endParaRPr>
          </a:p>
          <a:p>
            <a:pPr marL="0" marR="0"/>
            <a:r>
              <a:rPr lang="en-US" dirty="0">
                <a:solidFill>
                  <a:schemeClr val="tx1"/>
                </a:solidFill>
                <a:effectLst/>
                <a:latin typeface="Calibri" panose="020F0502020204030204" pitchFamily="34" charset="0"/>
                <a:ea typeface="Times New Roman" panose="02020603050405020304" pitchFamily="18" charset="0"/>
              </a:rPr>
              <a:t>	</a:t>
            </a:r>
            <a:r>
              <a:rPr lang="en-US" b="1" dirty="0">
                <a:solidFill>
                  <a:srgbClr val="FF0000"/>
                </a:solidFill>
                <a:effectLst/>
                <a:latin typeface="Calibri" panose="020F0502020204030204" pitchFamily="34" charset="0"/>
                <a:ea typeface="Times New Roman" panose="02020603050405020304" pitchFamily="18" charset="0"/>
              </a:rPr>
              <a:t>On the other hand</a:t>
            </a:r>
            <a:r>
              <a:rPr lang="en-US" dirty="0">
                <a:solidFill>
                  <a:schemeClr val="tx1"/>
                </a:solidFill>
                <a:effectLst/>
                <a:latin typeface="Calibri" panose="020F0502020204030204" pitchFamily="34" charset="0"/>
                <a:ea typeface="Times New Roman" panose="02020603050405020304" pitchFamily="18" charset="0"/>
              </a:rPr>
              <a:t>, there are also other lethal problems such as poverty, disease, and famine. It cannot be denied that millions of people die every year because of them. </a:t>
            </a:r>
            <a:r>
              <a:rPr lang="en-US" b="1" dirty="0">
                <a:solidFill>
                  <a:srgbClr val="FF0000"/>
                </a:solidFill>
                <a:effectLst/>
                <a:latin typeface="Calibri" panose="020F0502020204030204" pitchFamily="34" charset="0"/>
                <a:ea typeface="Times New Roman" panose="02020603050405020304" pitchFamily="18" charset="0"/>
              </a:rPr>
              <a:t>However</a:t>
            </a:r>
            <a:r>
              <a:rPr lang="en-US" dirty="0">
                <a:solidFill>
                  <a:schemeClr val="tx1"/>
                </a:solidFill>
                <a:effectLst/>
                <a:latin typeface="Calibri" panose="020F0502020204030204" pitchFamily="34" charset="0"/>
                <a:ea typeface="Times New Roman" panose="02020603050405020304" pitchFamily="18" charset="0"/>
              </a:rPr>
              <a:t>, they are, in fact, an effect of global warming.  </a:t>
            </a:r>
            <a:r>
              <a:rPr lang="en-US" b="1" dirty="0">
                <a:solidFill>
                  <a:srgbClr val="FF0000"/>
                </a:solidFill>
                <a:effectLst/>
                <a:latin typeface="Calibri" panose="020F0502020204030204" pitchFamily="34" charset="0"/>
                <a:ea typeface="Times New Roman" panose="02020603050405020304" pitchFamily="18" charset="0"/>
              </a:rPr>
              <a:t>Therefore</a:t>
            </a:r>
            <a:r>
              <a:rPr lang="en-US" dirty="0">
                <a:solidFill>
                  <a:schemeClr val="tx1"/>
                </a:solidFill>
                <a:effectLst/>
                <a:latin typeface="Calibri" panose="020F0502020204030204" pitchFamily="34" charset="0"/>
                <a:ea typeface="Times New Roman" panose="02020603050405020304" pitchFamily="18" charset="0"/>
              </a:rPr>
              <a:t>, the result of global warming should be considered the deadliest threat.  </a:t>
            </a:r>
            <a:endParaRPr lang="en-US" dirty="0">
              <a:solidFill>
                <a:schemeClr val="tx1"/>
              </a:solidFill>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No one can be blamed for global warming except for humans. Spreading awareness about global warming will contribute in big or small amounts. It’s important that we learn 1% effort is better than no effort. Pledge to take care of mother nature and speak up about global warming.</a:t>
            </a: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pic>
        <p:nvPicPr>
          <p:cNvPr id="10" name="Picture 9">
            <a:extLst>
              <a:ext uri="{FF2B5EF4-FFF2-40B4-BE49-F238E27FC236}">
                <a16:creationId xmlns:a16="http://schemas.microsoft.com/office/drawing/2014/main" id="{581C0B43-A8E2-EEEF-DF10-709D62C2FD39}"/>
              </a:ext>
            </a:extLst>
          </p:cNvPr>
          <p:cNvPicPr>
            <a:picLocks noChangeAspect="1"/>
          </p:cNvPicPr>
          <p:nvPr/>
        </p:nvPicPr>
        <p:blipFill rotWithShape="1">
          <a:blip r:embed="rId4"/>
          <a:srcRect l="4634" t="40319" r="6587" b="38986"/>
          <a:stretch/>
        </p:blipFill>
        <p:spPr>
          <a:xfrm>
            <a:off x="7369698" y="1720762"/>
            <a:ext cx="4727052" cy="7112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A013B4-6314-60FD-F9EC-098B857434D2}"/>
              </a:ext>
            </a:extLst>
          </p:cNvPr>
          <p:cNvPicPr>
            <a:picLocks noChangeAspect="1"/>
          </p:cNvPicPr>
          <p:nvPr/>
        </p:nvPicPr>
        <p:blipFill rotWithShape="1">
          <a:blip r:embed="rId4"/>
          <a:srcRect l="4038" t="59720" r="4646" b="2956"/>
          <a:stretch/>
        </p:blipFill>
        <p:spPr>
          <a:xfrm>
            <a:off x="7369698" y="3335433"/>
            <a:ext cx="4727052" cy="128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37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4" name="TextBox 3">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5" name="Picture 4">
            <a:extLst>
              <a:ext uri="{FF2B5EF4-FFF2-40B4-BE49-F238E27FC236}">
                <a16:creationId xmlns:a16="http://schemas.microsoft.com/office/drawing/2014/main" id="{AC04C8DF-D224-4DE8-939F-A20D0E4232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621" y="5985521"/>
            <a:ext cx="1403864" cy="911788"/>
          </a:xfrm>
          <a:prstGeom prst="rect">
            <a:avLst/>
          </a:prstGeom>
        </p:spPr>
      </p:pic>
      <p:sp>
        <p:nvSpPr>
          <p:cNvPr id="6" name="Rectangle: Rounded Corners 38">
            <a:extLst>
              <a:ext uri="{FF2B5EF4-FFF2-40B4-BE49-F238E27FC236}">
                <a16:creationId xmlns:a16="http://schemas.microsoft.com/office/drawing/2014/main" id="{CE8DA267-AB60-4713-9C52-58A82B4CC1E8}"/>
              </a:ext>
            </a:extLst>
          </p:cNvPr>
          <p:cNvSpPr/>
          <p:nvPr/>
        </p:nvSpPr>
        <p:spPr>
          <a:xfrm>
            <a:off x="970999" y="179922"/>
            <a:ext cx="10504554" cy="1311994"/>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13" name="Picture 12"/>
          <p:cNvPicPr>
            <a:picLocks noChangeAspect="1"/>
          </p:cNvPicPr>
          <p:nvPr/>
        </p:nvPicPr>
        <p:blipFill>
          <a:blip r:embed="rId4"/>
          <a:stretch>
            <a:fillRect/>
          </a:stretch>
        </p:blipFill>
        <p:spPr>
          <a:xfrm>
            <a:off x="2939214" y="179922"/>
            <a:ext cx="6545552" cy="1311994"/>
          </a:xfrm>
          <a:prstGeom prst="rect">
            <a:avLst/>
          </a:prstGeom>
        </p:spPr>
      </p:pic>
      <p:pic>
        <p:nvPicPr>
          <p:cNvPr id="14" name="Picture 13"/>
          <p:cNvPicPr>
            <a:picLocks noChangeAspect="1"/>
          </p:cNvPicPr>
          <p:nvPr/>
        </p:nvPicPr>
        <p:blipFill rotWithShape="1">
          <a:blip r:embed="rId5"/>
          <a:srcRect l="2030" t="2013"/>
          <a:stretch/>
        </p:blipFill>
        <p:spPr>
          <a:xfrm>
            <a:off x="686482" y="2457450"/>
            <a:ext cx="10396415" cy="2940050"/>
          </a:xfrm>
          <a:prstGeom prst="rect">
            <a:avLst/>
          </a:prstGeom>
        </p:spPr>
      </p:pic>
    </p:spTree>
    <p:extLst>
      <p:ext uri="{BB962C8B-B14F-4D97-AF65-F5344CB8AC3E}">
        <p14:creationId xmlns:p14="http://schemas.microsoft.com/office/powerpoint/2010/main" val="4259024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6409-7A3E-468C-B190-E997941655EB}"/>
              </a:ext>
            </a:extLst>
          </p:cNvPr>
          <p:cNvSpPr>
            <a:spLocks noGrp="1"/>
          </p:cNvSpPr>
          <p:nvPr>
            <p:ph type="title"/>
          </p:nvPr>
        </p:nvSpPr>
        <p:spPr/>
        <p:txBody>
          <a:bodyPr/>
          <a:lstStyle/>
          <a:p>
            <a:endParaRPr lang="en-US"/>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47650"/>
            <a:ext cx="12192000" cy="7161213"/>
          </a:xfrm>
        </p:spPr>
      </p:pic>
      <p:sp>
        <p:nvSpPr>
          <p:cNvPr id="5" name="Rectangle 3"/>
          <p:cNvSpPr>
            <a:spLocks noChangeArrowheads="1"/>
          </p:cNvSpPr>
          <p:nvPr/>
        </p:nvSpPr>
        <p:spPr bwMode="auto">
          <a:xfrm>
            <a:off x="578434" y="1461419"/>
            <a:ext cx="11035129" cy="2598500"/>
          </a:xfrm>
          <a:prstGeom prst="rect">
            <a:avLst/>
          </a:prstGeom>
          <a:noFill/>
          <a:ln>
            <a:noFill/>
          </a:ln>
          <a:effectLst/>
          <a:extLst>
            <a:ext uri="{909E8E84-426E-40DD-AFC4-6F175D3DCCD1}">
              <a14:hiddenFill xmlns:a14="http://schemas.microsoft.com/office/drawing/2010/main">
                <a:solidFill>
                  <a:srgbClr val="A5002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a:lnSpc>
                <a:spcPct val="150000"/>
              </a:lnSpc>
              <a:spcBef>
                <a:spcPts val="600"/>
              </a:spcBef>
              <a:spcAft>
                <a:spcPts val="600"/>
              </a:spcAft>
              <a:tabLst>
                <a:tab pos="581025" algn="l"/>
              </a:tabLst>
            </a:pPr>
            <a:r>
              <a:rPr lang="en-US" alt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effectLst/>
                <a:latin typeface="Times New Roman" panose="02020603050405020304" pitchFamily="18" charset="0"/>
                <a:ea typeface="MS Mincho" panose="02020609040205080304" pitchFamily="49" charset="-128"/>
              </a:rPr>
              <a:t>Learn by heart all the new words.</a:t>
            </a:r>
          </a:p>
          <a:p>
            <a:pPr>
              <a:lnSpc>
                <a:spcPct val="150000"/>
              </a:lnSpc>
            </a:pPr>
            <a:r>
              <a:rPr lang="en-US" alt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a:effectLst/>
                <a:latin typeface="Times New Roman" panose="02020603050405020304" pitchFamily="18" charset="0"/>
                <a:ea typeface="MS Mincho" panose="02020609040205080304" pitchFamily="49" charset="-128"/>
              </a:rPr>
              <a:t>Prepare for next lesson – culture: Extreme weather</a:t>
            </a:r>
            <a:endParaRPr lang="en-US" altLang="en-US" sz="4400" b="1" dirty="0">
              <a:latin typeface="Times New Roman" panose="02020603050405020304" pitchFamily="18" charset="0"/>
              <a:cs typeface="Times New Roman" panose="02020603050405020304" pitchFamily="18" charset="0"/>
            </a:endParaRPr>
          </a:p>
        </p:txBody>
      </p:sp>
      <p:sp>
        <p:nvSpPr>
          <p:cNvPr id="6" name="WordArt 2"/>
          <p:cNvSpPr>
            <a:spLocks noChangeArrowheads="1" noChangeShapeType="1" noTextEdit="1"/>
          </p:cNvSpPr>
          <p:nvPr/>
        </p:nvSpPr>
        <p:spPr bwMode="auto">
          <a:xfrm>
            <a:off x="3530897" y="427210"/>
            <a:ext cx="4572000" cy="962025"/>
          </a:xfrm>
          <a:prstGeom prst="rect">
            <a:avLst/>
          </a:prstGeom>
          <a:extLst>
            <a:ext uri="{AF507438-7753-43E0-B8FC-AC1667EBCBE1}">
              <a14:hiddenEffects xmlns:a14="http://schemas.microsoft.com/office/drawing/2010/main">
                <a:effectLst/>
              </a14:hiddenEffects>
            </a:ext>
          </a:extLst>
        </p:spPr>
        <p:txBody>
          <a:bodyPr wrap="none" fromWordArt="1"/>
          <a:lstStyle/>
          <a:p>
            <a:pPr algn="ctr"/>
            <a:r>
              <a:rPr lang="en-US" sz="6500" b="1" kern="10" dirty="0">
                <a:ln w="9525">
                  <a:solidFill>
                    <a:srgbClr val="0000FF"/>
                  </a:solidFill>
                  <a:round/>
                  <a:headEnd/>
                  <a:tailEnd/>
                </a:ln>
                <a:solidFill>
                  <a:srgbClr val="FFC000"/>
                </a:solidFill>
                <a:effectLst>
                  <a:outerShdw blurRad="38100" dist="38100" dir="2700000" algn="tl">
                    <a:srgbClr val="000000">
                      <a:alpha val="43137"/>
                    </a:srgbClr>
                  </a:outerShdw>
                </a:effectLst>
                <a:latin typeface="Ravie" panose="04040805050809020602" pitchFamily="82" charset="0"/>
                <a:cs typeface="Gisha" panose="020B0502040204020203" pitchFamily="34" charset="-79"/>
              </a:rPr>
              <a:t>Homework </a:t>
            </a:r>
          </a:p>
        </p:txBody>
      </p:sp>
      <p:sp>
        <p:nvSpPr>
          <p:cNvPr id="7" name="Rectangle 6">
            <a:extLst>
              <a:ext uri="{FF2B5EF4-FFF2-40B4-BE49-F238E27FC236}">
                <a16:creationId xmlns:a16="http://schemas.microsoft.com/office/drawing/2014/main" id="{FDEBF74B-0253-4F3A-8746-969287BA5A17}"/>
              </a:ext>
            </a:extLst>
          </p:cNvPr>
          <p:cNvSpPr/>
          <p:nvPr/>
        </p:nvSpPr>
        <p:spPr>
          <a:xfrm>
            <a:off x="211393" y="2012619"/>
            <a:ext cx="11769213" cy="806503"/>
          </a:xfrm>
          <a:prstGeom prst="rect">
            <a:avLst/>
          </a:prstGeom>
        </p:spPr>
        <p:txBody>
          <a:bodyPr wrap="square">
            <a:spAutoFit/>
          </a:bodyPr>
          <a:lstStyle/>
          <a:p>
            <a:pPr marL="162560" marR="0" algn="ctr">
              <a:lnSpc>
                <a:spcPct val="115000"/>
              </a:lnSpc>
              <a:spcBef>
                <a:spcPts val="0"/>
              </a:spcBef>
              <a:spcAft>
                <a:spcPts val="0"/>
              </a:spcAft>
            </a:pPr>
            <a:endParaRPr lang="en-US" sz="4400" dirty="0">
              <a:solidFill>
                <a:schemeClr val="bg1"/>
              </a:solidFill>
              <a:effectLst/>
              <a:latin typeface="VNI-Times" pitchFamily="2"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0DEC96A-A2E1-426D-A6B6-8A4A98D377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61119" y="5875077"/>
            <a:ext cx="1403864" cy="911788"/>
          </a:xfrm>
          <a:prstGeom prst="rect">
            <a:avLst/>
          </a:prstGeom>
        </p:spPr>
      </p:pic>
      <p:pic>
        <p:nvPicPr>
          <p:cNvPr id="14" name="Picture Placeholder 7">
            <a:extLst>
              <a:ext uri="{FF2B5EF4-FFF2-40B4-BE49-F238E27FC236}">
                <a16:creationId xmlns:a16="http://schemas.microsoft.com/office/drawing/2014/main" id="{92F7B8BA-9DA7-4A10-BF1D-5C3EE3D2E80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15" name="TextBox 14">
            <a:extLst>
              <a:ext uri="{FF2B5EF4-FFF2-40B4-BE49-F238E27FC236}">
                <a16:creationId xmlns:a16="http://schemas.microsoft.com/office/drawing/2014/main" id="{1DDDB006-E884-448C-BF21-6B6372CFB75A}"/>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spTree>
    <p:extLst>
      <p:ext uri="{BB962C8B-B14F-4D97-AF65-F5344CB8AC3E}">
        <p14:creationId xmlns:p14="http://schemas.microsoft.com/office/powerpoint/2010/main" val="19592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7"/>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8938"/>
          <a:stretch/>
        </p:blipFill>
        <p:spPr>
          <a:xfrm>
            <a:off x="0" y="0"/>
            <a:ext cx="12192000" cy="6857999"/>
          </a:xfrm>
          <a:ln>
            <a:noFill/>
          </a:ln>
        </p:spPr>
      </p:pic>
      <p:sp>
        <p:nvSpPr>
          <p:cNvPr id="16388" name="TextBox 9"/>
          <p:cNvSpPr txBox="1">
            <a:spLocks noChangeArrowheads="1"/>
          </p:cNvSpPr>
          <p:nvPr/>
        </p:nvSpPr>
        <p:spPr bwMode="auto">
          <a:xfrm>
            <a:off x="4475212" y="2081302"/>
            <a:ext cx="218821" cy="49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2100">
              <a:latin typeface="Arial" panose="020B0604020202020204" pitchFamily="34" charset="0"/>
            </a:endParaRPr>
          </a:p>
        </p:txBody>
      </p:sp>
      <p:pic>
        <p:nvPicPr>
          <p:cNvPr id="10"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2" t="-1638" r="-2713" b="-1690"/>
          <a:stretch/>
        </p:blipFill>
        <p:spPr>
          <a:xfrm>
            <a:off x="174252" y="6036728"/>
            <a:ext cx="500975" cy="720159"/>
          </a:xfrm>
          <a:prstGeom prst="rect">
            <a:avLst/>
          </a:prstGeom>
        </p:spPr>
      </p:pic>
      <p:sp>
        <p:nvSpPr>
          <p:cNvPr id="13" name="TextBox 12">
            <a:extLst>
              <a:ext uri="{FF2B5EF4-FFF2-40B4-BE49-F238E27FC236}">
                <a16:creationId xmlns:a16="http://schemas.microsoft.com/office/drawing/2014/main" id="{A6DF3BAF-B3CA-4C76-8BC2-5CD4C0919050}"/>
              </a:ext>
            </a:extLst>
          </p:cNvPr>
          <p:cNvSpPr txBox="1"/>
          <p:nvPr/>
        </p:nvSpPr>
        <p:spPr>
          <a:xfrm>
            <a:off x="874645" y="6449439"/>
            <a:ext cx="6682902" cy="258532"/>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1200" dirty="0">
                <a:solidFill>
                  <a:srgbClr val="009A4E"/>
                </a:solidFill>
                <a:latin typeface="Lato Black"/>
                <a:cs typeface="Lato Black"/>
              </a:rPr>
              <a:t>www.phuongnam.edu.vn</a:t>
            </a:r>
          </a:p>
        </p:txBody>
      </p:sp>
      <p:pic>
        <p:nvPicPr>
          <p:cNvPr id="15" name="Picture 14">
            <a:extLst>
              <a:ext uri="{FF2B5EF4-FFF2-40B4-BE49-F238E27FC236}">
                <a16:creationId xmlns:a16="http://schemas.microsoft.com/office/drawing/2014/main" id="{AC04C8DF-D224-4DE8-939F-A20D0E4232B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61119" y="5875077"/>
            <a:ext cx="1403864" cy="911788"/>
          </a:xfrm>
          <a:prstGeom prst="rect">
            <a:avLst/>
          </a:prstGeom>
        </p:spPr>
      </p:pic>
      <p:pic>
        <p:nvPicPr>
          <p:cNvPr id="2" name="Picture 1"/>
          <p:cNvPicPr>
            <a:picLocks noChangeAspect="1"/>
          </p:cNvPicPr>
          <p:nvPr/>
        </p:nvPicPr>
        <p:blipFill>
          <a:blip r:embed="rId5"/>
          <a:stretch>
            <a:fillRect/>
          </a:stretch>
        </p:blipFill>
        <p:spPr>
          <a:xfrm>
            <a:off x="1598201" y="877906"/>
            <a:ext cx="8995597" cy="2592481"/>
          </a:xfrm>
          <a:prstGeom prst="rect">
            <a:avLst/>
          </a:prstGeom>
        </p:spPr>
      </p:pic>
      <p:pic>
        <p:nvPicPr>
          <p:cNvPr id="3" name="Picture 2"/>
          <p:cNvPicPr>
            <a:picLocks noChangeAspect="1"/>
          </p:cNvPicPr>
          <p:nvPr/>
        </p:nvPicPr>
        <p:blipFill>
          <a:blip r:embed="rId6"/>
          <a:stretch>
            <a:fillRect/>
          </a:stretch>
        </p:blipFill>
        <p:spPr>
          <a:xfrm>
            <a:off x="5487750" y="3470387"/>
            <a:ext cx="5106048" cy="590625"/>
          </a:xfrm>
          <a:prstGeom prst="rect">
            <a:avLst/>
          </a:prstGeom>
        </p:spPr>
      </p:pic>
    </p:spTree>
    <p:extLst>
      <p:ext uri="{BB962C8B-B14F-4D97-AF65-F5344CB8AC3E}">
        <p14:creationId xmlns:p14="http://schemas.microsoft.com/office/powerpoint/2010/main" val="2678872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91B3057-EF3E-4363-B06E-98EC0E0E153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622" t="-1638" r="-2713" b="-1690"/>
          <a:stretch/>
        </p:blipFill>
        <p:spPr>
          <a:xfrm>
            <a:off x="310179" y="5914236"/>
            <a:ext cx="500975" cy="720159"/>
          </a:xfrm>
          <a:prstGeom prst="rect">
            <a:avLst/>
          </a:prstGeom>
        </p:spPr>
      </p:pic>
      <p:sp>
        <p:nvSpPr>
          <p:cNvPr id="13" name="TextBox 12">
            <a:extLst>
              <a:ext uri="{FF2B5EF4-FFF2-40B4-BE49-F238E27FC236}">
                <a16:creationId xmlns:a16="http://schemas.microsoft.com/office/drawing/2014/main" id="{64E2C767-BBDD-42BD-BB43-82DF7ABD5D5D}"/>
              </a:ext>
            </a:extLst>
          </p:cNvPr>
          <p:cNvSpPr txBox="1"/>
          <p:nvPr/>
        </p:nvSpPr>
        <p:spPr>
          <a:xfrm>
            <a:off x="909019" y="6422028"/>
            <a:ext cx="2217907" cy="258532"/>
          </a:xfrm>
          <a:prstGeom prst="rect">
            <a:avLst/>
          </a:prstGeom>
          <a:noFill/>
        </p:spPr>
        <p:txBody>
          <a:bodyPr wrap="square" rtlCol="0">
            <a:spAutoFit/>
          </a:bodyPr>
          <a:lstStyle/>
          <a:p>
            <a:pPr>
              <a:lnSpc>
                <a:spcPct val="90000"/>
              </a:lnSpc>
            </a:pPr>
            <a:r>
              <a:rPr lang="en-US" sz="1200" dirty="0">
                <a:solidFill>
                  <a:srgbClr val="009A4E"/>
                </a:solidFill>
                <a:latin typeface="Lato Black"/>
                <a:cs typeface="Lato Black"/>
              </a:rPr>
              <a:t>www.phuongnam.edu.vn</a:t>
            </a:r>
          </a:p>
        </p:txBody>
      </p:sp>
      <p:pic>
        <p:nvPicPr>
          <p:cNvPr id="3" name="Picture 2" descr="Graphical user interface, website&#10;&#10;Description automatically generated">
            <a:extLst>
              <a:ext uri="{FF2B5EF4-FFF2-40B4-BE49-F238E27FC236}">
                <a16:creationId xmlns:a16="http://schemas.microsoft.com/office/drawing/2014/main" id="{A1ED6F18-D69A-4248-B945-CA1C47D55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812" y="784907"/>
            <a:ext cx="6438376" cy="5129329"/>
          </a:xfrm>
          <a:prstGeom prst="rect">
            <a:avLst/>
          </a:prstGeom>
        </p:spPr>
      </p:pic>
      <p:sp>
        <p:nvSpPr>
          <p:cNvPr id="2" name="Title 1">
            <a:extLst>
              <a:ext uri="{FF2B5EF4-FFF2-40B4-BE49-F238E27FC236}">
                <a16:creationId xmlns:a16="http://schemas.microsoft.com/office/drawing/2014/main" id="{9DBAB6DB-24A0-4EF1-95E6-620E2C8715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9132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88" y="357193"/>
            <a:ext cx="12188825" cy="4495800"/>
          </a:xfrm>
          <a:prstGeom prst="rect">
            <a:avLst/>
          </a:prstGeom>
          <a:blipFill dpi="0" rotWithShape="1">
            <a:blip r:embed="rId2" cstate="email">
              <a:extLst>
                <a:ext uri="{28A0092B-C50C-407E-A947-70E740481C1C}">
                  <a14:useLocalDpi xmlns:a14="http://schemas.microsoft.com/office/drawing/2010/main" val="0"/>
                </a:ext>
              </a:extLst>
            </a:blip>
            <a:srcRect/>
            <a:stretch>
              <a:fillRect t="-1355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A4E"/>
              </a:solidFill>
            </a:endParaRPr>
          </a:p>
        </p:txBody>
      </p:sp>
      <p:sp>
        <p:nvSpPr>
          <p:cNvPr id="12" name="Title 1"/>
          <p:cNvSpPr txBox="1">
            <a:spLocks/>
          </p:cNvSpPr>
          <p:nvPr/>
        </p:nvSpPr>
        <p:spPr>
          <a:xfrm>
            <a:off x="6398431" y="1765089"/>
            <a:ext cx="8562398" cy="1469452"/>
          </a:xfrm>
          <a:prstGeom prst="rect">
            <a:avLst/>
          </a:prstGeom>
        </p:spPr>
        <p:txBody>
          <a:bodyPr vert="horz" lIns="121879" tIns="60939" rIns="121879" bIns="60939"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7" dirty="0">
                <a:solidFill>
                  <a:srgbClr val="009A4E"/>
                </a:solidFill>
                <a:latin typeface="Lato Black"/>
              </a:rPr>
              <a:t>Thank you!</a:t>
            </a:r>
          </a:p>
        </p:txBody>
      </p:sp>
      <p:pic>
        <p:nvPicPr>
          <p:cNvPr id="33" name="Picture Placeholder 7">
            <a:extLst>
              <a:ext uri="{FF2B5EF4-FFF2-40B4-BE49-F238E27FC236}">
                <a16:creationId xmlns:a16="http://schemas.microsoft.com/office/drawing/2014/main" id="{F5F87A72-CC55-4768-935B-B0D9A01ABFF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2" t="-1638" r="-2713" b="-1690"/>
          <a:stretch/>
        </p:blipFill>
        <p:spPr>
          <a:xfrm>
            <a:off x="3998571" y="5225244"/>
            <a:ext cx="730096" cy="1049523"/>
          </a:xfrm>
          <a:prstGeom prst="rect">
            <a:avLst/>
          </a:prstGeom>
        </p:spPr>
      </p:pic>
      <p:sp>
        <p:nvSpPr>
          <p:cNvPr id="34" name="TextBox 33">
            <a:extLst>
              <a:ext uri="{FF2B5EF4-FFF2-40B4-BE49-F238E27FC236}">
                <a16:creationId xmlns:a16="http://schemas.microsoft.com/office/drawing/2014/main" id="{3A9E7741-6453-40CC-BD1D-0E222AA0AF39}"/>
              </a:ext>
            </a:extLst>
          </p:cNvPr>
          <p:cNvSpPr txBox="1"/>
          <p:nvPr/>
        </p:nvSpPr>
        <p:spPr>
          <a:xfrm>
            <a:off x="4909006" y="5750005"/>
            <a:ext cx="6104106" cy="276999"/>
          </a:xfrm>
          <a:prstGeom prst="rect">
            <a:avLst/>
          </a:prstGeom>
          <a:noFill/>
        </p:spPr>
        <p:txBody>
          <a:bodyPr wrap="square">
            <a:spAutoFit/>
          </a:bodyPr>
          <a:lstStyle/>
          <a:p>
            <a:r>
              <a:rPr lang="en-US" sz="1200" b="1" dirty="0">
                <a:solidFill>
                  <a:srgbClr val="009A4E"/>
                </a:solidFill>
                <a:latin typeface="+mj-lt"/>
              </a:rPr>
              <a:t>CTCP ĐẦU TƯ VÀ PHÁT TRIỂN GIÁO DỤC PHƯƠNG NAM</a:t>
            </a:r>
          </a:p>
        </p:txBody>
      </p:sp>
      <p:pic>
        <p:nvPicPr>
          <p:cNvPr id="7" name="Picture 6">
            <a:extLst>
              <a:ext uri="{FF2B5EF4-FFF2-40B4-BE49-F238E27FC236}">
                <a16:creationId xmlns:a16="http://schemas.microsoft.com/office/drawing/2014/main" id="{9FE5277A-5D4A-4518-9707-3B7F77FF6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559" y="5309325"/>
            <a:ext cx="11811000" cy="1343025"/>
          </a:xfrm>
          <a:prstGeom prst="rect">
            <a:avLst/>
          </a:prstGeom>
        </p:spPr>
      </p:pic>
      <p:sp>
        <p:nvSpPr>
          <p:cNvPr id="2" name="Title 1">
            <a:extLst>
              <a:ext uri="{FF2B5EF4-FFF2-40B4-BE49-F238E27FC236}">
                <a16:creationId xmlns:a16="http://schemas.microsoft.com/office/drawing/2014/main" id="{099D9426-43D7-4BE2-89D7-20E80F57069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8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rrow: Pentagon 3">
            <a:extLst>
              <a:ext uri="{FF2B5EF4-FFF2-40B4-BE49-F238E27FC236}">
                <a16:creationId xmlns:a16="http://schemas.microsoft.com/office/drawing/2014/main" id="{560EC6C6-B261-D80A-24B1-27D33321E172}"/>
              </a:ext>
            </a:extLst>
          </p:cNvPr>
          <p:cNvSpPr/>
          <p:nvPr/>
        </p:nvSpPr>
        <p:spPr>
          <a:xfrm>
            <a:off x="1" y="2497976"/>
            <a:ext cx="6807200" cy="2095795"/>
          </a:xfrm>
          <a:prstGeom prst="homePlat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p:cNvSpPr/>
          <p:nvPr/>
        </p:nvSpPr>
        <p:spPr>
          <a:xfrm>
            <a:off x="158490" y="2497976"/>
            <a:ext cx="5330178" cy="931024"/>
          </a:xfrm>
          <a:prstGeom prst="rect">
            <a:avLst/>
          </a:prstGeom>
          <a:noFill/>
        </p:spPr>
        <p:txBody>
          <a:bodyPr wrap="none" lIns="45720" tIns="22860" rIns="45720" bIns="22860">
            <a:spAutoFit/>
          </a:bodyPr>
          <a:lstStyle/>
          <a:p>
            <a:pPr algn="ctr"/>
            <a:r>
              <a:rPr lang="en-US" sz="5750" b="1" dirty="0">
                <a:ln w="6600">
                  <a:solidFill>
                    <a:schemeClr val="accent1">
                      <a:lumMod val="50000"/>
                    </a:schemeClr>
                  </a:solidFill>
                  <a:prstDash val="solid"/>
                </a:ln>
                <a:solidFill>
                  <a:srgbClr val="FFFFFF"/>
                </a:solidFill>
                <a:effectLst>
                  <a:outerShdw dist="38100" dir="2700000" algn="tl" rotWithShape="0">
                    <a:schemeClr val="accent2"/>
                  </a:outerShdw>
                </a:effectLst>
              </a:rPr>
              <a:t>GUESSING GAME</a:t>
            </a:r>
          </a:p>
        </p:txBody>
      </p:sp>
      <p:pic>
        <p:nvPicPr>
          <p:cNvPr id="3" name="yt1s.com - Valorant Loading Screen  Official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7866" y="567267"/>
            <a:ext cx="304800" cy="304800"/>
          </a:xfrm>
          <a:prstGeom prst="rect">
            <a:avLst/>
          </a:prstGeom>
        </p:spPr>
      </p:pic>
      <p:sp>
        <p:nvSpPr>
          <p:cNvPr id="7" name="Rectangle 6"/>
          <p:cNvSpPr/>
          <p:nvPr/>
        </p:nvSpPr>
        <p:spPr>
          <a:xfrm>
            <a:off x="158490" y="3429000"/>
            <a:ext cx="4766626" cy="931024"/>
          </a:xfrm>
          <a:prstGeom prst="rect">
            <a:avLst/>
          </a:prstGeom>
          <a:noFill/>
        </p:spPr>
        <p:txBody>
          <a:bodyPr wrap="none" lIns="45720" tIns="22860" rIns="45720" bIns="22860">
            <a:spAutoFit/>
          </a:bodyPr>
          <a:lstStyle/>
          <a:p>
            <a:pPr algn="ctr"/>
            <a:r>
              <a:rPr lang="en-US" sz="5750" b="1" dirty="0">
                <a:ln w="6600">
                  <a:solidFill>
                    <a:schemeClr val="accent1">
                      <a:lumMod val="50000"/>
                    </a:schemeClr>
                  </a:solidFill>
                  <a:prstDash val="solid"/>
                </a:ln>
                <a:solidFill>
                  <a:srgbClr val="FFFFFF"/>
                </a:solidFill>
                <a:effectLst>
                  <a:outerShdw dist="38100" dir="2700000" algn="tl" rotWithShape="0">
                    <a:schemeClr val="accent2"/>
                  </a:outerShdw>
                </a:effectLst>
              </a:rPr>
              <a:t>GLOBAL ISSUES</a:t>
            </a:r>
          </a:p>
        </p:txBody>
      </p:sp>
    </p:spTree>
    <p:extLst>
      <p:ext uri="{BB962C8B-B14F-4D97-AF65-F5344CB8AC3E}">
        <p14:creationId xmlns:p14="http://schemas.microsoft.com/office/powerpoint/2010/main" val="20481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0-#ppt_w/2"/>
                                          </p:val>
                                        </p:tav>
                                        <p:tav tm="100000">
                                          <p:val>
                                            <p:strVal val="#ppt_x"/>
                                          </p:val>
                                        </p:tav>
                                      </p:tavLst>
                                    </p:anim>
                                    <p:anim calcmode="lin" valueType="num">
                                      <p:cBhvr additive="base">
                                        <p:cTn id="16" dur="2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0-#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4" grpId="0" animBg="1"/>
      <p:bldP spid="2" grpId="1"/>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a:off x="3911813" y="171843"/>
            <a:ext cx="4368375" cy="931024"/>
          </a:xfrm>
          <a:prstGeom prst="rect">
            <a:avLst/>
          </a:prstGeom>
          <a:noFill/>
        </p:spPr>
        <p:txBody>
          <a:bodyPr wrap="none" lIns="45720" tIns="22860" rIns="45720" bIns="22860">
            <a:spAutoFit/>
          </a:bodyPr>
          <a:lstStyle/>
          <a:p>
            <a:pPr algn="ctr"/>
            <a:r>
              <a:rPr lang="en-US" sz="5750" b="1" dirty="0">
                <a:ln w="6600">
                  <a:solidFill>
                    <a:schemeClr val="accent1">
                      <a:lumMod val="50000"/>
                    </a:schemeClr>
                  </a:solidFill>
                  <a:prstDash val="solid"/>
                </a:ln>
                <a:solidFill>
                  <a:srgbClr val="FFFFFF"/>
                </a:solidFill>
                <a:effectLst>
                  <a:outerShdw dist="38100" dir="2700000" algn="tl" rotWithShape="0">
                    <a:schemeClr val="accent2"/>
                  </a:outerShdw>
                </a:effectLst>
              </a:rPr>
              <a:t>HOW TO PLAY</a:t>
            </a:r>
          </a:p>
        </p:txBody>
      </p:sp>
      <p:sp>
        <p:nvSpPr>
          <p:cNvPr id="13" name="Google Shape;247;p3"/>
          <p:cNvSpPr/>
          <p:nvPr/>
        </p:nvSpPr>
        <p:spPr>
          <a:xfrm>
            <a:off x="874645" y="1045292"/>
            <a:ext cx="10442710" cy="5526958"/>
          </a:xfrm>
          <a:prstGeom prst="roundRect">
            <a:avLst>
              <a:gd name="adj" fmla="val 2773"/>
            </a:avLst>
          </a:prstGeom>
          <a:solidFill>
            <a:srgbClr val="7030A0"/>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 name="TextBox 13"/>
          <p:cNvSpPr txBox="1"/>
          <p:nvPr/>
        </p:nvSpPr>
        <p:spPr>
          <a:xfrm>
            <a:off x="1101434" y="1274709"/>
            <a:ext cx="9989133" cy="1107996"/>
          </a:xfrm>
          <a:prstGeom prst="rect">
            <a:avLst/>
          </a:prstGeom>
          <a:noFill/>
        </p:spPr>
        <p:txBody>
          <a:bodyPr wrap="square" rtlCol="0">
            <a:spAutoFit/>
          </a:bodyPr>
          <a:lstStyle/>
          <a:p>
            <a:r>
              <a:rPr lang="en-US" sz="3300" b="1" spc="25" dirty="0">
                <a:ln w="9525" cmpd="sng">
                  <a:solidFill>
                    <a:schemeClr val="accent1"/>
                  </a:solidFill>
                  <a:prstDash val="solid"/>
                </a:ln>
                <a:solidFill>
                  <a:srgbClr val="70AD47">
                    <a:tint val="1000"/>
                  </a:srgbClr>
                </a:solidFill>
                <a:effectLst>
                  <a:glow rad="38100">
                    <a:schemeClr val="accent1">
                      <a:alpha val="40000"/>
                    </a:schemeClr>
                  </a:glow>
                </a:effectLst>
              </a:rPr>
              <a:t>1. There is an opinion “Most people do not take global warming serious enough.” </a:t>
            </a:r>
          </a:p>
        </p:txBody>
      </p:sp>
      <p:sp>
        <p:nvSpPr>
          <p:cNvPr id="15" name="TextBox 14"/>
          <p:cNvSpPr txBox="1"/>
          <p:nvPr/>
        </p:nvSpPr>
        <p:spPr>
          <a:xfrm>
            <a:off x="1101433" y="2686680"/>
            <a:ext cx="9989133" cy="1615827"/>
          </a:xfrm>
          <a:prstGeom prst="rect">
            <a:avLst/>
          </a:prstGeom>
          <a:noFill/>
        </p:spPr>
        <p:txBody>
          <a:bodyPr wrap="square" rtlCol="0">
            <a:spAutoFit/>
          </a:bodyPr>
          <a:lstStyle/>
          <a:p>
            <a:r>
              <a:rPr lang="en-US" sz="3300" b="1" spc="25" dirty="0">
                <a:ln w="9525" cmpd="sng">
                  <a:solidFill>
                    <a:schemeClr val="accent1"/>
                  </a:solidFill>
                  <a:prstDash val="solid"/>
                </a:ln>
                <a:solidFill>
                  <a:srgbClr val="70AD47">
                    <a:tint val="1000"/>
                  </a:srgbClr>
                </a:solidFill>
                <a:effectLst>
                  <a:glow rad="38100">
                    <a:schemeClr val="accent1">
                      <a:alpha val="40000"/>
                    </a:schemeClr>
                  </a:glow>
                </a:effectLst>
              </a:rPr>
              <a:t>2. There are 4 sentences in each question. You will work in pairs and choose which one agrees or disagrees with the opinion based on the requirement. </a:t>
            </a:r>
          </a:p>
        </p:txBody>
      </p:sp>
      <p:sp>
        <p:nvSpPr>
          <p:cNvPr id="17" name="TextBox 16"/>
          <p:cNvSpPr txBox="1"/>
          <p:nvPr/>
        </p:nvSpPr>
        <p:spPr>
          <a:xfrm>
            <a:off x="1101433" y="4488615"/>
            <a:ext cx="9989133" cy="1107996"/>
          </a:xfrm>
          <a:prstGeom prst="rect">
            <a:avLst/>
          </a:prstGeom>
          <a:noFill/>
        </p:spPr>
        <p:txBody>
          <a:bodyPr wrap="square" rtlCol="0">
            <a:spAutoFit/>
          </a:bodyPr>
          <a:lstStyle/>
          <a:p>
            <a:r>
              <a:rPr lang="en-US" sz="3300" b="1" spc="25" dirty="0">
                <a:ln w="9525" cmpd="sng">
                  <a:solidFill>
                    <a:schemeClr val="accent1"/>
                  </a:solidFill>
                  <a:prstDash val="solid"/>
                </a:ln>
                <a:solidFill>
                  <a:srgbClr val="70AD47">
                    <a:tint val="1000"/>
                  </a:srgbClr>
                </a:solidFill>
                <a:effectLst>
                  <a:glow rad="38100">
                    <a:schemeClr val="accent1">
                      <a:alpha val="40000"/>
                    </a:schemeClr>
                  </a:glow>
                </a:effectLst>
              </a:rPr>
              <a:t>3. Read the sentences carefully and choose the correct answers.</a:t>
            </a:r>
          </a:p>
        </p:txBody>
      </p:sp>
    </p:spTree>
    <p:extLst>
      <p:ext uri="{BB962C8B-B14F-4D97-AF65-F5344CB8AC3E}">
        <p14:creationId xmlns:p14="http://schemas.microsoft.com/office/powerpoint/2010/main" val="168991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87" y="-1"/>
            <a:ext cx="12189126" cy="6922588"/>
            <a:chOff x="-2" y="-1"/>
            <a:chExt cx="24378251" cy="13845176"/>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8875011" cy="55541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554132"/>
              <a:ext cx="8875011" cy="55541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09" y="5554132"/>
              <a:ext cx="8875011" cy="555413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09" y="0"/>
              <a:ext cx="8875011" cy="5554133"/>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25316"/>
            <a:stretch/>
          </p:blipFill>
          <p:spPr>
            <a:xfrm>
              <a:off x="17750020" y="0"/>
              <a:ext cx="6628229" cy="555413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25316"/>
            <a:stretch/>
          </p:blipFill>
          <p:spPr>
            <a:xfrm>
              <a:off x="17750019" y="5554132"/>
              <a:ext cx="6628229" cy="555413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0" y="11068108"/>
              <a:ext cx="8875011" cy="2777067"/>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8875008" y="11068107"/>
              <a:ext cx="8875011" cy="2777067"/>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25349" b="50000"/>
            <a:stretch/>
          </p:blipFill>
          <p:spPr>
            <a:xfrm>
              <a:off x="17750016" y="11068107"/>
              <a:ext cx="6625275" cy="2777067"/>
            </a:xfrm>
            <a:prstGeom prst="rect">
              <a:avLst/>
            </a:prstGeom>
          </p:spPr>
        </p:pic>
      </p:grpSp>
      <p:sp>
        <p:nvSpPr>
          <p:cNvPr id="2" name="Google Shape;247;p3"/>
          <p:cNvSpPr/>
          <p:nvPr/>
        </p:nvSpPr>
        <p:spPr>
          <a:xfrm>
            <a:off x="874645" y="887054"/>
            <a:ext cx="10442710" cy="4023689"/>
          </a:xfrm>
          <a:prstGeom prst="roundRect">
            <a:avLst>
              <a:gd name="adj" fmla="val 2773"/>
            </a:avLst>
          </a:prstGeom>
          <a:solidFill>
            <a:srgbClr val="7030A0"/>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 name="Google Shape;247;p3"/>
          <p:cNvSpPr/>
          <p:nvPr/>
        </p:nvSpPr>
        <p:spPr>
          <a:xfrm>
            <a:off x="341127"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 name="Google Shape;247;p3"/>
          <p:cNvSpPr/>
          <p:nvPr/>
        </p:nvSpPr>
        <p:spPr>
          <a:xfrm>
            <a:off x="340538"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 name="Google Shape;247;p3"/>
          <p:cNvSpPr/>
          <p:nvPr/>
        </p:nvSpPr>
        <p:spPr>
          <a:xfrm>
            <a:off x="6629269"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 name="Google Shape;247;p3"/>
          <p:cNvSpPr/>
          <p:nvPr/>
        </p:nvSpPr>
        <p:spPr>
          <a:xfrm>
            <a:off x="6628680"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9" name="TextBox 18"/>
          <p:cNvSpPr txBox="1"/>
          <p:nvPr/>
        </p:nvSpPr>
        <p:spPr>
          <a:xfrm>
            <a:off x="340538" y="4995413"/>
            <a:ext cx="5308847"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A. People can find another planet to live.</a:t>
            </a:r>
          </a:p>
        </p:txBody>
      </p:sp>
      <p:sp>
        <p:nvSpPr>
          <p:cNvPr id="20" name="TextBox 19"/>
          <p:cNvSpPr txBox="1"/>
          <p:nvPr/>
        </p:nvSpPr>
        <p:spPr>
          <a:xfrm>
            <a:off x="318782" y="5903893"/>
            <a:ext cx="5938801"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D. The temperature of the Earth is normal to go up and down</a:t>
            </a:r>
          </a:p>
        </p:txBody>
      </p:sp>
      <p:sp>
        <p:nvSpPr>
          <p:cNvPr id="21" name="TextBox 20"/>
          <p:cNvSpPr txBox="1"/>
          <p:nvPr/>
        </p:nvSpPr>
        <p:spPr>
          <a:xfrm>
            <a:off x="6606083" y="4967175"/>
            <a:ext cx="5208523"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B. It’s maybe hard to change to a green lifestyle. </a:t>
            </a:r>
          </a:p>
        </p:txBody>
      </p:sp>
      <p:sp>
        <p:nvSpPr>
          <p:cNvPr id="22" name="TextBox 21"/>
          <p:cNvSpPr txBox="1"/>
          <p:nvPr/>
        </p:nvSpPr>
        <p:spPr>
          <a:xfrm>
            <a:off x="6622132" y="6072633"/>
            <a:ext cx="5227903" cy="523220"/>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D. People consume too much</a:t>
            </a:r>
          </a:p>
        </p:txBody>
      </p:sp>
      <p:pic>
        <p:nvPicPr>
          <p:cNvPr id="24" name="yt1s.com - Correct Sound Effects All Sounds">
            <a:hlinkClick r:id="" action="ppaction://media"/>
          </p:cNvPr>
          <p:cNvPicPr>
            <a:picLocks noChangeAspect="1"/>
          </p:cNvPicPr>
          <p:nvPr>
            <a:audioFile r:link="rId1"/>
            <p:extLst>
              <p:ext uri="{DAA4B4D4-6D71-4841-9C94-3DE7FCFB9230}">
                <p14:media xmlns:p14="http://schemas.microsoft.com/office/powerpoint/2010/main" r:embed="rId2">
                  <p14:trim st="18903" end="43135.875"/>
                </p14:media>
              </p:ext>
            </p:extLst>
          </p:nvPr>
        </p:nvPicPr>
        <p:blipFill>
          <a:blip r:embed="rId8"/>
          <a:stretch>
            <a:fillRect/>
          </a:stretch>
        </p:blipFill>
        <p:spPr>
          <a:xfrm>
            <a:off x="285716" y="134489"/>
            <a:ext cx="304800" cy="304800"/>
          </a:xfrm>
          <a:prstGeom prst="rect">
            <a:avLst/>
          </a:prstGeom>
        </p:spPr>
      </p:pic>
      <p:pic>
        <p:nvPicPr>
          <p:cNvPr id="26"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pic>
        <p:nvPicPr>
          <p:cNvPr id="27"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pic>
        <p:nvPicPr>
          <p:cNvPr id="28"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sp>
        <p:nvSpPr>
          <p:cNvPr id="30" name="TextBox 29"/>
          <p:cNvSpPr txBox="1"/>
          <p:nvPr/>
        </p:nvSpPr>
        <p:spPr>
          <a:xfrm>
            <a:off x="914189" y="297030"/>
            <a:ext cx="12640235" cy="600164"/>
          </a:xfrm>
          <a:prstGeom prst="rect">
            <a:avLst/>
          </a:prstGeom>
          <a:noFill/>
        </p:spPr>
        <p:txBody>
          <a:bodyPr wrap="square" rtlCol="0">
            <a:spAutoFit/>
          </a:bodyPr>
          <a:lstStyle/>
          <a:p>
            <a:r>
              <a:rPr lang="en-US" sz="3300" b="1" dirty="0">
                <a:ln w="6600">
                  <a:solidFill>
                    <a:schemeClr val="accent1">
                      <a:lumMod val="50000"/>
                    </a:schemeClr>
                  </a:solidFill>
                  <a:prstDash val="solid"/>
                </a:ln>
                <a:solidFill>
                  <a:srgbClr val="FFFFFF"/>
                </a:solidFill>
                <a:effectLst>
                  <a:outerShdw dist="38100" dir="2700000" algn="tl" rotWithShape="0">
                    <a:schemeClr val="accent2"/>
                  </a:outerShdw>
                </a:effectLst>
                <a:latin typeface="Lato" panose="020F0502020204030203" pitchFamily="34" charset="0"/>
                <a:cs typeface="Lato" panose="020F0502020204030203" pitchFamily="34" charset="0"/>
              </a:rPr>
              <a:t>Choose the correct answer that shows the AGREEMENT:</a:t>
            </a:r>
          </a:p>
        </p:txBody>
      </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b="16930"/>
          <a:stretch/>
        </p:blipFill>
        <p:spPr>
          <a:xfrm>
            <a:off x="1008668" y="1356365"/>
            <a:ext cx="5347211" cy="3464713"/>
          </a:xfrm>
          <a:prstGeom prst="rect">
            <a:avLst/>
          </a:prstGeom>
          <a:ln>
            <a:noFill/>
          </a:ln>
          <a:effectLst>
            <a:softEdge rad="112500"/>
          </a:effectLst>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6089" y="1403301"/>
            <a:ext cx="4983276" cy="3414853"/>
          </a:xfrm>
          <a:prstGeom prst="rect">
            <a:avLst/>
          </a:prstGeom>
          <a:ln>
            <a:noFill/>
          </a:ln>
          <a:effectLst>
            <a:softEdge rad="112500"/>
          </a:effectLst>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1534" y="1667933"/>
            <a:ext cx="3886200" cy="3886200"/>
          </a:xfrm>
          <a:prstGeom prst="rect">
            <a:avLst/>
          </a:prstGeom>
        </p:spPr>
      </p:pic>
      <p:sp>
        <p:nvSpPr>
          <p:cNvPr id="3" name="Rectangle: Rounded Corners 2">
            <a:extLst>
              <a:ext uri="{FF2B5EF4-FFF2-40B4-BE49-F238E27FC236}">
                <a16:creationId xmlns:a16="http://schemas.microsoft.com/office/drawing/2014/main" id="{B0DFF953-0874-E4D9-8DD5-26E98151309C}"/>
              </a:ext>
            </a:extLst>
          </p:cNvPr>
          <p:cNvSpPr/>
          <p:nvPr/>
        </p:nvSpPr>
        <p:spPr>
          <a:xfrm>
            <a:off x="986514" y="996919"/>
            <a:ext cx="10102850" cy="4815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‘Most people do not take global warming seriously enough.’</a:t>
            </a:r>
          </a:p>
        </p:txBody>
      </p:sp>
    </p:spTree>
    <p:extLst>
      <p:ext uri="{BB962C8B-B14F-4D97-AF65-F5344CB8AC3E}">
        <p14:creationId xmlns:p14="http://schemas.microsoft.com/office/powerpoint/2010/main" val="139242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4"/>
                </p:tgtEl>
              </p:cMediaNode>
            </p:audio>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211" fill="hold"/>
                                        <p:tgtEl>
                                          <p:spTgt spid="26"/>
                                        </p:tgtEl>
                                      </p:cBhvr>
                                    </p:cmd>
                                  </p:childTnLst>
                                </p:cTn>
                              </p:par>
                            </p:childTnLst>
                          </p:cTn>
                        </p:par>
                      </p:childTnLst>
                    </p:cTn>
                  </p:par>
                </p:childTnLst>
              </p:cTn>
              <p:nextCondLst>
                <p:cond evt="onClick" delay="0">
                  <p:tgtEl>
                    <p:spTgt spid="19"/>
                  </p:tgtEl>
                </p:cond>
              </p:nextCondLst>
            </p:seq>
            <p:audio>
              <p:cMediaNode vol="80000" showWhenStopped="0">
                <p:cTn id="32" fill="hold" display="0">
                  <p:stCondLst>
                    <p:cond delay="indefinite"/>
                  </p:stCondLst>
                  <p:endCondLst>
                    <p:cond evt="onStopAudio" delay="0">
                      <p:tgtEl>
                        <p:sldTgt/>
                      </p:tgtEl>
                    </p:cond>
                  </p:endCondLst>
                </p:cTn>
                <p:tgtEl>
                  <p:spTgt spid="26"/>
                </p:tgtEl>
              </p:cMediaNode>
            </p:audio>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1211" fill="hold"/>
                                        <p:tgtEl>
                                          <p:spTgt spid="27"/>
                                        </p:tgtEl>
                                      </p:cBhvr>
                                    </p:cmd>
                                  </p:childTnLst>
                                </p:cTn>
                              </p:par>
                            </p:childTnLst>
                          </p:cTn>
                        </p:par>
                      </p:childTnLst>
                    </p:cTn>
                  </p:par>
                </p:childTnLst>
              </p:cTn>
              <p:nextCondLst>
                <p:cond evt="onClick" delay="0">
                  <p:tgtEl>
                    <p:spTgt spid="21"/>
                  </p:tgtEl>
                </p:cond>
              </p:nextCondLst>
            </p:seq>
            <p:audio>
              <p:cMediaNode vol="80000" showWhenStopped="0">
                <p:cTn id="44" fill="hold" display="0">
                  <p:stCondLst>
                    <p:cond delay="indefinite"/>
                  </p:stCondLst>
                  <p:endCondLst>
                    <p:cond evt="onStopAudio" delay="0">
                      <p:tgtEl>
                        <p:sldTgt/>
                      </p:tgtEl>
                    </p:cond>
                  </p:endCondLst>
                </p:cTn>
                <p:tgtEl>
                  <p:spTgt spid="27"/>
                </p:tgtEl>
              </p:cMediaNode>
            </p:audio>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1211" fill="hold"/>
                                        <p:tgtEl>
                                          <p:spTgt spid="28"/>
                                        </p:tgtEl>
                                      </p:cBhvr>
                                    </p:cmd>
                                  </p:childTnLst>
                                </p:cTn>
                              </p:par>
                            </p:childTnLst>
                          </p:cTn>
                        </p:par>
                      </p:childTnLst>
                    </p:cTn>
                  </p:par>
                </p:childTnLst>
              </p:cTn>
              <p:nextCondLst>
                <p:cond evt="onClick" delay="0">
                  <p:tgtEl>
                    <p:spTgt spid="20"/>
                  </p:tgtEl>
                </p:cond>
              </p:nextCondLst>
            </p:seq>
            <p:audio>
              <p:cMediaNode vol="80000" showWhenStopped="0">
                <p:cTn id="56" fill="hold" display="0">
                  <p:stCondLst>
                    <p:cond delay="indefinite"/>
                  </p:stCondLst>
                  <p:endCondLst>
                    <p:cond evt="onStopAudio" delay="0">
                      <p:tgtEl>
                        <p:sldTgt/>
                      </p:tgtEl>
                    </p:cond>
                  </p:endCondLst>
                </p:cTn>
                <p:tgtEl>
                  <p:spTgt spid="28"/>
                </p:tgtEl>
              </p:cMediaNode>
            </p:audio>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99" fill="hold"/>
                                        <p:tgtEl>
                                          <p:spTgt spid="24"/>
                                        </p:tgtEl>
                                      </p:cBhvr>
                                    </p:cmd>
                                  </p:childTnLst>
                                </p:cTn>
                              </p:par>
                              <p:par>
                                <p:cTn id="62" presetID="10" presetClass="exit" presetSubtype="0" fill="hold" grpId="2" nodeType="with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par>
                          <p:cTn id="80" fill="hold">
                            <p:stCondLst>
                              <p:cond delay="1099"/>
                            </p:stCondLst>
                            <p:childTnLst>
                              <p:par>
                                <p:cTn id="81" presetID="1"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2"/>
                  </p:tgtEl>
                </p:cond>
              </p:nextCondLst>
            </p:seq>
          </p:childTnLst>
        </p:cTn>
      </p:par>
    </p:tnLst>
    <p:bldLst>
      <p:bldP spid="14" grpId="0" animBg="1"/>
      <p:bldP spid="14" grpId="1" animBg="1"/>
      <p:bldP spid="15" grpId="0" animBg="1"/>
      <p:bldP spid="15" grpId="1" animBg="1"/>
      <p:bldP spid="16" grpId="0" animBg="1"/>
      <p:bldP spid="16" grpId="1" animBg="1"/>
      <p:bldP spid="19" grpId="0"/>
      <p:bldP spid="19" grpId="1"/>
      <p:bldP spid="19" grpId="2"/>
      <p:bldP spid="20" grpId="0"/>
      <p:bldP spid="20" grpId="1"/>
      <p:bldP spid="20" grpId="2"/>
      <p:bldP spid="21" grpId="0"/>
      <p:bldP spid="21" grpId="1"/>
      <p:bldP spid="21" grpId="2"/>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Google Shape;247;p3"/>
          <p:cNvSpPr/>
          <p:nvPr/>
        </p:nvSpPr>
        <p:spPr>
          <a:xfrm>
            <a:off x="874645" y="887054"/>
            <a:ext cx="10442710" cy="4023689"/>
          </a:xfrm>
          <a:prstGeom prst="roundRect">
            <a:avLst>
              <a:gd name="adj" fmla="val 2773"/>
            </a:avLst>
          </a:prstGeom>
          <a:solidFill>
            <a:srgbClr val="7030A0"/>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3" name="TextBox 2"/>
          <p:cNvSpPr txBox="1"/>
          <p:nvPr/>
        </p:nvSpPr>
        <p:spPr>
          <a:xfrm>
            <a:off x="285716" y="345188"/>
            <a:ext cx="12640235" cy="615553"/>
          </a:xfrm>
          <a:prstGeom prst="rect">
            <a:avLst/>
          </a:prstGeom>
          <a:noFill/>
        </p:spPr>
        <p:txBody>
          <a:bodyPr wrap="square" rtlCol="0">
            <a:spAutoFit/>
          </a:bodyPr>
          <a:lstStyle/>
          <a:p>
            <a:r>
              <a:rPr lang="en-US" sz="3400" b="1" dirty="0">
                <a:ln w="6600">
                  <a:solidFill>
                    <a:schemeClr val="accent1">
                      <a:lumMod val="50000"/>
                    </a:schemeClr>
                  </a:solidFill>
                  <a:prstDash val="solid"/>
                </a:ln>
                <a:solidFill>
                  <a:srgbClr val="FFFFFF"/>
                </a:solidFill>
                <a:effectLst>
                  <a:outerShdw dist="38100" dir="2700000" algn="tl" rotWithShape="0">
                    <a:schemeClr val="accent2"/>
                  </a:outerShdw>
                </a:effectLst>
                <a:latin typeface="Lato" panose="020F0502020204030203" pitchFamily="34" charset="0"/>
                <a:cs typeface="Lato" panose="020F0502020204030203" pitchFamily="34" charset="0"/>
              </a:rPr>
              <a:t>Choose the correct answer that shows the DISAGREEMENT:</a:t>
            </a:r>
          </a:p>
        </p:txBody>
      </p:sp>
      <p:sp>
        <p:nvSpPr>
          <p:cNvPr id="14" name="Google Shape;247;p3"/>
          <p:cNvSpPr/>
          <p:nvPr/>
        </p:nvSpPr>
        <p:spPr>
          <a:xfrm>
            <a:off x="341127"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 name="Google Shape;247;p3"/>
          <p:cNvSpPr/>
          <p:nvPr/>
        </p:nvSpPr>
        <p:spPr>
          <a:xfrm>
            <a:off x="340538"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 name="Google Shape;247;p3"/>
          <p:cNvSpPr/>
          <p:nvPr/>
        </p:nvSpPr>
        <p:spPr>
          <a:xfrm>
            <a:off x="6629269"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 name="Google Shape;247;p3"/>
          <p:cNvSpPr/>
          <p:nvPr/>
        </p:nvSpPr>
        <p:spPr>
          <a:xfrm>
            <a:off x="6628680"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9" name="TextBox 18"/>
          <p:cNvSpPr txBox="1"/>
          <p:nvPr/>
        </p:nvSpPr>
        <p:spPr>
          <a:xfrm>
            <a:off x="709274" y="5150910"/>
            <a:ext cx="4702358" cy="523220"/>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A. People cut down forests.</a:t>
            </a:r>
          </a:p>
        </p:txBody>
      </p:sp>
      <p:sp>
        <p:nvSpPr>
          <p:cNvPr id="20" name="TextBox 19"/>
          <p:cNvSpPr txBox="1"/>
          <p:nvPr/>
        </p:nvSpPr>
        <p:spPr>
          <a:xfrm>
            <a:off x="406565" y="6106001"/>
            <a:ext cx="5419694" cy="523220"/>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C. People using transportation</a:t>
            </a:r>
          </a:p>
        </p:txBody>
      </p:sp>
      <p:sp>
        <p:nvSpPr>
          <p:cNvPr id="21" name="TextBox 20"/>
          <p:cNvSpPr txBox="1"/>
          <p:nvPr/>
        </p:nvSpPr>
        <p:spPr>
          <a:xfrm>
            <a:off x="6712553" y="4977332"/>
            <a:ext cx="5158315" cy="1384995"/>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B. People do not cause global warming</a:t>
            </a:r>
          </a:p>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a:t>
            </a:r>
          </a:p>
        </p:txBody>
      </p:sp>
      <p:sp>
        <p:nvSpPr>
          <p:cNvPr id="22" name="TextBox 21"/>
          <p:cNvSpPr txBox="1"/>
          <p:nvPr/>
        </p:nvSpPr>
        <p:spPr>
          <a:xfrm>
            <a:off x="6711074" y="6088566"/>
            <a:ext cx="4645152" cy="523220"/>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D. People litter.</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6907" y="1739900"/>
            <a:ext cx="4856020" cy="3003379"/>
          </a:xfrm>
          <a:prstGeom prst="rect">
            <a:avLst/>
          </a:prstGeom>
          <a:ln>
            <a:noFill/>
          </a:ln>
          <a:effectLst>
            <a:softEdge rad="112500"/>
          </a:effectLst>
        </p:spPr>
      </p:pic>
      <p:pic>
        <p:nvPicPr>
          <p:cNvPr id="24" name="yt1s.com - Correct Sound Effects All Sounds">
            <a:hlinkClick r:id="" action="ppaction://media"/>
          </p:cNvPr>
          <p:cNvPicPr>
            <a:picLocks noChangeAspect="1"/>
          </p:cNvPicPr>
          <p:nvPr>
            <a:audioFile r:link="rId1"/>
            <p:extLst>
              <p:ext uri="{DAA4B4D4-6D71-4841-9C94-3DE7FCFB9230}">
                <p14:media xmlns:p14="http://schemas.microsoft.com/office/powerpoint/2010/main" r:embed="rId2">
                  <p14:trim st="18903" end="43135.875"/>
                </p14:media>
              </p:ext>
            </p:extLst>
          </p:nvPr>
        </p:nvPicPr>
        <p:blipFill>
          <a:blip r:embed="rId9"/>
          <a:stretch>
            <a:fillRect/>
          </a:stretch>
        </p:blipFill>
        <p:spPr>
          <a:xfrm>
            <a:off x="285716" y="134489"/>
            <a:ext cx="304800" cy="304800"/>
          </a:xfrm>
          <a:prstGeom prst="rect">
            <a:avLst/>
          </a:prstGeom>
        </p:spPr>
      </p:pic>
      <p:pic>
        <p:nvPicPr>
          <p:cNvPr id="23"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9"/>
          <a:stretch>
            <a:fillRect/>
          </a:stretch>
        </p:blipFill>
        <p:spPr>
          <a:xfrm>
            <a:off x="340538" y="4575087"/>
            <a:ext cx="304800" cy="304800"/>
          </a:xfrm>
          <a:prstGeom prst="rect">
            <a:avLst/>
          </a:prstGeom>
        </p:spPr>
      </p:pic>
      <p:pic>
        <p:nvPicPr>
          <p:cNvPr id="26"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9"/>
          <a:stretch>
            <a:fillRect/>
          </a:stretch>
        </p:blipFill>
        <p:spPr>
          <a:xfrm>
            <a:off x="340538" y="4575087"/>
            <a:ext cx="304800" cy="304800"/>
          </a:xfrm>
          <a:prstGeom prst="rect">
            <a:avLst/>
          </a:prstGeom>
        </p:spPr>
      </p:pic>
      <p:pic>
        <p:nvPicPr>
          <p:cNvPr id="27"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9"/>
          <a:stretch>
            <a:fillRect/>
          </a:stretch>
        </p:blipFill>
        <p:spPr>
          <a:xfrm>
            <a:off x="340538" y="4575087"/>
            <a:ext cx="304800" cy="304800"/>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1534" y="1667933"/>
            <a:ext cx="3886200" cy="38862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514" y="1739976"/>
            <a:ext cx="4995058" cy="2939973"/>
          </a:xfrm>
          <a:prstGeom prst="rect">
            <a:avLst/>
          </a:prstGeom>
          <a:ln>
            <a:noFill/>
          </a:ln>
          <a:effectLst>
            <a:softEdge rad="112500"/>
          </a:effectLst>
        </p:spPr>
      </p:pic>
      <p:sp>
        <p:nvSpPr>
          <p:cNvPr id="25" name="Rectangle: Rounded Corners 24">
            <a:extLst>
              <a:ext uri="{FF2B5EF4-FFF2-40B4-BE49-F238E27FC236}">
                <a16:creationId xmlns:a16="http://schemas.microsoft.com/office/drawing/2014/main" id="{C2A112A0-2233-757E-10CE-E556C348B7D4}"/>
              </a:ext>
            </a:extLst>
          </p:cNvPr>
          <p:cNvSpPr/>
          <p:nvPr/>
        </p:nvSpPr>
        <p:spPr>
          <a:xfrm>
            <a:off x="986514" y="996919"/>
            <a:ext cx="10102850" cy="4815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‘Most people do not take global warming seriously enough.’</a:t>
            </a:r>
          </a:p>
        </p:txBody>
      </p:sp>
    </p:spTree>
    <p:extLst>
      <p:ext uri="{BB962C8B-B14F-4D97-AF65-F5344CB8AC3E}">
        <p14:creationId xmlns:p14="http://schemas.microsoft.com/office/powerpoint/2010/main" val="225716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4"/>
                </p:tgtEl>
              </p:cMediaNode>
            </p:audio>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211" fill="hold"/>
                                        <p:tgtEl>
                                          <p:spTgt spid="23"/>
                                        </p:tgtEl>
                                      </p:cBhvr>
                                    </p:cmd>
                                  </p:childTnLst>
                                </p:cTn>
                              </p:par>
                            </p:childTnLst>
                          </p:cTn>
                        </p:par>
                      </p:childTnLst>
                    </p:cTn>
                  </p:par>
                </p:childTnLst>
              </p:cTn>
              <p:nextCondLst>
                <p:cond evt="onClick" delay="0">
                  <p:tgtEl>
                    <p:spTgt spid="19"/>
                  </p:tgtEl>
                </p:cond>
              </p:nextCondLst>
            </p:seq>
            <p:audio>
              <p:cMediaNode vol="80000" showWhenStopped="0">
                <p:cTn id="32" fill="hold" display="0">
                  <p:stCondLst>
                    <p:cond delay="indefinite"/>
                  </p:stCondLst>
                  <p:endCondLst>
                    <p:cond evt="onStopAudio" delay="0">
                      <p:tgtEl>
                        <p:sldTgt/>
                      </p:tgtEl>
                    </p:cond>
                  </p:endCondLst>
                </p:cTn>
                <p:tgtEl>
                  <p:spTgt spid="23"/>
                </p:tgtEl>
              </p:cMediaNode>
            </p:audio>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1211" fill="hold"/>
                                        <p:tgtEl>
                                          <p:spTgt spid="26"/>
                                        </p:tgtEl>
                                      </p:cBhvr>
                                    </p:cmd>
                                  </p:childTnLst>
                                </p:cTn>
                              </p:par>
                            </p:childTnLst>
                          </p:cTn>
                        </p:par>
                      </p:childTnLst>
                    </p:cTn>
                  </p:par>
                </p:childTnLst>
              </p:cTn>
              <p:nextCondLst>
                <p:cond evt="onClick" delay="0">
                  <p:tgtEl>
                    <p:spTgt spid="20"/>
                  </p:tgtEl>
                </p:cond>
              </p:nextCondLst>
            </p:seq>
            <p:audio>
              <p:cMediaNode vol="80000" showWhenStopped="0">
                <p:cTn id="44" fill="hold" display="0">
                  <p:stCondLst>
                    <p:cond delay="indefinite"/>
                  </p:stCondLst>
                  <p:endCondLst>
                    <p:cond evt="onStopAudio" delay="0">
                      <p:tgtEl>
                        <p:sldTgt/>
                      </p:tgtEl>
                    </p:cond>
                  </p:endCondLst>
                </p:cTn>
                <p:tgtEl>
                  <p:spTgt spid="26"/>
                </p:tgtEl>
              </p:cMediaNode>
            </p:audio>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1211" fill="hold"/>
                                        <p:tgtEl>
                                          <p:spTgt spid="27"/>
                                        </p:tgtEl>
                                      </p:cBhvr>
                                    </p:cmd>
                                  </p:childTnLst>
                                </p:cTn>
                              </p:par>
                            </p:childTnLst>
                          </p:cTn>
                        </p:par>
                      </p:childTnLst>
                    </p:cTn>
                  </p:par>
                </p:childTnLst>
              </p:cTn>
              <p:nextCondLst>
                <p:cond evt="onClick" delay="0">
                  <p:tgtEl>
                    <p:spTgt spid="22"/>
                  </p:tgtEl>
                </p:cond>
              </p:nextCondLst>
            </p:seq>
            <p:audio>
              <p:cMediaNode vol="80000" showWhenStopped="0">
                <p:cTn id="56" fill="hold" display="0">
                  <p:stCondLst>
                    <p:cond delay="indefinite"/>
                  </p:stCondLst>
                  <p:endCondLst>
                    <p:cond evt="onStopAudio" delay="0">
                      <p:tgtEl>
                        <p:sldTgt/>
                      </p:tgtEl>
                    </p:cond>
                  </p:endCondLst>
                </p:cTn>
                <p:tgtEl>
                  <p:spTgt spid="27"/>
                </p:tgtEl>
              </p:cMediaNode>
            </p:audio>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99" fill="hold"/>
                                        <p:tgtEl>
                                          <p:spTgt spid="24"/>
                                        </p:tgtEl>
                                      </p:cBhvr>
                                    </p:cmd>
                                  </p:childTnLst>
                                </p:cTn>
                              </p:par>
                              <p:par>
                                <p:cTn id="62" presetID="10" presetClass="exit" presetSubtype="0" fill="hold" grpId="2" nodeType="with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par>
                          <p:cTn id="80" fill="hold">
                            <p:stCondLst>
                              <p:cond delay="1099"/>
                            </p:stCondLst>
                            <p:childTnLst>
                              <p:par>
                                <p:cTn id="81" presetID="1"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1"/>
                  </p:tgtEl>
                </p:cond>
              </p:nextCondLst>
            </p:seq>
          </p:childTnLst>
        </p:cTn>
      </p:par>
    </p:tnLst>
    <p:bldLst>
      <p:bldP spid="14" grpId="0" animBg="1"/>
      <p:bldP spid="14" grpId="1" animBg="1"/>
      <p:bldP spid="15" grpId="0" animBg="1"/>
      <p:bldP spid="15" grpId="1" animBg="1"/>
      <p:bldP spid="17" grpId="0" animBg="1"/>
      <p:bldP spid="17" grpId="1" animBg="1"/>
      <p:bldP spid="19" grpId="0"/>
      <p:bldP spid="19" grpId="1"/>
      <p:bldP spid="19" grpId="2"/>
      <p:bldP spid="20" grpId="0"/>
      <p:bldP spid="20" grpId="1"/>
      <p:bldP spid="20" grpId="2"/>
      <p:bldP spid="21" grpId="0"/>
      <p:bldP spid="22" grpId="0"/>
      <p:bldP spid="22" grpId="1"/>
      <p:bldP spid="2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87" y="-1"/>
            <a:ext cx="12189126" cy="6922588"/>
            <a:chOff x="-2" y="-1"/>
            <a:chExt cx="24378251" cy="13845176"/>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8875011" cy="55541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554132"/>
              <a:ext cx="8875011" cy="55541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09" y="5554132"/>
              <a:ext cx="8875011" cy="555413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09" y="0"/>
              <a:ext cx="8875011" cy="5554133"/>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25316"/>
            <a:stretch/>
          </p:blipFill>
          <p:spPr>
            <a:xfrm>
              <a:off x="17750020" y="0"/>
              <a:ext cx="6628229" cy="555413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25316"/>
            <a:stretch/>
          </p:blipFill>
          <p:spPr>
            <a:xfrm>
              <a:off x="17750019" y="5554132"/>
              <a:ext cx="6628229" cy="555413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0" y="11068108"/>
              <a:ext cx="8875011" cy="2777067"/>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8875008" y="11068107"/>
              <a:ext cx="8875011" cy="2777067"/>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25349" b="50000"/>
            <a:stretch/>
          </p:blipFill>
          <p:spPr>
            <a:xfrm>
              <a:off x="17750016" y="11068107"/>
              <a:ext cx="6625275" cy="2777067"/>
            </a:xfrm>
            <a:prstGeom prst="rect">
              <a:avLst/>
            </a:prstGeom>
          </p:spPr>
        </p:pic>
      </p:grpSp>
      <p:sp>
        <p:nvSpPr>
          <p:cNvPr id="2" name="Google Shape;247;p3"/>
          <p:cNvSpPr/>
          <p:nvPr/>
        </p:nvSpPr>
        <p:spPr>
          <a:xfrm>
            <a:off x="874645" y="887054"/>
            <a:ext cx="10442710" cy="4023689"/>
          </a:xfrm>
          <a:prstGeom prst="roundRect">
            <a:avLst>
              <a:gd name="adj" fmla="val 2773"/>
            </a:avLst>
          </a:prstGeom>
          <a:solidFill>
            <a:srgbClr val="7030A0"/>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 name="Google Shape;247;p3"/>
          <p:cNvSpPr/>
          <p:nvPr/>
        </p:nvSpPr>
        <p:spPr>
          <a:xfrm>
            <a:off x="341127"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 name="Google Shape;247;p3"/>
          <p:cNvSpPr/>
          <p:nvPr/>
        </p:nvSpPr>
        <p:spPr>
          <a:xfrm>
            <a:off x="340538"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 name="Google Shape;247;p3"/>
          <p:cNvSpPr/>
          <p:nvPr/>
        </p:nvSpPr>
        <p:spPr>
          <a:xfrm>
            <a:off x="6629269"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 name="Google Shape;247;p3"/>
          <p:cNvSpPr/>
          <p:nvPr/>
        </p:nvSpPr>
        <p:spPr>
          <a:xfrm>
            <a:off x="6628680"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9" name="TextBox 18"/>
          <p:cNvSpPr txBox="1"/>
          <p:nvPr/>
        </p:nvSpPr>
        <p:spPr>
          <a:xfrm>
            <a:off x="281877" y="4969015"/>
            <a:ext cx="5261773" cy="1384995"/>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A. People can find another planet to live.</a:t>
            </a:r>
          </a:p>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 </a:t>
            </a:r>
          </a:p>
        </p:txBody>
      </p:sp>
      <p:sp>
        <p:nvSpPr>
          <p:cNvPr id="20" name="TextBox 19"/>
          <p:cNvSpPr txBox="1"/>
          <p:nvPr/>
        </p:nvSpPr>
        <p:spPr>
          <a:xfrm>
            <a:off x="324620" y="5923212"/>
            <a:ext cx="5032573"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C. The greenhouse effects cause global warming</a:t>
            </a:r>
          </a:p>
        </p:txBody>
      </p:sp>
      <p:sp>
        <p:nvSpPr>
          <p:cNvPr id="21" name="TextBox 20"/>
          <p:cNvSpPr txBox="1"/>
          <p:nvPr/>
        </p:nvSpPr>
        <p:spPr>
          <a:xfrm>
            <a:off x="6686420" y="4984376"/>
            <a:ext cx="4645152"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B. The temperature of the Earth goes up is natural.</a:t>
            </a:r>
          </a:p>
        </p:txBody>
      </p:sp>
      <p:sp>
        <p:nvSpPr>
          <p:cNvPr id="22" name="TextBox 21"/>
          <p:cNvSpPr txBox="1"/>
          <p:nvPr/>
        </p:nvSpPr>
        <p:spPr>
          <a:xfrm>
            <a:off x="6672203" y="5946016"/>
            <a:ext cx="5177832"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D. People believe they don’t contribute to climate change.</a:t>
            </a:r>
          </a:p>
        </p:txBody>
      </p:sp>
      <p:pic>
        <p:nvPicPr>
          <p:cNvPr id="24" name="yt1s.com - Correct Sound Effects All Sounds">
            <a:hlinkClick r:id="" action="ppaction://media"/>
          </p:cNvPr>
          <p:cNvPicPr>
            <a:picLocks noChangeAspect="1"/>
          </p:cNvPicPr>
          <p:nvPr>
            <a:audioFile r:link="rId1"/>
            <p:extLst>
              <p:ext uri="{DAA4B4D4-6D71-4841-9C94-3DE7FCFB9230}">
                <p14:media xmlns:p14="http://schemas.microsoft.com/office/powerpoint/2010/main" r:embed="rId2">
                  <p14:trim st="18903" end="43135.875"/>
                </p14:media>
              </p:ext>
            </p:extLst>
          </p:nvPr>
        </p:nvPicPr>
        <p:blipFill>
          <a:blip r:embed="rId8"/>
          <a:stretch>
            <a:fillRect/>
          </a:stretch>
        </p:blipFill>
        <p:spPr>
          <a:xfrm>
            <a:off x="285716" y="134489"/>
            <a:ext cx="304800" cy="304800"/>
          </a:xfrm>
          <a:prstGeom prst="rect">
            <a:avLst/>
          </a:prstGeom>
        </p:spPr>
      </p:pic>
      <p:pic>
        <p:nvPicPr>
          <p:cNvPr id="26"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pic>
        <p:nvPicPr>
          <p:cNvPr id="27"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pic>
        <p:nvPicPr>
          <p:cNvPr id="28"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sp>
        <p:nvSpPr>
          <p:cNvPr id="30" name="TextBox 29"/>
          <p:cNvSpPr txBox="1"/>
          <p:nvPr/>
        </p:nvSpPr>
        <p:spPr>
          <a:xfrm>
            <a:off x="107576" y="246362"/>
            <a:ext cx="12640235" cy="646331"/>
          </a:xfrm>
          <a:prstGeom prst="rect">
            <a:avLst/>
          </a:prstGeom>
          <a:noFill/>
        </p:spPr>
        <p:txBody>
          <a:bodyPr wrap="square" rtlCol="0">
            <a:spAutoFit/>
          </a:bodyPr>
          <a:lstStyle/>
          <a:p>
            <a:r>
              <a:rPr lang="en-US" sz="3600" b="1" dirty="0">
                <a:ln w="6600">
                  <a:solidFill>
                    <a:schemeClr val="accent1">
                      <a:lumMod val="50000"/>
                    </a:schemeClr>
                  </a:solidFill>
                  <a:prstDash val="solid"/>
                </a:ln>
                <a:solidFill>
                  <a:srgbClr val="FFFFFF"/>
                </a:solidFill>
                <a:effectLst>
                  <a:outerShdw dist="38100" dir="2700000" algn="tl" rotWithShape="0">
                    <a:schemeClr val="accent2"/>
                  </a:outerShdw>
                </a:effectLst>
                <a:latin typeface="Lato" panose="020F0502020204030203" pitchFamily="34" charset="0"/>
                <a:cs typeface="Lato" panose="020F0502020204030203" pitchFamily="34" charset="0"/>
              </a:rPr>
              <a:t>Choose the correct answer that shows the AGREEMENT:</a:t>
            </a: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361" y="1607355"/>
            <a:ext cx="4514708" cy="3197919"/>
          </a:xfrm>
          <a:prstGeom prst="rect">
            <a:avLst/>
          </a:prstGeom>
          <a:ln>
            <a:noFill/>
          </a:ln>
          <a:effectLst>
            <a:softEdge rad="112500"/>
          </a:effec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7246" y="1598854"/>
            <a:ext cx="4353665" cy="3214922"/>
          </a:xfrm>
          <a:prstGeom prst="rect">
            <a:avLst/>
          </a:prstGeom>
          <a:ln>
            <a:noFill/>
          </a:ln>
          <a:effectLst>
            <a:softEdge rad="112500"/>
          </a:effectLst>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1534" y="1667933"/>
            <a:ext cx="3886200" cy="3886200"/>
          </a:xfrm>
          <a:prstGeom prst="rect">
            <a:avLst/>
          </a:prstGeom>
        </p:spPr>
      </p:pic>
      <p:sp>
        <p:nvSpPr>
          <p:cNvPr id="32" name="Rectangle: Rounded Corners 31">
            <a:extLst>
              <a:ext uri="{FF2B5EF4-FFF2-40B4-BE49-F238E27FC236}">
                <a16:creationId xmlns:a16="http://schemas.microsoft.com/office/drawing/2014/main" id="{0509C1C9-2183-5748-95A0-8FD1B6F22334}"/>
              </a:ext>
            </a:extLst>
          </p:cNvPr>
          <p:cNvSpPr/>
          <p:nvPr/>
        </p:nvSpPr>
        <p:spPr>
          <a:xfrm>
            <a:off x="986514" y="996919"/>
            <a:ext cx="10102850" cy="4815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‘Most people do not take global warming seriously enough.’</a:t>
            </a:r>
          </a:p>
        </p:txBody>
      </p:sp>
    </p:spTree>
    <p:extLst>
      <p:ext uri="{BB962C8B-B14F-4D97-AF65-F5344CB8AC3E}">
        <p14:creationId xmlns:p14="http://schemas.microsoft.com/office/powerpoint/2010/main" val="314547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4"/>
                </p:tgtEl>
              </p:cMediaNode>
            </p:audio>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211" fill="hold"/>
                                        <p:tgtEl>
                                          <p:spTgt spid="26"/>
                                        </p:tgtEl>
                                      </p:cBhvr>
                                    </p:cmd>
                                  </p:childTnLst>
                                </p:cTn>
                              </p:par>
                            </p:childTnLst>
                          </p:cTn>
                        </p:par>
                      </p:childTnLst>
                    </p:cTn>
                  </p:par>
                </p:childTnLst>
              </p:cTn>
              <p:nextCondLst>
                <p:cond evt="onClick" delay="0">
                  <p:tgtEl>
                    <p:spTgt spid="19"/>
                  </p:tgtEl>
                </p:cond>
              </p:nextCondLst>
            </p:seq>
            <p:audio>
              <p:cMediaNode vol="80000" showWhenStopped="0">
                <p:cTn id="32" fill="hold" display="0">
                  <p:stCondLst>
                    <p:cond delay="indefinite"/>
                  </p:stCondLst>
                  <p:endCondLst>
                    <p:cond evt="onStopAudio" delay="0">
                      <p:tgtEl>
                        <p:sldTgt/>
                      </p:tgtEl>
                    </p:cond>
                  </p:endCondLst>
                </p:cTn>
                <p:tgtEl>
                  <p:spTgt spid="26"/>
                </p:tgtEl>
              </p:cMediaNode>
            </p:audio>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1211" fill="hold"/>
                                        <p:tgtEl>
                                          <p:spTgt spid="27"/>
                                        </p:tgtEl>
                                      </p:cBhvr>
                                    </p:cmd>
                                  </p:childTnLst>
                                </p:cTn>
                              </p:par>
                            </p:childTnLst>
                          </p:cTn>
                        </p:par>
                      </p:childTnLst>
                    </p:cTn>
                  </p:par>
                </p:childTnLst>
              </p:cTn>
              <p:nextCondLst>
                <p:cond evt="onClick" delay="0">
                  <p:tgtEl>
                    <p:spTgt spid="21"/>
                  </p:tgtEl>
                </p:cond>
              </p:nextCondLst>
            </p:seq>
            <p:audio>
              <p:cMediaNode vol="80000" showWhenStopped="0">
                <p:cTn id="44" fill="hold" display="0">
                  <p:stCondLst>
                    <p:cond delay="indefinite"/>
                  </p:stCondLst>
                  <p:endCondLst>
                    <p:cond evt="onStopAudio" delay="0">
                      <p:tgtEl>
                        <p:sldTgt/>
                      </p:tgtEl>
                    </p:cond>
                  </p:endCondLst>
                </p:cTn>
                <p:tgtEl>
                  <p:spTgt spid="27"/>
                </p:tgtEl>
              </p:cMediaNode>
            </p:audio>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1211" fill="hold"/>
                                        <p:tgtEl>
                                          <p:spTgt spid="28"/>
                                        </p:tgtEl>
                                      </p:cBhvr>
                                    </p:cmd>
                                  </p:childTnLst>
                                </p:cTn>
                              </p:par>
                            </p:childTnLst>
                          </p:cTn>
                        </p:par>
                      </p:childTnLst>
                    </p:cTn>
                  </p:par>
                </p:childTnLst>
              </p:cTn>
              <p:nextCondLst>
                <p:cond evt="onClick" delay="0">
                  <p:tgtEl>
                    <p:spTgt spid="22"/>
                  </p:tgtEl>
                </p:cond>
              </p:nextCondLst>
            </p:seq>
            <p:audio>
              <p:cMediaNode vol="80000" showWhenStopped="0">
                <p:cTn id="56" fill="hold" display="0">
                  <p:stCondLst>
                    <p:cond delay="indefinite"/>
                  </p:stCondLst>
                  <p:endCondLst>
                    <p:cond evt="onStopAudio" delay="0">
                      <p:tgtEl>
                        <p:sldTgt/>
                      </p:tgtEl>
                    </p:cond>
                  </p:endCondLst>
                </p:cTn>
                <p:tgtEl>
                  <p:spTgt spid="28"/>
                </p:tgtEl>
              </p:cMediaNode>
            </p:audio>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99" fill="hold"/>
                                        <p:tgtEl>
                                          <p:spTgt spid="24"/>
                                        </p:tgtEl>
                                      </p:cBhvr>
                                    </p:cmd>
                                  </p:childTnLst>
                                </p:cTn>
                              </p:par>
                              <p:par>
                                <p:cTn id="62" presetID="10" presetClass="exit" presetSubtype="0" fill="hold" grpId="2" nodeType="with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par>
                          <p:cTn id="80" fill="hold">
                            <p:stCondLst>
                              <p:cond delay="1099"/>
                            </p:stCondLst>
                            <p:childTnLst>
                              <p:par>
                                <p:cTn id="81" presetID="1"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childTnLst>
        </p:cTn>
      </p:par>
    </p:tnLst>
    <p:bldLst>
      <p:bldP spid="14" grpId="0" animBg="1"/>
      <p:bldP spid="14" grpId="1" animBg="1"/>
      <p:bldP spid="16" grpId="0" animBg="1"/>
      <p:bldP spid="16" grpId="1" animBg="1"/>
      <p:bldP spid="17" grpId="0" animBg="1"/>
      <p:bldP spid="17" grpId="1" animBg="1"/>
      <p:bldP spid="19" grpId="0"/>
      <p:bldP spid="19" grpId="1"/>
      <p:bldP spid="19" grpId="2"/>
      <p:bldP spid="20" grpId="0"/>
      <p:bldP spid="21" grpId="0"/>
      <p:bldP spid="21" grpId="1"/>
      <p:bldP spid="21" grpId="2"/>
      <p:bldP spid="22" grpId="0"/>
      <p:bldP spid="22" grpId="1"/>
      <p:bldP spid="2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87" y="-1"/>
            <a:ext cx="12189126" cy="6922588"/>
            <a:chOff x="-2" y="-1"/>
            <a:chExt cx="24378251" cy="13845176"/>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8875011" cy="55541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554132"/>
              <a:ext cx="8875011" cy="55541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09" y="5554132"/>
              <a:ext cx="8875011" cy="555413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5009" y="0"/>
              <a:ext cx="8875011" cy="5554133"/>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25316"/>
            <a:stretch/>
          </p:blipFill>
          <p:spPr>
            <a:xfrm>
              <a:off x="17750020" y="0"/>
              <a:ext cx="6628229" cy="555413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25316"/>
            <a:stretch/>
          </p:blipFill>
          <p:spPr>
            <a:xfrm>
              <a:off x="17750019" y="5554132"/>
              <a:ext cx="6628229" cy="555413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0" y="11068108"/>
              <a:ext cx="8875011" cy="2777067"/>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8875008" y="11068107"/>
              <a:ext cx="8875011" cy="2777067"/>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25349" b="50000"/>
            <a:stretch/>
          </p:blipFill>
          <p:spPr>
            <a:xfrm>
              <a:off x="17750016" y="11068107"/>
              <a:ext cx="6625275" cy="2777067"/>
            </a:xfrm>
            <a:prstGeom prst="rect">
              <a:avLst/>
            </a:prstGeom>
          </p:spPr>
        </p:pic>
      </p:grpSp>
      <p:sp>
        <p:nvSpPr>
          <p:cNvPr id="2" name="Google Shape;247;p3"/>
          <p:cNvSpPr/>
          <p:nvPr/>
        </p:nvSpPr>
        <p:spPr>
          <a:xfrm>
            <a:off x="874645" y="887054"/>
            <a:ext cx="10442710" cy="4023689"/>
          </a:xfrm>
          <a:prstGeom prst="roundRect">
            <a:avLst>
              <a:gd name="adj" fmla="val 2773"/>
            </a:avLst>
          </a:prstGeom>
          <a:solidFill>
            <a:srgbClr val="7030A0"/>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 name="Google Shape;247;p3"/>
          <p:cNvSpPr/>
          <p:nvPr/>
        </p:nvSpPr>
        <p:spPr>
          <a:xfrm>
            <a:off x="341127"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 name="Google Shape;247;p3"/>
          <p:cNvSpPr/>
          <p:nvPr/>
        </p:nvSpPr>
        <p:spPr>
          <a:xfrm>
            <a:off x="340538"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 name="Google Shape;247;p3"/>
          <p:cNvSpPr/>
          <p:nvPr/>
        </p:nvSpPr>
        <p:spPr>
          <a:xfrm>
            <a:off x="6629269" y="5050227"/>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 name="Google Shape;247;p3"/>
          <p:cNvSpPr/>
          <p:nvPr/>
        </p:nvSpPr>
        <p:spPr>
          <a:xfrm>
            <a:off x="6628680" y="5981484"/>
            <a:ext cx="5221355" cy="810854"/>
          </a:xfrm>
          <a:prstGeom prst="roundRect">
            <a:avLst>
              <a:gd name="adj" fmla="val 2773"/>
            </a:avLst>
          </a:prstGeom>
          <a:solidFill>
            <a:srgbClr val="D786E3"/>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9" name="TextBox 18"/>
          <p:cNvSpPr txBox="1"/>
          <p:nvPr/>
        </p:nvSpPr>
        <p:spPr>
          <a:xfrm>
            <a:off x="339059" y="4971529"/>
            <a:ext cx="5173871" cy="1384995"/>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A. The temperature of the Earth is normal to go up and down</a:t>
            </a:r>
          </a:p>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  </a:t>
            </a:r>
          </a:p>
        </p:txBody>
      </p:sp>
      <p:sp>
        <p:nvSpPr>
          <p:cNvPr id="20" name="TextBox 19"/>
          <p:cNvSpPr txBox="1"/>
          <p:nvPr/>
        </p:nvSpPr>
        <p:spPr>
          <a:xfrm>
            <a:off x="307975" y="5867853"/>
            <a:ext cx="5145886"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C. Industrialization is harmful for the Earth</a:t>
            </a:r>
          </a:p>
        </p:txBody>
      </p:sp>
      <p:sp>
        <p:nvSpPr>
          <p:cNvPr id="21" name="TextBox 20"/>
          <p:cNvSpPr txBox="1"/>
          <p:nvPr/>
        </p:nvSpPr>
        <p:spPr>
          <a:xfrm>
            <a:off x="6686420" y="4971529"/>
            <a:ext cx="4645152"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B. Oil drilling contributes to climate change</a:t>
            </a:r>
          </a:p>
        </p:txBody>
      </p:sp>
      <p:sp>
        <p:nvSpPr>
          <p:cNvPr id="22" name="TextBox 21"/>
          <p:cNvSpPr txBox="1"/>
          <p:nvPr/>
        </p:nvSpPr>
        <p:spPr>
          <a:xfrm>
            <a:off x="6693716" y="5879470"/>
            <a:ext cx="5249340" cy="954107"/>
          </a:xfrm>
          <a:prstGeom prst="rect">
            <a:avLst/>
          </a:prstGeom>
          <a:noFill/>
        </p:spPr>
        <p:txBody>
          <a:bodyPr wrap="square" rtlCol="0">
            <a:spAutoFit/>
          </a:bodyPr>
          <a:lstStyle/>
          <a:p>
            <a:r>
              <a:rPr lang="en-US" sz="2800" b="1" spc="25" dirty="0">
                <a:ln w="9525" cmpd="sng">
                  <a:solidFill>
                    <a:schemeClr val="accent1"/>
                  </a:solidFill>
                  <a:prstDash val="solid"/>
                </a:ln>
                <a:solidFill>
                  <a:srgbClr val="70AD47">
                    <a:tint val="1000"/>
                  </a:srgbClr>
                </a:solidFill>
                <a:effectLst>
                  <a:glow rad="38100">
                    <a:schemeClr val="accent1">
                      <a:alpha val="40000"/>
                    </a:schemeClr>
                  </a:glow>
                </a:effectLst>
              </a:rPr>
              <a:t>D. Power plants are responsible for air pollution</a:t>
            </a:r>
          </a:p>
        </p:txBody>
      </p:sp>
      <p:pic>
        <p:nvPicPr>
          <p:cNvPr id="24" name="yt1s.com - Correct Sound Effects All Sounds">
            <a:hlinkClick r:id="" action="ppaction://media"/>
          </p:cNvPr>
          <p:cNvPicPr>
            <a:picLocks noChangeAspect="1"/>
          </p:cNvPicPr>
          <p:nvPr>
            <a:audioFile r:link="rId1"/>
            <p:extLst>
              <p:ext uri="{DAA4B4D4-6D71-4841-9C94-3DE7FCFB9230}">
                <p14:media xmlns:p14="http://schemas.microsoft.com/office/powerpoint/2010/main" r:embed="rId2">
                  <p14:trim st="18903" end="43135.875"/>
                </p14:media>
              </p:ext>
            </p:extLst>
          </p:nvPr>
        </p:nvPicPr>
        <p:blipFill>
          <a:blip r:embed="rId8"/>
          <a:stretch>
            <a:fillRect/>
          </a:stretch>
        </p:blipFill>
        <p:spPr>
          <a:xfrm>
            <a:off x="285716" y="134489"/>
            <a:ext cx="304800" cy="304800"/>
          </a:xfrm>
          <a:prstGeom prst="rect">
            <a:avLst/>
          </a:prstGeom>
        </p:spPr>
      </p:pic>
      <p:pic>
        <p:nvPicPr>
          <p:cNvPr id="26"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pic>
        <p:nvPicPr>
          <p:cNvPr id="27"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pic>
        <p:nvPicPr>
          <p:cNvPr id="28" name="yt1s.com - Game Show Sound Effects All Sounds">
            <a:hlinkClick r:id="" action="ppaction://media"/>
          </p:cNvPr>
          <p:cNvPicPr>
            <a:picLocks noChangeAspect="1"/>
          </p:cNvPicPr>
          <p:nvPr>
            <a:audioFile r:link="rId1"/>
            <p:extLst>
              <p:ext uri="{DAA4B4D4-6D71-4841-9C94-3DE7FCFB9230}">
                <p14:media xmlns:p14="http://schemas.microsoft.com/office/powerpoint/2010/main" r:embed="rId3">
                  <p14:trim st="14768" end="59697.625"/>
                </p14:media>
              </p:ext>
            </p:extLst>
          </p:nvPr>
        </p:nvPicPr>
        <p:blipFill>
          <a:blip r:embed="rId8"/>
          <a:stretch>
            <a:fillRect/>
          </a:stretch>
        </p:blipFill>
        <p:spPr>
          <a:xfrm>
            <a:off x="340538" y="4575087"/>
            <a:ext cx="304800" cy="304800"/>
          </a:xfrm>
          <a:prstGeom prst="rect">
            <a:avLst/>
          </a:prstGeom>
        </p:spPr>
      </p:pic>
      <p:sp>
        <p:nvSpPr>
          <p:cNvPr id="30" name="TextBox 29"/>
          <p:cNvSpPr txBox="1"/>
          <p:nvPr/>
        </p:nvSpPr>
        <p:spPr>
          <a:xfrm>
            <a:off x="492938" y="302278"/>
            <a:ext cx="11391027" cy="584775"/>
          </a:xfrm>
          <a:prstGeom prst="rect">
            <a:avLst/>
          </a:prstGeom>
          <a:noFill/>
        </p:spPr>
        <p:txBody>
          <a:bodyPr wrap="square" rtlCol="0">
            <a:spAutoFit/>
          </a:bodyPr>
          <a:lstStyle/>
          <a:p>
            <a:r>
              <a:rPr lang="en-US" sz="3200" b="1" dirty="0">
                <a:ln w="6600">
                  <a:solidFill>
                    <a:schemeClr val="accent1">
                      <a:lumMod val="50000"/>
                    </a:schemeClr>
                  </a:solidFill>
                  <a:prstDash val="solid"/>
                </a:ln>
                <a:solidFill>
                  <a:srgbClr val="FFFFFF"/>
                </a:solidFill>
                <a:effectLst>
                  <a:outerShdw dist="38100" dir="2700000" algn="tl" rotWithShape="0">
                    <a:schemeClr val="accent2"/>
                  </a:outerShdw>
                </a:effectLst>
                <a:latin typeface="Lato" panose="020F0502020204030203" pitchFamily="34" charset="0"/>
                <a:cs typeface="Lato" panose="020F0502020204030203" pitchFamily="34" charset="0"/>
              </a:rPr>
              <a:t>Choose the correct answer that shows the DISAGREEMENT:</a:t>
            </a:r>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5387" y="1466411"/>
            <a:ext cx="4752532" cy="3300210"/>
          </a:xfrm>
          <a:prstGeom prst="rect">
            <a:avLst/>
          </a:prstGeom>
          <a:ln>
            <a:noFill/>
          </a:ln>
          <a:effectLst>
            <a:softEdge rad="112500"/>
          </a:effectLst>
        </p:spPr>
      </p:pic>
      <p:sp>
        <p:nvSpPr>
          <p:cNvPr id="32" name="AutoShape 4" descr="https://assets.bizclikmedia.net/668/c8b12e41192c635a13c249ac8ff6190b:5cff58a5fa8630225a600bd1ec569efc/viktor-kharlashkin-mplil2tdhuu-unsplash-jpg.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469654"/>
            <a:ext cx="4645781" cy="3296967"/>
          </a:xfrm>
          <a:prstGeom prst="rect">
            <a:avLst/>
          </a:prstGeom>
          <a:ln>
            <a:noFill/>
          </a:ln>
          <a:effectLst>
            <a:softEdge rad="112500"/>
          </a:effectLst>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1534" y="1667933"/>
            <a:ext cx="3886200" cy="3886200"/>
          </a:xfrm>
          <a:prstGeom prst="rect">
            <a:avLst/>
          </a:prstGeom>
        </p:spPr>
      </p:pic>
      <p:sp>
        <p:nvSpPr>
          <p:cNvPr id="33" name="Rectangle: Rounded Corners 32">
            <a:extLst>
              <a:ext uri="{FF2B5EF4-FFF2-40B4-BE49-F238E27FC236}">
                <a16:creationId xmlns:a16="http://schemas.microsoft.com/office/drawing/2014/main" id="{DC366291-1A43-9E57-B874-70D97046C17D}"/>
              </a:ext>
            </a:extLst>
          </p:cNvPr>
          <p:cNvSpPr/>
          <p:nvPr/>
        </p:nvSpPr>
        <p:spPr>
          <a:xfrm>
            <a:off x="986514" y="996919"/>
            <a:ext cx="10102850" cy="4815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‘Most people do not take global warming seriously enough.’</a:t>
            </a:r>
          </a:p>
        </p:txBody>
      </p:sp>
    </p:spTree>
    <p:extLst>
      <p:ext uri="{BB962C8B-B14F-4D97-AF65-F5344CB8AC3E}">
        <p14:creationId xmlns:p14="http://schemas.microsoft.com/office/powerpoint/2010/main" val="2606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4"/>
                </p:tgtEl>
              </p:cMediaNode>
            </p:audio>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211" fill="hold"/>
                                        <p:tgtEl>
                                          <p:spTgt spid="26"/>
                                        </p:tgtEl>
                                      </p:cBhvr>
                                    </p:cmd>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1211" fill="hold"/>
                                        <p:tgtEl>
                                          <p:spTgt spid="28"/>
                                        </p:tgtEl>
                                      </p:cBhvr>
                                    </p:cmd>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1211" fill="hold"/>
                                        <p:tgtEl>
                                          <p:spTgt spid="27"/>
                                        </p:tgtEl>
                                      </p:cBhvr>
                                    </p:cmd>
                                  </p:childTnLst>
                                </p:cTn>
                              </p:par>
                            </p:childTnLst>
                          </p:cTn>
                        </p:par>
                      </p:childTnLst>
                    </p:cTn>
                  </p:par>
                </p:childTnLst>
              </p:cTn>
              <p:nextCondLst>
                <p:cond evt="onClick" delay="0">
                  <p:tgtEl>
                    <p:spTgt spid="22"/>
                  </p:tgtEl>
                </p:cond>
              </p:nextCondLst>
            </p:seq>
            <p:audio>
              <p:cMediaNode vol="80000" showWhenStopped="0">
                <p:cTn id="54" fill="hold" display="0">
                  <p:stCondLst>
                    <p:cond delay="indefinite"/>
                  </p:stCondLst>
                  <p:endCondLst>
                    <p:cond evt="onStopAudio" delay="0">
                      <p:tgtEl>
                        <p:sldTgt/>
                      </p:tgtEl>
                    </p:cond>
                  </p:endCondLst>
                </p:cTn>
                <p:tgtEl>
                  <p:spTgt spid="26"/>
                </p:tgtEl>
              </p:cMediaNode>
            </p:audio>
            <p:audio>
              <p:cMediaNode vol="80000" showWhenStopped="0">
                <p:cTn id="55" fill="hold" display="0">
                  <p:stCondLst>
                    <p:cond delay="indefinite"/>
                  </p:stCondLst>
                  <p:endCondLst>
                    <p:cond evt="onStopAudio" delay="0">
                      <p:tgtEl>
                        <p:sldTgt/>
                      </p:tgtEl>
                    </p:cond>
                  </p:endCondLst>
                </p:cTn>
                <p:tgtEl>
                  <p:spTgt spid="27"/>
                </p:tgtEl>
              </p:cMediaNode>
            </p:audio>
            <p:audio>
              <p:cMediaNode vol="80000" showWhenStopped="0">
                <p:cTn id="56" fill="hold" display="0">
                  <p:stCondLst>
                    <p:cond delay="indefinite"/>
                  </p:stCondLst>
                  <p:endCondLst>
                    <p:cond evt="onStopAudio" delay="0">
                      <p:tgtEl>
                        <p:sldTgt/>
                      </p:tgtEl>
                    </p:cond>
                  </p:endCondLst>
                </p:cTn>
                <p:tgtEl>
                  <p:spTgt spid="28"/>
                </p:tgtEl>
              </p:cMediaNode>
            </p:audio>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99" fill="hold"/>
                                        <p:tgtEl>
                                          <p:spTgt spid="24"/>
                                        </p:tgtEl>
                                      </p:cBhvr>
                                    </p:cmd>
                                  </p:childTnLst>
                                </p:cTn>
                              </p:par>
                              <p:par>
                                <p:cTn id="62" presetID="10" presetClass="exit" presetSubtype="0" fill="hold" grpId="2"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par>
                          <p:cTn id="80" fill="hold">
                            <p:stCondLst>
                              <p:cond delay="1099"/>
                            </p:stCondLst>
                            <p:childTnLst>
                              <p:par>
                                <p:cTn id="81" presetID="1"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childTnLst>
        </p:cTn>
      </p:par>
    </p:tnLst>
    <p:bldLst>
      <p:bldP spid="15" grpId="0" animBg="1"/>
      <p:bldP spid="15" grpId="1" animBg="1"/>
      <p:bldP spid="16" grpId="0" animBg="1"/>
      <p:bldP spid="16" grpId="1" animBg="1"/>
      <p:bldP spid="17" grpId="0" animBg="1"/>
      <p:bldP spid="17" grpId="1" animBg="1"/>
      <p:bldP spid="19" grpId="0"/>
      <p:bldP spid="20" grpId="0"/>
      <p:bldP spid="20" grpId="1"/>
      <p:bldP spid="20" grpId="2"/>
      <p:bldP spid="21" grpId="0"/>
      <p:bldP spid="21" grpId="1"/>
      <p:bldP spid="21" grpId="2"/>
      <p:bldP spid="22" grpId="0"/>
      <p:bldP spid="22" grpId="1"/>
      <p:bldP spid="2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yt1s.com - Valorant Loading Screen  Official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7866" y="567267"/>
            <a:ext cx="304800" cy="304800"/>
          </a:xfrm>
          <a:prstGeom prst="rect">
            <a:avLst/>
          </a:prstGeom>
        </p:spPr>
      </p:pic>
      <p:sp>
        <p:nvSpPr>
          <p:cNvPr id="7" name="Rectangle 6"/>
          <p:cNvSpPr/>
          <p:nvPr/>
        </p:nvSpPr>
        <p:spPr>
          <a:xfrm>
            <a:off x="3050116" y="3844474"/>
            <a:ext cx="6196247" cy="1815882"/>
          </a:xfrm>
          <a:prstGeom prst="rect">
            <a:avLst/>
          </a:prstGeom>
          <a:noFill/>
        </p:spPr>
        <p:txBody>
          <a:bodyPr wrap="none" lIns="45720" tIns="22860" rIns="45720" bIns="22860">
            <a:spAutoFit/>
          </a:bodyPr>
          <a:lstStyle/>
          <a:p>
            <a:pPr algn="ctr"/>
            <a:r>
              <a:rPr lang="en-US" sz="5750" b="1" dirty="0">
                <a:ln w="6600">
                  <a:solidFill>
                    <a:schemeClr val="accent1">
                      <a:lumMod val="50000"/>
                    </a:schemeClr>
                  </a:solidFill>
                  <a:prstDash val="solid"/>
                </a:ln>
                <a:solidFill>
                  <a:srgbClr val="FFFFFF"/>
                </a:solidFill>
                <a:effectLst>
                  <a:outerShdw dist="38100" dir="2700000" algn="tl" rotWithShape="0">
                    <a:schemeClr val="accent2"/>
                  </a:outerShdw>
                </a:effectLst>
              </a:rPr>
              <a:t>WHAT ABOUT YOU?</a:t>
            </a:r>
            <a:br>
              <a:rPr lang="en-US" sz="5750" b="1" dirty="0">
                <a:ln w="6600">
                  <a:solidFill>
                    <a:schemeClr val="accent1">
                      <a:lumMod val="50000"/>
                    </a:schemeClr>
                  </a:solidFill>
                  <a:prstDash val="solid"/>
                </a:ln>
                <a:solidFill>
                  <a:srgbClr val="FFFFFF"/>
                </a:solidFill>
                <a:effectLst>
                  <a:outerShdw dist="38100" dir="2700000" algn="tl" rotWithShape="0">
                    <a:schemeClr val="accent2"/>
                  </a:outerShdw>
                </a:effectLst>
              </a:rPr>
            </a:br>
            <a:r>
              <a:rPr lang="en-US" sz="5750" b="1" dirty="0">
                <a:ln w="6600">
                  <a:solidFill>
                    <a:schemeClr val="accent1">
                      <a:lumMod val="50000"/>
                    </a:schemeClr>
                  </a:solidFill>
                  <a:prstDash val="solid"/>
                </a:ln>
                <a:solidFill>
                  <a:srgbClr val="FFFFFF"/>
                </a:solidFill>
                <a:effectLst>
                  <a:outerShdw dist="38100" dir="2700000" algn="tl" rotWithShape="0">
                    <a:schemeClr val="accent2"/>
                  </a:outerShdw>
                </a:effectLst>
              </a:rPr>
              <a:t>DO YOU AGREE?</a:t>
            </a:r>
          </a:p>
        </p:txBody>
      </p:sp>
      <p:sp>
        <p:nvSpPr>
          <p:cNvPr id="6" name="Rectangle: Rounded Corners 5">
            <a:extLst>
              <a:ext uri="{FF2B5EF4-FFF2-40B4-BE49-F238E27FC236}">
                <a16:creationId xmlns:a16="http://schemas.microsoft.com/office/drawing/2014/main" id="{CC8CB7D6-DFE7-0FB7-41AC-EE1ABECD8A54}"/>
              </a:ext>
            </a:extLst>
          </p:cNvPr>
          <p:cNvSpPr/>
          <p:nvPr/>
        </p:nvSpPr>
        <p:spPr>
          <a:xfrm>
            <a:off x="834114" y="3013526"/>
            <a:ext cx="10102850" cy="48153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‘Most people do not take global warming seriously enough.’</a:t>
            </a:r>
          </a:p>
        </p:txBody>
      </p:sp>
    </p:spTree>
    <p:extLst>
      <p:ext uri="{BB962C8B-B14F-4D97-AF65-F5344CB8AC3E}">
        <p14:creationId xmlns:p14="http://schemas.microsoft.com/office/powerpoint/2010/main" val="333757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TotalTime>
  <Words>892</Words>
  <Application>Microsoft Office PowerPoint</Application>
  <PresentationFormat>Widescreen</PresentationFormat>
  <Paragraphs>90</Paragraphs>
  <Slides>21</Slides>
  <Notes>1</Notes>
  <HiddenSlides>0</HiddenSlides>
  <MMClips>18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Calibri</vt:lpstr>
      <vt:lpstr>Calibri Light</vt:lpstr>
      <vt:lpstr>Lato</vt:lpstr>
      <vt:lpstr>Lato Black</vt:lpstr>
      <vt:lpstr>Lato Light</vt:lpstr>
      <vt:lpstr>Ravie</vt:lpstr>
      <vt:lpstr>Times New Roman</vt:lpstr>
      <vt:lpstr>VNI-Times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Diep Huynh</dc:creator>
  <cp:lastModifiedBy>TRI NGUYEN</cp:lastModifiedBy>
  <cp:revision>124</cp:revision>
  <dcterms:created xsi:type="dcterms:W3CDTF">2021-04-22T17:27:42Z</dcterms:created>
  <dcterms:modified xsi:type="dcterms:W3CDTF">2022-06-04T09:09:16Z</dcterms:modified>
</cp:coreProperties>
</file>