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8" r:id="rId2"/>
    <p:sldId id="277" r:id="rId3"/>
    <p:sldId id="276" r:id="rId4"/>
    <p:sldId id="275" r:id="rId5"/>
    <p:sldId id="274" r:id="rId6"/>
    <p:sldId id="273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64" r:id="rId16"/>
    <p:sldId id="258" r:id="rId17"/>
    <p:sldId id="259" r:id="rId18"/>
    <p:sldId id="260" r:id="rId19"/>
    <p:sldId id="279" r:id="rId20"/>
    <p:sldId id="280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439F5-C1F7-4FC3-9573-B1A530019A5D}" type="datetimeFigureOut">
              <a:rPr lang="vi-VN" smtClean="0"/>
              <a:t>01/12/2020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1A42F-0A50-4BF1-9744-4AC062AB5F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69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3696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09115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3207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0631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86338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64161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35313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4681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86669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22253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00913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66661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6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3.png"/><Relationship Id="rId4" Type="http://schemas.openxmlformats.org/officeDocument/2006/relationships/image" Target="../media/image39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Documents%20and%20Settings/Administrator/My%20Documents/nhac/Dung%20Ban%20Tam%20-%20Khoi%20My.mp3" TargetMode="External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10095" r="2564" b="23665"/>
          <a:stretch/>
        </p:blipFill>
        <p:spPr bwMode="auto">
          <a:xfrm>
            <a:off x="1371600" y="97064"/>
            <a:ext cx="6701425" cy="85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31709"/>
            <a:ext cx="39878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9720" y="2971800"/>
            <a:ext cx="7790880" cy="646331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HP001 5Ha"/>
                <a:ea typeface="HP001 5Ha"/>
                <a:cs typeface="Times New Roman" pitchFamily="18" charset="0"/>
              </a:rPr>
              <a:t>Giáo</a:t>
            </a:r>
            <a:r>
              <a:rPr lang="en-US" sz="3600" b="1" dirty="0" smtClean="0">
                <a:latin typeface="HP001 5Ha"/>
                <a:ea typeface="HP001 5Ha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HP001 5Ha"/>
                <a:ea typeface="HP001 5Ha"/>
                <a:cs typeface="Times New Roman" pitchFamily="18" charset="0"/>
              </a:rPr>
              <a:t>viên</a:t>
            </a:r>
            <a:r>
              <a:rPr lang="en-US" sz="3600" b="1" dirty="0" smtClean="0">
                <a:latin typeface="HP001 5Ha"/>
                <a:ea typeface="HP001 5Ha"/>
                <a:cs typeface="Times New Roman" pitchFamily="18" charset="0"/>
              </a:rPr>
              <a:t>: </a:t>
            </a:r>
            <a:r>
              <a:rPr lang="en-US" sz="3600" b="1" dirty="0" err="1" smtClean="0">
                <a:latin typeface="HP001 5Ha"/>
                <a:ea typeface="HP001 5Ha"/>
                <a:cs typeface="Times New Roman" pitchFamily="18" charset="0"/>
              </a:rPr>
              <a:t>Trần</a:t>
            </a:r>
            <a:r>
              <a:rPr lang="en-US" sz="3600" b="1" dirty="0" smtClean="0">
                <a:latin typeface="HP001 5Ha"/>
                <a:ea typeface="HP001 5Ha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HP001 5Ha"/>
                <a:ea typeface="HP001 5Ha"/>
                <a:cs typeface="Times New Roman" pitchFamily="18" charset="0"/>
              </a:rPr>
              <a:t>Thị</a:t>
            </a:r>
            <a:r>
              <a:rPr lang="en-US" sz="3600" b="1" dirty="0" smtClean="0">
                <a:latin typeface="HP001 5Ha"/>
                <a:ea typeface="HP001 5Ha"/>
                <a:cs typeface="Times New Roman" pitchFamily="18" charset="0"/>
              </a:rPr>
              <a:t> Thu </a:t>
            </a:r>
            <a:r>
              <a:rPr lang="en-US" sz="3600" b="1" dirty="0" err="1" smtClean="0">
                <a:latin typeface="HP001 5Ha"/>
                <a:ea typeface="HP001 5Ha"/>
                <a:cs typeface="Times New Roman" pitchFamily="18" charset="0"/>
              </a:rPr>
              <a:t>Trang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175364" y="1330156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24000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3509433" y="948834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638742" y="1087353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24904" y="139036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14591" y="4878211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600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0"/>
            <a:ext cx="8077200" cy="76944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ăng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08" y="1676400"/>
            <a:ext cx="87630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rặng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vẳng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32837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8196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3507182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7292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2899" y="304800"/>
            <a:ext cx="8534400" cy="923330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âng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743200"/>
            <a:ext cx="86868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hẫng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tầng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</a:p>
          <a:p>
            <a:pPr lvl="0"/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vâng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12696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5530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4633773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4817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397498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kumimoji="0" lang="en-US" alt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alt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alt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5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0800" y="381000"/>
            <a:ext cx="14350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 </a:t>
            </a:r>
            <a:endParaRPr lang="vi-VN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895600" y="1315812"/>
            <a:ext cx="1676400" cy="989556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54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572000" y="1314768"/>
            <a:ext cx="1676400" cy="9906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r>
              <a:rPr lang="en-US" altLang="en-US" sz="5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895600" y="2326188"/>
            <a:ext cx="3352800" cy="950412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54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áng</a:t>
            </a:r>
            <a:r>
              <a:rPr lang="en-US" altLang="en-US" sz="54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004" y="3657600"/>
            <a:ext cx="8199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àng</a:t>
            </a:r>
            <a:r>
              <a:rPr kumimoji="0" lang="en-US" sz="48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kumimoji="0" lang="en-US" sz="48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rạng</a:t>
            </a:r>
            <a:r>
              <a:rPr kumimoji="0" lang="en-US" sz="48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kumimoji="0" lang="en-US" sz="48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sáng</a:t>
            </a:r>
            <a:r>
              <a:rPr kumimoji="0" lang="en-US" sz="48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8016" y="4488597"/>
            <a:ext cx="9268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ằng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rặng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vẳng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544" y="5327221"/>
            <a:ext cx="8203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Hẫng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vâng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12" name="Minus 11"/>
          <p:cNvSpPr/>
          <p:nvPr/>
        </p:nvSpPr>
        <p:spPr>
          <a:xfrm>
            <a:off x="1066800" y="4169132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4419600" y="4169132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7697244" y="417862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Minus 14"/>
          <p:cNvSpPr/>
          <p:nvPr/>
        </p:nvSpPr>
        <p:spPr>
          <a:xfrm>
            <a:off x="1218134" y="501725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Minus 15"/>
          <p:cNvSpPr/>
          <p:nvPr/>
        </p:nvSpPr>
        <p:spPr>
          <a:xfrm>
            <a:off x="4015114" y="500012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Minus 16"/>
          <p:cNvSpPr/>
          <p:nvPr/>
        </p:nvSpPr>
        <p:spPr>
          <a:xfrm>
            <a:off x="7010400" y="501725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inus 17"/>
          <p:cNvSpPr/>
          <p:nvPr/>
        </p:nvSpPr>
        <p:spPr>
          <a:xfrm>
            <a:off x="1218134" y="583875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Minus 18"/>
          <p:cNvSpPr/>
          <p:nvPr/>
        </p:nvSpPr>
        <p:spPr>
          <a:xfrm>
            <a:off x="4277639" y="583875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Minus 19"/>
          <p:cNvSpPr/>
          <p:nvPr/>
        </p:nvSpPr>
        <p:spPr>
          <a:xfrm>
            <a:off x="7467600" y="583368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299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97"/>
            <a:ext cx="6096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76200"/>
            <a:ext cx="10906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23052" r="29618" b="17804"/>
          <a:stretch/>
        </p:blipFill>
        <p:spPr bwMode="auto">
          <a:xfrm>
            <a:off x="609600" y="3283526"/>
            <a:ext cx="1905000" cy="17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69" y="3374879"/>
            <a:ext cx="3080111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654" y="5257800"/>
            <a:ext cx="29354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66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altLang="en-US" sz="6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073" y="2182457"/>
            <a:ext cx="3436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6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66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tre</a:t>
            </a:r>
            <a:endParaRPr lang="en-US" altLang="en-US" sz="6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0200" y="5589312"/>
            <a:ext cx="33618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6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6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tầng</a:t>
            </a:r>
            <a:endParaRPr lang="en-US" altLang="en-US" sz="6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55849"/>
            <a:ext cx="3664924" cy="200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78968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63" y="6268959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592750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076702"/>
      </p:ext>
    </p:extLst>
  </p:cSld>
  <p:clrMapOvr>
    <a:masterClrMapping/>
  </p:clrMapOvr>
  <p:transition spd="slow" advTm="66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6096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52400"/>
            <a:ext cx="10906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85589"/>
            <a:ext cx="30700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r>
              <a:rPr lang="en-US" altLang="en-US" sz="4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4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44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93774"/>
            <a:ext cx="1204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44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44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34249"/>
            <a:ext cx="1295400" cy="107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03" y="834249"/>
            <a:ext cx="1721798" cy="107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743201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2660073"/>
            <a:ext cx="18288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làng</a:t>
            </a:r>
            <a:endParaRPr lang="en-US" sz="4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bằng</a:t>
            </a:r>
            <a:endParaRPr lang="en-US" sz="4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hẫng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9000" y="2654444"/>
            <a:ext cx="1905000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rạng</a:t>
            </a:r>
            <a:endParaRPr lang="en-US" sz="4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rặng</a:t>
            </a:r>
            <a:endParaRPr lang="en-US" sz="4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tầng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5999" y="2660073"/>
            <a:ext cx="2286001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sáng</a:t>
            </a:r>
            <a:endParaRPr lang="en-US" sz="4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vẳng</a:t>
            </a:r>
            <a:endParaRPr lang="en-US" sz="4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vâng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" y="5119314"/>
            <a:ext cx="1312389" cy="4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00" y="4988645"/>
            <a:ext cx="1418583" cy="62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68397"/>
            <a:ext cx="1676310" cy="62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855" y="5611967"/>
            <a:ext cx="2435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altLang="en-US" sz="54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7450" y="5615898"/>
            <a:ext cx="2845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54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54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tre</a:t>
            </a:r>
            <a:endParaRPr lang="en-US" altLang="en-US" sz="54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5611967"/>
            <a:ext cx="2781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54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54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tầng</a:t>
            </a:r>
            <a:endParaRPr lang="en-US" altLang="en-US" sz="54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06" y="6427671"/>
            <a:ext cx="11334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27" y="6455380"/>
            <a:ext cx="15170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485" y="6473246"/>
            <a:ext cx="1517650" cy="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13392"/>
      </p:ext>
    </p:extLst>
  </p:cSld>
  <p:clrMapOvr>
    <a:masterClrMapping/>
  </p:clrMapOvr>
  <p:transition spd="slow" advTm="66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457200" y="1676400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4692905" y="2622499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uaMatNhuMeo-3H-BeBaoNgu_4am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0698" y="4876800"/>
            <a:ext cx="609600" cy="609600"/>
          </a:xfrm>
          <a:prstGeom prst="rect">
            <a:avLst/>
          </a:prstGeom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=""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39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10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59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28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228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874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2798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7564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36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645">
        <p:dissolve/>
      </p:transition>
    </mc:Choice>
    <mc:Fallback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5240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719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a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510" y="1323110"/>
            <a:ext cx="6096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4594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a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299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0795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187166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514600"/>
            <a:ext cx="2998787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914900" y="404812"/>
            <a:ext cx="2057400" cy="1109663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6780" y="1752600"/>
            <a:ext cx="22317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 smtClean="0">
                <a:solidFill>
                  <a:srgbClr val="000000"/>
                </a:solidFill>
                <a:latin typeface="HP001 5Ha"/>
                <a:ea typeface="HP001 5Ha"/>
                <a:cs typeface="Times New Roman" panose="02020603050405020304" charset="0"/>
              </a:rPr>
              <a:t>vàng</a:t>
            </a:r>
            <a:endParaRPr lang="en-US" sz="7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6780" y="3124200"/>
            <a:ext cx="25859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 smtClean="0">
                <a:solidFill>
                  <a:srgbClr val="000000"/>
                </a:solidFill>
                <a:latin typeface="HP001 5Ha"/>
                <a:ea typeface="HP001 5Ha"/>
                <a:cs typeface="Times New Roman" panose="02020603050405020304" charset="0"/>
              </a:rPr>
              <a:t>măng</a:t>
            </a:r>
            <a:endParaRPr lang="en-US" sz="7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1900" y="4495800"/>
            <a:ext cx="1952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000000"/>
                </a:solidFill>
                <a:latin typeface="HP001 5Ha"/>
                <a:ea typeface="HP001 5Ha"/>
                <a:cs typeface="Times New Roman" panose="02020603050405020304" charset="0"/>
              </a:rPr>
              <a:t>t</a:t>
            </a:r>
            <a:r>
              <a:rPr lang="en-US" sz="7200" b="1" dirty="0" err="1" smtClean="0">
                <a:solidFill>
                  <a:srgbClr val="000000"/>
                </a:solidFill>
                <a:latin typeface="HP001 5Ha"/>
                <a:ea typeface="HP001 5Ha"/>
                <a:cs typeface="Times New Roman" panose="02020603050405020304" charset="0"/>
              </a:rPr>
              <a:t>ầng</a:t>
            </a:r>
            <a:endParaRPr lang="en-US" sz="7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1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645">
        <p:checker/>
      </p:transition>
    </mc:Choice>
    <mc:Fallback>
      <p:transition spd="slow" advTm="664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28600"/>
            <a:ext cx="298767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2612" y="121920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8" y="2339301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5226965"/>
            <a:ext cx="2212975" cy="117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437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0" y="152400"/>
            <a:ext cx="838200" cy="9906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4</a:t>
            </a:r>
            <a:endParaRPr lang="en-US" sz="44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58982" y="152400"/>
            <a:ext cx="1600200" cy="1066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charset="0"/>
              </a:rPr>
              <a:t>Đọc</a:t>
            </a:r>
            <a:endParaRPr lang="en-US" sz="4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2" y="1246909"/>
            <a:ext cx="2227118" cy="439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Users\TV1-T1\1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39798" r="4878" b="51919"/>
          <a:stretch/>
        </p:blipFill>
        <p:spPr bwMode="auto">
          <a:xfrm>
            <a:off x="135082" y="4724400"/>
            <a:ext cx="8094518" cy="11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1267690"/>
            <a:ext cx="6781800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chang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chì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mẩu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t="2787" r="3579" b="80880"/>
          <a:stretch/>
        </p:blipFill>
        <p:spPr bwMode="auto">
          <a:xfrm>
            <a:off x="4648200" y="27709"/>
            <a:ext cx="4343400" cy="9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2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645">
        <p:checker/>
      </p:transition>
    </mc:Choice>
    <mc:Fallback>
      <p:transition spd="slow" advTm="664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5726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6927"/>
            <a:ext cx="17494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278948"/>
            <a:ext cx="223202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859066"/>
            <a:ext cx="716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chang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chì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mẩu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0"/>
            <a:ext cx="43402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2025" y="4495800"/>
            <a:ext cx="5841664" cy="707886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292" y="4520136"/>
            <a:ext cx="73152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4495800"/>
            <a:ext cx="83820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29" y="4524753"/>
            <a:ext cx="9144000" cy="70788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4853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457200" y="360218"/>
            <a:ext cx="990600" cy="762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295400" y="381000"/>
            <a:ext cx="1752600" cy="838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741218"/>
            <a:ext cx="5001690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Mặt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trăng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mặt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endParaRPr lang="en-US" altLang="en-US" sz="48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1600200"/>
            <a:ext cx="3886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4610" r="1976" b="3063"/>
          <a:stretch/>
        </p:blipFill>
        <p:spPr bwMode="auto">
          <a:xfrm>
            <a:off x="4890653" y="1754764"/>
            <a:ext cx="3415147" cy="426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13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645">
        <p:dissolve/>
      </p:transition>
    </mc:Choice>
    <mc:Fallback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066800"/>
            <a:ext cx="762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TiÕt</a:t>
            </a:r>
            <a:r>
              <a:rPr lang="en-US" sz="44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häc</a:t>
            </a:r>
            <a:r>
              <a:rPr lang="en-US" sz="44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Õn</a:t>
            </a:r>
            <a:r>
              <a:rPr lang="en-US" sz="44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®©y lµ </a:t>
            </a:r>
            <a:r>
              <a:rPr lang="en-US" sz="44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hÕt</a:t>
            </a:r>
            <a:r>
              <a:rPr lang="en-US" sz="44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råi</a:t>
            </a:r>
            <a:r>
              <a:rPr lang="en-US" sz="44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.</a:t>
            </a:r>
            <a:endParaRPr lang="en-US" sz="4400" b="1" dirty="0">
              <a:ln w="6600">
                <a:solidFill>
                  <a:srgbClr val="54A02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54A021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345" y="3972343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C« </a:t>
            </a:r>
            <a:r>
              <a:rPr lang="en-US" sz="48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xin</a:t>
            </a:r>
            <a:r>
              <a:rPr lang="en-US" sz="48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t¹m </a:t>
            </a:r>
            <a:r>
              <a:rPr lang="en-US" sz="48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biÖt</a:t>
            </a:r>
            <a:r>
              <a:rPr lang="en-US" sz="48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4800" b="1" dirty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smtClean="0">
                <a:ln w="6600">
                  <a:solidFill>
                    <a:srgbClr val="54A02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54A021"/>
                  </a:outerShdw>
                </a:effectLst>
                <a:latin typeface=".VnAvant" panose="020B7200000000000000" pitchFamily="34" charset="0"/>
              </a:rPr>
              <a:t>con.</a:t>
            </a:r>
            <a:endParaRPr lang="en-US" sz="4800" b="1" dirty="0">
              <a:ln w="6600">
                <a:solidFill>
                  <a:srgbClr val="54A02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54A021"/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5638"/>
            <a:ext cx="35814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005914" y="414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6645">
        <p14:honeycomb/>
      </p:transition>
    </mc:Choice>
    <mc:Fallback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png">
            <a:extLst>
              <a:ext uri="{FF2B5EF4-FFF2-40B4-BE49-F238E27FC236}">
                <a16:creationId xmlns="" xmlns:a16="http://schemas.microsoft.com/office/drawing/2014/main" id="{7457AC85-5BC2-473E-83F5-42C3F2BA1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345598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3">
            <a:extLst>
              <a:ext uri="{FF2B5EF4-FFF2-40B4-BE49-F238E27FC236}">
                <a16:creationId xmlns="" xmlns:a16="http://schemas.microsoft.com/office/drawing/2014/main" id="{DFE7DC8A-7138-4346-8620-F9BC7A44E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36019"/>
            <a:ext cx="5143500" cy="1716087"/>
          </a:xfrm>
          <a:prstGeom prst="bracketPair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 smtClean="0">
                <a:solidFill>
                  <a:srgbClr val="000000"/>
                </a:solidFill>
              </a:rPr>
              <a:t>Đọc</a:t>
            </a:r>
            <a:r>
              <a:rPr lang="en-US" alt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00"/>
                </a:solidFill>
              </a:rPr>
              <a:t>câu</a:t>
            </a:r>
            <a:r>
              <a:rPr lang="en-US" altLang="en-US" sz="2400" b="1" kern="0" dirty="0" smtClean="0">
                <a:solidFill>
                  <a:srgbClr val="000000"/>
                </a:solidFill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 err="1" smtClean="0">
                <a:solidFill>
                  <a:srgbClr val="000000"/>
                </a:solidFill>
              </a:rPr>
              <a:t>Ếch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con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thích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đọc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sách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" name="Picture 36" descr="138">
            <a:extLst>
              <a:ext uri="{FF2B5EF4-FFF2-40B4-BE49-F238E27FC236}">
                <a16:creationId xmlns=""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8">
            <a:extLst>
              <a:ext uri="{FF2B5EF4-FFF2-40B4-BE49-F238E27FC236}">
                <a16:creationId xmlns="" xmlns:a16="http://schemas.microsoft.com/office/drawing/2014/main" id="{FED67CAF-9A8D-41D6-A59F-62193AA8E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85786"/>
            <a:ext cx="5184775" cy="1639888"/>
          </a:xfrm>
          <a:prstGeom prst="bracketPair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 smtClean="0">
                <a:solidFill>
                  <a:srgbClr val="000000"/>
                </a:solidFill>
              </a:rPr>
              <a:t>Đọc</a:t>
            </a:r>
            <a:r>
              <a:rPr lang="en-US" alt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00"/>
                </a:solidFill>
              </a:rPr>
              <a:t>từ</a:t>
            </a:r>
            <a:r>
              <a:rPr lang="en-US" altLang="en-US" sz="2400" b="1" kern="0" dirty="0" smtClean="0">
                <a:solidFill>
                  <a:srgbClr val="000000"/>
                </a:solidFill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chênh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71">
            <a:extLst>
              <a:ext uri="{FF2B5EF4-FFF2-40B4-BE49-F238E27FC236}">
                <a16:creationId xmlns="" xmlns:a16="http://schemas.microsoft.com/office/drawing/2014/main" id="{61FABC21-8DB6-43E7-831A-4E9470AE2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2" y="2466181"/>
            <a:ext cx="5219700" cy="1639888"/>
          </a:xfrm>
          <a:prstGeom prst="bracketPair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 err="1" smtClean="0">
                <a:solidFill>
                  <a:srgbClr val="000000"/>
                </a:solidFill>
              </a:rPr>
              <a:t>Đọc</a:t>
            </a:r>
            <a:r>
              <a:rPr lang="en-US" altLang="en-US" sz="24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kern="0" dirty="0" err="1" smtClean="0">
                <a:solidFill>
                  <a:srgbClr val="000000"/>
                </a:solidFill>
              </a:rPr>
              <a:t>vần</a:t>
            </a:r>
            <a:endParaRPr lang="en-US" altLang="en-US" sz="2400" b="1" kern="0" dirty="0" smtClean="0">
              <a:solidFill>
                <a:srgbClr val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kern="0" dirty="0">
                <a:solidFill>
                  <a:srgbClr val="000000"/>
                </a:solidFill>
              </a:rPr>
              <a:t>a</a:t>
            </a:r>
            <a:r>
              <a:rPr kumimoji="0" lang="en-US" alt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</a:t>
            </a:r>
            <a:r>
              <a:rPr kumimoji="0" lang="en-US" alt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êch</a:t>
            </a:r>
            <a:r>
              <a:rPr kumimoji="0" lang="en-US" alt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ich</a:t>
            </a:r>
            <a:endParaRPr kumimoji="0" lang="en-US" alt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Rectangle 74">
            <a:extLst>
              <a:ext uri="{FF2B5EF4-FFF2-40B4-BE49-F238E27FC236}">
                <a16:creationId xmlns="" xmlns:a16="http://schemas.microsoft.com/office/drawing/2014/main" id="{DBBF5362-F1CF-4F75-9431-1F4596D4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662" y="2336800"/>
            <a:ext cx="5545138" cy="2032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Có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một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hôm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ếch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cốm</a:t>
            </a:r>
            <a:endParaRPr kumimoji="0" lang="en-US" altLang="en-US" sz="3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baseline="0" dirty="0" err="1" smtClean="0">
                <a:solidFill>
                  <a:srgbClr val="000000"/>
                </a:solidFill>
              </a:rPr>
              <a:t>Tinh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nghịch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nấp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bờ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ao</a:t>
            </a:r>
            <a:endParaRPr lang="en-US" altLang="en-US" sz="3200" b="1" kern="0" dirty="0" smtClean="0">
              <a:solidFill>
                <a:srgbClr val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Mải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rình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bắt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cào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cào</a:t>
            </a:r>
            <a:endParaRPr kumimoji="0" lang="en-US" altLang="en-US" sz="3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baseline="0" dirty="0" err="1" smtClean="0">
                <a:solidFill>
                  <a:srgbClr val="000000"/>
                </a:solidFill>
              </a:rPr>
              <a:t>Quên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sách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bên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bờ</a:t>
            </a:r>
            <a:r>
              <a:rPr lang="en-US" altLang="en-US" sz="32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 smtClean="0">
                <a:solidFill>
                  <a:srgbClr val="000000"/>
                </a:solidFill>
              </a:rPr>
              <a:t>cỏ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0" name="Picture 70" descr="a">
            <a:extLst>
              <a:ext uri="{FF2B5EF4-FFF2-40B4-BE49-F238E27FC236}">
                <a16:creationId xmlns="" xmlns:a16="http://schemas.microsoft.com/office/drawing/2014/main" id="{D32E0FB1-4575-418A-8FF0-CC461ACDD9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2873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3" descr="b">
            <a:extLst>
              <a:ext uri="{FF2B5EF4-FFF2-40B4-BE49-F238E27FC236}">
                <a16:creationId xmlns="" xmlns:a16="http://schemas.microsoft.com/office/drawing/2014/main" id="{A478684C-DFE8-47D0-BC6D-1C6B38106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79002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8" descr="c">
            <a:extLst>
              <a:ext uri="{FF2B5EF4-FFF2-40B4-BE49-F238E27FC236}">
                <a16:creationId xmlns="" xmlns:a16="http://schemas.microsoft.com/office/drawing/2014/main" id="{D237ABE2-BB36-4AB5-B260-181E3E3077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69" y="512873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8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D7201A2D-1FB1-4D92-8C35-C98436198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935413"/>
            <a:ext cx="1368425" cy="433387"/>
          </a:xfrm>
          <a:prstGeom prst="actionButtonBlank">
            <a:avLst/>
          </a:prstGeom>
          <a:gradFill rotWithShape="1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="" xmlns:a16="http://schemas.microsoft.com/office/drawing/2014/main" id="{DDA03269-436E-4FFD-8D52-340B24205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3286125"/>
            <a:ext cx="431800" cy="649288"/>
          </a:xfrm>
          <a:prstGeom prst="upArrow">
            <a:avLst>
              <a:gd name="adj1" fmla="val 50000"/>
              <a:gd name="adj2" fmla="val 37592"/>
            </a:avLst>
          </a:prstGeom>
          <a:gradFill rotWithShape="1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7" descr="MMj03363570000[1]">
            <a:extLst>
              <a:ext uri="{FF2B5EF4-FFF2-40B4-BE49-F238E27FC236}">
                <a16:creationId xmlns="" xmlns:a16="http://schemas.microsoft.com/office/drawing/2014/main" id="{19FB0AA8-25D9-4667-9461-367310BDC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4368800"/>
            <a:ext cx="16986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usic">
            <a:hlinkClick r:id="rId8" action="ppaction://hlinkfile"/>
            <a:extLst>
              <a:ext uri="{FF2B5EF4-FFF2-40B4-BE49-F238E27FC236}">
                <a16:creationId xmlns=""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06341" y="381000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Music">
            <a:hlinkClick r:id="rId8" action="ppaction://hlinkfile"/>
            <a:extLst>
              <a:ext uri="{FF2B5EF4-FFF2-40B4-BE49-F238E27FC236}">
                <a16:creationId xmlns=""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477000" y="727075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02" y="1077325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2670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ao thức ánh trăng quê - Báo Đắk Lắk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09064"/>
            <a:ext cx="7467600" cy="43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7">
            <a:extLst>
              <a:ext uri="{FF2B5EF4-FFF2-40B4-BE49-F238E27FC236}">
                <a16:creationId xmlns="" xmlns:a16="http://schemas.microsoft.com/office/drawing/2014/main" id="{FD189731-7B3C-4B40-8FFA-8F578863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"/>
            <a:ext cx="7467600" cy="2087563"/>
          </a:xfrm>
          <a:prstGeom prst="flowChartProcess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 err="1" smtClean="0">
                <a:solidFill>
                  <a:srgbClr val="000000"/>
                </a:solidFill>
              </a:rPr>
              <a:t>Đây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là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hình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ảnh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nào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quen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 err="1" smtClean="0">
                <a:solidFill>
                  <a:srgbClr val="000000"/>
                </a:solidFill>
              </a:rPr>
              <a:t>thuộc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của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làng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3600" b="1" kern="0" dirty="0" err="1" smtClean="0">
                <a:solidFill>
                  <a:srgbClr val="000000"/>
                </a:solidFill>
              </a:rPr>
              <a:t>quê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 err="1" smtClean="0">
                <a:solidFill>
                  <a:srgbClr val="000000"/>
                </a:solidFill>
              </a:rPr>
              <a:t>Việt</a:t>
            </a:r>
            <a:r>
              <a:rPr lang="en-US" altLang="en-US" sz="3600" b="1" kern="0" dirty="0" smtClean="0">
                <a:solidFill>
                  <a:srgbClr val="000000"/>
                </a:solidFill>
              </a:rPr>
              <a:t> Nam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81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45">
        <p:dissolve/>
      </p:transition>
    </mc:Choice>
    <mc:Fallback xmlns="">
      <p:transition spd="slow" advTm="664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"/>
            <a:ext cx="8686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3442" y="4673263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alt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9159" y="4687899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ầng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5596592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6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1832" y="4687899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1811" y="4673263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295400" y="685800"/>
            <a:ext cx="2144110" cy="8382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32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iết</a:t>
            </a:r>
            <a:endParaRPr lang="vi-VN" sz="1000" dirty="0"/>
          </a:p>
        </p:txBody>
      </p:sp>
      <p:sp>
        <p:nvSpPr>
          <p:cNvPr id="8" name="Flowchart: Connector 7"/>
          <p:cNvSpPr/>
          <p:nvPr/>
        </p:nvSpPr>
        <p:spPr bwMode="auto">
          <a:xfrm>
            <a:off x="718159" y="685800"/>
            <a:ext cx="762000" cy="8382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32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19392583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537" y="76200"/>
            <a:ext cx="7848600" cy="224676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vi-VN" altLang="en-US" sz="5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Bài 5</a:t>
            </a:r>
            <a:r>
              <a:rPr kumimoji="0" lang="en-US" altLang="en-US" sz="5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</a:rPr>
              <a:t>9</a:t>
            </a:r>
            <a:endParaRPr kumimoji="0" lang="vi-VN" altLang="en-US" sz="5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</a:t>
            </a:r>
            <a:r>
              <a:rPr kumimoji="0" lang="en-US" altLang="en-US" sz="8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ang</a:t>
            </a:r>
            <a:r>
              <a:rPr kumimoji="0" lang="en-US" altLang="en-US" sz="8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en-US" altLang="en-US" sz="8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ăng</a:t>
            </a:r>
            <a:r>
              <a:rPr kumimoji="0" lang="en-US" altLang="en-US" sz="8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altLang="en-US" sz="8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âng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4005" y="3076027"/>
            <a:ext cx="81596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r>
              <a:rPr kumimoji="0" lang="en-US" alt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alt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âng</a:t>
            </a:r>
            <a:endParaRPr kumimoji="0" lang="en-US" altLang="en-US" sz="8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1293312" y="4228023"/>
            <a:ext cx="9906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>
            <a:off x="4419600" y="4213565"/>
            <a:ext cx="9906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Minus 6"/>
          <p:cNvSpPr/>
          <p:nvPr/>
        </p:nvSpPr>
        <p:spPr>
          <a:xfrm>
            <a:off x="7391400" y="4212611"/>
            <a:ext cx="9906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9105" y="2491252"/>
            <a:ext cx="1801295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vi-VN" sz="1100" dirty="0">
              <a:solidFill>
                <a:srgbClr val="000000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 bwMode="auto">
          <a:xfrm>
            <a:off x="1000099" y="2502295"/>
            <a:ext cx="798012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4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56948"/>
      </p:ext>
    </p:extLst>
  </p:cSld>
  <p:clrMapOvr>
    <a:masterClrMapping/>
  </p:clrMapOvr>
  <p:transition spd="slow" advTm="664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67" y="907505"/>
            <a:ext cx="9067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8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r>
              <a:rPr lang="en-US" altLang="en-US" sz="88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88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88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88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âng</a:t>
            </a:r>
            <a:endParaRPr lang="en-US" altLang="en-US" sz="88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044608" y="2626289"/>
            <a:ext cx="1600200" cy="1124211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644808" y="2626290"/>
            <a:ext cx="1613509" cy="1124211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Aft>
                <a:spcPts val="600"/>
              </a:spcAft>
            </a:pPr>
            <a:r>
              <a:rPr lang="en-US" altLang="en-US" sz="66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endParaRPr lang="vi-VN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048000" y="3752589"/>
            <a:ext cx="3227018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66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áng</a:t>
            </a:r>
            <a:endParaRPr lang="vi-VN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9079" y="2644593"/>
            <a:ext cx="5132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6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endParaRPr lang="vi-VN" sz="1200" dirty="0"/>
          </a:p>
        </p:txBody>
      </p:sp>
    </p:spTree>
    <p:extLst>
      <p:ext uri="{BB962C8B-B14F-4D97-AF65-F5344CB8AC3E}">
        <p14:creationId xmlns:p14="http://schemas.microsoft.com/office/powerpoint/2010/main" val="19077745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356" y="41701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" y="872698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066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ang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ăng</a:t>
            </a: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âng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5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2373" y="157736"/>
            <a:ext cx="1304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113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921" y="838200"/>
            <a:ext cx="7924800" cy="769441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ang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488617"/>
            <a:ext cx="840392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làng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rạng</a:t>
            </a:r>
            <a:endParaRPr lang="en-US" sz="60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</a:t>
            </a:r>
            <a:r>
              <a:rPr lang="en-US" sz="6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sáng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1981200" y="3305713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inus 4"/>
          <p:cNvSpPr/>
          <p:nvPr/>
        </p:nvSpPr>
        <p:spPr>
          <a:xfrm>
            <a:off x="5562600" y="3229513"/>
            <a:ext cx="1520347" cy="1524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47" y="4191000"/>
            <a:ext cx="113982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003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363</Words>
  <PresentationFormat>On-screen Show (4:3)</PresentationFormat>
  <Paragraphs>103</Paragraphs>
  <Slides>23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2020-11-09T02:44:20Z</dcterms:created>
  <dcterms:modified xsi:type="dcterms:W3CDTF">2020-12-01T13:56:10Z</dcterms:modified>
</cp:coreProperties>
</file>