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2458" r:id="rId6"/>
    <p:sldId id="2459" r:id="rId7"/>
    <p:sldId id="2460" r:id="rId8"/>
    <p:sldId id="2461" r:id="rId9"/>
    <p:sldId id="2462" r:id="rId10"/>
    <p:sldId id="2463" r:id="rId11"/>
    <p:sldId id="2464" r:id="rId12"/>
    <p:sldId id="2465" r:id="rId13"/>
    <p:sldId id="2466" r:id="rId14"/>
    <p:sldId id="2467" r:id="rId15"/>
    <p:sldId id="2468" r:id="rId16"/>
    <p:sldId id="2469" r:id="rId17"/>
    <p:sldId id="2442" r:id="rId18"/>
    <p:sldId id="2470" r:id="rId19"/>
    <p:sldId id="2471" r:id="rId20"/>
    <p:sldId id="2472" r:id="rId21"/>
    <p:sldId id="2473" r:id="rId22"/>
    <p:sldId id="2474" r:id="rId23"/>
    <p:sldId id="2475" r:id="rId24"/>
    <p:sldId id="2476" r:id="rId25"/>
    <p:sldId id="2477" r:id="rId26"/>
    <p:sldId id="2478" r:id="rId27"/>
    <p:sldId id="2479" r:id="rId28"/>
    <p:sldId id="2480" r:id="rId29"/>
    <p:sldId id="2481" r:id="rId30"/>
    <p:sldId id="2455" r:id="rId31"/>
    <p:sldId id="2456" r:id="rId32"/>
    <p:sldId id="2457" r:id="rId33"/>
    <p:sldId id="24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0F400"/>
    <a:srgbClr val="04C043"/>
    <a:srgbClr val="05EE55"/>
    <a:srgbClr val="05D74D"/>
    <a:srgbClr val="2F3342"/>
    <a:srgbClr val="038B3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84" autoAdjust="0"/>
  </p:normalViewPr>
  <p:slideViewPr>
    <p:cSldViewPr snapToGrid="0">
      <p:cViewPr varScale="1">
        <p:scale>
          <a:sx n="41" d="100"/>
          <a:sy n="41" d="100"/>
        </p:scale>
        <p:origin x="66" y="606"/>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3/29/2022</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Click to 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Click to 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xmlns=""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1149926" y="1094509"/>
            <a:ext cx="9961418" cy="4862945"/>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1955540" y="2129781"/>
            <a:ext cx="8988768" cy="1888475"/>
          </a:xfrm>
        </p:spPr>
        <p:txBody>
          <a:bodyPr>
            <a:normAutofit/>
          </a:bodyPr>
          <a:lstStyle/>
          <a:p>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BÀI 6</a:t>
            </a:r>
            <a:b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br>
            <a:r>
              <a:rPr lang="en-US" sz="5400" cap="none">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CÂU LỆNH </a:t>
            </a:r>
            <a:r>
              <a:rPr lang="en-US" sz="5400" cap="none"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ĐIỀU KIỆN IF</a:t>
            </a:r>
            <a:endParaRPr lang="en-US" sz="5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1953449" y="4684512"/>
            <a:ext cx="8988768" cy="564120"/>
          </a:xfrm>
        </p:spPr>
        <p:txBody>
          <a:bodyPr/>
          <a:lstStyle/>
          <a:p>
            <a:r>
              <a:rPr lang="en-US" dirty="0">
                <a:solidFill>
                  <a:srgbClr val="2F3342"/>
                </a:solidFill>
              </a:rPr>
              <a:t>SUBTITLE GOES HERE</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1630" y="1444627"/>
            <a:ext cx="10245970" cy="2862322"/>
          </a:xfrm>
          <a:prstGeom prst="rect">
            <a:avLst/>
          </a:prstGeom>
        </p:spPr>
        <p:txBody>
          <a:bodyPr wrap="square">
            <a:spAutoFit/>
          </a:bodyPr>
          <a:lstStyle/>
          <a:p>
            <a:pPr algn="just">
              <a:spcBef>
                <a:spcPts val="1200"/>
              </a:spcBef>
              <a:spcAft>
                <a:spcPts val="1200"/>
              </a:spcAft>
            </a:pP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Giải thích</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x = 10, z = 9 do x &lt; 11 là đúng, z &gt; 5 là đúng.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b = x &lt; 11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 nhận giá trị đúng.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Ta lại có: x &gt; 15 sai (vì x = 10) nhưng y &lt; 9 đúng (vì y = 5). Theo bảng phép toán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suy ra c = x &gt; 15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y &lt; 9 nhận giá trị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Cuối cùng, vì b là đúng nên a = </a:t>
            </a:r>
            <a:r>
              <a:rPr lang="vi-VN" sz="2800" b="1">
                <a:solidFill>
                  <a:srgbClr val="002060"/>
                </a:solidFill>
                <a:latin typeface="Times New Roman" panose="02020603050405020304" pitchFamily="18" charset="0"/>
                <a:ea typeface="Times New Roman" panose="02020603050405020304" pitchFamily="18" charset="0"/>
              </a:rPr>
              <a:t>not</a:t>
            </a:r>
            <a:r>
              <a:rPr lang="vi-VN" sz="2800">
                <a:latin typeface="Times New Roman" panose="02020603050405020304" pitchFamily="18" charset="0"/>
                <a:ea typeface="Times New Roman" panose="02020603050405020304" pitchFamily="18" charset="0"/>
              </a:rPr>
              <a:t> b sẽ nhận giá trị sai</a:t>
            </a:r>
            <a:endParaRPr lang="en-US" sz="2800"/>
          </a:p>
        </p:txBody>
      </p:sp>
    </p:spTree>
    <p:extLst>
      <p:ext uri="{BB962C8B-B14F-4D97-AF65-F5344CB8AC3E}">
        <p14:creationId xmlns:p14="http://schemas.microsoft.com/office/powerpoint/2010/main" val="94693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8183" y="1437601"/>
            <a:ext cx="10034955" cy="2862322"/>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là biểu thức chỉ nhận giá trị True hoặc False. Giá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trị </a:t>
            </a: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biểu thức logic thuộc kiểu bool</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lôgic là and (và), or (hoặc) và not (phủ định).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329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852247" y="1495570"/>
            <a:ext cx="8581292" cy="370123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Mỗi biểu thức sau có giá trị True hay False?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100</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4 ==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b) 111//5 != 20 or 20%3 != 0</a:t>
            </a:r>
            <a:endParaRPr lang="en-US" sz="2800"/>
          </a:p>
        </p:txBody>
      </p:sp>
    </p:spTree>
    <p:extLst>
      <p:ext uri="{BB962C8B-B14F-4D97-AF65-F5344CB8AC3E}">
        <p14:creationId xmlns:p14="http://schemas.microsoft.com/office/powerpoint/2010/main" val="151445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15815" y="0"/>
            <a:ext cx="11512062" cy="604379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Cấu trúc lệnh if trong Python</a:t>
            </a:r>
          </a:p>
          <a:p>
            <a:pPr algn="just"/>
            <a:r>
              <a:rPr lang="vi-VN" sz="2800" smtClean="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trước số tự nhiên n (được gán hoặc nhập từ bàn phím). Đoạn chương trình như sau kiểm tra n &gt; 0 thì thông báo “n là số lớn hơn 0”</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i</a:t>
            </a:r>
            <a:r>
              <a:rPr lang="vi-VN" sz="2800">
                <a:latin typeface="Times New Roman" panose="02020603050405020304" pitchFamily="18" charset="0"/>
                <a:cs typeface="Times New Roman" panose="02020603050405020304" pitchFamily="18" charset="0"/>
              </a:rPr>
              <a:t>f n &gt; 0: </a:t>
            </a:r>
            <a:endParaRPr lang="en-US" sz="2800">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p</a:t>
            </a:r>
            <a:r>
              <a:rPr lang="vi-VN" sz="2800">
                <a:latin typeface="Times New Roman" panose="02020603050405020304" pitchFamily="18" charset="0"/>
                <a:cs typeface="Times New Roman" panose="02020603050405020304" pitchFamily="18" charset="0"/>
              </a:rPr>
              <a:t>rint(“n là số lớn hơn 0”)</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Em có nhận xét gì về cấu trúc lệnh if? Sau &lt;điều kiện&gt; lệnh if có kí tự gì? Lệnh print() được viết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84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000">
                <a:solidFill>
                  <a:srgbClr val="C00000"/>
                </a:solidFill>
                <a:latin typeface="Times New Roman" panose="02020603050405020304" pitchFamily="18" charset="0"/>
                <a:cs typeface="Times New Roman" panose="02020603050405020304" pitchFamily="18" charset="0"/>
              </a:rPr>
              <a:t>2</a:t>
            </a:r>
            <a:r>
              <a:rPr lang="en-US" sz="4000" smtClean="0">
                <a:solidFill>
                  <a:srgbClr val="C00000"/>
                </a:solidFill>
                <a:latin typeface="Times New Roman" panose="02020603050405020304" pitchFamily="18" charset="0"/>
                <a:cs typeface="Times New Roman" panose="02020603050405020304" pitchFamily="18" charset="0"/>
              </a:rPr>
              <a:t>. LỆNH IF</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797536" y="3203201"/>
            <a:ext cx="342478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spcAft>
                <a:spcPts val="600"/>
              </a:spcAft>
            </a:pPr>
            <a:r>
              <a:rPr lang="en-US" sz="2800" b="1" smtClean="0">
                <a:solidFill>
                  <a:srgbClr val="C00000"/>
                </a:solidFill>
                <a:latin typeface="Times New Roman" panose="02020603050405020304" pitchFamily="18" charset="0"/>
                <a:cs typeface="Times New Roman" panose="02020603050405020304" pitchFamily="18" charset="0"/>
              </a:rPr>
              <a:t>if</a:t>
            </a:r>
            <a:r>
              <a:rPr lang="en-US" sz="2800" smtClean="0">
                <a:solidFill>
                  <a:srgbClr val="0070C0"/>
                </a:solidFill>
                <a:latin typeface="Times New Roman" panose="02020603050405020304" pitchFamily="18" charset="0"/>
                <a:cs typeface="Times New Roman" panose="02020603050405020304" pitchFamily="18" charset="0"/>
              </a:rPr>
              <a:t>   &lt;</a:t>
            </a:r>
            <a:r>
              <a:rPr lang="en-US" sz="2800">
                <a:solidFill>
                  <a:srgbClr val="0070C0"/>
                </a:solidFill>
                <a:latin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&lt;Khối lệnh&gt;</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D3D669A-A679-4B26-8E6C-F800D4276CE6}"/>
              </a:ext>
            </a:extLst>
          </p:cNvPr>
          <p:cNvSpPr>
            <a:spLocks noGrp="1"/>
          </p:cNvSpPr>
          <p:nvPr>
            <p:ph type="sldNum" sz="quarter" idx="11"/>
          </p:nvPr>
        </p:nvSpPr>
        <p:spPr/>
        <p:txBody>
          <a:bodyPr/>
          <a:lstStyle/>
          <a:p>
            <a:fld id="{8C2E478F-E849-4A8C-AF1F-CBCC78A7CBFA}" type="slidenum">
              <a:rPr lang="en-US" smtClean="0"/>
              <a:pPr/>
              <a:t>14</a:t>
            </a:fld>
            <a:endParaRPr lang="en-US" dirty="0"/>
          </a:p>
        </p:txBody>
      </p:sp>
      <p:sp>
        <p:nvSpPr>
          <p:cNvPr id="3" name="Rectangle 2"/>
          <p:cNvSpPr/>
          <p:nvPr/>
        </p:nvSpPr>
        <p:spPr>
          <a:xfrm>
            <a:off x="595883" y="1484519"/>
            <a:ext cx="10222155" cy="1261884"/>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Python cung cấp câu lệnh để mô tả cấu trúc rẽ nhánh: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thiếu: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595883" y="4621404"/>
            <a:ext cx="10953385" cy="1083374"/>
          </a:xfrm>
          <a:prstGeom prst="rect">
            <a:avLst/>
          </a:prstGeom>
        </p:spPr>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lệnh&gt;, ngược lại thì bỏ qua chuyển sang lệnh tiếp theo sau lệnh if.</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3"/>
          <a:srcRect l="85855" t="47893" r="3067" b="30487"/>
          <a:stretch/>
        </p:blipFill>
        <p:spPr bwMode="auto">
          <a:xfrm>
            <a:off x="8712564" y="1357144"/>
            <a:ext cx="2883552" cy="3413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6830" y="1218741"/>
            <a:ext cx="6096000" cy="2400657"/>
          </a:xfrm>
          <a:prstGeom prst="rect">
            <a:avLst/>
          </a:prstGeom>
        </p:spPr>
        <p:txBody>
          <a:bodyPr>
            <a:spAutoFit/>
          </a:bodyPr>
          <a:lstStyle/>
          <a:p>
            <a:pPr algn="just">
              <a:spcBef>
                <a:spcPts val="1200"/>
              </a:spcBef>
              <a:spcAft>
                <a:spcPts val="1200"/>
              </a:spcAft>
            </a:pPr>
            <a:r>
              <a:rPr lang="vi-VN"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Câu lệnh điều kiện dạng đủ:</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kiện&gt;</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else:</a:t>
            </a: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84778" t="44335" r="1989" b="35413"/>
          <a:stretch/>
        </p:blipFill>
        <p:spPr bwMode="auto">
          <a:xfrm>
            <a:off x="7971692" y="1597617"/>
            <a:ext cx="3705958" cy="3275076"/>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91660" y="4083246"/>
            <a:ext cx="6705601" cy="157889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thực hiện lệnh, Python sẽ kiểm tra &lt;điều kiện&gt; nếu đúng thì thực hiện &lt;khối lệnh 1&gt;, ngược lại thì thực hiện &lt;khối lệnh 2&gt;.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501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1968" y="1794142"/>
            <a:ext cx="10222523" cy="3293209"/>
          </a:xfrm>
          <a:prstGeom prst="rect">
            <a:avLst/>
          </a:prstGeom>
        </p:spPr>
        <p:txBody>
          <a:bodyPr wrap="square">
            <a:spAutoFit/>
          </a:bodyPr>
          <a:lstStyle/>
          <a:p>
            <a:pPr algn="just">
              <a:spcBef>
                <a:spcPts val="600"/>
              </a:spcBef>
              <a:spcAft>
                <a:spcPts val="6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a,b là hai số đã được tạo thì lệnh sau sẽ in ra giá trị tuyệt đối của hiệu hai số.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&gt; b</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 – 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(b – a)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887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506" y="1517636"/>
            <a:ext cx="10503879" cy="4031873"/>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khóa if và else cần viết thẳng lề trái.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tabLst>
                <a:tab pos="216408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khối lệnh 1 và khối lệnh 2 cần viết lùi vào và thẳng hàng, mặc định là tab hay 4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khối lệnh trong Python đều cần viết sau dấu “</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Và lùi vào, thẳng hàng. Đây là điểm khác biệt của Python với các ngôn ngữ lập trình khác.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260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8" y="2600210"/>
            <a:ext cx="10644553"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lệnh điều kiện if thể hiện cấu trúc rẽ nhánh trong Python. Khối lệnh rẽ nhánh của if được viết sau dấu “:”, cần viết lùi vào và thẳng hàng.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782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62707" y="1312343"/>
            <a:ext cx="11160369" cy="3851550"/>
          </a:xfrm>
          <a:prstGeom prst="cloudCallou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Đoạn chương trình sau thực hiện công việc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một số nguyên dương: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k &lt;=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nhập sai rồi!”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004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84D84F-4F26-4CA5-9107-324BEC246061}"/>
              </a:ext>
            </a:extLst>
          </p:cNvPr>
          <p:cNvSpPr>
            <a:spLocks noGrp="1"/>
          </p:cNvSpPr>
          <p:nvPr>
            <p:ph type="ftr" sz="quarter" idx="10"/>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726B8D6B-205C-44ED-95DB-610B8022C24F}"/>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5" name="Content Placeholder 4">
            <a:extLst>
              <a:ext uri="{FF2B5EF4-FFF2-40B4-BE49-F238E27FC236}">
                <a16:creationId xmlns:a16="http://schemas.microsoft.com/office/drawing/2014/main" id="{990AB7EE-B4D1-45E9-9CD5-74C078743653}"/>
              </a:ext>
            </a:extLst>
          </p:cNvPr>
          <p:cNvSpPr>
            <a:spLocks noGrp="1"/>
          </p:cNvSpPr>
          <p:nvPr>
            <p:ph idx="1"/>
          </p:nvPr>
        </p:nvSpPr>
        <p:spPr>
          <a:xfrm>
            <a:off x="2705534" y="1953491"/>
            <a:ext cx="8322683" cy="3865418"/>
          </a:xfrm>
        </p:spPr>
        <p:txBody>
          <a:bodyPr>
            <a:normAutofit fontScale="85000" lnSpcReduction="10000"/>
          </a:bodyPr>
          <a:lstStyle/>
          <a:p>
            <a:pPr marL="0" indent="0" algn="just">
              <a:lnSpc>
                <a:spcPct val="150000"/>
              </a:lnSpc>
              <a:spcBef>
                <a:spcPts val="600"/>
              </a:spcBef>
              <a:spcAft>
                <a:spcPts val="600"/>
              </a:spcAft>
              <a:buNone/>
            </a:pPr>
            <a:r>
              <a:rPr lang="en-US">
                <a:latin typeface="Times New Roman" panose="02020603050405020304" pitchFamily="18" charset="0"/>
                <a:cs typeface="Times New Roman" panose="02020603050405020304" pitchFamily="18" charset="0"/>
              </a:rPr>
              <a:t>	</a:t>
            </a:r>
            <a:r>
              <a:rPr lang="nl-NL">
                <a:latin typeface="Times New Roman" panose="02020603050405020304" pitchFamily="18" charset="0"/>
                <a:cs typeface="Times New Roman" panose="02020603050405020304" pitchFamily="18" charset="0"/>
              </a:rPr>
              <a:t>Trong cuộc sống, chúng ta vẫn thường gặp các tình huống một việc được thực hiện hay không phụ thuộc vào một điều kiện. Ví dụ, em dự định sẽ đi chơi cùng bạn nếu ngày mai thời tiết đẹp, không mưa, nhưng nếu trời mưa em sẽ ở nhà làm bài tập. Các tình huống như vậy trong lập trình được gọi là rẽ nhánh. Em hãy điền thông tin ở tình huống trên vào vị trí &lt;Điều kiện&gt; và lệnh tương ứng trong sơ đồ cấu trúc rẽ nhánh ở Hình 19.1</a:t>
            </a:r>
            <a:endParaRPr lang="en-US">
              <a:solidFill>
                <a:srgbClr val="00206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7814C44D-0CC1-4B15-A32A-51CCEFEFE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 y="1953491"/>
            <a:ext cx="2157889" cy="38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9430" y="172888"/>
            <a:ext cx="3371436" cy="707886"/>
          </a:xfrm>
          <a:prstGeom prst="rect">
            <a:avLst/>
          </a:prstGeom>
        </p:spPr>
        <p:txBody>
          <a:bodyPr wrap="none">
            <a:spAutoFit/>
          </a:bodyPr>
          <a:lstStyle/>
          <a:p>
            <a:r>
              <a:rPr lang="en-US" sz="4000" b="1">
                <a:solidFill>
                  <a:srgbClr val="7030A0"/>
                </a:solidFill>
                <a:latin typeface="Times New Roman" panose="02020603050405020304" pitchFamily="18" charset="0"/>
                <a:ea typeface="Times New Roman" panose="02020603050405020304" pitchFamily="18" charset="0"/>
              </a:rPr>
              <a:t>THỰC HÀNH</a:t>
            </a:r>
            <a:endParaRPr lang="en-US" sz="4000"/>
          </a:p>
        </p:txBody>
      </p:sp>
      <p:sp>
        <p:nvSpPr>
          <p:cNvPr id="6" name="Rectangle 5"/>
          <p:cNvSpPr/>
          <p:nvPr/>
        </p:nvSpPr>
        <p:spPr>
          <a:xfrm>
            <a:off x="703385" y="2534721"/>
            <a:ext cx="10574214" cy="2123658"/>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bài tập liên quan đến kiểu dữ liệu bool và lệnh if.</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từ bàn phím. Sau đó thông báo số em đã nhập là số chẵn hay số lẻ phụ thuộc vào n là chẵn hay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9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3" y="1452146"/>
            <a:ext cx="10644554" cy="4308872"/>
          </a:xfrm>
          <a:prstGeom prst="rect">
            <a:avLst/>
          </a:prstGeom>
        </p:spPr>
        <p:txBody>
          <a:bodyPr wrap="square">
            <a:spAutoFit/>
          </a:bodyPr>
          <a:lstStyle/>
          <a:p>
            <a:pPr algn="just">
              <a:spcBef>
                <a:spcPts val="600"/>
              </a:spcBef>
              <a:spcAft>
                <a:spcPts val="600"/>
              </a:spcAft>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một số tự nhiên n là chẵn hay lẻ, ta dùng phép toán lấy số dư n%2. Nếu số dư bằng 0 thì n là số chẵn, ngược lại n là số lẻ.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if   </a:t>
            </a:r>
            <a:r>
              <a:rPr lang="fr-FR" sz="2800">
                <a:latin typeface="Times New Roman" panose="02020603050405020304" pitchFamily="18" charset="0"/>
                <a:ea typeface="Times New Roman" panose="02020603050405020304" pitchFamily="18" charset="0"/>
                <a:cs typeface="Times New Roman" panose="02020603050405020304" pitchFamily="18" charset="0"/>
              </a:rPr>
              <a:t>n%2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chẵn.”</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FF66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 đã nhập là số lẻ.”</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84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169" y="1485290"/>
            <a:ext cx="10785231" cy="4154984"/>
          </a:xfrm>
          <a:prstGeom prst="rect">
            <a:avLst/>
          </a:prstGeom>
        </p:spPr>
        <p:txBody>
          <a:bodyPr wrap="square">
            <a:spAutoFit/>
          </a:bodyPr>
          <a:lstStyle/>
          <a:p>
            <a:pPr algn="just">
              <a:spcBef>
                <a:spcPts val="600"/>
              </a:spcBef>
              <a:spcAft>
                <a:spcPts val="600"/>
              </a:spcAft>
            </a:pPr>
            <a:r>
              <a:rPr lang="fr-FR" sz="2800" b="1">
                <a:solidFill>
                  <a:srgbClr val="9933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Giả sử giá điện sinh hoạt trong khu vực gia đình em ở được tính luỹ kế theo từng tháng như sau (giá tính theo từng kWh điện tiêu thụ).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điện tiêu thụ từ 0 đến 50 kWh, giá thành mỗi kWh là 1,578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Với mức từ 51 đến 100, giá thành mỗi kWh là 1,734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Từ mức 101 trở lên, giá thành mỗi kWh là 2,014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số điền tiêu thụ trong tháng của gia đình em và tính số tiền điện phải trả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086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6493" y="1548108"/>
            <a:ext cx="10832123" cy="4154984"/>
          </a:xfrm>
          <a:prstGeom prst="rect">
            <a:avLst/>
          </a:prstGeom>
        </p:spPr>
        <p:txBody>
          <a:bodyPr wrap="square">
            <a:spAutoFit/>
          </a:bodyPr>
          <a:lstStyle/>
          <a:p>
            <a:pPr algn="just">
              <a:spcBef>
                <a:spcPts val="600"/>
              </a:spcBef>
              <a:spcAft>
                <a:spcPts val="600"/>
              </a:spcAft>
            </a:pPr>
            <a:r>
              <a:rPr lang="fr-FR"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fr-FR" sz="2800">
                <a:latin typeface="Times New Roman" panose="02020603050405020304" pitchFamily="18" charset="0"/>
                <a:ea typeface="Times New Roman" panose="02020603050405020304" pitchFamily="18" charset="0"/>
                <a:cs typeface="Times New Roman" panose="02020603050405020304" pitchFamily="18" charset="0"/>
              </a:rPr>
              <a:t> Gọi k là số kWh điện tiêu thụ của gia đình em. Khi đó theo cách tính lũy kế trên chúng ta cần tính dựa trên các điều kiện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k ≤ 50 thì số tiền cần trả là k x 1,678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50 &lt; k ≤100 thì số tiền cần trả là 50 × 1,678 + (k - 50) × 1,734 nghìn đồng.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 Nếu 100 &lt; k thì số tiền cần trả là 50 × 1678 + 50 × 1,734 + ( k - 100) × 2014 nghìn đồng.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fr-FR" sz="2800">
                <a:latin typeface="Times New Roman" panose="02020603050405020304" pitchFamily="18" charset="0"/>
                <a:ea typeface="Times New Roman" panose="02020603050405020304" pitchFamily="18" charset="0"/>
              </a:rPr>
              <a:t>Chúng ta sử dụng lệnh round (t) để làm tròn số thực t. </a:t>
            </a:r>
            <a:endParaRPr lang="en-US" sz="2800"/>
          </a:p>
        </p:txBody>
      </p:sp>
    </p:spTree>
    <p:extLst>
      <p:ext uri="{BB962C8B-B14F-4D97-AF65-F5344CB8AC3E}">
        <p14:creationId xmlns:p14="http://schemas.microsoft.com/office/powerpoint/2010/main" val="296202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938" y="1379137"/>
            <a:ext cx="10925908" cy="4462760"/>
          </a:xfrm>
          <a:prstGeom prst="rect">
            <a:avLst/>
          </a:prstGeom>
        </p:spPr>
        <p:txBody>
          <a:bodyPr wrap="square">
            <a:spAutoFit/>
          </a:bodyPr>
          <a:lstStyle/>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Chú ý trong máy tính dùng dấu “.” để viết các số thập phân. 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k = </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CC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"Nhập số kWh tiêu thụ điện nhà en: "</a:t>
            </a:r>
            <a:r>
              <a:rPr lang="fr-FR"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if   k&lt;= 50:  t=k*1.678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k &lt;= 100:     t = 50*1.678 + (k-50)*1.734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else:  t = 50*1.678 + 50*1.734 + (k-100)*2.014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CC3399"/>
                </a:solidFill>
                <a:latin typeface="Times New Roman" panose="02020603050405020304" pitchFamily="18" charset="0"/>
                <a:ea typeface="Times New Roman" panose="02020603050405020304" pitchFamily="18" charset="0"/>
              </a:rPr>
              <a:t>print</a:t>
            </a:r>
            <a:r>
              <a:rPr lang="en-US" sz="2800">
                <a:latin typeface="Times New Roman" panose="02020603050405020304" pitchFamily="18" charset="0"/>
                <a:ea typeface="Times New Roman" panose="02020603050405020304" pitchFamily="18" charset="0"/>
              </a:rPr>
              <a:t>(</a:t>
            </a:r>
            <a:r>
              <a:rPr lang="en-US" sz="2800">
                <a:solidFill>
                  <a:srgbClr val="00CC99"/>
                </a:solidFill>
                <a:latin typeface="Times New Roman" panose="02020603050405020304" pitchFamily="18" charset="0"/>
                <a:ea typeface="Times New Roman" panose="02020603050405020304" pitchFamily="18" charset="0"/>
              </a:rPr>
              <a:t>"Số tiền điện phải trả là:"</a:t>
            </a:r>
            <a:r>
              <a:rPr lang="en-US" sz="2800">
                <a:latin typeface="Times New Roman" panose="02020603050405020304" pitchFamily="18" charset="0"/>
                <a:ea typeface="Times New Roman" panose="02020603050405020304" pitchFamily="18" charset="0"/>
              </a:rPr>
              <a:t>,round(t), </a:t>
            </a:r>
            <a:r>
              <a:rPr lang="en-US" sz="2800">
                <a:solidFill>
                  <a:srgbClr val="00CC99"/>
                </a:solidFill>
                <a:latin typeface="Times New Roman" panose="02020603050405020304" pitchFamily="18" charset="0"/>
                <a:ea typeface="Times New Roman" panose="02020603050405020304" pitchFamily="18" charset="0"/>
              </a:rPr>
              <a:t>"nghìn đồng”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1827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0015" y="243226"/>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6" name="Rectangle 5"/>
          <p:cNvSpPr/>
          <p:nvPr/>
        </p:nvSpPr>
        <p:spPr>
          <a:xfrm>
            <a:off x="867508" y="1316318"/>
            <a:ext cx="10902462" cy="4616648"/>
          </a:xfrm>
          <a:prstGeom prst="rect">
            <a:avLst/>
          </a:prstGeom>
        </p:spPr>
        <p:txBody>
          <a:bodyPr wrap="square">
            <a:spAutoFit/>
          </a:bodyPr>
          <a:lstStyle/>
          <a:p>
            <a:pPr>
              <a:spcBef>
                <a:spcPts val="600"/>
              </a:spcBef>
              <a:spcAft>
                <a:spcPts val="600"/>
              </a:spcAft>
            </a:pPr>
            <a:r>
              <a:rPr lang="nl-NL"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biểu thức lôgic ứng với mỗi câu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Số x nằm trong khoảng (0;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b) Số y nằm ngoài đoạn [1;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 Số z nằm trong đoạn [0; 1] hoặc [5;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Tìm một vài giá trị m, n thoả mãn các biểu thức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100%m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n%5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 m%100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m%400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 n%3 ==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(n%3  !=0 </a:t>
            </a:r>
            <a:r>
              <a:rPr lang="en-US" sz="280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n%4 ==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464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724" y="1761795"/>
            <a:ext cx="10691446" cy="3416320"/>
          </a:xfrm>
          <a:prstGeom prst="rect">
            <a:avLst/>
          </a:prstGeom>
        </p:spPr>
        <p:txBody>
          <a:bodyPr wrap="square">
            <a:spAutoFit/>
          </a:bodyPr>
          <a:lstStyle/>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Giá bán cam tại siêu thị tính như sau: nếu khối lượng cam mua dưới 5 kg thì giá bán là 12.000 đồng/kg, nếu khối lượng mua lớn hơn hoặc bằng 5 kg thì giá bán là 10.000 đồng/kg. Viết chương trình nhập số lượng mua (tính theo kg) sau đó tính số tiền phải trả.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Năm n là năm nhuận nếu giá trị n thoả mãn điều kiện: n chia hết cho 400 hoặc n chia hết cho 4 đồng thời không chia hết cho 100. Viết chương trình nhập số năm n và cho biết năm n có phải là nhuận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450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27</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617620" y="1090457"/>
            <a:ext cx="1025301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 </a:t>
            </a:r>
            <a:r>
              <a:rPr lang="en-US" sz="2800">
                <a:solidFill>
                  <a:srgbClr val="002060"/>
                </a:solidFill>
                <a:latin typeface="Times New Roman" panose="02020603050405020304" pitchFamily="18" charset="0"/>
                <a:cs typeface="Times New Roman" panose="02020603050405020304" pitchFamily="18" charset="0"/>
              </a:rPr>
              <a:t>Viết c</a:t>
            </a:r>
            <a:r>
              <a:rPr lang="vi-VN" sz="2800">
                <a:solidFill>
                  <a:srgbClr val="002060"/>
                </a:solidFill>
                <a:latin typeface="Times New Roman" panose="02020603050405020304" pitchFamily="18" charset="0"/>
                <a:cs typeface="Times New Roman" panose="02020603050405020304" pitchFamily="18" charset="0"/>
              </a:rPr>
              <a:t>hương trình</a:t>
            </a:r>
            <a:r>
              <a:rPr lang="en-US" sz="2800">
                <a:solidFill>
                  <a:srgbClr val="002060"/>
                </a:solidFill>
                <a:latin typeface="Times New Roman" panose="02020603050405020304" pitchFamily="18" charset="0"/>
                <a:cs typeface="Times New Roman" panose="02020603050405020304" pitchFamily="18" charset="0"/>
              </a:rPr>
              <a:t> để nhập từ bàn phím hai số nguyên a và b, đưa ra màn hình thông báo “Positive” nếu a + b &gt; 0, “”Negative” nếu a + b &lt; 0 và “Zero” nếu a + b = 0</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758"/>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4" name="Table 5">
            <a:extLst>
              <a:ext uri="{FF2B5EF4-FFF2-40B4-BE49-F238E27FC236}">
                <a16:creationId xmlns:a16="http://schemas.microsoft.com/office/drawing/2014/main" id="{9E3458CA-91E1-4FE4-86D0-D92F442AC029}"/>
              </a:ext>
            </a:extLst>
          </p:cNvPr>
          <p:cNvGraphicFramePr>
            <a:graphicFrameLocks noGrp="1"/>
          </p:cNvGraphicFramePr>
          <p:nvPr>
            <p:extLst>
              <p:ext uri="{D42A27DB-BD31-4B8C-83A1-F6EECF244321}">
                <p14:modId xmlns:p14="http://schemas.microsoft.com/office/powerpoint/2010/main" val="1813076729"/>
              </p:ext>
            </p:extLst>
          </p:nvPr>
        </p:nvGraphicFramePr>
        <p:xfrm>
          <a:off x="2345509" y="3291764"/>
          <a:ext cx="8128000" cy="1463040"/>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12956824"/>
                    </a:ext>
                  </a:extLst>
                </a:gridCol>
                <a:gridCol w="4064000">
                  <a:extLst>
                    <a:ext uri="{9D8B030D-6E8A-4147-A177-3AD203B41FA5}">
                      <a16:colId xmlns:a16="http://schemas.microsoft.com/office/drawing/2014/main" val="4054498119"/>
                    </a:ext>
                  </a:extLst>
                </a:gridCol>
              </a:tblGrid>
              <a:tr h="370840">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657172"/>
                  </a:ext>
                </a:extLst>
              </a:tr>
              <a:tr h="370840">
                <a:tc>
                  <a:txBody>
                    <a:bodyPr/>
                    <a:lstStyle/>
                    <a:p>
                      <a:pPr algn="ctr"/>
                      <a:r>
                        <a:rPr lang="en-US" sz="2800">
                          <a:latin typeface="Times New Roman" panose="02020603050405020304" pitchFamily="18" charset="0"/>
                          <a:cs typeface="Times New Roman" panose="02020603050405020304" pitchFamily="18" charset="0"/>
                        </a:rPr>
                        <a:t>a = 4</a:t>
                      </a:r>
                    </a:p>
                    <a:p>
                      <a:pPr algn="ctr"/>
                      <a:r>
                        <a:rPr lang="en-US" sz="2800">
                          <a:latin typeface="Times New Roman" panose="02020603050405020304" pitchFamily="18" charset="0"/>
                          <a:cs typeface="Times New Roman" panose="02020603050405020304" pitchFamily="18" charset="0"/>
                        </a:rPr>
                        <a:t>b =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065372"/>
                  </a:ext>
                </a:extLst>
              </a:tr>
            </a:tbl>
          </a:graphicData>
        </a:graphic>
      </p:graphicFrame>
    </p:spTree>
    <p:extLst>
      <p:ext uri="{BB962C8B-B14F-4D97-AF65-F5344CB8AC3E}">
        <p14:creationId xmlns:p14="http://schemas.microsoft.com/office/powerpoint/2010/main" val="122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28</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 </a:t>
            </a:r>
            <a:r>
              <a:rPr lang="en-US" sz="2800">
                <a:solidFill>
                  <a:srgbClr val="002060"/>
                </a:solidFill>
                <a:latin typeface="Times New Roman" panose="02020603050405020304" pitchFamily="18" charset="0"/>
                <a:cs typeface="Times New Roman" panose="02020603050405020304" pitchFamily="18" charset="0"/>
              </a:rPr>
              <a:t>Năm nhuận là những năm chia hết cho 400 hoặc những năm chia hết cho 4 nhưng không chia hết cho 100 và 400. Đặc biệt, những năm chia hết cho 3328 được đề xuất là năm nhuận kép. Với số nguyên dương n nhập vào từ bàn phím, em hãy đưa ra màn hình thông báo: “Không là năm nhuận” nếu n không phải là năm nhuận; “Năm nhuận” nếu n là năm nhuận và “Năm nhuận kép” nếu n là năm nhuận kép</a:t>
            </a:r>
            <a:endParaRPr lang="en-US" sz="2800" i="1">
              <a:solidFill>
                <a:srgbClr val="002060"/>
              </a:solidFill>
              <a:latin typeface="Times New Roman" panose="02020603050405020304" pitchFamily="18" charset="0"/>
              <a:cs typeface="Times New Roman" panose="02020603050405020304" pitchFamily="18" charset="0"/>
            </a:endParaRP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Tree>
    <p:extLst>
      <p:ext uri="{BB962C8B-B14F-4D97-AF65-F5344CB8AC3E}">
        <p14:creationId xmlns:p14="http://schemas.microsoft.com/office/powerpoint/2010/main" val="24354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55A-ECEF-4C46-A780-E39CD1AEC5E3}"/>
              </a:ext>
            </a:extLst>
          </p:cNvPr>
          <p:cNvSpPr>
            <a:spLocks noGrp="1"/>
          </p:cNvSpPr>
          <p:nvPr>
            <p:ph type="ftr" sz="quarter" idx="11"/>
          </p:nvPr>
        </p:nvSpPr>
        <p:spPr/>
        <p:txBody>
          <a:bodyPr/>
          <a:lstStyle/>
          <a:p>
            <a:r>
              <a:rPr lang="en-US"/>
              <a:t>Add a Footer</a:t>
            </a:r>
            <a:endParaRPr lang="en-US" dirty="0"/>
          </a:p>
        </p:txBody>
      </p:sp>
      <p:sp>
        <p:nvSpPr>
          <p:cNvPr id="3" name="Slide Number Placeholder 2">
            <a:extLst>
              <a:ext uri="{FF2B5EF4-FFF2-40B4-BE49-F238E27FC236}">
                <a16:creationId xmlns:a16="http://schemas.microsoft.com/office/drawing/2014/main" id="{A14DC6EB-10C9-41B9-B31A-36EE6CD7A63B}"/>
              </a:ext>
            </a:extLst>
          </p:cNvPr>
          <p:cNvSpPr>
            <a:spLocks noGrp="1"/>
          </p:cNvSpPr>
          <p:nvPr>
            <p:ph type="sldNum" sz="quarter" idx="12"/>
          </p:nvPr>
        </p:nvSpPr>
        <p:spPr/>
        <p:txBody>
          <a:bodyPr/>
          <a:lstStyle/>
          <a:p>
            <a:fld id="{8C2E478F-E849-4A8C-AF1F-CBCC78A7CBFA}" type="slidenum">
              <a:rPr lang="en-US" smtClean="0"/>
              <a:pPr/>
              <a:t>29</a:t>
            </a:fld>
            <a:endParaRPr lang="en-US" dirty="0"/>
          </a:p>
        </p:txBody>
      </p:sp>
      <p:sp>
        <p:nvSpPr>
          <p:cNvPr id="7" name="TextBox 6">
            <a:extLst>
              <a:ext uri="{FF2B5EF4-FFF2-40B4-BE49-F238E27FC236}">
                <a16:creationId xmlns:a16="http://schemas.microsoft.com/office/drawing/2014/main" id="{E719CAC6-3CFE-41BC-BE35-0A227215B84E}"/>
              </a:ext>
            </a:extLst>
          </p:cNvPr>
          <p:cNvSpPr txBox="1"/>
          <p:nvPr/>
        </p:nvSpPr>
        <p:spPr>
          <a:xfrm>
            <a:off x="1722124" y="1437776"/>
            <a:ext cx="9329054"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 </a:t>
            </a:r>
            <a:r>
              <a:rPr lang="en-US" sz="2800">
                <a:solidFill>
                  <a:srgbClr val="002060"/>
                </a:solidFill>
                <a:latin typeface="Times New Roman" panose="02020603050405020304" pitchFamily="18" charset="0"/>
                <a:cs typeface="Times New Roman" panose="02020603050405020304" pitchFamily="18" charset="0"/>
              </a:rPr>
              <a:t>Trong các câu sau đây, những câu nào đúng?</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câu lệnh rẽ nhánh của ngôn ngữ lập trình bậc cao phải có một biểu thức logic thể hiện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Biểu thức logic chỉ được lấy làm điều kiện rẽ nhánh nếu chưa chạy c</a:t>
            </a:r>
            <a:r>
              <a:rPr lang="vi-VN" sz="2800" i="1">
                <a:solidFill>
                  <a:srgbClr val="002060"/>
                </a:solidFill>
                <a:latin typeface="Times New Roman" panose="02020603050405020304" pitchFamily="18" charset="0"/>
                <a:cs typeface="Times New Roman" panose="02020603050405020304" pitchFamily="18" charset="0"/>
              </a:rPr>
              <a:t>hương trình</a:t>
            </a:r>
            <a:r>
              <a:rPr lang="en-US" sz="2800" i="1">
                <a:solidFill>
                  <a:srgbClr val="002060"/>
                </a:solidFill>
                <a:latin typeface="Times New Roman" panose="02020603050405020304" pitchFamily="18" charset="0"/>
                <a:cs typeface="Times New Roman" panose="02020603050405020304" pitchFamily="18" charset="0"/>
              </a:rPr>
              <a:t> đã xác định được giá trị của biểu thức đó đúng hay sai</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Có thể kết nối các biểu thức logic với nhau bằng các phép tính logic để được một điều kiện rẽ nhánh</a:t>
            </a:r>
          </a:p>
          <a:p>
            <a:pPr marL="514350" indent="-514350" algn="just">
              <a:spcBef>
                <a:spcPts val="600"/>
              </a:spcBef>
              <a:spcAft>
                <a:spcPts val="600"/>
              </a:spcAft>
              <a:buAutoNum type="arabicParenR"/>
            </a:pPr>
            <a:r>
              <a:rPr lang="en-US" sz="2800" i="1">
                <a:solidFill>
                  <a:srgbClr val="002060"/>
                </a:solidFill>
                <a:latin typeface="Times New Roman" panose="02020603050405020304" pitchFamily="18" charset="0"/>
                <a:cs typeface="Times New Roman" panose="02020603050405020304" pitchFamily="18" charset="0"/>
              </a:rPr>
              <a:t>Trong Python câu lệnh rẽ nhánh có dạng: </a:t>
            </a:r>
            <a:r>
              <a:rPr lang="en-US" sz="2800" i="1">
                <a:solidFill>
                  <a:srgbClr val="C00000"/>
                </a:solidFill>
                <a:latin typeface="Times New Roman" panose="02020603050405020304" pitchFamily="18" charset="0"/>
                <a:cs typeface="Times New Roman" panose="02020603050405020304" pitchFamily="18" charset="0"/>
              </a:rPr>
              <a:t>if</a:t>
            </a:r>
            <a:r>
              <a:rPr lang="en-US" sz="2800" i="1">
                <a:solidFill>
                  <a:srgbClr val="002060"/>
                </a:solidFill>
                <a:latin typeface="Times New Roman" panose="02020603050405020304" pitchFamily="18" charset="0"/>
                <a:cs typeface="Times New Roman" panose="02020603050405020304" pitchFamily="18" charset="0"/>
              </a:rPr>
              <a:t> &lt;điều kiện&gt; </a:t>
            </a:r>
            <a:r>
              <a:rPr lang="en-US" sz="2800" i="1">
                <a:solidFill>
                  <a:srgbClr val="C00000"/>
                </a:solidFill>
                <a:latin typeface="Times New Roman" panose="02020603050405020304" pitchFamily="18" charset="0"/>
                <a:cs typeface="Times New Roman" panose="02020603050405020304" pitchFamily="18" charset="0"/>
              </a:rPr>
              <a:t>else</a:t>
            </a:r>
            <a:r>
              <a:rPr lang="en-US" sz="2800" i="1">
                <a:solidFill>
                  <a:srgbClr val="002060"/>
                </a:solidFill>
                <a:latin typeface="Times New Roman" panose="02020603050405020304" pitchFamily="18" charset="0"/>
                <a:cs typeface="Times New Roman" panose="02020603050405020304" pitchFamily="18" charset="0"/>
              </a:rPr>
              <a:t> &lt;các câu lệnh&gt;</a:t>
            </a:r>
          </a:p>
        </p:txBody>
      </p:sp>
      <p:pic>
        <p:nvPicPr>
          <p:cNvPr id="1026" name="Picture 2" descr="The Question Mark - Hình Động Dấu Chấm Hỏi , Free Transparent Clipart -  ClipartKey">
            <a:extLst>
              <a:ext uri="{FF2B5EF4-FFF2-40B4-BE49-F238E27FC236}">
                <a16:creationId xmlns:a16="http://schemas.microsoft.com/office/drawing/2014/main" id="{E4E06B96-D1B6-49C4-8B26-8FE57E85D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 y="1086266"/>
            <a:ext cx="1496291" cy="13300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E58C8BF-7DFA-401E-BA23-7D8DF9955914}"/>
              </a:ext>
            </a:extLst>
          </p:cNvPr>
          <p:cNvSpPr txBox="1"/>
          <p:nvPr/>
        </p:nvSpPr>
        <p:spPr>
          <a:xfrm>
            <a:off x="4267766" y="242882"/>
            <a:ext cx="3561779" cy="646331"/>
          </a:xfrm>
          <a:prstGeom prst="rect">
            <a:avLst/>
          </a:prstGeom>
          <a:noFill/>
        </p:spPr>
        <p:txBody>
          <a:bodyPr wrap="square" rtlCol="0">
            <a:spAutoFit/>
          </a:bodyPr>
          <a:lstStyle/>
          <a:p>
            <a:pPr algn="ctr"/>
            <a:r>
              <a:rPr lang="en-US" sz="3600" b="1">
                <a:solidFill>
                  <a:srgbClr val="C00000"/>
                </a:solidFill>
                <a:latin typeface="Times New Roman" panose="02020603050405020304" pitchFamily="18" charset="0"/>
                <a:cs typeface="Times New Roman" panose="02020603050405020304" pitchFamily="18" charset="0"/>
              </a:rPr>
              <a:t>BÀI TẬP</a:t>
            </a:r>
          </a:p>
        </p:txBody>
      </p:sp>
      <p:sp>
        <p:nvSpPr>
          <p:cNvPr id="4" name="Oval 3">
            <a:extLst>
              <a:ext uri="{FF2B5EF4-FFF2-40B4-BE49-F238E27FC236}">
                <a16:creationId xmlns:a16="http://schemas.microsoft.com/office/drawing/2014/main" id="{3B372A81-7670-43B0-B642-7FB6BAC6DC23}"/>
              </a:ext>
            </a:extLst>
          </p:cNvPr>
          <p:cNvSpPr/>
          <p:nvPr/>
        </p:nvSpPr>
        <p:spPr>
          <a:xfrm>
            <a:off x="1694414" y="4469409"/>
            <a:ext cx="491054" cy="4910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1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68062" y="492370"/>
            <a:ext cx="7713784" cy="5838091"/>
            <a:chOff x="2368062" y="586154"/>
            <a:chExt cx="7713784" cy="5838091"/>
          </a:xfrm>
        </p:grpSpPr>
        <p:grpSp>
          <p:nvGrpSpPr>
            <p:cNvPr id="8" name="Group 7"/>
            <p:cNvGrpSpPr/>
            <p:nvPr/>
          </p:nvGrpSpPr>
          <p:grpSpPr>
            <a:xfrm>
              <a:off x="2368062" y="586154"/>
              <a:ext cx="7713784" cy="5838091"/>
              <a:chOff x="0" y="31284"/>
              <a:chExt cx="3324225" cy="3438181"/>
            </a:xfrm>
          </p:grpSpPr>
          <p:sp>
            <p:nvSpPr>
              <p:cNvPr id="9" name="Flowchart: Decision 8"/>
              <p:cNvSpPr/>
              <p:nvPr/>
            </p:nvSpPr>
            <p:spPr>
              <a:xfrm>
                <a:off x="0" y="933450"/>
                <a:ext cx="2484120" cy="922020"/>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&lt;Điều kiện&gt;</a:t>
                </a:r>
              </a:p>
            </p:txBody>
          </p:sp>
          <p:cxnSp>
            <p:nvCxnSpPr>
              <p:cNvPr id="10" name="Straight Arrow Connector 9"/>
              <p:cNvCxnSpPr/>
              <p:nvPr/>
            </p:nvCxnSpPr>
            <p:spPr>
              <a:xfrm flipH="1">
                <a:off x="1234440" y="31284"/>
                <a:ext cx="3810" cy="8754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1234440" y="1866900"/>
                <a:ext cx="3810" cy="695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 Box 79"/>
              <p:cNvSpPr txBox="1"/>
              <p:nvPr/>
            </p:nvSpPr>
            <p:spPr>
              <a:xfrm>
                <a:off x="1295400" y="2019300"/>
                <a:ext cx="701040" cy="2971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Đúng</a:t>
                </a:r>
              </a:p>
            </p:txBody>
          </p:sp>
          <p:sp>
            <p:nvSpPr>
              <p:cNvPr id="13" name="Rectangle 12"/>
              <p:cNvSpPr/>
              <p:nvPr/>
            </p:nvSpPr>
            <p:spPr>
              <a:xfrm>
                <a:off x="828675" y="2562225"/>
                <a:ext cx="838200" cy="327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1247776" y="2905125"/>
                <a:ext cx="7619" cy="56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2409825" y="1914525"/>
                <a:ext cx="914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2800350" y="1409700"/>
                <a:ext cx="7620" cy="480060"/>
              </a:xfrm>
              <a:prstGeom prst="straightConnector1">
                <a:avLst/>
              </a:prstGeom>
              <a:ln>
                <a:solidFill>
                  <a:schemeClr val="tx1">
                    <a:lumMod val="95000"/>
                    <a:lumOff val="5000"/>
                  </a:schemeClr>
                </a:solidFill>
                <a:tailEnd type="triangle"/>
              </a:ln>
            </p:spPr>
            <p:style>
              <a:lnRef idx="3">
                <a:schemeClr val="dk1"/>
              </a:lnRef>
              <a:fillRef idx="0">
                <a:schemeClr val="dk1"/>
              </a:fillRef>
              <a:effectRef idx="2">
                <a:schemeClr val="dk1"/>
              </a:effectRef>
              <a:fontRef idx="minor">
                <a:schemeClr val="tx1"/>
              </a:fontRef>
            </p:style>
          </p:cxnSp>
          <p:sp>
            <p:nvSpPr>
              <p:cNvPr id="17" name="Text Box 71"/>
              <p:cNvSpPr txBox="1"/>
              <p:nvPr/>
            </p:nvSpPr>
            <p:spPr>
              <a:xfrm>
                <a:off x="2457450" y="1085850"/>
                <a:ext cx="510540" cy="2514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Sai</a:t>
                </a:r>
              </a:p>
            </p:txBody>
          </p:sp>
        </p:grpSp>
        <p:cxnSp>
          <p:nvCxnSpPr>
            <p:cNvPr id="19" name="Straight Arrow Connector 18"/>
            <p:cNvCxnSpPr>
              <a:stCxn id="9" idx="3"/>
            </p:cNvCxnSpPr>
            <p:nvPr/>
          </p:nvCxnSpPr>
          <p:spPr>
            <a:xfrm>
              <a:off x="8132403" y="2900851"/>
              <a:ext cx="751486" cy="25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866207" y="4430875"/>
              <a:ext cx="0" cy="1454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281176" y="5861538"/>
              <a:ext cx="3602714" cy="23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1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xmlns=""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xmlns=""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p:txBody>
          <a:bodyPr/>
          <a:lstStyle/>
          <a:p>
            <a:r>
              <a:rPr lang="en-US" dirty="0"/>
              <a:t>SUBTITLE GOES HERE</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xmlns=""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30</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28246" y="0"/>
            <a:ext cx="11629293" cy="6606004"/>
          </a:xfrm>
          <a:prstGeom prst="cloudCallout">
            <a:avLst>
              <a:gd name="adj1" fmla="val -48454"/>
              <a:gd name="adj2" fmla="val 479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Khái niệm biểu thức logic</a:t>
            </a: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Biểu thức nào sau đây có thể đưa vào vị trí &lt;điều kiện&gt; trong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Nếu &lt;điều kiện&gt; thì &lt;lệnh&gt; </a:t>
            </a:r>
            <a:r>
              <a:rPr lang="vi-VN" sz="2800">
                <a:latin typeface="Times New Roman" panose="02020603050405020304" pitchFamily="18" charset="0"/>
                <a:ea typeface="Times New Roman" panose="02020603050405020304" pitchFamily="18" charset="0"/>
                <a:cs typeface="Times New Roman" panose="02020603050405020304" pitchFamily="18" charset="0"/>
              </a:rPr>
              <a:t>của các ngôn ngữ lập trình bậc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m, n = 1,2.     B. a + b &gt; 1.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a * b &lt; a + b.     D. 12 + 15 &gt; 2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264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73056" y="245898"/>
            <a:ext cx="5428409" cy="743473"/>
          </a:xfrm>
          <a:prstGeom prst="rect">
            <a:avLst/>
          </a:prstGeom>
        </p:spPr>
        <p:txBody>
          <a:bodyPr wrap="none">
            <a:spAutoFit/>
          </a:bodyPr>
          <a:lstStyle/>
          <a:p>
            <a:pPr algn="just">
              <a:lnSpc>
                <a:spcPct val="115000"/>
              </a:lnSpc>
              <a:spcAft>
                <a:spcPts val="0"/>
              </a:spcAft>
            </a:pPr>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BIỂU THỨC LOGIC</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873056" y="1887128"/>
            <a:ext cx="10709344" cy="212365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Trong </a:t>
            </a:r>
            <a:r>
              <a:rPr lang="en-US" sz="2800">
                <a:latin typeface="Times New Roman" panose="02020603050405020304" pitchFamily="18" charset="0"/>
                <a:cs typeface="Times New Roman" panose="02020603050405020304" pitchFamily="18" charset="0"/>
              </a:rPr>
              <a:t>Python, biểu thức logic là biểu thức chỉ nhận giá trị True (đúng) hoặc False (sai</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cs typeface="Times New Roman" panose="02020603050405020304" pitchFamily="18" charset="0"/>
              </a:rPr>
              <a:t>Biểu </a:t>
            </a:r>
            <a:r>
              <a:rPr lang="en-US" sz="2800">
                <a:latin typeface="Times New Roman" panose="02020603050405020304" pitchFamily="18" charset="0"/>
                <a:cs typeface="Times New Roman" panose="02020603050405020304" pitchFamily="18" charset="0"/>
              </a:rPr>
              <a:t>thức logic đơn giản nhất là các biểu thức so sánh số hoặc xâu kí tự.</a:t>
            </a:r>
          </a:p>
        </p:txBody>
      </p:sp>
    </p:spTree>
    <p:extLst>
      <p:ext uri="{BB962C8B-B14F-4D97-AF65-F5344CB8AC3E}">
        <p14:creationId xmlns:p14="http://schemas.microsoft.com/office/powerpoint/2010/main" val="416979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7845" y="1157045"/>
            <a:ext cx="10480431" cy="4616648"/>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nhận biết kiểu dữ liệu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 b, s = 10, 2,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Gán a = 10, b = 2, s = “Number”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a &gt;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      </a:t>
            </a:r>
            <a:r>
              <a:rPr lang="fr-FR" sz="2800">
                <a:latin typeface="Times New Roman" panose="02020603050405020304" pitchFamily="18" charset="0"/>
                <a:ea typeface="Times New Roman" panose="02020603050405020304" pitchFamily="18" charset="0"/>
                <a:cs typeface="Times New Roman" panose="02020603050405020304" pitchFamily="18" charset="0"/>
              </a:rPr>
              <a:t>              #  </a:t>
            </a:r>
            <a:r>
              <a:rPr lang="fr-FR"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 &gt; 10 là sai, b &lt; 3 là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b &lt; 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“number”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 và “number” là hai xâu có giá trị khác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62409502"/>
              </p:ext>
            </p:extLst>
          </p:nvPr>
        </p:nvGraphicFramePr>
        <p:xfrm>
          <a:off x="801746" y="2206594"/>
          <a:ext cx="10522746" cy="3514267"/>
        </p:xfrm>
        <a:graphic>
          <a:graphicData uri="http://schemas.openxmlformats.org/drawingml/2006/table">
            <a:tbl>
              <a:tblPr firstRow="1" firstCol="1" bandRow="1">
                <a:tableStyleId>{073A0DAA-6AF3-43AB-8588-CEC1D06C72B9}</a:tableStyleId>
              </a:tblPr>
              <a:tblGrid>
                <a:gridCol w="1753791">
                  <a:extLst>
                    <a:ext uri="{9D8B030D-6E8A-4147-A177-3AD203B41FA5}">
                      <a16:colId xmlns:a16="http://schemas.microsoft.com/office/drawing/2014/main" val="352619916"/>
                    </a:ext>
                  </a:extLst>
                </a:gridCol>
                <a:gridCol w="1753791">
                  <a:extLst>
                    <a:ext uri="{9D8B030D-6E8A-4147-A177-3AD203B41FA5}">
                      <a16:colId xmlns:a16="http://schemas.microsoft.com/office/drawing/2014/main" val="1166646300"/>
                    </a:ext>
                  </a:extLst>
                </a:gridCol>
                <a:gridCol w="1753791">
                  <a:extLst>
                    <a:ext uri="{9D8B030D-6E8A-4147-A177-3AD203B41FA5}">
                      <a16:colId xmlns:a16="http://schemas.microsoft.com/office/drawing/2014/main" val="4070312946"/>
                    </a:ext>
                  </a:extLst>
                </a:gridCol>
                <a:gridCol w="1753791">
                  <a:extLst>
                    <a:ext uri="{9D8B030D-6E8A-4147-A177-3AD203B41FA5}">
                      <a16:colId xmlns:a16="http://schemas.microsoft.com/office/drawing/2014/main" val="1912293753"/>
                    </a:ext>
                  </a:extLst>
                </a:gridCol>
                <a:gridCol w="1753791">
                  <a:extLst>
                    <a:ext uri="{9D8B030D-6E8A-4147-A177-3AD203B41FA5}">
                      <a16:colId xmlns:a16="http://schemas.microsoft.com/office/drawing/2014/main" val="2382435881"/>
                    </a:ext>
                  </a:extLst>
                </a:gridCol>
                <a:gridCol w="1753791">
                  <a:extLst>
                    <a:ext uri="{9D8B030D-6E8A-4147-A177-3AD203B41FA5}">
                      <a16:colId xmlns:a16="http://schemas.microsoft.com/office/drawing/2014/main" val="2405530811"/>
                    </a:ext>
                  </a:extLst>
                </a:gridCol>
              </a:tblGrid>
              <a:tr h="149079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Bằng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506001"/>
                  </a:ext>
                </a:extLst>
              </a:tr>
              <a:tr h="202347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Nhỏ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&gt;=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Lớn hơn hoặc bằng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smtClean="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Khác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05123"/>
                  </a:ext>
                </a:extLst>
              </a:tr>
            </a:tbl>
          </a:graphicData>
        </a:graphic>
      </p:graphicFrame>
      <p:sp>
        <p:nvSpPr>
          <p:cNvPr id="10" name="Rectangle 9"/>
          <p:cNvSpPr/>
          <p:nvPr/>
        </p:nvSpPr>
        <p:spPr>
          <a:xfrm>
            <a:off x="2611464" y="949282"/>
            <a:ext cx="5984331"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so sánh giá trị số trong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446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316" y="174711"/>
            <a:ext cx="6960438" cy="2569934"/>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Với xâu kí tự cũng có đầy đủ các phép so sánh (sẽ học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phép toán trên kiểu dữ liệu logic bao gồm phép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và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(phủ định). Bảng các phép toán logic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5524471"/>
              </p:ext>
            </p:extLst>
          </p:nvPr>
        </p:nvGraphicFramePr>
        <p:xfrm>
          <a:off x="826757" y="3240166"/>
          <a:ext cx="5105119" cy="3069159"/>
        </p:xfrm>
        <a:graphic>
          <a:graphicData uri="http://schemas.openxmlformats.org/drawingml/2006/table">
            <a:tbl>
              <a:tblPr firstRow="1" firstCol="1" bandRow="1">
                <a:tableStyleId>{073A0DAA-6AF3-43AB-8588-CEC1D06C72B9}</a:tableStyleId>
              </a:tblPr>
              <a:tblGrid>
                <a:gridCol w="1453207">
                  <a:extLst>
                    <a:ext uri="{9D8B030D-6E8A-4147-A177-3AD203B41FA5}">
                      <a16:colId xmlns:a16="http://schemas.microsoft.com/office/drawing/2014/main" val="4204766955"/>
                    </a:ext>
                  </a:extLst>
                </a:gridCol>
                <a:gridCol w="1460078">
                  <a:extLst>
                    <a:ext uri="{9D8B030D-6E8A-4147-A177-3AD203B41FA5}">
                      <a16:colId xmlns:a16="http://schemas.microsoft.com/office/drawing/2014/main" val="1667214231"/>
                    </a:ext>
                  </a:extLst>
                </a:gridCol>
                <a:gridCol w="2191834">
                  <a:extLst>
                    <a:ext uri="{9D8B030D-6E8A-4147-A177-3AD203B41FA5}">
                      <a16:colId xmlns:a16="http://schemas.microsoft.com/office/drawing/2014/main" val="1898553055"/>
                    </a:ext>
                  </a:extLst>
                </a:gridCol>
              </a:tblGrid>
              <a:tr h="404709">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and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724308"/>
                  </a:ext>
                </a:extLst>
              </a:tr>
              <a:tr h="61551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and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7061737"/>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0645790"/>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1023592"/>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2880663"/>
                  </a:ext>
                </a:extLst>
              </a:tr>
              <a:tr h="404709">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7406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2416584"/>
              </p:ext>
            </p:extLst>
          </p:nvPr>
        </p:nvGraphicFramePr>
        <p:xfrm>
          <a:off x="7030401" y="3240166"/>
          <a:ext cx="4974030" cy="3067024"/>
        </p:xfrm>
        <a:graphic>
          <a:graphicData uri="http://schemas.openxmlformats.org/drawingml/2006/table">
            <a:tbl>
              <a:tblPr firstRow="1" firstCol="1" bandRow="1">
                <a:tableStyleId>{073A0DAA-6AF3-43AB-8588-CEC1D06C72B9}</a:tableStyleId>
              </a:tblPr>
              <a:tblGrid>
                <a:gridCol w="1658010">
                  <a:extLst>
                    <a:ext uri="{9D8B030D-6E8A-4147-A177-3AD203B41FA5}">
                      <a16:colId xmlns:a16="http://schemas.microsoft.com/office/drawing/2014/main" val="1911837027"/>
                    </a:ext>
                  </a:extLst>
                </a:gridCol>
                <a:gridCol w="1658010">
                  <a:extLst>
                    <a:ext uri="{9D8B030D-6E8A-4147-A177-3AD203B41FA5}">
                      <a16:colId xmlns:a16="http://schemas.microsoft.com/office/drawing/2014/main" val="2214053810"/>
                    </a:ext>
                  </a:extLst>
                </a:gridCol>
                <a:gridCol w="1658010">
                  <a:extLst>
                    <a:ext uri="{9D8B030D-6E8A-4147-A177-3AD203B41FA5}">
                      <a16:colId xmlns:a16="http://schemas.microsoft.com/office/drawing/2014/main" val="3519225460"/>
                    </a:ext>
                  </a:extLst>
                </a:gridCol>
              </a:tblGrid>
              <a:tr h="415665">
                <a:tc gridSpan="3">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0391068"/>
                  </a:ext>
                </a:extLst>
              </a:tr>
              <a:tr h="613384">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X or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435082"/>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5884949"/>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2225867"/>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600245"/>
                  </a:ext>
                </a:extLst>
              </a:tr>
              <a:tr h="415665">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824259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58350416"/>
              </p:ext>
            </p:extLst>
          </p:nvPr>
        </p:nvGraphicFramePr>
        <p:xfrm>
          <a:off x="9085274" y="377675"/>
          <a:ext cx="2567464" cy="2342080"/>
        </p:xfrm>
        <a:graphic>
          <a:graphicData uri="http://schemas.openxmlformats.org/drawingml/2006/table">
            <a:tbl>
              <a:tblPr firstRow="1" firstCol="1" bandRow="1">
                <a:tableStyleId>{073A0DAA-6AF3-43AB-8588-CEC1D06C72B9}</a:tableStyleId>
              </a:tblPr>
              <a:tblGrid>
                <a:gridCol w="1283732">
                  <a:extLst>
                    <a:ext uri="{9D8B030D-6E8A-4147-A177-3AD203B41FA5}">
                      <a16:colId xmlns:a16="http://schemas.microsoft.com/office/drawing/2014/main" val="1799836132"/>
                    </a:ext>
                  </a:extLst>
                </a:gridCol>
                <a:gridCol w="1283732">
                  <a:extLst>
                    <a:ext uri="{9D8B030D-6E8A-4147-A177-3AD203B41FA5}">
                      <a16:colId xmlns:a16="http://schemas.microsoft.com/office/drawing/2014/main" val="2519210127"/>
                    </a:ext>
                  </a:extLst>
                </a:gridCol>
              </a:tblGrid>
              <a:tr h="585520">
                <a:tc gridSpan="2">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Phép toán not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324389556"/>
                  </a:ext>
                </a:extLst>
              </a:tr>
              <a:tr h="585520">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not 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6843024"/>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92775"/>
                  </a:ext>
                </a:extLst>
              </a:tr>
              <a:tr h="585520">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800">
                          <a:effectLst/>
                          <a:latin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511020"/>
                  </a:ext>
                </a:extLst>
              </a:tr>
            </a:tbl>
          </a:graphicData>
        </a:graphic>
      </p:graphicFrame>
    </p:spTree>
    <p:extLst>
      <p:ext uri="{BB962C8B-B14F-4D97-AF65-F5344CB8AC3E}">
        <p14:creationId xmlns:p14="http://schemas.microsoft.com/office/powerpoint/2010/main" val="96182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077" y="1278326"/>
            <a:ext cx="10738338" cy="3477875"/>
          </a:xfrm>
          <a:prstGeom prst="rect">
            <a:avLst/>
          </a:prstGeom>
        </p:spPr>
        <p:txBody>
          <a:bodyPr wrap="square">
            <a:spAutoFit/>
          </a:bodyPr>
          <a:lstStyle/>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Cho các lệnh sau và dự đoán giá trị của các biến logic a, b, 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x</a:t>
            </a:r>
            <a:r>
              <a:rPr lang="vi-VN" sz="2800">
                <a:latin typeface="Times New Roman" panose="02020603050405020304" pitchFamily="18" charset="0"/>
                <a:ea typeface="Times New Roman" panose="02020603050405020304" pitchFamily="18" charset="0"/>
                <a:cs typeface="Times New Roman" panose="02020603050405020304" pitchFamily="18" charset="0"/>
              </a:rPr>
              <a:t>, y, z= 10, 5,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b=x </a:t>
            </a:r>
            <a:r>
              <a:rPr lang="vi-VN" sz="2800">
                <a:latin typeface="Times New Roman" panose="02020603050405020304" pitchFamily="18" charset="0"/>
                <a:ea typeface="Times New Roman" panose="02020603050405020304" pitchFamily="18" charset="0"/>
                <a:cs typeface="Times New Roman" panose="02020603050405020304" pitchFamily="18" charset="0"/>
              </a:rPr>
              <a:t>&lt; 11</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z &gt;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c=x </a:t>
            </a:r>
            <a:r>
              <a:rPr lang="vi-VN" sz="2800">
                <a:latin typeface="Times New Roman" panose="02020603050405020304" pitchFamily="18" charset="0"/>
                <a:ea typeface="Times New Roman" panose="02020603050405020304" pitchFamily="18" charset="0"/>
                <a:cs typeface="Times New Roman" panose="02020603050405020304" pitchFamily="18" charset="0"/>
              </a:rPr>
              <a:t>&gt; 15</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y &lt;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99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not</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921046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9B998-C0F0-415C-AF4D-F10DCCD30A25}">
  <ds:schemaRefs>
    <ds:schemaRef ds:uri="16c05727-aa75-4e4a-9b5f-8a80a1165891"/>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392</TotalTime>
  <Words>1967</Words>
  <PresentationFormat>Widescreen</PresentationFormat>
  <Paragraphs>457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Times New Roman</vt:lpstr>
      <vt:lpstr>Office Theme</vt:lpstr>
      <vt:lpstr>BÀI 6 CÂU LỆNH ĐIỀU KIỆN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LỆNH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2022-01-14T15:22:27Z</dcterms:created>
  <dcterms:modified xsi:type="dcterms:W3CDTF">2022-03-29T09:39:51Z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