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57" r:id="rId3"/>
    <p:sldId id="256" r:id="rId4"/>
    <p:sldId id="261" r:id="rId5"/>
    <p:sldId id="262" r:id="rId6"/>
    <p:sldId id="259" r:id="rId7"/>
    <p:sldId id="272" r:id="rId8"/>
    <p:sldId id="273" r:id="rId9"/>
    <p:sldId id="274" r:id="rId10"/>
    <p:sldId id="275" r:id="rId11"/>
    <p:sldId id="270" r:id="rId12"/>
    <p:sldId id="260" r:id="rId13"/>
    <p:sldId id="277" r:id="rId14"/>
    <p:sldId id="278" r:id="rId15"/>
    <p:sldId id="279" r:id="rId16"/>
    <p:sldId id="280" r:id="rId17"/>
    <p:sldId id="281" r:id="rId18"/>
    <p:sldId id="282" r:id="rId19"/>
    <p:sldId id="283" r:id="rId20"/>
    <p:sldId id="284" r:id="rId21"/>
    <p:sldId id="271" r:id="rId22"/>
    <p:sldId id="258" r:id="rId23"/>
    <p:sldId id="285" r:id="rId24"/>
    <p:sldId id="286" r:id="rId25"/>
    <p:sldId id="263" r:id="rId26"/>
    <p:sldId id="276" r:id="rId27"/>
    <p:sldId id="269" r:id="rId28"/>
  </p:sldIdLst>
  <p:sldSz cx="18288000" cy="10287000"/>
  <p:notesSz cx="6858000" cy="9144000"/>
  <p:embeddedFontLst>
    <p:embeddedFont>
      <p:font typeface="Wingdings 3" panose="05040102010807070707" pitchFamily="18" charset="2"/>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410200" y="5894311"/>
            <a:ext cx="7133838" cy="3558001"/>
          </a:xfrm>
          <a:prstGeom prst="rect">
            <a:avLst/>
          </a:prstGeom>
        </p:spPr>
      </p:pic>
      <p:sp>
        <p:nvSpPr>
          <p:cNvPr id="5" name="TextBox 5"/>
          <p:cNvSpPr txBox="1"/>
          <p:nvPr/>
        </p:nvSpPr>
        <p:spPr>
          <a:xfrm>
            <a:off x="2180605" y="2271282"/>
            <a:ext cx="14052680" cy="3145028"/>
          </a:xfrm>
          <a:prstGeom prst="rect">
            <a:avLst/>
          </a:prstGeom>
        </p:spPr>
        <p:txBody>
          <a:bodyPr wrap="square" lIns="0" tIns="0" rIns="0" bIns="0" rtlCol="0" anchor="t">
            <a:spAutoFit/>
          </a:bodyPr>
          <a:lstStyle/>
          <a:p>
            <a:pPr algn="ctr">
              <a:lnSpc>
                <a:spcPct val="150000"/>
              </a:lnSpc>
            </a:pPr>
            <a:r>
              <a:rPr lang="vi-VN" sz="7200" b="1" dirty="0" smtClean="0">
                <a:solidFill>
                  <a:srgbClr val="241452"/>
                </a:solidFill>
              </a:rPr>
              <a:t>CHÀO MỪNG CÁC EM ĐẾN VỚI BÀI HỌC NGÀY HÔM NAY!</a:t>
            </a:r>
            <a:endParaRPr lang="en-US" sz="7200" b="1" dirty="0">
              <a:solidFill>
                <a:srgbClr val="241452"/>
              </a:solidFill>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14" name="Group 14"/>
          <p:cNvGrpSpPr/>
          <p:nvPr/>
        </p:nvGrpSpPr>
        <p:grpSpPr>
          <a:xfrm>
            <a:off x="990600" y="647700"/>
            <a:ext cx="16306800" cy="8915399"/>
            <a:chOff x="0" y="0"/>
            <a:chExt cx="2982741" cy="1438359"/>
          </a:xfrm>
        </p:grpSpPr>
        <p:sp>
          <p:nvSpPr>
            <p:cNvPr id="15" name="Freeform 15"/>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3" name="Cloud Callout 2"/>
          <p:cNvSpPr/>
          <p:nvPr/>
        </p:nvSpPr>
        <p:spPr>
          <a:xfrm>
            <a:off x="1524000" y="1104899"/>
            <a:ext cx="9829800" cy="3505200"/>
          </a:xfrm>
          <a:prstGeom prst="cloudCallou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50000"/>
              </a:spcBef>
              <a:defRPr/>
            </a:pPr>
            <a:r>
              <a:rPr lang="vi-VN" sz="3500" b="1" i="1" dirty="0">
                <a:solidFill>
                  <a:schemeClr val="tx1"/>
                </a:solidFill>
                <a:cs typeface="Times New Roman" panose="02020603050405020304" pitchFamily="18" charset="0"/>
              </a:rPr>
              <a:t>Vậy đề văn nghị luận về tác phẩm truyện (hoặc đoạn trích) là bàn về vấn đề gì ?</a:t>
            </a:r>
            <a:endParaRPr lang="en-US" sz="3500" b="1" i="1" dirty="0">
              <a:solidFill>
                <a:schemeClr val="tx1"/>
              </a:solidFill>
            </a:endParaRPr>
          </a:p>
        </p:txBody>
      </p:sp>
      <p:sp>
        <p:nvSpPr>
          <p:cNvPr id="4" name="Rounded Rectangular Callout 3"/>
          <p:cNvSpPr/>
          <p:nvPr/>
        </p:nvSpPr>
        <p:spPr>
          <a:xfrm>
            <a:off x="5105400" y="5448300"/>
            <a:ext cx="11353800" cy="2819401"/>
          </a:xfrm>
          <a:prstGeom prst="wedgeRoundRectCallout">
            <a:avLst>
              <a:gd name="adj1" fmla="val -41311"/>
              <a:gd name="adj2" fmla="val -63254"/>
              <a:gd name="adj3" fmla="val 16667"/>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spcBef>
                <a:spcPct val="50000"/>
              </a:spcBef>
              <a:buFont typeface="Symbol" panose="05050102010706020507" pitchFamily="18" charset="2"/>
              <a:buChar char="Þ"/>
            </a:pPr>
            <a:r>
              <a:rPr lang="en-US" altLang="en-US" sz="3800" dirty="0" err="1" smtClean="0">
                <a:solidFill>
                  <a:schemeClr val="tx1"/>
                </a:solidFill>
                <a:latin typeface="Arial" panose="020B0604020202020204" pitchFamily="34" charset="0"/>
                <a:cs typeface="Arial" panose="020B0604020202020204" pitchFamily="34" charset="0"/>
              </a:rPr>
              <a:t>Đề</a:t>
            </a:r>
            <a:r>
              <a:rPr lang="en-US" altLang="en-US" sz="3800" dirty="0" smtClean="0">
                <a:solidFill>
                  <a:schemeClr val="tx1"/>
                </a:solidFill>
                <a:latin typeface="Arial" panose="020B0604020202020204" pitchFamily="34" charset="0"/>
                <a:cs typeface="Arial" panose="020B0604020202020204" pitchFamily="34" charset="0"/>
              </a:rPr>
              <a:t> văn </a:t>
            </a:r>
            <a:r>
              <a:rPr lang="en-US" altLang="en-US" sz="3800" dirty="0" err="1" smtClean="0">
                <a:solidFill>
                  <a:schemeClr val="tx1"/>
                </a:solidFill>
                <a:latin typeface="Arial" panose="020B0604020202020204" pitchFamily="34" charset="0"/>
                <a:cs typeface="Arial" panose="020B0604020202020204" pitchFamily="34" charset="0"/>
              </a:rPr>
              <a:t>nghị</a:t>
            </a:r>
            <a:r>
              <a:rPr lang="en-US" altLang="en-US" sz="3800" dirty="0" smtClean="0">
                <a:solidFill>
                  <a:schemeClr val="tx1"/>
                </a:solidFill>
                <a:latin typeface="Arial" panose="020B0604020202020204" pitchFamily="34" charset="0"/>
                <a:cs typeface="Arial" panose="020B0604020202020204" pitchFamily="34" charset="0"/>
              </a:rPr>
              <a:t> </a:t>
            </a:r>
            <a:r>
              <a:rPr lang="en-US" altLang="en-US" sz="3800" dirty="0" err="1" smtClean="0">
                <a:solidFill>
                  <a:schemeClr val="tx1"/>
                </a:solidFill>
                <a:latin typeface="Arial" panose="020B0604020202020204" pitchFamily="34" charset="0"/>
                <a:cs typeface="Arial" panose="020B0604020202020204" pitchFamily="34" charset="0"/>
              </a:rPr>
              <a:t>luận</a:t>
            </a:r>
            <a:r>
              <a:rPr lang="en-US" altLang="en-US" sz="3800" dirty="0" smtClean="0">
                <a:solidFill>
                  <a:schemeClr val="tx1"/>
                </a:solidFill>
                <a:latin typeface="Arial" panose="020B0604020202020204" pitchFamily="34" charset="0"/>
                <a:cs typeface="Arial" panose="020B0604020202020204" pitchFamily="34" charset="0"/>
              </a:rPr>
              <a:t> có thể </a:t>
            </a:r>
            <a:r>
              <a:rPr lang="en-US" altLang="en-US" sz="3800" dirty="0" err="1" smtClean="0">
                <a:solidFill>
                  <a:schemeClr val="tx1"/>
                </a:solidFill>
                <a:latin typeface="Arial" panose="020B0604020202020204" pitchFamily="34" charset="0"/>
                <a:cs typeface="Arial" panose="020B0604020202020204" pitchFamily="34" charset="0"/>
              </a:rPr>
              <a:t>yêu</a:t>
            </a:r>
            <a:r>
              <a:rPr lang="en-US" altLang="en-US" sz="3800" dirty="0" smtClean="0">
                <a:solidFill>
                  <a:schemeClr val="tx1"/>
                </a:solidFill>
                <a:latin typeface="Arial" panose="020B0604020202020204" pitchFamily="34" charset="0"/>
                <a:cs typeface="Arial" panose="020B0604020202020204" pitchFamily="34" charset="0"/>
              </a:rPr>
              <a:t> </a:t>
            </a:r>
            <a:r>
              <a:rPr lang="en-US" altLang="en-US" sz="3800" dirty="0" err="1" smtClean="0">
                <a:solidFill>
                  <a:schemeClr val="tx1"/>
                </a:solidFill>
                <a:latin typeface="Arial" panose="020B0604020202020204" pitchFamily="34" charset="0"/>
                <a:cs typeface="Arial" panose="020B0604020202020204" pitchFamily="34" charset="0"/>
              </a:rPr>
              <a:t>cầu</a:t>
            </a:r>
            <a:r>
              <a:rPr lang="vi-VN" altLang="en-US" sz="3800" dirty="0" smtClean="0">
                <a:solidFill>
                  <a:schemeClr val="tx1"/>
                </a:solidFill>
                <a:latin typeface="Arial" panose="020B0604020202020204" pitchFamily="34" charset="0"/>
                <a:cs typeface="Arial" panose="020B0604020202020204" pitchFamily="34" charset="0"/>
              </a:rPr>
              <a:t> bàn về chủ đề, nhân vật, cốt truyên, nghệ thuật của truyện.</a:t>
            </a:r>
            <a:r>
              <a:rPr lang="en-US" altLang="en-US" sz="3800" dirty="0" smtClean="0">
                <a:solidFill>
                  <a:schemeClr val="tx1"/>
                </a:solidFill>
                <a:latin typeface="Arial" panose="020B0604020202020204" pitchFamily="34" charset="0"/>
                <a:cs typeface="Arial" panose="020B0604020202020204" pitchFamily="34" charset="0"/>
              </a:rPr>
              <a:t> </a:t>
            </a:r>
            <a:endParaRPr lang="vi-VN" altLang="en-US" sz="3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6752138" y="5868243"/>
            <a:ext cx="4797549" cy="3778070"/>
          </a:xfrm>
          <a:prstGeom prst="rect">
            <a:avLst/>
          </a:prstGeom>
        </p:spPr>
      </p:pic>
      <p:pic>
        <p:nvPicPr>
          <p:cNvPr id="4" name="Picture 4"/>
          <p:cNvPicPr>
            <a:picLocks noChangeAspect="1"/>
          </p:cNvPicPr>
          <p:nvPr/>
        </p:nvPicPr>
        <p:blipFill>
          <a:blip r:embed="rId3"/>
          <a:srcRect/>
          <a:stretch>
            <a:fillRect/>
          </a:stretch>
        </p:blipFill>
        <p:spPr>
          <a:xfrm>
            <a:off x="11679459" y="7398863"/>
            <a:ext cx="2047989" cy="2247450"/>
          </a:xfrm>
          <a:prstGeom prst="rect">
            <a:avLst/>
          </a:prstGeom>
        </p:spPr>
      </p:pic>
      <p:sp>
        <p:nvSpPr>
          <p:cNvPr id="6" name="TextBox 6"/>
          <p:cNvSpPr txBox="1"/>
          <p:nvPr/>
        </p:nvSpPr>
        <p:spPr>
          <a:xfrm>
            <a:off x="660294" y="2349690"/>
            <a:ext cx="16981236" cy="3323987"/>
          </a:xfrm>
          <a:prstGeom prst="rect">
            <a:avLst/>
          </a:prstGeom>
        </p:spPr>
        <p:txBody>
          <a:bodyPr wrap="square" lIns="0" tIns="0" rIns="0" bIns="0" rtlCol="0" anchor="t">
            <a:spAutoFit/>
          </a:bodyPr>
          <a:lstStyle/>
          <a:p>
            <a:pPr algn="ctr">
              <a:lnSpc>
                <a:spcPct val="150000"/>
              </a:lnSpc>
            </a:pPr>
            <a:r>
              <a:rPr lang="vi-VN" sz="7200" b="1" dirty="0" smtClean="0">
                <a:solidFill>
                  <a:srgbClr val="241452"/>
                </a:solidFill>
              </a:rPr>
              <a:t>II. CÁC BƯỚC LÀM BÀI NGHỊ LUẬN VỀ TÁC PHẨM TRUYỆN (ĐOẠN TRÍCH) </a:t>
            </a:r>
            <a:endParaRPr lang="en-US" sz="7200" b="1" dirty="0">
              <a:solidFill>
                <a:srgbClr val="241452"/>
              </a:solidFill>
            </a:endParaRPr>
          </a:p>
        </p:txBody>
      </p:sp>
      <p:pic>
        <p:nvPicPr>
          <p:cNvPr id="8" name="Picture 8"/>
          <p:cNvPicPr>
            <a:picLocks noChangeAspect="1"/>
          </p:cNvPicPr>
          <p:nvPr/>
        </p:nvPicPr>
        <p:blipFill>
          <a:blip r:embed="rId4"/>
          <a:srcRect/>
          <a:stretch>
            <a:fillRect/>
          </a:stretch>
        </p:blipFill>
        <p:spPr>
          <a:xfrm>
            <a:off x="2635019" y="8593452"/>
            <a:ext cx="2969111" cy="2709314"/>
          </a:xfrm>
          <a:prstGeom prst="rect">
            <a:avLst/>
          </a:prstGeom>
        </p:spPr>
      </p:pic>
      <p:pic>
        <p:nvPicPr>
          <p:cNvPr id="9" name="Picture 9"/>
          <p:cNvPicPr>
            <a:picLocks noChangeAspect="1"/>
          </p:cNvPicPr>
          <p:nvPr/>
        </p:nvPicPr>
        <p:blipFill>
          <a:blip r:embed="rId5"/>
          <a:srcRect/>
          <a:stretch>
            <a:fillRect/>
          </a:stretch>
        </p:blipFill>
        <p:spPr>
          <a:xfrm>
            <a:off x="912301" y="-531848"/>
            <a:ext cx="2747262" cy="2578992"/>
          </a:xfrm>
          <a:prstGeom prst="rect">
            <a:avLst/>
          </a:prstGeom>
        </p:spPr>
      </p:pic>
      <p:pic>
        <p:nvPicPr>
          <p:cNvPr id="10" name="Picture 10"/>
          <p:cNvPicPr>
            <a:picLocks noChangeAspect="1"/>
          </p:cNvPicPr>
          <p:nvPr/>
        </p:nvPicPr>
        <p:blipFill>
          <a:blip r:embed="rId6"/>
          <a:srcRect/>
          <a:stretch>
            <a:fillRect/>
          </a:stretch>
        </p:blipFill>
        <p:spPr>
          <a:xfrm>
            <a:off x="17259300" y="5221333"/>
            <a:ext cx="2176258" cy="1509779"/>
          </a:xfrm>
          <a:prstGeom prst="rect">
            <a:avLst/>
          </a:prstGeom>
        </p:spPr>
      </p:pic>
      <p:pic>
        <p:nvPicPr>
          <p:cNvPr id="11" name="Picture 11"/>
          <p:cNvPicPr>
            <a:picLocks noChangeAspect="1"/>
          </p:cNvPicPr>
          <p:nvPr/>
        </p:nvPicPr>
        <p:blipFill>
          <a:blip r:embed="rId7"/>
          <a:srcRect/>
          <a:stretch>
            <a:fillRect/>
          </a:stretch>
        </p:blipFill>
        <p:spPr>
          <a:xfrm>
            <a:off x="5155917" y="6915230"/>
            <a:ext cx="1459625" cy="2806970"/>
          </a:xfrm>
          <a:prstGeom prst="rect">
            <a:avLst/>
          </a:prstGeom>
        </p:spPr>
      </p:pic>
      <p:grpSp>
        <p:nvGrpSpPr>
          <p:cNvPr id="12" name="Group 12"/>
          <p:cNvGrpSpPr/>
          <p:nvPr/>
        </p:nvGrpSpPr>
        <p:grpSpPr>
          <a:xfrm>
            <a:off x="16834947" y="1007291"/>
            <a:ext cx="424353" cy="410148"/>
            <a:chOff x="0" y="0"/>
            <a:chExt cx="565804" cy="546864"/>
          </a:xfrm>
        </p:grpSpPr>
        <p:sp>
          <p:nvSpPr>
            <p:cNvPr id="13" name="AutoShape 13"/>
            <p:cNvSpPr/>
            <p:nvPr/>
          </p:nvSpPr>
          <p:spPr>
            <a:xfrm>
              <a:off x="0" y="0"/>
              <a:ext cx="565804" cy="0"/>
            </a:xfrm>
            <a:prstGeom prst="line">
              <a:avLst/>
            </a:prstGeom>
            <a:ln w="63500" cap="rnd">
              <a:solidFill>
                <a:srgbClr val="241452"/>
              </a:solidFill>
              <a:prstDash val="solid"/>
              <a:headEnd type="none" w="sm" len="sm"/>
              <a:tailEnd type="none" w="sm" len="sm"/>
            </a:ln>
          </p:spPr>
        </p:sp>
        <p:sp>
          <p:nvSpPr>
            <p:cNvPr id="14" name="AutoShape 1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5" name="AutoShape 1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16" name="Group 16"/>
          <p:cNvGrpSpPr/>
          <p:nvPr/>
        </p:nvGrpSpPr>
        <p:grpSpPr>
          <a:xfrm>
            <a:off x="16752384" y="9063226"/>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Tree>
    <p:extLst>
      <p:ext uri="{BB962C8B-B14F-4D97-AF65-F5344CB8AC3E}">
        <p14:creationId xmlns:p14="http://schemas.microsoft.com/office/powerpoint/2010/main" val="423089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1. Tìm hiểu đề và tìm ý</a:t>
            </a:r>
            <a:endParaRPr lang="en-US" sz="4800" b="1" dirty="0">
              <a:solidFill>
                <a:srgbClr val="241452"/>
              </a:solidFill>
            </a:endParaRPr>
          </a:p>
        </p:txBody>
      </p:sp>
      <p:sp>
        <p:nvSpPr>
          <p:cNvPr id="21" name="Rectangle 20"/>
          <p:cNvSpPr/>
          <p:nvPr/>
        </p:nvSpPr>
        <p:spPr>
          <a:xfrm>
            <a:off x="2438400" y="2380249"/>
            <a:ext cx="13455042" cy="2031325"/>
          </a:xfrm>
          <a:prstGeom prst="rect">
            <a:avLst/>
          </a:prstGeom>
        </p:spPr>
        <p:txBody>
          <a:bodyPr wrap="square">
            <a:spAutoFit/>
          </a:bodyPr>
          <a:lstStyle/>
          <a:p>
            <a:pPr algn="just">
              <a:lnSpc>
                <a:spcPct val="150000"/>
              </a:lnSpc>
              <a:spcBef>
                <a:spcPct val="50000"/>
              </a:spcBef>
              <a:buFontTx/>
              <a:buNone/>
            </a:pPr>
            <a:r>
              <a:rPr lang="vi-VN" altLang="en-US" sz="4200" b="1" i="1" u="sng" dirty="0">
                <a:cs typeface="Times New Roman" panose="02020603050405020304" pitchFamily="18" charset="0"/>
              </a:rPr>
              <a:t>Đề </a:t>
            </a:r>
            <a:r>
              <a:rPr lang="vi-VN" altLang="en-US" sz="4200" b="1" i="1" u="sng" dirty="0" smtClean="0">
                <a:cs typeface="Times New Roman" panose="02020603050405020304" pitchFamily="18" charset="0"/>
              </a:rPr>
              <a:t>bài</a:t>
            </a:r>
            <a:r>
              <a:rPr lang="vi-VN" altLang="en-US" sz="4200" b="1" i="1" dirty="0" smtClean="0">
                <a:cs typeface="Times New Roman" panose="02020603050405020304" pitchFamily="18" charset="0"/>
              </a:rPr>
              <a:t>: </a:t>
            </a:r>
            <a:r>
              <a:rPr lang="vi-VN" altLang="en-US" sz="4200" dirty="0">
                <a:solidFill>
                  <a:srgbClr val="000000"/>
                </a:solidFill>
                <a:cs typeface="Times New Roman" panose="02020603050405020304" pitchFamily="18" charset="0"/>
              </a:rPr>
              <a:t>Suy nghĩ về nhân vật ông Hai trong truyện ngắn </a:t>
            </a:r>
            <a:r>
              <a:rPr lang="vi-VN" altLang="en-US" sz="4200" i="1" dirty="0">
                <a:solidFill>
                  <a:srgbClr val="000000"/>
                </a:solidFill>
                <a:cs typeface="Times New Roman" panose="02020603050405020304" pitchFamily="18" charset="0"/>
              </a:rPr>
              <a:t>Làng</a:t>
            </a:r>
            <a:r>
              <a:rPr lang="vi-VN" altLang="en-US" sz="4200" dirty="0">
                <a:solidFill>
                  <a:srgbClr val="000000"/>
                </a:solidFill>
                <a:cs typeface="Times New Roman" panose="02020603050405020304" pitchFamily="18" charset="0"/>
              </a:rPr>
              <a:t> của Kim Lân.</a:t>
            </a:r>
          </a:p>
        </p:txBody>
      </p:sp>
      <p:sp>
        <p:nvSpPr>
          <p:cNvPr id="22" name="TextBox 21"/>
          <p:cNvSpPr txBox="1"/>
          <p:nvPr/>
        </p:nvSpPr>
        <p:spPr>
          <a:xfrm>
            <a:off x="2438400" y="4633121"/>
            <a:ext cx="3772186" cy="738664"/>
          </a:xfrm>
          <a:prstGeom prst="rect">
            <a:avLst/>
          </a:prstGeom>
          <a:noFill/>
        </p:spPr>
        <p:txBody>
          <a:bodyPr wrap="none" rtlCol="0">
            <a:spAutoFit/>
          </a:bodyPr>
          <a:lstStyle/>
          <a:p>
            <a:r>
              <a:rPr lang="vi-VN" sz="4200" b="1" i="1" dirty="0" smtClean="0">
                <a:solidFill>
                  <a:srgbClr val="FF0000"/>
                </a:solidFill>
              </a:rPr>
              <a:t>a. Tìm hiểu đề</a:t>
            </a:r>
            <a:endParaRPr lang="en-US" sz="4200" b="1" i="1" dirty="0">
              <a:solidFill>
                <a:srgbClr val="FF0000"/>
              </a:solidFill>
            </a:endParaRPr>
          </a:p>
        </p:txBody>
      </p:sp>
      <p:sp>
        <p:nvSpPr>
          <p:cNvPr id="23" name="Rectangle 22"/>
          <p:cNvSpPr/>
          <p:nvPr/>
        </p:nvSpPr>
        <p:spPr>
          <a:xfrm>
            <a:off x="2438400" y="5455238"/>
            <a:ext cx="14401800" cy="3000821"/>
          </a:xfrm>
          <a:prstGeom prst="rect">
            <a:avLst/>
          </a:prstGeom>
        </p:spPr>
        <p:txBody>
          <a:bodyPr wrap="square">
            <a:spAutoFit/>
          </a:bodyPr>
          <a:lstStyle/>
          <a:p>
            <a:pPr marL="571500" indent="-571500" algn="just">
              <a:lnSpc>
                <a:spcPct val="150000"/>
              </a:lnSpc>
              <a:spcBef>
                <a:spcPts val="0"/>
              </a:spcBef>
              <a:buFontTx/>
              <a:buChar char="-"/>
              <a:defRPr/>
            </a:pPr>
            <a:r>
              <a:rPr lang="vi-VN" sz="4200" b="1" dirty="0" smtClean="0">
                <a:cs typeface="Times New Roman" panose="02020603050405020304" pitchFamily="18" charset="0"/>
              </a:rPr>
              <a:t>Thể loại:</a:t>
            </a:r>
            <a:r>
              <a:rPr lang="vi-VN" sz="4200" dirty="0" smtClean="0">
                <a:cs typeface="Times New Roman" panose="02020603050405020304" pitchFamily="18" charset="0"/>
              </a:rPr>
              <a:t> </a:t>
            </a:r>
            <a:r>
              <a:rPr lang="vi-VN" sz="4200" dirty="0">
                <a:cs typeface="Times New Roman" panose="02020603050405020304" pitchFamily="18" charset="0"/>
              </a:rPr>
              <a:t>nghị luận về tác phẩm truyện (hoặc đoạn trích</a:t>
            </a:r>
            <a:r>
              <a:rPr lang="vi-VN" sz="4200" dirty="0" smtClean="0">
                <a:cs typeface="Times New Roman" panose="02020603050405020304" pitchFamily="18" charset="0"/>
              </a:rPr>
              <a:t>).</a:t>
            </a:r>
          </a:p>
          <a:p>
            <a:pPr marL="571500" indent="-571500" algn="just">
              <a:lnSpc>
                <a:spcPct val="150000"/>
              </a:lnSpc>
              <a:spcBef>
                <a:spcPts val="0"/>
              </a:spcBef>
              <a:buFontTx/>
              <a:buChar char="-"/>
              <a:defRPr/>
            </a:pPr>
            <a:r>
              <a:rPr lang="vi-VN" sz="4200" b="1" dirty="0" smtClean="0">
                <a:cs typeface="Times New Roman" panose="02020603050405020304" pitchFamily="18" charset="0"/>
              </a:rPr>
              <a:t>Đối tượng: </a:t>
            </a:r>
            <a:r>
              <a:rPr lang="vi-VN" sz="4200" dirty="0">
                <a:cs typeface="Times New Roman" panose="02020603050405020304" pitchFamily="18" charset="0"/>
              </a:rPr>
              <a:t>nhân vật ông </a:t>
            </a:r>
            <a:r>
              <a:rPr lang="vi-VN" sz="4200" dirty="0" smtClean="0">
                <a:cs typeface="Times New Roman" panose="02020603050405020304" pitchFamily="18" charset="0"/>
              </a:rPr>
              <a:t>Hai.</a:t>
            </a:r>
          </a:p>
          <a:p>
            <a:pPr marL="571500" indent="-571500" algn="just">
              <a:lnSpc>
                <a:spcPct val="150000"/>
              </a:lnSpc>
              <a:spcBef>
                <a:spcPts val="0"/>
              </a:spcBef>
              <a:buFontTx/>
              <a:buChar char="-"/>
              <a:defRPr/>
            </a:pPr>
            <a:r>
              <a:rPr lang="vi-VN" sz="4200" b="1" dirty="0" smtClean="0">
                <a:cs typeface="Times New Roman" panose="02020603050405020304" pitchFamily="18" charset="0"/>
              </a:rPr>
              <a:t>Nội dung: </a:t>
            </a:r>
            <a:r>
              <a:rPr lang="vi-VN" sz="4200" dirty="0">
                <a:solidFill>
                  <a:prstClr val="black"/>
                </a:solidFill>
                <a:cs typeface="Times New Roman" panose="02020603050405020304" pitchFamily="18" charset="0"/>
              </a:rPr>
              <a:t>truyện ngắn </a:t>
            </a:r>
            <a:r>
              <a:rPr lang="vi-VN" sz="4200" i="1" dirty="0">
                <a:solidFill>
                  <a:prstClr val="black"/>
                </a:solidFill>
                <a:cs typeface="Times New Roman" panose="02020603050405020304" pitchFamily="18" charset="0"/>
              </a:rPr>
              <a:t>Làng</a:t>
            </a:r>
            <a:r>
              <a:rPr lang="vi-VN" sz="4200" dirty="0">
                <a:solidFill>
                  <a:prstClr val="black"/>
                </a:solidFill>
                <a:cs typeface="Times New Roman" panose="02020603050405020304" pitchFamily="18" charset="0"/>
              </a:rPr>
              <a:t> của Kim Lân.</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wipe(down)">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down)">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wipe(down)">
                                      <p:cBhvr>
                                        <p:cTn id="2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1. Tìm hiểu đề và tìm ý</a:t>
            </a:r>
            <a:endParaRPr lang="en-US" sz="4800" b="1" dirty="0">
              <a:solidFill>
                <a:srgbClr val="241452"/>
              </a:solidFill>
            </a:endParaRPr>
          </a:p>
        </p:txBody>
      </p:sp>
      <p:sp>
        <p:nvSpPr>
          <p:cNvPr id="22" name="TextBox 21"/>
          <p:cNvSpPr txBox="1"/>
          <p:nvPr/>
        </p:nvSpPr>
        <p:spPr>
          <a:xfrm>
            <a:off x="2433637" y="2441838"/>
            <a:ext cx="2217274" cy="738664"/>
          </a:xfrm>
          <a:prstGeom prst="rect">
            <a:avLst/>
          </a:prstGeom>
          <a:noFill/>
        </p:spPr>
        <p:txBody>
          <a:bodyPr wrap="none" rtlCol="0">
            <a:spAutoFit/>
          </a:bodyPr>
          <a:lstStyle/>
          <a:p>
            <a:r>
              <a:rPr lang="vi-VN" sz="4200" b="1" i="1" dirty="0" smtClean="0">
                <a:solidFill>
                  <a:srgbClr val="FF0000"/>
                </a:solidFill>
              </a:rPr>
              <a:t>b. Tìm ý</a:t>
            </a:r>
            <a:endParaRPr lang="en-US" sz="4200" b="1" i="1" dirty="0">
              <a:solidFill>
                <a:srgbClr val="FF0000"/>
              </a:solidFill>
            </a:endParaRPr>
          </a:p>
        </p:txBody>
      </p:sp>
      <p:sp>
        <p:nvSpPr>
          <p:cNvPr id="23" name="Rectangle 22"/>
          <p:cNvSpPr/>
          <p:nvPr/>
        </p:nvSpPr>
        <p:spPr>
          <a:xfrm>
            <a:off x="2433637" y="3180502"/>
            <a:ext cx="14401800" cy="5804987"/>
          </a:xfrm>
          <a:prstGeom prst="rect">
            <a:avLst/>
          </a:prstGeom>
        </p:spPr>
        <p:txBody>
          <a:bodyPr wrap="square">
            <a:spAutoFit/>
          </a:bodyPr>
          <a:lstStyle/>
          <a:p>
            <a:pPr marL="571500" indent="-571500" algn="just">
              <a:lnSpc>
                <a:spcPct val="150000"/>
              </a:lnSpc>
              <a:spcBef>
                <a:spcPts val="0"/>
              </a:spcBef>
              <a:buFontTx/>
              <a:buChar char="-"/>
              <a:defRPr/>
            </a:pPr>
            <a:r>
              <a:rPr lang="vi-VN" sz="4200" b="1" dirty="0" smtClean="0">
                <a:cs typeface="Times New Roman" panose="02020603050405020304" pitchFamily="18" charset="0"/>
              </a:rPr>
              <a:t> Phẩm chất nổi bật: Tình yêu làng hòa quyện gắn bó với lòng yêu nước.</a:t>
            </a:r>
          </a:p>
          <a:p>
            <a:pPr marL="1485900" lvl="2" indent="-571500" algn="just">
              <a:lnSpc>
                <a:spcPct val="150000"/>
              </a:lnSpc>
              <a:buFont typeface="Wingdings" panose="05000000000000000000" pitchFamily="2" charset="2"/>
              <a:buChar char="§"/>
              <a:defRPr/>
            </a:pPr>
            <a:r>
              <a:rPr lang="vi-VN" sz="4200" dirty="0" smtClean="0">
                <a:cs typeface="Times New Roman" panose="02020603050405020304" pitchFamily="18" charset="0"/>
              </a:rPr>
              <a:t>Chi tiết tản cư, nhớ làng.</a:t>
            </a:r>
          </a:p>
          <a:p>
            <a:pPr marL="1485900" lvl="2" indent="-571500" algn="just">
              <a:lnSpc>
                <a:spcPct val="150000"/>
              </a:lnSpc>
              <a:buFont typeface="Wingdings" panose="05000000000000000000" pitchFamily="2" charset="2"/>
              <a:buChar char="§"/>
              <a:defRPr/>
            </a:pPr>
            <a:r>
              <a:rPr lang="vi-VN" sz="4200" dirty="0" smtClean="0">
                <a:cs typeface="Times New Roman" panose="02020603050405020304" pitchFamily="18" charset="0"/>
              </a:rPr>
              <a:t>Theo dõi tin tức kháng chiến.</a:t>
            </a:r>
          </a:p>
          <a:p>
            <a:pPr marL="1485900" lvl="2" indent="-571500" algn="just">
              <a:lnSpc>
                <a:spcPct val="150000"/>
              </a:lnSpc>
              <a:buFont typeface="Wingdings" panose="05000000000000000000" pitchFamily="2" charset="2"/>
              <a:buChar char="§"/>
              <a:defRPr/>
            </a:pPr>
            <a:r>
              <a:rPr lang="vi-VN" sz="4200" dirty="0" smtClean="0">
                <a:cs typeface="Times New Roman" panose="02020603050405020304" pitchFamily="18" charset="0"/>
              </a:rPr>
              <a:t>Khi nghe tin làng theo giặc.</a:t>
            </a:r>
          </a:p>
          <a:p>
            <a:pPr marL="1485900" lvl="2" indent="-571500" algn="just">
              <a:lnSpc>
                <a:spcPct val="150000"/>
              </a:lnSpc>
              <a:buFont typeface="Wingdings" panose="05000000000000000000" pitchFamily="2" charset="2"/>
              <a:buChar char="§"/>
              <a:defRPr/>
            </a:pPr>
            <a:r>
              <a:rPr lang="vi-VN" sz="4200" dirty="0" smtClean="0">
                <a:cs typeface="Times New Roman" panose="02020603050405020304" pitchFamily="18" charset="0"/>
              </a:rPr>
              <a:t>Khi nghe tin cải chính.</a:t>
            </a:r>
            <a:endParaRPr lang="en-US" sz="4200" dirty="0"/>
          </a:p>
        </p:txBody>
      </p:sp>
    </p:spTree>
    <p:extLst>
      <p:ext uri="{BB962C8B-B14F-4D97-AF65-F5344CB8AC3E}">
        <p14:creationId xmlns:p14="http://schemas.microsoft.com/office/powerpoint/2010/main" val="33169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ipe(down)">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down)">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wipe(down)">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wipe(down)">
                                      <p:cBhvr>
                                        <p:cTn id="2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1. Tìm hiểu đề và tìm ý</a:t>
            </a:r>
            <a:endParaRPr lang="en-US" sz="4800" b="1" dirty="0">
              <a:solidFill>
                <a:srgbClr val="241452"/>
              </a:solidFill>
            </a:endParaRPr>
          </a:p>
        </p:txBody>
      </p:sp>
      <p:sp>
        <p:nvSpPr>
          <p:cNvPr id="22" name="TextBox 21"/>
          <p:cNvSpPr txBox="1"/>
          <p:nvPr/>
        </p:nvSpPr>
        <p:spPr>
          <a:xfrm>
            <a:off x="2433637" y="2441838"/>
            <a:ext cx="2217274" cy="738664"/>
          </a:xfrm>
          <a:prstGeom prst="rect">
            <a:avLst/>
          </a:prstGeom>
          <a:noFill/>
        </p:spPr>
        <p:txBody>
          <a:bodyPr wrap="none" rtlCol="0">
            <a:spAutoFit/>
          </a:bodyPr>
          <a:lstStyle/>
          <a:p>
            <a:r>
              <a:rPr lang="vi-VN" sz="4200" b="1" i="1" dirty="0" smtClean="0">
                <a:solidFill>
                  <a:srgbClr val="FF0000"/>
                </a:solidFill>
              </a:rPr>
              <a:t>b. Tìm ý</a:t>
            </a:r>
            <a:endParaRPr lang="en-US" sz="4200" b="1" i="1" dirty="0">
              <a:solidFill>
                <a:srgbClr val="FF0000"/>
              </a:solidFill>
            </a:endParaRPr>
          </a:p>
        </p:txBody>
      </p:sp>
      <p:sp>
        <p:nvSpPr>
          <p:cNvPr id="23" name="Rectangle 22"/>
          <p:cNvSpPr/>
          <p:nvPr/>
        </p:nvSpPr>
        <p:spPr>
          <a:xfrm>
            <a:off x="2433637" y="3180502"/>
            <a:ext cx="14401800" cy="3865995"/>
          </a:xfrm>
          <a:prstGeom prst="rect">
            <a:avLst/>
          </a:prstGeom>
        </p:spPr>
        <p:txBody>
          <a:bodyPr wrap="square">
            <a:spAutoFit/>
          </a:bodyPr>
          <a:lstStyle/>
          <a:p>
            <a:pPr marL="571500" indent="-571500" algn="just">
              <a:lnSpc>
                <a:spcPct val="150000"/>
              </a:lnSpc>
              <a:spcBef>
                <a:spcPts val="0"/>
              </a:spcBef>
              <a:buFontTx/>
              <a:buChar char="-"/>
              <a:defRPr/>
            </a:pPr>
            <a:r>
              <a:rPr lang="vi-VN" sz="4200" b="1" dirty="0">
                <a:cs typeface="Times New Roman" panose="02020603050405020304" pitchFamily="18" charset="0"/>
              </a:rPr>
              <a:t>  Các chi tiết nghệ </a:t>
            </a:r>
            <a:r>
              <a:rPr lang="vi-VN" sz="4200" b="1" dirty="0" smtClean="0">
                <a:cs typeface="Times New Roman" panose="02020603050405020304" pitchFamily="18" charset="0"/>
              </a:rPr>
              <a:t>thuật:</a:t>
            </a:r>
          </a:p>
          <a:p>
            <a:pPr marL="1485900" lvl="2" indent="-571500" algn="just">
              <a:lnSpc>
                <a:spcPct val="150000"/>
              </a:lnSpc>
              <a:buFont typeface="Wingdings" panose="05000000000000000000" pitchFamily="2" charset="2"/>
              <a:buChar char="§"/>
              <a:defRPr/>
            </a:pPr>
            <a:r>
              <a:rPr lang="vi-VN" sz="4200" dirty="0" smtClean="0">
                <a:cs typeface="Times New Roman" panose="02020603050405020304" pitchFamily="18" charset="0"/>
              </a:rPr>
              <a:t>Chọn </a:t>
            </a:r>
            <a:r>
              <a:rPr lang="vi-VN" sz="4200" dirty="0">
                <a:cs typeface="Times New Roman" panose="02020603050405020304" pitchFamily="18" charset="0"/>
              </a:rPr>
              <a:t>tình huống tin đồn thất thiệt </a:t>
            </a:r>
          </a:p>
          <a:p>
            <a:pPr marL="1485900" lvl="2" indent="-571500" algn="just">
              <a:lnSpc>
                <a:spcPct val="150000"/>
              </a:lnSpc>
              <a:buFont typeface="Wingdings" panose="05000000000000000000" pitchFamily="2" charset="2"/>
              <a:buChar char="§"/>
              <a:defRPr/>
            </a:pPr>
            <a:r>
              <a:rPr lang="vi-VN" sz="4200" dirty="0" smtClean="0">
                <a:cs typeface="Times New Roman" panose="02020603050405020304" pitchFamily="18" charset="0"/>
              </a:rPr>
              <a:t>Các </a:t>
            </a:r>
            <a:r>
              <a:rPr lang="vi-VN" sz="4200" dirty="0">
                <a:cs typeface="Times New Roman" panose="02020603050405020304" pitchFamily="18" charset="0"/>
              </a:rPr>
              <a:t>chi tiết miêu tả nhân vật.</a:t>
            </a:r>
          </a:p>
          <a:p>
            <a:pPr marL="1485900" lvl="2" indent="-571500" algn="just">
              <a:lnSpc>
                <a:spcPct val="150000"/>
              </a:lnSpc>
              <a:buFont typeface="Wingdings" panose="05000000000000000000" pitchFamily="2" charset="2"/>
              <a:buChar char="§"/>
              <a:defRPr/>
            </a:pPr>
            <a:r>
              <a:rPr lang="vi-VN" sz="4200" dirty="0" smtClean="0">
                <a:cs typeface="Times New Roman" panose="02020603050405020304" pitchFamily="18" charset="0"/>
              </a:rPr>
              <a:t>Các </a:t>
            </a:r>
            <a:r>
              <a:rPr lang="vi-VN" sz="4200" dirty="0">
                <a:cs typeface="Times New Roman" panose="02020603050405020304" pitchFamily="18" charset="0"/>
              </a:rPr>
              <a:t>hình thức trần thuật (đối thoại, độc thoại).</a:t>
            </a:r>
            <a:endParaRPr lang="en-US" sz="4200" dirty="0"/>
          </a:p>
        </p:txBody>
      </p:sp>
    </p:spTree>
    <p:extLst>
      <p:ext uri="{BB962C8B-B14F-4D97-AF65-F5344CB8AC3E}">
        <p14:creationId xmlns:p14="http://schemas.microsoft.com/office/powerpoint/2010/main" val="13197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wipe(down)">
                                      <p:cBhvr>
                                        <p:cTn id="13" dur="500"/>
                                        <p:tgtEl>
                                          <p:spTgt spid="2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xEl>
                                              <p:pRg st="2" end="2"/>
                                            </p:txEl>
                                          </p:spTgt>
                                        </p:tgtEl>
                                        <p:attrNameLst>
                                          <p:attrName>style.visibility</p:attrName>
                                        </p:attrNameLst>
                                      </p:cBhvr>
                                      <p:to>
                                        <p:strVal val="visible"/>
                                      </p:to>
                                    </p:set>
                                    <p:animEffect transition="in" filter="wipe(down)">
                                      <p:cBhvr>
                                        <p:cTn id="18" dur="500"/>
                                        <p:tgtEl>
                                          <p:spTgt spid="2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animEffect transition="in" filter="wipe(down)">
                                      <p:cBhvr>
                                        <p:cTn id="23"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2. Lập dàn ý</a:t>
            </a:r>
            <a:endParaRPr lang="en-US" sz="4800" b="1" dirty="0">
              <a:solidFill>
                <a:srgbClr val="241452"/>
              </a:solidFill>
            </a:endParaRPr>
          </a:p>
        </p:txBody>
      </p:sp>
      <p:sp>
        <p:nvSpPr>
          <p:cNvPr id="22" name="TextBox 21"/>
          <p:cNvSpPr txBox="1"/>
          <p:nvPr/>
        </p:nvSpPr>
        <p:spPr>
          <a:xfrm>
            <a:off x="2433637" y="2441838"/>
            <a:ext cx="2520242" cy="738664"/>
          </a:xfrm>
          <a:prstGeom prst="rect">
            <a:avLst/>
          </a:prstGeom>
          <a:noFill/>
        </p:spPr>
        <p:txBody>
          <a:bodyPr wrap="none" rtlCol="0">
            <a:spAutoFit/>
          </a:bodyPr>
          <a:lstStyle/>
          <a:p>
            <a:r>
              <a:rPr lang="vi-VN" sz="4200" b="1" i="1" dirty="0" smtClean="0">
                <a:solidFill>
                  <a:srgbClr val="FF0000"/>
                </a:solidFill>
              </a:rPr>
              <a:t>a. Mở bài</a:t>
            </a:r>
            <a:endParaRPr lang="en-US" sz="4200" b="1" i="1" dirty="0">
              <a:solidFill>
                <a:srgbClr val="FF0000"/>
              </a:solidFill>
            </a:endParaRPr>
          </a:p>
        </p:txBody>
      </p:sp>
      <p:sp>
        <p:nvSpPr>
          <p:cNvPr id="3" name="Rectangle 2"/>
          <p:cNvSpPr/>
          <p:nvPr/>
        </p:nvSpPr>
        <p:spPr>
          <a:xfrm>
            <a:off x="2433637" y="3147939"/>
            <a:ext cx="14171838" cy="2723823"/>
          </a:xfrm>
          <a:prstGeom prst="rect">
            <a:avLst/>
          </a:prstGeom>
        </p:spPr>
        <p:txBody>
          <a:bodyPr wrap="square">
            <a:spAutoFit/>
          </a:bodyPr>
          <a:lstStyle/>
          <a:p>
            <a:pPr marL="571500" indent="-571500">
              <a:lnSpc>
                <a:spcPct val="150000"/>
              </a:lnSpc>
              <a:buFontTx/>
              <a:buChar char="-"/>
              <a:defRPr/>
            </a:pPr>
            <a:r>
              <a:rPr lang="en-US" altLang="en-US" sz="3800" dirty="0" err="1" smtClean="0">
                <a:latin typeface="Arial" panose="020B0604020202020204" pitchFamily="34" charset="0"/>
                <a:cs typeface="Arial" panose="020B0604020202020204" pitchFamily="34" charset="0"/>
              </a:rPr>
              <a:t>Giới</a:t>
            </a:r>
            <a:r>
              <a:rPr lang="en-US" altLang="en-US" sz="3800" dirty="0" smtClean="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thiệu</a:t>
            </a:r>
            <a:r>
              <a:rPr lang="en-US" altLang="en-US" sz="3800" dirty="0">
                <a:latin typeface="Arial" panose="020B0604020202020204" pitchFamily="34" charset="0"/>
                <a:cs typeface="Arial" panose="020B0604020202020204" pitchFamily="34" charset="0"/>
              </a:rPr>
              <a:t> nhà văn Kim </a:t>
            </a:r>
            <a:r>
              <a:rPr lang="en-US" altLang="en-US" sz="3800" dirty="0" err="1">
                <a:latin typeface="Arial" panose="020B0604020202020204" pitchFamily="34" charset="0"/>
                <a:cs typeface="Arial" panose="020B0604020202020204" pitchFamily="34" charset="0"/>
              </a:rPr>
              <a:t>Lân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và</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truyện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ngắn</a:t>
            </a:r>
            <a:r>
              <a:rPr lang="en-US" altLang="en-US" sz="3800" dirty="0">
                <a:latin typeface="Arial" panose="020B0604020202020204" pitchFamily="34" charset="0"/>
                <a:cs typeface="Arial" panose="020B0604020202020204" pitchFamily="34" charset="0"/>
              </a:rPr>
              <a:t> </a:t>
            </a:r>
            <a:r>
              <a:rPr lang="en-US" altLang="en-US" sz="3800" i="1" dirty="0" smtClean="0">
                <a:latin typeface="Arial" panose="020B0604020202020204" pitchFamily="34" charset="0"/>
                <a:cs typeface="Arial" panose="020B0604020202020204" pitchFamily="34" charset="0"/>
              </a:rPr>
              <a:t>“</a:t>
            </a:r>
            <a:r>
              <a:rPr lang="en-US" altLang="en-US" sz="3800" i="1" dirty="0" err="1" smtClean="0">
                <a:latin typeface="Arial" panose="020B0604020202020204" pitchFamily="34" charset="0"/>
                <a:cs typeface="Arial" panose="020B0604020202020204" pitchFamily="34" charset="0"/>
              </a:rPr>
              <a:t>Làng</a:t>
            </a:r>
            <a:r>
              <a:rPr lang="en-US" altLang="en-US" sz="3800" i="1" dirty="0">
                <a:latin typeface="Arial" panose="020B0604020202020204" pitchFamily="34" charset="0"/>
                <a:cs typeface="Arial" panose="020B0604020202020204" pitchFamily="34" charset="0"/>
              </a:rPr>
              <a:t>”. </a:t>
            </a:r>
            <a:endParaRPr lang="vi-VN" altLang="en-US" sz="3800" i="1" dirty="0" smtClean="0">
              <a:latin typeface="Arial" panose="020B0604020202020204" pitchFamily="34" charset="0"/>
              <a:cs typeface="Arial" panose="020B0604020202020204" pitchFamily="34" charset="0"/>
            </a:endParaRPr>
          </a:p>
          <a:p>
            <a:pPr marL="571500" indent="-571500">
              <a:lnSpc>
                <a:spcPct val="150000"/>
              </a:lnSpc>
              <a:buFontTx/>
              <a:buChar char="-"/>
              <a:defRPr/>
            </a:pPr>
            <a:r>
              <a:rPr lang="en-US" altLang="en-US" sz="3800" dirty="0" err="1" smtClean="0">
                <a:latin typeface="Arial" panose="020B0604020202020204" pitchFamily="34" charset="0"/>
                <a:cs typeface="Arial" panose="020B0604020202020204" pitchFamily="34" charset="0"/>
              </a:rPr>
              <a:t>Nêu</a:t>
            </a:r>
            <a:r>
              <a:rPr lang="en-US" altLang="en-US" sz="3800" dirty="0" smtClean="0">
                <a:latin typeface="Arial" panose="020B0604020202020204" pitchFamily="34" charset="0"/>
                <a:cs typeface="Arial" panose="020B0604020202020204" pitchFamily="34" charset="0"/>
              </a:rPr>
              <a:t> </a:t>
            </a:r>
            <a:r>
              <a:rPr lang="en-US" altLang="en-US" sz="3800" dirty="0">
                <a:latin typeface="Arial" panose="020B0604020202020204" pitchFamily="34" charset="0"/>
                <a:cs typeface="Arial" panose="020B0604020202020204" pitchFamily="34" charset="0"/>
              </a:rPr>
              <a:t>ý </a:t>
            </a:r>
            <a:r>
              <a:rPr lang="en-US" altLang="en-US" sz="3800" dirty="0" err="1">
                <a:latin typeface="Arial" panose="020B0604020202020204" pitchFamily="34" charset="0"/>
                <a:cs typeface="Arial" panose="020B0604020202020204" pitchFamily="34" charset="0"/>
              </a:rPr>
              <a:t>kiến</a:t>
            </a:r>
            <a:r>
              <a:rPr lang="en-US" altLang="en-US" sz="3800" dirty="0">
                <a:latin typeface="Arial" panose="020B0604020202020204" pitchFamily="34" charset="0"/>
                <a:cs typeface="Arial" panose="020B0604020202020204" pitchFamily="34" charset="0"/>
              </a:rPr>
              <a:t> đánh giá </a:t>
            </a:r>
            <a:r>
              <a:rPr lang="en-US" altLang="en-US" sz="3800" dirty="0" err="1">
                <a:latin typeface="Arial" panose="020B0604020202020204" pitchFamily="34" charset="0"/>
                <a:cs typeface="Arial" panose="020B0604020202020204" pitchFamily="34" charset="0"/>
              </a:rPr>
              <a:t>sơ</a:t>
            </a:r>
            <a:r>
              <a:rPr lang="en-US" altLang="en-US" sz="3800" dirty="0">
                <a:latin typeface="Arial" panose="020B0604020202020204" pitchFamily="34" charset="0"/>
                <a:cs typeface="Arial" panose="020B0604020202020204" pitchFamily="34" charset="0"/>
              </a:rPr>
              <a:t> bộ về </a:t>
            </a:r>
            <a:r>
              <a:rPr lang="en-US" altLang="en-US" sz="3800" dirty="0" err="1">
                <a:latin typeface="Arial" panose="020B0604020202020204" pitchFamily="34" charset="0"/>
                <a:cs typeface="Arial" panose="020B0604020202020204" pitchFamily="34" charset="0"/>
              </a:rPr>
              <a:t>nhân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vật</a:t>
            </a:r>
            <a:r>
              <a:rPr lang="en-US" altLang="en-US" sz="3800" dirty="0">
                <a:latin typeface="Arial" panose="020B0604020202020204" pitchFamily="34" charset="0"/>
                <a:cs typeface="Arial" panose="020B0604020202020204" pitchFamily="34" charset="0"/>
              </a:rPr>
              <a:t> ông Hai: </a:t>
            </a:r>
            <a:r>
              <a:rPr lang="en-US" altLang="en-US" sz="3800" dirty="0" err="1">
                <a:latin typeface="Arial" panose="020B0604020202020204" pitchFamily="34" charset="0"/>
                <a:cs typeface="Arial" panose="020B0604020202020204" pitchFamily="34" charset="0"/>
              </a:rPr>
              <a:t>tình</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yêu</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làng</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hòa</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quyện</a:t>
            </a:r>
            <a:r>
              <a:rPr lang="en-US" altLang="en-US" sz="3800" dirty="0">
                <a:latin typeface="Arial" panose="020B0604020202020204" pitchFamily="34" charset="0"/>
                <a:cs typeface="Arial" panose="020B0604020202020204" pitchFamily="34" charset="0"/>
              </a:rPr>
              <a:t> </a:t>
            </a:r>
            <a:r>
              <a:rPr lang="en-US" altLang="en-US" sz="3800" dirty="0" smtClean="0">
                <a:latin typeface="Arial" panose="020B0604020202020204" pitchFamily="34" charset="0"/>
                <a:cs typeface="Arial" panose="020B0604020202020204" pitchFamily="34" charset="0"/>
              </a:rPr>
              <a:t>với </a:t>
            </a:r>
            <a:r>
              <a:rPr lang="en-US" altLang="en-US" sz="3800" dirty="0" err="1">
                <a:latin typeface="Arial" panose="020B0604020202020204" pitchFamily="34" charset="0"/>
                <a:cs typeface="Arial" panose="020B0604020202020204" pitchFamily="34" charset="0"/>
              </a:rPr>
              <a:t>lòng</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yêu</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nước</a:t>
            </a:r>
            <a:r>
              <a:rPr lang="en-US" altLang="en-US"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5885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2. Lập dàn ý</a:t>
            </a:r>
            <a:endParaRPr lang="en-US" sz="4800" b="1" dirty="0">
              <a:solidFill>
                <a:srgbClr val="241452"/>
              </a:solidFill>
            </a:endParaRPr>
          </a:p>
        </p:txBody>
      </p:sp>
      <p:sp>
        <p:nvSpPr>
          <p:cNvPr id="21" name="TextBox 20"/>
          <p:cNvSpPr txBox="1"/>
          <p:nvPr/>
        </p:nvSpPr>
        <p:spPr>
          <a:xfrm>
            <a:off x="2362200" y="2471633"/>
            <a:ext cx="3023585" cy="738664"/>
          </a:xfrm>
          <a:prstGeom prst="rect">
            <a:avLst/>
          </a:prstGeom>
          <a:noFill/>
        </p:spPr>
        <p:txBody>
          <a:bodyPr wrap="none" rtlCol="0">
            <a:spAutoFit/>
          </a:bodyPr>
          <a:lstStyle/>
          <a:p>
            <a:r>
              <a:rPr lang="vi-VN" sz="4200" b="1" i="1" dirty="0" smtClean="0">
                <a:solidFill>
                  <a:srgbClr val="FF0000"/>
                </a:solidFill>
              </a:rPr>
              <a:t>b. Thân bài</a:t>
            </a:r>
            <a:endParaRPr lang="en-US" sz="4200" b="1" i="1" dirty="0">
              <a:solidFill>
                <a:srgbClr val="FF0000"/>
              </a:solidFill>
            </a:endParaRPr>
          </a:p>
        </p:txBody>
      </p:sp>
      <p:sp>
        <p:nvSpPr>
          <p:cNvPr id="4" name="Rectangle 3"/>
          <p:cNvSpPr/>
          <p:nvPr/>
        </p:nvSpPr>
        <p:spPr>
          <a:xfrm>
            <a:off x="2362200" y="3124192"/>
            <a:ext cx="14173200" cy="5940088"/>
          </a:xfrm>
          <a:prstGeom prst="rect">
            <a:avLst/>
          </a:prstGeom>
        </p:spPr>
        <p:txBody>
          <a:bodyPr wrap="square">
            <a:spAutoFit/>
          </a:bodyPr>
          <a:lstStyle/>
          <a:p>
            <a:pPr marL="609600" indent="-609600">
              <a:lnSpc>
                <a:spcPct val="125000"/>
              </a:lnSpc>
              <a:buFontTx/>
              <a:buChar char="-"/>
              <a:defRPr/>
            </a:pPr>
            <a:r>
              <a:rPr lang="en-US" altLang="en-US" sz="3800" b="1" dirty="0" err="1" smtClean="0">
                <a:latin typeface="Arial" panose="020B0604020202020204" pitchFamily="34" charset="0"/>
                <a:cs typeface="Arial" panose="020B0604020202020204" pitchFamily="34" charset="0"/>
              </a:rPr>
              <a:t>Tình</a:t>
            </a:r>
            <a:r>
              <a:rPr lang="en-US" altLang="en-US" sz="3800" b="1" dirty="0" smtClean="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yêu</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làng</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yêu</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nước</a:t>
            </a:r>
            <a:r>
              <a:rPr lang="en-US" altLang="en-US" sz="3800" b="1" dirty="0">
                <a:latin typeface="Arial" panose="020B0604020202020204" pitchFamily="34" charset="0"/>
                <a:cs typeface="Arial" panose="020B0604020202020204" pitchFamily="34" charset="0"/>
              </a:rPr>
              <a:t> của </a:t>
            </a:r>
            <a:r>
              <a:rPr lang="en-US" altLang="en-US" sz="3800" b="1" dirty="0" err="1">
                <a:latin typeface="Arial" panose="020B0604020202020204" pitchFamily="34" charset="0"/>
                <a:cs typeface="Arial" panose="020B0604020202020204" pitchFamily="34" charset="0"/>
              </a:rPr>
              <a:t>nhân</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vật</a:t>
            </a:r>
            <a:r>
              <a:rPr lang="en-US" altLang="en-US" sz="3800" b="1" dirty="0">
                <a:latin typeface="Arial" panose="020B0604020202020204" pitchFamily="34" charset="0"/>
                <a:cs typeface="Arial" panose="020B0604020202020204" pitchFamily="34" charset="0"/>
              </a:rPr>
              <a:t> ông </a:t>
            </a:r>
            <a:r>
              <a:rPr lang="en-US" altLang="en-US" sz="3800" b="1" dirty="0" smtClean="0">
                <a:latin typeface="Arial" panose="020B0604020202020204" pitchFamily="34" charset="0"/>
                <a:cs typeface="Arial" panose="020B0604020202020204" pitchFamily="34" charset="0"/>
              </a:rPr>
              <a:t>Hai:</a:t>
            </a:r>
            <a:endParaRPr lang="vi-VN" altLang="en-US" sz="3800" b="1" dirty="0" smtClean="0">
              <a:latin typeface="Arial" panose="020B0604020202020204" pitchFamily="34" charset="0"/>
              <a:cs typeface="Arial" panose="020B0604020202020204" pitchFamily="34" charset="0"/>
            </a:endParaRPr>
          </a:p>
          <a:p>
            <a:pPr>
              <a:lnSpc>
                <a:spcPct val="125000"/>
              </a:lnSpc>
              <a:defRPr/>
            </a:pPr>
            <a:r>
              <a:rPr lang="vi-VN" sz="3800" dirty="0">
                <a:latin typeface="Arial" panose="020B0604020202020204" pitchFamily="34" charset="0"/>
                <a:cs typeface="Arial" panose="020B0604020202020204" pitchFamily="34" charset="0"/>
              </a:rPr>
              <a:t>	</a:t>
            </a:r>
            <a:r>
              <a:rPr lang="vi-VN" sz="3800"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Ông </a:t>
            </a:r>
            <a:r>
              <a:rPr lang="en-US" sz="3800" dirty="0">
                <a:latin typeface="Arial" panose="020B0604020202020204" pitchFamily="34" charset="0"/>
                <a:cs typeface="Arial" panose="020B0604020202020204" pitchFamily="34" charset="0"/>
              </a:rPr>
              <a:t>Hai </a:t>
            </a:r>
            <a:r>
              <a:rPr lang="en-US" sz="3800" dirty="0" err="1">
                <a:latin typeface="Arial" panose="020B0604020202020204" pitchFamily="34" charset="0"/>
                <a:cs typeface="Arial" panose="020B0604020202020204" pitchFamily="34" charset="0"/>
              </a:rPr>
              <a:t>rất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yêu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làng</a:t>
            </a:r>
            <a:r>
              <a:rPr lang="en-US" sz="3800" dirty="0">
                <a:latin typeface="Arial" panose="020B0604020202020204" pitchFamily="34" charset="0"/>
                <a:cs typeface="Arial" panose="020B0604020202020204" pitchFamily="34" charset="0"/>
              </a:rPr>
              <a:t> của mình (</a:t>
            </a:r>
            <a:r>
              <a:rPr lang="en-US" sz="3800" dirty="0" err="1">
                <a:latin typeface="Arial" panose="020B0604020202020204" pitchFamily="34" charset="0"/>
                <a:cs typeface="Arial" panose="020B0604020202020204" pitchFamily="34" charset="0"/>
              </a:rPr>
              <a:t>Khoe</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làng</a:t>
            </a:r>
            <a:r>
              <a:rPr lang="en-US" sz="3800" dirty="0">
                <a:latin typeface="Arial" panose="020B0604020202020204" pitchFamily="34" charset="0"/>
                <a:cs typeface="Arial" panose="020B0604020202020204" pitchFamily="34" charset="0"/>
              </a:rPr>
              <a:t>, nhớ </a:t>
            </a:r>
            <a:r>
              <a:rPr lang="en-US" sz="3800" dirty="0" err="1">
                <a:latin typeface="Arial" panose="020B0604020202020204" pitchFamily="34" charset="0"/>
                <a:cs typeface="Arial" panose="020B0604020202020204" pitchFamily="34" charset="0"/>
              </a:rPr>
              <a:t>làng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theo</a:t>
            </a:r>
            <a:r>
              <a:rPr lang="en-US" sz="3800" dirty="0">
                <a:latin typeface="Arial" panose="020B0604020202020204" pitchFamily="34" charset="0"/>
                <a:cs typeface="Arial" panose="020B0604020202020204" pitchFamily="34" charset="0"/>
              </a:rPr>
              <a:t> </a:t>
            </a:r>
            <a:r>
              <a:rPr lang="vi-VN"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dõi</a:t>
            </a:r>
            <a:r>
              <a:rPr lang="en-US" sz="3800" dirty="0" smtClean="0">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tin </a:t>
            </a:r>
            <a:r>
              <a:rPr lang="en-US" sz="3800" dirty="0" err="1">
                <a:latin typeface="Arial" panose="020B0604020202020204" pitchFamily="34" charset="0"/>
                <a:cs typeface="Arial" panose="020B0604020202020204" pitchFamily="34" charset="0"/>
              </a:rPr>
              <a:t>tức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chiến</a:t>
            </a:r>
            <a:r>
              <a:rPr lang="en-US" sz="3800" dirty="0">
                <a:latin typeface="Arial" panose="020B0604020202020204" pitchFamily="34" charset="0"/>
                <a:cs typeface="Arial" panose="020B0604020202020204" pitchFamily="34" charset="0"/>
              </a:rPr>
              <a:t>)</a:t>
            </a:r>
            <a:r>
              <a:rPr lang="vi-VN" sz="3800" dirty="0" smtClean="0">
                <a:latin typeface="Arial" panose="020B0604020202020204" pitchFamily="34" charset="0"/>
                <a:cs typeface="Arial" panose="020B0604020202020204" pitchFamily="34" charset="0"/>
              </a:rPr>
              <a:t>.</a:t>
            </a:r>
          </a:p>
          <a:p>
            <a:pPr>
              <a:lnSpc>
                <a:spcPct val="125000"/>
              </a:lnSpc>
              <a:defRPr/>
            </a:pPr>
            <a:r>
              <a:rPr lang="vi-VN" sz="3800" dirty="0">
                <a:latin typeface="Arial" panose="020B0604020202020204" pitchFamily="34" charset="0"/>
                <a:cs typeface="Arial" panose="020B0604020202020204" pitchFamily="34" charset="0"/>
              </a:rPr>
              <a:t>	</a:t>
            </a:r>
            <a:r>
              <a:rPr lang="vi-VN" sz="3800"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Ông </a:t>
            </a:r>
            <a:r>
              <a:rPr lang="en-US" sz="3800" dirty="0">
                <a:latin typeface="Arial" panose="020B0604020202020204" pitchFamily="34" charset="0"/>
                <a:cs typeface="Arial" panose="020B0604020202020204" pitchFamily="34" charset="0"/>
              </a:rPr>
              <a:t>Hai cũng </a:t>
            </a:r>
            <a:r>
              <a:rPr lang="en-US" sz="3800" dirty="0" err="1">
                <a:latin typeface="Arial" panose="020B0604020202020204" pitchFamily="34" charset="0"/>
                <a:cs typeface="Arial" panose="020B0604020202020204" pitchFamily="34" charset="0"/>
              </a:rPr>
              <a:t>yêu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nước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đau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khổ</a:t>
            </a:r>
            <a:r>
              <a:rPr lang="en-US" sz="3800" dirty="0">
                <a:latin typeface="Arial" panose="020B0604020202020204" pitchFamily="34" charset="0"/>
                <a:cs typeface="Arial" panose="020B0604020202020204" pitchFamily="34" charset="0"/>
              </a:rPr>
              <a:t> khi </a:t>
            </a:r>
            <a:r>
              <a:rPr lang="en-US" sz="3800" dirty="0" err="1">
                <a:latin typeface="Arial" panose="020B0604020202020204" pitchFamily="34" charset="0"/>
                <a:cs typeface="Arial" panose="020B0604020202020204" pitchFamily="34" charset="0"/>
              </a:rPr>
              <a:t>làng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theo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giặc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thù</a:t>
            </a:r>
            <a:r>
              <a:rPr lang="en-US" sz="3800" dirty="0">
                <a:latin typeface="Arial" panose="020B0604020202020204" pitchFamily="34" charset="0"/>
                <a:cs typeface="Arial" panose="020B0604020202020204" pitchFamily="34" charset="0"/>
              </a:rPr>
              <a:t> </a:t>
            </a:r>
            <a:r>
              <a:rPr lang="vi-VN"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đứng</a:t>
            </a:r>
            <a:r>
              <a:rPr lang="en-US" sz="3800" dirty="0">
                <a:latin typeface="Arial" panose="020B0604020202020204" pitchFamily="34" charset="0"/>
                <a:cs typeface="Arial" panose="020B0604020202020204" pitchFamily="34" charset="0"/>
              </a:rPr>
              <a:t> về </a:t>
            </a:r>
            <a:r>
              <a:rPr lang="en-US" sz="3800" dirty="0" err="1">
                <a:latin typeface="Arial" panose="020B0604020202020204" pitchFamily="34" charset="0"/>
                <a:cs typeface="Arial" panose="020B0604020202020204" pitchFamily="34" charset="0"/>
              </a:rPr>
              <a:t>phía</a:t>
            </a:r>
            <a:r>
              <a:rPr lang="en-US" sz="3800" dirty="0">
                <a:latin typeface="Arial" panose="020B0604020202020204" pitchFamily="34" charset="0"/>
                <a:cs typeface="Arial" panose="020B0604020202020204" pitchFamily="34" charset="0"/>
              </a:rPr>
              <a:t> cách </a:t>
            </a:r>
            <a:r>
              <a:rPr lang="en-US" sz="3800" dirty="0" err="1">
                <a:latin typeface="Arial" panose="020B0604020202020204" pitchFamily="34" charset="0"/>
                <a:cs typeface="Arial" panose="020B0604020202020204" pitchFamily="34" charset="0"/>
              </a:rPr>
              <a:t>mạng</a:t>
            </a:r>
            <a:r>
              <a:rPr lang="en-US" sz="3800" dirty="0">
                <a:latin typeface="Arial" panose="020B0604020202020204" pitchFamily="34" charset="0"/>
                <a:cs typeface="Arial" panose="020B0604020202020204" pitchFamily="34" charset="0"/>
              </a:rPr>
              <a:t>)</a:t>
            </a:r>
            <a:r>
              <a:rPr lang="vi-VN" sz="3800"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a:lnSpc>
                <a:spcPct val="125000"/>
              </a:lnSpc>
              <a:defRPr/>
            </a:pPr>
            <a:r>
              <a:rPr lang="vi-VN" sz="3800" dirty="0" smtClean="0">
                <a:latin typeface="Arial" panose="020B0604020202020204" pitchFamily="34" charset="0"/>
                <a:cs typeface="Arial" panose="020B0604020202020204" pitchFamily="34" charset="0"/>
              </a:rPr>
              <a:t>	+ </a:t>
            </a:r>
            <a:r>
              <a:rPr lang="en-US" sz="3800" dirty="0" err="1" smtClean="0">
                <a:latin typeface="Arial" panose="020B0604020202020204" pitchFamily="34" charset="0"/>
                <a:cs typeface="Arial" panose="020B0604020202020204" pitchFamily="34" charset="0"/>
              </a:rPr>
              <a:t>Tình</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yêu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làng</a:t>
            </a:r>
            <a:r>
              <a:rPr lang="en-US" sz="3800" dirty="0">
                <a:latin typeface="Arial" panose="020B0604020202020204" pitchFamily="34" charset="0"/>
                <a:cs typeface="Arial" panose="020B0604020202020204" pitchFamily="34" charset="0"/>
              </a:rPr>
              <a:t> lại </a:t>
            </a:r>
            <a:r>
              <a:rPr lang="en-US" sz="3800" dirty="0" err="1">
                <a:latin typeface="Arial" panose="020B0604020202020204" pitchFamily="34" charset="0"/>
                <a:cs typeface="Arial" panose="020B0604020202020204" pitchFamily="34" charset="0"/>
              </a:rPr>
              <a:t>thống</a:t>
            </a:r>
            <a:r>
              <a:rPr lang="en-US" sz="3800" dirty="0">
                <a:latin typeface="Arial" panose="020B0604020202020204" pitchFamily="34" charset="0"/>
                <a:cs typeface="Arial" panose="020B0604020202020204" pitchFamily="34" charset="0"/>
              </a:rPr>
              <a:t> nhất với </a:t>
            </a:r>
            <a:r>
              <a:rPr lang="en-US" sz="3800" dirty="0" err="1">
                <a:latin typeface="Arial" panose="020B0604020202020204" pitchFamily="34" charset="0"/>
                <a:cs typeface="Arial" panose="020B0604020202020204" pitchFamily="34" charset="0"/>
              </a:rPr>
              <a:t>tình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yêu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nước</a:t>
            </a:r>
            <a:r>
              <a:rPr lang="vi-VN" sz="3800"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marL="2400300" lvl="4" indent="-571500">
              <a:lnSpc>
                <a:spcPct val="125000"/>
              </a:lnSpc>
              <a:buFont typeface="Wingdings" panose="05000000000000000000" pitchFamily="2" charset="2"/>
              <a:buChar char="§"/>
              <a:defRPr/>
            </a:pPr>
            <a:r>
              <a:rPr lang="vi-VN" sz="3800"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Tâm </a:t>
            </a:r>
            <a:r>
              <a:rPr lang="en-US" sz="3800" dirty="0" err="1">
                <a:latin typeface="Arial" panose="020B0604020202020204" pitchFamily="34" charset="0"/>
                <a:cs typeface="Arial" panose="020B0604020202020204" pitchFamily="34" charset="0"/>
              </a:rPr>
              <a:t>trạng</a:t>
            </a:r>
            <a:r>
              <a:rPr lang="en-US" sz="3800" dirty="0">
                <a:latin typeface="Arial" panose="020B0604020202020204" pitchFamily="34" charset="0"/>
                <a:cs typeface="Arial" panose="020B0604020202020204" pitchFamily="34" charset="0"/>
              </a:rPr>
              <a:t> khi nghe tin </a:t>
            </a:r>
            <a:r>
              <a:rPr lang="en-US" sz="3800" dirty="0" err="1">
                <a:latin typeface="Arial" panose="020B0604020202020204" pitchFamily="34" charset="0"/>
                <a:cs typeface="Arial" panose="020B0604020202020204" pitchFamily="34" charset="0"/>
              </a:rPr>
              <a:t>làng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theo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giặc</a:t>
            </a:r>
            <a:r>
              <a:rPr lang="en-US" sz="3800" dirty="0">
                <a:latin typeface="Arial" panose="020B0604020202020204" pitchFamily="34" charset="0"/>
                <a:cs typeface="Arial" panose="020B0604020202020204" pitchFamily="34" charset="0"/>
              </a:rPr>
              <a:t>.</a:t>
            </a:r>
          </a:p>
          <a:p>
            <a:pPr marL="2400300" lvl="4" indent="-571500">
              <a:lnSpc>
                <a:spcPct val="125000"/>
              </a:lnSpc>
              <a:buFont typeface="Wingdings" panose="05000000000000000000" pitchFamily="2" charset="2"/>
              <a:buChar char="§"/>
              <a:defRPr/>
            </a:pPr>
            <a:r>
              <a:rPr lang="vi-VN" sz="3800" dirty="0">
                <a:latin typeface="Arial" panose="020B0604020202020204" pitchFamily="34" charset="0"/>
                <a:cs typeface="Arial" panose="020B0604020202020204" pitchFamily="34" charset="0"/>
              </a:rPr>
              <a:t> </a:t>
            </a:r>
            <a:r>
              <a:rPr lang="vi-VN"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Vui</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mừng</a:t>
            </a:r>
            <a:r>
              <a:rPr lang="en-US" sz="3800" dirty="0">
                <a:latin typeface="Arial" panose="020B0604020202020204" pitchFamily="34" charset="0"/>
                <a:cs typeface="Arial" panose="020B0604020202020204" pitchFamily="34" charset="0"/>
              </a:rPr>
              <a:t> khi tin </a:t>
            </a:r>
            <a:r>
              <a:rPr lang="en-US" sz="3800" dirty="0" err="1">
                <a:latin typeface="Arial" panose="020B0604020202020204" pitchFamily="34" charset="0"/>
                <a:cs typeface="Arial" panose="020B0604020202020204" pitchFamily="34" charset="0"/>
              </a:rPr>
              <a:t>đồn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cải</a:t>
            </a:r>
            <a:r>
              <a:rPr lang="en-US" sz="3800" dirty="0">
                <a:latin typeface="Arial" panose="020B0604020202020204" pitchFamily="34" charset="0"/>
                <a:cs typeface="Arial" panose="020B0604020202020204" pitchFamily="34" charset="0"/>
              </a:rPr>
              <a:t> chính.</a:t>
            </a:r>
            <a:endParaRPr lang="en-US" alt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58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500"/>
                                        <p:tgtEl>
                                          <p:spTgt spid="4">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arn(inVertical)">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2. Lập dàn ý</a:t>
            </a:r>
            <a:endParaRPr lang="en-US" sz="4800" b="1" dirty="0">
              <a:solidFill>
                <a:srgbClr val="241452"/>
              </a:solidFill>
            </a:endParaRPr>
          </a:p>
        </p:txBody>
      </p:sp>
      <p:sp>
        <p:nvSpPr>
          <p:cNvPr id="21" name="TextBox 20"/>
          <p:cNvSpPr txBox="1"/>
          <p:nvPr/>
        </p:nvSpPr>
        <p:spPr>
          <a:xfrm>
            <a:off x="2362200" y="2471633"/>
            <a:ext cx="3023585" cy="738664"/>
          </a:xfrm>
          <a:prstGeom prst="rect">
            <a:avLst/>
          </a:prstGeom>
          <a:noFill/>
        </p:spPr>
        <p:txBody>
          <a:bodyPr wrap="none" rtlCol="0">
            <a:spAutoFit/>
          </a:bodyPr>
          <a:lstStyle/>
          <a:p>
            <a:r>
              <a:rPr lang="vi-VN" sz="4200" b="1" i="1" dirty="0" smtClean="0">
                <a:solidFill>
                  <a:srgbClr val="FF0000"/>
                </a:solidFill>
              </a:rPr>
              <a:t>b. Thân bài</a:t>
            </a:r>
            <a:endParaRPr lang="en-US" sz="4200" b="1" i="1" dirty="0">
              <a:solidFill>
                <a:srgbClr val="FF0000"/>
              </a:solidFill>
            </a:endParaRPr>
          </a:p>
        </p:txBody>
      </p:sp>
      <p:sp>
        <p:nvSpPr>
          <p:cNvPr id="4" name="Rectangle 3"/>
          <p:cNvSpPr/>
          <p:nvPr/>
        </p:nvSpPr>
        <p:spPr>
          <a:xfrm>
            <a:off x="2362199" y="3124192"/>
            <a:ext cx="13563601" cy="6124112"/>
          </a:xfrm>
          <a:prstGeom prst="rect">
            <a:avLst/>
          </a:prstGeom>
        </p:spPr>
        <p:txBody>
          <a:bodyPr wrap="square">
            <a:spAutoFit/>
          </a:bodyPr>
          <a:lstStyle/>
          <a:p>
            <a:pPr marL="609600" indent="-609600">
              <a:lnSpc>
                <a:spcPct val="150000"/>
              </a:lnSpc>
              <a:buFontTx/>
              <a:buChar char="-"/>
              <a:defRPr/>
            </a:pPr>
            <a:r>
              <a:rPr lang="en-US" altLang="en-US" sz="3800" b="1" dirty="0" err="1">
                <a:latin typeface="Arial" panose="020B0604020202020204" pitchFamily="34" charset="0"/>
                <a:cs typeface="Arial" panose="020B0604020202020204" pitchFamily="34" charset="0"/>
              </a:rPr>
              <a:t>Nghệ</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thuật</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xây</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dựng</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nhân</a:t>
            </a:r>
            <a:r>
              <a:rPr lang="en-US" altLang="en-US" sz="3800" b="1" dirty="0">
                <a:latin typeface="Arial" panose="020B0604020202020204" pitchFamily="34" charset="0"/>
                <a:cs typeface="Arial" panose="020B0604020202020204" pitchFamily="34" charset="0"/>
              </a:rPr>
              <a:t> </a:t>
            </a:r>
            <a:r>
              <a:rPr lang="en-US" altLang="en-US" sz="3800" b="1" dirty="0" err="1">
                <a:latin typeface="Arial" panose="020B0604020202020204" pitchFamily="34" charset="0"/>
                <a:cs typeface="Arial" panose="020B0604020202020204" pitchFamily="34" charset="0"/>
              </a:rPr>
              <a:t>vật</a:t>
            </a:r>
            <a:r>
              <a:rPr lang="en-US" altLang="en-US" sz="3800" b="1" dirty="0" smtClean="0">
                <a:latin typeface="Arial" panose="020B0604020202020204" pitchFamily="34" charset="0"/>
                <a:cs typeface="Arial" panose="020B0604020202020204" pitchFamily="34" charset="0"/>
              </a:rPr>
              <a:t>:</a:t>
            </a:r>
            <a:endParaRPr lang="vi-VN" altLang="en-US" sz="3800" b="1" dirty="0" smtClean="0">
              <a:latin typeface="Arial" panose="020B0604020202020204" pitchFamily="34" charset="0"/>
              <a:cs typeface="Arial" panose="020B0604020202020204" pitchFamily="34" charset="0"/>
            </a:endParaRPr>
          </a:p>
          <a:p>
            <a:pPr marL="1028700" lvl="1" indent="-571500">
              <a:lnSpc>
                <a:spcPct val="150000"/>
              </a:lnSpc>
              <a:buFont typeface="Wingdings" panose="05000000000000000000" pitchFamily="2" charset="2"/>
              <a:buChar char="§"/>
              <a:defRPr/>
            </a:pPr>
            <a:r>
              <a:rPr lang="en-US" altLang="en-US" sz="3800" dirty="0" err="1" smtClean="0">
                <a:latin typeface="Arial" panose="020B0604020202020204" pitchFamily="34" charset="0"/>
                <a:cs typeface="Arial" panose="020B0604020202020204" pitchFamily="34" charset="0"/>
              </a:rPr>
              <a:t>Chọn</a:t>
            </a:r>
            <a:r>
              <a:rPr lang="en-US" altLang="en-US" sz="3800" dirty="0" smtClean="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tình</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huống</a:t>
            </a:r>
            <a:r>
              <a:rPr lang="en-US" altLang="en-US" sz="3800" dirty="0">
                <a:latin typeface="Arial" panose="020B0604020202020204" pitchFamily="34" charset="0"/>
                <a:cs typeface="Arial" panose="020B0604020202020204" pitchFamily="34" charset="0"/>
              </a:rPr>
              <a:t> tin </a:t>
            </a:r>
            <a:r>
              <a:rPr lang="en-US" altLang="en-US" sz="3800" dirty="0" err="1">
                <a:latin typeface="Arial" panose="020B0604020202020204" pitchFamily="34" charset="0"/>
                <a:cs typeface="Arial" panose="020B0604020202020204" pitchFamily="34" charset="0"/>
              </a:rPr>
              <a:t>đồn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thất</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thiệt</a:t>
            </a:r>
            <a:r>
              <a:rPr lang="en-US" altLang="en-US" sz="3800" dirty="0">
                <a:latin typeface="Arial" panose="020B0604020202020204" pitchFamily="34" charset="0"/>
                <a:cs typeface="Arial" panose="020B0604020202020204" pitchFamily="34" charset="0"/>
              </a:rPr>
              <a:t> để thể </a:t>
            </a:r>
            <a:r>
              <a:rPr lang="en-US" altLang="en-US" sz="3800" dirty="0" err="1">
                <a:latin typeface="Arial" panose="020B0604020202020204" pitchFamily="34" charset="0"/>
                <a:cs typeface="Arial" panose="020B0604020202020204" pitchFamily="34" charset="0"/>
              </a:rPr>
              <a:t>hiện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nhân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vật</a:t>
            </a:r>
            <a:r>
              <a:rPr lang="en-US" altLang="en-US" sz="3800" dirty="0" smtClean="0">
                <a:latin typeface="Arial" panose="020B0604020202020204" pitchFamily="34" charset="0"/>
                <a:cs typeface="Arial" panose="020B0604020202020204" pitchFamily="34" charset="0"/>
              </a:rPr>
              <a:t>.</a:t>
            </a:r>
            <a:endParaRPr lang="vi-VN" altLang="en-US" sz="3800" dirty="0" smtClean="0">
              <a:latin typeface="Arial" panose="020B0604020202020204" pitchFamily="34" charset="0"/>
              <a:cs typeface="Arial" panose="020B0604020202020204" pitchFamily="34" charset="0"/>
            </a:endParaRPr>
          </a:p>
          <a:p>
            <a:pPr marL="1028700" lvl="1" indent="-571500">
              <a:lnSpc>
                <a:spcPct val="150000"/>
              </a:lnSpc>
              <a:buFont typeface="Wingdings" panose="05000000000000000000" pitchFamily="2" charset="2"/>
              <a:buChar char="§"/>
              <a:defRPr/>
            </a:pPr>
            <a:r>
              <a:rPr lang="en-US" altLang="en-US" sz="3800" dirty="0" smtClean="0">
                <a:latin typeface="Arial" panose="020B0604020202020204" pitchFamily="34" charset="0"/>
                <a:cs typeface="Arial" panose="020B0604020202020204" pitchFamily="34" charset="0"/>
              </a:rPr>
              <a:t>Các </a:t>
            </a:r>
            <a:r>
              <a:rPr lang="en-US" altLang="en-US" sz="3800" dirty="0">
                <a:latin typeface="Arial" panose="020B0604020202020204" pitchFamily="34" charset="0"/>
                <a:cs typeface="Arial" panose="020B0604020202020204" pitchFamily="34" charset="0"/>
              </a:rPr>
              <a:t>chi </a:t>
            </a:r>
            <a:r>
              <a:rPr lang="en-US" altLang="en-US" sz="3800" dirty="0" err="1">
                <a:latin typeface="Arial" panose="020B0604020202020204" pitchFamily="34" charset="0"/>
                <a:cs typeface="Arial" panose="020B0604020202020204" pitchFamily="34" charset="0"/>
              </a:rPr>
              <a:t>tiết</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miêu</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tả</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nhân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vật</a:t>
            </a:r>
            <a:r>
              <a:rPr lang="en-US" altLang="en-US" sz="3800" dirty="0">
                <a:latin typeface="Arial" panose="020B0604020202020204" pitchFamily="34" charset="0"/>
                <a:cs typeface="Arial" panose="020B0604020202020204" pitchFamily="34" charset="0"/>
              </a:rPr>
              <a:t>: ý nghĩ, </a:t>
            </a:r>
            <a:r>
              <a:rPr lang="en-US" altLang="en-US" sz="3800" dirty="0" err="1">
                <a:latin typeface="Arial" panose="020B0604020202020204" pitchFamily="34" charset="0"/>
                <a:cs typeface="Arial" panose="020B0604020202020204" pitchFamily="34" charset="0"/>
              </a:rPr>
              <a:t>hành</a:t>
            </a:r>
            <a:r>
              <a:rPr lang="en-US" altLang="en-US" sz="3800" dirty="0">
                <a:latin typeface="Arial" panose="020B0604020202020204" pitchFamily="34" charset="0"/>
                <a:cs typeface="Arial" panose="020B0604020202020204" pitchFamily="34" charset="0"/>
              </a:rPr>
              <a:t> vi, </a:t>
            </a:r>
            <a:r>
              <a:rPr lang="en-US" altLang="en-US" sz="3800" dirty="0" err="1">
                <a:latin typeface="Arial" panose="020B0604020202020204" pitchFamily="34" charset="0"/>
                <a:cs typeface="Arial" panose="020B0604020202020204" pitchFamily="34" charset="0"/>
              </a:rPr>
              <a:t>ngôn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ngữ</a:t>
            </a:r>
            <a:r>
              <a:rPr lang="en-US" altLang="en-US" sz="3800" dirty="0">
                <a:latin typeface="Arial" panose="020B0604020202020204" pitchFamily="34" charset="0"/>
                <a:cs typeface="Arial" panose="020B0604020202020204" pitchFamily="34" charset="0"/>
              </a:rPr>
              <a:t> tự </a:t>
            </a:r>
            <a:r>
              <a:rPr lang="en-US" altLang="en-US" sz="3800" dirty="0" err="1">
                <a:latin typeface="Arial" panose="020B0604020202020204" pitchFamily="34" charset="0"/>
                <a:cs typeface="Arial" panose="020B0604020202020204" pitchFamily="34" charset="0"/>
              </a:rPr>
              <a:t>nhiên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dân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dã</a:t>
            </a:r>
            <a:r>
              <a:rPr lang="en-US" altLang="en-US" sz="3800" dirty="0">
                <a:latin typeface="Arial" panose="020B0604020202020204" pitchFamily="34" charset="0"/>
                <a:cs typeface="Arial" panose="020B0604020202020204" pitchFamily="34" charset="0"/>
              </a:rPr>
              <a:t> giàu tính </a:t>
            </a:r>
            <a:r>
              <a:rPr lang="en-US" altLang="en-US" sz="3800" dirty="0" err="1">
                <a:latin typeface="Arial" panose="020B0604020202020204" pitchFamily="34" charset="0"/>
                <a:cs typeface="Arial" panose="020B0604020202020204" pitchFamily="34" charset="0"/>
              </a:rPr>
              <a:t>khẩu</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ngữ</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đặc</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biệt</a:t>
            </a:r>
            <a:r>
              <a:rPr lang="en-US" altLang="en-US" sz="3800" dirty="0">
                <a:latin typeface="Arial" panose="020B0604020202020204" pitchFamily="34" charset="0"/>
                <a:cs typeface="Arial" panose="020B0604020202020204" pitchFamily="34" charset="0"/>
              </a:rPr>
              <a:t> là tâm </a:t>
            </a:r>
            <a:r>
              <a:rPr lang="en-US" altLang="en-US" sz="3800" dirty="0" err="1">
                <a:latin typeface="Arial" panose="020B0604020202020204" pitchFamily="34" charset="0"/>
                <a:cs typeface="Arial" panose="020B0604020202020204" pitchFamily="34" charset="0"/>
              </a:rPr>
              <a:t>lý</a:t>
            </a:r>
            <a:r>
              <a:rPr lang="en-US" altLang="en-US" sz="3800" dirty="0">
                <a:latin typeface="Arial" panose="020B0604020202020204" pitchFamily="34" charset="0"/>
                <a:cs typeface="Arial" panose="020B0604020202020204" pitchFamily="34" charset="0"/>
              </a:rPr>
              <a:t> hay </a:t>
            </a:r>
            <a:r>
              <a:rPr lang="en-US" altLang="en-US" sz="3800" dirty="0" err="1">
                <a:latin typeface="Arial" panose="020B0604020202020204" pitchFamily="34" charset="0"/>
                <a:cs typeface="Arial" panose="020B0604020202020204" pitchFamily="34" charset="0"/>
              </a:rPr>
              <a:t>khoe</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làng</a:t>
            </a:r>
            <a:r>
              <a:rPr lang="en-US" altLang="en-US" sz="3800" dirty="0">
                <a:latin typeface="Arial" panose="020B0604020202020204" pitchFamily="34" charset="0"/>
                <a:cs typeface="Arial" panose="020B0604020202020204" pitchFamily="34" charset="0"/>
              </a:rPr>
              <a:t> của </a:t>
            </a:r>
            <a:r>
              <a:rPr lang="en-US" altLang="en-US" sz="3800" dirty="0" err="1">
                <a:latin typeface="Arial" panose="020B0604020202020204" pitchFamily="34" charset="0"/>
                <a:cs typeface="Arial" panose="020B0604020202020204" pitchFamily="34" charset="0"/>
              </a:rPr>
              <a:t>nhân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vật</a:t>
            </a:r>
            <a:r>
              <a:rPr lang="en-US" altLang="en-US" sz="3800" dirty="0">
                <a:latin typeface="Arial" panose="020B0604020202020204" pitchFamily="34" charset="0"/>
                <a:cs typeface="Arial" panose="020B0604020202020204" pitchFamily="34" charset="0"/>
              </a:rPr>
              <a:t> ông Hai.</a:t>
            </a:r>
          </a:p>
          <a:p>
            <a:pPr marL="1028700" lvl="1" indent="-571500">
              <a:lnSpc>
                <a:spcPct val="150000"/>
              </a:lnSpc>
              <a:buFont typeface="Wingdings" panose="05000000000000000000" pitchFamily="2" charset="2"/>
              <a:buChar char="§"/>
              <a:defRPr/>
            </a:pPr>
            <a:r>
              <a:rPr lang="en-US" altLang="en-US" sz="3800" dirty="0" smtClean="0">
                <a:latin typeface="Arial" panose="020B0604020202020204" pitchFamily="34" charset="0"/>
                <a:cs typeface="Arial" panose="020B0604020202020204" pitchFamily="34" charset="0"/>
              </a:rPr>
              <a:t>Các </a:t>
            </a:r>
            <a:r>
              <a:rPr lang="en-US" altLang="en-US" sz="3800" dirty="0" err="1">
                <a:latin typeface="Arial" panose="020B0604020202020204" pitchFamily="34" charset="0"/>
                <a:cs typeface="Arial" panose="020B0604020202020204" pitchFamily="34" charset="0"/>
              </a:rPr>
              <a:t>hình</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thức</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trần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thuật</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phong</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phú</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đối</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thoại</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độc</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thoại</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nội</a:t>
            </a:r>
            <a:r>
              <a:rPr lang="en-US" altLang="en-US" sz="3800" dirty="0">
                <a:latin typeface="Arial" panose="020B0604020202020204" pitchFamily="34" charset="0"/>
                <a:cs typeface="Arial" panose="020B0604020202020204" pitchFamily="34" charset="0"/>
              </a:rPr>
              <a:t> </a:t>
            </a:r>
            <a:r>
              <a:rPr lang="en-US" altLang="en-US" sz="3800" dirty="0" smtClean="0">
                <a:latin typeface="Arial" panose="020B0604020202020204" pitchFamily="34" charset="0"/>
                <a:cs typeface="Arial" panose="020B0604020202020204" pitchFamily="34" charset="0"/>
              </a:rPr>
              <a:t>tâm</a:t>
            </a:r>
            <a:r>
              <a:rPr lang="en-US" altLang="en-US"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895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2. Lập dàn ý</a:t>
            </a:r>
            <a:endParaRPr lang="en-US" sz="4800" b="1" dirty="0">
              <a:solidFill>
                <a:srgbClr val="241452"/>
              </a:solidFill>
            </a:endParaRPr>
          </a:p>
        </p:txBody>
      </p:sp>
      <p:sp>
        <p:nvSpPr>
          <p:cNvPr id="21" name="TextBox 20"/>
          <p:cNvSpPr txBox="1"/>
          <p:nvPr/>
        </p:nvSpPr>
        <p:spPr>
          <a:xfrm>
            <a:off x="2362200" y="2471633"/>
            <a:ext cx="2577950" cy="738664"/>
          </a:xfrm>
          <a:prstGeom prst="rect">
            <a:avLst/>
          </a:prstGeom>
          <a:noFill/>
        </p:spPr>
        <p:txBody>
          <a:bodyPr wrap="none" rtlCol="0">
            <a:spAutoFit/>
          </a:bodyPr>
          <a:lstStyle/>
          <a:p>
            <a:r>
              <a:rPr lang="vi-VN" sz="4200" b="1" i="1" dirty="0" smtClean="0">
                <a:solidFill>
                  <a:srgbClr val="FF0000"/>
                </a:solidFill>
              </a:rPr>
              <a:t>c. Kết bài</a:t>
            </a:r>
            <a:endParaRPr lang="en-US" sz="4200" b="1" i="1" dirty="0">
              <a:solidFill>
                <a:srgbClr val="FF0000"/>
              </a:solidFill>
            </a:endParaRPr>
          </a:p>
        </p:txBody>
      </p:sp>
      <p:sp>
        <p:nvSpPr>
          <p:cNvPr id="3" name="Rectangle 2"/>
          <p:cNvSpPr/>
          <p:nvPr/>
        </p:nvSpPr>
        <p:spPr>
          <a:xfrm>
            <a:off x="2667000" y="3210297"/>
            <a:ext cx="11201400" cy="1738425"/>
          </a:xfrm>
          <a:prstGeom prst="rect">
            <a:avLst/>
          </a:prstGeom>
        </p:spPr>
        <p:txBody>
          <a:bodyPr wrap="square">
            <a:spAutoFit/>
          </a:bodyPr>
          <a:lstStyle/>
          <a:p>
            <a:pPr marL="609600" indent="-609600" algn="just">
              <a:lnSpc>
                <a:spcPct val="150000"/>
              </a:lnSpc>
              <a:defRPr/>
            </a:pPr>
            <a:r>
              <a:rPr lang="vi-VN"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Truyện</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ngắn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đặc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sắc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viết</a:t>
            </a:r>
            <a:r>
              <a:rPr lang="en-US" sz="3800" dirty="0">
                <a:latin typeface="Arial" panose="020B0604020202020204" pitchFamily="34" charset="0"/>
                <a:cs typeface="Arial" panose="020B0604020202020204" pitchFamily="34" charset="0"/>
              </a:rPr>
              <a:t> về người </a:t>
            </a:r>
            <a:r>
              <a:rPr lang="en-US" sz="3800" dirty="0" err="1">
                <a:latin typeface="Arial" panose="020B0604020202020204" pitchFamily="34" charset="0"/>
                <a:cs typeface="Arial" panose="020B0604020202020204" pitchFamily="34" charset="0"/>
              </a:rPr>
              <a:t>nông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dâ</a:t>
            </a:r>
            <a:r>
              <a:rPr lang="vi-VN" sz="3800" dirty="0">
                <a:latin typeface="Arial" panose="020B0604020202020204" pitchFamily="34" charset="0"/>
                <a:cs typeface="Arial" panose="020B0604020202020204" pitchFamily="34" charset="0"/>
              </a:rPr>
              <a:t>n.</a:t>
            </a:r>
          </a:p>
          <a:p>
            <a:pPr marL="609600" indent="-609600" algn="just">
              <a:lnSpc>
                <a:spcPct val="150000"/>
              </a:lnSpc>
              <a:defRPr/>
            </a:pPr>
            <a:r>
              <a:rPr lang="vi-VN" sz="3800" dirty="0">
                <a:latin typeface="Arial" panose="020B0604020202020204" pitchFamily="34" charset="0"/>
                <a:cs typeface="Arial" panose="020B0604020202020204" pitchFamily="34" charset="0"/>
                <a:sym typeface="Wingdings"/>
              </a:rPr>
              <a:t>  </a:t>
            </a:r>
            <a:r>
              <a:rPr lang="en-US" sz="3800" dirty="0" smtClean="0">
                <a:latin typeface="Arial" panose="020B0604020202020204" pitchFamily="34" charset="0"/>
                <a:cs typeface="Arial" panose="020B0604020202020204" pitchFamily="34" charset="0"/>
                <a:sym typeface="Wingdings"/>
              </a:rPr>
              <a:t></a:t>
            </a:r>
            <a:r>
              <a:rPr lang="en-US" sz="3800" dirty="0" smtClean="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Nêu</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nhận</a:t>
            </a:r>
            <a:r>
              <a:rPr lang="en-US" sz="3800" i="1" dirty="0">
                <a:latin typeface="Arial" panose="020B0604020202020204" pitchFamily="34" charset="0"/>
                <a:cs typeface="Arial" panose="020B0604020202020204" pitchFamily="34" charset="0"/>
              </a:rPr>
              <a:t> định, đánh giá </a:t>
            </a:r>
            <a:r>
              <a:rPr lang="en-US" sz="3800" i="1" dirty="0" err="1">
                <a:latin typeface="Arial" panose="020B0604020202020204" pitchFamily="34" charset="0"/>
                <a:cs typeface="Arial" panose="020B0604020202020204" pitchFamily="34" charset="0"/>
              </a:rPr>
              <a:t>chung</a:t>
            </a:r>
            <a:r>
              <a:rPr lang="en-US" sz="3800" i="1" dirty="0">
                <a:latin typeface="Arial" panose="020B0604020202020204" pitchFamily="34" charset="0"/>
                <a:cs typeface="Arial" panose="020B0604020202020204" pitchFamily="34" charset="0"/>
              </a:rPr>
              <a:t> về </a:t>
            </a:r>
            <a:r>
              <a:rPr lang="en-US" sz="3800" i="1" dirty="0" err="1">
                <a:latin typeface="Arial" panose="020B0604020202020204" pitchFamily="34" charset="0"/>
                <a:cs typeface="Arial" panose="020B0604020202020204" pitchFamily="34" charset="0"/>
              </a:rPr>
              <a:t>tác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phẩm</a:t>
            </a:r>
            <a:r>
              <a:rPr lang="vi-VN" sz="3800" i="1"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2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3. Viết bài</a:t>
            </a:r>
            <a:endParaRPr lang="en-US" sz="4800" b="1" dirty="0">
              <a:solidFill>
                <a:srgbClr val="241452"/>
              </a:solidFill>
            </a:endParaRPr>
          </a:p>
        </p:txBody>
      </p:sp>
      <p:sp>
        <p:nvSpPr>
          <p:cNvPr id="22" name="Rectangle 21">
            <a:extLst>
              <a:ext uri="{FF2B5EF4-FFF2-40B4-BE49-F238E27FC236}">
                <a16:creationId xmlns:a16="http://schemas.microsoft.com/office/drawing/2014/main" id="{B0E9E20A-1640-4ED7-AAE0-F63929990F37}"/>
              </a:ext>
            </a:extLst>
          </p:cNvPr>
          <p:cNvSpPr>
            <a:spLocks noChangeArrowheads="1"/>
          </p:cNvSpPr>
          <p:nvPr/>
        </p:nvSpPr>
        <p:spPr bwMode="auto">
          <a:xfrm>
            <a:off x="1642795" y="2227689"/>
            <a:ext cx="15380684"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a:lnSpc>
                <a:spcPct val="150000"/>
              </a:lnSpc>
              <a:spcBef>
                <a:spcPct val="0"/>
              </a:spcBef>
              <a:buFontTx/>
              <a:buChar char="-"/>
            </a:pPr>
            <a:r>
              <a:rPr lang="en-US" altLang="en-US" sz="3800" b="1" dirty="0" smtClean="0">
                <a:latin typeface="Arial" panose="020B0604020202020204" pitchFamily="34" charset="0"/>
                <a:cs typeface="Arial" panose="020B0604020202020204" pitchFamily="34" charset="0"/>
              </a:rPr>
              <a:t>M</a:t>
            </a:r>
            <a:r>
              <a:rPr lang="vi-VN" altLang="en-US" sz="3800" b="1" dirty="0">
                <a:latin typeface="Arial" panose="020B0604020202020204" pitchFamily="34" charset="0"/>
                <a:cs typeface="Arial" panose="020B0604020202020204" pitchFamily="34" charset="0"/>
              </a:rPr>
              <a:t>ở bài</a:t>
            </a:r>
            <a:r>
              <a:rPr lang="en-US" altLang="en-US" sz="3800" dirty="0">
                <a:latin typeface="Arial" panose="020B0604020202020204" pitchFamily="34" charset="0"/>
                <a:cs typeface="Arial" panose="020B0604020202020204" pitchFamily="34" charset="0"/>
              </a:rPr>
              <a:t>: </a:t>
            </a:r>
            <a:endParaRPr lang="vi-VN" altLang="en-US" sz="3800" dirty="0">
              <a:latin typeface="Arial" panose="020B0604020202020204" pitchFamily="34" charset="0"/>
              <a:cs typeface="Arial" panose="020B0604020202020204" pitchFamily="34" charset="0"/>
            </a:endParaRPr>
          </a:p>
          <a:p>
            <a:pPr algn="just">
              <a:lnSpc>
                <a:spcPct val="150000"/>
              </a:lnSpc>
              <a:spcBef>
                <a:spcPct val="0"/>
              </a:spcBef>
              <a:buNone/>
            </a:pPr>
            <a:r>
              <a:rPr lang="vi-VN" altLang="en-US" sz="3800" dirty="0" smtClean="0">
                <a:latin typeface="Arial" panose="020B0604020202020204" pitchFamily="34" charset="0"/>
                <a:cs typeface="Arial" panose="020B0604020202020204" pitchFamily="34" charset="0"/>
              </a:rPr>
              <a:t>	</a:t>
            </a:r>
            <a:r>
              <a:rPr lang="en-US" altLang="en-US" sz="3800" dirty="0" smtClean="0">
                <a:latin typeface="Arial" panose="020B0604020202020204" pitchFamily="34" charset="0"/>
                <a:cs typeface="Arial" panose="020B0604020202020204" pitchFamily="34" charset="0"/>
              </a:rPr>
              <a:t>+ </a:t>
            </a:r>
            <a:r>
              <a:rPr lang="en-US" altLang="en-US" sz="3800" dirty="0">
                <a:latin typeface="Arial" panose="020B0604020202020204" pitchFamily="34" charset="0"/>
                <a:cs typeface="Arial" panose="020B0604020202020204" pitchFamily="34" charset="0"/>
              </a:rPr>
              <a:t>Đi từ </a:t>
            </a:r>
            <a:r>
              <a:rPr lang="en-US" altLang="en-US" sz="3800" dirty="0" err="1">
                <a:latin typeface="Arial" panose="020B0604020202020204" pitchFamily="34" charset="0"/>
                <a:cs typeface="Arial" panose="020B0604020202020204" pitchFamily="34" charset="0"/>
              </a:rPr>
              <a:t>khái</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quát</a:t>
            </a:r>
            <a:r>
              <a:rPr lang="vi-VN" altLang="en-US" sz="3800" dirty="0">
                <a:latin typeface="Arial" panose="020B0604020202020204" pitchFamily="34" charset="0"/>
                <a:cs typeface="Arial" panose="020B0604020202020204" pitchFamily="34" charset="0"/>
                <a:sym typeface="Wingdings 3" panose="05040102010807070707" pitchFamily="18" charset="2"/>
              </a:rPr>
              <a:t> -&gt;</a:t>
            </a:r>
            <a:r>
              <a:rPr lang="en-US" altLang="en-US" sz="3800" dirty="0">
                <a:latin typeface="Arial" panose="020B0604020202020204" pitchFamily="34" charset="0"/>
                <a:cs typeface="Arial" panose="020B0604020202020204" pitchFamily="34" charset="0"/>
              </a:rPr>
              <a:t> cụ thể </a:t>
            </a:r>
          </a:p>
          <a:p>
            <a:pPr algn="just">
              <a:lnSpc>
                <a:spcPct val="150000"/>
              </a:lnSpc>
              <a:spcBef>
                <a:spcPct val="0"/>
              </a:spcBef>
              <a:buFontTx/>
              <a:buNone/>
            </a:pPr>
            <a:r>
              <a:rPr lang="vi-VN" altLang="en-US" sz="3800" dirty="0">
                <a:latin typeface="Arial" panose="020B0604020202020204" pitchFamily="34" charset="0"/>
                <a:cs typeface="Arial" panose="020B0604020202020204" pitchFamily="34" charset="0"/>
              </a:rPr>
              <a:t>	</a:t>
            </a:r>
            <a:r>
              <a:rPr lang="en-US" altLang="en-US" sz="3800" dirty="0" smtClean="0">
                <a:latin typeface="Arial" panose="020B0604020202020204" pitchFamily="34" charset="0"/>
                <a:cs typeface="Arial" panose="020B0604020202020204" pitchFamily="34" charset="0"/>
              </a:rPr>
              <a:t>+</a:t>
            </a:r>
            <a:r>
              <a:rPr lang="vi-VN" altLang="en-US" sz="3800" dirty="0" smtClean="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Nêu</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trực</a:t>
            </a:r>
            <a:r>
              <a:rPr lang="en-US" altLang="en-US" sz="3800" dirty="0">
                <a:latin typeface="Arial" panose="020B0604020202020204" pitchFamily="34" charset="0"/>
                <a:cs typeface="Arial" panose="020B0604020202020204" pitchFamily="34" charset="0"/>
              </a:rPr>
              <a:t> tiếp </a:t>
            </a:r>
            <a:r>
              <a:rPr lang="en-US" altLang="en-US" sz="3800" dirty="0" err="1">
                <a:latin typeface="Arial" panose="020B0604020202020204" pitchFamily="34" charset="0"/>
                <a:cs typeface="Arial" panose="020B0604020202020204" pitchFamily="34" charset="0"/>
              </a:rPr>
              <a:t>những</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suy</a:t>
            </a:r>
            <a:r>
              <a:rPr lang="en-US" altLang="en-US" sz="3800" dirty="0">
                <a:latin typeface="Arial" panose="020B0604020202020204" pitchFamily="34" charset="0"/>
                <a:cs typeface="Arial" panose="020B0604020202020204" pitchFamily="34" charset="0"/>
              </a:rPr>
              <a:t> nghĩ của người </a:t>
            </a:r>
            <a:r>
              <a:rPr lang="en-US" altLang="en-US" sz="3800" dirty="0" err="1">
                <a:latin typeface="Arial" panose="020B0604020202020204" pitchFamily="34" charset="0"/>
                <a:cs typeface="Arial" panose="020B0604020202020204" pitchFamily="34" charset="0"/>
              </a:rPr>
              <a:t>viết</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nhân</a:t>
            </a:r>
            <a:r>
              <a:rPr lang="en-US" altLang="en-US" sz="3800" dirty="0">
                <a:latin typeface="Arial" panose="020B0604020202020204" pitchFamily="34" charset="0"/>
                <a:cs typeface="Arial" panose="020B0604020202020204" pitchFamily="34" charset="0"/>
              </a:rPr>
              <a:t> </a:t>
            </a:r>
            <a:r>
              <a:rPr lang="en-US" altLang="en-US" sz="3800" dirty="0" err="1" smtClean="0">
                <a:latin typeface="Arial" panose="020B0604020202020204" pitchFamily="34" charset="0"/>
                <a:cs typeface="Arial" panose="020B0604020202020204" pitchFamily="34" charset="0"/>
              </a:rPr>
              <a:t>vật</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tác</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giả</a:t>
            </a:r>
            <a:r>
              <a:rPr lang="en-US" altLang="en-US" sz="3800" dirty="0">
                <a:latin typeface="Arial" panose="020B0604020202020204" pitchFamily="34" charset="0"/>
                <a:cs typeface="Arial" panose="020B0604020202020204" pitchFamily="34" charset="0"/>
              </a:rPr>
              <a:t>, </a:t>
            </a:r>
            <a:r>
              <a:rPr lang="vi-VN" altLang="en-US" sz="3800" dirty="0" smtClean="0">
                <a:latin typeface="Arial" panose="020B0604020202020204" pitchFamily="34" charset="0"/>
                <a:cs typeface="Arial" panose="020B0604020202020204" pitchFamily="34" charset="0"/>
              </a:rPr>
              <a:t>	</a:t>
            </a:r>
            <a:r>
              <a:rPr lang="en-US" altLang="en-US" sz="3800" dirty="0" err="1" smtClean="0">
                <a:latin typeface="Arial" panose="020B0604020202020204" pitchFamily="34" charset="0"/>
                <a:cs typeface="Arial" panose="020B0604020202020204" pitchFamily="34" charset="0"/>
              </a:rPr>
              <a:t>tác</a:t>
            </a:r>
            <a:r>
              <a:rPr lang="vi-VN" altLang="en-US" sz="3800" dirty="0" smtClean="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phẩm</a:t>
            </a:r>
            <a:r>
              <a:rPr lang="en-US" altLang="en-US" sz="3800" dirty="0">
                <a:latin typeface="Arial" panose="020B0604020202020204" pitchFamily="34" charset="0"/>
                <a:cs typeface="Arial" panose="020B0604020202020204" pitchFamily="34" charset="0"/>
              </a:rPr>
              <a:t>…</a:t>
            </a:r>
          </a:p>
          <a:p>
            <a:pPr algn="just">
              <a:lnSpc>
                <a:spcPct val="150000"/>
              </a:lnSpc>
              <a:spcBef>
                <a:spcPct val="0"/>
              </a:spcBef>
              <a:buFontTx/>
              <a:buNone/>
            </a:pPr>
            <a:r>
              <a:rPr lang="vi-VN" altLang="en-US" sz="3800" b="1" dirty="0">
                <a:latin typeface="Arial" panose="020B0604020202020204" pitchFamily="34" charset="0"/>
                <a:cs typeface="Arial" panose="020B0604020202020204" pitchFamily="34" charset="0"/>
              </a:rPr>
              <a:t>- </a:t>
            </a:r>
            <a:r>
              <a:rPr lang="en-US" altLang="en-US" sz="3800" b="1" dirty="0">
                <a:latin typeface="Arial" panose="020B0604020202020204" pitchFamily="34" charset="0"/>
                <a:cs typeface="Arial" panose="020B0604020202020204" pitchFamily="34" charset="0"/>
              </a:rPr>
              <a:t>T</a:t>
            </a:r>
            <a:r>
              <a:rPr lang="vi-VN" altLang="en-US" sz="3800" b="1" dirty="0">
                <a:latin typeface="Arial" panose="020B0604020202020204" pitchFamily="34" charset="0"/>
                <a:cs typeface="Arial" panose="020B0604020202020204" pitchFamily="34" charset="0"/>
              </a:rPr>
              <a:t>hân bài</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trình</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bày</a:t>
            </a:r>
            <a:r>
              <a:rPr lang="en-US" altLang="en-US" sz="3800" dirty="0">
                <a:latin typeface="Arial" panose="020B0604020202020204" pitchFamily="34" charset="0"/>
                <a:cs typeface="Arial" panose="020B0604020202020204" pitchFamily="34" charset="0"/>
              </a:rPr>
              <a:t> các </a:t>
            </a:r>
            <a:r>
              <a:rPr lang="en-US" altLang="en-US" sz="3800" dirty="0" err="1">
                <a:latin typeface="Arial" panose="020B0604020202020204" pitchFamily="34" charset="0"/>
                <a:cs typeface="Arial" panose="020B0604020202020204" pitchFamily="34" charset="0"/>
              </a:rPr>
              <a:t>luận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điểm</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nhận</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xét</a:t>
            </a:r>
            <a:r>
              <a:rPr lang="en-US" altLang="en-US" sz="3800" dirty="0">
                <a:latin typeface="Arial" panose="020B0604020202020204" pitchFamily="34" charset="0"/>
                <a:cs typeface="Arial" panose="020B0604020202020204" pitchFamily="34" charset="0"/>
              </a:rPr>
              <a:t>, đánh giá về </a:t>
            </a:r>
            <a:r>
              <a:rPr lang="en-US" altLang="en-US" sz="3800" dirty="0" err="1">
                <a:latin typeface="Arial" panose="020B0604020202020204" pitchFamily="34" charset="0"/>
                <a:cs typeface="Arial" panose="020B0604020202020204" pitchFamily="34" charset="0"/>
              </a:rPr>
              <a:t>nội</a:t>
            </a:r>
            <a:r>
              <a:rPr lang="en-US" altLang="en-US" sz="3800" dirty="0">
                <a:latin typeface="Arial" panose="020B0604020202020204" pitchFamily="34" charset="0"/>
                <a:cs typeface="Arial" panose="020B0604020202020204" pitchFamily="34" charset="0"/>
              </a:rPr>
              <a:t> dung, </a:t>
            </a:r>
            <a:r>
              <a:rPr lang="en-US" altLang="en-US" sz="3800" dirty="0" err="1">
                <a:latin typeface="Arial" panose="020B0604020202020204" pitchFamily="34" charset="0"/>
                <a:cs typeface="Arial" panose="020B0604020202020204" pitchFamily="34" charset="0"/>
              </a:rPr>
              <a:t>nghệ</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thuật</a:t>
            </a:r>
            <a:r>
              <a:rPr lang="en-US" altLang="en-US" sz="3800" dirty="0">
                <a:latin typeface="Arial" panose="020B0604020202020204" pitchFamily="34" charset="0"/>
                <a:cs typeface="Arial" panose="020B0604020202020204" pitchFamily="34" charset="0"/>
              </a:rPr>
              <a:t> của </a:t>
            </a:r>
            <a:r>
              <a:rPr lang="en-US" altLang="en-US" sz="3800" dirty="0" err="1">
                <a:latin typeface="Arial" panose="020B0604020202020204" pitchFamily="34" charset="0"/>
                <a:cs typeface="Arial" panose="020B0604020202020204" pitchFamily="34" charset="0"/>
              </a:rPr>
              <a:t>tác</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phẩm</a:t>
            </a:r>
            <a:r>
              <a:rPr lang="en-US" altLang="en-US" sz="3800" dirty="0">
                <a:latin typeface="Arial" panose="020B0604020202020204" pitchFamily="34" charset="0"/>
                <a:cs typeface="Arial" panose="020B0604020202020204" pitchFamily="34" charset="0"/>
              </a:rPr>
              <a:t>).</a:t>
            </a:r>
          </a:p>
          <a:p>
            <a:pPr algn="just">
              <a:lnSpc>
                <a:spcPct val="150000"/>
              </a:lnSpc>
              <a:spcBef>
                <a:spcPct val="0"/>
              </a:spcBef>
              <a:buFontTx/>
              <a:buNone/>
            </a:pPr>
            <a:r>
              <a:rPr lang="vi-VN" altLang="en-US" sz="3800" b="1" dirty="0" smtClean="0">
                <a:latin typeface="Arial" panose="020B0604020202020204" pitchFamily="34" charset="0"/>
                <a:cs typeface="Arial" panose="020B0604020202020204" pitchFamily="34" charset="0"/>
              </a:rPr>
              <a:t>- </a:t>
            </a:r>
            <a:r>
              <a:rPr lang="en-US" altLang="en-US" sz="3800" b="1" dirty="0">
                <a:latin typeface="Arial" panose="020B0604020202020204" pitchFamily="34" charset="0"/>
                <a:cs typeface="Arial" panose="020B0604020202020204" pitchFamily="34" charset="0"/>
              </a:rPr>
              <a:t>K</a:t>
            </a:r>
            <a:r>
              <a:rPr lang="vi-VN" altLang="en-US" sz="3800" b="1" dirty="0">
                <a:latin typeface="Arial" panose="020B0604020202020204" pitchFamily="34" charset="0"/>
                <a:cs typeface="Arial" panose="020B0604020202020204" pitchFamily="34" charset="0"/>
              </a:rPr>
              <a:t>ết bài</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Sự</a:t>
            </a:r>
            <a:r>
              <a:rPr lang="en-US" altLang="en-US" sz="3800" dirty="0">
                <a:latin typeface="Arial" panose="020B0604020202020204" pitchFamily="34" charset="0"/>
                <a:cs typeface="Arial" panose="020B0604020202020204" pitchFamily="34" charset="0"/>
              </a:rPr>
              <a:t> thành </a:t>
            </a:r>
            <a:r>
              <a:rPr lang="en-US" altLang="en-US" sz="3800" dirty="0" err="1">
                <a:latin typeface="Arial" panose="020B0604020202020204" pitchFamily="34" charset="0"/>
                <a:cs typeface="Arial" panose="020B0604020202020204" pitchFamily="34" charset="0"/>
              </a:rPr>
              <a:t>công</a:t>
            </a:r>
            <a:r>
              <a:rPr lang="en-US" altLang="en-US" sz="3800" dirty="0">
                <a:latin typeface="Arial" panose="020B0604020202020204" pitchFamily="34" charset="0"/>
                <a:cs typeface="Arial" panose="020B0604020202020204" pitchFamily="34" charset="0"/>
              </a:rPr>
              <a:t> của </a:t>
            </a:r>
            <a:r>
              <a:rPr lang="en-US" altLang="en-US" sz="3800" dirty="0" err="1">
                <a:latin typeface="Arial" panose="020B0604020202020204" pitchFamily="34" charset="0"/>
                <a:cs typeface="Arial" panose="020B0604020202020204" pitchFamily="34" charset="0"/>
              </a:rPr>
              <a:t>tác</a:t>
            </a:r>
            <a:r>
              <a:rPr lang="en-US" altLang="en-US" sz="3800" dirty="0">
                <a:latin typeface="Arial" panose="020B0604020202020204" pitchFamily="34" charset="0"/>
                <a:cs typeface="Arial" panose="020B0604020202020204" pitchFamily="34" charset="0"/>
              </a:rPr>
              <a:t> </a:t>
            </a:r>
            <a:r>
              <a:rPr lang="en-US" altLang="en-US" sz="3800" dirty="0" err="1">
                <a:latin typeface="Arial" panose="020B0604020202020204" pitchFamily="34" charset="0"/>
                <a:cs typeface="Arial" panose="020B0604020202020204" pitchFamily="34" charset="0"/>
              </a:rPr>
              <a:t>giả</a:t>
            </a:r>
            <a:r>
              <a:rPr lang="en-US" altLang="en-US" sz="3800" dirty="0">
                <a:latin typeface="Arial" panose="020B0604020202020204" pitchFamily="34" charset="0"/>
                <a:cs typeface="Arial" panose="020B0604020202020204" pitchFamily="34" charset="0"/>
              </a:rPr>
              <a:t>, bài học </a:t>
            </a:r>
            <a:r>
              <a:rPr lang="en-US" altLang="en-US" sz="3800" dirty="0" err="1">
                <a:latin typeface="Arial" panose="020B0604020202020204" pitchFamily="34" charset="0"/>
                <a:cs typeface="Arial" panose="020B0604020202020204" pitchFamily="34" charset="0"/>
              </a:rPr>
              <a:t>đối</a:t>
            </a:r>
            <a:r>
              <a:rPr lang="en-US" altLang="en-US" sz="3800" dirty="0">
                <a:latin typeface="Arial" panose="020B0604020202020204" pitchFamily="34" charset="0"/>
                <a:cs typeface="Arial" panose="020B0604020202020204" pitchFamily="34" charset="0"/>
              </a:rPr>
              <a:t> với </a:t>
            </a:r>
            <a:r>
              <a:rPr lang="en-US" altLang="en-US" sz="3800" dirty="0" err="1">
                <a:latin typeface="Arial" panose="020B0604020202020204" pitchFamily="34" charset="0"/>
                <a:cs typeface="Arial" panose="020B0604020202020204" pitchFamily="34" charset="0"/>
              </a:rPr>
              <a:t>cuộc</a:t>
            </a:r>
            <a:r>
              <a:rPr lang="en-US" altLang="en-US" sz="3800" dirty="0">
                <a:latin typeface="Arial" panose="020B0604020202020204" pitchFamily="34" charset="0"/>
                <a:cs typeface="Arial" panose="020B0604020202020204" pitchFamily="34" charset="0"/>
              </a:rPr>
              <a:t> sống </a:t>
            </a:r>
            <a:r>
              <a:rPr lang="en-US" altLang="en-US" sz="3800" dirty="0" err="1">
                <a:latin typeface="Arial" panose="020B0604020202020204" pitchFamily="34" charset="0"/>
                <a:cs typeface="Arial" panose="020B0604020202020204" pitchFamily="34" charset="0"/>
              </a:rPr>
              <a:t>chung</a:t>
            </a:r>
            <a:r>
              <a:rPr lang="en-US" altLang="en-US"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4513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7" dur="500"/>
                                        <p:tgtEl>
                                          <p:spTgt spid="2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0" dur="500"/>
                                        <p:tgtEl>
                                          <p:spTgt spid="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30"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664109"/>
            <a:ext cx="18649922" cy="2622891"/>
          </a:xfrm>
          <a:prstGeom prst="rect">
            <a:avLst/>
          </a:prstGeom>
          <a:solidFill>
            <a:srgbClr val="927AD4"/>
          </a:solidFill>
        </p:spPr>
      </p:sp>
      <p:grpSp>
        <p:nvGrpSpPr>
          <p:cNvPr id="3" name="Group 3"/>
          <p:cNvGrpSpPr/>
          <p:nvPr/>
        </p:nvGrpSpPr>
        <p:grpSpPr>
          <a:xfrm>
            <a:off x="914400" y="1703752"/>
            <a:ext cx="16344900" cy="8077199"/>
            <a:chOff x="0" y="0"/>
            <a:chExt cx="3321290" cy="2073575"/>
          </a:xfrm>
        </p:grpSpPr>
        <p:sp>
          <p:nvSpPr>
            <p:cNvPr id="4" name="Freeform 4"/>
            <p:cNvSpPr/>
            <p:nvPr/>
          </p:nvSpPr>
          <p:spPr>
            <a:xfrm>
              <a:off x="0" y="0"/>
              <a:ext cx="3321290" cy="2073576"/>
            </a:xfrm>
            <a:custGeom>
              <a:avLst/>
              <a:gdLst/>
              <a:ahLst/>
              <a:cxnLst/>
              <a:rect l="l" t="t" r="r" b="b"/>
              <a:pathLst>
                <a:path w="3321290" h="2073576">
                  <a:moveTo>
                    <a:pt x="3196830" y="2073575"/>
                  </a:moveTo>
                  <a:lnTo>
                    <a:pt x="124460" y="2073575"/>
                  </a:lnTo>
                  <a:cubicBezTo>
                    <a:pt x="55880" y="2073575"/>
                    <a:pt x="0" y="2017695"/>
                    <a:pt x="0" y="1949116"/>
                  </a:cubicBezTo>
                  <a:lnTo>
                    <a:pt x="0" y="124460"/>
                  </a:lnTo>
                  <a:cubicBezTo>
                    <a:pt x="0" y="55880"/>
                    <a:pt x="55880" y="0"/>
                    <a:pt x="124460" y="0"/>
                  </a:cubicBezTo>
                  <a:lnTo>
                    <a:pt x="3196830" y="0"/>
                  </a:lnTo>
                  <a:cubicBezTo>
                    <a:pt x="3265410" y="0"/>
                    <a:pt x="3321290" y="55880"/>
                    <a:pt x="3321290" y="124460"/>
                  </a:cubicBezTo>
                  <a:lnTo>
                    <a:pt x="3321290" y="1949116"/>
                  </a:lnTo>
                  <a:cubicBezTo>
                    <a:pt x="3321290" y="2017696"/>
                    <a:pt x="3265410" y="2073576"/>
                    <a:pt x="3196830" y="2073576"/>
                  </a:cubicBezTo>
                  <a:close/>
                </a:path>
              </a:pathLst>
            </a:custGeom>
            <a:solidFill>
              <a:srgbClr val="FFFFFF"/>
            </a:solidFill>
          </p:spPr>
        </p:sp>
      </p:grpSp>
      <p:sp>
        <p:nvSpPr>
          <p:cNvPr id="5" name="TextBox 5"/>
          <p:cNvSpPr txBox="1"/>
          <p:nvPr/>
        </p:nvSpPr>
        <p:spPr>
          <a:xfrm>
            <a:off x="6787595" y="313153"/>
            <a:ext cx="4838700" cy="1154162"/>
          </a:xfrm>
          <a:prstGeom prst="rect">
            <a:avLst/>
          </a:prstGeom>
        </p:spPr>
        <p:txBody>
          <a:bodyPr wrap="square" lIns="0" tIns="0" rIns="0" bIns="0" rtlCol="0" anchor="t">
            <a:spAutoFit/>
          </a:bodyPr>
          <a:lstStyle/>
          <a:p>
            <a:pPr>
              <a:lnSpc>
                <a:spcPts val="9000"/>
              </a:lnSpc>
            </a:pPr>
            <a:r>
              <a:rPr lang="vi-VN" sz="6400" b="1" dirty="0" smtClean="0">
                <a:solidFill>
                  <a:srgbClr val="241452"/>
                </a:solidFill>
              </a:rPr>
              <a:t>KHỞI ĐỘNG</a:t>
            </a:r>
            <a:endParaRPr lang="en-US" sz="6400" b="1" dirty="0">
              <a:solidFill>
                <a:srgbClr val="241452"/>
              </a:solidFill>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pic>
        <p:nvPicPr>
          <p:cNvPr id="9" name="Picture 9"/>
          <p:cNvPicPr>
            <a:picLocks noChangeAspect="1"/>
          </p:cNvPicPr>
          <p:nvPr/>
        </p:nvPicPr>
        <p:blipFill>
          <a:blip r:embed="rId2"/>
          <a:srcRect/>
          <a:stretch>
            <a:fillRect/>
          </a:stretch>
        </p:blipFill>
        <p:spPr>
          <a:xfrm>
            <a:off x="1222195" y="817351"/>
            <a:ext cx="2385892" cy="2239757"/>
          </a:xfrm>
          <a:prstGeom prst="rect">
            <a:avLst/>
          </a:prstGeom>
        </p:spPr>
      </p:pic>
      <p:pic>
        <p:nvPicPr>
          <p:cNvPr id="10" name="Picture 10"/>
          <p:cNvPicPr>
            <a:picLocks noChangeAspect="1"/>
          </p:cNvPicPr>
          <p:nvPr/>
        </p:nvPicPr>
        <p:blipFill>
          <a:blip r:embed="rId3"/>
          <a:srcRect/>
          <a:stretch>
            <a:fillRect/>
          </a:stretch>
        </p:blipFill>
        <p:spPr>
          <a:xfrm>
            <a:off x="15528906" y="1310229"/>
            <a:ext cx="2548593" cy="2510365"/>
          </a:xfrm>
          <a:prstGeom prst="rect">
            <a:avLst/>
          </a:prstGeom>
        </p:spPr>
      </p:pic>
      <p:sp>
        <p:nvSpPr>
          <p:cNvPr id="11" name="Rectangle 10"/>
          <p:cNvSpPr/>
          <p:nvPr/>
        </p:nvSpPr>
        <p:spPr>
          <a:xfrm>
            <a:off x="2372598" y="1770781"/>
            <a:ext cx="13645849" cy="2041456"/>
          </a:xfrm>
          <a:prstGeom prst="rect">
            <a:avLst/>
          </a:prstGeom>
        </p:spPr>
        <p:txBody>
          <a:bodyPr wrap="square">
            <a:spAutoFit/>
          </a:bodyPr>
          <a:lstStyle/>
          <a:p>
            <a:pPr algn="just">
              <a:lnSpc>
                <a:spcPct val="150000"/>
              </a:lnSpc>
              <a:spcBef>
                <a:spcPts val="600"/>
              </a:spcBef>
              <a:spcAft>
                <a:spcPts val="600"/>
              </a:spcAft>
              <a:tabLst>
                <a:tab pos="1838325" algn="l"/>
              </a:tabLst>
            </a:pPr>
            <a:r>
              <a:rPr lang="vi-VN" sz="4500" b="1" i="1" dirty="0" smtClean="0">
                <a:latin typeface="Arial" panose="020B0604020202020204" pitchFamily="34" charset="0"/>
                <a:ea typeface="Times New Roman" panose="02020603050405020304" pitchFamily="18" charset="0"/>
                <a:cs typeface="Arial" panose="020B0604020202020204" pitchFamily="34" charset="0"/>
              </a:rPr>
              <a:t>	</a:t>
            </a:r>
            <a:r>
              <a:rPr lang="vi-VN" sz="4500" b="1" dirty="0" smtClean="0">
                <a:latin typeface="Arial" panose="020B0604020202020204" pitchFamily="34" charset="0"/>
                <a:ea typeface="Times New Roman" panose="02020603050405020304" pitchFamily="18" charset="0"/>
                <a:cs typeface="Arial" panose="020B0604020202020204" pitchFamily="34" charset="0"/>
              </a:rPr>
              <a:t>Trong các đề bài sau, đề bài nào là nghị luận về tác phẩm truyện (hoặc đoạn trích)?</a:t>
            </a:r>
          </a:p>
        </p:txBody>
      </p:sp>
      <p:sp>
        <p:nvSpPr>
          <p:cNvPr id="12" name="TextBox 11"/>
          <p:cNvSpPr txBox="1"/>
          <p:nvPr/>
        </p:nvSpPr>
        <p:spPr>
          <a:xfrm>
            <a:off x="1597638" y="3808256"/>
            <a:ext cx="15195767" cy="5940088"/>
          </a:xfrm>
          <a:prstGeom prst="rect">
            <a:avLst/>
          </a:prstGeom>
          <a:noFill/>
        </p:spPr>
        <p:txBody>
          <a:bodyPr wrap="square" rtlCol="0">
            <a:spAutoFit/>
          </a:bodyPr>
          <a:lstStyle/>
          <a:p>
            <a:pPr marL="514350" indent="-514350" algn="just">
              <a:lnSpc>
                <a:spcPct val="200000"/>
              </a:lnSpc>
              <a:buAutoNum type="alphaLcPeriod"/>
            </a:pPr>
            <a:r>
              <a:rPr lang="vi-VN" sz="3800" dirty="0" smtClean="0"/>
              <a:t>Suy nghĩ về đạo lý của dân tộc “</a:t>
            </a:r>
            <a:r>
              <a:rPr lang="vi-VN" sz="3800" i="1" dirty="0" smtClean="0"/>
              <a:t>Uống nước nhớ nguồn</a:t>
            </a:r>
            <a:r>
              <a:rPr lang="vi-VN" sz="3800" dirty="0" smtClean="0"/>
              <a:t>”.</a:t>
            </a:r>
          </a:p>
          <a:p>
            <a:pPr marL="514350" indent="-514350" algn="just">
              <a:lnSpc>
                <a:spcPct val="200000"/>
              </a:lnSpc>
              <a:buAutoNum type="alphaLcPeriod"/>
            </a:pPr>
            <a:r>
              <a:rPr lang="vi-VN" sz="3800" dirty="0" smtClean="0"/>
              <a:t>Đất nước ta có nhiều tấm gương vượt khó học giỏi. Em hãy trình bày một số tấm gương đó và nêu suy nghĩ của mình.</a:t>
            </a:r>
          </a:p>
          <a:p>
            <a:pPr marL="514350" indent="-514350" algn="just">
              <a:lnSpc>
                <a:spcPct val="200000"/>
              </a:lnSpc>
              <a:buAutoNum type="alphaLcPeriod"/>
            </a:pPr>
            <a:r>
              <a:rPr lang="vi-VN" sz="3800" dirty="0" smtClean="0"/>
              <a:t>Phân tích truyện ngắn “</a:t>
            </a:r>
            <a:r>
              <a:rPr lang="vi-VN" sz="3800" i="1" dirty="0" smtClean="0"/>
              <a:t>Chiếc lược ngà</a:t>
            </a:r>
            <a:r>
              <a:rPr lang="vi-VN" sz="3800" dirty="0" smtClean="0"/>
              <a:t>” của Nguyễn Quang Sáng.</a:t>
            </a:r>
          </a:p>
          <a:p>
            <a:pPr marL="514350" indent="-514350" algn="just">
              <a:lnSpc>
                <a:spcPct val="200000"/>
              </a:lnSpc>
              <a:buAutoNum type="alphaLcPeriod"/>
            </a:pPr>
            <a:r>
              <a:rPr lang="vi-VN" sz="3800" dirty="0" smtClean="0"/>
              <a:t>Suy nghĩ của em về câu tục ngữ “</a:t>
            </a:r>
            <a:r>
              <a:rPr lang="vi-VN" sz="3800" i="1" dirty="0" smtClean="0"/>
              <a:t>Lá lành đùm lá rách</a:t>
            </a:r>
            <a:r>
              <a:rPr lang="vi-VN" sz="3800" dirty="0" smtClean="0"/>
              <a:t>”</a:t>
            </a:r>
          </a:p>
        </p:txBody>
      </p:sp>
      <p:sp>
        <p:nvSpPr>
          <p:cNvPr id="13" name="Oval 12"/>
          <p:cNvSpPr/>
          <p:nvPr/>
        </p:nvSpPr>
        <p:spPr>
          <a:xfrm>
            <a:off x="1381318" y="7657385"/>
            <a:ext cx="762715" cy="7627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grpSp>
        <p:nvGrpSpPr>
          <p:cNvPr id="5" name="Group 5"/>
          <p:cNvGrpSpPr/>
          <p:nvPr/>
        </p:nvGrpSpPr>
        <p:grpSpPr>
          <a:xfrm>
            <a:off x="1351187" y="905766"/>
            <a:ext cx="15963900" cy="8437427"/>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6535400" y="9733234"/>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609600" y="723900"/>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TextBox 11"/>
          <p:cNvSpPr txBox="1"/>
          <p:nvPr/>
        </p:nvSpPr>
        <p:spPr>
          <a:xfrm>
            <a:off x="1905000" y="1666060"/>
            <a:ext cx="6745063" cy="561629"/>
          </a:xfrm>
          <a:prstGeom prst="rect">
            <a:avLst/>
          </a:prstGeom>
        </p:spPr>
        <p:txBody>
          <a:bodyPr wrap="square" lIns="0" tIns="0" rIns="0" bIns="0" rtlCol="0" anchor="t">
            <a:spAutoFit/>
          </a:bodyPr>
          <a:lstStyle/>
          <a:p>
            <a:pPr>
              <a:lnSpc>
                <a:spcPts val="4160"/>
              </a:lnSpc>
            </a:pPr>
            <a:r>
              <a:rPr lang="vi-VN" sz="4800" b="1" dirty="0" smtClean="0">
                <a:solidFill>
                  <a:srgbClr val="241452"/>
                </a:solidFill>
              </a:rPr>
              <a:t>4. Đọc lại và sửa chữa</a:t>
            </a:r>
            <a:endParaRPr lang="en-US" sz="4800" b="1" dirty="0">
              <a:solidFill>
                <a:srgbClr val="241452"/>
              </a:solidFill>
            </a:endParaRPr>
          </a:p>
        </p:txBody>
      </p:sp>
      <p:sp>
        <p:nvSpPr>
          <p:cNvPr id="8" name="TextBox 7"/>
          <p:cNvSpPr txBox="1"/>
          <p:nvPr/>
        </p:nvSpPr>
        <p:spPr>
          <a:xfrm>
            <a:off x="2514600" y="2408376"/>
            <a:ext cx="14020800" cy="6878806"/>
          </a:xfrm>
          <a:prstGeom prst="rect">
            <a:avLst/>
          </a:prstGeom>
          <a:noFill/>
        </p:spPr>
        <p:txBody>
          <a:bodyPr wrap="square" rtlCol="0">
            <a:spAutoFit/>
          </a:bodyPr>
          <a:lstStyle/>
          <a:p>
            <a:pPr marL="571500" indent="-571500">
              <a:lnSpc>
                <a:spcPct val="150000"/>
              </a:lnSpc>
              <a:buFontTx/>
              <a:buChar char="-"/>
            </a:pPr>
            <a:r>
              <a:rPr lang="vi-VN" sz="4200" dirty="0" smtClean="0"/>
              <a:t>Đọc lại mở bài, thân bài, kết bài xem có phù hợp với vấn đề nghị luận, với dàn bài không.</a:t>
            </a:r>
          </a:p>
          <a:p>
            <a:pPr marL="571500" indent="-571500">
              <a:lnSpc>
                <a:spcPct val="150000"/>
              </a:lnSpc>
              <a:buFontTx/>
              <a:buChar char="-"/>
            </a:pPr>
            <a:r>
              <a:rPr lang="vi-VN" sz="4200" dirty="0" smtClean="0"/>
              <a:t>Các lỗi thường mắc phải:</a:t>
            </a:r>
          </a:p>
          <a:p>
            <a:pPr marL="0" lvl="2">
              <a:lnSpc>
                <a:spcPct val="150000"/>
              </a:lnSpc>
            </a:pPr>
            <a:r>
              <a:rPr lang="vi-VN" sz="4200" dirty="0"/>
              <a:t>	</a:t>
            </a:r>
            <a:r>
              <a:rPr lang="vi-VN" sz="4200" dirty="0" smtClean="0"/>
              <a:t>+ </a:t>
            </a:r>
            <a:r>
              <a:rPr lang="vi-VN" sz="4200" dirty="0"/>
              <a:t>Thiếu liên kết hoặc liên kết chưa hợp lí</a:t>
            </a:r>
            <a:r>
              <a:rPr lang="vi-VN" sz="4200" dirty="0" smtClean="0"/>
              <a:t>.</a:t>
            </a:r>
          </a:p>
          <a:p>
            <a:pPr marL="0" lvl="2">
              <a:lnSpc>
                <a:spcPct val="150000"/>
              </a:lnSpc>
            </a:pPr>
            <a:r>
              <a:rPr lang="vi-VN" sz="4200" dirty="0"/>
              <a:t>	</a:t>
            </a:r>
            <a:r>
              <a:rPr lang="vi-VN" sz="4200" dirty="0" smtClean="0"/>
              <a:t>+ </a:t>
            </a:r>
            <a:r>
              <a:rPr lang="vi-VN" sz="4200" dirty="0"/>
              <a:t>Không chặt chẽ do viết vội, viết nhầm, nghĩ chưa tới </a:t>
            </a:r>
            <a:r>
              <a:rPr lang="vi-VN" sz="4200" dirty="0" smtClean="0"/>
              <a:t>	gây </a:t>
            </a:r>
            <a:r>
              <a:rPr lang="vi-VN" sz="4200" dirty="0"/>
              <a:t>nên.</a:t>
            </a:r>
          </a:p>
          <a:p>
            <a:pPr marL="0" lvl="2">
              <a:lnSpc>
                <a:spcPct val="150000"/>
              </a:lnSpc>
            </a:pPr>
            <a:endParaRPr lang="vi-VN" sz="4200" dirty="0"/>
          </a:p>
        </p:txBody>
      </p:sp>
    </p:spTree>
    <p:extLst>
      <p:ext uri="{BB962C8B-B14F-4D97-AF65-F5344CB8AC3E}">
        <p14:creationId xmlns:p14="http://schemas.microsoft.com/office/powerpoint/2010/main" val="111613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8">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p:cTn id="2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6752138" y="5868243"/>
            <a:ext cx="4797549" cy="3778070"/>
          </a:xfrm>
          <a:prstGeom prst="rect">
            <a:avLst/>
          </a:prstGeom>
        </p:spPr>
      </p:pic>
      <p:pic>
        <p:nvPicPr>
          <p:cNvPr id="4" name="Picture 4"/>
          <p:cNvPicPr>
            <a:picLocks noChangeAspect="1"/>
          </p:cNvPicPr>
          <p:nvPr/>
        </p:nvPicPr>
        <p:blipFill>
          <a:blip r:embed="rId3"/>
          <a:srcRect/>
          <a:stretch>
            <a:fillRect/>
          </a:stretch>
        </p:blipFill>
        <p:spPr>
          <a:xfrm>
            <a:off x="11679459" y="7398863"/>
            <a:ext cx="2047989" cy="2247450"/>
          </a:xfrm>
          <a:prstGeom prst="rect">
            <a:avLst/>
          </a:prstGeom>
        </p:spPr>
      </p:pic>
      <p:sp>
        <p:nvSpPr>
          <p:cNvPr id="6" name="TextBox 6"/>
          <p:cNvSpPr txBox="1"/>
          <p:nvPr/>
        </p:nvSpPr>
        <p:spPr>
          <a:xfrm>
            <a:off x="5631227" y="2651282"/>
            <a:ext cx="7151436" cy="1661993"/>
          </a:xfrm>
          <a:prstGeom prst="rect">
            <a:avLst/>
          </a:prstGeom>
        </p:spPr>
        <p:txBody>
          <a:bodyPr wrap="square" lIns="0" tIns="0" rIns="0" bIns="0" rtlCol="0" anchor="t">
            <a:spAutoFit/>
          </a:bodyPr>
          <a:lstStyle/>
          <a:p>
            <a:pPr algn="ctr">
              <a:lnSpc>
                <a:spcPct val="150000"/>
              </a:lnSpc>
            </a:pPr>
            <a:r>
              <a:rPr lang="vi-VN" sz="7200" b="1" dirty="0" smtClean="0">
                <a:solidFill>
                  <a:srgbClr val="241452"/>
                </a:solidFill>
              </a:rPr>
              <a:t>III. LUYỆN TẬP</a:t>
            </a:r>
            <a:endParaRPr lang="en-US" sz="7200" b="1" dirty="0">
              <a:solidFill>
                <a:srgbClr val="241452"/>
              </a:solidFill>
            </a:endParaRPr>
          </a:p>
        </p:txBody>
      </p:sp>
      <p:pic>
        <p:nvPicPr>
          <p:cNvPr id="8" name="Picture 8"/>
          <p:cNvPicPr>
            <a:picLocks noChangeAspect="1"/>
          </p:cNvPicPr>
          <p:nvPr/>
        </p:nvPicPr>
        <p:blipFill>
          <a:blip r:embed="rId4"/>
          <a:srcRect/>
          <a:stretch>
            <a:fillRect/>
          </a:stretch>
        </p:blipFill>
        <p:spPr>
          <a:xfrm>
            <a:off x="2635019" y="8593452"/>
            <a:ext cx="2969111" cy="2709314"/>
          </a:xfrm>
          <a:prstGeom prst="rect">
            <a:avLst/>
          </a:prstGeom>
        </p:spPr>
      </p:pic>
      <p:pic>
        <p:nvPicPr>
          <p:cNvPr id="9" name="Picture 9"/>
          <p:cNvPicPr>
            <a:picLocks noChangeAspect="1"/>
          </p:cNvPicPr>
          <p:nvPr/>
        </p:nvPicPr>
        <p:blipFill>
          <a:blip r:embed="rId5"/>
          <a:srcRect/>
          <a:stretch>
            <a:fillRect/>
          </a:stretch>
        </p:blipFill>
        <p:spPr>
          <a:xfrm>
            <a:off x="912301" y="-531848"/>
            <a:ext cx="2747262" cy="2578992"/>
          </a:xfrm>
          <a:prstGeom prst="rect">
            <a:avLst/>
          </a:prstGeom>
        </p:spPr>
      </p:pic>
      <p:pic>
        <p:nvPicPr>
          <p:cNvPr id="10" name="Picture 10"/>
          <p:cNvPicPr>
            <a:picLocks noChangeAspect="1"/>
          </p:cNvPicPr>
          <p:nvPr/>
        </p:nvPicPr>
        <p:blipFill>
          <a:blip r:embed="rId6"/>
          <a:srcRect/>
          <a:stretch>
            <a:fillRect/>
          </a:stretch>
        </p:blipFill>
        <p:spPr>
          <a:xfrm>
            <a:off x="16383000" y="4540386"/>
            <a:ext cx="3046961" cy="2113829"/>
          </a:xfrm>
          <a:prstGeom prst="rect">
            <a:avLst/>
          </a:prstGeom>
        </p:spPr>
      </p:pic>
      <p:pic>
        <p:nvPicPr>
          <p:cNvPr id="11" name="Picture 11"/>
          <p:cNvPicPr>
            <a:picLocks noChangeAspect="1"/>
          </p:cNvPicPr>
          <p:nvPr/>
        </p:nvPicPr>
        <p:blipFill>
          <a:blip r:embed="rId7"/>
          <a:srcRect/>
          <a:stretch>
            <a:fillRect/>
          </a:stretch>
        </p:blipFill>
        <p:spPr>
          <a:xfrm>
            <a:off x="5155917" y="6915230"/>
            <a:ext cx="1459625" cy="2806970"/>
          </a:xfrm>
          <a:prstGeom prst="rect">
            <a:avLst/>
          </a:prstGeom>
        </p:spPr>
      </p:pic>
      <p:grpSp>
        <p:nvGrpSpPr>
          <p:cNvPr id="12" name="Group 12"/>
          <p:cNvGrpSpPr/>
          <p:nvPr/>
        </p:nvGrpSpPr>
        <p:grpSpPr>
          <a:xfrm>
            <a:off x="16834947" y="1007291"/>
            <a:ext cx="424353" cy="410148"/>
            <a:chOff x="0" y="0"/>
            <a:chExt cx="565804" cy="546864"/>
          </a:xfrm>
        </p:grpSpPr>
        <p:sp>
          <p:nvSpPr>
            <p:cNvPr id="13" name="AutoShape 13"/>
            <p:cNvSpPr/>
            <p:nvPr/>
          </p:nvSpPr>
          <p:spPr>
            <a:xfrm>
              <a:off x="0" y="0"/>
              <a:ext cx="565804" cy="0"/>
            </a:xfrm>
            <a:prstGeom prst="line">
              <a:avLst/>
            </a:prstGeom>
            <a:ln w="63500" cap="rnd">
              <a:solidFill>
                <a:srgbClr val="241452"/>
              </a:solidFill>
              <a:prstDash val="solid"/>
              <a:headEnd type="none" w="sm" len="sm"/>
              <a:tailEnd type="none" w="sm" len="sm"/>
            </a:ln>
          </p:spPr>
        </p:sp>
        <p:sp>
          <p:nvSpPr>
            <p:cNvPr id="14" name="AutoShape 1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5" name="AutoShape 1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16" name="Group 16"/>
          <p:cNvGrpSpPr/>
          <p:nvPr/>
        </p:nvGrpSpPr>
        <p:grpSpPr>
          <a:xfrm>
            <a:off x="16752384" y="9063226"/>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Tree>
    <p:extLst>
      <p:ext uri="{BB962C8B-B14F-4D97-AF65-F5344CB8AC3E}">
        <p14:creationId xmlns:p14="http://schemas.microsoft.com/office/powerpoint/2010/main" val="2125308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3" name="Group 3"/>
          <p:cNvGrpSpPr/>
          <p:nvPr/>
        </p:nvGrpSpPr>
        <p:grpSpPr>
          <a:xfrm>
            <a:off x="16669821" y="1212365"/>
            <a:ext cx="589479" cy="195074"/>
            <a:chOff x="0" y="0"/>
            <a:chExt cx="1297145" cy="429260"/>
          </a:xfrm>
        </p:grpSpPr>
        <p:sp>
          <p:nvSpPr>
            <p:cNvPr id="4" name="Freeform 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5" name="Group 5"/>
          <p:cNvGrpSpPr/>
          <p:nvPr/>
        </p:nvGrpSpPr>
        <p:grpSpPr>
          <a:xfrm>
            <a:off x="1028700" y="1007291"/>
            <a:ext cx="424353" cy="410148"/>
            <a:chOff x="0" y="0"/>
            <a:chExt cx="565804" cy="546864"/>
          </a:xfrm>
        </p:grpSpPr>
        <p:sp>
          <p:nvSpPr>
            <p:cNvPr id="6" name="AutoShape 6"/>
            <p:cNvSpPr/>
            <p:nvPr/>
          </p:nvSpPr>
          <p:spPr>
            <a:xfrm>
              <a:off x="0" y="0"/>
              <a:ext cx="565804" cy="0"/>
            </a:xfrm>
            <a:prstGeom prst="line">
              <a:avLst/>
            </a:prstGeom>
            <a:ln w="63500" cap="rnd">
              <a:solidFill>
                <a:srgbClr val="F4F4F4"/>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11" name="Group 11"/>
          <p:cNvGrpSpPr/>
          <p:nvPr/>
        </p:nvGrpSpPr>
        <p:grpSpPr>
          <a:xfrm>
            <a:off x="1042348" y="2476500"/>
            <a:ext cx="16421100" cy="6172199"/>
            <a:chOff x="0" y="188185"/>
            <a:chExt cx="4039430" cy="1383911"/>
          </a:xfrm>
        </p:grpSpPr>
        <p:sp>
          <p:nvSpPr>
            <p:cNvPr id="12" name="Freeform 12"/>
            <p:cNvSpPr/>
            <p:nvPr/>
          </p:nvSpPr>
          <p:spPr>
            <a:xfrm>
              <a:off x="0" y="188185"/>
              <a:ext cx="4039430" cy="1383911"/>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sp>
        <p:nvSpPr>
          <p:cNvPr id="26" name="TextBox 2"/>
          <p:cNvSpPr txBox="1"/>
          <p:nvPr/>
        </p:nvSpPr>
        <p:spPr>
          <a:xfrm>
            <a:off x="2224450" y="3314702"/>
            <a:ext cx="14075094" cy="3462486"/>
          </a:xfrm>
          <a:prstGeom prst="rect">
            <a:avLst/>
          </a:prstGeom>
        </p:spPr>
        <p:txBody>
          <a:bodyPr lIns="0" tIns="0" rIns="0" bIns="0" rtlCol="0" anchor="t">
            <a:spAutoFit/>
          </a:bodyPr>
          <a:lstStyle/>
          <a:p>
            <a:pPr algn="just">
              <a:lnSpc>
                <a:spcPts val="9000"/>
              </a:lnSpc>
            </a:pPr>
            <a:r>
              <a:rPr lang="vi-VN" sz="5600" b="1" i="1" dirty="0" smtClean="0"/>
              <a:t>	Suy nghĩ của em về truyện ngắn Lão Hạc của Nam Cao. Hãy viết phần mở bài và một đoạn phần thân  bài.</a:t>
            </a:r>
            <a:endParaRPr lang="en-US" sz="5600" b="1" i="1" dirty="0"/>
          </a:p>
        </p:txBody>
      </p:sp>
      <p:pic>
        <p:nvPicPr>
          <p:cNvPr id="27" name="Picture 15"/>
          <p:cNvPicPr>
            <a:picLocks noChangeAspect="1"/>
          </p:cNvPicPr>
          <p:nvPr/>
        </p:nvPicPr>
        <p:blipFill>
          <a:blip r:embed="rId2"/>
          <a:srcRect/>
          <a:stretch>
            <a:fillRect/>
          </a:stretch>
        </p:blipFill>
        <p:spPr>
          <a:xfrm rot="152178">
            <a:off x="-155296" y="1342810"/>
            <a:ext cx="3552371" cy="1958244"/>
          </a:xfrm>
          <a:prstGeom prst="rect">
            <a:avLst/>
          </a:prstGeom>
        </p:spPr>
      </p:pic>
      <p:pic>
        <p:nvPicPr>
          <p:cNvPr id="28" name="Picture 29"/>
          <p:cNvPicPr>
            <a:picLocks noChangeAspect="1"/>
          </p:cNvPicPr>
          <p:nvPr/>
        </p:nvPicPr>
        <p:blipFill>
          <a:blip r:embed="rId3"/>
          <a:srcRect/>
          <a:stretch>
            <a:fillRect/>
          </a:stretch>
        </p:blipFill>
        <p:spPr>
          <a:xfrm>
            <a:off x="15502683" y="6603561"/>
            <a:ext cx="2757626" cy="3332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11" name="Group 11"/>
          <p:cNvGrpSpPr/>
          <p:nvPr/>
        </p:nvGrpSpPr>
        <p:grpSpPr>
          <a:xfrm>
            <a:off x="1042348" y="647700"/>
            <a:ext cx="16421100" cy="9067800"/>
            <a:chOff x="0" y="188185"/>
            <a:chExt cx="4039430" cy="1383911"/>
          </a:xfrm>
        </p:grpSpPr>
        <p:sp>
          <p:nvSpPr>
            <p:cNvPr id="12" name="Freeform 12"/>
            <p:cNvSpPr/>
            <p:nvPr/>
          </p:nvSpPr>
          <p:spPr>
            <a:xfrm>
              <a:off x="0" y="188185"/>
              <a:ext cx="4039430" cy="1383911"/>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sp>
        <p:nvSpPr>
          <p:cNvPr id="26" name="TextBox 2"/>
          <p:cNvSpPr txBox="1"/>
          <p:nvPr/>
        </p:nvSpPr>
        <p:spPr>
          <a:xfrm>
            <a:off x="1981201" y="1095673"/>
            <a:ext cx="2133600" cy="738664"/>
          </a:xfrm>
          <a:prstGeom prst="rect">
            <a:avLst/>
          </a:prstGeom>
        </p:spPr>
        <p:txBody>
          <a:bodyPr wrap="square" lIns="0" tIns="0" rIns="0" bIns="0" rtlCol="0" anchor="t">
            <a:spAutoFit/>
          </a:bodyPr>
          <a:lstStyle/>
          <a:p>
            <a:pPr algn="just"/>
            <a:r>
              <a:rPr lang="vi-VN" sz="4800" b="1" dirty="0" smtClean="0">
                <a:solidFill>
                  <a:srgbClr val="FF0000"/>
                </a:solidFill>
              </a:rPr>
              <a:t>GỢI Ý:</a:t>
            </a:r>
            <a:endParaRPr lang="en-US" sz="4800" b="1" dirty="0">
              <a:solidFill>
                <a:srgbClr val="FF0000"/>
              </a:solidFill>
            </a:endParaRPr>
          </a:p>
        </p:txBody>
      </p:sp>
      <p:pic>
        <p:nvPicPr>
          <p:cNvPr id="28" name="Picture 29"/>
          <p:cNvPicPr>
            <a:picLocks noChangeAspect="1"/>
          </p:cNvPicPr>
          <p:nvPr/>
        </p:nvPicPr>
        <p:blipFill>
          <a:blip r:embed="rId2"/>
          <a:srcRect/>
          <a:stretch>
            <a:fillRect/>
          </a:stretch>
        </p:blipFill>
        <p:spPr>
          <a:xfrm>
            <a:off x="15773400" y="6954520"/>
            <a:ext cx="2757626" cy="3332480"/>
          </a:xfrm>
          <a:prstGeom prst="rect">
            <a:avLst/>
          </a:prstGeom>
        </p:spPr>
      </p:pic>
      <p:sp>
        <p:nvSpPr>
          <p:cNvPr id="2" name="Rectangle 1"/>
          <p:cNvSpPr/>
          <p:nvPr/>
        </p:nvSpPr>
        <p:spPr>
          <a:xfrm>
            <a:off x="2239797" y="1825807"/>
            <a:ext cx="14026202" cy="7294305"/>
          </a:xfrm>
          <a:prstGeom prst="rect">
            <a:avLst/>
          </a:prstGeom>
        </p:spPr>
        <p:txBody>
          <a:bodyPr wrap="square">
            <a:spAutoFit/>
          </a:bodyPr>
          <a:lstStyle/>
          <a:p>
            <a:pPr algn="just">
              <a:lnSpc>
                <a:spcPct val="150000"/>
              </a:lnSpc>
              <a:spcBef>
                <a:spcPct val="0"/>
              </a:spcBef>
              <a:buFontTx/>
              <a:buNone/>
            </a:pPr>
            <a:r>
              <a:rPr lang="vi-VN" altLang="en-US" sz="4200" b="1" i="1" dirty="0">
                <a:solidFill>
                  <a:srgbClr val="000000"/>
                </a:solidFill>
                <a:cs typeface="Times New Roman" panose="02020603050405020304" pitchFamily="18" charset="0"/>
              </a:rPr>
              <a:t>1. Mở bài:</a:t>
            </a:r>
            <a:endParaRPr lang="vi-VN" altLang="en-US" sz="4200" b="1" dirty="0">
              <a:solidFill>
                <a:srgbClr val="000000"/>
              </a:solidFill>
              <a:cs typeface="Times New Roman" panose="02020603050405020304" pitchFamily="18" charset="0"/>
            </a:endParaRPr>
          </a:p>
          <a:p>
            <a:pPr algn="just">
              <a:lnSpc>
                <a:spcPct val="150000"/>
              </a:lnSpc>
              <a:spcBef>
                <a:spcPct val="0"/>
              </a:spcBef>
              <a:buFontTx/>
              <a:buNone/>
            </a:pPr>
            <a:r>
              <a:rPr lang="vi-VN" altLang="en-US" sz="4200" dirty="0">
                <a:solidFill>
                  <a:srgbClr val="000000"/>
                </a:solidFill>
                <a:cs typeface="Times New Roman" panose="02020603050405020304" pitchFamily="18" charset="0"/>
              </a:rPr>
              <a:t>   </a:t>
            </a:r>
            <a:r>
              <a:rPr lang="vi-VN" altLang="en-US" sz="3800" dirty="0">
                <a:solidFill>
                  <a:srgbClr val="000000"/>
                </a:solidFill>
                <a:cs typeface="Times New Roman" panose="02020603050405020304" pitchFamily="18" charset="0"/>
              </a:rPr>
              <a:t>Cùng với Ngô Tất Tố, Nguyên Hồng,... Nam Cao là một cái tên không thể thiếu khi nhắc tới những nhà văn hiện thực nhân đạo. Các sáng tác của ông vừa rất mực chân thực, vừa có một ý vị triết lí mang ý nghĩa nhân bản sâu sắc. Truyện ngắn "Lão Hạc" là một trong những tác phấm tiêu biểu như thế! Truyện đã thể hiện một cách chân thực, cảm động số phận người nông dân trong xã hội cũ và phẩm chất cao quý tiềm tàng của họ.</a:t>
            </a:r>
          </a:p>
        </p:txBody>
      </p:sp>
    </p:spTree>
    <p:extLst>
      <p:ext uri="{BB962C8B-B14F-4D97-AF65-F5344CB8AC3E}">
        <p14:creationId xmlns:p14="http://schemas.microsoft.com/office/powerpoint/2010/main" val="34164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11" name="Group 11"/>
          <p:cNvGrpSpPr/>
          <p:nvPr/>
        </p:nvGrpSpPr>
        <p:grpSpPr>
          <a:xfrm>
            <a:off x="1042348" y="647700"/>
            <a:ext cx="16421100" cy="9067800"/>
            <a:chOff x="0" y="188185"/>
            <a:chExt cx="4039430" cy="1383911"/>
          </a:xfrm>
        </p:grpSpPr>
        <p:sp>
          <p:nvSpPr>
            <p:cNvPr id="12" name="Freeform 12"/>
            <p:cNvSpPr/>
            <p:nvPr/>
          </p:nvSpPr>
          <p:spPr>
            <a:xfrm>
              <a:off x="0" y="188185"/>
              <a:ext cx="4039430" cy="1383911"/>
            </a:xfrm>
            <a:custGeom>
              <a:avLst/>
              <a:gdLst/>
              <a:ahLst/>
              <a:cxnLst/>
              <a:rect l="l" t="t" r="r" b="b"/>
              <a:pathLst>
                <a:path w="4039430" h="1537926">
                  <a:moveTo>
                    <a:pt x="3914970" y="1537926"/>
                  </a:moveTo>
                  <a:lnTo>
                    <a:pt x="124460" y="1537926"/>
                  </a:lnTo>
                  <a:cubicBezTo>
                    <a:pt x="55880" y="1537926"/>
                    <a:pt x="0" y="1482046"/>
                    <a:pt x="0" y="1413466"/>
                  </a:cubicBezTo>
                  <a:lnTo>
                    <a:pt x="0" y="124460"/>
                  </a:lnTo>
                  <a:cubicBezTo>
                    <a:pt x="0" y="55880"/>
                    <a:pt x="55880" y="0"/>
                    <a:pt x="124460" y="0"/>
                  </a:cubicBezTo>
                  <a:lnTo>
                    <a:pt x="3914970" y="0"/>
                  </a:lnTo>
                  <a:cubicBezTo>
                    <a:pt x="3983550" y="0"/>
                    <a:pt x="4039430" y="55880"/>
                    <a:pt x="4039430" y="124460"/>
                  </a:cubicBezTo>
                  <a:lnTo>
                    <a:pt x="4039430" y="1413466"/>
                  </a:lnTo>
                  <a:cubicBezTo>
                    <a:pt x="4039430" y="1482046"/>
                    <a:pt x="3983550" y="1537926"/>
                    <a:pt x="3914970" y="1537926"/>
                  </a:cubicBezTo>
                  <a:close/>
                </a:path>
              </a:pathLst>
            </a:custGeom>
            <a:solidFill>
              <a:srgbClr val="F4F4F4"/>
            </a:solidFill>
          </p:spPr>
        </p:sp>
      </p:grpSp>
      <p:sp>
        <p:nvSpPr>
          <p:cNvPr id="26" name="TextBox 2"/>
          <p:cNvSpPr txBox="1"/>
          <p:nvPr/>
        </p:nvSpPr>
        <p:spPr>
          <a:xfrm>
            <a:off x="1981201" y="1095673"/>
            <a:ext cx="2133600" cy="738664"/>
          </a:xfrm>
          <a:prstGeom prst="rect">
            <a:avLst/>
          </a:prstGeom>
        </p:spPr>
        <p:txBody>
          <a:bodyPr wrap="square" lIns="0" tIns="0" rIns="0" bIns="0" rtlCol="0" anchor="t">
            <a:spAutoFit/>
          </a:bodyPr>
          <a:lstStyle/>
          <a:p>
            <a:pPr algn="just"/>
            <a:r>
              <a:rPr lang="vi-VN" sz="4800" b="1" dirty="0" smtClean="0">
                <a:solidFill>
                  <a:srgbClr val="FF0000"/>
                </a:solidFill>
              </a:rPr>
              <a:t>GỢI Ý:</a:t>
            </a:r>
            <a:endParaRPr lang="en-US" sz="4800" b="1" dirty="0">
              <a:solidFill>
                <a:srgbClr val="FF0000"/>
              </a:solidFill>
            </a:endParaRPr>
          </a:p>
        </p:txBody>
      </p:sp>
      <p:pic>
        <p:nvPicPr>
          <p:cNvPr id="28" name="Picture 29"/>
          <p:cNvPicPr>
            <a:picLocks noChangeAspect="1"/>
          </p:cNvPicPr>
          <p:nvPr/>
        </p:nvPicPr>
        <p:blipFill>
          <a:blip r:embed="rId2"/>
          <a:srcRect/>
          <a:stretch>
            <a:fillRect/>
          </a:stretch>
        </p:blipFill>
        <p:spPr>
          <a:xfrm>
            <a:off x="15773400" y="6954520"/>
            <a:ext cx="2757626" cy="3332480"/>
          </a:xfrm>
          <a:prstGeom prst="rect">
            <a:avLst/>
          </a:prstGeom>
        </p:spPr>
      </p:pic>
      <p:sp>
        <p:nvSpPr>
          <p:cNvPr id="2" name="Rectangle 1"/>
          <p:cNvSpPr/>
          <p:nvPr/>
        </p:nvSpPr>
        <p:spPr>
          <a:xfrm>
            <a:off x="2239797" y="1825807"/>
            <a:ext cx="14026202" cy="7686720"/>
          </a:xfrm>
          <a:prstGeom prst="rect">
            <a:avLst/>
          </a:prstGeom>
        </p:spPr>
        <p:txBody>
          <a:bodyPr wrap="square">
            <a:spAutoFit/>
          </a:bodyPr>
          <a:lstStyle/>
          <a:p>
            <a:pPr algn="just">
              <a:lnSpc>
                <a:spcPct val="150000"/>
              </a:lnSpc>
              <a:spcBef>
                <a:spcPct val="0"/>
              </a:spcBef>
              <a:buFontTx/>
              <a:buNone/>
            </a:pPr>
            <a:r>
              <a:rPr lang="vi-VN" altLang="en-US" sz="4200" b="1" i="1" dirty="0" smtClean="0">
                <a:solidFill>
                  <a:srgbClr val="000000"/>
                </a:solidFill>
                <a:cs typeface="Times New Roman" panose="02020603050405020304" pitchFamily="18" charset="0"/>
              </a:rPr>
              <a:t>2. Thân bài: (một đoạn phần thân bài)</a:t>
            </a:r>
            <a:endParaRPr lang="vi-VN" altLang="en-US" sz="4200" b="1" dirty="0">
              <a:solidFill>
                <a:srgbClr val="000000"/>
              </a:solidFill>
              <a:cs typeface="Times New Roman" panose="02020603050405020304" pitchFamily="18" charset="0"/>
            </a:endParaRPr>
          </a:p>
          <a:p>
            <a:pPr algn="just">
              <a:lnSpc>
                <a:spcPct val="150000"/>
              </a:lnSpc>
              <a:spcBef>
                <a:spcPct val="0"/>
              </a:spcBef>
              <a:buFontTx/>
              <a:buNone/>
            </a:pPr>
            <a:r>
              <a:rPr lang="vi-VN" altLang="en-US" sz="4200" dirty="0" smtClean="0">
                <a:solidFill>
                  <a:srgbClr val="000000"/>
                </a:solidFill>
                <a:cs typeface="Times New Roman" panose="02020603050405020304" pitchFamily="18" charset="0"/>
              </a:rPr>
              <a:t>  	</a:t>
            </a:r>
            <a:r>
              <a:rPr lang="vi-VN" altLang="en-US" sz="3500" dirty="0" smtClean="0">
                <a:solidFill>
                  <a:srgbClr val="000000"/>
                </a:solidFill>
                <a:cs typeface="Times New Roman" panose="02020603050405020304" pitchFamily="18" charset="0"/>
              </a:rPr>
              <a:t> </a:t>
            </a:r>
            <a:r>
              <a:rPr lang="vi-VN" altLang="en-US" sz="3500" dirty="0">
                <a:solidFill>
                  <a:srgbClr val="000000"/>
                </a:solidFill>
                <a:cs typeface="Times New Roman" panose="02020603050405020304" pitchFamily="18" charset="0"/>
              </a:rPr>
              <a:t>Về phần cuối truyện, tác giả đặt nhân vật giữa hai tọa độ nhìn khác nhau: vợ ông giáo và Binh Tư. Trò chuyện với vợ, ông giáo nghiền ngẫm, triết lí về sự nhìn nhận và đánh giá của người đời. Trò chuyện với Binh Tư, ông giáo từ sửng sốt chuyển sang thất vọng về lão Hạc. Ở chỗ nãy, Nam Cao thật cao tay – ông đưa ra một hiểu lầm thật bất ngờ để rồi cũng bằng cách bất ngờ nhất, ông "lật tẩy" sự việc làm cho người đọc thỏa mãn trong sự hiểu biết trọn vẹn: lão Hạc vẫn nguyên vẹn, trong sạch cho đến chết.</a:t>
            </a:r>
          </a:p>
        </p:txBody>
      </p:sp>
    </p:spTree>
    <p:extLst>
      <p:ext uri="{BB962C8B-B14F-4D97-AF65-F5344CB8AC3E}">
        <p14:creationId xmlns:p14="http://schemas.microsoft.com/office/powerpoint/2010/main" val="23782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007291"/>
            <a:ext cx="424353" cy="410148"/>
            <a:chOff x="0" y="0"/>
            <a:chExt cx="565804" cy="546864"/>
          </a:xfrm>
        </p:grpSpPr>
        <p:sp>
          <p:nvSpPr>
            <p:cNvPr id="5" name="AutoShape 5"/>
            <p:cNvSpPr/>
            <p:nvPr/>
          </p:nvSpPr>
          <p:spPr>
            <a:xfrm>
              <a:off x="0" y="0"/>
              <a:ext cx="565804" cy="0"/>
            </a:xfrm>
            <a:prstGeom prst="line">
              <a:avLst/>
            </a:prstGeom>
            <a:ln w="63500" cap="rnd">
              <a:solidFill>
                <a:srgbClr val="241452"/>
              </a:solidFill>
              <a:prstDash val="solid"/>
              <a:headEnd type="none" w="sm" len="sm"/>
              <a:tailEnd type="none" w="sm" len="sm"/>
            </a:ln>
          </p:spPr>
        </p:sp>
        <p:sp>
          <p:nvSpPr>
            <p:cNvPr id="6" name="AutoShape 6"/>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7" name="AutoShape 7"/>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9" name="Group 9"/>
          <p:cNvGrpSpPr/>
          <p:nvPr/>
        </p:nvGrpSpPr>
        <p:grpSpPr>
          <a:xfrm>
            <a:off x="1028700" y="1866900"/>
            <a:ext cx="16192500" cy="7248571"/>
            <a:chOff x="0" y="0"/>
            <a:chExt cx="5423873" cy="2257235"/>
          </a:xfrm>
        </p:grpSpPr>
        <p:sp>
          <p:nvSpPr>
            <p:cNvPr id="10" name="Freeform 10"/>
            <p:cNvSpPr/>
            <p:nvPr/>
          </p:nvSpPr>
          <p:spPr>
            <a:xfrm>
              <a:off x="0" y="0"/>
              <a:ext cx="5423873" cy="2257235"/>
            </a:xfrm>
            <a:custGeom>
              <a:avLst/>
              <a:gdLst/>
              <a:ahLst/>
              <a:cxnLst/>
              <a:rect l="l" t="t" r="r" b="b"/>
              <a:pathLst>
                <a:path w="5423873" h="2257235">
                  <a:moveTo>
                    <a:pt x="5299413" y="2257235"/>
                  </a:moveTo>
                  <a:lnTo>
                    <a:pt x="124460" y="2257235"/>
                  </a:lnTo>
                  <a:cubicBezTo>
                    <a:pt x="55880" y="2257235"/>
                    <a:pt x="0" y="2201355"/>
                    <a:pt x="0" y="2132775"/>
                  </a:cubicBezTo>
                  <a:lnTo>
                    <a:pt x="0" y="124460"/>
                  </a:lnTo>
                  <a:cubicBezTo>
                    <a:pt x="0" y="55880"/>
                    <a:pt x="55880" y="0"/>
                    <a:pt x="124460" y="0"/>
                  </a:cubicBezTo>
                  <a:lnTo>
                    <a:pt x="5299413" y="0"/>
                  </a:lnTo>
                  <a:cubicBezTo>
                    <a:pt x="5367993" y="0"/>
                    <a:pt x="5423873" y="55880"/>
                    <a:pt x="5423873" y="124460"/>
                  </a:cubicBezTo>
                  <a:lnTo>
                    <a:pt x="5423873" y="2132775"/>
                  </a:lnTo>
                  <a:cubicBezTo>
                    <a:pt x="5423873" y="2201355"/>
                    <a:pt x="5367993" y="2257235"/>
                    <a:pt x="5299413" y="2257235"/>
                  </a:cubicBezTo>
                  <a:close/>
                </a:path>
              </a:pathLst>
            </a:custGeom>
            <a:solidFill>
              <a:srgbClr val="FFFFFF"/>
            </a:solidFill>
          </p:spPr>
        </p:sp>
      </p:grpSp>
      <p:pic>
        <p:nvPicPr>
          <p:cNvPr id="11" name="Picture 11"/>
          <p:cNvPicPr>
            <a:picLocks noChangeAspect="1"/>
          </p:cNvPicPr>
          <p:nvPr/>
        </p:nvPicPr>
        <p:blipFill>
          <a:blip r:embed="rId2"/>
          <a:srcRect/>
          <a:stretch>
            <a:fillRect/>
          </a:stretch>
        </p:blipFill>
        <p:spPr>
          <a:xfrm>
            <a:off x="14881943" y="439178"/>
            <a:ext cx="2339257" cy="2420964"/>
          </a:xfrm>
          <a:prstGeom prst="rect">
            <a:avLst/>
          </a:prstGeom>
        </p:spPr>
      </p:pic>
      <p:pic>
        <p:nvPicPr>
          <p:cNvPr id="12" name="Picture 12"/>
          <p:cNvPicPr>
            <a:picLocks noChangeAspect="1"/>
          </p:cNvPicPr>
          <p:nvPr/>
        </p:nvPicPr>
        <p:blipFill>
          <a:blip r:embed="rId3"/>
          <a:srcRect/>
          <a:stretch>
            <a:fillRect/>
          </a:stretch>
        </p:blipFill>
        <p:spPr>
          <a:xfrm>
            <a:off x="508848" y="7047979"/>
            <a:ext cx="2646064" cy="2822469"/>
          </a:xfrm>
          <a:prstGeom prst="rect">
            <a:avLst/>
          </a:prstGeom>
        </p:spPr>
      </p:pic>
      <p:sp>
        <p:nvSpPr>
          <p:cNvPr id="14" name="TextBox 4"/>
          <p:cNvSpPr txBox="1"/>
          <p:nvPr/>
        </p:nvSpPr>
        <p:spPr>
          <a:xfrm>
            <a:off x="6099936" y="2651618"/>
            <a:ext cx="6050025" cy="960519"/>
          </a:xfrm>
          <a:prstGeom prst="rect">
            <a:avLst/>
          </a:prstGeom>
        </p:spPr>
        <p:txBody>
          <a:bodyPr lIns="0" tIns="0" rIns="0" bIns="0" rtlCol="0" anchor="t">
            <a:spAutoFit/>
          </a:bodyPr>
          <a:lstStyle/>
          <a:p>
            <a:pPr algn="ctr">
              <a:lnSpc>
                <a:spcPts val="7830"/>
              </a:lnSpc>
            </a:pPr>
            <a:r>
              <a:rPr lang="vi-VN" sz="6400" b="1" dirty="0" smtClean="0">
                <a:solidFill>
                  <a:srgbClr val="241452"/>
                </a:solidFill>
              </a:rPr>
              <a:t>VẬN DỤNG</a:t>
            </a:r>
            <a:endParaRPr lang="en-US" sz="6400" b="1" dirty="0">
              <a:solidFill>
                <a:srgbClr val="241452"/>
              </a:solidFill>
            </a:endParaRPr>
          </a:p>
        </p:txBody>
      </p:sp>
      <p:sp>
        <p:nvSpPr>
          <p:cNvPr id="15" name="Rectangle 14"/>
          <p:cNvSpPr/>
          <p:nvPr/>
        </p:nvSpPr>
        <p:spPr>
          <a:xfrm>
            <a:off x="2967653" y="4320709"/>
            <a:ext cx="12314590" cy="830997"/>
          </a:xfrm>
          <a:prstGeom prst="rect">
            <a:avLst/>
          </a:prstGeom>
        </p:spPr>
        <p:txBody>
          <a:bodyPr wrap="none">
            <a:spAutoFit/>
          </a:bodyPr>
          <a:lstStyle/>
          <a:p>
            <a:r>
              <a:rPr lang="vi-VN" sz="4800" b="1" i="1" dirty="0" smtClean="0">
                <a:latin typeface="Arial" panose="020B0604020202020204" pitchFamily="34" charset="0"/>
                <a:ea typeface="Times New Roman" panose="02020603050405020304" pitchFamily="18" charset="0"/>
                <a:cs typeface="Arial" panose="020B0604020202020204" pitchFamily="34" charset="0"/>
              </a:rPr>
              <a:t>Em hãy v</a:t>
            </a:r>
            <a:r>
              <a:rPr lang="fr-FR" sz="4800" b="1" i="1" dirty="0" err="1" smtClean="0">
                <a:latin typeface="Arial" panose="020B0604020202020204" pitchFamily="34" charset="0"/>
                <a:ea typeface="Times New Roman" panose="02020603050405020304" pitchFamily="18" charset="0"/>
                <a:cs typeface="Arial" panose="020B0604020202020204" pitchFamily="34" charset="0"/>
              </a:rPr>
              <a:t>iết</a:t>
            </a:r>
            <a:r>
              <a:rPr lang="fr-FR" sz="4800" b="1" i="1" dirty="0" smtClean="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phần</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vi-VN" sz="4800" b="1" i="1" dirty="0" smtClean="0">
                <a:latin typeface="Arial" panose="020B0604020202020204" pitchFamily="34" charset="0"/>
                <a:ea typeface="Times New Roman" panose="02020603050405020304" pitchFamily="18" charset="0"/>
                <a:cs typeface="Arial" panose="020B0604020202020204" pitchFamily="34" charset="0"/>
              </a:rPr>
              <a:t>kết bài </a:t>
            </a:r>
            <a:r>
              <a:rPr lang="fr-FR" sz="4800" b="1" i="1" dirty="0" err="1" smtClean="0">
                <a:latin typeface="Arial" panose="020B0604020202020204" pitchFamily="34" charset="0"/>
                <a:ea typeface="Times New Roman" panose="02020603050405020304" pitchFamily="18" charset="0"/>
                <a:cs typeface="Arial" panose="020B0604020202020204" pitchFamily="34" charset="0"/>
              </a:rPr>
              <a:t>cho</a:t>
            </a:r>
            <a:r>
              <a:rPr lang="fr-FR" sz="4800" b="1" i="1" dirty="0" smtClean="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đề</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bài</a:t>
            </a:r>
            <a:r>
              <a:rPr lang="fr-FR" sz="4800" b="1" i="1" dirty="0">
                <a:latin typeface="Arial" panose="020B0604020202020204" pitchFamily="34" charset="0"/>
                <a:ea typeface="Times New Roman" panose="02020603050405020304" pitchFamily="18" charset="0"/>
                <a:cs typeface="Arial" panose="020B0604020202020204" pitchFamily="34" charset="0"/>
              </a:rPr>
              <a:t> </a:t>
            </a:r>
            <a:r>
              <a:rPr lang="fr-FR" sz="4800" b="1" i="1" dirty="0" err="1">
                <a:latin typeface="Arial" panose="020B0604020202020204" pitchFamily="34" charset="0"/>
                <a:ea typeface="Times New Roman" panose="02020603050405020304" pitchFamily="18" charset="0"/>
                <a:cs typeface="Arial" panose="020B0604020202020204" pitchFamily="34" charset="0"/>
              </a:rPr>
              <a:t>trên</a:t>
            </a:r>
            <a:r>
              <a:rPr lang="fr-FR" sz="4800" b="1" i="1" dirty="0">
                <a:latin typeface="Arial" panose="020B0604020202020204" pitchFamily="34" charset="0"/>
                <a:ea typeface="Times New Roman" panose="02020603050405020304" pitchFamily="18"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1172" y="5491185"/>
            <a:ext cx="4466828" cy="47283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0" y="7946854"/>
            <a:ext cx="18649922" cy="2622891"/>
          </a:xfrm>
          <a:prstGeom prst="rect">
            <a:avLst/>
          </a:prstGeom>
          <a:solidFill>
            <a:srgbClr val="927AD4"/>
          </a:solidFill>
        </p:spPr>
      </p:sp>
      <p:sp>
        <p:nvSpPr>
          <p:cNvPr id="4" name="TextBox 4"/>
          <p:cNvSpPr txBox="1"/>
          <p:nvPr/>
        </p:nvSpPr>
        <p:spPr>
          <a:xfrm>
            <a:off x="4810111" y="1058190"/>
            <a:ext cx="9029700" cy="1477328"/>
          </a:xfrm>
          <a:prstGeom prst="rect">
            <a:avLst/>
          </a:prstGeom>
        </p:spPr>
        <p:txBody>
          <a:bodyPr wrap="square" lIns="0" tIns="0" rIns="0" bIns="0" rtlCol="0" anchor="t">
            <a:spAutoFit/>
          </a:bodyPr>
          <a:lstStyle/>
          <a:p>
            <a:pPr algn="ctr">
              <a:lnSpc>
                <a:spcPct val="150000"/>
              </a:lnSpc>
            </a:pPr>
            <a:r>
              <a:rPr lang="vi-VN" sz="6400" b="1" dirty="0" smtClean="0">
                <a:solidFill>
                  <a:srgbClr val="241452"/>
                </a:solidFill>
              </a:rPr>
              <a:t>HƯỚNG DẪN VỀ NHÀ</a:t>
            </a:r>
            <a:endParaRPr lang="en-US" sz="6400" b="1" dirty="0">
              <a:solidFill>
                <a:srgbClr val="241452"/>
              </a:solidFill>
            </a:endParaRPr>
          </a:p>
        </p:txBody>
      </p:sp>
      <p:grpSp>
        <p:nvGrpSpPr>
          <p:cNvPr id="5" name="Group 5"/>
          <p:cNvGrpSpPr/>
          <p:nvPr/>
        </p:nvGrpSpPr>
        <p:grpSpPr>
          <a:xfrm>
            <a:off x="1781160" y="3101973"/>
            <a:ext cx="15087601" cy="5865090"/>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grpSp>
        <p:nvGrpSpPr>
          <p:cNvPr id="14" name="Group 14"/>
          <p:cNvGrpSpPr/>
          <p:nvPr/>
        </p:nvGrpSpPr>
        <p:grpSpPr>
          <a:xfrm>
            <a:off x="17260371" y="9258299"/>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0" name="Rectangle 19"/>
          <p:cNvSpPr/>
          <p:nvPr/>
        </p:nvSpPr>
        <p:spPr>
          <a:xfrm>
            <a:off x="4191000" y="3343991"/>
            <a:ext cx="10972800" cy="4602863"/>
          </a:xfrm>
          <a:prstGeom prst="rect">
            <a:avLst/>
          </a:prstGeom>
        </p:spPr>
        <p:txBody>
          <a:bodyPr wrap="square">
            <a:spAutoFit/>
          </a:bodyPr>
          <a:lstStyle/>
          <a:p>
            <a:pPr marL="685800" indent="-685800" algn="just">
              <a:lnSpc>
                <a:spcPct val="200000"/>
              </a:lnSpc>
              <a:spcBef>
                <a:spcPts val="600"/>
              </a:spcBef>
              <a:spcAft>
                <a:spcPts val="600"/>
              </a:spcAft>
              <a:buFont typeface="Wingdings" panose="05000000000000000000" pitchFamily="2" charset="2"/>
              <a:buChar char="q"/>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q"/>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Wingdings" panose="05000000000000000000" pitchFamily="2" charset="2"/>
              <a:buChar char="q"/>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pic>
        <p:nvPicPr>
          <p:cNvPr id="21" name="Picture 3"/>
          <p:cNvPicPr>
            <a:picLocks noChangeAspect="1"/>
          </p:cNvPicPr>
          <p:nvPr/>
        </p:nvPicPr>
        <p:blipFill>
          <a:blip r:embed="rId2"/>
          <a:srcRect/>
          <a:stretch>
            <a:fillRect/>
          </a:stretch>
        </p:blipFill>
        <p:spPr>
          <a:xfrm>
            <a:off x="21609" y="7890281"/>
            <a:ext cx="5288419" cy="2637599"/>
          </a:xfrm>
          <a:prstGeom prst="rect">
            <a:avLst/>
          </a:prstGeom>
        </p:spPr>
      </p:pic>
    </p:spTree>
    <p:extLst>
      <p:ext uri="{BB962C8B-B14F-4D97-AF65-F5344CB8AC3E}">
        <p14:creationId xmlns:p14="http://schemas.microsoft.com/office/powerpoint/2010/main" val="425985710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410200" y="5894311"/>
            <a:ext cx="7133838" cy="3558001"/>
          </a:xfrm>
          <a:prstGeom prst="rect">
            <a:avLst/>
          </a:prstGeom>
        </p:spPr>
      </p:pic>
      <p:sp>
        <p:nvSpPr>
          <p:cNvPr id="5" name="TextBox 5"/>
          <p:cNvSpPr txBox="1"/>
          <p:nvPr/>
        </p:nvSpPr>
        <p:spPr>
          <a:xfrm>
            <a:off x="2180605" y="2271282"/>
            <a:ext cx="14052680" cy="3145028"/>
          </a:xfrm>
          <a:prstGeom prst="rect">
            <a:avLst/>
          </a:prstGeom>
        </p:spPr>
        <p:txBody>
          <a:bodyPr wrap="square" lIns="0" tIns="0" rIns="0" bIns="0" rtlCol="0" anchor="t">
            <a:spAutoFit/>
          </a:bodyPr>
          <a:lstStyle/>
          <a:p>
            <a:pPr algn="ctr">
              <a:lnSpc>
                <a:spcPct val="150000"/>
              </a:lnSpc>
            </a:pPr>
            <a:r>
              <a:rPr lang="vi-VN" sz="7200" b="1" dirty="0" smtClean="0">
                <a:solidFill>
                  <a:srgbClr val="241452"/>
                </a:solidFill>
              </a:rPr>
              <a:t>CẢM ƠN CÁC EM ĐÃ</a:t>
            </a:r>
          </a:p>
          <a:p>
            <a:pPr algn="ctr">
              <a:lnSpc>
                <a:spcPct val="150000"/>
              </a:lnSpc>
            </a:pPr>
            <a:r>
              <a:rPr lang="vi-VN" sz="7200" b="1" dirty="0" smtClean="0">
                <a:solidFill>
                  <a:srgbClr val="241452"/>
                </a:solidFill>
              </a:rPr>
              <a:t> LẮNG NGHE BÀI GIẢNG!</a:t>
            </a:r>
            <a:endParaRPr lang="en-US" sz="7200" b="1" dirty="0">
              <a:solidFill>
                <a:srgbClr val="241452"/>
              </a:solidFill>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Tree>
    <p:extLst>
      <p:ext uri="{BB962C8B-B14F-4D97-AF65-F5344CB8AC3E}">
        <p14:creationId xmlns:p14="http://schemas.microsoft.com/office/powerpoint/2010/main" val="10502835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851279" y="2530493"/>
            <a:ext cx="16383000" cy="4607159"/>
          </a:xfrm>
          <a:prstGeom prst="rect">
            <a:avLst/>
          </a:prstGeom>
        </p:spPr>
        <p:txBody>
          <a:bodyPr wrap="square" lIns="0" tIns="0" rIns="0" bIns="0" rtlCol="0" anchor="t">
            <a:spAutoFit/>
          </a:bodyPr>
          <a:lstStyle/>
          <a:p>
            <a:pPr algn="ctr">
              <a:lnSpc>
                <a:spcPct val="125000"/>
              </a:lnSpc>
            </a:pPr>
            <a:r>
              <a:rPr lang="vi-VN" sz="8200" b="1" dirty="0" smtClean="0">
                <a:solidFill>
                  <a:srgbClr val="241452"/>
                </a:solidFill>
              </a:rPr>
              <a:t>CÁCH LÀM BÀI VĂN NGHỊ LUẬN VỀ TÁC PHẨM TRUYỆN</a:t>
            </a:r>
          </a:p>
          <a:p>
            <a:pPr algn="ctr">
              <a:lnSpc>
                <a:spcPct val="125000"/>
              </a:lnSpc>
            </a:pPr>
            <a:r>
              <a:rPr lang="vi-VN" sz="8200" b="1" dirty="0" smtClean="0">
                <a:solidFill>
                  <a:srgbClr val="241452"/>
                </a:solidFill>
              </a:rPr>
              <a:t> (HOẶC ĐOẠN TRÍCH)</a:t>
            </a:r>
            <a:endParaRPr lang="en-US" sz="8200" b="1" dirty="0">
              <a:solidFill>
                <a:srgbClr val="241452"/>
              </a:solidFill>
            </a:endParaRPr>
          </a:p>
        </p:txBody>
      </p:sp>
      <p:sp>
        <p:nvSpPr>
          <p:cNvPr id="3" name="AutoShape 3"/>
          <p:cNvSpPr/>
          <p:nvPr/>
        </p:nvSpPr>
        <p:spPr>
          <a:xfrm>
            <a:off x="0" y="7609938"/>
            <a:ext cx="18288000" cy="2677062"/>
          </a:xfrm>
          <a:prstGeom prst="rect">
            <a:avLst/>
          </a:prstGeom>
          <a:solidFill>
            <a:srgbClr val="927AD4"/>
          </a:solidFill>
        </p:spPr>
      </p:sp>
      <p:pic>
        <p:nvPicPr>
          <p:cNvPr id="4" name="Picture 4"/>
          <p:cNvPicPr>
            <a:picLocks noChangeAspect="1"/>
          </p:cNvPicPr>
          <p:nvPr/>
        </p:nvPicPr>
        <p:blipFill>
          <a:blip r:embed="rId2"/>
          <a:srcRect/>
          <a:stretch>
            <a:fillRect/>
          </a:stretch>
        </p:blipFill>
        <p:spPr>
          <a:xfrm>
            <a:off x="14217839" y="5747194"/>
            <a:ext cx="3684815" cy="4452949"/>
          </a:xfrm>
          <a:prstGeom prst="rect">
            <a:avLst/>
          </a:prstGeom>
        </p:spPr>
      </p:pic>
      <p:grpSp>
        <p:nvGrpSpPr>
          <p:cNvPr id="5" name="Group 5"/>
          <p:cNvGrpSpPr/>
          <p:nvPr/>
        </p:nvGrpSpPr>
        <p:grpSpPr>
          <a:xfrm>
            <a:off x="16834947" y="1007291"/>
            <a:ext cx="424353" cy="410148"/>
            <a:chOff x="0" y="0"/>
            <a:chExt cx="565804" cy="546864"/>
          </a:xfrm>
        </p:grpSpPr>
        <p:sp>
          <p:nvSpPr>
            <p:cNvPr id="6" name="AutoShape 6"/>
            <p:cNvSpPr/>
            <p:nvPr/>
          </p:nvSpPr>
          <p:spPr>
            <a:xfrm>
              <a:off x="0" y="0"/>
              <a:ext cx="565804" cy="0"/>
            </a:xfrm>
            <a:prstGeom prst="line">
              <a:avLst/>
            </a:prstGeom>
            <a:ln w="63500" cap="rnd">
              <a:solidFill>
                <a:srgbClr val="241452"/>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0" name="Picture 10"/>
          <p:cNvPicPr>
            <a:picLocks noChangeAspect="1"/>
          </p:cNvPicPr>
          <p:nvPr/>
        </p:nvPicPr>
        <p:blipFill>
          <a:blip r:embed="rId3"/>
          <a:srcRect/>
          <a:stretch>
            <a:fillRect/>
          </a:stretch>
        </p:blipFill>
        <p:spPr>
          <a:xfrm>
            <a:off x="13487400" y="8125260"/>
            <a:ext cx="1101522" cy="2118312"/>
          </a:xfrm>
          <a:prstGeom prst="rect">
            <a:avLst/>
          </a:prstGeom>
        </p:spPr>
      </p:pic>
      <p:sp>
        <p:nvSpPr>
          <p:cNvPr id="11" name="TextBox 11"/>
          <p:cNvSpPr txBox="1"/>
          <p:nvPr/>
        </p:nvSpPr>
        <p:spPr>
          <a:xfrm>
            <a:off x="7541332" y="1519599"/>
            <a:ext cx="3205335" cy="538609"/>
          </a:xfrm>
          <a:prstGeom prst="rect">
            <a:avLst/>
          </a:prstGeom>
        </p:spPr>
        <p:txBody>
          <a:bodyPr wrap="square" lIns="0" tIns="0" rIns="0" bIns="0" rtlCol="0" anchor="t">
            <a:spAutoFit/>
          </a:bodyPr>
          <a:lstStyle/>
          <a:p>
            <a:pPr algn="ctr">
              <a:lnSpc>
                <a:spcPts val="4200"/>
              </a:lnSpc>
            </a:pPr>
            <a:r>
              <a:rPr lang="vi-VN" sz="7200" dirty="0" smtClean="0">
                <a:solidFill>
                  <a:srgbClr val="000000"/>
                </a:solidFill>
              </a:rPr>
              <a:t>Tiết...</a:t>
            </a:r>
            <a:endParaRPr lang="en-US" sz="7200"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028700" y="2794982"/>
            <a:ext cx="16230600" cy="6324600"/>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0" name="TextBox 10"/>
          <p:cNvSpPr txBox="1"/>
          <p:nvPr/>
        </p:nvSpPr>
        <p:spPr>
          <a:xfrm>
            <a:off x="5219700" y="1371022"/>
            <a:ext cx="7848600" cy="859210"/>
          </a:xfrm>
          <a:prstGeom prst="rect">
            <a:avLst/>
          </a:prstGeom>
        </p:spPr>
        <p:txBody>
          <a:bodyPr wrap="square" lIns="0" tIns="0" rIns="0" bIns="0" rtlCol="0" anchor="t">
            <a:spAutoFit/>
          </a:bodyPr>
          <a:lstStyle/>
          <a:p>
            <a:pPr algn="ctr">
              <a:lnSpc>
                <a:spcPts val="6720"/>
              </a:lnSpc>
            </a:pPr>
            <a:r>
              <a:rPr lang="vi-VN" sz="6400" b="1" dirty="0" smtClean="0">
                <a:solidFill>
                  <a:srgbClr val="FFFFFF"/>
                </a:solidFill>
              </a:rPr>
              <a:t>NỘI DUNG BÀI HỌC</a:t>
            </a:r>
            <a:endParaRPr lang="en-US" sz="6400" b="1" dirty="0">
              <a:solidFill>
                <a:srgbClr val="FFFFFF"/>
              </a:solidFill>
            </a:endParaRPr>
          </a:p>
        </p:txBody>
      </p:sp>
      <p:pic>
        <p:nvPicPr>
          <p:cNvPr id="12" name="Picture 12"/>
          <p:cNvPicPr>
            <a:picLocks noChangeAspect="1"/>
          </p:cNvPicPr>
          <p:nvPr/>
        </p:nvPicPr>
        <p:blipFill>
          <a:blip r:embed="rId2"/>
          <a:srcRect/>
          <a:stretch>
            <a:fillRect/>
          </a:stretch>
        </p:blipFill>
        <p:spPr>
          <a:xfrm>
            <a:off x="-171791" y="5842982"/>
            <a:ext cx="3249688" cy="4444018"/>
          </a:xfrm>
          <a:prstGeom prst="rect">
            <a:avLst/>
          </a:prstGeom>
        </p:spPr>
      </p:pic>
      <p:grpSp>
        <p:nvGrpSpPr>
          <p:cNvPr id="13" name="Group 13"/>
          <p:cNvGrpSpPr/>
          <p:nvPr/>
        </p:nvGrpSpPr>
        <p:grpSpPr>
          <a:xfrm>
            <a:off x="16669821" y="1028700"/>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15" name="TextBox 14"/>
          <p:cNvSpPr txBox="1"/>
          <p:nvPr/>
        </p:nvSpPr>
        <p:spPr>
          <a:xfrm>
            <a:off x="2400300" y="3314251"/>
            <a:ext cx="13487400" cy="5286062"/>
          </a:xfrm>
          <a:prstGeom prst="rect">
            <a:avLst/>
          </a:prstGeom>
          <a:noFill/>
        </p:spPr>
        <p:txBody>
          <a:bodyPr wrap="square" rtlCol="0">
            <a:spAutoFit/>
          </a:bodyPr>
          <a:lstStyle/>
          <a:p>
            <a:pPr marL="400050" indent="-400050" algn="just">
              <a:lnSpc>
                <a:spcPct val="150000"/>
              </a:lnSpc>
              <a:buAutoNum type="romanUcPeriod"/>
            </a:pPr>
            <a:r>
              <a:rPr lang="vi-VN" sz="4500" b="1" dirty="0" smtClean="0"/>
              <a:t>ĐỀ BÀI NGHỊ LUẬN VỀ TÁC PHẨM TRUYỆN (HOẶC ĐOẠN TRÍCH)</a:t>
            </a:r>
          </a:p>
          <a:p>
            <a:pPr marL="400050" indent="-400050" algn="just">
              <a:lnSpc>
                <a:spcPct val="150000"/>
              </a:lnSpc>
              <a:buAutoNum type="romanUcPeriod"/>
            </a:pPr>
            <a:r>
              <a:rPr lang="vi-VN" sz="4500" b="1" dirty="0" smtClean="0"/>
              <a:t>CÁCH LÀM BÀI NGHỊ LUẬN VỀ TÁC PHẨM TRUYỆN (HOẶC ĐOẠN TRÍCH)</a:t>
            </a:r>
          </a:p>
          <a:p>
            <a:pPr marL="400050" indent="-400050" algn="just">
              <a:lnSpc>
                <a:spcPct val="150000"/>
              </a:lnSpc>
              <a:buAutoNum type="romanUcPeriod"/>
            </a:pPr>
            <a:r>
              <a:rPr lang="vi-VN" sz="4500" b="1" dirty="0" smtClean="0"/>
              <a:t>LUYỆN TẬP</a:t>
            </a:r>
            <a:endParaRPr lang="en-US" sz="4500" b="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6752138" y="5868243"/>
            <a:ext cx="4797549" cy="3778070"/>
          </a:xfrm>
          <a:prstGeom prst="rect">
            <a:avLst/>
          </a:prstGeom>
        </p:spPr>
      </p:pic>
      <p:pic>
        <p:nvPicPr>
          <p:cNvPr id="4" name="Picture 4"/>
          <p:cNvPicPr>
            <a:picLocks noChangeAspect="1"/>
          </p:cNvPicPr>
          <p:nvPr/>
        </p:nvPicPr>
        <p:blipFill>
          <a:blip r:embed="rId3"/>
          <a:srcRect/>
          <a:stretch>
            <a:fillRect/>
          </a:stretch>
        </p:blipFill>
        <p:spPr>
          <a:xfrm>
            <a:off x="11679459" y="7398863"/>
            <a:ext cx="2047989" cy="2247450"/>
          </a:xfrm>
          <a:prstGeom prst="rect">
            <a:avLst/>
          </a:prstGeom>
        </p:spPr>
      </p:pic>
      <p:sp>
        <p:nvSpPr>
          <p:cNvPr id="6" name="TextBox 6"/>
          <p:cNvSpPr txBox="1"/>
          <p:nvPr/>
        </p:nvSpPr>
        <p:spPr>
          <a:xfrm>
            <a:off x="1154364" y="2306606"/>
            <a:ext cx="15993095" cy="3145028"/>
          </a:xfrm>
          <a:prstGeom prst="rect">
            <a:avLst/>
          </a:prstGeom>
        </p:spPr>
        <p:txBody>
          <a:bodyPr wrap="square" lIns="0" tIns="0" rIns="0" bIns="0" rtlCol="0" anchor="t">
            <a:spAutoFit/>
          </a:bodyPr>
          <a:lstStyle/>
          <a:p>
            <a:pPr algn="ctr">
              <a:lnSpc>
                <a:spcPct val="150000"/>
              </a:lnSpc>
            </a:pPr>
            <a:r>
              <a:rPr lang="vi-VN" sz="7200" b="1" dirty="0" smtClean="0">
                <a:solidFill>
                  <a:srgbClr val="241452"/>
                </a:solidFill>
              </a:rPr>
              <a:t>I. ĐỀ BÀI NGHỊ LUẬN VỀ TÁC PHẨM TRUYỆN (HOẶC ĐOẠN TRÍCH)</a:t>
            </a:r>
            <a:endParaRPr lang="en-US" sz="7200" b="1" dirty="0">
              <a:solidFill>
                <a:srgbClr val="241452"/>
              </a:solidFill>
            </a:endParaRPr>
          </a:p>
        </p:txBody>
      </p:sp>
      <p:pic>
        <p:nvPicPr>
          <p:cNvPr id="8" name="Picture 8"/>
          <p:cNvPicPr>
            <a:picLocks noChangeAspect="1"/>
          </p:cNvPicPr>
          <p:nvPr/>
        </p:nvPicPr>
        <p:blipFill>
          <a:blip r:embed="rId4"/>
          <a:srcRect/>
          <a:stretch>
            <a:fillRect/>
          </a:stretch>
        </p:blipFill>
        <p:spPr>
          <a:xfrm>
            <a:off x="2635019" y="8593452"/>
            <a:ext cx="2969111" cy="2709314"/>
          </a:xfrm>
          <a:prstGeom prst="rect">
            <a:avLst/>
          </a:prstGeom>
        </p:spPr>
      </p:pic>
      <p:pic>
        <p:nvPicPr>
          <p:cNvPr id="9" name="Picture 9"/>
          <p:cNvPicPr>
            <a:picLocks noChangeAspect="1"/>
          </p:cNvPicPr>
          <p:nvPr/>
        </p:nvPicPr>
        <p:blipFill>
          <a:blip r:embed="rId5"/>
          <a:srcRect/>
          <a:stretch>
            <a:fillRect/>
          </a:stretch>
        </p:blipFill>
        <p:spPr>
          <a:xfrm>
            <a:off x="912301" y="-531848"/>
            <a:ext cx="2747262" cy="2578992"/>
          </a:xfrm>
          <a:prstGeom prst="rect">
            <a:avLst/>
          </a:prstGeom>
        </p:spPr>
      </p:pic>
      <p:pic>
        <p:nvPicPr>
          <p:cNvPr id="10" name="Picture 10"/>
          <p:cNvPicPr>
            <a:picLocks noChangeAspect="1"/>
          </p:cNvPicPr>
          <p:nvPr/>
        </p:nvPicPr>
        <p:blipFill>
          <a:blip r:embed="rId6"/>
          <a:srcRect/>
          <a:stretch>
            <a:fillRect/>
          </a:stretch>
        </p:blipFill>
        <p:spPr>
          <a:xfrm>
            <a:off x="16383000" y="4540386"/>
            <a:ext cx="3046961" cy="2113829"/>
          </a:xfrm>
          <a:prstGeom prst="rect">
            <a:avLst/>
          </a:prstGeom>
        </p:spPr>
      </p:pic>
      <p:pic>
        <p:nvPicPr>
          <p:cNvPr id="11" name="Picture 11"/>
          <p:cNvPicPr>
            <a:picLocks noChangeAspect="1"/>
          </p:cNvPicPr>
          <p:nvPr/>
        </p:nvPicPr>
        <p:blipFill>
          <a:blip r:embed="rId7"/>
          <a:srcRect/>
          <a:stretch>
            <a:fillRect/>
          </a:stretch>
        </p:blipFill>
        <p:spPr>
          <a:xfrm>
            <a:off x="5155917" y="6915230"/>
            <a:ext cx="1459625" cy="2806970"/>
          </a:xfrm>
          <a:prstGeom prst="rect">
            <a:avLst/>
          </a:prstGeom>
        </p:spPr>
      </p:pic>
      <p:grpSp>
        <p:nvGrpSpPr>
          <p:cNvPr id="12" name="Group 12"/>
          <p:cNvGrpSpPr/>
          <p:nvPr/>
        </p:nvGrpSpPr>
        <p:grpSpPr>
          <a:xfrm>
            <a:off x="16834947" y="1007291"/>
            <a:ext cx="424353" cy="410148"/>
            <a:chOff x="0" y="0"/>
            <a:chExt cx="565804" cy="546864"/>
          </a:xfrm>
        </p:grpSpPr>
        <p:sp>
          <p:nvSpPr>
            <p:cNvPr id="13" name="AutoShape 13"/>
            <p:cNvSpPr/>
            <p:nvPr/>
          </p:nvSpPr>
          <p:spPr>
            <a:xfrm>
              <a:off x="0" y="0"/>
              <a:ext cx="565804" cy="0"/>
            </a:xfrm>
            <a:prstGeom prst="line">
              <a:avLst/>
            </a:prstGeom>
            <a:ln w="63500" cap="rnd">
              <a:solidFill>
                <a:srgbClr val="241452"/>
              </a:solidFill>
              <a:prstDash val="solid"/>
              <a:headEnd type="none" w="sm" len="sm"/>
              <a:tailEnd type="none" w="sm" len="sm"/>
            </a:ln>
          </p:spPr>
        </p:sp>
        <p:sp>
          <p:nvSpPr>
            <p:cNvPr id="14" name="AutoShape 1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5" name="AutoShape 15"/>
            <p:cNvSpPr/>
            <p:nvPr/>
          </p:nvSpPr>
          <p:spPr>
            <a:xfrm>
              <a:off x="0" y="484975"/>
              <a:ext cx="565804" cy="0"/>
            </a:xfrm>
            <a:prstGeom prst="line">
              <a:avLst/>
            </a:prstGeom>
            <a:ln w="63500" cap="rnd">
              <a:solidFill>
                <a:srgbClr val="241452"/>
              </a:solidFill>
              <a:prstDash val="solid"/>
              <a:headEnd type="none" w="sm" len="sm"/>
              <a:tailEnd type="none" w="sm" len="sm"/>
            </a:ln>
          </p:spPr>
        </p:sp>
      </p:grpSp>
      <p:grpSp>
        <p:nvGrpSpPr>
          <p:cNvPr id="16" name="Group 16"/>
          <p:cNvGrpSpPr/>
          <p:nvPr/>
        </p:nvGrpSpPr>
        <p:grpSpPr>
          <a:xfrm>
            <a:off x="16752384" y="9063226"/>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13" name="Group 13"/>
          <p:cNvGrpSpPr/>
          <p:nvPr/>
        </p:nvGrpSpPr>
        <p:grpSpPr>
          <a:xfrm>
            <a:off x="990600" y="647700"/>
            <a:ext cx="16306800" cy="8915399"/>
            <a:chOff x="0" y="0"/>
            <a:chExt cx="7285367" cy="3513201"/>
          </a:xfrm>
        </p:grpSpPr>
        <p:grpSp>
          <p:nvGrpSpPr>
            <p:cNvPr id="14" name="Group 14"/>
            <p:cNvGrpSpPr/>
            <p:nvPr/>
          </p:nvGrpSpPr>
          <p:grpSpPr>
            <a:xfrm>
              <a:off x="0" y="0"/>
              <a:ext cx="7285367" cy="3513201"/>
              <a:chOff x="0" y="0"/>
              <a:chExt cx="2982741" cy="1438359"/>
            </a:xfrm>
          </p:grpSpPr>
          <p:sp>
            <p:nvSpPr>
              <p:cNvPr id="15" name="Freeform 15"/>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16" name="TextBox 16"/>
            <p:cNvSpPr txBox="1"/>
            <p:nvPr/>
          </p:nvSpPr>
          <p:spPr>
            <a:xfrm>
              <a:off x="340438" y="180164"/>
              <a:ext cx="6230010" cy="328094"/>
            </a:xfrm>
            <a:prstGeom prst="rect">
              <a:avLst/>
            </a:prstGeom>
          </p:spPr>
          <p:txBody>
            <a:bodyPr wrap="square" lIns="0" tIns="0" rIns="0" bIns="0" rtlCol="0" anchor="t">
              <a:spAutoFit/>
            </a:bodyPr>
            <a:lstStyle/>
            <a:p>
              <a:pPr algn="just">
                <a:lnSpc>
                  <a:spcPct val="125000"/>
                </a:lnSpc>
              </a:pPr>
              <a:r>
                <a:rPr lang="en-US" sz="4800" b="1" dirty="0" smtClean="0">
                  <a:solidFill>
                    <a:srgbClr val="FF0000"/>
                  </a:solidFill>
                  <a:latin typeface="Arial" panose="020B0604020202020204" pitchFamily="34" charset="0"/>
                  <a:cs typeface="Arial" panose="020B0604020202020204" pitchFamily="34" charset="0"/>
                </a:rPr>
                <a:t>Đọc các </a:t>
              </a:r>
              <a:r>
                <a:rPr lang="en-US" sz="4800" b="1" dirty="0" err="1" smtClean="0">
                  <a:solidFill>
                    <a:srgbClr val="FF0000"/>
                  </a:solidFill>
                  <a:latin typeface="Arial" panose="020B0604020202020204" pitchFamily="34" charset="0"/>
                  <a:cs typeface="Arial" panose="020B0604020202020204" pitchFamily="34" charset="0"/>
                </a:rPr>
                <a:t>đề</a:t>
              </a:r>
              <a:r>
                <a:rPr lang="en-US" sz="4800" b="1" dirty="0" smtClean="0">
                  <a:solidFill>
                    <a:srgbClr val="FF0000"/>
                  </a:solidFill>
                  <a:latin typeface="Arial" panose="020B0604020202020204" pitchFamily="34" charset="0"/>
                  <a:cs typeface="Arial" panose="020B0604020202020204" pitchFamily="34" charset="0"/>
                </a:rPr>
                <a:t> bài </a:t>
              </a:r>
              <a:r>
                <a:rPr lang="en-US" sz="4800" b="1" dirty="0" err="1" smtClean="0">
                  <a:solidFill>
                    <a:srgbClr val="FF0000"/>
                  </a:solidFill>
                  <a:latin typeface="Arial" panose="020B0604020202020204" pitchFamily="34" charset="0"/>
                  <a:cs typeface="Arial" panose="020B0604020202020204" pitchFamily="34" charset="0"/>
                </a:rPr>
                <a:t>sau</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và</a:t>
              </a:r>
              <a:r>
                <a:rPr lang="en-US" sz="4800" b="1" dirty="0" smtClean="0">
                  <a:solidFill>
                    <a:srgbClr val="FF0000"/>
                  </a:solidFill>
                  <a:latin typeface="Arial" panose="020B0604020202020204" pitchFamily="34" charset="0"/>
                  <a:cs typeface="Arial" panose="020B0604020202020204" pitchFamily="34" charset="0"/>
                </a:rPr>
                <a:t> trả </a:t>
              </a:r>
              <a:r>
                <a:rPr lang="en-US" sz="4800" b="1" dirty="0" err="1" smtClean="0">
                  <a:solidFill>
                    <a:srgbClr val="FF0000"/>
                  </a:solidFill>
                  <a:latin typeface="Arial" panose="020B0604020202020204" pitchFamily="34" charset="0"/>
                  <a:cs typeface="Arial" panose="020B0604020202020204" pitchFamily="34" charset="0"/>
                </a:rPr>
                <a:t>lời</a:t>
              </a:r>
              <a:r>
                <a:rPr lang="en-US" sz="4800" b="1" dirty="0" smtClean="0">
                  <a:solidFill>
                    <a:srgbClr val="FF0000"/>
                  </a:solidFill>
                  <a:latin typeface="Arial" panose="020B0604020202020204" pitchFamily="34" charset="0"/>
                  <a:cs typeface="Arial" panose="020B0604020202020204" pitchFamily="34" charset="0"/>
                </a:rPr>
                <a:t> câu hỏi:</a:t>
              </a:r>
              <a:endParaRPr lang="en-US" sz="4800" b="1" dirty="0">
                <a:solidFill>
                  <a:srgbClr val="FF0000"/>
                </a:solidFill>
                <a:latin typeface="Arial" panose="020B0604020202020204" pitchFamily="34" charset="0"/>
                <a:cs typeface="Arial" panose="020B0604020202020204" pitchFamily="34" charset="0"/>
              </a:endParaRPr>
            </a:p>
          </p:txBody>
        </p:sp>
      </p:grpSp>
      <p:grpSp>
        <p:nvGrpSpPr>
          <p:cNvPr id="22" name="Group 2"/>
          <p:cNvGrpSpPr/>
          <p:nvPr/>
        </p:nvGrpSpPr>
        <p:grpSpPr>
          <a:xfrm>
            <a:off x="16154400" y="1326438"/>
            <a:ext cx="424353" cy="410148"/>
            <a:chOff x="0" y="0"/>
            <a:chExt cx="565804" cy="546864"/>
          </a:xfrm>
        </p:grpSpPr>
        <p:sp>
          <p:nvSpPr>
            <p:cNvPr id="23" name="AutoShape 3"/>
            <p:cNvSpPr/>
            <p:nvPr/>
          </p:nvSpPr>
          <p:spPr>
            <a:xfrm>
              <a:off x="0" y="0"/>
              <a:ext cx="565804" cy="0"/>
            </a:xfrm>
            <a:prstGeom prst="line">
              <a:avLst/>
            </a:prstGeom>
            <a:ln w="63500" cap="rnd">
              <a:solidFill>
                <a:srgbClr val="241452"/>
              </a:solidFill>
              <a:prstDash val="solid"/>
              <a:headEnd type="none" w="sm" len="sm"/>
              <a:tailEnd type="none" w="sm" len="sm"/>
            </a:ln>
          </p:spPr>
        </p:sp>
        <p:sp>
          <p:nvSpPr>
            <p:cNvPr id="24" name="AutoShape 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25" name="AutoShape 5"/>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6" name="TextBox 25"/>
          <p:cNvSpPr txBox="1"/>
          <p:nvPr/>
        </p:nvSpPr>
        <p:spPr>
          <a:xfrm>
            <a:off x="1290924" y="2146666"/>
            <a:ext cx="16001999" cy="6232475"/>
          </a:xfrm>
          <a:prstGeom prst="rect">
            <a:avLst/>
          </a:prstGeom>
          <a:noFill/>
        </p:spPr>
        <p:txBody>
          <a:bodyPr wrap="square" rtlCol="0">
            <a:spAutoFit/>
          </a:bodyPr>
          <a:lstStyle/>
          <a:p>
            <a:pPr>
              <a:lnSpc>
                <a:spcPct val="150000"/>
              </a:lnSpc>
            </a:pPr>
            <a:r>
              <a:rPr lang="en-US" sz="3800" b="1" i="1" dirty="0" err="1" smtClean="0">
                <a:latin typeface="Arial" panose="020B0604020202020204" pitchFamily="34" charset="0"/>
                <a:cs typeface="Arial" panose="020B0604020202020204" pitchFamily="34" charset="0"/>
              </a:rPr>
              <a:t>Đề</a:t>
            </a:r>
            <a:r>
              <a:rPr lang="en-US" sz="3800" b="1" i="1" dirty="0" smtClean="0">
                <a:latin typeface="Arial" panose="020B0604020202020204" pitchFamily="34" charset="0"/>
                <a:cs typeface="Arial" panose="020B0604020202020204" pitchFamily="34" charset="0"/>
              </a:rPr>
              <a:t> 1:  </a:t>
            </a:r>
            <a:r>
              <a:rPr lang="en-US" sz="3800" dirty="0" err="1" smtClean="0">
                <a:latin typeface="Arial" panose="020B0604020202020204" pitchFamily="34" charset="0"/>
                <a:cs typeface="Arial" panose="020B0604020202020204" pitchFamily="34" charset="0"/>
              </a:rPr>
              <a:t>Suy</a:t>
            </a:r>
            <a:r>
              <a:rPr lang="en-US" sz="3800" dirty="0" smtClean="0">
                <a:latin typeface="Arial" panose="020B0604020202020204" pitchFamily="34" charset="0"/>
                <a:cs typeface="Arial" panose="020B0604020202020204" pitchFamily="34" charset="0"/>
              </a:rPr>
              <a:t> nghĩ về </a:t>
            </a:r>
            <a:r>
              <a:rPr lang="en-US" sz="3800" dirty="0" err="1" smtClean="0">
                <a:latin typeface="Arial" panose="020B0604020202020204" pitchFamily="34" charset="0"/>
                <a:cs typeface="Arial" panose="020B0604020202020204" pitchFamily="34" charset="0"/>
              </a:rPr>
              <a:t>thân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phận</a:t>
            </a:r>
            <a:r>
              <a:rPr lang="en-US" sz="3800" dirty="0" smtClean="0">
                <a:latin typeface="Arial" panose="020B0604020202020204" pitchFamily="34" charset="0"/>
                <a:cs typeface="Arial" panose="020B0604020202020204" pitchFamily="34" charset="0"/>
              </a:rPr>
              <a:t> người </a:t>
            </a:r>
            <a:r>
              <a:rPr lang="en-US" sz="3800" dirty="0" err="1" smtClean="0">
                <a:latin typeface="Arial" panose="020B0604020202020204" pitchFamily="34" charset="0"/>
                <a:cs typeface="Arial" panose="020B0604020202020204" pitchFamily="34" charset="0"/>
              </a:rPr>
              <a:t>phụ</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nữ</a:t>
            </a:r>
            <a:r>
              <a:rPr lang="en-US" sz="3800" dirty="0" smtClean="0">
                <a:latin typeface="Arial" panose="020B0604020202020204" pitchFamily="34" charset="0"/>
                <a:cs typeface="Arial" panose="020B0604020202020204" pitchFamily="34" charset="0"/>
              </a:rPr>
              <a:t> trong </a:t>
            </a:r>
            <a:r>
              <a:rPr lang="en-US" sz="3800" dirty="0" err="1" smtClean="0">
                <a:latin typeface="Arial" panose="020B0604020202020204" pitchFamily="34" charset="0"/>
                <a:cs typeface="Arial" panose="020B0604020202020204" pitchFamily="34" charset="0"/>
              </a:rPr>
              <a:t>xã</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hội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cũ</a:t>
            </a:r>
            <a:r>
              <a:rPr lang="en-US" sz="3800" dirty="0" smtClean="0">
                <a:latin typeface="Arial" panose="020B0604020202020204" pitchFamily="34" charset="0"/>
                <a:cs typeface="Arial" panose="020B0604020202020204" pitchFamily="34" charset="0"/>
              </a:rPr>
              <a:t> qua </a:t>
            </a:r>
            <a:r>
              <a:rPr lang="en-US" sz="3800" dirty="0" err="1" smtClean="0">
                <a:latin typeface="Arial" panose="020B0604020202020204" pitchFamily="34" charset="0"/>
                <a:cs typeface="Arial" panose="020B0604020202020204" pitchFamily="34" charset="0"/>
              </a:rPr>
              <a:t>nh</a:t>
            </a:r>
            <a:r>
              <a:rPr lang="vi-VN" sz="3800" dirty="0" smtClean="0">
                <a:latin typeface="Arial" panose="020B0604020202020204" pitchFamily="34" charset="0"/>
                <a:cs typeface="Arial" panose="020B0604020202020204" pitchFamily="34" charset="0"/>
              </a:rPr>
              <a:t>â</a:t>
            </a:r>
            <a:r>
              <a:rPr lang="en-US" sz="3800" dirty="0" smtClean="0">
                <a:latin typeface="Arial" panose="020B0604020202020204" pitchFamily="34" charset="0"/>
                <a:cs typeface="Arial" panose="020B0604020202020204" pitchFamily="34" charset="0"/>
              </a:rPr>
              <a:t>n </a:t>
            </a:r>
            <a:r>
              <a:rPr lang="en-US" sz="3800" dirty="0" err="1" smtClean="0">
                <a:latin typeface="Arial" panose="020B0604020202020204" pitchFamily="34" charset="0"/>
                <a:cs typeface="Arial" panose="020B0604020202020204" pitchFamily="34" charset="0"/>
              </a:rPr>
              <a:t>vật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Vũ</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Nươn</a:t>
            </a:r>
            <a:r>
              <a:rPr lang="vi-VN" sz="3800" dirty="0" smtClean="0">
                <a:latin typeface="Arial" panose="020B0604020202020204" pitchFamily="34" charset="0"/>
                <a:cs typeface="Arial" panose="020B0604020202020204" pitchFamily="34" charset="0"/>
              </a:rPr>
              <a:t>g ở Chuyện người con gái Nam Xương của Nguyễn Dữ.</a:t>
            </a:r>
          </a:p>
          <a:p>
            <a:pPr>
              <a:lnSpc>
                <a:spcPct val="150000"/>
              </a:lnSpc>
            </a:pPr>
            <a:r>
              <a:rPr lang="vi-VN" sz="3800" b="1" i="1" dirty="0" smtClean="0">
                <a:latin typeface="Arial" panose="020B0604020202020204" pitchFamily="34" charset="0"/>
                <a:cs typeface="Arial" panose="020B0604020202020204" pitchFamily="34" charset="0"/>
              </a:rPr>
              <a:t>Đề 2: </a:t>
            </a:r>
            <a:r>
              <a:rPr lang="vi-VN" sz="3800" dirty="0" smtClean="0">
                <a:latin typeface="Arial" panose="020B0604020202020204" pitchFamily="34" charset="0"/>
                <a:cs typeface="Arial" panose="020B0604020202020204" pitchFamily="34" charset="0"/>
              </a:rPr>
              <a:t>Phân tích diễn biến cốt truyện trong truyện ngắn Làng của Kim Lân.</a:t>
            </a:r>
          </a:p>
          <a:p>
            <a:pPr>
              <a:lnSpc>
                <a:spcPct val="150000"/>
              </a:lnSpc>
            </a:pPr>
            <a:r>
              <a:rPr lang="vi-VN" sz="3800" b="1" i="1" dirty="0" smtClean="0">
                <a:latin typeface="Arial" panose="020B0604020202020204" pitchFamily="34" charset="0"/>
                <a:cs typeface="Arial" panose="020B0604020202020204" pitchFamily="34" charset="0"/>
              </a:rPr>
              <a:t>Đề 3: </a:t>
            </a:r>
            <a:r>
              <a:rPr lang="vi-VN" sz="3800" dirty="0" smtClean="0">
                <a:latin typeface="Arial" panose="020B0604020202020204" pitchFamily="34" charset="0"/>
                <a:cs typeface="Arial" panose="020B0604020202020204" pitchFamily="34" charset="0"/>
              </a:rPr>
              <a:t>Suy nghĩ về thân phận Thúy Kiều trong đoạn trích Mã Giám Sinh mua Kiều của Nguyễn Du.</a:t>
            </a:r>
          </a:p>
          <a:p>
            <a:pPr>
              <a:lnSpc>
                <a:spcPct val="150000"/>
              </a:lnSpc>
            </a:pPr>
            <a:r>
              <a:rPr lang="vi-VN" sz="3800" b="1" i="1" dirty="0" smtClean="0">
                <a:latin typeface="Arial" panose="020B0604020202020204" pitchFamily="34" charset="0"/>
                <a:cs typeface="Arial" panose="020B0604020202020204" pitchFamily="34" charset="0"/>
              </a:rPr>
              <a:t>Đề 4: </a:t>
            </a:r>
            <a:r>
              <a:rPr lang="vi-VN" sz="3800" dirty="0" smtClean="0">
                <a:latin typeface="Arial" panose="020B0604020202020204" pitchFamily="34" charset="0"/>
                <a:cs typeface="Arial" panose="020B0604020202020204" pitchFamily="34" charset="0"/>
              </a:rPr>
              <a:t>Suy nghĩ về đời sống tình cảm gia đình trong chiến tranh qua truyện ngắn Chiếc lược ngà của Nguyễn Quang Sáng.</a:t>
            </a:r>
            <a:endParaRPr lang="en-US" sz="3800" dirty="0">
              <a:latin typeface="Arial" panose="020B0604020202020204" pitchFamily="34" charset="0"/>
              <a:cs typeface="Arial" panose="020B0604020202020204" pitchFamily="34" charset="0"/>
            </a:endParaRPr>
          </a:p>
        </p:txBody>
      </p:sp>
      <p:pic>
        <p:nvPicPr>
          <p:cNvPr id="27" name="Picture 18"/>
          <p:cNvPicPr>
            <a:picLocks noChangeAspect="1"/>
          </p:cNvPicPr>
          <p:nvPr/>
        </p:nvPicPr>
        <p:blipFill>
          <a:blip r:embed="rId2"/>
          <a:srcRect/>
          <a:stretch>
            <a:fillRect/>
          </a:stretch>
        </p:blipFill>
        <p:spPr>
          <a:xfrm>
            <a:off x="15240000" y="7000958"/>
            <a:ext cx="3030071" cy="3227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13" name="Group 13"/>
          <p:cNvGrpSpPr/>
          <p:nvPr/>
        </p:nvGrpSpPr>
        <p:grpSpPr>
          <a:xfrm>
            <a:off x="990600" y="647700"/>
            <a:ext cx="16306800" cy="8915399"/>
            <a:chOff x="0" y="0"/>
            <a:chExt cx="7285367" cy="3513201"/>
          </a:xfrm>
        </p:grpSpPr>
        <p:grpSp>
          <p:nvGrpSpPr>
            <p:cNvPr id="14" name="Group 14"/>
            <p:cNvGrpSpPr/>
            <p:nvPr/>
          </p:nvGrpSpPr>
          <p:grpSpPr>
            <a:xfrm>
              <a:off x="0" y="0"/>
              <a:ext cx="7285367" cy="3513201"/>
              <a:chOff x="0" y="0"/>
              <a:chExt cx="2982741" cy="1438359"/>
            </a:xfrm>
          </p:grpSpPr>
          <p:sp>
            <p:nvSpPr>
              <p:cNvPr id="15" name="Freeform 15"/>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16" name="TextBox 16"/>
            <p:cNvSpPr txBox="1"/>
            <p:nvPr/>
          </p:nvSpPr>
          <p:spPr>
            <a:xfrm>
              <a:off x="340438" y="180164"/>
              <a:ext cx="6230010" cy="328094"/>
            </a:xfrm>
            <a:prstGeom prst="rect">
              <a:avLst/>
            </a:prstGeom>
          </p:spPr>
          <p:txBody>
            <a:bodyPr wrap="square" lIns="0" tIns="0" rIns="0" bIns="0" rtlCol="0" anchor="t">
              <a:spAutoFit/>
            </a:bodyPr>
            <a:lstStyle/>
            <a:p>
              <a:pPr algn="just">
                <a:lnSpc>
                  <a:spcPct val="125000"/>
                </a:lnSpc>
              </a:pPr>
              <a:r>
                <a:rPr lang="en-US" sz="4800" b="1" dirty="0" smtClean="0">
                  <a:solidFill>
                    <a:srgbClr val="FF0000"/>
                  </a:solidFill>
                  <a:latin typeface="Arial" panose="020B0604020202020204" pitchFamily="34" charset="0"/>
                  <a:cs typeface="Arial" panose="020B0604020202020204" pitchFamily="34" charset="0"/>
                </a:rPr>
                <a:t>Đọc các </a:t>
              </a:r>
              <a:r>
                <a:rPr lang="en-US" sz="4800" b="1" dirty="0" err="1" smtClean="0">
                  <a:solidFill>
                    <a:srgbClr val="FF0000"/>
                  </a:solidFill>
                  <a:latin typeface="Arial" panose="020B0604020202020204" pitchFamily="34" charset="0"/>
                  <a:cs typeface="Arial" panose="020B0604020202020204" pitchFamily="34" charset="0"/>
                </a:rPr>
                <a:t>đề</a:t>
              </a:r>
              <a:r>
                <a:rPr lang="en-US" sz="4800" b="1" dirty="0" smtClean="0">
                  <a:solidFill>
                    <a:srgbClr val="FF0000"/>
                  </a:solidFill>
                  <a:latin typeface="Arial" panose="020B0604020202020204" pitchFamily="34" charset="0"/>
                  <a:cs typeface="Arial" panose="020B0604020202020204" pitchFamily="34" charset="0"/>
                </a:rPr>
                <a:t> bài </a:t>
              </a:r>
              <a:r>
                <a:rPr lang="en-US" sz="4800" b="1" dirty="0" err="1" smtClean="0">
                  <a:solidFill>
                    <a:srgbClr val="FF0000"/>
                  </a:solidFill>
                  <a:latin typeface="Arial" panose="020B0604020202020204" pitchFamily="34" charset="0"/>
                  <a:cs typeface="Arial" panose="020B0604020202020204" pitchFamily="34" charset="0"/>
                </a:rPr>
                <a:t>sau</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và</a:t>
              </a:r>
              <a:r>
                <a:rPr lang="en-US" sz="4800" b="1" dirty="0" smtClean="0">
                  <a:solidFill>
                    <a:srgbClr val="FF0000"/>
                  </a:solidFill>
                  <a:latin typeface="Arial" panose="020B0604020202020204" pitchFamily="34" charset="0"/>
                  <a:cs typeface="Arial" panose="020B0604020202020204" pitchFamily="34" charset="0"/>
                </a:rPr>
                <a:t> trả </a:t>
              </a:r>
              <a:r>
                <a:rPr lang="en-US" sz="4800" b="1" dirty="0" err="1" smtClean="0">
                  <a:solidFill>
                    <a:srgbClr val="FF0000"/>
                  </a:solidFill>
                  <a:latin typeface="Arial" panose="020B0604020202020204" pitchFamily="34" charset="0"/>
                  <a:cs typeface="Arial" panose="020B0604020202020204" pitchFamily="34" charset="0"/>
                </a:rPr>
                <a:t>lời</a:t>
              </a:r>
              <a:r>
                <a:rPr lang="en-US" sz="4800" b="1" dirty="0" smtClean="0">
                  <a:solidFill>
                    <a:srgbClr val="FF0000"/>
                  </a:solidFill>
                  <a:latin typeface="Arial" panose="020B0604020202020204" pitchFamily="34" charset="0"/>
                  <a:cs typeface="Arial" panose="020B0604020202020204" pitchFamily="34" charset="0"/>
                </a:rPr>
                <a:t> câu hỏi:</a:t>
              </a:r>
              <a:endParaRPr lang="en-US" sz="4800" b="1" dirty="0">
                <a:solidFill>
                  <a:srgbClr val="FF0000"/>
                </a:solidFill>
                <a:latin typeface="Arial" panose="020B0604020202020204" pitchFamily="34" charset="0"/>
                <a:cs typeface="Arial" panose="020B0604020202020204" pitchFamily="34" charset="0"/>
              </a:endParaRPr>
            </a:p>
          </p:txBody>
        </p:sp>
      </p:grpSp>
      <p:grpSp>
        <p:nvGrpSpPr>
          <p:cNvPr id="22" name="Group 2"/>
          <p:cNvGrpSpPr/>
          <p:nvPr/>
        </p:nvGrpSpPr>
        <p:grpSpPr>
          <a:xfrm>
            <a:off x="16154400" y="1326438"/>
            <a:ext cx="424353" cy="410148"/>
            <a:chOff x="0" y="0"/>
            <a:chExt cx="565804" cy="546864"/>
          </a:xfrm>
        </p:grpSpPr>
        <p:sp>
          <p:nvSpPr>
            <p:cNvPr id="23" name="AutoShape 3"/>
            <p:cNvSpPr/>
            <p:nvPr/>
          </p:nvSpPr>
          <p:spPr>
            <a:xfrm>
              <a:off x="0" y="0"/>
              <a:ext cx="565804" cy="0"/>
            </a:xfrm>
            <a:prstGeom prst="line">
              <a:avLst/>
            </a:prstGeom>
            <a:ln w="63500" cap="rnd">
              <a:solidFill>
                <a:srgbClr val="241452"/>
              </a:solidFill>
              <a:prstDash val="solid"/>
              <a:headEnd type="none" w="sm" len="sm"/>
              <a:tailEnd type="none" w="sm" len="sm"/>
            </a:ln>
          </p:spPr>
        </p:sp>
        <p:sp>
          <p:nvSpPr>
            <p:cNvPr id="24" name="AutoShape 4"/>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25" name="AutoShape 5"/>
            <p:cNvSpPr/>
            <p:nvPr/>
          </p:nvSpPr>
          <p:spPr>
            <a:xfrm>
              <a:off x="0" y="484975"/>
              <a:ext cx="565804" cy="0"/>
            </a:xfrm>
            <a:prstGeom prst="line">
              <a:avLst/>
            </a:prstGeom>
            <a:ln w="63500" cap="rnd">
              <a:solidFill>
                <a:srgbClr val="241452"/>
              </a:solidFill>
              <a:prstDash val="solid"/>
              <a:headEnd type="none" w="sm" len="sm"/>
              <a:tailEnd type="none" w="sm" len="sm"/>
            </a:ln>
          </p:spPr>
        </p:sp>
      </p:grpSp>
      <p:sp>
        <p:nvSpPr>
          <p:cNvPr id="2" name="TextBox 1"/>
          <p:cNvSpPr txBox="1"/>
          <p:nvPr/>
        </p:nvSpPr>
        <p:spPr>
          <a:xfrm>
            <a:off x="1887073" y="2394699"/>
            <a:ext cx="13841504" cy="3970318"/>
          </a:xfrm>
          <a:prstGeom prst="rect">
            <a:avLst/>
          </a:prstGeom>
          <a:noFill/>
        </p:spPr>
        <p:txBody>
          <a:bodyPr wrap="square" rtlCol="0">
            <a:spAutoFit/>
          </a:bodyPr>
          <a:lstStyle/>
          <a:p>
            <a:pPr marL="742950" indent="-742950">
              <a:lnSpc>
                <a:spcPct val="150000"/>
              </a:lnSpc>
              <a:buAutoNum type="alphaLcPeriod"/>
            </a:pPr>
            <a:r>
              <a:rPr lang="vi-VN" sz="4200" b="1" i="1" dirty="0" smtClean="0"/>
              <a:t>Các đề bài trên đã nêu ra những vấn đề nghị luận nào về tác phẩm truyện?</a:t>
            </a:r>
          </a:p>
          <a:p>
            <a:pPr marL="742950" indent="-742950">
              <a:lnSpc>
                <a:spcPct val="150000"/>
              </a:lnSpc>
              <a:buAutoNum type="alphaLcPeriod"/>
            </a:pPr>
            <a:r>
              <a:rPr lang="vi-VN" sz="4200" b="1" i="1" dirty="0" smtClean="0"/>
              <a:t>Các từ suy nghĩ, phân tích trong đề bài đòi hỏi bài làm phải khác nhau như thế nào?</a:t>
            </a:r>
            <a:endParaRPr lang="en-US" sz="4200" b="1" i="1" dirty="0"/>
          </a:p>
        </p:txBody>
      </p:sp>
      <p:pic>
        <p:nvPicPr>
          <p:cNvPr id="12" name="Picture 18"/>
          <p:cNvPicPr>
            <a:picLocks noChangeAspect="1"/>
          </p:cNvPicPr>
          <p:nvPr/>
        </p:nvPicPr>
        <p:blipFill>
          <a:blip r:embed="rId2"/>
          <a:srcRect/>
          <a:stretch>
            <a:fillRect/>
          </a:stretch>
        </p:blipFill>
        <p:spPr>
          <a:xfrm>
            <a:off x="15240000" y="7000958"/>
            <a:ext cx="3030071" cy="3227772"/>
          </a:xfrm>
          <a:prstGeom prst="rect">
            <a:avLst/>
          </a:prstGeom>
        </p:spPr>
      </p:pic>
      <p:pic>
        <p:nvPicPr>
          <p:cNvPr id="17" name="Picture 6"/>
          <p:cNvPicPr>
            <a:picLocks noChangeAspect="1"/>
          </p:cNvPicPr>
          <p:nvPr/>
        </p:nvPicPr>
        <p:blipFill>
          <a:blip r:embed="rId3"/>
          <a:srcRect/>
          <a:stretch>
            <a:fillRect/>
          </a:stretch>
        </p:blipFill>
        <p:spPr>
          <a:xfrm>
            <a:off x="15175029" y="6844197"/>
            <a:ext cx="3256346" cy="3166796"/>
          </a:xfrm>
          <a:prstGeom prst="rect">
            <a:avLst/>
          </a:prstGeom>
        </p:spPr>
      </p:pic>
    </p:spTree>
    <p:extLst>
      <p:ext uri="{BB962C8B-B14F-4D97-AF65-F5344CB8AC3E}">
        <p14:creationId xmlns:p14="http://schemas.microsoft.com/office/powerpoint/2010/main" val="24234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14" name="Group 14"/>
          <p:cNvGrpSpPr/>
          <p:nvPr/>
        </p:nvGrpSpPr>
        <p:grpSpPr>
          <a:xfrm>
            <a:off x="990600" y="647700"/>
            <a:ext cx="16306800" cy="8915399"/>
            <a:chOff x="0" y="0"/>
            <a:chExt cx="2982741" cy="1438359"/>
          </a:xfrm>
        </p:grpSpPr>
        <p:sp>
          <p:nvSpPr>
            <p:cNvPr id="15" name="Freeform 15"/>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pic>
        <p:nvPicPr>
          <p:cNvPr id="27" name="Picture 18"/>
          <p:cNvPicPr>
            <a:picLocks noChangeAspect="1"/>
          </p:cNvPicPr>
          <p:nvPr/>
        </p:nvPicPr>
        <p:blipFill>
          <a:blip r:embed="rId2"/>
          <a:srcRect/>
          <a:stretch>
            <a:fillRect/>
          </a:stretch>
        </p:blipFill>
        <p:spPr>
          <a:xfrm>
            <a:off x="15240000" y="7000958"/>
            <a:ext cx="3030071" cy="3227772"/>
          </a:xfrm>
          <a:prstGeom prst="rect">
            <a:avLst/>
          </a:prstGeom>
        </p:spPr>
      </p:pic>
      <p:sp>
        <p:nvSpPr>
          <p:cNvPr id="2" name="Rectangle 1"/>
          <p:cNvSpPr/>
          <p:nvPr/>
        </p:nvSpPr>
        <p:spPr>
          <a:xfrm>
            <a:off x="1943102" y="973498"/>
            <a:ext cx="14401800" cy="8263801"/>
          </a:xfrm>
          <a:prstGeom prst="rect">
            <a:avLst/>
          </a:prstGeom>
        </p:spPr>
        <p:txBody>
          <a:bodyPr wrap="square">
            <a:spAutoFit/>
          </a:bodyPr>
          <a:lstStyle/>
          <a:p>
            <a:pPr algn="just">
              <a:lnSpc>
                <a:spcPct val="150000"/>
              </a:lnSpc>
            </a:pPr>
            <a:r>
              <a:rPr lang="vi-VN" sz="4200" b="1" dirty="0">
                <a:solidFill>
                  <a:srgbClr val="000000"/>
                </a:solidFill>
              </a:rPr>
              <a:t>a. Các đề bài bài trên đã nêu ra những vấn đề nghị luận về tác phẩm truyện :</a:t>
            </a:r>
          </a:p>
          <a:p>
            <a:pPr marL="571500" indent="-571500" algn="just">
              <a:lnSpc>
                <a:spcPct val="150000"/>
              </a:lnSpc>
              <a:buFont typeface="Arial" panose="020B0604020202020204" pitchFamily="34" charset="0"/>
              <a:buChar char="•"/>
            </a:pPr>
            <a:r>
              <a:rPr lang="vi-VN" sz="3800" dirty="0" smtClean="0">
                <a:solidFill>
                  <a:srgbClr val="000000"/>
                </a:solidFill>
              </a:rPr>
              <a:t>Thân </a:t>
            </a:r>
            <a:r>
              <a:rPr lang="vi-VN" sz="3800" dirty="0">
                <a:solidFill>
                  <a:srgbClr val="000000"/>
                </a:solidFill>
              </a:rPr>
              <a:t>phận người phụ nữ trong xã hội cũ qua nhân vật Vũ Nương ở </a:t>
            </a:r>
            <a:r>
              <a:rPr lang="vi-VN" sz="3800" i="1" dirty="0">
                <a:solidFill>
                  <a:srgbClr val="000000"/>
                </a:solidFill>
              </a:rPr>
              <a:t>Chuyện người con gái Nam Xương</a:t>
            </a:r>
            <a:r>
              <a:rPr lang="vi-VN" sz="3800" dirty="0">
                <a:solidFill>
                  <a:srgbClr val="000000"/>
                </a:solidFill>
              </a:rPr>
              <a:t> của Nguyễn Dữ</a:t>
            </a:r>
            <a:r>
              <a:rPr lang="vi-VN" sz="3800" dirty="0" smtClean="0">
                <a:solidFill>
                  <a:srgbClr val="000000"/>
                </a:solidFill>
              </a:rPr>
              <a:t>.</a:t>
            </a:r>
          </a:p>
          <a:p>
            <a:pPr marL="571500" indent="-571500" algn="just">
              <a:lnSpc>
                <a:spcPct val="150000"/>
              </a:lnSpc>
              <a:buFont typeface="Arial" panose="020B0604020202020204" pitchFamily="34" charset="0"/>
              <a:buChar char="•"/>
            </a:pPr>
            <a:r>
              <a:rPr lang="vi-VN" sz="3800" dirty="0" smtClean="0">
                <a:solidFill>
                  <a:srgbClr val="000000"/>
                </a:solidFill>
              </a:rPr>
              <a:t>Diễn </a:t>
            </a:r>
            <a:r>
              <a:rPr lang="vi-VN" sz="3800" dirty="0">
                <a:solidFill>
                  <a:srgbClr val="000000"/>
                </a:solidFill>
              </a:rPr>
              <a:t>biến cốt truyện trong truyện ngắn Làng của Kim Lân</a:t>
            </a:r>
            <a:r>
              <a:rPr lang="vi-VN" sz="3800" dirty="0" smtClean="0">
                <a:solidFill>
                  <a:srgbClr val="000000"/>
                </a:solidFill>
              </a:rPr>
              <a:t>.</a:t>
            </a:r>
            <a:endParaRPr lang="vi-VN" sz="3800" dirty="0">
              <a:solidFill>
                <a:srgbClr val="000000"/>
              </a:solidFill>
            </a:endParaRPr>
          </a:p>
          <a:p>
            <a:pPr marL="571500" indent="-571500" algn="just">
              <a:lnSpc>
                <a:spcPct val="150000"/>
              </a:lnSpc>
              <a:buFont typeface="Arial" panose="020B0604020202020204" pitchFamily="34" charset="0"/>
              <a:buChar char="•"/>
            </a:pPr>
            <a:r>
              <a:rPr lang="vi-VN" sz="3800" dirty="0" smtClean="0">
                <a:solidFill>
                  <a:srgbClr val="000000"/>
                </a:solidFill>
              </a:rPr>
              <a:t>Thân </a:t>
            </a:r>
            <a:r>
              <a:rPr lang="vi-VN" sz="3800" dirty="0">
                <a:solidFill>
                  <a:srgbClr val="000000"/>
                </a:solidFill>
              </a:rPr>
              <a:t>phận Thuý Kiều trong đoạn trích Mã Giám Sinh mua Kiều của Nguyễn Du</a:t>
            </a:r>
            <a:r>
              <a:rPr lang="vi-VN" sz="3800" dirty="0" smtClean="0">
                <a:solidFill>
                  <a:srgbClr val="000000"/>
                </a:solidFill>
              </a:rPr>
              <a:t>.</a:t>
            </a:r>
            <a:endParaRPr lang="vi-VN" sz="3800" dirty="0">
              <a:solidFill>
                <a:srgbClr val="000000"/>
              </a:solidFill>
            </a:endParaRPr>
          </a:p>
          <a:p>
            <a:pPr marL="571500" indent="-571500" algn="just">
              <a:lnSpc>
                <a:spcPct val="150000"/>
              </a:lnSpc>
              <a:buFont typeface="Arial" panose="020B0604020202020204" pitchFamily="34" charset="0"/>
              <a:buChar char="•"/>
            </a:pPr>
            <a:r>
              <a:rPr lang="vi-VN" sz="3800" dirty="0" smtClean="0">
                <a:solidFill>
                  <a:srgbClr val="000000"/>
                </a:solidFill>
              </a:rPr>
              <a:t>Đời </a:t>
            </a:r>
            <a:r>
              <a:rPr lang="vi-VN" sz="3800" dirty="0">
                <a:solidFill>
                  <a:srgbClr val="000000"/>
                </a:solidFill>
              </a:rPr>
              <a:t>sống tình cảm gia đình trong chiến tranh qua truyện ngắn Chiếc lược ngà của Nguyễn Quang Sáng.</a:t>
            </a:r>
            <a:endParaRPr lang="vi-VN" sz="3800" b="0" i="0" dirty="0">
              <a:solidFill>
                <a:srgbClr val="000000"/>
              </a:solidFill>
              <a:effectLst/>
            </a:endParaRPr>
          </a:p>
        </p:txBody>
      </p:sp>
    </p:spTree>
    <p:extLst>
      <p:ext uri="{BB962C8B-B14F-4D97-AF65-F5344CB8AC3E}">
        <p14:creationId xmlns:p14="http://schemas.microsoft.com/office/powerpoint/2010/main" val="37012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14" name="Group 14"/>
          <p:cNvGrpSpPr/>
          <p:nvPr/>
        </p:nvGrpSpPr>
        <p:grpSpPr>
          <a:xfrm>
            <a:off x="990600" y="647700"/>
            <a:ext cx="16306800" cy="8915399"/>
            <a:chOff x="0" y="0"/>
            <a:chExt cx="2982741" cy="1438359"/>
          </a:xfrm>
        </p:grpSpPr>
        <p:sp>
          <p:nvSpPr>
            <p:cNvPr id="15" name="Freeform 15"/>
            <p:cNvSpPr/>
            <p:nvPr/>
          </p:nvSpPr>
          <p:spPr>
            <a:xfrm>
              <a:off x="0" y="0"/>
              <a:ext cx="2982742" cy="1438359"/>
            </a:xfrm>
            <a:custGeom>
              <a:avLst/>
              <a:gdLst/>
              <a:ahLst/>
              <a:cxnLst/>
              <a:rect l="l" t="t" r="r" b="b"/>
              <a:pathLst>
                <a:path w="2982742" h="1438359">
                  <a:moveTo>
                    <a:pt x="2858281" y="1438359"/>
                  </a:moveTo>
                  <a:lnTo>
                    <a:pt x="124460" y="1438359"/>
                  </a:lnTo>
                  <a:cubicBezTo>
                    <a:pt x="55880" y="1438359"/>
                    <a:pt x="0" y="1382479"/>
                    <a:pt x="0" y="1313899"/>
                  </a:cubicBezTo>
                  <a:lnTo>
                    <a:pt x="0" y="124460"/>
                  </a:lnTo>
                  <a:cubicBezTo>
                    <a:pt x="0" y="55880"/>
                    <a:pt x="55880" y="0"/>
                    <a:pt x="124460" y="0"/>
                  </a:cubicBezTo>
                  <a:lnTo>
                    <a:pt x="2858282" y="0"/>
                  </a:lnTo>
                  <a:cubicBezTo>
                    <a:pt x="2926862" y="0"/>
                    <a:pt x="2982742" y="55880"/>
                    <a:pt x="2982742" y="124460"/>
                  </a:cubicBezTo>
                  <a:lnTo>
                    <a:pt x="2982742" y="1313899"/>
                  </a:lnTo>
                  <a:cubicBezTo>
                    <a:pt x="2982742" y="1382479"/>
                    <a:pt x="2926862" y="1438359"/>
                    <a:pt x="2858282" y="1438359"/>
                  </a:cubicBezTo>
                  <a:close/>
                </a:path>
              </a:pathLst>
            </a:custGeom>
            <a:solidFill>
              <a:srgbClr val="FFFFFF"/>
            </a:solidFill>
          </p:spPr>
        </p:sp>
      </p:grpSp>
      <p:sp>
        <p:nvSpPr>
          <p:cNvPr id="2" name="Rectangle 1"/>
          <p:cNvSpPr/>
          <p:nvPr/>
        </p:nvSpPr>
        <p:spPr>
          <a:xfrm>
            <a:off x="1943102" y="973498"/>
            <a:ext cx="876298" cy="1061829"/>
          </a:xfrm>
          <a:prstGeom prst="rect">
            <a:avLst/>
          </a:prstGeom>
        </p:spPr>
        <p:txBody>
          <a:bodyPr wrap="square">
            <a:spAutoFit/>
          </a:bodyPr>
          <a:lstStyle/>
          <a:p>
            <a:pPr algn="just">
              <a:lnSpc>
                <a:spcPct val="150000"/>
              </a:lnSpc>
            </a:pPr>
            <a:r>
              <a:rPr lang="vi-VN" sz="4200" b="1" dirty="0" smtClean="0">
                <a:solidFill>
                  <a:srgbClr val="000000"/>
                </a:solidFill>
              </a:rPr>
              <a:t>b. </a:t>
            </a:r>
            <a:endParaRPr lang="vi-VN" sz="4200" b="1" dirty="0">
              <a:solidFill>
                <a:srgbClr val="000000"/>
              </a:solidFill>
            </a:endParaRPr>
          </a:p>
        </p:txBody>
      </p:sp>
      <p:sp>
        <p:nvSpPr>
          <p:cNvPr id="6" name="Rectangle 3">
            <a:extLst>
              <a:ext uri="{FF2B5EF4-FFF2-40B4-BE49-F238E27FC236}">
                <a16:creationId xmlns:a16="http://schemas.microsoft.com/office/drawing/2014/main" id="{3D0257D8-D7CD-4DEE-AB4A-F691A0D75942}"/>
              </a:ext>
            </a:extLst>
          </p:cNvPr>
          <p:cNvSpPr>
            <a:spLocks noChangeArrowheads="1"/>
          </p:cNvSpPr>
          <p:nvPr/>
        </p:nvSpPr>
        <p:spPr bwMode="auto">
          <a:xfrm>
            <a:off x="9753600" y="892867"/>
            <a:ext cx="6934200" cy="842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50000"/>
              </a:spcBef>
              <a:buFontTx/>
              <a:buNone/>
            </a:pPr>
            <a:r>
              <a:rPr lang="vi-VN" altLang="en-US" sz="2800" b="1" dirty="0">
                <a:latin typeface="+mn-lt"/>
                <a:cs typeface="Times New Roman" panose="02020603050405020304" pitchFamily="18" charset="0"/>
              </a:rPr>
              <a:t>Đề </a:t>
            </a:r>
            <a:r>
              <a:rPr lang="vi-VN" altLang="en-US" sz="2800" b="1" dirty="0" smtClean="0">
                <a:latin typeface="+mn-lt"/>
                <a:cs typeface="Times New Roman" panose="02020603050405020304" pitchFamily="18" charset="0"/>
              </a:rPr>
              <a:t>1: </a:t>
            </a:r>
            <a:r>
              <a:rPr lang="vi-VN" altLang="en-US" sz="2800" b="1" i="1" dirty="0">
                <a:latin typeface="+mn-lt"/>
                <a:cs typeface="Times New Roman" panose="02020603050405020304" pitchFamily="18" charset="0"/>
              </a:rPr>
              <a:t>Suy nghĩ </a:t>
            </a:r>
            <a:r>
              <a:rPr lang="vi-VN" altLang="en-US" sz="2800" dirty="0">
                <a:latin typeface="+mn-lt"/>
                <a:cs typeface="Times New Roman" panose="02020603050405020304" pitchFamily="18" charset="0"/>
              </a:rPr>
              <a:t>về thân phận người phụ nữ trong xã hội cũ qua nhân vật Vũ Nương ở </a:t>
            </a:r>
            <a:r>
              <a:rPr lang="vi-VN" altLang="en-US" sz="2800" i="1" dirty="0">
                <a:latin typeface="+mn-lt"/>
                <a:cs typeface="Times New Roman" panose="02020603050405020304" pitchFamily="18" charset="0"/>
              </a:rPr>
              <a:t>Chuyện người con gái Nam Xương</a:t>
            </a:r>
            <a:r>
              <a:rPr lang="vi-VN" altLang="en-US" sz="2800" dirty="0">
                <a:latin typeface="+mn-lt"/>
                <a:cs typeface="Times New Roman" panose="02020603050405020304" pitchFamily="18" charset="0"/>
              </a:rPr>
              <a:t> của Nguyễn Dữ.</a:t>
            </a:r>
          </a:p>
          <a:p>
            <a:pPr algn="just">
              <a:lnSpc>
                <a:spcPct val="150000"/>
              </a:lnSpc>
              <a:spcBef>
                <a:spcPct val="50000"/>
              </a:spcBef>
              <a:buFontTx/>
              <a:buNone/>
            </a:pPr>
            <a:r>
              <a:rPr lang="vi-VN" altLang="en-US" sz="2800" b="1" dirty="0">
                <a:latin typeface="+mn-lt"/>
                <a:cs typeface="Times New Roman" panose="02020603050405020304" pitchFamily="18" charset="0"/>
              </a:rPr>
              <a:t>Đề </a:t>
            </a:r>
            <a:r>
              <a:rPr lang="vi-VN" altLang="en-US" sz="2800" b="1" dirty="0" smtClean="0">
                <a:latin typeface="+mn-lt"/>
                <a:cs typeface="Times New Roman" panose="02020603050405020304" pitchFamily="18" charset="0"/>
              </a:rPr>
              <a:t>2: </a:t>
            </a:r>
            <a:r>
              <a:rPr lang="vi-VN" altLang="en-US" sz="2800" b="1" i="1" dirty="0">
                <a:latin typeface="+mn-lt"/>
                <a:cs typeface="Times New Roman" panose="02020603050405020304" pitchFamily="18" charset="0"/>
              </a:rPr>
              <a:t>Phân tích </a:t>
            </a:r>
            <a:r>
              <a:rPr lang="vi-VN" altLang="en-US" sz="2800" dirty="0">
                <a:latin typeface="+mn-lt"/>
                <a:cs typeface="Times New Roman" panose="02020603050405020304" pitchFamily="18" charset="0"/>
              </a:rPr>
              <a:t>diễn biến cốt truyện trong truyện ngắn </a:t>
            </a:r>
            <a:r>
              <a:rPr lang="vi-VN" altLang="en-US" sz="2800" i="1" dirty="0">
                <a:latin typeface="+mn-lt"/>
                <a:cs typeface="Times New Roman" panose="02020603050405020304" pitchFamily="18" charset="0"/>
              </a:rPr>
              <a:t>Làng</a:t>
            </a:r>
            <a:r>
              <a:rPr lang="vi-VN" altLang="en-US" sz="2800" dirty="0">
                <a:latin typeface="+mn-lt"/>
                <a:cs typeface="Times New Roman" panose="02020603050405020304" pitchFamily="18" charset="0"/>
              </a:rPr>
              <a:t> của Kim Lân.</a:t>
            </a:r>
          </a:p>
          <a:p>
            <a:pPr algn="just">
              <a:lnSpc>
                <a:spcPct val="150000"/>
              </a:lnSpc>
              <a:spcBef>
                <a:spcPct val="50000"/>
              </a:spcBef>
              <a:buFontTx/>
              <a:buNone/>
            </a:pPr>
            <a:r>
              <a:rPr lang="vi-VN" altLang="en-US" sz="2800" b="1" dirty="0">
                <a:latin typeface="+mn-lt"/>
                <a:cs typeface="Times New Roman" panose="02020603050405020304" pitchFamily="18" charset="0"/>
              </a:rPr>
              <a:t>Đề </a:t>
            </a:r>
            <a:r>
              <a:rPr lang="vi-VN" altLang="en-US" sz="2800" b="1" dirty="0" smtClean="0">
                <a:latin typeface="+mn-lt"/>
                <a:cs typeface="Times New Roman" panose="02020603050405020304" pitchFamily="18" charset="0"/>
              </a:rPr>
              <a:t>3: </a:t>
            </a:r>
            <a:r>
              <a:rPr lang="vi-VN" altLang="en-US" sz="2800" b="1" i="1" dirty="0">
                <a:latin typeface="+mn-lt"/>
                <a:cs typeface="Times New Roman" panose="02020603050405020304" pitchFamily="18" charset="0"/>
              </a:rPr>
              <a:t>Suy nghĩ </a:t>
            </a:r>
            <a:r>
              <a:rPr lang="vi-VN" altLang="en-US" sz="2800" dirty="0">
                <a:latin typeface="+mn-lt"/>
                <a:cs typeface="Times New Roman" panose="02020603050405020304" pitchFamily="18" charset="0"/>
              </a:rPr>
              <a:t>về thân phận Thúy Kiều trong đoạn trích </a:t>
            </a:r>
            <a:r>
              <a:rPr lang="vi-VN" altLang="en-US" sz="2800" i="1" dirty="0">
                <a:latin typeface="+mn-lt"/>
                <a:cs typeface="Times New Roman" panose="02020603050405020304" pitchFamily="18" charset="0"/>
              </a:rPr>
              <a:t>Mã Giám Sinh mua Kiều </a:t>
            </a:r>
            <a:r>
              <a:rPr lang="vi-VN" altLang="en-US" sz="2800" dirty="0">
                <a:latin typeface="+mn-lt"/>
                <a:cs typeface="Times New Roman" panose="02020603050405020304" pitchFamily="18" charset="0"/>
              </a:rPr>
              <a:t>của Nguyễn Du.</a:t>
            </a:r>
          </a:p>
          <a:p>
            <a:pPr algn="just">
              <a:lnSpc>
                <a:spcPct val="150000"/>
              </a:lnSpc>
              <a:spcBef>
                <a:spcPct val="50000"/>
              </a:spcBef>
              <a:buFontTx/>
              <a:buNone/>
            </a:pPr>
            <a:r>
              <a:rPr lang="vi-VN" altLang="en-US" sz="2800" b="1" dirty="0">
                <a:latin typeface="+mn-lt"/>
                <a:cs typeface="Times New Roman" panose="02020603050405020304" pitchFamily="18" charset="0"/>
              </a:rPr>
              <a:t>Đề </a:t>
            </a:r>
            <a:r>
              <a:rPr lang="vi-VN" altLang="en-US" sz="2800" b="1" dirty="0" smtClean="0">
                <a:latin typeface="+mn-lt"/>
                <a:cs typeface="Times New Roman" panose="02020603050405020304" pitchFamily="18" charset="0"/>
              </a:rPr>
              <a:t>4: </a:t>
            </a:r>
            <a:r>
              <a:rPr lang="vi-VN" altLang="en-US" sz="2800" b="1" i="1" dirty="0">
                <a:latin typeface="+mn-lt"/>
                <a:cs typeface="Times New Roman" panose="02020603050405020304" pitchFamily="18" charset="0"/>
              </a:rPr>
              <a:t>Suy nghĩ</a:t>
            </a:r>
            <a:r>
              <a:rPr lang="vi-VN" altLang="en-US" sz="2800" dirty="0">
                <a:latin typeface="+mn-lt"/>
                <a:cs typeface="Times New Roman" panose="02020603050405020304" pitchFamily="18" charset="0"/>
              </a:rPr>
              <a:t> về đời sống tình cảm gia đình trong chiến tranh qua truyện ngắn </a:t>
            </a:r>
            <a:r>
              <a:rPr lang="vi-VN" altLang="en-US" sz="2800" i="1" dirty="0">
                <a:latin typeface="+mn-lt"/>
                <a:cs typeface="Times New Roman" panose="02020603050405020304" pitchFamily="18" charset="0"/>
              </a:rPr>
              <a:t>Chiếc lược ngà </a:t>
            </a:r>
            <a:r>
              <a:rPr lang="vi-VN" altLang="en-US" sz="2800" dirty="0">
                <a:latin typeface="+mn-lt"/>
                <a:cs typeface="Times New Roman" panose="02020603050405020304" pitchFamily="18" charset="0"/>
              </a:rPr>
              <a:t>của Nguyễn Quang Sáng.</a:t>
            </a:r>
            <a:endParaRPr lang="en-US" altLang="en-US" sz="2800" dirty="0">
              <a:latin typeface="+mn-lt"/>
            </a:endParaRPr>
          </a:p>
        </p:txBody>
      </p:sp>
      <p:cxnSp>
        <p:nvCxnSpPr>
          <p:cNvPr id="4" name="Straight Connector 3"/>
          <p:cNvCxnSpPr/>
          <p:nvPr/>
        </p:nvCxnSpPr>
        <p:spPr>
          <a:xfrm>
            <a:off x="9448800" y="1256428"/>
            <a:ext cx="0" cy="7925672"/>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4143980484"/>
              </p:ext>
            </p:extLst>
          </p:nvPr>
        </p:nvGraphicFramePr>
        <p:xfrm>
          <a:off x="2019309" y="2361125"/>
          <a:ext cx="7200891" cy="6637365"/>
        </p:xfrm>
        <a:graphic>
          <a:graphicData uri="http://schemas.openxmlformats.org/drawingml/2006/table">
            <a:tbl>
              <a:tblPr firstRow="1" bandRow="1">
                <a:tableStyleId>{5940675A-B579-460E-94D1-54222C63F5DA}</a:tableStyleId>
              </a:tblPr>
              <a:tblGrid>
                <a:gridCol w="1409698">
                  <a:extLst>
                    <a:ext uri="{9D8B030D-6E8A-4147-A177-3AD203B41FA5}">
                      <a16:colId xmlns:a16="http://schemas.microsoft.com/office/drawing/2014/main" val="599633995"/>
                    </a:ext>
                  </a:extLst>
                </a:gridCol>
                <a:gridCol w="2895600">
                  <a:extLst>
                    <a:ext uri="{9D8B030D-6E8A-4147-A177-3AD203B41FA5}">
                      <a16:colId xmlns:a16="http://schemas.microsoft.com/office/drawing/2014/main" val="1742545091"/>
                    </a:ext>
                  </a:extLst>
                </a:gridCol>
                <a:gridCol w="2895593">
                  <a:extLst>
                    <a:ext uri="{9D8B030D-6E8A-4147-A177-3AD203B41FA5}">
                      <a16:colId xmlns:a16="http://schemas.microsoft.com/office/drawing/2014/main" val="1271884447"/>
                    </a:ext>
                  </a:extLst>
                </a:gridCol>
              </a:tblGrid>
              <a:tr h="1124919">
                <a:tc>
                  <a:txBody>
                    <a:bodyPr/>
                    <a:lstStyle/>
                    <a:p>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vi-VN" sz="3200" b="1" dirty="0" smtClean="0">
                          <a:latin typeface="Arial" panose="020B0604020202020204" pitchFamily="34" charset="0"/>
                          <a:cs typeface="Arial" panose="020B0604020202020204" pitchFamily="34" charset="0"/>
                        </a:rPr>
                        <a:t>SUY</a:t>
                      </a:r>
                      <a:r>
                        <a:rPr lang="vi-VN" sz="3200" b="1" baseline="0" dirty="0" smtClean="0">
                          <a:latin typeface="Arial" panose="020B0604020202020204" pitchFamily="34" charset="0"/>
                          <a:cs typeface="Arial" panose="020B0604020202020204" pitchFamily="34" charset="0"/>
                        </a:rPr>
                        <a:t> NGHĨ</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vi-VN" sz="3200" b="1" dirty="0" smtClean="0">
                          <a:latin typeface="Arial" panose="020B0604020202020204" pitchFamily="34" charset="0"/>
                          <a:cs typeface="Arial" panose="020B0604020202020204" pitchFamily="34" charset="0"/>
                        </a:rPr>
                        <a:t>PHÂN</a:t>
                      </a:r>
                      <a:r>
                        <a:rPr lang="vi-VN" sz="3200" b="1" baseline="0" dirty="0" smtClean="0">
                          <a:latin typeface="Arial" panose="020B0604020202020204" pitchFamily="34" charset="0"/>
                          <a:cs typeface="Arial" panose="020B0604020202020204" pitchFamily="34" charset="0"/>
                        </a:rPr>
                        <a:t> TÍCH</a:t>
                      </a:r>
                      <a:endParaRPr lang="en-US" sz="3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876343009"/>
                  </a:ext>
                </a:extLst>
              </a:tr>
              <a:tr h="3415409">
                <a:tc>
                  <a:txBody>
                    <a:bodyPr/>
                    <a:lstStyle/>
                    <a:p>
                      <a:pPr>
                        <a:lnSpc>
                          <a:spcPct val="150000"/>
                        </a:lnSpc>
                      </a:pPr>
                      <a:r>
                        <a:rPr lang="vi-VN" sz="3200" b="1" dirty="0" smtClean="0">
                          <a:solidFill>
                            <a:srgbClr val="FF0000"/>
                          </a:solidFill>
                        </a:rPr>
                        <a:t>Khác</a:t>
                      </a:r>
                      <a:r>
                        <a:rPr lang="vi-VN" sz="3200" b="1" baseline="0" dirty="0" smtClean="0">
                          <a:solidFill>
                            <a:srgbClr val="FF0000"/>
                          </a:solidFill>
                        </a:rPr>
                        <a:t> nhau</a:t>
                      </a:r>
                      <a:endParaRPr lang="en-US" sz="3200" b="1" dirty="0">
                        <a:solidFill>
                          <a:srgbClr val="FF0000"/>
                        </a:solidFill>
                      </a:endParaRPr>
                    </a:p>
                  </a:txBody>
                  <a:tcPr anchor="ctr">
                    <a:lnT w="12700" cap="flat" cmpd="sng" algn="ctr">
                      <a:solidFill>
                        <a:schemeClr val="tx1"/>
                      </a:solidFill>
                      <a:prstDash val="solid"/>
                      <a:round/>
                      <a:headEnd type="none" w="med" len="med"/>
                      <a:tailEnd type="none" w="med" len="med"/>
                    </a:lnT>
                  </a:tcPr>
                </a:tc>
                <a:tc>
                  <a:txBody>
                    <a:bodyPr/>
                    <a:lstStyle/>
                    <a:p>
                      <a:pPr algn="just">
                        <a:lnSpc>
                          <a:spcPct val="150000"/>
                        </a:lnSpc>
                      </a:pPr>
                      <a:r>
                        <a:rPr lang="vi-VN" sz="2800" dirty="0" smtClean="0"/>
                        <a:t>Yêu cầu đề xuất nhận xét về tác phẩm trên cơ sở một tư tưởng, góc nhìn nào đó.</a:t>
                      </a:r>
                    </a:p>
                    <a:p>
                      <a:pPr>
                        <a:lnSpc>
                          <a:spcPct val="150000"/>
                        </a:lnSpc>
                      </a:pPr>
                      <a:endParaRPr lang="en-US" dirty="0"/>
                    </a:p>
                  </a:txBody>
                  <a:tcPr>
                    <a:lnT w="12700" cap="flat" cmpd="sng" algn="ctr">
                      <a:solidFill>
                        <a:schemeClr val="tx1"/>
                      </a:solidFill>
                      <a:prstDash val="solid"/>
                      <a:round/>
                      <a:headEnd type="none" w="med" len="med"/>
                      <a:tailEnd type="none" w="med" len="med"/>
                    </a:lnT>
                  </a:tcPr>
                </a:tc>
                <a:tc>
                  <a:txBody>
                    <a:bodyPr/>
                    <a:lstStyle/>
                    <a:p>
                      <a:pPr algn="just">
                        <a:lnSpc>
                          <a:spcPct val="150000"/>
                        </a:lnSpc>
                      </a:pPr>
                      <a:r>
                        <a:rPr lang="en-US" sz="2800" dirty="0" err="1" smtClean="0">
                          <a:latin typeface="Arial" panose="020B0604020202020204" pitchFamily="34" charset="0"/>
                          <a:cs typeface="Arial" panose="020B0604020202020204" pitchFamily="34" charset="0"/>
                        </a:rPr>
                        <a:t>Yêu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tích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phẩm</a:t>
                      </a:r>
                      <a:r>
                        <a:rPr lang="en-US" sz="2800" dirty="0" smtClean="0">
                          <a:latin typeface="Arial" panose="020B0604020202020204" pitchFamily="34" charset="0"/>
                          <a:cs typeface="Arial" panose="020B0604020202020204" pitchFamily="34" charset="0"/>
                        </a:rPr>
                        <a:t> để </a:t>
                      </a:r>
                      <a:r>
                        <a:rPr lang="en-US" sz="2800" dirty="0" err="1" smtClean="0">
                          <a:latin typeface="Arial" panose="020B0604020202020204" pitchFamily="34" charset="0"/>
                          <a:cs typeface="Arial" panose="020B0604020202020204" pitchFamily="34" charset="0"/>
                        </a:rPr>
                        <a:t>nêu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xét</a:t>
                      </a:r>
                      <a:endParaRPr lang="en-US" sz="2800" dirty="0" smtClean="0">
                        <a:latin typeface="Arial" panose="020B0604020202020204" pitchFamily="34" charset="0"/>
                        <a:cs typeface="Arial" panose="020B0604020202020204" pitchFamily="34" charset="0"/>
                      </a:endParaRPr>
                    </a:p>
                    <a:p>
                      <a:pPr>
                        <a:lnSpc>
                          <a:spcPct val="150000"/>
                        </a:lnSpc>
                      </a:pP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67335866"/>
                  </a:ext>
                </a:extLst>
              </a:tr>
              <a:tr h="1809126">
                <a:tc>
                  <a:txBody>
                    <a:bodyPr/>
                    <a:lstStyle/>
                    <a:p>
                      <a:pPr>
                        <a:lnSpc>
                          <a:spcPct val="150000"/>
                        </a:lnSpc>
                      </a:pPr>
                      <a:r>
                        <a:rPr lang="vi-VN" sz="3200" b="1" dirty="0" smtClean="0">
                          <a:solidFill>
                            <a:srgbClr val="FF0000"/>
                          </a:solidFill>
                        </a:rPr>
                        <a:t>Giống</a:t>
                      </a:r>
                      <a:r>
                        <a:rPr lang="vi-VN" sz="3200" b="1" baseline="0" dirty="0" smtClean="0">
                          <a:solidFill>
                            <a:srgbClr val="FF0000"/>
                          </a:solidFill>
                        </a:rPr>
                        <a:t> nhau</a:t>
                      </a:r>
                      <a:endParaRPr lang="en-US" sz="3200" b="1" dirty="0">
                        <a:solidFill>
                          <a:srgbClr val="FF0000"/>
                        </a:solidFill>
                      </a:endParaRPr>
                    </a:p>
                  </a:txBody>
                  <a:tcPr anchor="ctr"/>
                </a:tc>
                <a:tc gridSpan="2">
                  <a:txBody>
                    <a:bodyPr/>
                    <a:lstStyle/>
                    <a:p>
                      <a:pPr algn="just">
                        <a:lnSpc>
                          <a:spcPct val="150000"/>
                        </a:lnSpc>
                      </a:pPr>
                      <a:r>
                        <a:rPr lang="en-US" sz="2800" dirty="0" err="1" smtClean="0">
                          <a:latin typeface="Arial" panose="020B0604020202020204" pitchFamily="34" charset="0"/>
                          <a:cs typeface="Arial" panose="020B0604020202020204" pitchFamily="34" charset="0"/>
                        </a:rPr>
                        <a:t>Đều</a:t>
                      </a:r>
                      <a:r>
                        <a:rPr lang="en-US" sz="2800" dirty="0" smtClean="0">
                          <a:latin typeface="Arial" panose="020B0604020202020204" pitchFamily="34" charset="0"/>
                          <a:cs typeface="Arial" panose="020B0604020202020204" pitchFamily="34" charset="0"/>
                        </a:rPr>
                        <a:t> là kiểu bài </a:t>
                      </a:r>
                      <a:r>
                        <a:rPr lang="en-US" sz="2800" dirty="0" err="1" smtClean="0">
                          <a:latin typeface="Arial" panose="020B0604020202020204" pitchFamily="34" charset="0"/>
                          <a:cs typeface="Arial" panose="020B0604020202020204" pitchFamily="34" charset="0"/>
                        </a:rPr>
                        <a:t>nghị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luận</a:t>
                      </a:r>
                      <a:r>
                        <a:rPr lang="en-US" sz="2800" dirty="0" smtClean="0">
                          <a:latin typeface="Arial" panose="020B0604020202020204" pitchFamily="34" charset="0"/>
                          <a:cs typeface="Arial" panose="020B0604020202020204" pitchFamily="34" charset="0"/>
                        </a:rPr>
                        <a:t> về </a:t>
                      </a:r>
                      <a:r>
                        <a:rPr lang="en-US" sz="2800" dirty="0" err="1" smtClean="0">
                          <a:latin typeface="Arial" panose="020B0604020202020204" pitchFamily="34" charset="0"/>
                          <a:cs typeface="Arial" panose="020B0604020202020204" pitchFamily="34" charset="0"/>
                        </a:rPr>
                        <a:t>tác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phẩm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truyện</a:t>
                      </a:r>
                      <a:r>
                        <a:rPr lang="en-US" sz="2800" dirty="0" smtClean="0">
                          <a:latin typeface="Arial" panose="020B0604020202020204" pitchFamily="34" charset="0"/>
                          <a:cs typeface="Arial" panose="020B0604020202020204" pitchFamily="34" charset="0"/>
                        </a:rPr>
                        <a:t> (hoặc </a:t>
                      </a:r>
                      <a:r>
                        <a:rPr lang="en-US" sz="2800" dirty="0" err="1" smtClean="0">
                          <a:latin typeface="Arial" panose="020B0604020202020204" pitchFamily="34" charset="0"/>
                          <a:cs typeface="Arial" panose="020B0604020202020204" pitchFamily="34" charset="0"/>
                        </a:rPr>
                        <a:t>đoạn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trích</a:t>
                      </a:r>
                      <a:r>
                        <a:rPr lang="en-US" sz="2800" dirty="0" smtClean="0">
                          <a:latin typeface="Arial" panose="020B0604020202020204" pitchFamily="34" charset="0"/>
                          <a:cs typeface="Arial" panose="020B0604020202020204" pitchFamily="34" charset="0"/>
                        </a:rPr>
                        <a:t>)</a:t>
                      </a:r>
                    </a:p>
                  </a:txBody>
                  <a:tcPr/>
                </a:tc>
                <a:tc hMerge="1">
                  <a:txBody>
                    <a:bodyPr/>
                    <a:lstStyle/>
                    <a:p>
                      <a:endParaRPr lang="en-US" dirty="0"/>
                    </a:p>
                  </a:txBody>
                  <a:tcPr/>
                </a:tc>
                <a:extLst>
                  <a:ext uri="{0D108BD9-81ED-4DB2-BD59-A6C34878D82A}">
                    <a16:rowId xmlns:a16="http://schemas.microsoft.com/office/drawing/2014/main" val="3363535370"/>
                  </a:ext>
                </a:extLst>
              </a:tr>
            </a:tbl>
          </a:graphicData>
        </a:graphic>
      </p:graphicFrame>
      <p:cxnSp>
        <p:nvCxnSpPr>
          <p:cNvPr id="9" name="Straight Connector 8"/>
          <p:cNvCxnSpPr/>
          <p:nvPr/>
        </p:nvCxnSpPr>
        <p:spPr>
          <a:xfrm>
            <a:off x="10972800" y="1562100"/>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0820400" y="4305300"/>
            <a:ext cx="1600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0896600" y="5829300"/>
            <a:ext cx="1600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0864187" y="7962900"/>
            <a:ext cx="1600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189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1035</Words>
  <PresentationFormat>Custom</PresentationFormat>
  <Paragraphs>111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Wingdings 3</vt:lpstr>
      <vt:lpstr>Arial</vt:lpstr>
      <vt:lpstr>Times New Roman</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2021-12-09T15:28:49Z</dcterms:modified>
  <dc:identifier>DAEtUBLhDZE</dc:identifier>
</cp:coreProperties>
</file>