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2"/>
  </p:notesMasterIdLst>
  <p:sldIdLst>
    <p:sldId id="256" r:id="rId3"/>
    <p:sldId id="304" r:id="rId4"/>
    <p:sldId id="274" r:id="rId5"/>
    <p:sldId id="257" r:id="rId6"/>
    <p:sldId id="321" r:id="rId7"/>
    <p:sldId id="340" r:id="rId8"/>
    <p:sldId id="360" r:id="rId9"/>
    <p:sldId id="308" r:id="rId10"/>
    <p:sldId id="260" r:id="rId11"/>
    <p:sldId id="322" r:id="rId12"/>
    <p:sldId id="303" r:id="rId13"/>
    <p:sldId id="361" r:id="rId14"/>
    <p:sldId id="315" r:id="rId15"/>
    <p:sldId id="341" r:id="rId16"/>
    <p:sldId id="319" r:id="rId17"/>
    <p:sldId id="338" r:id="rId18"/>
    <p:sldId id="363" r:id="rId19"/>
    <p:sldId id="364" r:id="rId20"/>
    <p:sldId id="365" r:id="rId21"/>
    <p:sldId id="342" r:id="rId22"/>
    <p:sldId id="350" r:id="rId23"/>
    <p:sldId id="366" r:id="rId24"/>
    <p:sldId id="345" r:id="rId25"/>
    <p:sldId id="343" r:id="rId26"/>
    <p:sldId id="367" r:id="rId27"/>
    <p:sldId id="312" r:id="rId28"/>
    <p:sldId id="314" r:id="rId29"/>
    <p:sldId id="353" r:id="rId30"/>
    <p:sldId id="355" r:id="rId31"/>
    <p:sldId id="368" r:id="rId32"/>
    <p:sldId id="369" r:id="rId33"/>
    <p:sldId id="370" r:id="rId34"/>
    <p:sldId id="354" r:id="rId35"/>
    <p:sldId id="330" r:id="rId36"/>
    <p:sldId id="359" r:id="rId37"/>
    <p:sldId id="371" r:id="rId38"/>
    <p:sldId id="373" r:id="rId39"/>
    <p:sldId id="374" r:id="rId40"/>
    <p:sldId id="380" r:id="rId41"/>
    <p:sldId id="375" r:id="rId42"/>
    <p:sldId id="376" r:id="rId43"/>
    <p:sldId id="356" r:id="rId44"/>
    <p:sldId id="377" r:id="rId45"/>
    <p:sldId id="357" r:id="rId46"/>
    <p:sldId id="358" r:id="rId47"/>
    <p:sldId id="378" r:id="rId48"/>
    <p:sldId id="379" r:id="rId49"/>
    <p:sldId id="261" r:id="rId50"/>
    <p:sldId id="265" r:id="rId51"/>
  </p:sldIdLst>
  <p:sldSz cx="18288000" cy="10287000"/>
  <p:notesSz cx="6858000" cy="9144000"/>
  <p:embeddedFontLst>
    <p:embeddedFont>
      <p:font typeface="Cambria Math" panose="02040503050406030204" pitchFamily="18" charset="0"/>
      <p:regular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Londrina Solid" panose="020B060402020202020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257"/>
            <p14:sldId id="321"/>
            <p14:sldId id="340"/>
            <p14:sldId id="360"/>
            <p14:sldId id="308"/>
            <p14:sldId id="260"/>
            <p14:sldId id="322"/>
            <p14:sldId id="303"/>
            <p14:sldId id="361"/>
            <p14:sldId id="315"/>
            <p14:sldId id="341"/>
            <p14:sldId id="319"/>
            <p14:sldId id="338"/>
            <p14:sldId id="363"/>
            <p14:sldId id="364"/>
            <p14:sldId id="365"/>
            <p14:sldId id="342"/>
            <p14:sldId id="350"/>
            <p14:sldId id="366"/>
            <p14:sldId id="345"/>
            <p14:sldId id="343"/>
            <p14:sldId id="367"/>
            <p14:sldId id="312"/>
            <p14:sldId id="314"/>
            <p14:sldId id="353"/>
            <p14:sldId id="355"/>
            <p14:sldId id="368"/>
            <p14:sldId id="369"/>
            <p14:sldId id="370"/>
            <p14:sldId id="354"/>
            <p14:sldId id="330"/>
            <p14:sldId id="359"/>
            <p14:sldId id="371"/>
            <p14:sldId id="373"/>
            <p14:sldId id="374"/>
            <p14:sldId id="380"/>
            <p14:sldId id="375"/>
            <p14:sldId id="376"/>
            <p14:sldId id="356"/>
            <p14:sldId id="377"/>
            <p14:sldId id="357"/>
            <p14:sldId id="358"/>
            <p14:sldId id="378"/>
            <p14:sldId id="379"/>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2" d="100"/>
          <a:sy n="42" d="100"/>
        </p:scale>
        <p:origin x="1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18/11/2022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0289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5483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2389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434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27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3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10</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13</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26</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27</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7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174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87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339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8422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472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09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6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59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550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562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438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27" Type="http://schemas.openxmlformats.org/officeDocument/2006/relationships/image" Target="../media/image71.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47" Type="http://schemas.openxmlformats.org/officeDocument/2006/relationships/image" Target="../media/image34.png"/><Relationship Id="rId46"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2.png"/><Relationship Id="rId10" Type="http://schemas.openxmlformats.org/officeDocument/2006/relationships/image" Target="../media/image9.png"/><Relationship Id="rId44" Type="http://schemas.openxmlformats.org/officeDocument/2006/relationships/image" Target="../media/image31.png"/><Relationship Id="rId9" Type="http://schemas.openxmlformats.org/officeDocument/2006/relationships/image" Target="NULL"/><Relationship Id="rId43" Type="http://schemas.openxmlformats.org/officeDocument/2006/relationships/image" Target="NULL"/><Relationship Id="rId48"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6.png"/><Relationship Id="rId10" Type="http://schemas.openxmlformats.org/officeDocument/2006/relationships/image" Target="../media/image9.png"/><Relationship Id="rId44" Type="http://schemas.openxmlformats.org/officeDocument/2006/relationships/image" Target="../media/image31.png"/><Relationship Id="rId9" Type="http://schemas.openxmlformats.org/officeDocument/2006/relationships/image" Target="NULL"/><Relationship Id="rId43"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42.png"/><Relationship Id="rId10" Type="http://schemas.openxmlformats.org/officeDocument/2006/relationships/image" Target="../media/image37.png"/><Relationship Id="rId9" Type="http://schemas.openxmlformats.org/officeDocument/2006/relationships/image" Target="NULL"/><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34" Type="http://schemas.openxmlformats.org/officeDocument/2006/relationships/image" Target="../media/image47.png"/><Relationship Id="rId7" Type="http://schemas.openxmlformats.org/officeDocument/2006/relationships/image" Target="../media/image10.png"/><Relationship Id="rId3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NULL"/><Relationship Id="rId37" Type="http://schemas.openxmlformats.org/officeDocument/2006/relationships/image" Target="../media/image49.png"/><Relationship Id="rId36" Type="http://schemas.openxmlformats.org/officeDocument/2006/relationships/image" Target="../media/image48.png"/><Relationship Id="rId4" Type="http://schemas.microsoft.com/office/2007/relationships/hdphoto" Target="../media/hdphoto4.wdp"/><Relationship Id="rId35" Type="http://schemas.microsoft.com/office/2007/relationships/hdphoto" Target="../media/hdphoto5.wdp"/></Relationships>
</file>

<file path=ppt/slides/_rels/slide1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51.png"/><Relationship Id="rId33" Type="http://schemas.openxmlformats.org/officeDocument/2006/relationships/image" Target="../media/image520.png"/><Relationship Id="rId2" Type="http://schemas.openxmlformats.org/officeDocument/2006/relationships/image" Target="../media/image50.png"/><Relationship Id="rId29" Type="http://schemas.openxmlformats.org/officeDocument/2006/relationships/image" Target="../media/image14.svg"/><Relationship Id="rId1" Type="http://schemas.openxmlformats.org/officeDocument/2006/relationships/slideLayout" Target="../slideLayouts/slideLayout7.xml"/><Relationship Id="rId32" Type="http://schemas.microsoft.com/office/2007/relationships/hdphoto" Target="../media/hdphoto1.wdp"/><Relationship Id="rId31" Type="http://schemas.openxmlformats.org/officeDocument/2006/relationships/image" Target="../media/image6.png"/><Relationship Id="rId30" Type="http://schemas.openxmlformats.org/officeDocument/2006/relationships/image" Target="../media/image52.png"/></Relationships>
</file>

<file path=ppt/slides/_rels/slide16.xml.rels><?xml version="1.0" encoding="UTF-8" standalone="yes"?>
<Relationships xmlns="http://schemas.openxmlformats.org/package/2006/relationships"><Relationship Id="rId46" Type="http://schemas.openxmlformats.org/officeDocument/2006/relationships/image" Target="../media/image10.png"/><Relationship Id="rId33" Type="http://schemas.openxmlformats.org/officeDocument/2006/relationships/image" Target="NULL"/><Relationship Id="rId2" Type="http://schemas.openxmlformats.org/officeDocument/2006/relationships/image" Target="../media/image53.png"/><Relationship Id="rId1" Type="http://schemas.openxmlformats.org/officeDocument/2006/relationships/slideLayout" Target="../slideLayouts/slideLayout7.xml"/><Relationship Id="rId45" Type="http://schemas.openxmlformats.org/officeDocument/2006/relationships/image" Target="../media/image30.png"/><Relationship Id="rId44" Type="http://schemas.openxmlformats.org/officeDocument/2006/relationships/image" Target="../media/image54.png"/><Relationship Id="rId43"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12.png"/><Relationship Id="rId44" Type="http://schemas.openxmlformats.org/officeDocument/2006/relationships/image" Target="../media/image10.png"/><Relationship Id="rId31" Type="http://schemas.openxmlformats.org/officeDocument/2006/relationships/image" Target="../media/image29.svg"/><Relationship Id="rId43" Type="http://schemas.openxmlformats.org/officeDocument/2006/relationships/image" Target="NULL"/></Relationships>
</file>

<file path=ppt/slides/_rels/slide18.xml.rels><?xml version="1.0" encoding="UTF-8" standalone="yes"?>
<Relationships xmlns="http://schemas.openxmlformats.org/package/2006/relationships"><Relationship Id="rId47" Type="http://schemas.microsoft.com/office/2007/relationships/hdphoto" Target="../media/hdphoto2.wdp"/><Relationship Id="rId50" Type="http://schemas.microsoft.com/office/2007/relationships/hdphoto" Target="../media/hdphoto6.wdp"/><Relationship Id="rId46" Type="http://schemas.openxmlformats.org/officeDocument/2006/relationships/image" Target="../media/image14.png"/><Relationship Id="rId7"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55.png"/><Relationship Id="rId48"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9" Type="http://schemas.openxmlformats.org/officeDocument/2006/relationships/image" Target="../media/image132.svg"/><Relationship Id="rId4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3.png"/><Relationship Id="rId41" Type="http://schemas.openxmlformats.org/officeDocument/2006/relationships/image" Target="../media/image5.png"/><Relationship Id="rId1" Type="http://schemas.openxmlformats.org/officeDocument/2006/relationships/slideLayout" Target="../slideLayouts/slideLayout7.xml"/><Relationship Id="rId40" Type="http://schemas.openxmlformats.org/officeDocument/2006/relationships/image" Target="../media/image4.png"/><Relationship Id="rId5" Type="http://schemas.openxmlformats.org/officeDocument/2006/relationships/image" Target="NULL"/><Relationship Id="rId43"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 Id="rId45" Type="http://schemas.microsoft.com/office/2007/relationships/hdphoto" Target="../media/hdphoto7.wdp"/><Relationship Id="rId10" Type="http://schemas.openxmlformats.org/officeDocument/2006/relationships/image" Target="../media/image9.png"/><Relationship Id="rId44" Type="http://schemas.openxmlformats.org/officeDocument/2006/relationships/image" Target="../media/image56.png"/><Relationship Id="rId9" Type="http://schemas.openxmlformats.org/officeDocument/2006/relationships/image" Target="NULL"/><Relationship Id="rId43" Type="http://schemas.openxmlformats.org/officeDocument/2006/relationships/image" Target="NULL"/></Relationships>
</file>

<file path=ppt/slides/_rels/slide21.xml.rels><?xml version="1.0" encoding="UTF-8" standalone="yes"?>
<Relationships xmlns="http://schemas.openxmlformats.org/package/2006/relationships"><Relationship Id="rId47" Type="http://schemas.openxmlformats.org/officeDocument/2006/relationships/image" Target="../media/image60.png"/><Relationship Id="rId46"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7.xml"/><Relationship Id="rId45" Type="http://schemas.openxmlformats.org/officeDocument/2006/relationships/image" Target="../media/image58.png"/><Relationship Id="rId10" Type="http://schemas.openxmlformats.org/officeDocument/2006/relationships/image" Target="../media/image9.png"/><Relationship Id="rId44" Type="http://schemas.openxmlformats.org/officeDocument/2006/relationships/image" Target="../media/image7.png"/><Relationship Id="rId9" Type="http://schemas.openxmlformats.org/officeDocument/2006/relationships/image" Target="NULL"/><Relationship Id="rId43" Type="http://schemas.openxmlformats.org/officeDocument/2006/relationships/image" Target="NULL"/></Relationships>
</file>

<file path=ppt/slides/_rels/slide22.xml.rels><?xml version="1.0" encoding="UTF-8" standalone="yes"?>
<Relationships xmlns="http://schemas.openxmlformats.org/package/2006/relationships"><Relationship Id="rId46"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7.xml"/><Relationship Id="rId45" Type="http://schemas.openxmlformats.org/officeDocument/2006/relationships/image" Target="../media/image60.png"/><Relationship Id="rId10" Type="http://schemas.openxmlformats.org/officeDocument/2006/relationships/image" Target="../media/image9.png"/><Relationship Id="rId44" Type="http://schemas.openxmlformats.org/officeDocument/2006/relationships/image" Target="../media/image7.png"/><Relationship Id="rId9" Type="http://schemas.openxmlformats.org/officeDocument/2006/relationships/image" Target="NULL"/><Relationship Id="rId43" Type="http://schemas.openxmlformats.org/officeDocument/2006/relationships/image" Target="NULL"/></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9.png"/><Relationship Id="rId45" Type="http://schemas.openxmlformats.org/officeDocument/2006/relationships/image" Target="../media/image64.png"/><Relationship Id="rId31" Type="http://schemas.openxmlformats.org/officeDocument/2006/relationships/image" Target="../media/image62.png"/><Relationship Id="rId44" Type="http://schemas.openxmlformats.org/officeDocument/2006/relationships/image" Target="../media/image63.png"/><Relationship Id="rId30" Type="http://schemas.openxmlformats.org/officeDocument/2006/relationships/image" Target="../media/image52.png"/><Relationship Id="rId43" Type="http://schemas.openxmlformats.org/officeDocument/2006/relationships/image" Target="NULL"/></Relationships>
</file>

<file path=ppt/slides/_rels/slide24.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45" Type="http://schemas.openxmlformats.org/officeDocument/2006/relationships/image" Target="../media/image66.png"/><Relationship Id="rId31" Type="http://schemas.openxmlformats.org/officeDocument/2006/relationships/image" Target="../media/image9.png"/><Relationship Id="rId44" Type="http://schemas.openxmlformats.org/officeDocument/2006/relationships/image" Target="../media/image65.png"/><Relationship Id="rId30" Type="http://schemas.openxmlformats.org/officeDocument/2006/relationships/image" Target="../media/image52.png"/><Relationship Id="rId43" Type="http://schemas.openxmlformats.org/officeDocument/2006/relationships/image" Target="NULL"/></Relationships>
</file>

<file path=ppt/slides/_rels/slide25.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9.png"/><Relationship Id="rId44" Type="http://schemas.openxmlformats.org/officeDocument/2006/relationships/image" Target="../media/image65.png"/><Relationship Id="rId30" Type="http://schemas.openxmlformats.org/officeDocument/2006/relationships/image" Target="../media/image52.png"/><Relationship Id="rId43"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20" Type="http://schemas.openxmlformats.org/officeDocument/2006/relationships/image" Target="../media/image69.png"/><Relationship Id="rId1" Type="http://schemas.openxmlformats.org/officeDocument/2006/relationships/slideLayout" Target="../slideLayouts/slideLayout7.xml"/><Relationship Id="rId10" Type="http://schemas.openxmlformats.org/officeDocument/2006/relationships/image" Target="../media/image68.png"/><Relationship Id="rId19" Type="http://schemas.openxmlformats.org/officeDocument/2006/relationships/image" Target="../media/image392.svg"/><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13" Type="http://schemas.openxmlformats.org/officeDocument/2006/relationships/image" Target="../media/image74.png"/><Relationship Id="rId3" Type="http://schemas.openxmlformats.org/officeDocument/2006/relationships/image" Target="../media/image70.png"/><Relationship Id="rId12"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72.png"/><Relationship Id="rId10" Type="http://schemas.openxmlformats.org/officeDocument/2006/relationships/image" Target="../media/image71.png"/><Relationship Id="rId9"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69.png"/><Relationship Id="rId10" Type="http://schemas.openxmlformats.org/officeDocument/2006/relationships/image" Target="../media/image75.png"/><Relationship Id="rId9" Type="http://schemas.openxmlformats.org/officeDocument/2006/relationships/image" Target="../media/image53.svg"/></Relationships>
</file>

<file path=ppt/slides/_rels/slide29.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79.png"/><Relationship Id="rId50" Type="http://schemas.openxmlformats.org/officeDocument/2006/relationships/image" Target="../media/image82.png"/><Relationship Id="rId38" Type="http://schemas.openxmlformats.org/officeDocument/2006/relationships/image" Target="NULL"/><Relationship Id="rId46"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7.xml"/><Relationship Id="rId45" Type="http://schemas.openxmlformats.org/officeDocument/2006/relationships/image" Target="../media/image77.png"/><Relationship Id="rId49" Type="http://schemas.openxmlformats.org/officeDocument/2006/relationships/image" Target="../media/image81.png"/><Relationship Id="rId44" Type="http://schemas.openxmlformats.org/officeDocument/2006/relationships/image" Target="../media/image75.png"/><Relationship Id="rId43" Type="http://schemas.openxmlformats.org/officeDocument/2006/relationships/image" Target="NULL"/><Relationship Id="rId48"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86.png"/><Relationship Id="rId38" Type="http://schemas.openxmlformats.org/officeDocument/2006/relationships/image" Target="NULL"/><Relationship Id="rId46"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7.xml"/><Relationship Id="rId45" Type="http://schemas.openxmlformats.org/officeDocument/2006/relationships/image" Target="../media/image84.png"/><Relationship Id="rId49" Type="http://schemas.openxmlformats.org/officeDocument/2006/relationships/image" Target="../media/image88.png"/><Relationship Id="rId44" Type="http://schemas.openxmlformats.org/officeDocument/2006/relationships/image" Target="../media/image83.png"/><Relationship Id="rId43" Type="http://schemas.openxmlformats.org/officeDocument/2006/relationships/image" Target="NULL"/><Relationship Id="rId48" Type="http://schemas.openxmlformats.org/officeDocument/2006/relationships/image" Target="../media/image87.png"/></Relationships>
</file>

<file path=ppt/slides/_rels/slide31.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91.png"/><Relationship Id="rId38" Type="http://schemas.openxmlformats.org/officeDocument/2006/relationships/image" Target="NULL"/><Relationship Id="rId46"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 Id="rId45" Type="http://schemas.openxmlformats.org/officeDocument/2006/relationships/image" Target="../media/image90.png"/><Relationship Id="rId49" Type="http://schemas.openxmlformats.org/officeDocument/2006/relationships/image" Target="../media/image93.png"/><Relationship Id="rId44" Type="http://schemas.openxmlformats.org/officeDocument/2006/relationships/image" Target="../media/image89.png"/><Relationship Id="rId43" Type="http://schemas.openxmlformats.org/officeDocument/2006/relationships/image" Target="NULL"/><Relationship Id="rId48" Type="http://schemas.openxmlformats.org/officeDocument/2006/relationships/image" Target="../media/image92.png"/></Relationships>
</file>

<file path=ppt/slides/_rels/slide32.xml.rels><?xml version="1.0" encoding="UTF-8" standalone="yes"?>
<Relationships xmlns="http://schemas.openxmlformats.org/package/2006/relationships"><Relationship Id="rId18" Type="http://schemas.openxmlformats.org/officeDocument/2006/relationships/image" Target="../media/image97.png"/><Relationship Id="rId3" Type="http://schemas.openxmlformats.org/officeDocument/2006/relationships/image" Target="../media/image70.png"/><Relationship Id="rId17" Type="http://schemas.openxmlformats.org/officeDocument/2006/relationships/image" Target="../media/image96.png"/><Relationship Id="rId2" Type="http://schemas.openxmlformats.org/officeDocument/2006/relationships/notesSlide" Target="../notesSlides/notesSlide13.xml"/><Relationship Id="rId16" Type="http://schemas.openxmlformats.org/officeDocument/2006/relationships/image" Target="../media/image95.png"/><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NULL"/><Relationship Id="rId10" Type="http://schemas.openxmlformats.org/officeDocument/2006/relationships/image" Target="../media/image94.png"/><Relationship Id="rId9" Type="http://schemas.openxmlformats.org/officeDocument/2006/relationships/image" Target="../media/image53.sv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6" Type="http://schemas.openxmlformats.org/officeDocument/2006/relationships/image" Target="../media/image98.png"/><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NULL"/><Relationship Id="rId10" Type="http://schemas.openxmlformats.org/officeDocument/2006/relationships/image" Target="../media/image94.png"/><Relationship Id="rId9" Type="http://schemas.openxmlformats.org/officeDocument/2006/relationships/image" Target="../media/image53.sv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00.png"/><Relationship Id="rId9" Type="http://schemas.openxmlformats.org/officeDocument/2006/relationships/image" Target="../media/image53.svg"/><Relationship Id="rId30" Type="http://schemas.openxmlformats.org/officeDocument/2006/relationships/image" Target="../media/image99.png"/></Relationships>
</file>

<file path=ppt/slides/_rels/slide35.xml.rels><?xml version="1.0" encoding="UTF-8" standalone="yes"?>
<Relationships xmlns="http://schemas.openxmlformats.org/package/2006/relationships"><Relationship Id="rId51" Type="http://schemas.openxmlformats.org/officeDocument/2006/relationships/image" Target="../media/image7.png"/><Relationship Id="rId3" Type="http://schemas.openxmlformats.org/officeDocument/2006/relationships/image" Target="../media/image9.png"/><Relationship Id="rId47" Type="http://schemas.openxmlformats.org/officeDocument/2006/relationships/image" Target="../media/image102.png"/><Relationship Id="rId50" Type="http://schemas.openxmlformats.org/officeDocument/2006/relationships/image" Target="../media/image105.png"/><Relationship Id="rId46" Type="http://schemas.openxmlformats.org/officeDocument/2006/relationships/image" Target="../media/image101.png"/><Relationship Id="rId2" Type="http://schemas.openxmlformats.org/officeDocument/2006/relationships/notesSlide" Target="../notesSlides/notesSlide16.xml"/><Relationship Id="rId29" Type="http://schemas.openxmlformats.org/officeDocument/2006/relationships/image" Target="../media/image14.svg"/><Relationship Id="rId1" Type="http://schemas.openxmlformats.org/officeDocument/2006/relationships/slideLayout" Target="../slideLayouts/slideLayout7.xml"/><Relationship Id="rId45" Type="http://schemas.openxmlformats.org/officeDocument/2006/relationships/image" Target="../media/image99.png"/><Relationship Id="rId49" Type="http://schemas.openxmlformats.org/officeDocument/2006/relationships/image" Target="../media/image104.png"/><Relationship Id="rId44" Type="http://schemas.openxmlformats.org/officeDocument/2006/relationships/image" Target="../media/image51.png"/><Relationship Id="rId43" Type="http://schemas.openxmlformats.org/officeDocument/2006/relationships/image" Target="NULL"/><Relationship Id="rId48"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111.png"/><Relationship Id="rId2"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08.png"/><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13" Type="http://schemas.openxmlformats.org/officeDocument/2006/relationships/image" Target="../media/image116.png"/><Relationship Id="rId3" Type="http://schemas.openxmlformats.org/officeDocument/2006/relationships/image" Target="../media/image70.png"/><Relationship Id="rId12" Type="http://schemas.openxmlformats.org/officeDocument/2006/relationships/image" Target="../media/image115.png"/><Relationship Id="rId2" Type="http://schemas.openxmlformats.org/officeDocument/2006/relationships/notesSlide" Target="../notesSlides/notesSlide18.xml"/><Relationship Id="rId1" Type="http://schemas.openxmlformats.org/officeDocument/2006/relationships/slideLayout" Target="../slideLayouts/slideLayout7.xml"/><Relationship Id="rId11" Type="http://schemas.openxmlformats.org/officeDocument/2006/relationships/image" Target="../media/image113.png"/><Relationship Id="rId10" Type="http://schemas.openxmlformats.org/officeDocument/2006/relationships/image" Target="../media/image7.png"/><Relationship Id="rId9" Type="http://schemas.openxmlformats.org/officeDocument/2006/relationships/image" Target="../media/image53.svg"/><Relationship Id="rId14" Type="http://schemas.openxmlformats.org/officeDocument/2006/relationships/image" Target="../media/image117.png"/></Relationships>
</file>

<file path=ppt/slides/_rels/slide43.xml.rels><?xml version="1.0" encoding="UTF-8" standalone="yes"?>
<Relationships xmlns="http://schemas.openxmlformats.org/package/2006/relationships"><Relationship Id="rId13" Type="http://schemas.openxmlformats.org/officeDocument/2006/relationships/image" Target="../media/image114.png"/><Relationship Id="rId3" Type="http://schemas.openxmlformats.org/officeDocument/2006/relationships/image" Target="../media/image70.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9.xml"/><Relationship Id="rId16" Type="http://schemas.openxmlformats.org/officeDocument/2006/relationships/image" Target="../media/image122.png"/><Relationship Id="rId1" Type="http://schemas.openxmlformats.org/officeDocument/2006/relationships/slideLayout" Target="../slideLayouts/slideLayout7.xml"/><Relationship Id="rId11" Type="http://schemas.openxmlformats.org/officeDocument/2006/relationships/image" Target="../media/image113.png"/><Relationship Id="rId15" Type="http://schemas.openxmlformats.org/officeDocument/2006/relationships/image" Target="../media/image121.png"/><Relationship Id="rId10" Type="http://schemas.openxmlformats.org/officeDocument/2006/relationships/image" Target="../media/image7.png"/><Relationship Id="rId9" Type="http://schemas.openxmlformats.org/officeDocument/2006/relationships/image" Target="../media/image53.svg"/><Relationship Id="rId14" Type="http://schemas.openxmlformats.org/officeDocument/2006/relationships/image" Target="../media/image120.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xml"/><Relationship Id="rId58" Type="http://schemas.openxmlformats.org/officeDocument/2006/relationships/image" Target="NULL"/><Relationship Id="rId10" Type="http://schemas.openxmlformats.org/officeDocument/2006/relationships/image" Target="../media/image119.png"/><Relationship Id="rId9" Type="http://schemas.openxmlformats.org/officeDocument/2006/relationships/image" Target="../media/image53.sv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6.png"/><Relationship Id="rId9" Type="http://schemas.openxmlformats.org/officeDocument/2006/relationships/image" Target="../media/image53.svg"/><Relationship Id="rId30" Type="http://schemas.openxmlformats.org/officeDocument/2006/relationships/image" Target="../media/image124.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5.png"/><Relationship Id="rId9" Type="http://schemas.openxmlformats.org/officeDocument/2006/relationships/image" Target="../media/image53.svg"/><Relationship Id="rId30" Type="http://schemas.openxmlformats.org/officeDocument/2006/relationships/image" Target="../media/image124.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8.png"/><Relationship Id="rId9" Type="http://schemas.openxmlformats.org/officeDocument/2006/relationships/image" Target="../media/image53.svg"/><Relationship Id="rId30" Type="http://schemas.openxmlformats.org/officeDocument/2006/relationships/image" Target="../media/image124.png"/></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 Id="rId10" Type="http://schemas.openxmlformats.org/officeDocument/2006/relationships/image" Target="../media/image127.png"/><Relationship Id="rId9" Type="http://schemas.openxmlformats.org/officeDocument/2006/relationships/image" Target="../media/image53.svg"/></Relationships>
</file>

<file path=ppt/slides/_rels/slide4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29.png"/><Relationship Id="rId1" Type="http://schemas.openxmlformats.org/officeDocument/2006/relationships/slideLayout" Target="../slideLayouts/slideLayout7.xml"/><Relationship Id="rId15" Type="http://schemas.openxmlformats.org/officeDocument/2006/relationships/image" Target="../media/image59.sv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47" Type="http://schemas.openxmlformats.org/officeDocument/2006/relationships/image" Target="../media/image11.png"/><Relationship Id="rId46" Type="http://schemas.openxmlformats.org/officeDocument/2006/relationships/image" Target="../media/image10.png"/><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s>
</file>

<file path=ppt/slides/_rels/slide6.xml.rels><?xml version="1.0" encoding="UTF-8" standalone="yes"?>
<Relationships xmlns="http://schemas.openxmlformats.org/package/2006/relationships"><Relationship Id="rId33" Type="http://schemas.openxmlformats.org/officeDocument/2006/relationships/image" Target="NULL"/><Relationship Id="rId46"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12.png"/><Relationship Id="rId44" Type="http://schemas.openxmlformats.org/officeDocument/2006/relationships/image" Target="../media/image10.png"/><Relationship Id="rId31" Type="http://schemas.openxmlformats.org/officeDocument/2006/relationships/image" Target="../media/image29.svg"/><Relationship Id="rId43" Type="http://schemas.openxmlformats.org/officeDocument/2006/relationships/image" Target="NULL"/></Relationships>
</file>

<file path=ppt/slides/_rels/slide7.xml.rels><?xml version="1.0" encoding="UTF-8" standalone="yes"?>
<Relationships xmlns="http://schemas.openxmlformats.org/package/2006/relationships"><Relationship Id="rId47" Type="http://schemas.microsoft.com/office/2007/relationships/hdphoto" Target="../media/hdphoto2.wdp"/><Relationship Id="rId46" Type="http://schemas.openxmlformats.org/officeDocument/2006/relationships/image" Target="../media/image14.png"/><Relationship Id="rId7"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16.png"/><Relationship Id="rId48"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4.png"/><Relationship Id="rId43" Type="http://schemas.openxmlformats.org/officeDocument/2006/relationships/image" Target="NULL"/></Relationships>
</file>

<file path=ppt/slides/_rels/slide9.xml.rels><?xml version="1.0" encoding="UTF-8" standalone="yes"?>
<Relationships xmlns="http://schemas.openxmlformats.org/package/2006/relationships"><Relationship Id="rId39" Type="http://schemas.openxmlformats.org/officeDocument/2006/relationships/image" Target="../media/image21.png"/><Relationship Id="rId13" Type="http://schemas.openxmlformats.org/officeDocument/2006/relationships/image" Target="../media/image12.svg"/><Relationship Id="rId3" Type="http://schemas.openxmlformats.org/officeDocument/2006/relationships/image" Target="../media/image20.png"/><Relationship Id="rId42" Type="http://schemas.openxmlformats.org/officeDocument/2006/relationships/image" Target="../media/image24.png"/><Relationship Id="rId38" Type="http://schemas.openxmlformats.org/officeDocument/2006/relationships/image" Target="../media/image19.png"/><Relationship Id="rId2" Type="http://schemas.openxmlformats.org/officeDocument/2006/relationships/notesSlide" Target="../notesSlides/notesSlide2.xml"/><Relationship Id="rId41" Type="http://schemas.openxmlformats.org/officeDocument/2006/relationships/image" Target="../media/image23.png"/><Relationship Id="rId1" Type="http://schemas.openxmlformats.org/officeDocument/2006/relationships/slideLayout" Target="../slideLayouts/slideLayout7.xml"/><Relationship Id="rId37" Type="http://schemas.openxmlformats.org/officeDocument/2006/relationships/image" Target="NULL"/><Relationship Id="rId40" Type="http://schemas.openxmlformats.org/officeDocument/2006/relationships/image" Target="../media/image22.png"/><Relationship Id="rId44" Type="http://schemas.openxmlformats.org/officeDocument/2006/relationships/image" Target="../media/image17.png"/><Relationship Id="rId4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smtClean="0">
                <a:latin typeface="Arial" panose="020B0604020202020204" pitchFamily="34" charset="0"/>
                <a:cs typeface="Arial" panose="020B0604020202020204" pitchFamily="34" charset="0"/>
              </a:rPr>
              <a:t>CHÀO MỪNG CÁC EM ĐẾN VỚI BUỔI HỌC NGÀY HÔM NAY!</a:t>
            </a:r>
            <a:endParaRPr lang="en-US" sz="7000" b="1" dirty="0">
              <a:latin typeface="Arial" panose="020B0604020202020204" pitchFamily="34" charset="0"/>
              <a:cs typeface="Arial" panose="020B0604020202020204" pitchFamily="34" charset="0"/>
            </a:endParaRPr>
          </a:p>
        </p:txBody>
      </p:sp>
      <p:pic>
        <p:nvPicPr>
          <p:cNvPr id="9" name="Picture 11"/>
          <p:cNvPicPr>
            <a:picLocks noChangeAspect="1"/>
          </p:cNvPicPr>
          <p:nvPr/>
        </p:nvPicPr>
        <p:blipFill>
          <a:blip r:embed="rId2"/>
          <a:srcRect/>
          <a:stretch>
            <a:fillRect/>
          </a:stretch>
        </p:blipFill>
        <p:spPr>
          <a:xfrm>
            <a:off x="11334901" y="6550122"/>
            <a:ext cx="6267300" cy="3736877"/>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04800" y="5981700"/>
            <a:ext cx="7315200" cy="40827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0"/>
          <p:cNvSpPr/>
          <p:nvPr/>
        </p:nvSpPr>
        <p:spPr>
          <a:xfrm>
            <a:off x="3733800" y="18669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633945" y="2639410"/>
            <a:ext cx="2825513" cy="4418542"/>
          </a:xfrm>
          <a:prstGeom prst="rect">
            <a:avLst/>
          </a:prstGeom>
        </p:spPr>
      </p:pic>
      <p:pic>
        <p:nvPicPr>
          <p:cNvPr id="14" name="Picture 6"/>
          <p:cNvPicPr>
            <a:picLocks noChangeAspect="1"/>
          </p:cNvPicPr>
          <p:nvPr/>
        </p:nvPicPr>
        <p:blipFill>
          <a:blip r:embed="rId4"/>
          <a:srcRect/>
          <a:stretch>
            <a:fillRect/>
          </a:stretch>
        </p:blipFill>
        <p:spPr>
          <a:xfrm>
            <a:off x="13792200" y="6136128"/>
            <a:ext cx="2584303" cy="20103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560811" y="680406"/>
            <a:ext cx="916790" cy="1012519"/>
          </a:xfrm>
          <a:prstGeom prst="rect">
            <a:avLst/>
          </a:prstGeom>
        </p:spPr>
      </p:pic>
      <p:sp>
        <p:nvSpPr>
          <p:cNvPr id="4" name="Rectangle 3"/>
          <p:cNvSpPr/>
          <p:nvPr/>
        </p:nvSpPr>
        <p:spPr>
          <a:xfrm>
            <a:off x="1524000" y="7814377"/>
            <a:ext cx="15697200" cy="1824923"/>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Điểm đồng quy của ba đường trung tuyến gọi là trọng tâm tam 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Isosceles Triangle 4"/>
          <p:cNvSpPr/>
          <p:nvPr/>
        </p:nvSpPr>
        <p:spPr>
          <a:xfrm>
            <a:off x="472475" y="7962900"/>
            <a:ext cx="765055"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latin typeface="Arial" panose="020B0604020202020204" pitchFamily="34" charset="0"/>
                <a:cs typeface="Arial" panose="020B0604020202020204" pitchFamily="34" charset="0"/>
              </a:rPr>
              <a:t>!</a:t>
            </a:r>
            <a:endParaRPr lang="en-US" sz="3000" b="1" dirty="0">
              <a:latin typeface="Arial" panose="020B0604020202020204" pitchFamily="34" charset="0"/>
              <a:cs typeface="Arial" panose="020B0604020202020204" pitchFamily="34" charset="0"/>
            </a:endParaRPr>
          </a:p>
        </p:txBody>
      </p:sp>
      <p:grpSp>
        <p:nvGrpSpPr>
          <p:cNvPr id="6" name="Group 5"/>
          <p:cNvGrpSpPr/>
          <p:nvPr/>
        </p:nvGrpSpPr>
        <p:grpSpPr>
          <a:xfrm>
            <a:off x="4498856" y="2006499"/>
            <a:ext cx="12185888" cy="4785926"/>
            <a:chOff x="4498856" y="2006499"/>
            <a:chExt cx="12185888" cy="4785926"/>
          </a:xfrm>
        </p:grpSpPr>
        <p:sp>
          <p:nvSpPr>
            <p:cNvPr id="12" name="Rectangle 11"/>
            <p:cNvSpPr/>
            <p:nvPr/>
          </p:nvSpPr>
          <p:spPr>
            <a:xfrm>
              <a:off x="4498856" y="2006499"/>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Ba đường trung tuyến của một tam giác cùng đi một điểm (hay đồng quy tại một điểm). Điểm đó cách mỗi đỉnh một khoảng bằng </a:t>
              </a:r>
              <a:r>
                <a:rPr lang="en-US" sz="4000" dirty="0" smtClean="0">
                  <a:solidFill>
                    <a:schemeClr val="bg1"/>
                  </a:solidFill>
                  <a:ea typeface="Times New Roman" panose="02020603050405020304" pitchFamily="18" charset="0"/>
                  <a:cs typeface="Arial" panose="020B0604020202020204" pitchFamily="34" charset="0"/>
                </a:rPr>
                <a:t>    </a:t>
              </a:r>
              <a:r>
                <a:rPr lang="vi-VN" sz="4000" dirty="0" smtClean="0">
                  <a:solidFill>
                    <a:schemeClr val="bg1"/>
                  </a:solidFill>
                  <a:ea typeface="Times New Roman" panose="02020603050405020304" pitchFamily="18" charset="0"/>
                  <a:cs typeface="Arial" panose="020B0604020202020204" pitchFamily="34" charset="0"/>
                </a:rPr>
                <a:t>độ </a:t>
              </a:r>
              <a:r>
                <a:rPr lang="vi-VN" sz="4000" dirty="0">
                  <a:solidFill>
                    <a:schemeClr val="bg1"/>
                  </a:solidFill>
                  <a:ea typeface="Times New Roman" panose="02020603050405020304" pitchFamily="18" charset="0"/>
                  <a:cs typeface="Arial" panose="020B0604020202020204" pitchFamily="34" charset="0"/>
                </a:rPr>
                <a:t>dài đường trung tuyến đi qua đỉnh ấy.</a:t>
              </a:r>
            </a:p>
          </p:txBody>
        </p:sp>
        <mc:AlternateContent xmlns:mc="http://schemas.openxmlformats.org/markup-compatibility/2006" xmlns:a14="http://schemas.microsoft.com/office/drawing/2010/main">
          <mc:Choice Requires="a14">
            <p:sp>
              <p:nvSpPr>
                <p:cNvPr id="16" name="Rectangle 15"/>
                <p:cNvSpPr/>
                <p:nvPr/>
              </p:nvSpPr>
              <p:spPr>
                <a:xfrm>
                  <a:off x="9677400" y="4762500"/>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9677400" y="4762500"/>
                  <a:ext cx="583814" cy="1248803"/>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1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tr73)</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687800" y="938886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GA = 2GM.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GM = 2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GA.</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3771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9" name="Rectangle 8"/>
          <p:cNvSpPr/>
          <p:nvPr/>
        </p:nvSpPr>
        <p:spPr>
          <a:xfrm>
            <a:off x="7205868" y="4838700"/>
            <a:ext cx="10283688"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904239" y="5910096"/>
                <a:ext cx="260481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𝐺𝐴</m:t>
                          </m:r>
                        </m:num>
                        <m:den>
                          <m:r>
                            <a:rPr lang="en-US" sz="4000" i="1">
                              <a:latin typeface="Cambria Math" panose="02040503050406030204" pitchFamily="18" charset="0"/>
                            </a:rPr>
                            <m:t>𝑀𝐴</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7904239" y="5910096"/>
                <a:ext cx="2604816" cy="1248803"/>
              </a:xfrm>
              <a:prstGeom prst="rect">
                <a:avLst/>
              </a:prstGeom>
              <a:blipFill>
                <a:blip r:embed="rId45"/>
                <a:stretch>
                  <a:fillRect/>
                </a:stretch>
              </a:blipFill>
            </p:spPr>
            <p:txBody>
              <a:bodyPr/>
              <a:lstStyle/>
              <a:p>
                <a:r>
                  <a:rPr lang="en-US">
                    <a:noFill/>
                  </a:rPr>
                  <a:t> </a:t>
                </a:r>
              </a:p>
            </p:txBody>
          </p:sp>
        </mc:Fallback>
      </mc:AlternateContent>
      <p:sp>
        <p:nvSpPr>
          <p:cNvPr id="16" name="Rectangle 15"/>
          <p:cNvSpPr/>
          <p:nvPr/>
        </p:nvSpPr>
        <p:spPr>
          <a:xfrm>
            <a:off x="10668000" y="62156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1679815" y="5905500"/>
                <a:ext cx="27579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1679815" y="5905500"/>
                <a:ext cx="2757999" cy="1248803"/>
              </a:xfrm>
              <a:prstGeom prst="rect">
                <a:avLst/>
              </a:prstGeom>
              <a:blipFill>
                <a:blip r:embed="rId46"/>
                <a:stretch>
                  <a:fillRect/>
                </a:stretch>
              </a:blipFill>
            </p:spPr>
            <p:txBody>
              <a:bodyPr/>
              <a:lstStyle/>
              <a:p>
                <a:r>
                  <a:rPr lang="en-US">
                    <a:noFill/>
                  </a:rPr>
                  <a:t> </a:t>
                </a:r>
              </a:p>
            </p:txBody>
          </p:sp>
        </mc:Fallback>
      </mc:AlternateContent>
      <p:sp>
        <p:nvSpPr>
          <p:cNvPr id="19" name="Rectangle 18"/>
          <p:cNvSpPr/>
          <p:nvPr/>
        </p:nvSpPr>
        <p:spPr>
          <a:xfrm>
            <a:off x="7239000" y="73061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8819205" y="7200900"/>
                <a:ext cx="854548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𝐺𝑀</m:t>
                      </m:r>
                      <m:r>
                        <a:rPr lang="en-US" sz="4000" i="0">
                          <a:latin typeface="Cambria Math" panose="02040503050406030204" pitchFamily="18" charset="0"/>
                        </a:rPr>
                        <m:t>=</m:t>
                      </m:r>
                      <m:r>
                        <a:rPr lang="en-US" sz="4000" i="1">
                          <a:latin typeface="Cambria Math" panose="02040503050406030204" pitchFamily="18" charset="0"/>
                        </a:rPr>
                        <m:t>𝑀𝐴</m:t>
                      </m:r>
                      <m:r>
                        <a:rPr lang="en-US" sz="4000" i="0">
                          <a:latin typeface="Cambria Math" panose="02040503050406030204" pitchFamily="18" charset="0"/>
                        </a:rPr>
                        <m:t>–</m:t>
                      </m:r>
                      <m:r>
                        <a:rPr lang="en-US" sz="4000" i="1">
                          <a:latin typeface="Cambria Math" panose="02040503050406030204" pitchFamily="18" charset="0"/>
                        </a:rPr>
                        <m:t>𝐺𝐴</m:t>
                      </m:r>
                      <m:r>
                        <a:rPr lang="en-US" sz="4000" i="0">
                          <a:latin typeface="Cambria Math" panose="02040503050406030204" pitchFamily="18" charset="0"/>
                        </a:rPr>
                        <m:t>=</m:t>
                      </m:r>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8819205" y="7200900"/>
                <a:ext cx="8545481" cy="1248803"/>
              </a:xfrm>
              <a:prstGeom prst="rect">
                <a:avLst/>
              </a:prstGeom>
              <a:blipFill>
                <a:blip r:embed="rId47"/>
                <a:stretch>
                  <a:fillRect/>
                </a:stretch>
              </a:blipFill>
            </p:spPr>
            <p:txBody>
              <a:bodyPr/>
              <a:lstStyle/>
              <a:p>
                <a:r>
                  <a:rPr lang="en-US">
                    <a:noFill/>
                  </a:rPr>
                  <a:t> </a:t>
                </a:r>
              </a:p>
            </p:txBody>
          </p:sp>
        </mc:Fallback>
      </mc:AlternateContent>
      <p:sp>
        <p:nvSpPr>
          <p:cNvPr id="21" name="Rectangle 20"/>
          <p:cNvSpPr/>
          <p:nvPr/>
        </p:nvSpPr>
        <p:spPr>
          <a:xfrm>
            <a:off x="7655487" y="8646993"/>
            <a:ext cx="1067921" cy="901593"/>
          </a:xfrm>
          <a:prstGeom prst="rect">
            <a:avLst/>
          </a:prstGeom>
        </p:spPr>
        <p:txBody>
          <a:bodyPr wrap="none">
            <a:spAutoFit/>
          </a:bodyPr>
          <a:lstStyle/>
          <a:p>
            <a:pPr lvl="0" algn="just">
              <a:lnSpc>
                <a:spcPct val="150000"/>
              </a:lnSpc>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8786073" y="8542897"/>
                <a:ext cx="676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r>
                        <a:rPr lang="en-US" sz="4000" i="1">
                          <a:latin typeface="Cambria Math" panose="02040503050406030204" pitchFamily="18" charset="0"/>
                        </a:rPr>
                        <m:t>𝐺𝑀</m:t>
                      </m:r>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8786073" y="8542897"/>
                <a:ext cx="6760825" cy="1248803"/>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1" grpId="0"/>
      <p:bldP spid="16" grpId="0"/>
      <p:bldP spid="17" grpId="0"/>
      <p:bldP spid="19" grpId="0"/>
      <p:bldP spid="20"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tr73)</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459200" y="845427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minh GA = 2GM.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GM = 2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44577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7752252" y="5887308"/>
            <a:ext cx="2610948"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noProof="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9829800" y="6113961"/>
                <a:ext cx="267842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𝐺𝐴</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𝐺𝑀</m:t>
                      </m:r>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9829800" y="6113961"/>
                <a:ext cx="2678426" cy="707886"/>
              </a:xfrm>
              <a:prstGeom prst="rect">
                <a:avLst/>
              </a:prstGeom>
              <a:blipFill>
                <a:blip r:embed="rId45"/>
                <a:stretch>
                  <a:fillRect/>
                </a:stretch>
              </a:blipFill>
            </p:spPr>
            <p:txBody>
              <a:bodyPr/>
              <a:lstStyle/>
              <a:p>
                <a:r>
                  <a:rPr lang="en-US">
                    <a:noFill/>
                  </a:rPr>
                  <a:t> </a:t>
                </a:r>
              </a:p>
            </p:txBody>
          </p:sp>
        </mc:Fallback>
      </mc:AlternateContent>
      <p:sp>
        <p:nvSpPr>
          <p:cNvPr id="4" name="Rectangle 3"/>
          <p:cNvSpPr/>
          <p:nvPr/>
        </p:nvSpPr>
        <p:spPr>
          <a:xfrm>
            <a:off x="8468692" y="6871037"/>
            <a:ext cx="7001212"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Khi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GM = </a:t>
            </a:r>
            <a:r>
              <a:rPr lang="en-US" sz="4000" dirty="0">
                <a:latin typeface="Arial" panose="020B0604020202020204" pitchFamily="34" charset="0"/>
                <a:ea typeface="Times New Roman" panose="02020603050405020304" pitchFamily="18" charset="0"/>
                <a:cs typeface="Arial" panose="020B0604020202020204" pitchFamily="34" charset="0"/>
              </a:rPr>
              <a:t>2 cm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GA = 4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732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7800" y="96491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0" y="342900"/>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98387">
            <a:off x="17118373" y="380470"/>
            <a:ext cx="1110174" cy="1632608"/>
          </a:xfrm>
          <a:prstGeom prst="rect">
            <a:avLst/>
          </a:prstGeom>
        </p:spPr>
      </p:pic>
      <p:pic>
        <p:nvPicPr>
          <p:cNvPr id="11" name="Picture 6"/>
          <p:cNvPicPr>
            <a:picLocks noChangeAspect="1"/>
          </p:cNvPicPr>
          <p:nvPr/>
        </p:nvPicPr>
        <p:blipFill rotWithShape="1">
          <a:blip r:embed="rId10"/>
          <a:srcRect t="30236"/>
          <a:stretch/>
        </p:blipFill>
        <p:spPr>
          <a:xfrm>
            <a:off x="15963900" y="7886700"/>
            <a:ext cx="1752600" cy="1945910"/>
          </a:xfrm>
          <a:prstGeom prst="rect">
            <a:avLst/>
          </a:prstGeom>
        </p:spPr>
      </p:pic>
      <p:sp>
        <p:nvSpPr>
          <p:cNvPr id="4" name="Rectangle 3"/>
          <p:cNvSpPr/>
          <p:nvPr/>
        </p:nvSpPr>
        <p:spPr>
          <a:xfrm>
            <a:off x="4971143" y="342900"/>
            <a:ext cx="11183257"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ở </a:t>
            </a: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BN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GN = 1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NB.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760" y="2678132"/>
            <a:ext cx="5029569" cy="405431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980114" y="3821045"/>
                <a:ext cx="13185771" cy="901593"/>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80114" y="3821045"/>
                <a:ext cx="13185771" cy="901593"/>
              </a:xfrm>
              <a:prstGeom prst="rect">
                <a:avLst/>
              </a:prstGeom>
              <a:blipFill>
                <a:blip r:embed="rId12"/>
                <a:stretch>
                  <a:fillRect l="-1664" b="-28378"/>
                </a:stretch>
              </a:blipFill>
            </p:spPr>
            <p:txBody>
              <a:bodyPr/>
              <a:lstStyle/>
              <a:p>
                <a:r>
                  <a:rPr lang="en-US">
                    <a:noFill/>
                  </a:rPr>
                  <a:t> </a:t>
                </a:r>
              </a:p>
            </p:txBody>
          </p:sp>
        </mc:Fallback>
      </mc:AlternateContent>
      <p:sp>
        <p:nvSpPr>
          <p:cNvPr id="13" name="Oval Callout 12"/>
          <p:cNvSpPr/>
          <p:nvPr/>
        </p:nvSpPr>
        <p:spPr>
          <a:xfrm>
            <a:off x="10820400" y="255973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7162800" y="4919496"/>
                <a:ext cx="256390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m:t>
                          </m:r>
                          <m:r>
                            <a:rPr lang="en-US" sz="4000" b="0" i="1" smtClean="0">
                              <a:latin typeface="Cambria Math" panose="02040503050406030204" pitchFamily="18" charset="0"/>
                            </a:rPr>
                            <m:t>𝐵</m:t>
                          </m:r>
                        </m:num>
                        <m:den>
                          <m:r>
                            <a:rPr lang="en-US" sz="4000" b="0" i="1" smtClean="0">
                              <a:latin typeface="Cambria Math" panose="02040503050406030204" pitchFamily="18" charset="0"/>
                            </a:rPr>
                            <m:t>𝑁𝐵</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7162800" y="4919496"/>
                <a:ext cx="2563907" cy="1248803"/>
              </a:xfrm>
              <a:prstGeom prst="rect">
                <a:avLst/>
              </a:prstGeom>
              <a:blipFill>
                <a:blip r:embed="rId13"/>
                <a:stretch>
                  <a:fillRect/>
                </a:stretch>
              </a:blipFill>
            </p:spPr>
            <p:txBody>
              <a:bodyPr/>
              <a:lstStyle/>
              <a:p>
                <a:r>
                  <a:rPr lang="en-US">
                    <a:noFill/>
                  </a:rPr>
                  <a:t> </a:t>
                </a:r>
              </a:p>
            </p:txBody>
          </p:sp>
        </mc:Fallback>
      </mc:AlternateContent>
      <p:sp>
        <p:nvSpPr>
          <p:cNvPr id="16" name="Rectangle 15"/>
          <p:cNvSpPr/>
          <p:nvPr/>
        </p:nvSpPr>
        <p:spPr>
          <a:xfrm>
            <a:off x="9926561" y="52250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0938376" y="4914900"/>
                <a:ext cx="273709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0938376" y="4914900"/>
                <a:ext cx="2737096" cy="1248803"/>
              </a:xfrm>
              <a:prstGeom prst="rect">
                <a:avLst/>
              </a:prstGeom>
              <a:blipFill>
                <a:blip r:embed="rId14"/>
                <a:stretch>
                  <a:fillRect/>
                </a:stretch>
              </a:blipFill>
            </p:spPr>
            <p:txBody>
              <a:bodyPr/>
              <a:lstStyle/>
              <a:p>
                <a:r>
                  <a:rPr lang="en-US">
                    <a:noFill/>
                  </a:rPr>
                  <a:t> </a:t>
                </a:r>
              </a:p>
            </p:txBody>
          </p:sp>
        </mc:Fallback>
      </mc:AlternateContent>
      <p:sp>
        <p:nvSpPr>
          <p:cNvPr id="18" name="Rectangle 17"/>
          <p:cNvSpPr/>
          <p:nvPr/>
        </p:nvSpPr>
        <p:spPr>
          <a:xfrm>
            <a:off x="6007932" y="63917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588137" y="6286500"/>
                <a:ext cx="832336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𝑁</m:t>
                      </m:r>
                      <m:r>
                        <a:rPr lang="en-US" sz="4000" i="0">
                          <a:latin typeface="Cambria Math" panose="02040503050406030204" pitchFamily="18" charset="0"/>
                        </a:rPr>
                        <m:t>=</m:t>
                      </m:r>
                      <m:r>
                        <a:rPr lang="en-US" sz="4000" b="0" i="1" smtClean="0">
                          <a:latin typeface="Cambria Math" panose="02040503050406030204" pitchFamily="18" charset="0"/>
                        </a:rPr>
                        <m:t>𝑁𝐵</m:t>
                      </m:r>
                      <m:r>
                        <a:rPr lang="en-US" sz="4000" i="0">
                          <a:latin typeface="Cambria Math" panose="02040503050406030204" pitchFamily="18" charset="0"/>
                        </a:rPr>
                        <m:t>–</m:t>
                      </m:r>
                      <m:r>
                        <a:rPr lang="en-US" sz="4000" i="1">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7588137" y="6286500"/>
                <a:ext cx="8323369"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399275" y="7575756"/>
                <a:ext cx="301967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1=</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𝑁𝐵</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7399275" y="7575756"/>
                <a:ext cx="3019673"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10494793" y="7666962"/>
                <a:ext cx="3180679"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NB = 3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0494793" y="7666962"/>
                <a:ext cx="3180679" cy="1015663"/>
              </a:xfrm>
              <a:prstGeom prst="rect">
                <a:avLst/>
              </a:prstGeom>
              <a:blipFill>
                <a:blip r:embed="rId17"/>
                <a:stretch>
                  <a:fillRect r="-6142" b="-144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0545746" y="8669357"/>
                <a:ext cx="3209533"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GB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10545746" y="8669357"/>
                <a:ext cx="3209533" cy="1015663"/>
              </a:xfrm>
              <a:prstGeom prst="rect">
                <a:avLst/>
              </a:prstGeom>
              <a:blipFill>
                <a:blip r:embed="rId18"/>
                <a:stretch>
                  <a:fillRect r="-6084" b="-13772"/>
                </a:stretch>
              </a:blipFill>
            </p:spPr>
            <p:txBody>
              <a:bodyPr/>
              <a:lstStyle/>
              <a:p>
                <a:r>
                  <a:rPr lang="en-US">
                    <a:noFill/>
                  </a:rPr>
                  <a:t> </a:t>
                </a:r>
              </a:p>
            </p:txBody>
          </p:sp>
        </mc:Fallback>
      </mc:AlternateContent>
    </p:spTree>
    <p:extLst>
      <p:ext uri="{BB962C8B-B14F-4D97-AF65-F5344CB8AC3E}">
        <p14:creationId xmlns:p14="http://schemas.microsoft.com/office/powerpoint/2010/main" val="1432005981"/>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randombar(horizont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P spid="13" grpId="0" animBg="1"/>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0" y="-67628"/>
            <a:ext cx="5943600" cy="1477328"/>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TRANH LUẬN</a:t>
            </a:r>
            <a:endParaRPr lang="en-US" sz="60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783290" y="528207"/>
            <a:ext cx="1366681" cy="150938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21771" y="419100"/>
            <a:ext cx="1260069" cy="1019081"/>
          </a:xfrm>
          <a:prstGeom prst="rect">
            <a:avLst/>
          </a:prstGeom>
        </p:spPr>
      </p:pic>
      <p:pic>
        <p:nvPicPr>
          <p:cNvPr id="2" name="Picture 1"/>
          <p:cNvPicPr>
            <a:picLocks noChangeAspect="1"/>
          </p:cNvPicPr>
          <p:nvPr/>
        </p:nvPicPr>
        <p:blipFill>
          <a:blip r:embed="rId34">
            <a:extLst>
              <a:ext uri="{BEBA8EAE-BF5A-486C-A8C5-ECC9F3942E4B}">
                <a14:imgProps xmlns:a14="http://schemas.microsoft.com/office/drawing/2010/main">
                  <a14:imgLayer r:embed="rId35">
                    <a14:imgEffect>
                      <a14:saturation sat="400000"/>
                    </a14:imgEffect>
                  </a14:imgLayer>
                </a14:imgProps>
              </a:ext>
              <a:ext uri="{28A0092B-C50C-407E-A947-70E740481C1C}">
                <a14:useLocalDpi xmlns:a14="http://schemas.microsoft.com/office/drawing/2010/main" val="0"/>
              </a:ext>
            </a:extLst>
          </a:blip>
          <a:stretch>
            <a:fillRect/>
          </a:stretch>
        </p:blipFill>
        <p:spPr>
          <a:xfrm>
            <a:off x="1703295" y="1714500"/>
            <a:ext cx="14765151" cy="449580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62000" y="6210300"/>
                <a:ext cx="16154400" cy="3785652"/>
              </a:xfrm>
              <a:prstGeom prst="rect">
                <a:avLst/>
              </a:prstGeom>
            </p:spPr>
            <p:txBody>
              <a:bodyPr wrap="square">
                <a:spAutoFit/>
              </a:bodyPr>
              <a:lstStyle/>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Cách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1: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Vẽ</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đó</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effectLst/>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762000" y="6210300"/>
                <a:ext cx="16154400" cy="3785652"/>
              </a:xfrm>
              <a:prstGeom prst="rect">
                <a:avLst/>
              </a:prstGeom>
              <a:blipFill>
                <a:blip r:embed="rId36"/>
                <a:stretch>
                  <a:fillRect l="-1321" r="-1321" b="-3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057400" y="7944581"/>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p:sp>
            <p:nvSpPr>
              <p:cNvPr id="6" name="Rectangle 5"/>
              <p:cNvSpPr>
                <a:spLocks noRot="1" noChangeAspect="1" noMove="1" noResize="1" noEditPoints="1" noAdjustHandles="1" noChangeArrowheads="1" noChangeShapeType="1" noTextEdit="1"/>
              </p:cNvSpPr>
              <p:nvPr/>
            </p:nvSpPr>
            <p:spPr>
              <a:xfrm>
                <a:off x="2057400" y="7944581"/>
                <a:ext cx="583814" cy="1248803"/>
              </a:xfrm>
              <a:prstGeom prst="rect">
                <a:avLst/>
              </a:prstGeom>
              <a:blipFill>
                <a:blip r:embed="rId3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7239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2013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1</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330200" y="1129248"/>
            <a:ext cx="17500600" cy="3785652"/>
          </a:xfrm>
          <a:prstGeom prst="rect">
            <a:avLst/>
          </a:prstGeom>
        </p:spPr>
        <p:txBody>
          <a:bodyPr wrap="square">
            <a:spAutoFit/>
          </a:bodyPr>
          <a:lstStyle/>
          <a:p>
            <a:pPr algn="just">
              <a:lnSpc>
                <a:spcPct val="150000"/>
              </a:lnSpc>
            </a:pPr>
            <a:r>
              <a:rPr lang="vi-VN" sz="4000" dirty="0"/>
              <a:t>Trong tình huống mở đầu, người ta chứng minh được G chính là trọng tâm của tam giác ABC. Em hãy cắt một mảnh bìa hình tam giác. Xác định </a:t>
            </a:r>
            <a:r>
              <a:rPr lang="en-US" sz="4000" dirty="0" smtClean="0"/>
              <a:t>     </a:t>
            </a:r>
            <a:r>
              <a:rPr lang="vi-VN" sz="4000" dirty="0" smtClean="0"/>
              <a:t>trọng </a:t>
            </a:r>
            <a:r>
              <a:rPr lang="vi-VN" sz="4000" dirty="0"/>
              <a:t>tâm của tam giác và đặt mảnh bia đó lên một giá nhọn tại trọng tâm vừa xác định. Quan sát xem mảnh bìa có thăng bằng không.</a:t>
            </a:r>
            <a:endParaRPr lang="en-US" sz="4000" dirty="0"/>
          </a:p>
        </p:txBody>
      </p:sp>
      <p:pic>
        <p:nvPicPr>
          <p:cNvPr id="19"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8378" y="-202315"/>
            <a:ext cx="1162050" cy="16120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999403" y="9360455"/>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72076" y="0"/>
            <a:ext cx="1291639" cy="1314645"/>
          </a:xfrm>
          <a:prstGeom prst="rect">
            <a:avLst/>
          </a:prstGeom>
        </p:spPr>
      </p:pic>
      <p:pic>
        <p:nvPicPr>
          <p:cNvPr id="11" name="Picture 10"/>
          <p:cNvPicPr>
            <a:picLocks noChangeAspect="1"/>
          </p:cNvPicPr>
          <p:nvPr/>
        </p:nvPicPr>
        <p:blipFill>
          <a:blip r:embed="rId31">
            <a:extLst>
              <a:ext uri="{BEBA8EAE-BF5A-486C-A8C5-ECC9F3942E4B}">
                <a14:imgProps xmlns:a14="http://schemas.microsoft.com/office/drawing/2010/main">
                  <a14:imgLayer r:embed="rId32">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6096470"/>
            <a:ext cx="5824578" cy="282494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02883" y="4692789"/>
                <a:ext cx="11994179" cy="5632311"/>
              </a:xfrm>
              <a:prstGeom prst="rect">
                <a:avLst/>
              </a:prstGeom>
            </p:spPr>
            <p:txBody>
              <a:bodyPr wrap="square">
                <a:spAutoFit/>
              </a:bodyPr>
              <a:lstStyle/>
              <a:p>
                <a:pPr algn="just">
                  <a:lnSpc>
                    <a:spcPct val="150000"/>
                  </a:lnSpc>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Cắt</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Kẻ</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giác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ABC,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G.</a:t>
                </a: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Đặt</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G </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t>
                </a:r>
                <a:r>
                  <a:rPr lang="en-US" sz="4000" dirty="0" smtClean="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thấy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202883" y="4692789"/>
                <a:ext cx="11994179" cy="5632311"/>
              </a:xfrm>
              <a:prstGeom prst="rect">
                <a:avLst/>
              </a:prstGeom>
              <a:blipFill>
                <a:blip r:embed="rId33"/>
                <a:stretch>
                  <a:fillRect l="-1881" r="-1830" b="-1732"/>
                </a:stretch>
              </a:blipFill>
            </p:spPr>
            <p:txBody>
              <a:bodyPr/>
              <a:lstStyle/>
              <a:p>
                <a:r>
                  <a:rPr lang="en-US">
                    <a:noFill/>
                  </a:rPr>
                  <a:t> </a:t>
                </a:r>
              </a:p>
            </p:txBody>
          </p:sp>
        </mc:Fallback>
      </mc:AlternateContent>
    </p:spTree>
    <p:extLst>
      <p:ext uri="{BB962C8B-B14F-4D97-AF65-F5344CB8AC3E}">
        <p14:creationId xmlns:p14="http://schemas.microsoft.com/office/powerpoint/2010/main" val="21496942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66700"/>
            <a:ext cx="19278600" cy="1524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914400" y="470237"/>
            <a:ext cx="15925800" cy="1015663"/>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Sự đồng quy của ba đường phân giác trong tam giác</a:t>
            </a:r>
          </a:p>
        </p:txBody>
      </p:sp>
      <p:pic>
        <p:nvPicPr>
          <p:cNvPr id="15"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841063" y="165429"/>
            <a:ext cx="1109318" cy="1039985"/>
          </a:xfrm>
          <a:prstGeom prst="rect">
            <a:avLst/>
          </a:prstGeom>
        </p:spPr>
      </p:pic>
      <p:sp>
        <p:nvSpPr>
          <p:cNvPr id="2" name="Rectangle 1"/>
          <p:cNvSpPr/>
          <p:nvPr/>
        </p:nvSpPr>
        <p:spPr>
          <a:xfrm>
            <a:off x="951549" y="2290108"/>
            <a:ext cx="16269651" cy="920252"/>
          </a:xfrm>
          <a:prstGeom prst="rect">
            <a:avLst/>
          </a:prstGeom>
        </p:spPr>
        <p:txBody>
          <a:bodyPr wrap="square">
            <a:spAutoFit/>
          </a:bodyPr>
          <a:lstStyle/>
          <a:p>
            <a:pPr>
              <a:lnSpc>
                <a:spcPct val="150000"/>
              </a:lnSpc>
            </a:pPr>
            <a:r>
              <a:rPr lang="en-US" sz="4000" smtClean="0">
                <a:solidFill>
                  <a:srgbClr val="000000"/>
                </a:solidFill>
              </a:rPr>
              <a:t>                                 </a:t>
            </a:r>
            <a:endParaRPr lang="en-US" sz="4000"/>
          </a:p>
        </p:txBody>
      </p:sp>
      <p:sp>
        <p:nvSpPr>
          <p:cNvPr id="12" name="Rectangle 11"/>
          <p:cNvSpPr/>
          <p:nvPr/>
        </p:nvSpPr>
        <p:spPr>
          <a:xfrm>
            <a:off x="228600" y="6819900"/>
            <a:ext cx="17621673" cy="2748253"/>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Trong tam giác ABC, tia phân giác của góc A cắt cạnh BC tại điểm D thì đoạn thẳng AD được gọi là đường phân giác  (xuất phát từ đỉnh A) của tam giác ABC (H.9.32)</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447800" y="2266496"/>
            <a:ext cx="8279831" cy="707886"/>
          </a:xfrm>
          <a:prstGeom prst="rect">
            <a:avLst/>
          </a:prstGeom>
        </p:spPr>
        <p:txBody>
          <a:bodyPr wrap="none">
            <a:spAutoFit/>
          </a:bodyPr>
          <a:lstStyle/>
          <a:p>
            <a:pPr marL="571500" indent="-571500">
              <a:buFont typeface="Arial" panose="020B0604020202020204" pitchFamily="34" charset="0"/>
              <a:buChar char="•"/>
            </a:pPr>
            <a:r>
              <a:rPr lang="vi-VN" sz="4000" b="1" dirty="0" smtClean="0">
                <a:solidFill>
                  <a:schemeClr val="tx2"/>
                </a:solidFill>
                <a:ea typeface="Calibri" panose="020F0502020204030204" pitchFamily="34" charset="0"/>
                <a:cs typeface="Arial" panose="020B0604020202020204" pitchFamily="34" charset="0"/>
              </a:rPr>
              <a:t>Đường </a:t>
            </a:r>
            <a:r>
              <a:rPr lang="vi-VN" sz="4000" b="1" dirty="0">
                <a:solidFill>
                  <a:schemeClr val="tx2"/>
                </a:solidFill>
                <a:ea typeface="Calibri" panose="020F0502020204030204" pitchFamily="34" charset="0"/>
                <a:cs typeface="Arial" panose="020B0604020202020204" pitchFamily="34" charset="0"/>
              </a:rPr>
              <a:t>phân giác của tam giác</a:t>
            </a:r>
            <a:endParaRPr lang="en-US" sz="4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010400" y="3138812"/>
            <a:ext cx="4572000" cy="3823607"/>
          </a:xfrm>
          <a:prstGeom prst="rect">
            <a:avLst/>
          </a:prstGeom>
        </p:spPr>
      </p:pic>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350624" y="3953878"/>
            <a:ext cx="1158449" cy="1703601"/>
          </a:xfrm>
          <a:prstGeom prst="rect">
            <a:avLst/>
          </a:prstGeom>
        </p:spPr>
      </p:pic>
      <p:grpSp>
        <p:nvGrpSpPr>
          <p:cNvPr id="19" name="Group 2"/>
          <p:cNvGrpSpPr/>
          <p:nvPr/>
        </p:nvGrpSpPr>
        <p:grpSpPr>
          <a:xfrm>
            <a:off x="-1368296" y="9801589"/>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1" name="Picture 19"/>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6040100" y="9206592"/>
            <a:ext cx="1600200" cy="956558"/>
          </a:xfrm>
          <a:prstGeom prst="rect">
            <a:avLst/>
          </a:prstGeom>
        </p:spPr>
      </p:pic>
    </p:spTree>
    <p:extLst>
      <p:ext uri="{BB962C8B-B14F-4D97-AF65-F5344CB8AC3E}">
        <p14:creationId xmlns:p14="http://schemas.microsoft.com/office/powerpoint/2010/main" val="420093527"/>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385450" y="8476242"/>
            <a:ext cx="1447800" cy="1170908"/>
          </a:xfrm>
          <a:prstGeom prst="rect">
            <a:avLst/>
          </a:prstGeom>
        </p:spPr>
      </p:pic>
      <p:sp>
        <p:nvSpPr>
          <p:cNvPr id="2" name="Rectangle 1"/>
          <p:cNvSpPr/>
          <p:nvPr/>
        </p:nvSpPr>
        <p:spPr>
          <a:xfrm>
            <a:off x="2188979" y="481849"/>
            <a:ext cx="9222396" cy="1015663"/>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mấy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69656" y="597266"/>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Callout 14"/>
          <p:cNvSpPr/>
          <p:nvPr/>
        </p:nvSpPr>
        <p:spPr>
          <a:xfrm>
            <a:off x="13639800" y="7362402"/>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đôi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6"/>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401800" y="5420445"/>
            <a:ext cx="2416628" cy="2117570"/>
          </a:xfrm>
          <a:prstGeom prst="rect">
            <a:avLst/>
          </a:prstGeom>
        </p:spPr>
      </p:pic>
      <p:sp>
        <p:nvSpPr>
          <p:cNvPr id="6" name="Rectangle 5"/>
          <p:cNvSpPr/>
          <p:nvPr/>
        </p:nvSpPr>
        <p:spPr>
          <a:xfrm>
            <a:off x="2188979" y="2540674"/>
            <a:ext cx="14553156" cy="2748253"/>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phân giác.</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(Vì từ mỗi đỉnh của tam giác, ta kẻ được 1 đường phân giác của tam giác nên mỗi tam giác có 3 đường phân giác).</a:t>
            </a:r>
          </a:p>
        </p:txBody>
      </p:sp>
      <p:sp>
        <p:nvSpPr>
          <p:cNvPr id="9" name="TextBox 8"/>
          <p:cNvSpPr txBox="1"/>
          <p:nvPr/>
        </p:nvSpPr>
        <p:spPr>
          <a:xfrm>
            <a:off x="2438400" y="1638300"/>
            <a:ext cx="2209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6" name="Group 45"/>
          <p:cNvGrpSpPr/>
          <p:nvPr/>
        </p:nvGrpSpPr>
        <p:grpSpPr>
          <a:xfrm>
            <a:off x="3733800" y="5733371"/>
            <a:ext cx="4648200" cy="3794092"/>
            <a:chOff x="3581400" y="5829300"/>
            <a:chExt cx="4648200" cy="3794092"/>
          </a:xfrm>
        </p:grpSpPr>
        <p:sp>
          <p:nvSpPr>
            <p:cNvPr id="4" name="Isosceles Triangle 3"/>
            <p:cNvSpPr/>
            <p:nvPr/>
          </p:nvSpPr>
          <p:spPr>
            <a:xfrm>
              <a:off x="3581400" y="5829300"/>
              <a:ext cx="4648200" cy="3581400"/>
            </a:xfrm>
            <a:prstGeom prst="triangle">
              <a:avLst>
                <a:gd name="adj" fmla="val 303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07148" y="5829300"/>
              <a:ext cx="190494" cy="3597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581400" y="7234989"/>
              <a:ext cx="2691063" cy="2191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p:cNvCxnSpPr>
            <p:nvPr/>
          </p:nvCxnSpPr>
          <p:spPr>
            <a:xfrm flipH="1" flipV="1">
              <a:off x="4191000" y="7810500"/>
              <a:ext cx="4038600" cy="1600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6161846">
              <a:off x="4800600" y="6031807"/>
              <a:ext cx="609600" cy="330893"/>
            </a:xfrm>
            <a:prstGeom prst="arc">
              <a:avLst>
                <a:gd name="adj1" fmla="val 14202005"/>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0367927">
              <a:off x="4686384" y="5927727"/>
              <a:ext cx="500906" cy="527651"/>
            </a:xfrm>
            <a:prstGeom prst="arc">
              <a:avLst>
                <a:gd name="adj1" fmla="val 15459177"/>
                <a:gd name="adj2" fmla="val 1879604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3581400" y="8845144"/>
              <a:ext cx="457200" cy="357437"/>
            </a:xfrm>
            <a:prstGeom prst="arc">
              <a:avLst>
                <a:gd name="adj1" fmla="val 16200000"/>
                <a:gd name="adj2" fmla="val 24298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886105" y="8808723"/>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Arc 34"/>
            <p:cNvSpPr/>
            <p:nvPr/>
          </p:nvSpPr>
          <p:spPr>
            <a:xfrm>
              <a:off x="3686736" y="9160174"/>
              <a:ext cx="457200" cy="357437"/>
            </a:xfrm>
            <a:prstGeom prst="arc">
              <a:avLst>
                <a:gd name="adj1" fmla="val 16200000"/>
                <a:gd name="adj2" fmla="val 11327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flipH="1">
              <a:off x="4052681" y="9162604"/>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7133830">
              <a:off x="7713068" y="8976514"/>
              <a:ext cx="381000" cy="526619"/>
            </a:xfrm>
            <a:prstGeom prst="arc">
              <a:avLst>
                <a:gd name="adj1" fmla="val 16200000"/>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7133830">
              <a:off x="7591022" y="9169582"/>
              <a:ext cx="381000" cy="526619"/>
            </a:xfrm>
            <a:prstGeom prst="arc">
              <a:avLst>
                <a:gd name="adj1" fmla="val 15576418"/>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7696200" y="8969588"/>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55440" y="9029700"/>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22536" y="9210452"/>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95952" y="9277796"/>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anim calcmode="lin" valueType="num">
                                      <p:cBhvr>
                                        <p:cTn id="34" dur="500" fill="hold"/>
                                        <p:tgtEl>
                                          <p:spTgt spid="46"/>
                                        </p:tgtEl>
                                        <p:attrNameLst>
                                          <p:attrName>ppt_x</p:attrName>
                                        </p:attrNameLst>
                                      </p:cBhvr>
                                      <p:tavLst>
                                        <p:tav tm="0">
                                          <p:val>
                                            <p:strVal val="#ppt_x"/>
                                          </p:val>
                                        </p:tav>
                                        <p:tav tm="100000">
                                          <p:val>
                                            <p:strVal val="#ppt_x"/>
                                          </p:val>
                                        </p:tav>
                                      </p:tavLst>
                                    </p:anim>
                                    <p:anim calcmode="lin" valueType="num">
                                      <p:cBhvr>
                                        <p:cTn id="3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039928" cy="707886"/>
          </a:xfrm>
          <a:prstGeom prst="rect">
            <a:avLst/>
          </a:prstGeom>
        </p:spPr>
        <p:txBody>
          <a:bodyPr wrap="none">
            <a:spAutoFit/>
          </a:bodyPr>
          <a:lstStyle/>
          <a:p>
            <a:pPr marL="571500" lvl="0" indent="-571500">
              <a:buFont typeface="Arial" panose="020B0604020202020204" pitchFamily="34" charset="0"/>
              <a:buChar char="•"/>
            </a:pPr>
            <a:r>
              <a:rPr lang="vi-VN" sz="4000" b="1" dirty="0" smtClean="0">
                <a:solidFill>
                  <a:srgbClr val="1F497D"/>
                </a:solidFill>
                <a:ea typeface="Calibri" panose="020F0502020204030204" pitchFamily="34" charset="0"/>
                <a:cs typeface="Arial" panose="020B0604020202020204" pitchFamily="34" charset="0"/>
              </a:rPr>
              <a:t>Sự </a:t>
            </a:r>
            <a:r>
              <a:rPr lang="vi-VN" sz="4000" b="1" dirty="0">
                <a:solidFill>
                  <a:srgbClr val="1F497D"/>
                </a:solidFill>
                <a:ea typeface="Calibri" panose="020F0502020204030204" pitchFamily="34" charset="0"/>
                <a:cs typeface="Arial" panose="020B0604020202020204" pitchFamily="34" charset="0"/>
              </a:rPr>
              <a:t>đồng quy của ba đường phân giác</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46" cstate="print">
            <a:duotone>
              <a:prstClr val="black"/>
              <a:schemeClr val="tx1">
                <a:tint val="45000"/>
                <a:satMod val="400000"/>
              </a:schemeClr>
            </a:duotone>
            <a:extLst>
              <a:ext uri="{BEBA8EAE-BF5A-486C-A8C5-ECC9F3942E4B}">
                <a14:imgProps xmlns:a14="http://schemas.microsoft.com/office/drawing/2010/main">
                  <a14:imgLayer r:embed="rId4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577192" y="2319047"/>
            <a:ext cx="15450353" cy="2748253"/>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Cắt một tam giác bằng giấy. Hãy gấp tam giác vừa cắt để được ba đường phân giác của nó. Mở tờ giấy ra, hãy quan sát và cho biết ba nếp gấp đó có cùng đi qua một điểm không (H.9.33).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24800" y="5871129"/>
            <a:ext cx="9906000"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gấp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4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83213" y="8536797"/>
            <a:ext cx="2514600" cy="1801367"/>
          </a:xfrm>
          <a:prstGeom prst="rect">
            <a:avLst/>
          </a:prstGeom>
        </p:spPr>
      </p:pic>
      <p:pic>
        <p:nvPicPr>
          <p:cNvPr id="2" name="Picture 1"/>
          <p:cNvPicPr>
            <a:picLocks noChangeAspect="1"/>
          </p:cNvPicPr>
          <p:nvPr/>
        </p:nvPicPr>
        <p:blipFill>
          <a:blip r:embed="rId49">
            <a:extLst>
              <a:ext uri="{BEBA8EAE-BF5A-486C-A8C5-ECC9F3942E4B}">
                <a14:imgProps xmlns:a14="http://schemas.microsoft.com/office/drawing/2010/main">
                  <a14:imgLayer r:embed="rId50">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600" y="5372100"/>
            <a:ext cx="6787569" cy="3855220"/>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715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332045"/>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0"/>
          <p:cNvSpPr/>
          <p:nvPr/>
        </p:nvSpPr>
        <p:spPr>
          <a:xfrm>
            <a:off x="3733800" y="20955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4498856" y="2463699"/>
            <a:ext cx="11731744" cy="38625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Định lí </a:t>
            </a:r>
            <a:r>
              <a:rPr kumimoji="0" lang="en-US" sz="4000" b="1" i="0" u="sng"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sng"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600"/>
              </a:spcAft>
            </a:pPr>
            <a:r>
              <a:rPr lang="vi-VN" sz="4000" dirty="0" smtClean="0">
                <a:solidFill>
                  <a:prstClr val="white"/>
                </a:solidFill>
                <a:ea typeface="Times New Roman" panose="02020603050405020304" pitchFamily="18" charset="0"/>
                <a:cs typeface="Arial" panose="020B0604020202020204" pitchFamily="34" charset="0"/>
              </a:rPr>
              <a:t>Ba </a:t>
            </a:r>
            <a:r>
              <a:rPr lang="vi-VN" sz="4000" dirty="0">
                <a:solidFill>
                  <a:prstClr val="white"/>
                </a:solidFill>
                <a:ea typeface="Times New Roman" panose="02020603050405020304" pitchFamily="18" charset="0"/>
                <a:cs typeface="Arial" panose="020B0604020202020204" pitchFamily="34" charset="0"/>
              </a:rPr>
              <a:t>đường phân giác của một tam giác đồng quy tại một điểm. Điểm này cách đều ba cạnh của </a:t>
            </a:r>
            <a:r>
              <a:rPr lang="en-US" sz="4000" dirty="0" smtClean="0">
                <a:solidFill>
                  <a:prstClr val="white"/>
                </a:solidFill>
                <a:ea typeface="Times New Roman" panose="02020603050405020304" pitchFamily="18" charset="0"/>
                <a:cs typeface="Arial" panose="020B0604020202020204" pitchFamily="34" charset="0"/>
              </a:rPr>
              <a:t>    </a:t>
            </a:r>
            <a:r>
              <a:rPr lang="vi-VN" sz="4000" dirty="0" smtClean="0">
                <a:solidFill>
                  <a:prstClr val="white"/>
                </a:solidFill>
                <a:ea typeface="Times New Roman" panose="02020603050405020304" pitchFamily="18" charset="0"/>
                <a:cs typeface="Arial" panose="020B0604020202020204" pitchFamily="34" charset="0"/>
              </a:rPr>
              <a:t>tam </a:t>
            </a:r>
            <a:r>
              <a:rPr lang="vi-VN" sz="4000" dirty="0">
                <a:solidFill>
                  <a:prstClr val="white"/>
                </a:solidFill>
                <a:ea typeface="Times New Roman" panose="02020603050405020304" pitchFamily="18" charset="0"/>
                <a:cs typeface="Arial" panose="020B0604020202020204" pitchFamily="34" charset="0"/>
              </a:rPr>
              <a:t>giác đó.</a:t>
            </a:r>
          </a:p>
        </p:txBody>
      </p:sp>
      <p:pic>
        <p:nvPicPr>
          <p:cNvPr id="13" name="Picture 6"/>
          <p:cNvPicPr>
            <a:picLocks noChangeAspect="1"/>
          </p:cNvPicPr>
          <p:nvPr/>
        </p:nvPicPr>
        <p:blipFill>
          <a:blip r:embed="rId3"/>
          <a:srcRect/>
          <a:stretch>
            <a:fillRect/>
          </a:stretch>
        </p:blipFill>
        <p:spPr>
          <a:xfrm flipH="1">
            <a:off x="762000" y="4394997"/>
            <a:ext cx="3328455" cy="5205044"/>
          </a:xfrm>
          <a:prstGeom prst="rect">
            <a:avLst/>
          </a:prstGeom>
        </p:spPr>
      </p:pic>
      <p:pic>
        <p:nvPicPr>
          <p:cNvPr id="14" name="Picture 6"/>
          <p:cNvPicPr>
            <a:picLocks noChangeAspect="1"/>
          </p:cNvPicPr>
          <p:nvPr/>
        </p:nvPicPr>
        <p:blipFill>
          <a:blip r:embed="rId4"/>
          <a:srcRect/>
          <a:stretch>
            <a:fillRect/>
          </a:stretch>
        </p:blipFill>
        <p:spPr>
          <a:xfrm>
            <a:off x="13258800" y="6558944"/>
            <a:ext cx="3229874" cy="25125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0" y="647700"/>
            <a:ext cx="1388950" cy="1533981"/>
          </a:xfrm>
          <a:prstGeom prst="rect">
            <a:avLst/>
          </a:prstGeom>
        </p:spPr>
      </p:pic>
    </p:spTree>
    <p:extLst>
      <p:ext uri="{BB962C8B-B14F-4D97-AF65-F5344CB8AC3E}">
        <p14:creationId xmlns:p14="http://schemas.microsoft.com/office/powerpoint/2010/main" val="3370737970"/>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smtClean="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smtClean="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453938" y="9027663"/>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75191" y="2442508"/>
            <a:ext cx="16146009" cy="1938992"/>
          </a:xfrm>
          <a:prstGeom prst="rect">
            <a:avLst/>
          </a:prstGeom>
        </p:spPr>
        <p:txBody>
          <a:bodyPr wrap="square">
            <a:spAutoFit/>
          </a:bodyPr>
          <a:lstStyle/>
          <a:p>
            <a:pPr algn="just">
              <a:lnSpc>
                <a:spcPct val="150000"/>
              </a:lnSpc>
              <a:spcBef>
                <a:spcPts val="600"/>
              </a:spcBef>
              <a:spcAft>
                <a:spcPts val="600"/>
              </a:spcAft>
            </a:pP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9.26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phỏng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miếng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bìa</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đặt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thăng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nhọn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844607" y="966132"/>
            <a:ext cx="1624352" cy="1425681"/>
          </a:xfrm>
          <a:prstGeom prst="rect">
            <a:avLst/>
          </a:prstGeom>
        </p:spPr>
      </p:pic>
      <p:pic>
        <p:nvPicPr>
          <p:cNvPr id="13" name="Picture 9"/>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78200" y="314669"/>
            <a:ext cx="1388950" cy="1533981"/>
          </a:xfrm>
          <a:prstGeom prst="rect">
            <a:avLst/>
          </a:prstGeom>
        </p:spPr>
      </p:pic>
      <p:sp>
        <p:nvSpPr>
          <p:cNvPr id="9" name="Rectangle 8"/>
          <p:cNvSpPr/>
          <p:nvPr/>
        </p:nvSpPr>
        <p:spPr>
          <a:xfrm>
            <a:off x="2971800" y="8648700"/>
            <a:ext cx="12526186" cy="901593"/>
          </a:xfrm>
          <a:prstGeom prst="rect">
            <a:avLst/>
          </a:prstGeom>
        </p:spPr>
        <p:txBody>
          <a:bodyPr wrap="non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Điểm đó được xác định như thế nào và có gì đặc biệt?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38800" y="4457700"/>
            <a:ext cx="7967813" cy="3864428"/>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8265" y="9413627"/>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180856" y="80934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340502" y="987956"/>
              <a:ext cx="4546437"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tr75)</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66762" y="517742"/>
            <a:ext cx="1195262" cy="1120558"/>
          </a:xfrm>
          <a:prstGeom prst="rect">
            <a:avLst/>
          </a:prstGeom>
        </p:spPr>
      </p:pic>
      <p:pic>
        <p:nvPicPr>
          <p:cNvPr id="17" name="Picture 16"/>
          <p:cNvPicPr/>
          <p:nvPr/>
        </p:nvPicPr>
        <p:blipFill>
          <a:blip r:embed="rId44">
            <a:extLst>
              <a:ext uri="{BEBA8EAE-BF5A-486C-A8C5-ECC9F3942E4B}">
                <a14:imgProps xmlns:a14="http://schemas.microsoft.com/office/drawing/2010/main">
                  <a14:imgLayer r:embed="rId45">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3162300"/>
            <a:ext cx="7162800" cy="4419600"/>
          </a:xfrm>
          <a:prstGeom prst="rect">
            <a:avLst/>
          </a:prstGeom>
        </p:spPr>
      </p:pic>
      <p:sp>
        <p:nvSpPr>
          <p:cNvPr id="6" name="Rectangle 5"/>
          <p:cNvSpPr/>
          <p:nvPr/>
        </p:nvSpPr>
        <p:spPr>
          <a:xfrm>
            <a:off x="7283864" y="2761867"/>
            <a:ext cx="998598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AD, BE, CF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IH = IK =  IL.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8" name="Google Shape;631;p26">
            <a:extLst>
              <a:ext uri="{FF2B5EF4-FFF2-40B4-BE49-F238E27FC236}">
                <a16:creationId xmlns:a16="http://schemas.microsoft.com/office/drawing/2014/main" id="{9762E55E-010B-4763-B2AE-52DEAD6FF910}"/>
              </a:ext>
            </a:extLst>
          </p:cNvPr>
          <p:cNvGrpSpPr/>
          <p:nvPr/>
        </p:nvGrpSpPr>
        <p:grpSpPr>
          <a:xfrm>
            <a:off x="11513315" y="6487320"/>
            <a:ext cx="2888485" cy="2666282"/>
            <a:chOff x="1339725" y="238075"/>
            <a:chExt cx="2758000" cy="2769525"/>
          </a:xfrm>
        </p:grpSpPr>
        <p:sp>
          <p:nvSpPr>
            <p:cNvPr id="19"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597655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0" y="4426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tr75)</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5" name="TextBox 4"/>
          <p:cNvSpPr txBox="1"/>
          <p:nvPr/>
        </p:nvSpPr>
        <p:spPr>
          <a:xfrm>
            <a:off x="685800" y="1790700"/>
            <a:ext cx="16916400" cy="1938992"/>
          </a:xfrm>
          <a:prstGeom prst="rect">
            <a:avLst/>
          </a:prstGeom>
          <a:noFill/>
        </p:spPr>
        <p:txBody>
          <a:bodyPr wrap="square" rtlCol="0">
            <a:spAutoFit/>
          </a:bodyPr>
          <a:lstStyle/>
          <a:p>
            <a:pPr algn="just">
              <a:lnSpc>
                <a:spcPct val="150000"/>
              </a:lnSpc>
            </a:pPr>
            <a:r>
              <a:rPr lang="vi-VN" sz="4000" dirty="0">
                <a:solidFill>
                  <a:prstClr val="black"/>
                </a:solidFill>
                <a:cs typeface="Arial" panose="020B0604020202020204" pitchFamily="34" charset="0"/>
              </a:rPr>
              <a:t>Chứng minh rằng trong tam giác ABC cân tại A, giao điểm của ba đường phân giác nằm trên đường trung tuyến xuất phát tử đỉnh A (H.9.35)</a:t>
            </a:r>
            <a:endParaRPr lang="en-US" sz="4000" dirty="0" smtClean="0">
              <a:solidFill>
                <a:prstClr val="black"/>
              </a:solidFill>
              <a:latin typeface="Arial" panose="020B060402020202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20295" y="350192"/>
            <a:ext cx="1172499" cy="1099217"/>
          </a:xfrm>
          <a:prstGeom prst="rect">
            <a:avLst/>
          </a:prstGeom>
        </p:spPr>
      </p:pic>
      <p:pic>
        <p:nvPicPr>
          <p:cNvPr id="15" name="Picture 5"/>
          <p:cNvPicPr>
            <a:picLocks noChangeAspect="1"/>
          </p:cNvPicPr>
          <p:nvPr/>
        </p:nvPicPr>
        <p:blipFill rotWithShape="1">
          <a:blip r:embed="rId44"/>
          <a:srcRect l="71258" t="36429"/>
          <a:stretch/>
        </p:blipFill>
        <p:spPr>
          <a:xfrm>
            <a:off x="16520295" y="8390736"/>
            <a:ext cx="1172499" cy="1678089"/>
          </a:xfrm>
          <a:prstGeom prst="rect">
            <a:avLst/>
          </a:prstGeom>
        </p:spPr>
      </p:pic>
      <p:grpSp>
        <p:nvGrpSpPr>
          <p:cNvPr id="16" name="Group 15"/>
          <p:cNvGrpSpPr/>
          <p:nvPr/>
        </p:nvGrpSpPr>
        <p:grpSpPr>
          <a:xfrm>
            <a:off x="6149136" y="4686300"/>
            <a:ext cx="11543658" cy="3116951"/>
            <a:chOff x="0" y="-913234"/>
            <a:chExt cx="7245638" cy="3117188"/>
          </a:xfrm>
        </p:grpSpPr>
        <p:cxnSp>
          <p:nvCxnSpPr>
            <p:cNvPr id="17" name="Straight Connector 16"/>
            <p:cNvCxnSpPr>
              <a:cxnSpLocks/>
            </p:cNvCxnSpPr>
            <p:nvPr/>
          </p:nvCxnSpPr>
          <p:spPr>
            <a:xfrm>
              <a:off x="1203158" y="0"/>
              <a:ext cx="0" cy="1554480"/>
            </a:xfrm>
            <a:prstGeom prst="line">
              <a:avLst/>
            </a:prstGeom>
            <a:noFill/>
            <a:ln w="19050" cap="flat" cmpd="sng" algn="ctr">
              <a:solidFill>
                <a:sysClr val="windowText" lastClr="000000"/>
              </a:solidFill>
              <a:prstDash val="solid"/>
              <a:miter lim="800000"/>
            </a:ln>
            <a:effectLst/>
          </p:spPr>
        </p:cxnSp>
        <p:cxnSp>
          <p:nvCxnSpPr>
            <p:cNvPr id="18" name="Straight Connector 17"/>
            <p:cNvCxnSpPr/>
            <p:nvPr/>
          </p:nvCxnSpPr>
          <p:spPr>
            <a:xfrm>
              <a:off x="0" y="984869"/>
              <a:ext cx="6096000" cy="0"/>
            </a:xfrm>
            <a:prstGeom prst="line">
              <a:avLst/>
            </a:prstGeom>
            <a:noFill/>
            <a:ln w="19050" cap="flat" cmpd="sng" algn="ctr">
              <a:solidFill>
                <a:sysClr val="windowText" lastClr="000000"/>
              </a:solidFill>
              <a:prstDash val="solid"/>
              <a:miter lim="800000"/>
            </a:ln>
            <a:effectLst/>
          </p:spPr>
        </p:cxnSp>
        <p:sp>
          <p:nvSpPr>
            <p:cNvPr id="19" name="TextBox 9"/>
            <p:cNvSpPr txBox="1"/>
            <p:nvPr/>
          </p:nvSpPr>
          <p:spPr>
            <a:xfrm>
              <a:off x="386836" y="-378713"/>
              <a:ext cx="808443"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GT</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0"/>
            <p:cNvSpPr txBox="1"/>
            <p:nvPr/>
          </p:nvSpPr>
          <p:spPr>
            <a:xfrm>
              <a:off x="447949" y="1141824"/>
              <a:ext cx="882650"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KL</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11"/>
                <p:cNvSpPr txBox="1"/>
                <p:nvPr/>
              </p:nvSpPr>
              <p:spPr>
                <a:xfrm>
                  <a:off x="1330599" y="-913234"/>
                  <a:ext cx="5915039" cy="193913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  AB = AC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TextBox 11"/>
                <p:cNvSpPr txBox="1">
                  <a:spLocks noRot="1" noChangeAspect="1" noMove="1" noResize="1" noEditPoints="1" noAdjustHandles="1" noChangeArrowheads="1" noChangeShapeType="1" noTextEdit="1"/>
                </p:cNvSpPr>
                <p:nvPr/>
              </p:nvSpPr>
              <p:spPr>
                <a:xfrm>
                  <a:off x="1330599" y="-913234"/>
                  <a:ext cx="5915039" cy="1939139"/>
                </a:xfrm>
                <a:prstGeom prst="rect">
                  <a:avLst/>
                </a:prstGeom>
                <a:blipFill>
                  <a:blip r:embed="rId45"/>
                  <a:stretch>
                    <a:fillRect l="-226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12"/>
                <p:cNvSpPr txBox="1"/>
                <p:nvPr/>
              </p:nvSpPr>
              <p:spPr>
                <a:xfrm>
                  <a:off x="1331312" y="1188214"/>
                  <a:ext cx="5699404"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TextBox 12"/>
                <p:cNvSpPr txBox="1">
                  <a:spLocks noRot="1" noChangeAspect="1" noMove="1" noResize="1" noEditPoints="1" noAdjustHandles="1" noChangeArrowheads="1" noChangeShapeType="1" noTextEdit="1"/>
                </p:cNvSpPr>
                <p:nvPr/>
              </p:nvSpPr>
              <p:spPr>
                <a:xfrm>
                  <a:off x="1331312" y="1188214"/>
                  <a:ext cx="5699404" cy="1015740"/>
                </a:xfrm>
                <a:prstGeom prst="rect">
                  <a:avLst/>
                </a:prstGeom>
                <a:blipFill>
                  <a:blip r:embed="rId46"/>
                  <a:stretch>
                    <a:fillRect l="-2418" b="-13772"/>
                  </a:stretch>
                </a:blipFill>
              </p:spPr>
              <p:txBody>
                <a:bodyPr/>
                <a:lstStyle/>
                <a:p>
                  <a:r>
                    <a:rPr lang="en-US">
                      <a:noFill/>
                    </a:rPr>
                    <a:t> </a:t>
                  </a:r>
                </a:p>
              </p:txBody>
            </p:sp>
          </mc:Fallback>
        </mc:AlternateContent>
      </p:grpSp>
      <p:pic>
        <p:nvPicPr>
          <p:cNvPr id="4" name="Picture 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74099" y="4472829"/>
            <a:ext cx="5122945" cy="4629517"/>
          </a:xfrm>
          <a:prstGeom prst="rect">
            <a:avLst/>
          </a:prstGeom>
        </p:spPr>
      </p:pic>
    </p:spTree>
    <p:extLst>
      <p:ext uri="{BB962C8B-B14F-4D97-AF65-F5344CB8AC3E}">
        <p14:creationId xmlns:p14="http://schemas.microsoft.com/office/powerpoint/2010/main" val="1061210316"/>
      </p:ext>
    </p:extLst>
  </p:cSld>
  <p:clrMapOvr>
    <a:masterClrMapping/>
  </p:clrMapOvr>
  <mc:AlternateContent xmlns:mc="http://schemas.openxmlformats.org/markup-compatibility/2006">
    <mc:Choice xmlns:p14="http://schemas.microsoft.com/office/powerpoint/2010/main" Requires="p14">
      <p:transition spd="med" p14:dur="700">
        <p:wipe dir="d"/>
      </p:transition>
    </mc:Choice>
    <mc:Fallback>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51315" y="509503"/>
            <a:ext cx="1942943" cy="1821508"/>
          </a:xfrm>
          <a:prstGeom prst="rect">
            <a:avLst/>
          </a:prstGeom>
        </p:spPr>
      </p:pic>
      <p:pic>
        <p:nvPicPr>
          <p:cNvPr id="15" name="Picture 5"/>
          <p:cNvPicPr>
            <a:picLocks noChangeAspect="1"/>
          </p:cNvPicPr>
          <p:nvPr/>
        </p:nvPicPr>
        <p:blipFill rotWithShape="1">
          <a:blip r:embed="rId44"/>
          <a:srcRect l="71258" t="36429"/>
          <a:stretch/>
        </p:blipFill>
        <p:spPr>
          <a:xfrm>
            <a:off x="16822787" y="8533289"/>
            <a:ext cx="1072896" cy="1535536"/>
          </a:xfrm>
          <a:prstGeom prst="rect">
            <a:avLst/>
          </a:prstGeom>
        </p:spPr>
      </p:pic>
      <p:sp>
        <p:nvSpPr>
          <p:cNvPr id="25" name="Oval Callout 24"/>
          <p:cNvSpPr/>
          <p:nvPr/>
        </p:nvSpPr>
        <p:spPr>
          <a:xfrm>
            <a:off x="8203175" y="50950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81000" y="2037983"/>
            <a:ext cx="5122945" cy="46295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410200" y="1822364"/>
                <a:ext cx="11953876" cy="8045536"/>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Gọi</a:t>
                </a:r>
                <a:r>
                  <a:rPr lang="en-US" sz="3800" dirty="0">
                    <a:latin typeface="Arial" panose="020B0604020202020204" pitchFamily="34" charset="0"/>
                    <a:ea typeface="Calibri" panose="020F0502020204030204" pitchFamily="34" charset="0"/>
                    <a:cs typeface="Arial" panose="020B0604020202020204" pitchFamily="34" charset="0"/>
                  </a:rPr>
                  <a:t> M = AI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BC.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3800" dirty="0" err="1" smtClean="0">
                    <a:effectLst/>
                    <a:latin typeface="Arial" panose="020B0604020202020204" pitchFamily="34" charset="0"/>
                    <a:ea typeface="Times New Roman" panose="02020603050405020304" pitchFamily="18" charset="0"/>
                    <a:cs typeface="Arial" panose="020B0604020202020204" pitchFamily="34" charset="0"/>
                  </a:rPr>
                  <a:t>Xét</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AB = AC (</a:t>
                </a:r>
                <a:r>
                  <a:rPr lang="en-US" sz="3800" dirty="0" err="1">
                    <a:effectLst/>
                    <a:latin typeface="Arial" panose="020B0604020202020204" pitchFamily="34" charset="0"/>
                    <a:ea typeface="Times New Roman" panose="02020603050405020304" pitchFamily="18" charset="0"/>
                    <a:cs typeface="Arial" panose="020B0604020202020204" pitchFamily="34" charset="0"/>
                  </a:rPr>
                  <a:t>gt</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AM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chung</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𝐵𝐴𝑀</m:t>
                        </m:r>
                      </m:e>
                    </m:acc>
                    <m:r>
                      <a:rPr lang="en-US" sz="38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𝐶𝐴𝑀</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a:t>
                </a:r>
                <a:r>
                  <a:rPr lang="en-US" sz="3800" dirty="0">
                    <a:effectLst/>
                    <a:latin typeface="Arial" panose="020B0604020202020204" pitchFamily="34" charset="0"/>
                    <a:ea typeface="Times New Roman" panose="02020603050405020304" pitchFamily="18" charset="0"/>
                    <a:cs typeface="Arial" panose="020B0604020202020204" pitchFamily="34" charset="0"/>
                  </a:rPr>
                  <a:t>do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𝐵𝐴𝐶</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c.g.c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BM = CM hay M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BC.</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ABC</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10200" y="1822364"/>
                <a:ext cx="11953876" cy="8045536"/>
              </a:xfrm>
              <a:prstGeom prst="rect">
                <a:avLst/>
              </a:prstGeom>
              <a:blipFill>
                <a:blip r:embed="rId46"/>
                <a:stretch>
                  <a:fillRect l="-1684" b="-682"/>
                </a:stretch>
              </a:blipFill>
            </p:spPr>
            <p:txBody>
              <a:bodyPr/>
              <a:lstStyle/>
              <a:p>
                <a:r>
                  <a:rPr lang="en-US">
                    <a:noFill/>
                  </a:rPr>
                  <a:t> </a:t>
                </a:r>
              </a:p>
            </p:txBody>
          </p:sp>
        </mc:Fallback>
      </mc:AlternateContent>
    </p:spTree>
    <p:extLst>
      <p:ext uri="{BB962C8B-B14F-4D97-AF65-F5344CB8AC3E}">
        <p14:creationId xmlns:p14="http://schemas.microsoft.com/office/powerpoint/2010/main" val="2202967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7" dur="500"/>
                                        <p:tgtEl>
                                          <p:spTgt spid="2">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down)">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barn(inVertical)">
                                      <p:cBhvr>
                                        <p:cTn id="5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904154" y="4106396"/>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12131" y="-279138"/>
            <a:ext cx="1729292" cy="1760093"/>
          </a:xfrm>
          <a:prstGeom prst="rect">
            <a:avLst/>
          </a:prstGeom>
        </p:spPr>
      </p:pic>
      <p:pic>
        <p:nvPicPr>
          <p:cNvPr id="14"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16207884" y="4381500"/>
            <a:ext cx="1560407" cy="2006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506576" y="-114300"/>
            <a:ext cx="1562224" cy="1464584"/>
          </a:xfrm>
          <a:prstGeom prst="rect">
            <a:avLst/>
          </a:prstGeom>
        </p:spPr>
      </p:pic>
      <p:sp>
        <p:nvSpPr>
          <p:cNvPr id="3" name="Rectangle 2"/>
          <p:cNvSpPr/>
          <p:nvPr/>
        </p:nvSpPr>
        <p:spPr>
          <a:xfrm>
            <a:off x="990600" y="1451908"/>
            <a:ext cx="16498052"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AM, BN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63326" y="34671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77051" y="5216952"/>
            <a:ext cx="5203141" cy="471713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324600" y="4457700"/>
                <a:ext cx="10820400" cy="5632311"/>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BN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BN = {I}</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CI </a:t>
                </a:r>
                <a:r>
                  <a:rPr lang="en-US" sz="40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(t/c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24600" y="4457700"/>
                <a:ext cx="10820400" cy="5632311"/>
              </a:xfrm>
              <a:prstGeom prst="rect">
                <a:avLst/>
              </a:prstGeom>
              <a:blipFill>
                <a:blip r:embed="rId45"/>
                <a:stretch>
                  <a:fillRect l="-2028" r="-507" b="-1732"/>
                </a:stretch>
              </a:blipFill>
            </p:spPr>
            <p:txBody>
              <a:bodyPr/>
              <a:lstStyle/>
              <a:p>
                <a:r>
                  <a:rPr lang="en-US">
                    <a:noFill/>
                  </a:rPr>
                  <a:t> </a:t>
                </a:r>
              </a:p>
            </p:txBody>
          </p:sp>
        </mc:Fallback>
      </mc:AlternateContent>
    </p:spTree>
    <p:extLst>
      <p:ext uri="{BB962C8B-B14F-4D97-AF65-F5344CB8AC3E}">
        <p14:creationId xmlns:p14="http://schemas.microsoft.com/office/powerpoint/2010/main" val="407447440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barn(inVertical)">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5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72159" y="-114300"/>
            <a:ext cx="1609969" cy="1509345"/>
          </a:xfrm>
          <a:prstGeom prst="rect">
            <a:avLst/>
          </a:prstGeom>
        </p:spPr>
      </p:pic>
      <p:sp>
        <p:nvSpPr>
          <p:cNvPr id="3" name="Rectangle 2"/>
          <p:cNvSpPr/>
          <p:nvPr/>
        </p:nvSpPr>
        <p:spPr>
          <a:xfrm>
            <a:off x="730950" y="1475094"/>
            <a:ext cx="17145000"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Chứng</a:t>
            </a:r>
            <a:r>
              <a:rPr lang="en-US" sz="4000" dirty="0">
                <a:latin typeface="Arial" panose="020B0604020202020204" pitchFamily="34" charset="0"/>
                <a:ea typeface="Calibri" panose="020F0502020204030204" pitchFamily="34" charset="0"/>
              </a:rPr>
              <a:t> minh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trong</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cạnh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trọng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tâm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đó</a:t>
            </a:r>
            <a:r>
              <a:rPr lang="en-US" sz="4000" dirty="0">
                <a:latin typeface="Arial" panose="020B0604020202020204" pitchFamily="34" charset="0"/>
                <a:ea typeface="Calibri" panose="020F0502020204030204" pitchFamily="34" charset="0"/>
              </a:rPr>
              <a:t>.</a:t>
            </a:r>
            <a:endParaRPr lang="en-US" sz="4000" dirty="0"/>
          </a:p>
        </p:txBody>
      </p:sp>
      <p:pic>
        <p:nvPicPr>
          <p:cNvPr id="4" name="Picture 3"/>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38200" y="4427621"/>
            <a:ext cx="5059909" cy="4639943"/>
          </a:xfrm>
          <a:prstGeom prst="rect">
            <a:avLst/>
          </a:prstGeom>
        </p:spPr>
      </p:pic>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5" name="Rectangle 4"/>
              <p:cNvSpPr/>
              <p:nvPr/>
            </p:nvSpPr>
            <p:spPr>
              <a:xfrm>
                <a:off x="7021679" y="4457700"/>
                <a:ext cx="10569241" cy="4708981"/>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 AC =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BC</a:t>
                </a: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21679" y="4457700"/>
                <a:ext cx="10569241" cy="4708981"/>
              </a:xfrm>
              <a:prstGeom prst="rect">
                <a:avLst/>
              </a:prstGeom>
              <a:blipFill>
                <a:blip r:embed="rId45"/>
                <a:stretch>
                  <a:fillRect l="-2076" r="-2018" b="-2199"/>
                </a:stretch>
              </a:blipFill>
            </p:spPr>
            <p:txBody>
              <a:bodyPr/>
              <a:lstStyle/>
              <a:p>
                <a:r>
                  <a:rPr lang="en-US">
                    <a:noFill/>
                  </a:rPr>
                  <a:t> </a:t>
                </a:r>
              </a:p>
            </p:txBody>
          </p:sp>
        </mc:Fallback>
      </mc:AlternateContent>
    </p:spTree>
    <p:extLst>
      <p:ext uri="{BB962C8B-B14F-4D97-AF65-F5344CB8AC3E}">
        <p14:creationId xmlns:p14="http://schemas.microsoft.com/office/powerpoint/2010/main" val="2769303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barn(inVertical)">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2</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72159" y="-114300"/>
            <a:ext cx="1609969" cy="1509345"/>
          </a:xfrm>
          <a:prstGeom prst="rect">
            <a:avLst/>
          </a:prstGeom>
        </p:spPr>
      </p:pic>
      <p:sp>
        <p:nvSpPr>
          <p:cNvPr id="3" name="Rectangle 2"/>
          <p:cNvSpPr/>
          <p:nvPr/>
        </p:nvSpPr>
        <p:spPr>
          <a:xfrm>
            <a:off x="685800" y="1333500"/>
            <a:ext cx="17145000"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minh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ba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5943600" y="4239420"/>
            <a:ext cx="11734800" cy="56323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Áp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426491" y="4536465"/>
            <a:ext cx="5059909" cy="4639943"/>
          </a:xfrm>
          <a:prstGeom prst="rect">
            <a:avLst/>
          </a:prstGeom>
        </p:spPr>
      </p:pic>
    </p:spTree>
    <p:extLst>
      <p:ext uri="{BB962C8B-B14F-4D97-AF65-F5344CB8AC3E}">
        <p14:creationId xmlns:p14="http://schemas.microsoft.com/office/powerpoint/2010/main" val="2650196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2933700"/>
            <a:ext cx="15240000" cy="3733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7391400" y="811729"/>
            <a:ext cx="2741746" cy="1194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solidFill>
                  <a:prstClr val="black"/>
                </a:solidFill>
                <a:latin typeface="Arial" panose="020B0604020202020204" pitchFamily="34" charset="0"/>
                <a:cs typeface="Arial" panose="020B0604020202020204" pitchFamily="34" charset="0"/>
              </a:rPr>
              <a:t>CHÚ Ý</a:t>
            </a:r>
            <a:endParaRPr lang="en-US" sz="4000" b="1" dirty="0">
              <a:solidFill>
                <a:prstClr val="black"/>
              </a:solidFill>
              <a:latin typeface="Arial" panose="020B0604020202020204" pitchFamily="34" charset="0"/>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762000" y="7124700"/>
            <a:ext cx="2743200" cy="1476185"/>
          </a:xfrm>
          <a:prstGeom prst="rect">
            <a:avLst/>
          </a:prstGeom>
        </p:spPr>
      </p:pic>
      <p:sp>
        <p:nvSpPr>
          <p:cNvPr id="4" name="Rectangle 3"/>
          <p:cNvSpPr/>
          <p:nvPr/>
        </p:nvSpPr>
        <p:spPr>
          <a:xfrm>
            <a:off x="2263721" y="3321586"/>
            <a:ext cx="13411200" cy="296491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smtClean="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Trong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20"/>
          <a:srcRect/>
          <a:stretch>
            <a:fillRect/>
          </a:stretch>
        </p:blipFill>
        <p:spPr>
          <a:xfrm>
            <a:off x="15396278" y="5638964"/>
            <a:ext cx="2036728" cy="3036116"/>
          </a:xfrm>
          <a:prstGeom prst="rect">
            <a:avLst/>
          </a:prstGeom>
        </p:spPr>
      </p:pic>
    </p:spTree>
    <p:extLst>
      <p:ext uri="{BB962C8B-B14F-4D97-AF65-F5344CB8AC3E}">
        <p14:creationId xmlns:p14="http://schemas.microsoft.com/office/powerpoint/2010/main" val="2879871377"/>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LUYỆN TẬP</a:t>
            </a:r>
            <a:endParaRPr lang="en-US" sz="5000" b="1">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90500" y="1002025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9.20 (Tr76) </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2" name="Rectangle 1"/>
          <p:cNvSpPr/>
          <p:nvPr/>
        </p:nvSpPr>
        <p:spPr>
          <a:xfrm>
            <a:off x="1371600" y="2052578"/>
            <a:ext cx="16383000" cy="2862322"/>
          </a:xfrm>
          <a:prstGeom prst="rect">
            <a:avLst/>
          </a:prstGeom>
        </p:spPr>
        <p:txBody>
          <a:bodyPr wrap="square">
            <a:spAutoFit/>
          </a:bodyPr>
          <a:lstStyle/>
          <a:p>
            <a:pPr>
              <a:lnSpc>
                <a:spcPct val="150000"/>
              </a:lnSpc>
            </a:pPr>
            <a:r>
              <a:rPr lang="vi-VN" sz="4000" dirty="0">
                <a:solidFill>
                  <a:srgbClr val="000000"/>
                </a:solidFill>
              </a:rPr>
              <a:t>Cho tam giác ABC với hai đường trung tuyến BN,CP và trọng tâm </a:t>
            </a:r>
            <a:r>
              <a:rPr lang="vi-VN" sz="4000" dirty="0" smtClean="0">
                <a:solidFill>
                  <a:srgbClr val="000000"/>
                </a:solidFill>
              </a:rPr>
              <a:t>G.</a:t>
            </a:r>
            <a:r>
              <a:rPr lang="en-US" sz="4000" dirty="0" smtClean="0">
                <a:solidFill>
                  <a:srgbClr val="000000"/>
                </a:solidFill>
              </a:rPr>
              <a:t> </a:t>
            </a:r>
            <a:r>
              <a:rPr lang="vi-VN" sz="4000" dirty="0" smtClean="0">
                <a:solidFill>
                  <a:srgbClr val="000000"/>
                </a:solidFill>
              </a:rPr>
              <a:t>Hãy </a:t>
            </a:r>
            <a:r>
              <a:rPr lang="vi-VN" sz="4000" dirty="0">
                <a:solidFill>
                  <a:srgbClr val="000000"/>
                </a:solidFill>
              </a:rPr>
              <a:t>tìm số thích hợp đặt vào dấu ''?'' để được các đẳng thức:</a:t>
            </a:r>
          </a:p>
          <a:p>
            <a:pPr algn="ctr">
              <a:lnSpc>
                <a:spcPct val="150000"/>
              </a:lnSpc>
            </a:pPr>
            <a:r>
              <a:rPr lang="vi-VN" sz="4000" dirty="0">
                <a:solidFill>
                  <a:srgbClr val="000000"/>
                </a:solidFill>
              </a:rPr>
              <a:t>BG = ? BN, CG = ? CP; BG = ? GN, CG = ? GP</a:t>
            </a:r>
          </a:p>
        </p:txBody>
      </p:sp>
      <p:sp>
        <p:nvSpPr>
          <p:cNvPr id="13" name="Oval Callout 12"/>
          <p:cNvSpPr/>
          <p:nvPr/>
        </p:nvSpPr>
        <p:spPr>
          <a:xfrm>
            <a:off x="11201400" y="5131274"/>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5534948"/>
            <a:ext cx="5605161" cy="4367658"/>
          </a:xfrm>
          <a:prstGeom prst="rect">
            <a:avLst/>
          </a:prstGeom>
        </p:spPr>
      </p:pic>
      <p:sp>
        <p:nvSpPr>
          <p:cNvPr id="15" name="Rectangle 14"/>
          <p:cNvSpPr/>
          <p:nvPr/>
        </p:nvSpPr>
        <p:spPr>
          <a:xfrm>
            <a:off x="8249280" y="6146907"/>
            <a:ext cx="7656840" cy="90159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8771795" y="7285574"/>
                <a:ext cx="661181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𝐶𝑃</m:t>
                      </m:r>
                      <m:r>
                        <m:rPr>
                          <m:nor/>
                        </m:rPr>
                        <a:rPr lang="en-US" sz="4000" i="1">
                          <a:latin typeface="Cambria Math" panose="02040503050406030204" pitchFamily="18" charset="0"/>
                        </a:rPr>
                        <m:t>   </m:t>
                      </m:r>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𝐶𝐺</m:t>
                      </m:r>
                      <m:r>
                        <a:rPr lang="en-US" sz="4000">
                          <a:latin typeface="Cambria Math" panose="02040503050406030204" pitchFamily="18" charset="0"/>
                        </a:rPr>
                        <m:t>=2</m:t>
                      </m:r>
                      <m:r>
                        <a:rPr lang="en-US" sz="4000" i="1">
                          <a:latin typeface="Cambria Math" panose="02040503050406030204" pitchFamily="18" charset="0"/>
                        </a:rPr>
                        <m:t>𝐺𝑃</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8771795" y="7285574"/>
                <a:ext cx="6611810" cy="1248803"/>
              </a:xfrm>
              <a:prstGeom prst="rect">
                <a:avLst/>
              </a:prstGeom>
              <a:blipFill>
                <a:blip r:embed="rId11"/>
                <a:stretch>
                  <a:fillRect/>
                </a:stretch>
              </a:blipFill>
            </p:spPr>
            <p:txBody>
              <a:bodyPr/>
              <a:lstStyle/>
              <a:p>
                <a:r>
                  <a:rPr lang="en-US">
                    <a:noFill/>
                  </a:rPr>
                  <a:t> </a:t>
                </a:r>
              </a:p>
            </p:txBody>
          </p:sp>
        </mc:Fallback>
      </mc:AlternateContent>
      <p:sp>
        <p:nvSpPr>
          <p:cNvPr id="18" name="Rectangle 17"/>
          <p:cNvSpPr/>
          <p:nvPr/>
        </p:nvSpPr>
        <p:spPr>
          <a:xfrm>
            <a:off x="8249280" y="8623637"/>
            <a:ext cx="2661306"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10861425" y="8507066"/>
                <a:ext cx="274459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2</m:t>
                          </m:r>
                        </m:num>
                        <m:den>
                          <m:r>
                            <a:rPr lang="en-US" sz="4000">
                              <a:solidFill>
                                <a:prstClr val="black"/>
                              </a:solidFill>
                              <a:latin typeface="Cambria Math" panose="02040503050406030204" pitchFamily="18" charset="0"/>
                            </a:rPr>
                            <m:t>3</m:t>
                          </m:r>
                        </m:den>
                      </m:f>
                      <m:r>
                        <a:rPr lang="en-US" sz="4000" b="0" i="1" smtClean="0">
                          <a:solidFill>
                            <a:prstClr val="black"/>
                          </a:solidFill>
                          <a:latin typeface="Cambria Math" panose="02040503050406030204" pitchFamily="18" charset="0"/>
                        </a:rPr>
                        <m:t>𝐵𝑁</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0861425" y="8507066"/>
                <a:ext cx="2744597"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542784" y="8826233"/>
                <a:ext cx="3402726"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smtClean="0">
                          <a:solidFill>
                            <a:prstClr val="black"/>
                          </a:solidFill>
                          <a:latin typeface="Cambria Math" panose="02040503050406030204" pitchFamily="18" charset="0"/>
                        </a:rPr>
                        <m:t>⇒</m:t>
                      </m:r>
                      <m:r>
                        <m:rPr>
                          <m:nor/>
                        </m:rPr>
                        <a:rPr lang="en-US" sz="4000" i="1">
                          <a:solidFill>
                            <a:prstClr val="black"/>
                          </a:solidFill>
                          <a:latin typeface="Cambria Math" panose="02040503050406030204" pitchFamily="18" charset="0"/>
                        </a:rPr>
                        <m:t>  </m:t>
                      </m:r>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=2</m:t>
                      </m:r>
                      <m:r>
                        <a:rPr lang="en-US" sz="4000" i="1">
                          <a:solidFill>
                            <a:prstClr val="black"/>
                          </a:solidFill>
                          <a:latin typeface="Cambria Math" panose="02040503050406030204" pitchFamily="18" charset="0"/>
                        </a:rPr>
                        <m:t>𝐺</m:t>
                      </m:r>
                      <m:r>
                        <a:rPr lang="en-US" sz="4000" b="0" i="1" smtClean="0">
                          <a:solidFill>
                            <a:prstClr val="black"/>
                          </a:solidFill>
                          <a:latin typeface="Cambria Math" panose="02040503050406030204" pitchFamily="18" charset="0"/>
                        </a:rPr>
                        <m:t>𝑁</m:t>
                      </m:r>
                    </m:oMath>
                  </m:oMathPara>
                </a14:m>
                <a:endParaRPr lang="en-US" sz="4000"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542784" y="8826233"/>
                <a:ext cx="3402726" cy="70788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610916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p:bldP spid="13" grpId="0" animBg="1"/>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LUYỆN TẬP</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10172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9.21 </a:t>
            </a:r>
            <a:r>
              <a:rPr lang="en-US" sz="4500" b="1" dirty="0">
                <a:solidFill>
                  <a:srgbClr val="FF0000"/>
                </a:solidFill>
                <a:latin typeface="Arial" panose="020B0604020202020204" pitchFamily="34" charset="0"/>
                <a:cs typeface="Arial" panose="020B0604020202020204" pitchFamily="34" charset="0"/>
              </a:rPr>
              <a:t>(Tr76) </a:t>
            </a:r>
          </a:p>
        </p:txBody>
      </p:sp>
      <p:sp>
        <p:nvSpPr>
          <p:cNvPr id="5" name="Rectangle 4"/>
          <p:cNvSpPr/>
          <p:nvPr/>
        </p:nvSpPr>
        <p:spPr>
          <a:xfrm>
            <a:off x="685800" y="1943100"/>
            <a:ext cx="16992600" cy="4708981"/>
          </a:xfrm>
          <a:prstGeom prst="rect">
            <a:avLst/>
          </a:prstGeom>
        </p:spPr>
        <p:txBody>
          <a:bodyPr wrap="square">
            <a:spAutoFit/>
          </a:bodyPr>
          <a:lstStyle/>
          <a:p>
            <a:pPr algn="just">
              <a:lnSpc>
                <a:spcPct val="150000"/>
              </a:lnSpc>
            </a:pPr>
            <a:r>
              <a:rPr lang="vi-VN" sz="4000" dirty="0">
                <a:solidFill>
                  <a:srgbClr val="000000"/>
                </a:solidFill>
              </a:rPr>
              <a:t>Chứng minh rằng:</a:t>
            </a:r>
          </a:p>
          <a:p>
            <a:pPr algn="just">
              <a:lnSpc>
                <a:spcPct val="150000"/>
              </a:lnSpc>
            </a:pPr>
            <a:r>
              <a:rPr lang="vi-VN" sz="4000" dirty="0">
                <a:solidFill>
                  <a:srgbClr val="000000"/>
                </a:solidFill>
              </a:rPr>
              <a:t>a) Trong một tam giác cân, hai đường trung tuyến ứng với hai cạnh bên là hai đoạn thẳng bằng nhau.</a:t>
            </a:r>
          </a:p>
          <a:p>
            <a:pPr algn="just">
              <a:lnSpc>
                <a:spcPct val="150000"/>
              </a:lnSpc>
            </a:pPr>
            <a:r>
              <a:rPr lang="vi-VN" sz="4000" dirty="0">
                <a:solidFill>
                  <a:srgbClr val="000000"/>
                </a:solidFill>
              </a:rPr>
              <a:t>b) Ngược lại, nếu tam giác có hai đường trung tuyến bằng nhau thì tam giác đó cân.</a:t>
            </a:r>
            <a:endParaRPr lang="vi-VN" sz="4000" b="0" i="0" dirty="0">
              <a:solidFill>
                <a:srgbClr val="000000"/>
              </a:solidFill>
              <a:effectLst/>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8143" y="6848507"/>
            <a:ext cx="3372714" cy="3273879"/>
          </a:xfrm>
          <a:prstGeom prst="rect">
            <a:avLst/>
          </a:prstGeom>
        </p:spPr>
      </p:pic>
      <p:sp>
        <p:nvSpPr>
          <p:cNvPr id="7" name="Rectangle 6"/>
          <p:cNvSpPr/>
          <p:nvPr/>
        </p:nvSpPr>
        <p:spPr>
          <a:xfrm>
            <a:off x="5181600" y="6848507"/>
            <a:ext cx="784189" cy="707886"/>
          </a:xfrm>
          <a:prstGeom prst="rect">
            <a:avLst/>
          </a:prstGeom>
        </p:spPr>
        <p:txBody>
          <a:bodyPr wrap="none">
            <a:spAutoFit/>
          </a:bodyPr>
          <a:lstStyle/>
          <a:p>
            <a:r>
              <a:rPr lang="vi-VN" sz="4000" dirty="0">
                <a:solidFill>
                  <a:srgbClr val="000000"/>
                </a:solidFill>
              </a:rPr>
              <a:t>a) </a:t>
            </a:r>
            <a:endParaRPr lang="en-US" sz="4000" dirty="0"/>
          </a:p>
        </p:txBody>
      </p:sp>
      <p:pic>
        <p:nvPicPr>
          <p:cNvPr id="13" name="Picture 8"/>
          <p:cNvPicPr>
            <a:picLocks noChangeAspect="1"/>
          </p:cNvPicPr>
          <p:nvPr/>
        </p:nvPicPr>
        <p:blipFill>
          <a:blip r:embed="rId11"/>
          <a:srcRect/>
          <a:stretch>
            <a:fillRect/>
          </a:stretch>
        </p:blipFill>
        <p:spPr>
          <a:xfrm>
            <a:off x="15544800" y="7788045"/>
            <a:ext cx="1579528" cy="2354576"/>
          </a:xfrm>
          <a:prstGeom prst="rect">
            <a:avLst/>
          </a:prstGeom>
        </p:spPr>
      </p:pic>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0" name="Picture 9"/>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838200" y="1245936"/>
            <a:ext cx="4495800" cy="4099218"/>
          </a:xfrm>
          <a:prstGeom prst="rect">
            <a:avLst/>
          </a:prstGeom>
        </p:spPr>
      </p:pic>
      <p:sp>
        <p:nvSpPr>
          <p:cNvPr id="11" name="Rectangle 10"/>
          <p:cNvSpPr/>
          <p:nvPr/>
        </p:nvSpPr>
        <p:spPr>
          <a:xfrm>
            <a:off x="1143000" y="587022"/>
            <a:ext cx="831542" cy="707886"/>
          </a:xfrm>
          <a:prstGeom prst="rect">
            <a:avLst/>
          </a:prstGeom>
        </p:spPr>
        <p:txBody>
          <a:bodyPr wrap="square">
            <a:spAutoFit/>
          </a:bodyPr>
          <a:lstStyle/>
          <a:p>
            <a:r>
              <a:rPr lang="vi-VN" sz="4000" dirty="0">
                <a:solidFill>
                  <a:srgbClr val="000000"/>
                </a:solidFill>
              </a:rPr>
              <a:t>a) </a:t>
            </a:r>
            <a:endParaRPr lang="en-US" sz="4000" dirty="0"/>
          </a:p>
        </p:txBody>
      </p:sp>
      <p:sp>
        <p:nvSpPr>
          <p:cNvPr id="16" name="Rectangle 15"/>
          <p:cNvSpPr/>
          <p:nvPr/>
        </p:nvSpPr>
        <p:spPr>
          <a:xfrm>
            <a:off x="5791200" y="1294908"/>
            <a:ext cx="14097000" cy="3067506"/>
          </a:xfrm>
          <a:prstGeom prst="rect">
            <a:avLst/>
          </a:prstGeom>
        </p:spPr>
        <p:txBody>
          <a:bodyPr wrap="square">
            <a:spAutoFit/>
          </a:bodyPr>
          <a:lstStyle/>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 </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BD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AB,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AC</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267200" y="5829300"/>
                <a:ext cx="9144000" cy="3817007"/>
              </a:xfrm>
              <a:prstGeom prst="rect">
                <a:avLst/>
              </a:prstGeom>
            </p:spPr>
            <p:txBody>
              <a:bodyPr>
                <a:spAutoFit/>
              </a:bodyPr>
              <a:lstStyle/>
              <a:p>
                <a:pPr algn="ctr">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 ABD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 ACE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AE=AD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AC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267200" y="5829300"/>
                <a:ext cx="9144000" cy="3817007"/>
              </a:xfrm>
              <a:prstGeom prst="rect">
                <a:avLst/>
              </a:prstGeom>
              <a:blipFill>
                <a:blip r:embed="rId45"/>
                <a:stretch>
                  <a:fillRect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201400" y="1286422"/>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a:t>
                </a:r>
              </a:p>
            </p:txBody>
          </p:sp>
        </mc:Choice>
        <mc:Fallback xmlns="">
          <p:sp>
            <p:nvSpPr>
              <p:cNvPr id="18" name="Rectangle 17"/>
              <p:cNvSpPr>
                <a:spLocks noRot="1" noChangeAspect="1" noMove="1" noResize="1" noEditPoints="1" noAdjustHandles="1" noChangeArrowheads="1" noChangeShapeType="1" noTextEdit="1"/>
              </p:cNvSpPr>
              <p:nvPr/>
            </p:nvSpPr>
            <p:spPr>
              <a:xfrm>
                <a:off x="11201400" y="1286422"/>
                <a:ext cx="2694520" cy="1015663"/>
              </a:xfrm>
              <a:prstGeom prst="rect">
                <a:avLst/>
              </a:prstGeom>
              <a:blipFill>
                <a:blip r:embed="rId46"/>
                <a:stretch>
                  <a:fillRect r="-7240" b="-13772"/>
                </a:stretch>
              </a:blipFill>
            </p:spPr>
            <p:txBody>
              <a:bodyPr/>
              <a:lstStyle/>
              <a:p>
                <a:r>
                  <a:rPr lang="en-US">
                    <a:noFill/>
                  </a:rPr>
                  <a:t> </a:t>
                </a:r>
              </a:p>
            </p:txBody>
          </p:sp>
        </mc:Fallback>
      </mc:AlternateContent>
      <p:sp>
        <p:nvSpPr>
          <p:cNvPr id="19" name="Rectangle 18"/>
          <p:cNvSpPr/>
          <p:nvPr/>
        </p:nvSpPr>
        <p:spPr>
          <a:xfrm>
            <a:off x="5791200" y="4432566"/>
            <a:ext cx="1125629" cy="901593"/>
          </a:xfrm>
          <a:prstGeom prst="rect">
            <a:avLst/>
          </a:prstGeom>
        </p:spPr>
        <p:txBody>
          <a:bodyPr wrap="none">
            <a:spAutoFit/>
          </a:bodyPr>
          <a:lstStyle/>
          <a:p>
            <a:pPr lvl="0" algn="ctr">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6916829" y="4322507"/>
                <a:ext cx="525823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𝐴𝐸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𝐴𝐵</m:t>
                      </m:r>
                      <m:r>
                        <a:rPr lang="en-US" sz="4000" i="0">
                          <a:latin typeface="Cambria Math" panose="02040503050406030204" pitchFamily="18" charset="0"/>
                        </a:rPr>
                        <m:t>.</m:t>
                      </m:r>
                      <m:r>
                        <a:rPr lang="en-US" sz="4000" i="1">
                          <a:latin typeface="Cambria Math" panose="02040503050406030204" pitchFamily="18" charset="0"/>
                        </a:rPr>
                        <m:t>𝐴𝐷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𝐴𝐶</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6916829" y="4322507"/>
                <a:ext cx="5258234"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292540" y="4403401"/>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AE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AD</a:t>
                </a:r>
              </a:p>
            </p:txBody>
          </p:sp>
        </mc:Choice>
        <mc:Fallback xmlns="">
          <p:sp>
            <p:nvSpPr>
              <p:cNvPr id="22" name="Rectangle 21"/>
              <p:cNvSpPr>
                <a:spLocks noRot="1" noChangeAspect="1" noMove="1" noResize="1" noEditPoints="1" noAdjustHandles="1" noChangeArrowheads="1" noChangeShapeType="1" noTextEdit="1"/>
              </p:cNvSpPr>
              <p:nvPr/>
            </p:nvSpPr>
            <p:spPr>
              <a:xfrm>
                <a:off x="12292540" y="4403401"/>
                <a:ext cx="2694520" cy="1015663"/>
              </a:xfrm>
              <a:prstGeom prst="rect">
                <a:avLst/>
              </a:prstGeom>
              <a:blipFill>
                <a:blip r:embed="rId48"/>
                <a:stretch>
                  <a:fillRect r="-7223" b="-137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8702040" y="7873972"/>
                <a:ext cx="9144000" cy="1938992"/>
              </a:xfrm>
              <a:prstGeom prst="rect">
                <a:avLst/>
              </a:prstGeom>
            </p:spPr>
            <p:txBody>
              <a:bodyPr>
                <a:spAutoFit/>
              </a:bodyPr>
              <a:lstStyle/>
              <a:p>
                <a:pPr lvl="0" algn="ctr">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BD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CE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8702040" y="7873972"/>
                <a:ext cx="9144000" cy="1938992"/>
              </a:xfrm>
              <a:prstGeom prst="rect">
                <a:avLst/>
              </a:prstGeom>
              <a:blipFill>
                <a:blip r:embed="rId49"/>
                <a:stretch>
                  <a:fillRect b="-6918"/>
                </a:stretch>
              </a:blipFill>
            </p:spPr>
            <p:txBody>
              <a:bodyPr/>
              <a:lstStyle/>
              <a:p>
                <a:r>
                  <a:rPr lang="en-US">
                    <a:noFill/>
                  </a:rPr>
                  <a:t> </a:t>
                </a:r>
              </a:p>
            </p:txBody>
          </p:sp>
        </mc:Fallback>
      </mc:AlternateContent>
      <p:sp>
        <p:nvSpPr>
          <p:cNvPr id="24" name="Right Brace 23"/>
          <p:cNvSpPr/>
          <p:nvPr/>
        </p:nvSpPr>
        <p:spPr>
          <a:xfrm>
            <a:off x="11201400" y="6972300"/>
            <a:ext cx="533400" cy="25093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11875029" y="6896100"/>
                <a:ext cx="6031971"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ABD  = ∆ ACE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c.g.c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1875029" y="6896100"/>
                <a:ext cx="6031971" cy="1015663"/>
              </a:xfrm>
              <a:prstGeom prst="rect">
                <a:avLst/>
              </a:prstGeom>
              <a:blipFill>
                <a:blip r:embed="rId50"/>
                <a:stretch>
                  <a:fillRect r="-3030" b="-13772"/>
                </a:stretch>
              </a:blipFill>
            </p:spPr>
            <p:txBody>
              <a:bodyPr/>
              <a:lstStyle/>
              <a:p>
                <a:r>
                  <a:rPr lang="en-US">
                    <a:noFill/>
                  </a:rPr>
                  <a:t> </a:t>
                </a:r>
              </a:p>
            </p:txBody>
          </p:sp>
        </mc:Fallback>
      </mc:AlternateContent>
    </p:spTree>
    <p:extLst>
      <p:ext uri="{BB962C8B-B14F-4D97-AF65-F5344CB8AC3E}">
        <p14:creationId xmlns:p14="http://schemas.microsoft.com/office/powerpoint/2010/main" val="2959517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barn(inVertical)">
                                      <p:cBhvr>
                                        <p:cTn id="56" dur="5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fade">
                                      <p:cBhvr>
                                        <p:cTn id="61" dur="500"/>
                                        <p:tgtEl>
                                          <p:spTgt spid="1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6" dur="500"/>
                                        <p:tgtEl>
                                          <p:spTgt spid="1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wipe(down)">
                                      <p:cBhvr>
                                        <p:cTn id="79" dur="500"/>
                                        <p:tgtEl>
                                          <p:spTgt spid="23">
                                            <p:txEl>
                                              <p:pRg st="0" end="0"/>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23">
                                            <p:txEl>
                                              <p:pRg st="1" end="1"/>
                                            </p:txEl>
                                          </p:spTgt>
                                        </p:tgtEl>
                                        <p:attrNameLst>
                                          <p:attrName>style.visibility</p:attrName>
                                        </p:attrNameLst>
                                      </p:cBhvr>
                                      <p:to>
                                        <p:strVal val="visible"/>
                                      </p:to>
                                    </p:set>
                                    <p:animEffect transition="in" filter="wipe(down)">
                                      <p:cBhvr>
                                        <p:cTn id="8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19" grpId="0"/>
      <p:bldP spid="20" grpId="0"/>
      <p:bldP spid="22"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7467600" y="7658100"/>
            <a:ext cx="3695700" cy="2391426"/>
          </a:xfrm>
          <a:prstGeom prst="rect">
            <a:avLst/>
          </a:prstGeom>
        </p:spPr>
      </p:pic>
      <p:sp>
        <p:nvSpPr>
          <p:cNvPr id="9" name="Rectangle 8"/>
          <p:cNvSpPr/>
          <p:nvPr/>
        </p:nvSpPr>
        <p:spPr>
          <a:xfrm>
            <a:off x="1382340" y="526346"/>
            <a:ext cx="15229260" cy="3093154"/>
          </a:xfrm>
          <a:prstGeom prst="rect">
            <a:avLst/>
          </a:prstGeom>
        </p:spPr>
        <p:txBody>
          <a:bodyPr wrap="square">
            <a:spAutoFit/>
          </a:bodyPr>
          <a:lstStyle/>
          <a:p>
            <a:pPr lvl="0" algn="ctr">
              <a:lnSpc>
                <a:spcPct val="150000"/>
              </a:lnSpc>
              <a:defRPr/>
            </a:pPr>
            <a:r>
              <a:rPr lang="vi-VN" sz="6500" b="1" kern="0" dirty="0">
                <a:solidFill>
                  <a:srgbClr val="FF0000"/>
                </a:solidFill>
              </a:rPr>
              <a:t>CHƯƠNG IX. QUAN HỆ GIỮA CÁC YẾU TỐ TRONG MỘT TAM GIÁC</a:t>
            </a:r>
            <a:endParaRPr lang="en-US" sz="6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524000" y="3609070"/>
            <a:ext cx="15316200" cy="3744230"/>
          </a:xfrm>
          <a:prstGeom prst="rect">
            <a:avLst/>
          </a:prstGeom>
        </p:spPr>
        <p:txBody>
          <a:bodyPr wrap="square">
            <a:spAutoFit/>
          </a:bodyPr>
          <a:lstStyle/>
          <a:p>
            <a:pPr lvl="0" algn="ctr">
              <a:lnSpc>
                <a:spcPct val="150000"/>
              </a:lnSpc>
              <a:defRPr/>
            </a:pPr>
            <a:r>
              <a:rPr lang="vi-VN" sz="5500" b="1" kern="0" dirty="0">
                <a:solidFill>
                  <a:schemeClr val="accent1"/>
                </a:solidFill>
                <a:ea typeface="Calibri" panose="020F0502020204030204" pitchFamily="34" charset="0"/>
                <a:cs typeface="Arial" panose="020B0604020202020204" pitchFamily="34" charset="0"/>
              </a:rPr>
              <a:t>BÀI 34: SỰ ĐỒNG QUY CỦA BA ĐƯỜNG TRUNG TUYẾN, BA ĐƯỜNG PHÂN GIÁC TRONG MỘT TAM GIÁC</a:t>
            </a:r>
            <a:endParaRPr kumimoji="0" lang="en-US" sz="5500" b="1" i="0" u="none" strike="noStrike" kern="0" cap="none" spc="0" normalizeH="0" baseline="0" noProof="0" dirty="0" smtClean="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7632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6" name="Rectangle 5"/>
          <p:cNvSpPr/>
          <p:nvPr/>
        </p:nvSpPr>
        <p:spPr>
          <a:xfrm>
            <a:off x="5431795" y="1943100"/>
            <a:ext cx="12457436" cy="90159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BD</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ight Brace 20"/>
          <p:cNvSpPr/>
          <p:nvPr/>
        </p:nvSpPr>
        <p:spPr>
          <a:xfrm>
            <a:off x="11747356" y="6022839"/>
            <a:ext cx="507415" cy="211663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5454470" y="5689934"/>
                <a:ext cx="617867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𝐵𝑂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𝐵𝐷</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𝐵𝐷</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5454470" y="5689934"/>
                <a:ext cx="6178679" cy="1248803"/>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54587" y="7158924"/>
                <a:ext cx="54101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𝐶𝑂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𝐶𝐸</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𝐶𝐸</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6054587" y="7158924"/>
                <a:ext cx="5410199" cy="1248803"/>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351551" y="6065491"/>
                <a:ext cx="3048463" cy="101566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𝐶𝐸</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𝐵𝐷</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351551" y="6065491"/>
                <a:ext cx="3048463" cy="1015663"/>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2496800" y="6933077"/>
                <a:ext cx="5091971" cy="901593"/>
              </a:xfrm>
              <a:prstGeom prst="rect">
                <a:avLst/>
              </a:prstGeom>
            </p:spPr>
            <p:txBody>
              <a:bodyPr wrap="none">
                <a:spAutoFit/>
              </a:bodyPr>
              <a:lstStyle/>
              <a:p>
                <a:pPr lvl="0">
                  <a:lnSpc>
                    <a:spcPct val="150000"/>
                  </a:lnSpc>
                </a:pPr>
                <a14:m>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𝐵𝑂</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𝐶𝑂</m:t>
                    </m:r>
                    <m:r>
                      <a:rPr lang="en-US" sz="4000" b="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𝑂𝐷</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𝑂𝐸</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496800" y="6933077"/>
                <a:ext cx="5091971" cy="901593"/>
              </a:xfrm>
              <a:prstGeom prst="rect">
                <a:avLst/>
              </a:prstGeom>
              <a:blipFill>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454470" y="4352536"/>
                <a:ext cx="10828014" cy="1015663"/>
              </a:xfrm>
              <a:prstGeom prst="rect">
                <a:avLst/>
              </a:prstGeom>
            </p:spPr>
            <p:txBody>
              <a:bodyPr wrap="square">
                <a:spAutoFit/>
              </a:bodyPr>
              <a:lstStyle/>
              <a:p>
                <a:pPr lvl="0">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sẽ</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a:t>
                </a:r>
              </a:p>
            </p:txBody>
          </p:sp>
        </mc:Choice>
        <mc:Fallback xmlns="">
          <p:sp>
            <p:nvSpPr>
              <p:cNvPr id="29" name="Rectangle 28"/>
              <p:cNvSpPr>
                <a:spLocks noRot="1" noChangeAspect="1" noMove="1" noResize="1" noEditPoints="1" noAdjustHandles="1" noChangeArrowheads="1" noChangeShapeType="1" noTextEdit="1"/>
              </p:cNvSpPr>
              <p:nvPr/>
            </p:nvSpPr>
            <p:spPr>
              <a:xfrm>
                <a:off x="5454470" y="4352536"/>
                <a:ext cx="10828014" cy="1015663"/>
              </a:xfrm>
              <a:prstGeom prst="rect">
                <a:avLst/>
              </a:prstGeom>
              <a:blipFill>
                <a:blip r:embed="rId49"/>
                <a:stretch>
                  <a:fillRect b="-13772"/>
                </a:stretch>
              </a:blipFill>
            </p:spPr>
            <p:txBody>
              <a:bodyPr/>
              <a:lstStyle/>
              <a:p>
                <a:r>
                  <a:rPr lang="en-US">
                    <a:noFill/>
                  </a:rPr>
                  <a:t> </a:t>
                </a:r>
              </a:p>
            </p:txBody>
          </p:sp>
        </mc:Fallback>
      </mc:AlternateContent>
      <p:sp>
        <p:nvSpPr>
          <p:cNvPr id="30" name="Rectangle 29"/>
          <p:cNvSpPr/>
          <p:nvPr/>
        </p:nvSpPr>
        <p:spPr>
          <a:xfrm>
            <a:off x="5454470" y="3150379"/>
            <a:ext cx="10951813"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wipe(down)">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7" grpId="0"/>
      <p:bldP spid="8" grpId="0"/>
      <p:bldP spid="1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760991" y="8181104"/>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715000" y="2088878"/>
                <a:ext cx="9144000" cy="381662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DOC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 = OC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OD = OE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𝐸𝑂𝐵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𝐷𝑂𝐶</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đỉnh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715000" y="2088878"/>
                <a:ext cx="9144000" cy="3816622"/>
              </a:xfrm>
              <a:prstGeom prst="rect">
                <a:avLst/>
              </a:prstGeom>
              <a:blipFill>
                <a:blip r:embed="rId44"/>
                <a:stretch>
                  <a:fillRect l="-2400" b="-2716"/>
                </a:stretch>
              </a:blipFill>
            </p:spPr>
            <p:txBody>
              <a:bodyPr/>
              <a:lstStyle/>
              <a:p>
                <a:r>
                  <a:rPr lang="en-US">
                    <a:noFill/>
                  </a:rPr>
                  <a:t> </a:t>
                </a:r>
              </a:p>
            </p:txBody>
          </p:sp>
        </mc:Fallback>
      </mc:AlternateContent>
      <p:sp>
        <p:nvSpPr>
          <p:cNvPr id="27" name="Right Brace 26"/>
          <p:cNvSpPr/>
          <p:nvPr/>
        </p:nvSpPr>
        <p:spPr>
          <a:xfrm>
            <a:off x="12801600" y="3162300"/>
            <a:ext cx="504011" cy="251924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Rectangle 27"/>
              <p:cNvSpPr/>
              <p:nvPr/>
            </p:nvSpPr>
            <p:spPr>
              <a:xfrm>
                <a:off x="13487400" y="3390900"/>
                <a:ext cx="9144000" cy="193899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 ∆ DOC</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 </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𝐷𝐶</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487400" y="3390900"/>
                <a:ext cx="9144000" cy="1938992"/>
              </a:xfrm>
              <a:prstGeom prst="rect">
                <a:avLst/>
              </a:prstGeom>
              <a:blipFill>
                <a:blip r:embed="rId45"/>
                <a:stretch>
                  <a:fillRect/>
                </a:stretch>
              </a:blipFill>
            </p:spPr>
            <p:txBody>
              <a:bodyPr/>
              <a:lstStyle/>
              <a:p>
                <a:r>
                  <a:rPr lang="en-US">
                    <a:noFill/>
                  </a:rPr>
                  <a:t> </a:t>
                </a:r>
              </a:p>
            </p:txBody>
          </p:sp>
        </mc:Fallback>
      </mc:AlternateContent>
      <p:sp>
        <p:nvSpPr>
          <p:cNvPr id="18" name="Rectangle 17"/>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8"/>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4" name="Rectangle 3"/>
          <p:cNvSpPr/>
          <p:nvPr/>
        </p:nvSpPr>
        <p:spPr>
          <a:xfrm>
            <a:off x="5715000" y="6367351"/>
            <a:ext cx="9144000" cy="901593"/>
          </a:xfrm>
          <a:prstGeom prst="rect">
            <a:avLst/>
          </a:prstGeom>
        </p:spPr>
        <p:txBody>
          <a:bodyPr>
            <a:spAutoFit/>
          </a:bodyPr>
          <a:lstStyle/>
          <a:p>
            <a:pPr lvl="0">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6548983" y="6260872"/>
                <a:ext cx="545027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𝐸𝐵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𝐴𝐵</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𝐷𝐶</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𝐴𝐶</m:t>
                      </m:r>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6548983" y="6260872"/>
                <a:ext cx="5450275"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06105" y="8623637"/>
                <a:ext cx="9144000" cy="1015663"/>
              </a:xfrm>
              <a:prstGeom prst="rect">
                <a:avLst/>
              </a:prstGeom>
            </p:spPr>
            <p:txBody>
              <a:bodyPr>
                <a:spAutoFit/>
              </a:bodyPr>
              <a:lstStyle/>
              <a:p>
                <a:pPr lvl="0">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p>
            </p:txBody>
          </p:sp>
        </mc:Choice>
        <mc:Fallback xmlns="">
          <p:sp>
            <p:nvSpPr>
              <p:cNvPr id="10" name="Rectangle 9"/>
              <p:cNvSpPr>
                <a:spLocks noRot="1" noChangeAspect="1" noMove="1" noResize="1" noEditPoints="1" noAdjustHandles="1" noChangeArrowheads="1" noChangeShapeType="1" noTextEdit="1"/>
              </p:cNvSpPr>
              <p:nvPr/>
            </p:nvSpPr>
            <p:spPr>
              <a:xfrm>
                <a:off x="5906105" y="8623637"/>
                <a:ext cx="9144000" cy="1015663"/>
              </a:xfrm>
              <a:prstGeom prst="rect">
                <a:avLst/>
              </a:prstGeom>
              <a:blipFill>
                <a:blip r:embed="rId48"/>
                <a:stretch>
                  <a:fillRect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841937" y="7604025"/>
                <a:ext cx="3136308" cy="1015663"/>
              </a:xfrm>
              <a:prstGeom prst="rect">
                <a:avLst/>
              </a:prstGeom>
            </p:spPr>
            <p:txBody>
              <a:bodyPr wrap="non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841937" y="7604025"/>
                <a:ext cx="3136308" cy="1015663"/>
              </a:xfrm>
              <a:prstGeom prst="rect">
                <a:avLst/>
              </a:prstGeom>
              <a:blipFill>
                <a:blip r:embed="rId4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883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wipe(down)">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animEffect transition="in" filter="fade">
                                      <p:cBhvr>
                                        <p:cTn id="35" dur="500"/>
                                        <p:tgtEl>
                                          <p:spTgt spid="2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2" grpId="0"/>
      <p:bldP spid="10"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LUYỆN TẬP</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9.22 </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(Tr76) </a:t>
            </a:r>
          </a:p>
        </p:txBody>
      </p:sp>
      <p:sp>
        <p:nvSpPr>
          <p:cNvPr id="7" name="Rectangle 6"/>
          <p:cNvSpPr/>
          <p:nvPr/>
        </p:nvSpPr>
        <p:spPr>
          <a:xfrm>
            <a:off x="955848" y="1985308"/>
            <a:ext cx="16450822"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4793589"/>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88618">
            <a:off x="628249" y="9088185"/>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8" name="Rectangle 17"/>
              <p:cNvSpPr/>
              <p:nvPr/>
            </p:nvSpPr>
            <p:spPr>
              <a:xfrm>
                <a:off x="5562600" y="5448300"/>
                <a:ext cx="13030200"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t>
                </a: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5562600" y="5448300"/>
                <a:ext cx="13030200" cy="1938992"/>
              </a:xfrm>
              <a:prstGeom prst="rect">
                <a:avLst/>
              </a:prstGeom>
              <a:blipFill>
                <a:blip r:embed="rId16"/>
                <a:stretch>
                  <a:fillRect l="-1685"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486400" y="7476097"/>
                <a:ext cx="61656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r>
                        <a:rPr lang="en-US" sz="4000" i="1">
                          <a:latin typeface="Cambria Math" panose="02040503050406030204" pitchFamily="18" charset="0"/>
                        </a:rPr>
                        <m:t>𝐵</m:t>
                      </m:r>
                      <m:r>
                        <a:rPr lang="en-US" sz="4000" b="0" i="1" smtClean="0">
                          <a:latin typeface="Cambria Math" panose="02040503050406030204" pitchFamily="18" charset="0"/>
                        </a:rPr>
                        <m:t>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m:t>
                      </m:r>
                      <m:r>
                        <a:rPr lang="en-US" sz="4000" b="0" i="1" smtClean="0">
                          <a:latin typeface="Cambria Math" panose="02040503050406030204" pitchFamily="18" charset="0"/>
                        </a:rPr>
                        <m:t>𝑀</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𝐶𝑁</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486400" y="7476097"/>
                <a:ext cx="6165662"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676900" y="8922449"/>
                <a:ext cx="9144000" cy="924356"/>
              </a:xfrm>
              <a:prstGeom prst="rect">
                <a:avLst/>
              </a:prstGeom>
            </p:spPr>
            <p:txBody>
              <a:bodyPr>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6900" y="8922449"/>
                <a:ext cx="9144000" cy="924356"/>
              </a:xfrm>
              <a:prstGeom prst="rect">
                <a:avLst/>
              </a:prstGeom>
              <a:blipFill>
                <a:blip r:embed="rId18"/>
                <a:stretch>
                  <a:fillRect l="-2333" b="-27815"/>
                </a:stretch>
              </a:blipFill>
            </p:spPr>
            <p:txBody>
              <a:bodyPr/>
              <a:lstStyle/>
              <a:p>
                <a:r>
                  <a:rPr lang="en-US">
                    <a:noFill/>
                  </a:rPr>
                  <a:t> </a:t>
                </a:r>
              </a:p>
            </p:txBody>
          </p:sp>
        </mc:Fallback>
      </mc:AlternateContent>
      <p:sp>
        <p:nvSpPr>
          <p:cNvPr id="3" name="Rectangle 2"/>
          <p:cNvSpPr/>
          <p:nvPr/>
        </p:nvSpPr>
        <p:spPr>
          <a:xfrm>
            <a:off x="11652062" y="7584841"/>
            <a:ext cx="4152099" cy="1015663"/>
          </a:xfrm>
          <a:prstGeom prst="rect">
            <a:avLst/>
          </a:prstGeom>
        </p:spPr>
        <p:txBody>
          <a:bodyPr wrap="none">
            <a:spAutoFit/>
          </a:bodyPr>
          <a:lstStyle/>
          <a:p>
            <a:pPr lvl="0" algn="just">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Effect transition="in" filter="wipe(down)">
                                      <p:cBhvr>
                                        <p:cTn id="34" dur="500"/>
                                        <p:tgtEl>
                                          <p:spTgt spid="1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7" grpId="0" animBg="1"/>
      <p:bldP spid="14"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LUYỆN TẬP</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458041"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9.22 </a:t>
            </a:r>
            <a:r>
              <a:rPr lang="en-US" sz="4500" b="1" dirty="0">
                <a:solidFill>
                  <a:srgbClr val="FF0000"/>
                </a:solidFill>
                <a:latin typeface="Arial" panose="020B0604020202020204" pitchFamily="34" charset="0"/>
                <a:cs typeface="Arial" panose="020B0604020202020204" pitchFamily="34" charset="0"/>
              </a:rPr>
              <a:t>(Tr76) </a:t>
            </a:r>
          </a:p>
        </p:txBody>
      </p:sp>
      <p:sp>
        <p:nvSpPr>
          <p:cNvPr id="7" name="Rectangle 6"/>
          <p:cNvSpPr/>
          <p:nvPr/>
        </p:nvSpPr>
        <p:spPr>
          <a:xfrm>
            <a:off x="955848" y="1985308"/>
            <a:ext cx="16450822"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GBC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GCB.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so </a:t>
            </a:r>
            <a:r>
              <a:rPr lang="en-US" sz="4000" dirty="0" err="1">
                <a:latin typeface="Arial" panose="020B0604020202020204" pitchFamily="34" charset="0"/>
                <a:ea typeface="Calibri" panose="020F0502020204030204" pitchFamily="34" charset="0"/>
                <a:cs typeface="Arial" panose="020B0604020202020204" pitchFamily="34" charset="0"/>
              </a:rPr>
              <a:t>sánh</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632" y="4413284"/>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88618">
            <a:off x="933051" y="8901206"/>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6172200" y="5677488"/>
                <a:ext cx="11506200" cy="38166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CG &gt; </a:t>
                </a:r>
                <a:r>
                  <a:rPr lang="en-US" sz="4000" dirty="0" smtClean="0">
                    <a:effectLst/>
                    <a:latin typeface="Arial" panose="020B0604020202020204" pitchFamily="34" charset="0"/>
                    <a:ea typeface="Calibri" panose="020F0502020204030204" pitchFamily="34" charset="0"/>
                    <a:cs typeface="Arial" panose="020B0604020202020204" pitchFamily="34" charset="0"/>
                  </a:rPr>
                  <a:t>GB</a:t>
                </a: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(ĐL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CN &gt; BM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172200" y="5677488"/>
                <a:ext cx="11506200" cy="3816622"/>
              </a:xfrm>
              <a:prstGeom prst="rect">
                <a:avLst/>
              </a:prstGeom>
              <a:blipFill>
                <a:blip r:embed="rId16"/>
                <a:stretch>
                  <a:fillRect l="-1908" r="-1272" b="-3035"/>
                </a:stretch>
              </a:blipFill>
            </p:spPr>
            <p:txBody>
              <a:bodyPr/>
              <a:lstStyle/>
              <a:p>
                <a:r>
                  <a:rPr lang="en-US">
                    <a:noFill/>
                  </a:rPr>
                  <a:t> </a:t>
                </a:r>
              </a:p>
            </p:txBody>
          </p:sp>
        </mc:Fallback>
      </mc:AlternateContent>
    </p:spTree>
    <p:extLst>
      <p:ext uri="{BB962C8B-B14F-4D97-AF65-F5344CB8AC3E}">
        <p14:creationId xmlns:p14="http://schemas.microsoft.com/office/powerpoint/2010/main" val="4147292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down)">
                                      <p:cBhvr>
                                        <p:cTn id="12" dur="500"/>
                                        <p:tgtEl>
                                          <p:spTgt spid="1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down)">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2743" y="99441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5253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prstClr val="black"/>
                </a:solidFill>
                <a:latin typeface="Arial" panose="020B0604020202020204" pitchFamily="34" charset="0"/>
                <a:cs typeface="Arial" panose="020B0604020202020204" pitchFamily="34" charset="0"/>
              </a:rPr>
              <a:t>LUYỆN TẬP</a:t>
            </a:r>
            <a:endParaRPr lang="en-US" sz="5000" b="1" dirty="0">
              <a:solidFill>
                <a:prstClr val="black"/>
              </a:solidFill>
              <a:latin typeface="Arial" panose="020B0604020202020204" pitchFamily="34" charset="0"/>
              <a:cs typeface="Arial" panose="020B0604020202020204" pitchFamily="34" charset="0"/>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3"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62000" y="9330487"/>
            <a:ext cx="2133600" cy="989214"/>
          </a:xfrm>
          <a:prstGeom prst="rect">
            <a:avLst/>
          </a:prstGeom>
        </p:spPr>
      </p:pic>
      <p:sp>
        <p:nvSpPr>
          <p:cNvPr id="14" name="TextBox 13"/>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9.23 </a:t>
            </a:r>
            <a:r>
              <a:rPr lang="en-US" sz="4500" b="1" dirty="0">
                <a:solidFill>
                  <a:srgbClr val="FF0000"/>
                </a:solidFill>
                <a:latin typeface="Arial" panose="020B0604020202020204" pitchFamily="34" charset="0"/>
                <a:cs typeface="Arial" panose="020B0604020202020204" pitchFamily="34" charset="0"/>
              </a:rPr>
              <a:t>(Tr76) </a:t>
            </a:r>
          </a:p>
        </p:txBody>
      </p:sp>
      <p:sp>
        <p:nvSpPr>
          <p:cNvPr id="7" name="Rectangle 6"/>
          <p:cNvSpPr/>
          <p:nvPr/>
        </p:nvSpPr>
        <p:spPr>
          <a:xfrm>
            <a:off x="681927" y="1985308"/>
            <a:ext cx="1684407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Kí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hiệu</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BIC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BAC = 120°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25379" y="4477078"/>
            <a:ext cx="5661561" cy="4053311"/>
          </a:xfrm>
          <a:prstGeom prst="rect">
            <a:avLst/>
          </a:prstGeom>
        </p:spPr>
      </p:pic>
      <p:sp>
        <p:nvSpPr>
          <p:cNvPr id="15" name="Oval Callout 14"/>
          <p:cNvSpPr/>
          <p:nvPr/>
        </p:nvSpPr>
        <p:spPr>
          <a:xfrm>
            <a:off x="10668000" y="4133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6591300" y="5173179"/>
                <a:ext cx="10934700" cy="4770921"/>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AI, BI, CI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120°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60°</a:t>
                </a:r>
              </a:p>
            </p:txBody>
          </p:sp>
        </mc:Choice>
        <mc:Fallback xmlns="">
          <p:sp>
            <p:nvSpPr>
              <p:cNvPr id="21" name="Rectangle 20"/>
              <p:cNvSpPr>
                <a:spLocks noRot="1" noChangeAspect="1" noMove="1" noResize="1" noEditPoints="1" noAdjustHandles="1" noChangeArrowheads="1" noChangeShapeType="1" noTextEdit="1"/>
              </p:cNvSpPr>
              <p:nvPr/>
            </p:nvSpPr>
            <p:spPr>
              <a:xfrm>
                <a:off x="6591300" y="5173179"/>
                <a:ext cx="10934700" cy="4770921"/>
              </a:xfrm>
              <a:prstGeom prst="rect">
                <a:avLst/>
              </a:prstGeom>
              <a:blipFill>
                <a:blip r:embed="rId31"/>
                <a:stretch>
                  <a:fillRect l="-1951" r="-2007" b="-2430"/>
                </a:stretch>
              </a:blipFill>
            </p:spPr>
            <p:txBody>
              <a:bodyPr/>
              <a:lstStyle/>
              <a:p>
                <a:r>
                  <a:rPr lang="en-US">
                    <a:noFill/>
                  </a:rPr>
                  <a:t> </a:t>
                </a:r>
              </a:p>
            </p:txBody>
          </p:sp>
        </mc:Fallback>
      </mc:AlternateContent>
    </p:spTree>
    <p:extLst>
      <p:ext uri="{BB962C8B-B14F-4D97-AF65-F5344CB8AC3E}">
        <p14:creationId xmlns:p14="http://schemas.microsoft.com/office/powerpoint/2010/main" val="2277850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99441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5" name="Picture 2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419100"/>
            <a:ext cx="1676400" cy="1571624"/>
          </a:xfrm>
          <a:prstGeom prst="rect">
            <a:avLst/>
          </a:prstGeom>
        </p:spPr>
      </p:pic>
      <p:pic>
        <p:nvPicPr>
          <p:cNvPr id="9" name="Picture 10"/>
          <p:cNvPicPr>
            <a:picLocks noChangeAspect="1"/>
          </p:cNvPicPr>
          <p:nvPr/>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38200" y="9141756"/>
            <a:ext cx="2133600" cy="989214"/>
          </a:xfrm>
          <a:prstGeom prst="rect">
            <a:avLst/>
          </a:prstGeom>
        </p:spPr>
      </p:pic>
      <p:pic>
        <p:nvPicPr>
          <p:cNvPr id="10" name="Picture 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49016" y="1901576"/>
            <a:ext cx="5661561" cy="4053311"/>
          </a:xfrm>
          <a:prstGeom prst="rect">
            <a:avLst/>
          </a:prstGeom>
        </p:spPr>
      </p:pic>
      <p:sp>
        <p:nvSpPr>
          <p:cNvPr id="14" name="Oval Callout 13"/>
          <p:cNvSpPr/>
          <p:nvPr/>
        </p:nvSpPr>
        <p:spPr>
          <a:xfrm>
            <a:off x="8093021" y="36527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7832558" y="1714500"/>
            <a:ext cx="9144000" cy="2093764"/>
            <a:chOff x="7756358" y="1841272"/>
            <a:chExt cx="9144000" cy="2093764"/>
          </a:xfrm>
        </p:grpSpPr>
        <mc:AlternateContent xmlns:mc="http://schemas.openxmlformats.org/markup-compatibility/2006" xmlns:a14="http://schemas.microsoft.com/office/drawing/2010/main">
          <mc:Choice Requires="a14">
            <p:sp>
              <p:nvSpPr>
                <p:cNvPr id="6" name="Rectangle 5"/>
                <p:cNvSpPr/>
                <p:nvPr/>
              </p:nvSpPr>
              <p:spPr>
                <a:xfrm>
                  <a:off x="7756358" y="1976551"/>
                  <a:ext cx="9144000" cy="1958485"/>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756358" y="1976551"/>
                  <a:ext cx="9144000" cy="1958485"/>
                </a:xfrm>
                <a:prstGeom prst="rect">
                  <a:avLst/>
                </a:prstGeom>
                <a:blipFill>
                  <a:blip r:embed="rId46"/>
                  <a:stretch>
                    <a:fillRect l="-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769986" y="1841272"/>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6" name="Rectangle 15"/>
                <p:cNvSpPr>
                  <a:spLocks noRot="1" noChangeAspect="1" noMove="1" noResize="1" noEditPoints="1" noAdjustHandles="1" noChangeArrowheads="1" noChangeShapeType="1" noTextEdit="1"/>
                </p:cNvSpPr>
                <p:nvPr/>
              </p:nvSpPr>
              <p:spPr>
                <a:xfrm>
                  <a:off x="10769986" y="1841272"/>
                  <a:ext cx="583814" cy="1244828"/>
                </a:xfrm>
                <a:prstGeom prst="rect">
                  <a:avLst/>
                </a:prstGeom>
                <a:blipFill>
                  <a:blip r:embed="rId4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 name="Rectangle 7"/>
              <p:cNvSpPr/>
              <p:nvPr/>
            </p:nvSpPr>
            <p:spPr>
              <a:xfrm>
                <a:off x="8305800" y="4762500"/>
                <a:ext cx="9144000" cy="5240152"/>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60°</a:t>
                </a:r>
              </a:p>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30°</a:t>
                </a:r>
              </a:p>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IBC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Aft>
                    <a:spcPts val="800"/>
                  </a:spcAft>
                </a:pPr>
                <a:r>
                  <a:rPr lang="en-US" sz="4000" dirty="0" smtClean="0">
                    <a:solidFill>
                      <a:prstClr val="black"/>
                    </a:solidFill>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a:t>
                </a:r>
              </a:p>
              <a:p>
                <a:pPr lvl="0" algn="just">
                  <a:lnSpc>
                    <a:spcPct val="150000"/>
                  </a:lnSpc>
                  <a:spcAft>
                    <a:spcPts val="800"/>
                  </a:spcAft>
                </a:pPr>
                <a:r>
                  <a:rPr lang="en-US" sz="4000" dirty="0" smtClean="0">
                    <a:solidFill>
                      <a:prstClr val="black"/>
                    </a:solidFill>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 - 30°= 150°</a:t>
                </a:r>
              </a:p>
            </p:txBody>
          </p:sp>
        </mc:Choice>
        <mc:Fallback>
          <p:sp>
            <p:nvSpPr>
              <p:cNvPr id="8" name="Rectangle 7"/>
              <p:cNvSpPr>
                <a:spLocks noRot="1" noChangeAspect="1" noMove="1" noResize="1" noEditPoints="1" noAdjustHandles="1" noChangeArrowheads="1" noChangeShapeType="1" noTextEdit="1"/>
              </p:cNvSpPr>
              <p:nvPr/>
            </p:nvSpPr>
            <p:spPr>
              <a:xfrm>
                <a:off x="8305800" y="4762500"/>
                <a:ext cx="9144000" cy="5240152"/>
              </a:xfrm>
              <a:prstGeom prst="rect">
                <a:avLst/>
              </a:prstGeom>
              <a:blipFill>
                <a:blip r:embed="rId48"/>
                <a:stretch>
                  <a:fillRect l="-2400" b="-2093"/>
                </a:stretch>
              </a:blipFill>
            </p:spPr>
            <p:txBody>
              <a:bodyPr/>
              <a:lstStyle/>
              <a:p>
                <a:r>
                  <a:rPr lang="en-US">
                    <a:noFill/>
                  </a:rPr>
                  <a:t> </a:t>
                </a:r>
              </a:p>
            </p:txBody>
          </p:sp>
        </mc:Fallback>
      </mc:AlternateContent>
      <p:grpSp>
        <p:nvGrpSpPr>
          <p:cNvPr id="18" name="Group 17"/>
          <p:cNvGrpSpPr/>
          <p:nvPr/>
        </p:nvGrpSpPr>
        <p:grpSpPr>
          <a:xfrm>
            <a:off x="9525000" y="3238500"/>
            <a:ext cx="3172985" cy="1244828"/>
            <a:chOff x="9475400" y="3398723"/>
            <a:chExt cx="3172985" cy="1244828"/>
          </a:xfrm>
        </p:grpSpPr>
        <mc:AlternateContent xmlns:mc="http://schemas.openxmlformats.org/markup-compatibility/2006" xmlns:a14="http://schemas.microsoft.com/office/drawing/2010/main">
          <mc:Choice Requires="a14">
            <p:sp>
              <p:nvSpPr>
                <p:cNvPr id="7" name="Rectangle 6"/>
                <p:cNvSpPr/>
                <p:nvPr/>
              </p:nvSpPr>
              <p:spPr>
                <a:xfrm>
                  <a:off x="10920873" y="3398723"/>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0920873" y="3398723"/>
                  <a:ext cx="583814" cy="1244828"/>
                </a:xfrm>
                <a:prstGeom prst="rect">
                  <a:avLst/>
                </a:prstGeom>
                <a:blipFill>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475400" y="3724189"/>
                  <a:ext cx="3172985" cy="728533"/>
                </a:xfrm>
                <a:prstGeom prst="rect">
                  <a:avLst/>
                </a:prstGeom>
              </p:spPr>
              <p:txBody>
                <a:bodyPr wrap="none">
                  <a:spAutoFit/>
                </a:bodyPr>
                <a:lstStyle/>
                <a:p>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475400" y="3724189"/>
                  <a:ext cx="3172985" cy="728533"/>
                </a:xfrm>
                <a:prstGeom prst="rect">
                  <a:avLst/>
                </a:prstGeom>
                <a:blipFill>
                  <a:blip r:embed="rId50"/>
                  <a:stretch>
                    <a:fillRect t="-14286" b="-33613"/>
                  </a:stretch>
                </a:blipFill>
              </p:spPr>
              <p:txBody>
                <a:bodyPr/>
                <a:lstStyle/>
                <a:p>
                  <a:r>
                    <a:rPr lang="en-US">
                      <a:noFill/>
                    </a:rPr>
                    <a:t> </a:t>
                  </a:r>
                </a:p>
              </p:txBody>
            </p:sp>
          </mc:Fallback>
        </mc:AlternateContent>
      </p:grpSp>
      <p:pic>
        <p:nvPicPr>
          <p:cNvPr id="19" name="Picture 5"/>
          <p:cNvPicPr>
            <a:picLocks noChangeAspect="1"/>
          </p:cNvPicPr>
          <p:nvPr/>
        </p:nvPicPr>
        <p:blipFill rotWithShape="1">
          <a:blip r:embed="rId51"/>
          <a:srcRect l="71258" t="36429"/>
          <a:stretch/>
        </p:blipFill>
        <p:spPr>
          <a:xfrm>
            <a:off x="2498696" y="7207373"/>
            <a:ext cx="2362200" cy="2923597"/>
          </a:xfrm>
          <a:prstGeom prst="rect">
            <a:avLst/>
          </a:prstGeom>
        </p:spPr>
      </p:pic>
    </p:spTree>
    <p:extLst>
      <p:ext uri="{BB962C8B-B14F-4D97-AF65-F5344CB8AC3E}">
        <p14:creationId xmlns:p14="http://schemas.microsoft.com/office/powerpoint/2010/main" val="4019915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6681244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95600" y="1943100"/>
                <a:ext cx="12548594" cy="3249351"/>
              </a:xfrm>
              <a:prstGeom prst="rect">
                <a:avLst/>
              </a:prstGeom>
            </p:spPr>
            <p:txBody>
              <a:bodyPr wrap="square">
                <a:spAutoFit/>
              </a:bodyPr>
              <a:lstStyle/>
              <a:p>
                <a:pPr algn="just">
                  <a:lnSpc>
                    <a:spcPct val="150000"/>
                  </a:lnSpc>
                  <a:spcAft>
                    <a:spcPts val="800"/>
                  </a:spcAft>
                </a:pPr>
                <a:r>
                  <a:rPr lang="en-US" sz="4000" b="1"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G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trọng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trung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BG =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hợp</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điền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vào</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chỗ</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trống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95600" y="1943100"/>
                <a:ext cx="12548594" cy="3249351"/>
              </a:xfrm>
              <a:prstGeom prst="rect">
                <a:avLst/>
              </a:prstGeom>
              <a:blipFill>
                <a:blip r:embed="rId5"/>
                <a:stretch>
                  <a:fillRect l="-1701" r="-1701" b="-3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58125" y="6210300"/>
                <a:ext cx="1027845" cy="1293496"/>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58125" y="6210300"/>
                <a:ext cx="1027845" cy="1293496"/>
              </a:xfrm>
              <a:prstGeom prst="rect">
                <a:avLst/>
              </a:prstGeom>
              <a:blipFill>
                <a:blip r:embed="rId6"/>
                <a:stretch>
                  <a:fillRect l="-20710"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96165" y="6216436"/>
                <a:ext cx="1027845" cy="1289264"/>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96165" y="6216436"/>
                <a:ext cx="1027845" cy="1289264"/>
              </a:xfrm>
              <a:prstGeom prst="rect">
                <a:avLst/>
              </a:prstGeom>
              <a:blipFill>
                <a:blip r:embed="rId7"/>
                <a:stretch>
                  <a:fillRect l="-21429" b="-9005"/>
                </a:stretch>
              </a:blipFill>
            </p:spPr>
            <p:txBody>
              <a:bodyPr/>
              <a:lstStyle/>
              <a:p>
                <a:r>
                  <a:rPr lang="en-US">
                    <a:noFill/>
                  </a:rPr>
                  <a:t> </a:t>
                </a:r>
              </a:p>
            </p:txBody>
          </p:sp>
        </mc:Fallback>
      </mc:AlternateContent>
      <p:sp>
        <p:nvSpPr>
          <p:cNvPr id="5" name="Rectangle 4"/>
          <p:cNvSpPr/>
          <p:nvPr/>
        </p:nvSpPr>
        <p:spPr>
          <a:xfrm>
            <a:off x="4453540" y="8432907"/>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411200" y="8452184"/>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17412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5638800" y="1181100"/>
            <a:ext cx="6857999" cy="14989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655490" y="3086100"/>
            <a:ext cx="15180308" cy="1962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661765" y="7048500"/>
            <a:ext cx="15156265"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655490" y="5448300"/>
            <a:ext cx="15180308" cy="119426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676400" y="8724900"/>
            <a:ext cx="15108924"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6019799" y="1378873"/>
            <a:ext cx="13936854" cy="901593"/>
          </a:xfrm>
          <a:prstGeom prst="rect">
            <a:avLst/>
          </a:prstGeom>
        </p:spPr>
        <p:txBody>
          <a:bodyPr wrap="square">
            <a:spAutoFit/>
          </a:bodyPr>
          <a:lstStyle/>
          <a:p>
            <a:pPr lvl="0" algn="just">
              <a:lnSpc>
                <a:spcPct val="150000"/>
              </a:lnSpc>
              <a:spcAft>
                <a:spcPts val="600"/>
              </a:spcAft>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Câu 2. Chọn câu đúng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038614" y="3115266"/>
            <a:ext cx="14381660" cy="193899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Trong một tam giác, đoạn thẳng nối từ đỉnh đến trung điểm cạnh đối diện là đường trung tuyến của tam giác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138570" y="5476279"/>
            <a:ext cx="14214148"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B. Các đường trung tuyến của tam giác cắt nhau tại một điểm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75367" y="8724900"/>
            <a:ext cx="5516831"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D. Cả A, B, C đều đúng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75367" y="7074866"/>
            <a:ext cx="1464266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C. Trọng tâm của tam giác đó là giao của ba đường trung tuyến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351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371600" y="1714500"/>
            <a:ext cx="15561970" cy="238305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3962399" y="4450590"/>
            <a:ext cx="10831245" cy="107391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3962400" y="7386551"/>
            <a:ext cx="10831246"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3962399" y="8834351"/>
            <a:ext cx="10831245" cy="10986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3962399" y="5885074"/>
            <a:ext cx="10831245"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1815940" y="1958125"/>
            <a:ext cx="14622102" cy="1938992"/>
          </a:xfrm>
          <a:prstGeom prst="rect">
            <a:avLst/>
          </a:prstGeom>
        </p:spPr>
        <p:txBody>
          <a:bodyPr wrap="square">
            <a:spAutoFit/>
          </a:bodyPr>
          <a:lstStyle/>
          <a:p>
            <a:pPr lvl="0" algn="just">
              <a:lnSpc>
                <a:spcPct val="150000"/>
              </a:lnSpc>
            </a:pP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E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nằm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trên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tia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phân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góc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ABC ta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513886" y="4450199"/>
            <a:ext cx="14381660" cy="901593"/>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E nằm trên tia phân giác góc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90047" y="8801100"/>
            <a:ext cx="282000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D. EB = EC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13886" y="5939978"/>
            <a:ext cx="7226209"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E cách đều hai cạnh AB, AC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553952" y="7412917"/>
            <a:ext cx="7885492"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C. E nằm trên tia phân giác góc 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48251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76800" y="4191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chemeClr val="tx1"/>
                </a:solidFill>
                <a:latin typeface="Arial" panose="020B0604020202020204" pitchFamily="34" charset="0"/>
                <a:cs typeface="Arial" panose="020B0604020202020204" pitchFamily="34" charset="0"/>
              </a:rPr>
              <a:t>NỘI DUNG BÀI HỌC</a:t>
            </a:r>
            <a:endParaRPr lang="en-US" sz="6000" b="1">
              <a:solidFill>
                <a:schemeClr val="tx1"/>
              </a:solidFill>
              <a:latin typeface="Arial" panose="020B0604020202020204" pitchFamily="34" charset="0"/>
              <a:cs typeface="Arial" panose="020B0604020202020204" pitchFamily="34" charset="0"/>
            </a:endParaRP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1</a:t>
            </a:r>
            <a:endParaRPr lang="en-US" sz="5500" b="1">
              <a:latin typeface="Arial" panose="020B0604020202020204" pitchFamily="34" charset="0"/>
              <a:cs typeface="Arial" panose="020B0604020202020204" pitchFamily="34" charset="0"/>
            </a:endParaRPr>
          </a:p>
        </p:txBody>
      </p:sp>
      <p:sp>
        <p:nvSpPr>
          <p:cNvPr id="7" name="Rectangle 6"/>
          <p:cNvSpPr/>
          <p:nvPr/>
        </p:nvSpPr>
        <p:spPr>
          <a:xfrm>
            <a:off x="8534198" y="3317635"/>
            <a:ext cx="8930639" cy="2169825"/>
          </a:xfrm>
          <a:prstGeom prst="rect">
            <a:avLst/>
          </a:prstGeom>
        </p:spPr>
        <p:txBody>
          <a:bodyPr wrap="square">
            <a:spAutoFit/>
          </a:bodyPr>
          <a:lstStyle/>
          <a:p>
            <a:pPr algn="just">
              <a:lnSpc>
                <a:spcPct val="150000"/>
              </a:lnSpc>
            </a:pPr>
            <a:r>
              <a:rPr lang="vi-VN" sz="4500" b="1" dirty="0" smtClean="0">
                <a:solidFill>
                  <a:srgbClr val="000000"/>
                </a:solidFill>
                <a:ea typeface="Times New Roman" panose="02020603050405020304" pitchFamily="18" charset="0"/>
                <a:cs typeface="Arial" panose="020B0604020202020204" pitchFamily="34" charset="0"/>
              </a:rPr>
              <a:t>Sự </a:t>
            </a:r>
            <a:r>
              <a:rPr lang="vi-VN" sz="4500" b="1" dirty="0">
                <a:solidFill>
                  <a:srgbClr val="000000"/>
                </a:solidFill>
                <a:ea typeface="Times New Roman" panose="02020603050405020304" pitchFamily="18" charset="0"/>
                <a:cs typeface="Arial" panose="020B0604020202020204" pitchFamily="34" charset="0"/>
              </a:rPr>
              <a:t>đồng quy của ba đường trung tuyến trong một tam giác</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Sự đồng quy của ba đường phân giác trong tam giác</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133600" y="2066878"/>
            <a:ext cx="13977866" cy="322902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632660" y="2171700"/>
                <a:ext cx="13021292" cy="2951001"/>
              </a:xfrm>
              <a:prstGeom prst="rect">
                <a:avLst/>
              </a:prstGeom>
            </p:spPr>
            <p:txBody>
              <a:bodyPr wrap="square">
                <a:spAutoFit/>
              </a:bodyPr>
              <a:lstStyle/>
              <a:p>
                <a:pPr algn="just">
                  <a:lnSpc>
                    <a:spcPct val="150000"/>
                  </a:lnSpc>
                  <a:spcAft>
                    <a:spcPts val="800"/>
                  </a:spcAft>
                </a:pPr>
                <a:r>
                  <a:rPr lang="en-US" sz="40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40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𝑨</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70</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BE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CD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cắt</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nhau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tại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I.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Tính</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𝑩𝑰𝑪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32660" y="2171700"/>
                <a:ext cx="13021292" cy="2951001"/>
              </a:xfrm>
              <a:prstGeom prst="rect">
                <a:avLst/>
              </a:prstGeom>
              <a:blipFill>
                <a:blip r:embed="rId5"/>
                <a:stretch>
                  <a:fillRect l="-1685" r="-1639" b="-3926"/>
                </a:stretch>
              </a:blipFill>
            </p:spPr>
            <p:txBody>
              <a:bodyPr/>
              <a:lstStyle/>
              <a:p>
                <a:r>
                  <a:rPr lang="en-US">
                    <a:noFill/>
                  </a:rPr>
                  <a:t> </a:t>
                </a:r>
              </a:p>
            </p:txBody>
          </p:sp>
        </mc:Fallback>
      </mc:AlternateContent>
      <p:sp>
        <p:nvSpPr>
          <p:cNvPr id="2" name="Rectangle 1"/>
          <p:cNvSpPr/>
          <p:nvPr/>
        </p:nvSpPr>
        <p:spPr>
          <a:xfrm>
            <a:off x="4051764" y="6516390"/>
            <a:ext cx="1840568" cy="91627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A. 125°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973773" y="6451707"/>
            <a:ext cx="1872629"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 100°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53318" y="84329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C. 105°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57517" y="85091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 140°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910519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828800" y="1714500"/>
            <a:ext cx="14608230" cy="42553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494154" y="62984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494154" y="8361921"/>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529668" y="8299575"/>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529668" y="62984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286000" y="2171700"/>
            <a:ext cx="13776702" cy="901593"/>
          </a:xfrm>
          <a:prstGeom prst="rect">
            <a:avLst/>
          </a:prstGeom>
        </p:spPr>
        <p:txBody>
          <a:bodyPr wrap="square">
            <a:spAutoFit/>
          </a:bodyPr>
          <a:lstStyle/>
          <a:p>
            <a:pPr lvl="0" algn="just">
              <a:lnSpc>
                <a:spcPct val="150000"/>
              </a:lnSpc>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Câu 5. </a:t>
            </a:r>
            <a:r>
              <a:rPr lang="vi-VN" sz="4000" b="1" dirty="0">
                <a:solidFill>
                  <a:prstClr val="white"/>
                </a:solidFill>
                <a:ea typeface="Calibri" panose="020F0502020204030204" pitchFamily="34" charset="0"/>
                <a:cs typeface="Arial" panose="020B0604020202020204" pitchFamily="34" charset="0"/>
              </a:rPr>
              <a:t>Cho hình vẽ sau:</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462325" y="6616049"/>
            <a:ext cx="2351926" cy="1015663"/>
          </a:xfrm>
          <a:prstGeom prst="rect">
            <a:avLst/>
          </a:prstGeom>
        </p:spPr>
        <p:txBody>
          <a:bodyPr wrap="none">
            <a:spAutoFit/>
          </a:bodyPr>
          <a:lstStyle/>
          <a:p>
            <a:pPr lvl="0" algn="just">
              <a:lnSpc>
                <a:spcPct val="150000"/>
              </a:lnSpc>
              <a:spcAft>
                <a:spcPts val="600"/>
              </a:spcAft>
            </a:pP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A</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1,5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53694" y="6597759"/>
            <a:ext cx="1923925"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 3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90804" y="8661507"/>
            <a:ext cx="2666114"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2,25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753694" y="8538604"/>
            <a:ext cx="2133405" cy="1015663"/>
          </a:xfrm>
          <a:prstGeom prst="rect">
            <a:avLst/>
          </a:prstGeom>
        </p:spPr>
        <p:txBody>
          <a:bodyPr wrap="square">
            <a:spAutoFit/>
          </a:bodyPr>
          <a:lstStyle/>
          <a:p>
            <a:pPr lvl="0" algn="just">
              <a:lnSpc>
                <a:spcPct val="150000"/>
              </a:lnSpc>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1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8" name="Rectangle 7"/>
          <p:cNvSpPr/>
          <p:nvPr/>
        </p:nvSpPr>
        <p:spPr>
          <a:xfrm>
            <a:off x="2286000" y="3556107"/>
            <a:ext cx="6641562"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GS  = 1,5 cm.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Tính</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NG</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2039399"/>
            <a:ext cx="5404287" cy="3637501"/>
          </a:xfrm>
          <a:prstGeom prst="rect">
            <a:avLst/>
          </a:prstGeom>
        </p:spPr>
      </p:pic>
    </p:spTree>
    <p:extLst>
      <p:ext uri="{BB962C8B-B14F-4D97-AF65-F5344CB8AC3E}">
        <p14:creationId xmlns:p14="http://schemas.microsoft.com/office/powerpoint/2010/main" val="320156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VẬN DỤNG</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10"/>
          <a:srcRect l="71258" t="36429"/>
          <a:stretch/>
        </p:blipFill>
        <p:spPr>
          <a:xfrm>
            <a:off x="16535400" y="159265"/>
            <a:ext cx="1369867" cy="1691796"/>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9.24 </a:t>
            </a:r>
            <a:r>
              <a:rPr lang="en-US" sz="4500" b="1" dirty="0">
                <a:solidFill>
                  <a:srgbClr val="FF0000"/>
                </a:solidFill>
                <a:latin typeface="Arial" panose="020B0604020202020204" pitchFamily="34" charset="0"/>
                <a:cs typeface="Arial" panose="020B0604020202020204" pitchFamily="34" charset="0"/>
              </a:rPr>
              <a:t>(Tr76) </a:t>
            </a:r>
          </a:p>
        </p:txBody>
      </p:sp>
      <p:sp>
        <p:nvSpPr>
          <p:cNvPr id="10" name="Oval Callout 9"/>
          <p:cNvSpPr/>
          <p:nvPr/>
        </p:nvSpPr>
        <p:spPr>
          <a:xfrm>
            <a:off x="10972800" y="367093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447800" y="1985308"/>
            <a:ext cx="152400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BE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CF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Chúng</a:t>
            </a:r>
            <a:r>
              <a:rPr lang="en-US" sz="4000" dirty="0">
                <a:latin typeface="Arial" panose="020B0604020202020204" pitchFamily="34" charset="0"/>
                <a:ea typeface="Calibri" panose="020F0502020204030204" pitchFamily="34" charset="0"/>
                <a:cs typeface="Arial" panose="020B0604020202020204" pitchFamily="34" charset="0"/>
              </a:rPr>
              <a:t> minh </a:t>
            </a:r>
            <a:r>
              <a:rPr lang="en-US" sz="4000" dirty="0" smtClean="0">
                <a:latin typeface="Arial" panose="020B0604020202020204" pitchFamily="34" charset="0"/>
                <a:ea typeface="Calibri" panose="020F0502020204030204" pitchFamily="34" charset="0"/>
                <a:cs typeface="Arial" panose="020B0604020202020204" pitchFamily="34" charset="0"/>
              </a:rPr>
              <a:t>BE = </a:t>
            </a:r>
            <a:r>
              <a:rPr lang="en-US" sz="4000" dirty="0">
                <a:latin typeface="Arial" panose="020B0604020202020204" pitchFamily="34" charset="0"/>
                <a:ea typeface="Calibri" panose="020F0502020204030204" pitchFamily="34" charset="0"/>
                <a:cs typeface="Arial" panose="020B0604020202020204" pitchFamily="34" charset="0"/>
              </a:rPr>
              <a:t>CF.</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4499749"/>
            <a:ext cx="5700500" cy="461198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6649453" y="4943621"/>
                <a:ext cx="12192000" cy="2811347"/>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 AC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(t/c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BE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649453" y="4943621"/>
                <a:ext cx="12192000" cy="2811347"/>
              </a:xfrm>
              <a:prstGeom prst="rect">
                <a:avLst/>
              </a:prstGeom>
              <a:blipFill>
                <a:blip r:embed="rId12"/>
                <a:stretch>
                  <a:fillRect l="-1800" b="-8460"/>
                </a:stretch>
              </a:blipFill>
            </p:spPr>
            <p:txBody>
              <a:bodyPr/>
              <a:lstStyle/>
              <a:p>
                <a:r>
                  <a:rPr lang="en-US">
                    <a:noFill/>
                  </a:rPr>
                  <a:t> </a:t>
                </a:r>
              </a:p>
            </p:txBody>
          </p:sp>
        </mc:Fallback>
      </mc:AlternateContent>
      <p:grpSp>
        <p:nvGrpSpPr>
          <p:cNvPr id="20" name="Group 19"/>
          <p:cNvGrpSpPr/>
          <p:nvPr/>
        </p:nvGrpSpPr>
        <p:grpSpPr>
          <a:xfrm>
            <a:off x="6738523" y="7937272"/>
            <a:ext cx="4691477" cy="1244828"/>
            <a:chOff x="6495324" y="7705268"/>
            <a:chExt cx="4691477" cy="1244828"/>
          </a:xfrm>
        </p:grpSpPr>
        <mc:AlternateContent xmlns:mc="http://schemas.openxmlformats.org/markup-compatibility/2006" xmlns:a14="http://schemas.microsoft.com/office/drawing/2010/main">
          <mc:Choice Requires="a14">
            <p:sp>
              <p:nvSpPr>
                <p:cNvPr id="18" name="Rectangle 17"/>
                <p:cNvSpPr/>
                <p:nvPr/>
              </p:nvSpPr>
              <p:spPr>
                <a:xfrm>
                  <a:off x="6495324" y="7849933"/>
                  <a:ext cx="4691477" cy="1046633"/>
                </a:xfrm>
                <a:prstGeom prst="rect">
                  <a:avLst/>
                </a:prstGeom>
              </p:spPr>
              <p:txBody>
                <a:bodyPr wrap="none">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95324" y="7849933"/>
                  <a:ext cx="4691477" cy="1046633"/>
                </a:xfrm>
                <a:prstGeom prst="rect">
                  <a:avLst/>
                </a:prstGeom>
                <a:blipFill>
                  <a:blip r:embed="rId13"/>
                  <a:stretch>
                    <a:fillRect r="-3636"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649116" y="7705268"/>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8649116" y="7705268"/>
                  <a:ext cx="583814" cy="1244828"/>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wipe(down)">
                                      <p:cBhvr>
                                        <p:cTn id="38" dur="500"/>
                                        <p:tgtEl>
                                          <p:spTgt spid="1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43" dur="500"/>
                                        <p:tgtEl>
                                          <p:spTgt spid="1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0020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77437">
            <a:off x="17160794" y="8465352"/>
            <a:ext cx="1828800" cy="2044390"/>
          </a:xfrm>
          <a:prstGeom prst="rect">
            <a:avLst/>
          </a:prstGeom>
        </p:spPr>
      </p:pic>
      <p:pic>
        <p:nvPicPr>
          <p:cNvPr id="13" name="Picture 5"/>
          <p:cNvPicPr>
            <a:picLocks noChangeAspect="1"/>
          </p:cNvPicPr>
          <p:nvPr/>
        </p:nvPicPr>
        <p:blipFill rotWithShape="1">
          <a:blip r:embed="rId10"/>
          <a:srcRect l="71258" t="36429"/>
          <a:stretch/>
        </p:blipFill>
        <p:spPr>
          <a:xfrm>
            <a:off x="16663656" y="98904"/>
            <a:ext cx="1369867" cy="1691796"/>
          </a:xfrm>
          <a:prstGeom prst="rect">
            <a:avLst/>
          </a:prstGeom>
        </p:spPr>
      </p:pic>
      <p:sp>
        <p:nvSpPr>
          <p:cNvPr id="10" name="Oval Callout 9"/>
          <p:cNvSpPr/>
          <p:nvPr/>
        </p:nvSpPr>
        <p:spPr>
          <a:xfrm>
            <a:off x="8305800" y="4437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425" y="1826920"/>
            <a:ext cx="5700500" cy="461198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642891" y="1638300"/>
                <a:ext cx="9753600" cy="924356"/>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r>
                          <a:rPr lang="en-US" sz="4000" i="1">
                            <a:effectLst/>
                            <a:latin typeface="Cambria Math" panose="02040503050406030204" pitchFamily="18" charset="0"/>
                            <a:ea typeface="Calibri" panose="020F0502020204030204" pitchFamily="34" charset="0"/>
                            <a:cs typeface="Arial" panose="020B0604020202020204" pitchFamily="34" charset="0"/>
                          </a:rPr>
                          <m:t> </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42891" y="1638300"/>
                <a:ext cx="9753600" cy="924356"/>
              </a:xfrm>
              <a:prstGeom prst="rect">
                <a:avLst/>
              </a:prstGeom>
              <a:blipFill>
                <a:blip r:embed="rId12"/>
                <a:stretch>
                  <a:fillRect l="-2250" b="-278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6766264" y="4152900"/>
                <a:ext cx="9144000" cy="480189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(1), (2), (3)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ACF,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AB =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766264" y="4152900"/>
                <a:ext cx="9144000" cy="4801892"/>
              </a:xfrm>
              <a:prstGeom prst="rect">
                <a:avLst/>
              </a:prstGeom>
              <a:blipFill>
                <a:blip r:embed="rId13"/>
                <a:stretch>
                  <a:fillRect l="-2400" b="-1904"/>
                </a:stretch>
              </a:blipFill>
            </p:spPr>
            <p:txBody>
              <a:bodyPr/>
              <a:lstStyle/>
              <a:p>
                <a:r>
                  <a:rPr lang="en-US">
                    <a:noFill/>
                  </a:rPr>
                  <a:t> </a:t>
                </a:r>
              </a:p>
            </p:txBody>
          </p:sp>
        </mc:Fallback>
      </mc:AlternateContent>
      <p:grpSp>
        <p:nvGrpSpPr>
          <p:cNvPr id="7" name="Group 6"/>
          <p:cNvGrpSpPr/>
          <p:nvPr/>
        </p:nvGrpSpPr>
        <p:grpSpPr>
          <a:xfrm>
            <a:off x="6766264" y="2654167"/>
            <a:ext cx="4644413" cy="1244828"/>
            <a:chOff x="6642891" y="2450872"/>
            <a:chExt cx="4644413" cy="1244828"/>
          </a:xfrm>
        </p:grpSpPr>
        <mc:AlternateContent xmlns:mc="http://schemas.openxmlformats.org/markup-compatibility/2006" xmlns:a14="http://schemas.microsoft.com/office/drawing/2010/main">
          <mc:Choice Requires="a14">
            <p:sp>
              <p:nvSpPr>
                <p:cNvPr id="15" name="Rectangle 14"/>
                <p:cNvSpPr/>
                <p:nvPr/>
              </p:nvSpPr>
              <p:spPr>
                <a:xfrm>
                  <a:off x="8750686" y="2450872"/>
                  <a:ext cx="583814"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8750686" y="2450872"/>
                  <a:ext cx="583814" cy="124482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642891" y="2599743"/>
                  <a:ext cx="4644413" cy="104663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642891" y="2599743"/>
                  <a:ext cx="4644413" cy="1046633"/>
                </a:xfrm>
                <a:prstGeom prst="rect">
                  <a:avLst/>
                </a:prstGeom>
                <a:blipFill>
                  <a:blip r:embed="rId15"/>
                  <a:stretch>
                    <a:fillRect r="-3675" b="-12209"/>
                  </a:stretch>
                </a:blipFill>
              </p:spPr>
              <p:txBody>
                <a:bodyPr/>
                <a:lstStyle/>
                <a:p>
                  <a:r>
                    <a:rPr lang="en-US">
                      <a:noFill/>
                    </a:rPr>
                    <a:t> </a:t>
                  </a:r>
                </a:p>
              </p:txBody>
            </p:sp>
          </mc:Fallback>
        </mc:AlternateContent>
      </p:grpSp>
      <p:sp>
        <p:nvSpPr>
          <p:cNvPr id="14" name="Right Brace 13"/>
          <p:cNvSpPr/>
          <p:nvPr/>
        </p:nvSpPr>
        <p:spPr>
          <a:xfrm>
            <a:off x="9829800" y="6438900"/>
            <a:ext cx="533400" cy="238027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10640485" y="7048905"/>
                <a:ext cx="6003118"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 ∆ ACF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g.c.g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640485" y="7048905"/>
                <a:ext cx="6003118" cy="1015663"/>
              </a:xfrm>
              <a:prstGeom prst="rect">
                <a:avLst/>
              </a:prstGeom>
              <a:blipFill>
                <a:blip r:embed="rId16"/>
                <a:stretch>
                  <a:fillRect r="-2640"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766264" y="8928437"/>
                <a:ext cx="7340471"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 CF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766264" y="8928437"/>
                <a:ext cx="7340471" cy="1015663"/>
              </a:xfrm>
              <a:prstGeom prst="rect">
                <a:avLst/>
              </a:prstGeom>
              <a:blipFill>
                <a:blip r:embed="rId17"/>
                <a:stretch>
                  <a:fillRect r="-1910" b="-14458"/>
                </a:stretch>
              </a:blipFill>
            </p:spPr>
            <p:txBody>
              <a:bodyPr/>
              <a:lstStyle/>
              <a:p>
                <a:r>
                  <a:rPr lang="en-US">
                    <a:noFill/>
                  </a:rPr>
                  <a:t> </a:t>
                </a:r>
              </a:p>
            </p:txBody>
          </p:sp>
        </mc:Fallback>
      </mc:AlternateContent>
    </p:spTree>
    <p:extLst>
      <p:ext uri="{BB962C8B-B14F-4D97-AF65-F5344CB8AC3E}">
        <p14:creationId xmlns:p14="http://schemas.microsoft.com/office/powerpoint/2010/main" val="3109501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VẬN DỤNG</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97155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9" name="TextBox 8"/>
          <p:cNvSpPr txBox="1"/>
          <p:nvPr/>
        </p:nvSpPr>
        <p:spPr>
          <a:xfrm>
            <a:off x="7543800" y="801127"/>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9.25 </a:t>
            </a:r>
            <a:r>
              <a:rPr lang="en-US" sz="4500" b="1" dirty="0">
                <a:solidFill>
                  <a:srgbClr val="FF0000"/>
                </a:solidFill>
                <a:latin typeface="Arial" panose="020B0604020202020204" pitchFamily="34" charset="0"/>
                <a:cs typeface="Arial" panose="020B0604020202020204" pitchFamily="34" charset="0"/>
              </a:rPr>
              <a:t>(Tr76) </a:t>
            </a:r>
          </a:p>
        </p:txBody>
      </p:sp>
      <p:sp>
        <p:nvSpPr>
          <p:cNvPr id="2" name="Rectangle 1"/>
          <p:cNvSpPr/>
          <p:nvPr/>
        </p:nvSpPr>
        <p:spPr>
          <a:xfrm>
            <a:off x="304800" y="2628900"/>
            <a:ext cx="17754600" cy="501675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D.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DP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BC, DQ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CA, DR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DR</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DQ</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câu</a:t>
            </a:r>
            <a:r>
              <a:rPr lang="en-US" sz="4000" dirty="0">
                <a:latin typeface="Arial" panose="020B0604020202020204" pitchFamily="34" charset="0"/>
                <a:ea typeface="Times New Roman" panose="02020603050405020304" pitchFamily="18" charset="0"/>
                <a:cs typeface="Arial" panose="020B0604020202020204" pitchFamily="34" charset="0"/>
              </a:rPr>
              <a:t> a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DR= DQ.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 </a:t>
            </a:r>
            <a:r>
              <a:rPr lang="en-US" sz="4000" dirty="0" err="1">
                <a:latin typeface="Arial" panose="020B0604020202020204" pitchFamily="34" charset="0"/>
                <a:ea typeface="Times New Roman" panose="02020603050405020304" pitchFamily="18" charset="0"/>
                <a:cs typeface="Arial" panose="020B0604020202020204" pitchFamily="34" charset="0"/>
              </a:rPr>
              <a:t>nằm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7315200" y="8565825"/>
            <a:ext cx="3942481" cy="1123607"/>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30859" y="857105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4800" y="2171700"/>
            <a:ext cx="4957650" cy="374733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67400" y="1802382"/>
                <a:ext cx="12115800" cy="70995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BPD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BRD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DR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 DP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BRD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BPD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𝐷𝐵𝑅</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𝑅𝐵𝑃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BRD = ∆ BPD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DR =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DP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ứng</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67400" y="1802382"/>
                <a:ext cx="12115800" cy="7099572"/>
              </a:xfrm>
              <a:prstGeom prst="rect">
                <a:avLst/>
              </a:prstGeom>
              <a:blipFill>
                <a:blip r:embed="rId31"/>
                <a:stretch>
                  <a:fillRect l="-1812" r="-1761" b="-1203"/>
                </a:stretch>
              </a:blipFill>
            </p:spPr>
            <p:txBody>
              <a:bodyPr/>
              <a:lstStyle/>
              <a:p>
                <a:r>
                  <a:rPr lang="en-US">
                    <a:noFill/>
                  </a:rPr>
                  <a:t> </a:t>
                </a:r>
              </a:p>
            </p:txBody>
          </p:sp>
        </mc:Fallback>
      </mc:AlternateContent>
      <p:sp>
        <p:nvSpPr>
          <p:cNvPr id="14" name="Right Brace 13"/>
          <p:cNvSpPr/>
          <p:nvPr/>
        </p:nvSpPr>
        <p:spPr>
          <a:xfrm>
            <a:off x="17084309" y="5010537"/>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barn(inVertical)">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5715000" y="1943100"/>
                <a:ext cx="12268200" cy="709957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lần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lượt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DP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DQ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CD</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𝑄𝐶𝑃</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DP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5715000" y="1943100"/>
                <a:ext cx="12268200" cy="7099572"/>
              </a:xfrm>
              <a:prstGeom prst="rect">
                <a:avLst/>
              </a:prstGeom>
              <a:blipFill>
                <a:blip r:embed="rId31"/>
                <a:stretch>
                  <a:fillRect l="-1789" r="-1740" b="-1203"/>
                </a:stretch>
              </a:blipFill>
            </p:spPr>
            <p:txBody>
              <a:bodyPr/>
              <a:lstStyle/>
              <a:p>
                <a:r>
                  <a:rPr lang="en-US">
                    <a:noFill/>
                  </a:rPr>
                  <a:t> </a:t>
                </a:r>
              </a:p>
            </p:txBody>
          </p:sp>
        </mc:Fallback>
      </mc:AlternateContent>
      <p:sp>
        <p:nvSpPr>
          <p:cNvPr id="8" name="Right Brace 7"/>
          <p:cNvSpPr/>
          <p:nvPr/>
        </p:nvSpPr>
        <p:spPr>
          <a:xfrm>
            <a:off x="17084309" y="5154915"/>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2189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74481" y="1948966"/>
                <a:ext cx="12268200" cy="72331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 ∆ AQD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𝑅𝐴𝐷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74481" y="1948966"/>
                <a:ext cx="12268200" cy="7233134"/>
              </a:xfrm>
              <a:prstGeom prst="rect">
                <a:avLst/>
              </a:prstGeom>
              <a:blipFill>
                <a:blip r:embed="rId31"/>
                <a:stretch>
                  <a:fillRect l="-1789" b="-1012"/>
                </a:stretch>
              </a:blipFill>
            </p:spPr>
            <p:txBody>
              <a:bodyPr/>
              <a:lstStyle/>
              <a:p>
                <a:r>
                  <a:rPr lang="en-US">
                    <a:noFill/>
                  </a:rPr>
                  <a:t> </a:t>
                </a:r>
              </a:p>
            </p:txBody>
          </p:sp>
        </mc:Fallback>
      </mc:AlternateContent>
      <p:sp>
        <p:nvSpPr>
          <p:cNvPr id="2" name="Right Brace 1"/>
          <p:cNvSpPr/>
          <p:nvPr/>
        </p:nvSpPr>
        <p:spPr>
          <a:xfrm>
            <a:off x="11430000" y="4152900"/>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0057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b="1" dirty="0">
              <a:solidFill>
                <a:srgbClr val="FF0000"/>
              </a:solidFill>
              <a:latin typeface="Arial" panose="020B0604020202020204" pitchFamily="34" charset="0"/>
              <a:cs typeface="Arial" panose="020B0604020202020204" pitchFamily="34" charset="0"/>
            </a:endParaRP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60216" y="3623010"/>
              <a:ext cx="5369731" cy="4423588"/>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35. Sự đồng quy của ba đường trung trực, ba đường cao của một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smtClean="0">
                <a:latin typeface="Arial" panose="020B0604020202020204" pitchFamily="34" charset="0"/>
                <a:cs typeface="Arial" panose="020B0604020202020204" pitchFamily="34" charset="0"/>
              </a:rPr>
              <a:t>CẢM ƠN CÁC EM ĐÃ CHÚ Ý </a:t>
            </a:r>
          </a:p>
          <a:p>
            <a:pPr algn="ctr">
              <a:lnSpc>
                <a:spcPct val="150000"/>
              </a:lnSpc>
            </a:pPr>
            <a:r>
              <a:rPr lang="en-US" sz="7000" b="1" dirty="0" smtClean="0">
                <a:latin typeface="Arial" panose="020B0604020202020204" pitchFamily="34" charset="0"/>
                <a:cs typeface="Arial" panose="020B0604020202020204" pitchFamily="34" charset="0"/>
              </a:rPr>
              <a:t>LẮNG NGHE BÀI GIẢNG!</a:t>
            </a:r>
            <a:endParaRPr lang="en-US" sz="7000" b="1" dirty="0">
              <a:latin typeface="Arial" panose="020B0604020202020204" pitchFamily="34" charset="0"/>
              <a:cs typeface="Arial" panose="020B0604020202020204" pitchFamily="34" charset="0"/>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smtClean="0">
                <a:solidFill>
                  <a:srgbClr val="FF0000"/>
                </a:solidFill>
                <a:ea typeface="Calibri" panose="020F0502020204030204" pitchFamily="34" charset="0"/>
                <a:cs typeface="Arial" panose="020B0604020202020204" pitchFamily="34" charset="0"/>
              </a:rPr>
              <a:t>Sự </a:t>
            </a:r>
            <a:r>
              <a:rPr lang="vi-VN" sz="4500" b="1" dirty="0">
                <a:solidFill>
                  <a:srgbClr val="FF0000"/>
                </a:solidFill>
                <a:ea typeface="Calibri" panose="020F0502020204030204" pitchFamily="34" charset="0"/>
                <a:cs typeface="Arial" panose="020B0604020202020204" pitchFamily="34" charset="0"/>
              </a:rPr>
              <a:t>đồng quy của ba đường trung tuyến trong một tam giác</a:t>
            </a:r>
          </a:p>
        </p:txBody>
      </p:sp>
      <p:sp>
        <p:nvSpPr>
          <p:cNvPr id="2" name="Rectangle 1"/>
          <p:cNvSpPr/>
          <p:nvPr/>
        </p:nvSpPr>
        <p:spPr>
          <a:xfrm>
            <a:off x="228600" y="6819900"/>
            <a:ext cx="17621673" cy="2862322"/>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Đoạn thẳng AM nối đỉnh A của tam giác ABC với trung điểm M của cạnh BC, gọi là đường trung tuyến (xuất phát từ đỉnh A hoặc ứng với cạnh BC) của tam giác ABC (H.9.27)</a:t>
            </a:r>
            <a:endParaRPr lang="en-US" sz="4000" dirty="0">
              <a:latin typeface="Arial" panose="020B0604020202020204" pitchFamily="34" charset="0"/>
              <a:cs typeface="Arial" panose="020B0604020202020204" pitchFamily="34" charset="0"/>
            </a:endParaRP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849600" y="9015297"/>
            <a:ext cx="1807979" cy="1462203"/>
          </a:xfrm>
          <a:prstGeom prst="rect">
            <a:avLst/>
          </a:prstGeom>
        </p:spPr>
      </p:pic>
      <p:sp>
        <p:nvSpPr>
          <p:cNvPr id="4" name="Rectangle 3"/>
          <p:cNvSpPr/>
          <p:nvPr/>
        </p:nvSpPr>
        <p:spPr>
          <a:xfrm>
            <a:off x="1447800" y="2266496"/>
            <a:ext cx="8707833" cy="707886"/>
          </a:xfrm>
          <a:prstGeom prst="rect">
            <a:avLst/>
          </a:prstGeom>
        </p:spPr>
        <p:txBody>
          <a:bodyPr wrap="none">
            <a:spAutoFit/>
          </a:bodyPr>
          <a:lstStyle/>
          <a:p>
            <a:pPr marL="571500" indent="-571500">
              <a:buFont typeface="Arial" panose="020B0604020202020204" pitchFamily="34" charset="0"/>
              <a:buChar char="•"/>
            </a:pPr>
            <a:r>
              <a:rPr lang="nl-NL" sz="4000" b="1" dirty="0">
                <a:solidFill>
                  <a:schemeClr val="tx2"/>
                </a:solidFill>
                <a:latin typeface="Arial" panose="020B0604020202020204" pitchFamily="34" charset="0"/>
                <a:ea typeface="Calibri" panose="020F0502020204030204" pitchFamily="34" charset="0"/>
                <a:cs typeface="Arial" panose="020B0604020202020204" pitchFamily="34" charset="0"/>
              </a:rPr>
              <a:t>Đ</a:t>
            </a:r>
            <a:r>
              <a:rPr lang="vi-VN" sz="4000" b="1" dirty="0">
                <a:solidFill>
                  <a:schemeClr val="tx2"/>
                </a:solidFill>
                <a:latin typeface="Arial" panose="020B0604020202020204" pitchFamily="34" charset="0"/>
                <a:ea typeface="Calibri" panose="020F0502020204030204" pitchFamily="34" charset="0"/>
                <a:cs typeface="Arial" panose="020B0604020202020204" pitchFamily="34" charset="0"/>
              </a:rPr>
              <a:t>ư</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ờng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trung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tuyến</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tam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giác</a:t>
            </a:r>
            <a:endParaRPr lang="en-US" sz="4000"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7010400" y="3094027"/>
            <a:ext cx="4523677" cy="3954473"/>
          </a:xfrm>
          <a:prstGeom prst="rect">
            <a:avLst/>
          </a:prstGeom>
        </p:spPr>
      </p:pic>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7509243" y="2315521"/>
            <a:ext cx="1405113" cy="1317293"/>
          </a:xfrm>
          <a:prstGeom prst="rect">
            <a:avLst/>
          </a:prstGeom>
        </p:spPr>
      </p:pic>
      <p:pic>
        <p:nvPicPr>
          <p:cNvPr id="25" name="Picture 19"/>
          <p:cNvPicPr>
            <a:picLocks noChangeAspect="1"/>
          </p:cNvPicPr>
          <p:nvPr/>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381000" y="8471480"/>
            <a:ext cx="1807979" cy="1462203"/>
          </a:xfrm>
          <a:prstGeom prst="rect">
            <a:avLst/>
          </a:prstGeom>
        </p:spPr>
      </p:pic>
      <p:sp>
        <p:nvSpPr>
          <p:cNvPr id="11" name="Rectangle 10"/>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smtClean="0">
                <a:solidFill>
                  <a:srgbClr val="FF0000"/>
                </a:solidFill>
                <a:ea typeface="Calibri" panose="020F0502020204030204" pitchFamily="34" charset="0"/>
                <a:cs typeface="Arial" panose="020B0604020202020204" pitchFamily="34" charset="0"/>
              </a:rPr>
              <a:t>Sự </a:t>
            </a:r>
            <a:r>
              <a:rPr lang="vi-VN" sz="4500" b="1" dirty="0">
                <a:solidFill>
                  <a:srgbClr val="FF0000"/>
                </a:solidFill>
                <a:ea typeface="Calibri" panose="020F0502020204030204" pitchFamily="34" charset="0"/>
                <a:cs typeface="Arial" panose="020B0604020202020204" pitchFamily="34" charset="0"/>
              </a:rPr>
              <a:t>đồng quy của ba đường trung tuyến trong một tam giác</a:t>
            </a:r>
          </a:p>
        </p:txBody>
      </p:sp>
      <p:sp>
        <p:nvSpPr>
          <p:cNvPr id="2" name="Rectangle 1"/>
          <p:cNvSpPr/>
          <p:nvPr/>
        </p:nvSpPr>
        <p:spPr>
          <a:xfrm>
            <a:off x="3505200" y="2466337"/>
            <a:ext cx="9565439" cy="1015663"/>
          </a:xfrm>
          <a:prstGeom prst="rect">
            <a:avLst/>
          </a:prstGeom>
        </p:spPr>
        <p:txBody>
          <a:bodyPr wrap="none">
            <a:spAutoFit/>
          </a:bodyPr>
          <a:lstStyle/>
          <a:p>
            <a:pPr algn="just">
              <a:lnSpc>
                <a:spcPct val="150000"/>
              </a:lnSpc>
              <a:spcBef>
                <a:spcPts val="600"/>
              </a:spcBef>
              <a:spcAft>
                <a:spcPts val="600"/>
              </a:spcAft>
            </a:pPr>
            <a:r>
              <a:rPr lang="en-US" sz="4000" dirty="0" err="1" smtClean="0">
                <a:latin typeface="Arial" panose="020B0604020202020204" pitchFamily="34" charset="0"/>
                <a:ea typeface="Calibri" panose="020F0502020204030204" pitchFamily="34" charset="0"/>
                <a:cs typeface="Arial" panose="020B0604020202020204" pitchFamily="34" charset="0"/>
              </a:rPr>
              <a:t>Mỗi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057400" y="2581754"/>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15" name="Oval Callout 14"/>
          <p:cNvSpPr/>
          <p:nvPr/>
        </p:nvSpPr>
        <p:spPr>
          <a:xfrm>
            <a:off x="14097000" y="7405536"/>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6" name="Picture 6"/>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859000" y="5463579"/>
            <a:ext cx="2416628" cy="2117570"/>
          </a:xfrm>
          <a:prstGeom prst="rect">
            <a:avLst/>
          </a:prstGeom>
        </p:spPr>
      </p:pic>
      <p:sp>
        <p:nvSpPr>
          <p:cNvPr id="6" name="Rectangle 5"/>
          <p:cNvSpPr/>
          <p:nvPr/>
        </p:nvSpPr>
        <p:spPr>
          <a:xfrm>
            <a:off x="5715000" y="3841117"/>
            <a:ext cx="873829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038600" y="5368842"/>
            <a:ext cx="5428487" cy="4515284"/>
          </a:xfrm>
          <a:prstGeom prst="rect">
            <a:avLst/>
          </a:prstGeom>
        </p:spPr>
      </p:pic>
      <p:sp>
        <p:nvSpPr>
          <p:cNvPr id="9" name="TextBox 8"/>
          <p:cNvSpPr txBox="1"/>
          <p:nvPr/>
        </p:nvSpPr>
        <p:spPr>
          <a:xfrm>
            <a:off x="3505200" y="3961968"/>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467930" cy="707886"/>
          </a:xfrm>
          <a:prstGeom prst="rect">
            <a:avLst/>
          </a:prstGeom>
        </p:spPr>
        <p:txBody>
          <a:bodyPr wrap="none">
            <a:spAutoFit/>
          </a:bodyPr>
          <a:lstStyle/>
          <a:p>
            <a:pPr marL="571500" lvl="0" indent="-571500">
              <a:buFont typeface="Arial" panose="020B0604020202020204" pitchFamily="34" charset="0"/>
              <a:buChar char="•"/>
            </a:pPr>
            <a:r>
              <a:rPr lang="vi-VN" sz="4000" b="1" dirty="0" smtClean="0">
                <a:solidFill>
                  <a:srgbClr val="1F497D"/>
                </a:solidFill>
                <a:ea typeface="Calibri" panose="020F0502020204030204" pitchFamily="34" charset="0"/>
                <a:cs typeface="Arial" panose="020B0604020202020204" pitchFamily="34" charset="0"/>
              </a:rPr>
              <a:t>Sự </a:t>
            </a:r>
            <a:r>
              <a:rPr lang="vi-VN" sz="4000" b="1" dirty="0">
                <a:solidFill>
                  <a:srgbClr val="1F497D"/>
                </a:solidFill>
                <a:ea typeface="Calibri" panose="020F0502020204030204" pitchFamily="34" charset="0"/>
                <a:cs typeface="Arial" panose="020B0604020202020204" pitchFamily="34" charset="0"/>
              </a:rPr>
              <a:t>đồng quy của ba đường trung </a:t>
            </a:r>
            <a:r>
              <a:rPr lang="vi-VN" sz="4000" b="1" dirty="0" smtClean="0">
                <a:solidFill>
                  <a:srgbClr val="1F497D"/>
                </a:solidFill>
                <a:ea typeface="Calibri" panose="020F0502020204030204" pitchFamily="34" charset="0"/>
                <a:cs typeface="Arial" panose="020B0604020202020204" pitchFamily="34" charset="0"/>
              </a:rPr>
              <a:t>tuyến</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46" cstate="print">
            <a:duotone>
              <a:prstClr val="black"/>
              <a:schemeClr val="tx1">
                <a:tint val="45000"/>
                <a:satMod val="400000"/>
              </a:schemeClr>
            </a:duotone>
            <a:extLst>
              <a:ext uri="{BEBA8EAE-BF5A-486C-A8C5-ECC9F3942E4B}">
                <a14:imgProps xmlns:a14="http://schemas.microsoft.com/office/drawing/2010/main">
                  <a14:imgLayer r:embed="rId4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3" name="Rectangle 2"/>
          <p:cNvSpPr/>
          <p:nvPr/>
        </p:nvSpPr>
        <p:spPr>
          <a:xfrm>
            <a:off x="1577192" y="2263319"/>
            <a:ext cx="15450353" cy="4708981"/>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(H.9.28</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635146" y="7048500"/>
            <a:ext cx="3647827" cy="3194030"/>
          </a:xfrm>
          <a:prstGeom prst="rect">
            <a:avLst/>
          </a:prstGeom>
        </p:spPr>
      </p:pic>
      <p:sp>
        <p:nvSpPr>
          <p:cNvPr id="7" name="Rectangle 6"/>
          <p:cNvSpPr/>
          <p:nvPr/>
        </p:nvSpPr>
        <p:spPr>
          <a:xfrm>
            <a:off x="6629400" y="7505700"/>
            <a:ext cx="11058321" cy="2041585"/>
          </a:xfrm>
          <a:prstGeom prst="rect">
            <a:avLst/>
          </a:prstGeom>
        </p:spPr>
        <p:txBody>
          <a:bodyPr wrap="square">
            <a:spAutoFit/>
          </a:bodyPr>
          <a:lstStyle/>
          <a:p>
            <a:pPr algn="just">
              <a:lnSpc>
                <a:spcPct val="150000"/>
              </a:lnSpc>
              <a:spcAft>
                <a:spcPts val="800"/>
              </a:spcAft>
            </a:pP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quả</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u="sng"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Ba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gấp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83213" y="8279318"/>
            <a:ext cx="2514600" cy="1801367"/>
          </a:xfrm>
          <a:prstGeom prst="rect">
            <a:avLst/>
          </a:prstGeom>
        </p:spPr>
      </p:pic>
    </p:spTree>
    <p:extLst>
      <p:ext uri="{BB962C8B-B14F-4D97-AF65-F5344CB8AC3E}">
        <p14:creationId xmlns:p14="http://schemas.microsoft.com/office/powerpoint/2010/main" val="3480136187"/>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838200" y="4000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5105400" y="6989281"/>
            <a:ext cx="1548591" cy="1808094"/>
          </a:xfrm>
          <a:prstGeom prst="rect">
            <a:avLst/>
          </a:prstGeom>
        </p:spPr>
      </p:pic>
      <p:pic>
        <p:nvPicPr>
          <p:cNvPr id="10" name="Picture 9"/>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0208" y="403365"/>
            <a:ext cx="1003879" cy="936881"/>
          </a:xfrm>
          <a:prstGeom prst="rect">
            <a:avLst/>
          </a:prstGeom>
        </p:spPr>
      </p:pic>
      <p:sp>
        <p:nvSpPr>
          <p:cNvPr id="11" name="TextBox 10"/>
          <p:cNvSpPr txBox="1"/>
          <p:nvPr/>
        </p:nvSpPr>
        <p:spPr>
          <a:xfrm>
            <a:off x="1505754" y="327165"/>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2" name="Rectangle 11"/>
          <p:cNvSpPr/>
          <p:nvPr/>
        </p:nvSpPr>
        <p:spPr>
          <a:xfrm>
            <a:off x="982147" y="1181100"/>
            <a:ext cx="15450353" cy="470898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Trên mảnh giấy kẻ ô vuông, mỗi chiều 10 ô, hãy đếm dòng</a:t>
            </a:r>
            <a:r>
              <a:rPr lang="vi-VN" sz="4000" dirty="0" smtClean="0">
                <a:ea typeface="Calibri" panose="020F0502020204030204" pitchFamily="34" charset="0"/>
                <a:cs typeface="Arial" panose="020B0604020202020204" pitchFamily="34" charset="0"/>
              </a:rPr>
              <a:t>,</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đánh </a:t>
            </a:r>
            <a:r>
              <a:rPr lang="vi-VN" sz="4000" dirty="0">
                <a:ea typeface="Calibri" panose="020F0502020204030204" pitchFamily="34" charset="0"/>
                <a:cs typeface="Arial" panose="020B0604020202020204" pitchFamily="34" charset="0"/>
              </a:rPr>
              <a:t>dấu các đỉnh A,B,C rồi vẽ tam giác </a:t>
            </a:r>
            <a:r>
              <a:rPr lang="vi-VN" sz="4000" dirty="0" smtClean="0">
                <a:ea typeface="Calibri" panose="020F0502020204030204" pitchFamily="34" charset="0"/>
                <a:cs typeface="Arial" panose="020B0604020202020204" pitchFamily="34" charset="0"/>
              </a:rPr>
              <a:t>ABC</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a:t>
            </a:r>
            <a:r>
              <a:rPr lang="vi-VN" sz="4000" dirty="0">
                <a:ea typeface="Calibri" panose="020F0502020204030204" pitchFamily="34" charset="0"/>
                <a:cs typeface="Arial" panose="020B0604020202020204" pitchFamily="34" charset="0"/>
              </a:rPr>
              <a:t>H.9,29).Vẽ hai đường trung tuyến BN, CP, chúng cắt nhau tại G, tia AG cắt cạnh BC tại M.</a:t>
            </a:r>
          </a:p>
          <a:p>
            <a:pPr algn="just">
              <a:lnSpc>
                <a:spcPct val="150000"/>
              </a:lnSpc>
            </a:pPr>
            <a:r>
              <a:rPr lang="vi-VN" sz="4000" dirty="0">
                <a:ea typeface="Calibri" panose="020F0502020204030204" pitchFamily="34" charset="0"/>
                <a:cs typeface="Arial" panose="020B0604020202020204" pitchFamily="34" charset="0"/>
              </a:rPr>
              <a:t>AM có phải đường trung tuyến của tam giác ABC không ?</a:t>
            </a:r>
          </a:p>
          <a:p>
            <a:pPr algn="just">
              <a:lnSpc>
                <a:spcPct val="150000"/>
              </a:lnSpc>
            </a:pPr>
            <a:r>
              <a:rPr lang="vi-VN" sz="4000" dirty="0">
                <a:ea typeface="Calibri" panose="020F0502020204030204" pitchFamily="34" charset="0"/>
                <a:cs typeface="Arial" panose="020B0604020202020204" pitchFamily="34" charset="0"/>
              </a:rPr>
              <a:t>Hãy xác định các tỉ </a:t>
            </a:r>
            <a:r>
              <a:rPr lang="vi-VN" sz="4000" dirty="0" smtClean="0">
                <a:ea typeface="Calibri" panose="020F0502020204030204" pitchFamily="34" charset="0"/>
                <a:cs typeface="Arial" panose="020B0604020202020204" pitchFamily="34" charset="0"/>
              </a:rPr>
              <a:t>số</a:t>
            </a:r>
            <a:r>
              <a:rPr lang="en-US" sz="4000" dirty="0" smtClean="0">
                <a:ea typeface="Calibri" panose="020F0502020204030204" pitchFamily="34" charset="0"/>
                <a:cs typeface="Arial" panose="020B0604020202020204" pitchFamily="34" charset="0"/>
              </a:rPr>
              <a:t> </a:t>
            </a:r>
            <a:endParaRPr lang="vi-VN" sz="4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6172200" y="4811504"/>
                <a:ext cx="3240887"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𝐺𝐴</m:t>
                          </m:r>
                        </m:num>
                        <m:den>
                          <m:r>
                            <a:rPr lang="en-US" sz="3800" i="1">
                              <a:latin typeface="Cambria Math" panose="02040503050406030204" pitchFamily="18" charset="0"/>
                            </a:rPr>
                            <m:t>𝑀𝐴</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𝐺𝐵</m:t>
                          </m:r>
                        </m:num>
                        <m:den>
                          <m:r>
                            <a:rPr lang="en-US" sz="3800" i="1">
                              <a:latin typeface="Cambria Math" panose="02040503050406030204" pitchFamily="18" charset="0"/>
                            </a:rPr>
                            <m:t>𝑁𝐵</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𝐺𝐶</m:t>
                          </m:r>
                        </m:num>
                        <m:den>
                          <m:r>
                            <a:rPr lang="en-US" sz="3800" i="1">
                              <a:latin typeface="Cambria Math" panose="02040503050406030204" pitchFamily="18" charset="0"/>
                            </a:rPr>
                            <m:t>𝑃𝐶</m:t>
                          </m:r>
                        </m:den>
                      </m:f>
                    </m:oMath>
                  </m:oMathPara>
                </a14:m>
                <a:endParaRPr lang="en-US" sz="3800" dirty="0"/>
              </a:p>
            </p:txBody>
          </p:sp>
        </mc:Choice>
        <mc:Fallback xmlns="">
          <p:sp>
            <p:nvSpPr>
              <p:cNvPr id="2" name="Rectangle 1"/>
              <p:cNvSpPr>
                <a:spLocks noRot="1" noChangeAspect="1" noMove="1" noResize="1" noEditPoints="1" noAdjustHandles="1" noChangeArrowheads="1" noChangeShapeType="1" noTextEdit="1"/>
              </p:cNvSpPr>
              <p:nvPr/>
            </p:nvSpPr>
            <p:spPr>
              <a:xfrm>
                <a:off x="6172200" y="4811504"/>
                <a:ext cx="3240887" cy="1190903"/>
              </a:xfrm>
              <a:prstGeom prst="rect">
                <a:avLst/>
              </a:prstGeom>
              <a:blipFill>
                <a:blip r:embed="rId6"/>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82600" y="4834025"/>
            <a:ext cx="3625002" cy="4212540"/>
          </a:xfrm>
          <a:prstGeom prst="rect">
            <a:avLst/>
          </a:prstGeom>
        </p:spPr>
      </p:pic>
      <p:pic>
        <p:nvPicPr>
          <p:cNvPr id="18"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54676" y="361754"/>
            <a:ext cx="1507867" cy="1413625"/>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8427732" y="31024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6383000" y="8496300"/>
            <a:ext cx="1447800" cy="1528388"/>
          </a:xfrm>
          <a:prstGeom prst="rect">
            <a:avLst/>
          </a:prstGeom>
        </p:spPr>
      </p:pic>
      <p:pic>
        <p:nvPicPr>
          <p:cNvPr id="9" name="Picture 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113971" y="1675241"/>
            <a:ext cx="4419600" cy="513592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377214" y="1814286"/>
                <a:ext cx="11301186"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MB = MC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BC.</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định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nghĩa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377214" y="1814286"/>
                <a:ext cx="11301186" cy="3785652"/>
              </a:xfrm>
              <a:prstGeom prst="rect">
                <a:avLst/>
              </a:prstGeom>
              <a:blipFill>
                <a:blip r:embed="rId39"/>
                <a:stretch>
                  <a:fillRect l="-1888" r="-194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495800" y="6050732"/>
                <a:ext cx="9144000" cy="2750368"/>
              </a:xfrm>
              <a:prstGeom prst="rect">
                <a:avLst/>
              </a:prstGeom>
            </p:spPr>
            <p:txBody>
              <a:bodyPr>
                <a:spAutoFit/>
              </a:bodyPr>
              <a:lstStyle/>
              <a:p>
                <a:pPr lvl="0" algn="just">
                  <a:lnSpc>
                    <a:spcPct val="150000"/>
                  </a:lnSpc>
                </a:pP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𝑁𝐵</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95800" y="6050732"/>
                <a:ext cx="9144000" cy="2750368"/>
              </a:xfrm>
              <a:prstGeom prst="rect">
                <a:avLst/>
              </a:prstGeom>
              <a:blipFill>
                <a:blip r:embed="rId40"/>
                <a:stretch>
                  <a:fillRect/>
                </a:stretch>
              </a:blipFill>
            </p:spPr>
            <p:txBody>
              <a:bodyPr/>
              <a:lstStyle/>
              <a:p>
                <a:r>
                  <a:rPr lang="en-US">
                    <a:noFill/>
                  </a:rPr>
                  <a:t> </a:t>
                </a:r>
              </a:p>
            </p:txBody>
          </p:sp>
        </mc:Fallback>
      </mc:AlternateContent>
      <p:sp>
        <p:nvSpPr>
          <p:cNvPr id="4" name="Rectangle 3"/>
          <p:cNvSpPr/>
          <p:nvPr/>
        </p:nvSpPr>
        <p:spPr>
          <a:xfrm>
            <a:off x="6413500" y="5732197"/>
            <a:ext cx="1552861"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8021408" y="5647297"/>
                <a:ext cx="297600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𝑀𝐴</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021408" y="5647297"/>
                <a:ext cx="2976006" cy="1248803"/>
              </a:xfrm>
              <a:prstGeom prst="rect">
                <a:avLst/>
              </a:prstGeom>
              <a:blipFill>
                <a:blip r:embed="rId41"/>
                <a:stretch>
                  <a:fillRect/>
                </a:stretch>
              </a:blipFill>
            </p:spPr>
            <p:txBody>
              <a:bodyPr/>
              <a:lstStyle/>
              <a:p>
                <a:r>
                  <a:rPr lang="en-US">
                    <a:noFill/>
                  </a:rPr>
                  <a:t> </a:t>
                </a:r>
              </a:p>
            </p:txBody>
          </p:sp>
        </mc:Fallback>
      </mc:AlternateContent>
      <p:pic>
        <p:nvPicPr>
          <p:cNvPr id="13" name="Picture 7"/>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356" y="61686"/>
            <a:ext cx="1706703" cy="17526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1629855" y="6967496"/>
                <a:ext cx="1904431"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𝑃𝐶</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629855" y="6967496"/>
                <a:ext cx="1904431" cy="1827039"/>
              </a:xfrm>
              <a:prstGeom prst="rect">
                <a:avLst/>
              </a:prstGeom>
              <a:blipFill>
                <a:blip r:embed="rId43"/>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44"/>
          <a:stretch>
            <a:fillRect/>
          </a:stretch>
        </p:blipFill>
        <p:spPr>
          <a:xfrm>
            <a:off x="2578505" y="8216594"/>
            <a:ext cx="1548591" cy="1808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2309</Words>
  <PresentationFormat>Custom</PresentationFormat>
  <Paragraphs>363</Paragraphs>
  <Slides>49</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Cambria Math</vt:lpstr>
      <vt:lpstr>Calibri</vt:lpstr>
      <vt:lpstr>Calibri Light</vt:lpstr>
      <vt:lpstr>Times New Roman</vt:lpstr>
      <vt:lpstr>Londrina Solid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2022-11-18T01:51:12Z</dcterms:modified>
  <dc:identifier>DAFKAZ1_Ljc</dc:identifier>
</cp:coreProperties>
</file>