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9" r:id="rId4"/>
    <p:sldId id="260" r:id="rId5"/>
    <p:sldId id="261" r:id="rId6"/>
    <p:sldId id="256" r:id="rId7"/>
    <p:sldId id="257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2" r:id="rId17"/>
    <p:sldId id="271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44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FD80-073C-4D78-8EBC-5613F8FE422B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247C-CC40-42B2-9FC2-1BA2B3D29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46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FD80-073C-4D78-8EBC-5613F8FE422B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247C-CC40-42B2-9FC2-1BA2B3D29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5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FD80-073C-4D78-8EBC-5613F8FE422B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247C-CC40-42B2-9FC2-1BA2B3D29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63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345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771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600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433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409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505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759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860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FD80-073C-4D78-8EBC-5613F8FE422B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247C-CC40-42B2-9FC2-1BA2B3D29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437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043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720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7373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41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1827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6630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1748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9746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5349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142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FD80-073C-4D78-8EBC-5613F8FE422B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247C-CC40-42B2-9FC2-1BA2B3D29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144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210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5603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3415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465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FD80-073C-4D78-8EBC-5613F8FE422B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247C-CC40-42B2-9FC2-1BA2B3D29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74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FD80-073C-4D78-8EBC-5613F8FE422B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247C-CC40-42B2-9FC2-1BA2B3D29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02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FD80-073C-4D78-8EBC-5613F8FE422B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247C-CC40-42B2-9FC2-1BA2B3D29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71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FD80-073C-4D78-8EBC-5613F8FE422B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247C-CC40-42B2-9FC2-1BA2B3D29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75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FD80-073C-4D78-8EBC-5613F8FE422B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247C-CC40-42B2-9FC2-1BA2B3D29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44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FD80-073C-4D78-8EBC-5613F8FE422B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247C-CC40-42B2-9FC2-1BA2B3D29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9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AFD80-073C-4D78-8EBC-5613F8FE422B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2247C-CC40-42B2-9FC2-1BA2B3D29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30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2E138-2CDA-4C6F-B915-5B0318A20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48839-0661-4EE9-8E97-1CBFC01B5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0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D41B7-18B0-4490-BB94-0544628EC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98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838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Câu hỏi 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9718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381000" y="2286000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10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838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Câu hỏi 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2971800"/>
            <a:ext cx="8686800" cy="2138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900" algn="just">
              <a:lnSpc>
                <a:spcPct val="150000"/>
              </a:lnSpc>
            </a:pPr>
            <a:r>
              <a:rPr lang="en-US" sz="3200" b="1" dirty="0" err="1">
                <a:effectLst/>
                <a:latin typeface="Times New Roman"/>
                <a:ea typeface="Times New Roman"/>
              </a:rPr>
              <a:t>Ông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effectLst/>
                <a:latin typeface="Times New Roman"/>
                <a:ea typeface="Times New Roman"/>
              </a:rPr>
              <a:t>là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effectLst/>
                <a:latin typeface="Times New Roman"/>
                <a:ea typeface="Times New Roman"/>
              </a:rPr>
              <a:t>tác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effectLst/>
                <a:latin typeface="Times New Roman"/>
                <a:ea typeface="Times New Roman"/>
              </a:rPr>
              <a:t>giả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effectLst/>
                <a:latin typeface="Times New Roman"/>
                <a:ea typeface="Times New Roman"/>
              </a:rPr>
              <a:t>tập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effectLst/>
                <a:latin typeface="Times New Roman"/>
                <a:ea typeface="Times New Roman"/>
              </a:rPr>
              <a:t>truyện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 “</a:t>
            </a:r>
            <a:r>
              <a:rPr lang="en-US" sz="3200" b="1" dirty="0" err="1">
                <a:effectLst/>
                <a:latin typeface="Times New Roman"/>
                <a:ea typeface="Times New Roman"/>
              </a:rPr>
              <a:t>Kính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effectLst/>
                <a:latin typeface="Times New Roman"/>
                <a:ea typeface="Times New Roman"/>
              </a:rPr>
              <a:t>vạn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effectLst/>
                <a:latin typeface="Times New Roman"/>
                <a:ea typeface="Times New Roman"/>
              </a:rPr>
              <a:t>hoa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” </a:t>
            </a:r>
            <a:r>
              <a:rPr lang="en-US" sz="3200" b="1" dirty="0" err="1">
                <a:effectLst/>
                <a:latin typeface="Times New Roman"/>
                <a:ea typeface="Times New Roman"/>
              </a:rPr>
              <a:t>nổi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effectLst/>
                <a:latin typeface="Times New Roman"/>
                <a:ea typeface="Times New Roman"/>
              </a:rPr>
              <a:t>tiếng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effectLst/>
                <a:latin typeface="Times New Roman"/>
                <a:ea typeface="Times New Roman"/>
              </a:rPr>
              <a:t>viết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effectLst/>
                <a:latin typeface="Times New Roman"/>
                <a:ea typeface="Times New Roman"/>
              </a:rPr>
              <a:t>cho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effectLst/>
                <a:latin typeface="Times New Roman"/>
                <a:ea typeface="Times New Roman"/>
              </a:rPr>
              <a:t>thiếu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effectLst/>
                <a:latin typeface="Times New Roman"/>
                <a:ea typeface="Times New Roman"/>
              </a:rPr>
              <a:t>nhi</a:t>
            </a:r>
            <a:endParaRPr lang="en-US" sz="3200" b="1" dirty="0">
              <a:effectLst/>
              <a:latin typeface="Times New Roman"/>
              <a:ea typeface="Times New Roman"/>
            </a:endParaRPr>
          </a:p>
          <a:p>
            <a:pPr indent="342900" algn="just">
              <a:lnSpc>
                <a:spcPct val="150000"/>
              </a:lnSpc>
            </a:pPr>
            <a:endParaRPr lang="en-US" sz="28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381000" y="2286000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54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838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Câu hỏi 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2971800"/>
            <a:ext cx="8686800" cy="2138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900" algn="just">
              <a:lnSpc>
                <a:spcPct val="150000"/>
              </a:lnSpc>
            </a:pPr>
            <a:r>
              <a:rPr lang="en-US" sz="3200" b="1" dirty="0" err="1">
                <a:effectLst/>
                <a:latin typeface="Times New Roman"/>
                <a:ea typeface="Times New Roman"/>
              </a:rPr>
              <a:t>Một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effectLst/>
                <a:latin typeface="Times New Roman"/>
                <a:ea typeface="Times New Roman"/>
              </a:rPr>
              <a:t>bài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effectLst/>
                <a:latin typeface="Times New Roman"/>
                <a:ea typeface="Times New Roman"/>
              </a:rPr>
              <a:t>văn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effectLst/>
                <a:latin typeface="Times New Roman"/>
                <a:ea typeface="Times New Roman"/>
              </a:rPr>
              <a:t>hoàn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effectLst/>
                <a:latin typeface="Times New Roman"/>
                <a:ea typeface="Times New Roman"/>
              </a:rPr>
              <a:t>chỉnh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effectLst/>
                <a:latin typeface="Times New Roman"/>
                <a:ea typeface="Times New Roman"/>
              </a:rPr>
              <a:t>sẽ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effectLst/>
                <a:latin typeface="Times New Roman"/>
                <a:ea typeface="Times New Roman"/>
              </a:rPr>
              <a:t>có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effectLst/>
                <a:latin typeface="Times New Roman"/>
                <a:ea typeface="Times New Roman"/>
              </a:rPr>
              <a:t>nhiều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… </a:t>
            </a:r>
            <a:r>
              <a:rPr lang="en-US" sz="3200" b="1" dirty="0" err="1">
                <a:effectLst/>
                <a:latin typeface="Times New Roman"/>
                <a:ea typeface="Times New Roman"/>
              </a:rPr>
              <a:t>gộp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effectLst/>
                <a:latin typeface="Times New Roman"/>
                <a:ea typeface="Times New Roman"/>
              </a:rPr>
              <a:t>lại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effectLst/>
                <a:latin typeface="Times New Roman"/>
                <a:ea typeface="Times New Roman"/>
              </a:rPr>
              <a:t>với</a:t>
            </a:r>
            <a:r>
              <a:rPr lang="en-US" sz="3200" b="1" dirty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effectLst/>
                <a:latin typeface="Times New Roman"/>
                <a:ea typeface="Times New Roman"/>
              </a:rPr>
              <a:t>nhau</a:t>
            </a:r>
            <a:endParaRPr lang="en-US" sz="3200" b="1" dirty="0">
              <a:effectLst/>
              <a:latin typeface="Times New Roman"/>
              <a:ea typeface="Times New Roman"/>
            </a:endParaRPr>
          </a:p>
          <a:p>
            <a:pPr indent="342900" algn="just">
              <a:lnSpc>
                <a:spcPct val="150000"/>
              </a:lnSpc>
            </a:pPr>
            <a:endParaRPr lang="en-US" sz="28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381000" y="2286000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88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228600"/>
            <a:ext cx="8790709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vi-VN" sz="2400" b="1">
                <a:solidFill>
                  <a:srgbClr val="FF0000"/>
                </a:solidFill>
                <a:effectLst/>
                <a:latin typeface="Times New Roman"/>
                <a:ea typeface="Calibri"/>
              </a:rPr>
              <a:t>1. Chuẩn bị nội dung </a:t>
            </a:r>
            <a:endParaRPr lang="en-US" sz="2400" b="1">
              <a:solidFill>
                <a:srgbClr val="FF0000"/>
              </a:solidFill>
              <a:effectLst/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vi-VN" sz="2400" b="1">
                <a:solidFill>
                  <a:srgbClr val="000000"/>
                </a:solidFill>
                <a:effectLst/>
                <a:latin typeface="Times New Roman"/>
                <a:ea typeface="Calibri"/>
              </a:rPr>
              <a:t>- Xác định mục đích </a:t>
            </a:r>
            <a:r>
              <a:rPr lang="en-US" sz="2400" b="1">
                <a:solidFill>
                  <a:srgbClr val="000000"/>
                </a:solidFill>
                <a:effectLst/>
                <a:latin typeface="Times New Roman"/>
                <a:ea typeface="Calibri"/>
              </a:rPr>
              <a:t>thảo luận: những điều cần làm để mọi người gia đình hiểu và yêu thương nhau.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964299"/>
              </p:ext>
            </p:extLst>
          </p:nvPr>
        </p:nvGraphicFramePr>
        <p:xfrm>
          <a:off x="152400" y="2209800"/>
          <a:ext cx="8839200" cy="4480052"/>
        </p:xfrm>
        <a:graphic>
          <a:graphicData uri="http://schemas.openxmlformats.org/drawingml/2006/table">
            <a:tbl>
              <a:tblPr firstRow="1" firstCol="1" bandRow="1"/>
              <a:tblGrid>
                <a:gridCol w="2944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5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71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</a:rPr>
                        <a:t>Ý kiến của tôi</a:t>
                      </a: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300" b="1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</a:rPr>
                        <a:t>Lí do</a:t>
                      </a: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190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Quan tâm, chăm sóc nhau</a:t>
                      </a: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Làm cho mọi người thấy vui vẻ, tinh thần sẻ chia trong công việc và cuộc sống</a:t>
                      </a:r>
                      <a:r>
                        <a:rPr lang="en-US" sz="23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sym typeface="Wingdings"/>
                        </a:rPr>
                        <a:t></a:t>
                      </a:r>
                      <a:r>
                        <a:rPr lang="en-US" sz="23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 gần gũi</a:t>
                      </a: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317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Tôn trọng ý kiến các thành viên</a:t>
                      </a: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Làm cho mọi người thấy được quyền bình đẳng của mình, góp phần thấy được sự gắn bó của từng thành viên trong gia đình, không thể tác rời</a:t>
                      </a: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190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Luôn lắng nghe, giúp nhau mọi lúc</a:t>
                      </a:r>
                      <a:r>
                        <a:rPr lang="en-US" sz="2300" b="1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3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……</a:t>
                      </a: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Gắn kết mọi người, góp phần bồi dưỡng thêm tình yêu trong mái ấm gia đình………….</a:t>
                      </a: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254262"/>
              </p:ext>
            </p:extLst>
          </p:nvPr>
        </p:nvGraphicFramePr>
        <p:xfrm>
          <a:off x="0" y="2286000"/>
          <a:ext cx="9033823" cy="4571999"/>
        </p:xfrm>
        <a:graphic>
          <a:graphicData uri="http://schemas.openxmlformats.org/drawingml/2006/table">
            <a:tbl>
              <a:tblPr firstRow="1" firstCol="1" bandRow="1"/>
              <a:tblGrid>
                <a:gridCol w="3008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4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71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</a:rPr>
                        <a:t>Ý kiến của tôi</a:t>
                      </a: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300" b="1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</a:rPr>
                        <a:t>Lí do</a:t>
                      </a:r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58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30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58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2167" marR="42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383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838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724594"/>
              </p:ext>
            </p:extLst>
          </p:nvPr>
        </p:nvGraphicFramePr>
        <p:xfrm>
          <a:off x="152400" y="2362200"/>
          <a:ext cx="8839199" cy="4273868"/>
        </p:xfrm>
        <a:graphic>
          <a:graphicData uri="http://schemas.openxmlformats.org/drawingml/2006/table">
            <a:tbl>
              <a:tblPr firstRow="1" firstCol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477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Ý kiến của bạn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Những điều tôi muốn trao đổi với bạn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Những điều bạn trao đổi lại với tôi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324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Ghi ngắn gọn ý kiến và lí lẽ, bằng chứng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Ghi ngắn gọn những ý định trao đổi bằng cách tự hỏi: Điều gì tôi muốn bạn làm rõ hơn? Điều gì tôi không đồng ý với bạn?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Ghi ngắn gọn các lí lẽ, bằng chứng mà bạn phản hồi ý kiến của mình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9487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-1"/>
            <a:ext cx="9144000" cy="6858001"/>
          </a:xfrm>
        </p:spPr>
      </p:pic>
      <p:sp>
        <p:nvSpPr>
          <p:cNvPr id="5" name="TextBox 4"/>
          <p:cNvSpPr txBox="1"/>
          <p:nvPr/>
        </p:nvSpPr>
        <p:spPr>
          <a:xfrm>
            <a:off x="304800" y="1295400"/>
            <a:ext cx="5562600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2800" b="1">
                <a:solidFill>
                  <a:srgbClr val="FF0000"/>
                </a:solidFill>
                <a:effectLst/>
                <a:latin typeface="Times New Roman"/>
                <a:ea typeface="Calibri"/>
              </a:rPr>
              <a:t>2. Thảo luận nhóm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0070C0"/>
                </a:solidFill>
                <a:effectLst/>
                <a:latin typeface="Times New Roman"/>
                <a:ea typeface="Calibri"/>
              </a:rPr>
              <a:t>- Sản phẩm hoàn thành trải qua sự sàn lọc ý kiến của nhóm, có lí lẽ và bằng chứng hợp lí để phản biện những ý kiến chưa đúng: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0070C0"/>
                </a:solidFill>
                <a:effectLst/>
                <a:latin typeface="Times New Roman"/>
                <a:ea typeface="Calibri"/>
              </a:rPr>
              <a:t>-  Xác định mục đích: để mọi người trong gia đình hiểu và yêu thương nhau.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- Hành động cụ thể, phù hợp với truyền thống dân tộc ta.</a:t>
            </a:r>
            <a:endParaRPr lang="en-US" sz="28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216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09800" y="4267200"/>
            <a:ext cx="464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>
                <a:ln/>
                <a:solidFill>
                  <a:srgbClr val="FF0000"/>
                </a:solidFill>
              </a:rPr>
              <a:t>TRÂN TRỌNG CẢM ƠN </a:t>
            </a:r>
          </a:p>
          <a:p>
            <a:pPr lvl="0" algn="ctr"/>
            <a:r>
              <a:rPr lang="en-US" sz="3200" b="1">
                <a:ln/>
                <a:solidFill>
                  <a:srgbClr val="FF0000"/>
                </a:solidFill>
              </a:rPr>
              <a:t>QUÝ THẦY CÔ </a:t>
            </a:r>
          </a:p>
          <a:p>
            <a:pPr lvl="0" algn="ctr"/>
            <a:r>
              <a:rPr lang="en-US" sz="3200" b="1">
                <a:ln/>
                <a:solidFill>
                  <a:srgbClr val="FF0000"/>
                </a:solidFill>
              </a:rPr>
              <a:t>VÀ CÁC EM HỌC SINH !</a:t>
            </a:r>
            <a:endParaRPr lang="en-US" sz="3200" b="1" dirty="0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577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43589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81000" y="1752600"/>
            <a:ext cx="8534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NÓI VÀ NGHE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THẢO LUẬN NHÓM VỀ MỘT VẤN ĐỀ </a:t>
            </a:r>
            <a:endParaRPr lang="en-US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CẦN CÓ GIẢI PHÁP THỐNG NHẤT</a:t>
            </a:r>
            <a:endParaRPr lang="en-US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776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944304"/>
              </p:ext>
            </p:extLst>
          </p:nvPr>
        </p:nvGraphicFramePr>
        <p:xfrm>
          <a:off x="3581400" y="0"/>
          <a:ext cx="22098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77478"/>
              </p:ext>
            </p:extLst>
          </p:nvPr>
        </p:nvGraphicFramePr>
        <p:xfrm>
          <a:off x="3581400" y="-18143"/>
          <a:ext cx="21336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1543">
                <a:tc>
                  <a:txBody>
                    <a:bodyPr/>
                    <a:lstStyle/>
                    <a:p>
                      <a:pPr algn="ctr"/>
                      <a:endParaRPr lang="en-US" sz="320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n>
                          <a:solidFill>
                            <a:srgbClr val="FFFF00"/>
                          </a:solidFill>
                        </a:ln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n>
                          <a:solidFill>
                            <a:srgbClr val="FFFF00"/>
                          </a:solidFill>
                        </a:ln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n>
                          <a:solidFill>
                            <a:srgbClr val="FFFF00"/>
                          </a:solidFill>
                        </a:ln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367586"/>
              </p:ext>
            </p:extLst>
          </p:nvPr>
        </p:nvGraphicFramePr>
        <p:xfrm>
          <a:off x="685800" y="533400"/>
          <a:ext cx="4572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7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19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07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32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À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Ô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217779"/>
              </p:ext>
            </p:extLst>
          </p:nvPr>
        </p:nvGraphicFramePr>
        <p:xfrm>
          <a:off x="685800" y="533400"/>
          <a:ext cx="4572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371310"/>
              </p:ext>
            </p:extLst>
          </p:nvPr>
        </p:nvGraphicFramePr>
        <p:xfrm>
          <a:off x="0" y="1143000"/>
          <a:ext cx="4571998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7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24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24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47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1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Ế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Ả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924820"/>
              </p:ext>
            </p:extLst>
          </p:nvPr>
        </p:nvGraphicFramePr>
        <p:xfrm>
          <a:off x="0" y="1143000"/>
          <a:ext cx="46482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251907"/>
              </p:ext>
            </p:extLst>
          </p:nvPr>
        </p:nvGraphicFramePr>
        <p:xfrm>
          <a:off x="2971800" y="1752600"/>
          <a:ext cx="4267198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8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À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Ử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287364"/>
              </p:ext>
            </p:extLst>
          </p:nvPr>
        </p:nvGraphicFramePr>
        <p:xfrm>
          <a:off x="2971801" y="1752600"/>
          <a:ext cx="4190998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8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8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87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87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87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998039"/>
              </p:ext>
            </p:extLst>
          </p:nvPr>
        </p:nvGraphicFramePr>
        <p:xfrm>
          <a:off x="1143000" y="2362200"/>
          <a:ext cx="48768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59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48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80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Ê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631996"/>
              </p:ext>
            </p:extLst>
          </p:nvPr>
        </p:nvGraphicFramePr>
        <p:xfrm>
          <a:off x="1143000" y="2362200"/>
          <a:ext cx="48768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557621"/>
              </p:ext>
            </p:extLst>
          </p:nvPr>
        </p:nvGraphicFramePr>
        <p:xfrm>
          <a:off x="2590801" y="3048000"/>
          <a:ext cx="6553196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Ễ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Ì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087392"/>
              </p:ext>
            </p:extLst>
          </p:nvPr>
        </p:nvGraphicFramePr>
        <p:xfrm>
          <a:off x="2572660" y="3044747"/>
          <a:ext cx="6553196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409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643820"/>
              </p:ext>
            </p:extLst>
          </p:nvPr>
        </p:nvGraphicFramePr>
        <p:xfrm>
          <a:off x="2286000" y="4495800"/>
          <a:ext cx="3405556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37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68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61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Ạ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Ă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068663"/>
              </p:ext>
            </p:extLst>
          </p:nvPr>
        </p:nvGraphicFramePr>
        <p:xfrm>
          <a:off x="0" y="3810000"/>
          <a:ext cx="6019806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3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3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30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30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3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99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58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30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306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306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Ễ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Ậ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Á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585377"/>
              </p:ext>
            </p:extLst>
          </p:nvPr>
        </p:nvGraphicFramePr>
        <p:xfrm>
          <a:off x="7260" y="3810000"/>
          <a:ext cx="6012539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25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25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25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2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2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25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25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250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250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250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250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46743" y="43934"/>
            <a:ext cx="36285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hlinkClick r:id="rId3" action="ppaction://hlinksldjump"/>
              </a:rPr>
              <a:t>1</a:t>
            </a:r>
            <a:endParaRPr lang="en-US" sz="2800" b="1"/>
          </a:p>
        </p:txBody>
      </p:sp>
      <p:sp>
        <p:nvSpPr>
          <p:cNvPr id="28" name="TextBox 27"/>
          <p:cNvSpPr txBox="1"/>
          <p:nvPr/>
        </p:nvSpPr>
        <p:spPr>
          <a:xfrm>
            <a:off x="254001" y="567154"/>
            <a:ext cx="36285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hlinkClick r:id="rId4" action="ppaction://hlinksldjump"/>
              </a:rPr>
              <a:t>2</a:t>
            </a:r>
            <a:endParaRPr lang="en-US" sz="2800" b="1"/>
          </a:p>
        </p:txBody>
      </p:sp>
      <p:sp>
        <p:nvSpPr>
          <p:cNvPr id="29" name="TextBox 28">
            <a:hlinkClick r:id="rId5" action="ppaction://hlinksldjump"/>
          </p:cNvPr>
          <p:cNvSpPr txBox="1"/>
          <p:nvPr/>
        </p:nvSpPr>
        <p:spPr>
          <a:xfrm>
            <a:off x="5486400" y="1091118"/>
            <a:ext cx="362858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hlinkClick r:id="rId5" action="ppaction://hlinksldjump"/>
              </a:rPr>
              <a:t>3</a:t>
            </a:r>
            <a:endParaRPr lang="en-US" sz="2800" b="1"/>
          </a:p>
        </p:txBody>
      </p:sp>
      <p:sp>
        <p:nvSpPr>
          <p:cNvPr id="30" name="TextBox 29">
            <a:hlinkClick r:id="rId6" action="ppaction://hlinksldjump"/>
          </p:cNvPr>
          <p:cNvSpPr txBox="1"/>
          <p:nvPr/>
        </p:nvSpPr>
        <p:spPr>
          <a:xfrm>
            <a:off x="268515" y="1828800"/>
            <a:ext cx="362858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hlinkClick r:id="rId6" action="ppaction://hlinksldjump"/>
              </a:rPr>
              <a:t>4</a:t>
            </a:r>
            <a:endParaRPr lang="en-US" sz="2800" b="1"/>
          </a:p>
        </p:txBody>
      </p:sp>
      <p:sp>
        <p:nvSpPr>
          <p:cNvPr id="31" name="TextBox 30">
            <a:hlinkClick r:id="rId7" action="ppaction://hlinksldjump"/>
          </p:cNvPr>
          <p:cNvSpPr txBox="1"/>
          <p:nvPr/>
        </p:nvSpPr>
        <p:spPr>
          <a:xfrm>
            <a:off x="268515" y="2352020"/>
            <a:ext cx="36285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hlinkClick r:id="rId7" action="ppaction://hlinksldjump"/>
              </a:rPr>
              <a:t>5</a:t>
            </a:r>
            <a:endParaRPr lang="en-US" sz="2800" b="1"/>
          </a:p>
        </p:txBody>
      </p:sp>
      <p:sp>
        <p:nvSpPr>
          <p:cNvPr id="32" name="TextBox 31"/>
          <p:cNvSpPr txBox="1"/>
          <p:nvPr/>
        </p:nvSpPr>
        <p:spPr>
          <a:xfrm>
            <a:off x="275773" y="3048000"/>
            <a:ext cx="36285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hlinkClick r:id="rId8" action="ppaction://hlinksldjump"/>
              </a:rPr>
              <a:t>6</a:t>
            </a:r>
            <a:endParaRPr lang="en-US" sz="2800" b="1"/>
          </a:p>
        </p:txBody>
      </p:sp>
      <p:sp>
        <p:nvSpPr>
          <p:cNvPr id="33" name="TextBox 32">
            <a:hlinkClick r:id="rId9" action="ppaction://hlinksldjump"/>
          </p:cNvPr>
          <p:cNvSpPr txBox="1"/>
          <p:nvPr/>
        </p:nvSpPr>
        <p:spPr>
          <a:xfrm>
            <a:off x="6629400" y="3962400"/>
            <a:ext cx="36285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hlinkClick r:id="rId9" action="ppaction://hlinksldjump"/>
              </a:rPr>
              <a:t>7</a:t>
            </a:r>
            <a:endParaRPr lang="en-US" sz="2800" b="1"/>
          </a:p>
        </p:txBody>
      </p:sp>
      <p:sp>
        <p:nvSpPr>
          <p:cNvPr id="34" name="TextBox 33"/>
          <p:cNvSpPr txBox="1"/>
          <p:nvPr/>
        </p:nvSpPr>
        <p:spPr>
          <a:xfrm>
            <a:off x="254001" y="4648200"/>
            <a:ext cx="36285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hlinkClick r:id="rId10" action="ppaction://hlinksldjump"/>
              </a:rPr>
              <a:t>8</a:t>
            </a:r>
            <a:endParaRPr lang="en-US" sz="2800" b="1"/>
          </a:p>
        </p:txBody>
      </p:sp>
      <p:sp>
        <p:nvSpPr>
          <p:cNvPr id="35" name="TextBox 34"/>
          <p:cNvSpPr txBox="1"/>
          <p:nvPr/>
        </p:nvSpPr>
        <p:spPr>
          <a:xfrm>
            <a:off x="721758" y="5766697"/>
            <a:ext cx="7924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TRÒ CHƠI GIẢI Ô CHỮ</a:t>
            </a:r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161115"/>
              </p:ext>
            </p:extLst>
          </p:nvPr>
        </p:nvGraphicFramePr>
        <p:xfrm>
          <a:off x="2262273" y="4485620"/>
          <a:ext cx="3405556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37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68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61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043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838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Câu hỏi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2971800"/>
            <a:ext cx="708660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900" algn="just">
              <a:lnSpc>
                <a:spcPct val="150000"/>
              </a:lnSpc>
            </a:pPr>
            <a:r>
              <a:rPr lang="en-US" sz="3200" b="1">
                <a:effectLst/>
                <a:latin typeface="Times New Roman"/>
                <a:ea typeface="Times New Roman"/>
              </a:rPr>
              <a:t>Tác giả bài thơ </a:t>
            </a:r>
            <a:r>
              <a:rPr lang="en-US" sz="3200" b="1" i="1">
                <a:effectLst/>
                <a:latin typeface="Times New Roman"/>
                <a:ea typeface="Times New Roman"/>
              </a:rPr>
              <a:t>Mây và sóng </a:t>
            </a:r>
            <a:r>
              <a:rPr lang="en-US" sz="3200" b="1">
                <a:effectLst/>
                <a:latin typeface="Times New Roman"/>
                <a:ea typeface="Times New Roman"/>
              </a:rPr>
              <a:t>là ai?</a:t>
            </a:r>
          </a:p>
        </p:txBody>
      </p: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381000" y="2286000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73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24"/>
            <a:ext cx="9144000" cy="678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838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Câu hỏi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971800"/>
            <a:ext cx="8043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900" algn="just">
              <a:lnSpc>
                <a:spcPct val="150000"/>
              </a:lnSpc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381000" y="2286000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83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838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Câu hỏi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971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Con,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…...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cha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/>
              <a:t>.</a:t>
            </a:r>
          </a:p>
        </p:txBody>
      </p: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381000" y="2286000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03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838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Câu hỏi 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971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381000" y="2286000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05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838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Câu hỏi 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9718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Giầy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381000" y="2286000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83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520</Words>
  <PresentationFormat>On-screen Show (4:3)</PresentationFormat>
  <Paragraphs>123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2021-06-30T11:35:17Z</dcterms:created>
  <dcterms:modified xsi:type="dcterms:W3CDTF">2023-02-09T00:12:40Z</dcterms:modified>
</cp:coreProperties>
</file>